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6.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65" r:id="rId2"/>
    <p:sldId id="435" r:id="rId3"/>
    <p:sldId id="466" r:id="rId4"/>
    <p:sldId id="433" r:id="rId5"/>
    <p:sldId id="467" r:id="rId6"/>
    <p:sldId id="436" r:id="rId7"/>
    <p:sldId id="437" r:id="rId8"/>
    <p:sldId id="438" r:id="rId9"/>
    <p:sldId id="439" r:id="rId10"/>
    <p:sldId id="440" r:id="rId11"/>
    <p:sldId id="441" r:id="rId12"/>
    <p:sldId id="442" r:id="rId13"/>
    <p:sldId id="443" r:id="rId14"/>
    <p:sldId id="444" r:id="rId15"/>
    <p:sldId id="445" r:id="rId16"/>
    <p:sldId id="446" r:id="rId17"/>
    <p:sldId id="447" r:id="rId18"/>
    <p:sldId id="449" r:id="rId19"/>
    <p:sldId id="450" r:id="rId20"/>
    <p:sldId id="451" r:id="rId21"/>
    <p:sldId id="453" r:id="rId22"/>
    <p:sldId id="452" r:id="rId23"/>
    <p:sldId id="468" r:id="rId24"/>
    <p:sldId id="454" r:id="rId25"/>
    <p:sldId id="462" r:id="rId26"/>
    <p:sldId id="455" r:id="rId27"/>
    <p:sldId id="456" r:id="rId28"/>
    <p:sldId id="457" r:id="rId29"/>
    <p:sldId id="460" r:id="rId30"/>
    <p:sldId id="458" r:id="rId31"/>
    <p:sldId id="459" r:id="rId32"/>
    <p:sldId id="461" r:id="rId33"/>
    <p:sldId id="464" r:id="rId34"/>
    <p:sldId id="448" r:id="rId35"/>
  </p:sldIdLst>
  <p:sldSz cx="9144000" cy="6858000" type="screen4x3"/>
  <p:notesSz cx="6858000" cy="9144000"/>
  <p:defaultTextStyle>
    <a:defPPr>
      <a:defRPr lang="en-GB"/>
    </a:defPPr>
    <a:lvl1pPr algn="l" rtl="0" fontAlgn="base">
      <a:spcBef>
        <a:spcPct val="50000"/>
      </a:spcBef>
      <a:spcAft>
        <a:spcPct val="0"/>
      </a:spcAft>
      <a:defRPr sz="2000" kern="1200">
        <a:solidFill>
          <a:srgbClr val="0000CC"/>
        </a:solidFill>
        <a:latin typeface="Arial" panose="020B0604020202020204" pitchFamily="34" charset="0"/>
        <a:ea typeface="+mn-ea"/>
        <a:cs typeface="+mn-cs"/>
      </a:defRPr>
    </a:lvl1pPr>
    <a:lvl2pPr marL="457200" algn="l" rtl="0" fontAlgn="base">
      <a:spcBef>
        <a:spcPct val="50000"/>
      </a:spcBef>
      <a:spcAft>
        <a:spcPct val="0"/>
      </a:spcAft>
      <a:defRPr sz="2000" kern="1200">
        <a:solidFill>
          <a:srgbClr val="0000CC"/>
        </a:solidFill>
        <a:latin typeface="Arial" panose="020B0604020202020204" pitchFamily="34" charset="0"/>
        <a:ea typeface="+mn-ea"/>
        <a:cs typeface="+mn-cs"/>
      </a:defRPr>
    </a:lvl2pPr>
    <a:lvl3pPr marL="914400" algn="l" rtl="0" fontAlgn="base">
      <a:spcBef>
        <a:spcPct val="50000"/>
      </a:spcBef>
      <a:spcAft>
        <a:spcPct val="0"/>
      </a:spcAft>
      <a:defRPr sz="2000" kern="1200">
        <a:solidFill>
          <a:srgbClr val="0000CC"/>
        </a:solidFill>
        <a:latin typeface="Arial" panose="020B0604020202020204" pitchFamily="34" charset="0"/>
        <a:ea typeface="+mn-ea"/>
        <a:cs typeface="+mn-cs"/>
      </a:defRPr>
    </a:lvl3pPr>
    <a:lvl4pPr marL="1371600" algn="l" rtl="0" fontAlgn="base">
      <a:spcBef>
        <a:spcPct val="50000"/>
      </a:spcBef>
      <a:spcAft>
        <a:spcPct val="0"/>
      </a:spcAft>
      <a:defRPr sz="2000" kern="1200">
        <a:solidFill>
          <a:srgbClr val="0000CC"/>
        </a:solidFill>
        <a:latin typeface="Arial" panose="020B0604020202020204" pitchFamily="34" charset="0"/>
        <a:ea typeface="+mn-ea"/>
        <a:cs typeface="+mn-cs"/>
      </a:defRPr>
    </a:lvl4pPr>
    <a:lvl5pPr marL="1828800" algn="l" rtl="0" fontAlgn="base">
      <a:spcBef>
        <a:spcPct val="50000"/>
      </a:spcBef>
      <a:spcAft>
        <a:spcPct val="0"/>
      </a:spcAft>
      <a:defRPr sz="2000" kern="1200">
        <a:solidFill>
          <a:srgbClr val="0000CC"/>
        </a:solidFill>
        <a:latin typeface="Arial" panose="020B0604020202020204" pitchFamily="34" charset="0"/>
        <a:ea typeface="+mn-ea"/>
        <a:cs typeface="+mn-cs"/>
      </a:defRPr>
    </a:lvl5pPr>
    <a:lvl6pPr marL="2286000" algn="l" defTabSz="914400" rtl="0" eaLnBrk="1" latinLnBrk="0" hangingPunct="1">
      <a:defRPr sz="2000" kern="1200">
        <a:solidFill>
          <a:srgbClr val="0000CC"/>
        </a:solidFill>
        <a:latin typeface="Arial" panose="020B0604020202020204" pitchFamily="34" charset="0"/>
        <a:ea typeface="+mn-ea"/>
        <a:cs typeface="+mn-cs"/>
      </a:defRPr>
    </a:lvl6pPr>
    <a:lvl7pPr marL="2743200" algn="l" defTabSz="914400" rtl="0" eaLnBrk="1" latinLnBrk="0" hangingPunct="1">
      <a:defRPr sz="2000" kern="1200">
        <a:solidFill>
          <a:srgbClr val="0000CC"/>
        </a:solidFill>
        <a:latin typeface="Arial" panose="020B0604020202020204" pitchFamily="34" charset="0"/>
        <a:ea typeface="+mn-ea"/>
        <a:cs typeface="+mn-cs"/>
      </a:defRPr>
    </a:lvl7pPr>
    <a:lvl8pPr marL="3200400" algn="l" defTabSz="914400" rtl="0" eaLnBrk="1" latinLnBrk="0" hangingPunct="1">
      <a:defRPr sz="2000" kern="1200">
        <a:solidFill>
          <a:srgbClr val="0000CC"/>
        </a:solidFill>
        <a:latin typeface="Arial" panose="020B0604020202020204" pitchFamily="34" charset="0"/>
        <a:ea typeface="+mn-ea"/>
        <a:cs typeface="+mn-cs"/>
      </a:defRPr>
    </a:lvl8pPr>
    <a:lvl9pPr marL="3657600" algn="l" defTabSz="914400" rtl="0" eaLnBrk="1" latinLnBrk="0" hangingPunct="1">
      <a:defRPr sz="2000" kern="1200">
        <a:solidFill>
          <a:srgbClr val="0000CC"/>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C"/>
    <a:srgbClr val="0000CC"/>
    <a:srgbClr val="000099"/>
    <a:srgbClr val="660066"/>
    <a:srgbClr val="008000"/>
    <a:srgbClr val="FF1301"/>
    <a:srgbClr val="292929"/>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79372" autoAdjust="0"/>
  </p:normalViewPr>
  <p:slideViewPr>
    <p:cSldViewPr snapToGrid="0">
      <p:cViewPr varScale="1">
        <p:scale>
          <a:sx n="55" d="100"/>
          <a:sy n="55" d="100"/>
        </p:scale>
        <p:origin x="184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3C66FC4-20B8-41C2-A465-C44DE546659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defRPr>
            </a:lvl1pPr>
          </a:lstStyle>
          <a:p>
            <a:endParaRPr lang="en-GB" altLang="en-US"/>
          </a:p>
        </p:txBody>
      </p:sp>
      <p:sp>
        <p:nvSpPr>
          <p:cNvPr id="3075" name="Rectangle 3">
            <a:extLst>
              <a:ext uri="{FF2B5EF4-FFF2-40B4-BE49-F238E27FC236}">
                <a16:creationId xmlns:a16="http://schemas.microsoft.com/office/drawing/2014/main" id="{3A358601-3B1B-4B90-B35B-05AD4D1E8A7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defRPr>
            </a:lvl1pPr>
          </a:lstStyle>
          <a:p>
            <a:endParaRPr lang="en-GB" altLang="en-US"/>
          </a:p>
        </p:txBody>
      </p:sp>
      <p:sp>
        <p:nvSpPr>
          <p:cNvPr id="3076" name="Rectangle 4">
            <a:extLst>
              <a:ext uri="{FF2B5EF4-FFF2-40B4-BE49-F238E27FC236}">
                <a16:creationId xmlns:a16="http://schemas.microsoft.com/office/drawing/2014/main" id="{E98DBF81-A99A-46C9-AB69-A6D7406AC0C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51A33264-16A4-40DC-85AD-479351AD02B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078" name="Rectangle 6">
            <a:extLst>
              <a:ext uri="{FF2B5EF4-FFF2-40B4-BE49-F238E27FC236}">
                <a16:creationId xmlns:a16="http://schemas.microsoft.com/office/drawing/2014/main" id="{44AC3439-887B-4A05-A564-6E864AC9B08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defRPr>
            </a:lvl1pPr>
          </a:lstStyle>
          <a:p>
            <a:endParaRPr lang="en-GB" altLang="en-US"/>
          </a:p>
        </p:txBody>
      </p:sp>
      <p:sp>
        <p:nvSpPr>
          <p:cNvPr id="3079" name="Rectangle 7">
            <a:extLst>
              <a:ext uri="{FF2B5EF4-FFF2-40B4-BE49-F238E27FC236}">
                <a16:creationId xmlns:a16="http://schemas.microsoft.com/office/drawing/2014/main" id="{5517B7FF-12CD-4708-BF43-12A5E2D508F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defRPr>
            </a:lvl1pPr>
          </a:lstStyle>
          <a:p>
            <a:fld id="{719E6EC2-18A9-4D06-941F-BBCE2A8F96C4}"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0F474D-4776-4F7A-9564-29A2EF1A3132}"/>
              </a:ext>
            </a:extLst>
          </p:cNvPr>
          <p:cNvSpPr>
            <a:spLocks noGrp="1" noChangeArrowheads="1"/>
          </p:cNvSpPr>
          <p:nvPr>
            <p:ph type="sldNum" sz="quarter" idx="5"/>
          </p:nvPr>
        </p:nvSpPr>
        <p:spPr>
          <a:ln/>
        </p:spPr>
        <p:txBody>
          <a:bodyPr/>
          <a:lstStyle/>
          <a:p>
            <a:fld id="{0767ECFF-B873-48AF-B67F-FBAC0557006F}" type="slidenum">
              <a:rPr lang="en-GB" altLang="en-US"/>
              <a:pPr/>
              <a:t>1</a:t>
            </a:fld>
            <a:endParaRPr lang="en-GB" altLang="en-US"/>
          </a:p>
        </p:txBody>
      </p:sp>
      <p:sp>
        <p:nvSpPr>
          <p:cNvPr id="239618" name="Rectangle 2">
            <a:extLst>
              <a:ext uri="{FF2B5EF4-FFF2-40B4-BE49-F238E27FC236}">
                <a16:creationId xmlns:a16="http://schemas.microsoft.com/office/drawing/2014/main" id="{E0801479-93BE-41AE-BB9F-585B98D3DC65}"/>
              </a:ext>
            </a:extLst>
          </p:cNvPr>
          <p:cNvSpPr>
            <a:spLocks noGrp="1" noRot="1" noChangeAspect="1" noChangeArrowheads="1" noTextEdit="1"/>
          </p:cNvSpPr>
          <p:nvPr>
            <p:ph type="sldImg"/>
          </p:nvPr>
        </p:nvSpPr>
        <p:spPr>
          <a:ln/>
        </p:spPr>
      </p:sp>
      <p:sp>
        <p:nvSpPr>
          <p:cNvPr id="239619" name="Rectangle 3">
            <a:extLst>
              <a:ext uri="{FF2B5EF4-FFF2-40B4-BE49-F238E27FC236}">
                <a16:creationId xmlns:a16="http://schemas.microsoft.com/office/drawing/2014/main" id="{8727C1BD-0E16-4234-AFF7-4D3A40FB0ADB}"/>
              </a:ext>
            </a:extLst>
          </p:cNvPr>
          <p:cNvSpPr>
            <a:spLocks noGrp="1" noChangeArrowheads="1"/>
          </p:cNvSpPr>
          <p:nvPr>
            <p:ph type="body" idx="1"/>
          </p:nvPr>
        </p:nvSpPr>
        <p:spPr/>
        <p:txBody>
          <a:bodyPr/>
          <a:lstStyle/>
          <a:p>
            <a:r>
              <a:rPr lang="en-US" altLang="en-US"/>
              <a:t>Last weeks lecture was about t tests. At the time I did not tell you that t tests are a member of a family of statistical tests called parametric tests. They are called parametric tests because they use sample to make inferences about population parameters (the mean of a population is technically known as a parameter, whereas the mean of a sample is technically known as a statistic). Now, parametric tests are only appropriate when the data is of a good quality and certain assumptions are met. When those assumptions are not met we need to se a different set of tests from a family called non-parametric tests. Today’s lecture will seek to do two things – guide you through the process of learning how to decide between  parametric and non-parametric tests, and then explain the rationale of the nonparametric tests and how to report them.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F35C33-CDF3-4D4D-A76B-C2C75AA25B09}"/>
              </a:ext>
            </a:extLst>
          </p:cNvPr>
          <p:cNvSpPr>
            <a:spLocks noGrp="1" noChangeArrowheads="1"/>
          </p:cNvSpPr>
          <p:nvPr>
            <p:ph type="sldNum" sz="quarter" idx="5"/>
          </p:nvPr>
        </p:nvSpPr>
        <p:spPr>
          <a:ln/>
        </p:spPr>
        <p:txBody>
          <a:bodyPr/>
          <a:lstStyle/>
          <a:p>
            <a:fld id="{69804B9F-B061-4E3F-AF33-A88824A13DD2}" type="slidenum">
              <a:rPr lang="en-GB" altLang="en-US"/>
              <a:pPr/>
              <a:t>10</a:t>
            </a:fld>
            <a:endParaRPr lang="en-GB" altLang="en-US"/>
          </a:p>
        </p:txBody>
      </p:sp>
      <p:sp>
        <p:nvSpPr>
          <p:cNvPr id="508930" name="Rectangle 2">
            <a:extLst>
              <a:ext uri="{FF2B5EF4-FFF2-40B4-BE49-F238E27FC236}">
                <a16:creationId xmlns:a16="http://schemas.microsoft.com/office/drawing/2014/main" id="{5FA1A28C-CBA6-4C80-B6FE-9C01214F7819}"/>
              </a:ext>
            </a:extLst>
          </p:cNvPr>
          <p:cNvSpPr>
            <a:spLocks noGrp="1" noRot="1" noChangeAspect="1" noChangeArrowheads="1" noTextEdit="1"/>
          </p:cNvSpPr>
          <p:nvPr>
            <p:ph type="sldImg"/>
          </p:nvPr>
        </p:nvSpPr>
        <p:spPr>
          <a:ln/>
        </p:spPr>
      </p:sp>
      <p:sp>
        <p:nvSpPr>
          <p:cNvPr id="508931" name="Rectangle 3">
            <a:extLst>
              <a:ext uri="{FF2B5EF4-FFF2-40B4-BE49-F238E27FC236}">
                <a16:creationId xmlns:a16="http://schemas.microsoft.com/office/drawing/2014/main" id="{12531A2B-BBE8-4FAA-A509-F622D87179F4}"/>
              </a:ext>
            </a:extLst>
          </p:cNvPr>
          <p:cNvSpPr>
            <a:spLocks noGrp="1" noChangeArrowheads="1"/>
          </p:cNvSpPr>
          <p:nvPr>
            <p:ph type="body" idx="1"/>
          </p:nvPr>
        </p:nvSpPr>
        <p:spPr/>
        <p:txBody>
          <a:bodyPr/>
          <a:lstStyle/>
          <a:p>
            <a:r>
              <a:rPr lang="en-GB" altLang="en-US"/>
              <a:t>Remember that extreme scores have a disproportionate influence on means and variance. If you find extreme scores you can use non-parametric. An alternative is to alter the extreme scores so that they are still the highest in the data, but only by a small amount rather than a huge amount. Another alternative is to exclude those data points and use a parametric test. To do that you have to make the case that those data points are from “another” population and were sampled by accident. this can include things like a participant who did not try to do the experiment properly.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4C6407-C94F-4768-BFAE-E7E68B571D55}"/>
              </a:ext>
            </a:extLst>
          </p:cNvPr>
          <p:cNvSpPr>
            <a:spLocks noGrp="1" noChangeArrowheads="1"/>
          </p:cNvSpPr>
          <p:nvPr>
            <p:ph type="sldNum" sz="quarter" idx="5"/>
          </p:nvPr>
        </p:nvSpPr>
        <p:spPr>
          <a:ln/>
        </p:spPr>
        <p:txBody>
          <a:bodyPr/>
          <a:lstStyle/>
          <a:p>
            <a:fld id="{99E204E6-D28D-45BD-96B0-F731B350942C}" type="slidenum">
              <a:rPr lang="en-GB" altLang="en-US"/>
              <a:pPr/>
              <a:t>11</a:t>
            </a:fld>
            <a:endParaRPr lang="en-GB" altLang="en-US"/>
          </a:p>
        </p:txBody>
      </p:sp>
      <p:sp>
        <p:nvSpPr>
          <p:cNvPr id="510978" name="Rectangle 2">
            <a:extLst>
              <a:ext uri="{FF2B5EF4-FFF2-40B4-BE49-F238E27FC236}">
                <a16:creationId xmlns:a16="http://schemas.microsoft.com/office/drawing/2014/main" id="{31FF99B7-8208-43E7-9BB2-77A2602AD176}"/>
              </a:ext>
            </a:extLst>
          </p:cNvPr>
          <p:cNvSpPr>
            <a:spLocks noGrp="1" noRot="1" noChangeAspect="1" noChangeArrowheads="1" noTextEdit="1"/>
          </p:cNvSpPr>
          <p:nvPr>
            <p:ph type="sldImg"/>
          </p:nvPr>
        </p:nvSpPr>
        <p:spPr>
          <a:ln/>
        </p:spPr>
      </p:sp>
      <p:sp>
        <p:nvSpPr>
          <p:cNvPr id="510979" name="Rectangle 3">
            <a:extLst>
              <a:ext uri="{FF2B5EF4-FFF2-40B4-BE49-F238E27FC236}">
                <a16:creationId xmlns:a16="http://schemas.microsoft.com/office/drawing/2014/main" id="{EDEABCC0-17DF-45C7-A6F1-CB7BA66596B5}"/>
              </a:ext>
            </a:extLst>
          </p:cNvPr>
          <p:cNvSpPr>
            <a:spLocks noGrp="1" noChangeArrowheads="1"/>
          </p:cNvSpPr>
          <p:nvPr>
            <p:ph type="body" idx="1"/>
          </p:nvPr>
        </p:nvSpPr>
        <p:spPr/>
        <p:txBody>
          <a:bodyPr/>
          <a:lstStyle/>
          <a:p>
            <a:r>
              <a:rPr lang="en-GB" altLang="en-US"/>
              <a:t>These two histograms illustrate a fairly extreme example of a common problem. The sample sizes are the same, and I have adjusted the histogram x and y axis values so that the two graphs are directly comparable. Both samples conform to a normal distribution.  It is clear that the means are similar, but the variance / SD is very different. If you calculate descriptive statistics and the variance of one group is 3 times bigger than the other you need to use a non-parametric test. Otherwise, you can get away with a corrected version of the t test (see later)</a:t>
            </a:r>
          </a:p>
          <a:p>
            <a:endParaRPr lang="en-GB" altLang="en-US"/>
          </a:p>
          <a:p>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F2FDBD-885A-4519-A2F8-680DB15C3985}"/>
              </a:ext>
            </a:extLst>
          </p:cNvPr>
          <p:cNvSpPr>
            <a:spLocks noGrp="1" noChangeArrowheads="1"/>
          </p:cNvSpPr>
          <p:nvPr>
            <p:ph type="sldNum" sz="quarter" idx="5"/>
          </p:nvPr>
        </p:nvSpPr>
        <p:spPr>
          <a:ln/>
        </p:spPr>
        <p:txBody>
          <a:bodyPr/>
          <a:lstStyle/>
          <a:p>
            <a:fld id="{725A6318-09A1-4E97-96FF-C11AA104688B}" type="slidenum">
              <a:rPr lang="en-GB" altLang="en-US"/>
              <a:pPr/>
              <a:t>12</a:t>
            </a:fld>
            <a:endParaRPr lang="en-GB" altLang="en-US"/>
          </a:p>
        </p:txBody>
      </p:sp>
      <p:sp>
        <p:nvSpPr>
          <p:cNvPr id="515074" name="Rectangle 2">
            <a:extLst>
              <a:ext uri="{FF2B5EF4-FFF2-40B4-BE49-F238E27FC236}">
                <a16:creationId xmlns:a16="http://schemas.microsoft.com/office/drawing/2014/main" id="{5661F1CE-B064-4769-9FBC-642EB69EF9C9}"/>
              </a:ext>
            </a:extLst>
          </p:cNvPr>
          <p:cNvSpPr>
            <a:spLocks noGrp="1" noRot="1" noChangeAspect="1" noChangeArrowheads="1" noTextEdit="1"/>
          </p:cNvSpPr>
          <p:nvPr>
            <p:ph type="sldImg"/>
          </p:nvPr>
        </p:nvSpPr>
        <p:spPr>
          <a:ln/>
        </p:spPr>
      </p:sp>
      <p:sp>
        <p:nvSpPr>
          <p:cNvPr id="515075" name="Rectangle 3">
            <a:extLst>
              <a:ext uri="{FF2B5EF4-FFF2-40B4-BE49-F238E27FC236}">
                <a16:creationId xmlns:a16="http://schemas.microsoft.com/office/drawing/2014/main" id="{625833CC-3F2F-4559-8DA4-B2CD4AACAC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D50F50-56FF-4221-B8E6-CE4B13F2531C}"/>
              </a:ext>
            </a:extLst>
          </p:cNvPr>
          <p:cNvSpPr>
            <a:spLocks noGrp="1" noChangeArrowheads="1"/>
          </p:cNvSpPr>
          <p:nvPr>
            <p:ph type="sldNum" sz="quarter" idx="5"/>
          </p:nvPr>
        </p:nvSpPr>
        <p:spPr>
          <a:ln/>
        </p:spPr>
        <p:txBody>
          <a:bodyPr/>
          <a:lstStyle/>
          <a:p>
            <a:fld id="{92166D9B-636B-4D21-BE38-C8ADF71BDBD5}" type="slidenum">
              <a:rPr lang="en-GB" altLang="en-US"/>
              <a:pPr/>
              <a:t>13</a:t>
            </a:fld>
            <a:endParaRPr lang="en-GB" altLang="en-US"/>
          </a:p>
        </p:txBody>
      </p:sp>
      <p:sp>
        <p:nvSpPr>
          <p:cNvPr id="517122" name="Rectangle 2">
            <a:extLst>
              <a:ext uri="{FF2B5EF4-FFF2-40B4-BE49-F238E27FC236}">
                <a16:creationId xmlns:a16="http://schemas.microsoft.com/office/drawing/2014/main" id="{89E1234B-9CB3-446B-B55C-05E4A7605284}"/>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57567DEE-3D8E-4540-A2CA-D67721C5A82F}"/>
              </a:ext>
            </a:extLst>
          </p:cNvPr>
          <p:cNvSpPr>
            <a:spLocks noGrp="1" noChangeArrowheads="1"/>
          </p:cNvSpPr>
          <p:nvPr>
            <p:ph type="body" idx="1"/>
          </p:nvPr>
        </p:nvSpPr>
        <p:spPr/>
        <p:txBody>
          <a:bodyPr/>
          <a:lstStyle/>
          <a:p>
            <a:r>
              <a:rPr lang="en-GB" altLang="en-US"/>
              <a:t>The SPSS output for the t test gives you the SD instead of variance (annoyingly) so you need to square the SD or get it from another SPSS operation, such as Explore, in order to check the *3 rule. In this case the *3 rule is not violated so we can use a t test.</a:t>
            </a:r>
          </a:p>
          <a:p>
            <a:endParaRPr lang="en-GB" altLang="en-US"/>
          </a:p>
          <a:p>
            <a:r>
              <a:rPr lang="en-GB" altLang="en-US"/>
              <a:t>When performing an independent samples t test, if the two sample SD’s are even slightly different you should first check if the Levene’s test for equality of variances is significant. If and only if it is non-significant (i.e. p &gt; 0.05), then this fails to rejects the null hypothesis that the two sample variances are equal, allowing you treat them as equal. If Levene's test suggests that the variances are unequal you should then report the t test values from the bottom row “equal variances not assumed”. The value of t is sometimes different, and the df will be reduced, and will have decimal places. Just report the values from the bottom row instead of the top row.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A29DE25-7CB8-4F60-8D84-416F51196D36}"/>
              </a:ext>
            </a:extLst>
          </p:cNvPr>
          <p:cNvSpPr>
            <a:spLocks noGrp="1" noChangeArrowheads="1"/>
          </p:cNvSpPr>
          <p:nvPr>
            <p:ph type="sldNum" sz="quarter" idx="5"/>
          </p:nvPr>
        </p:nvSpPr>
        <p:spPr>
          <a:ln/>
        </p:spPr>
        <p:txBody>
          <a:bodyPr/>
          <a:lstStyle/>
          <a:p>
            <a:fld id="{ABED1322-8E8F-41D2-8C42-07A0CE6E38CF}" type="slidenum">
              <a:rPr lang="en-GB" altLang="en-US"/>
              <a:pPr/>
              <a:t>14</a:t>
            </a:fld>
            <a:endParaRPr lang="en-GB" altLang="en-US"/>
          </a:p>
        </p:txBody>
      </p:sp>
      <p:sp>
        <p:nvSpPr>
          <p:cNvPr id="519170" name="Rectangle 2">
            <a:extLst>
              <a:ext uri="{FF2B5EF4-FFF2-40B4-BE49-F238E27FC236}">
                <a16:creationId xmlns:a16="http://schemas.microsoft.com/office/drawing/2014/main" id="{5C072D27-FF3D-461B-AF90-794D0FA9D938}"/>
              </a:ext>
            </a:extLst>
          </p:cNvPr>
          <p:cNvSpPr>
            <a:spLocks noGrp="1" noRot="1" noChangeAspect="1" noChangeArrowheads="1" noTextEdit="1"/>
          </p:cNvSpPr>
          <p:nvPr>
            <p:ph type="sldImg"/>
          </p:nvPr>
        </p:nvSpPr>
        <p:spPr>
          <a:ln/>
        </p:spPr>
      </p:sp>
      <p:sp>
        <p:nvSpPr>
          <p:cNvPr id="519171" name="Rectangle 3">
            <a:extLst>
              <a:ext uri="{FF2B5EF4-FFF2-40B4-BE49-F238E27FC236}">
                <a16:creationId xmlns:a16="http://schemas.microsoft.com/office/drawing/2014/main" id="{FFB14A4B-571F-4B3B-9A48-995396BDEC5A}"/>
              </a:ext>
            </a:extLst>
          </p:cNvPr>
          <p:cNvSpPr>
            <a:spLocks noGrp="1" noChangeArrowheads="1"/>
          </p:cNvSpPr>
          <p:nvPr>
            <p:ph type="body" idx="1"/>
          </p:nvPr>
        </p:nvSpPr>
        <p:spPr/>
        <p:txBody>
          <a:bodyPr/>
          <a:lstStyle/>
          <a:p>
            <a:r>
              <a:rPr lang="en-GB" altLang="en-US"/>
              <a:t>The SPSS output for the t test gives you the SD instead of variance (annoyingly) so you need to sqaure the SD or get it from another SPSS operation, such as Explore, in order to check the *3 rule. In this case the *3 rule is not violated so we can use a t test.</a:t>
            </a:r>
          </a:p>
          <a:p>
            <a:endParaRPr lang="en-GB" altLang="en-US"/>
          </a:p>
          <a:p>
            <a:r>
              <a:rPr lang="en-GB" altLang="en-US"/>
              <a:t>When performing an independent samples t test, if the two sample SD’s are even slightly different you should first check if the Levene’s test for equality of variances is significant. If and only if it is non-significant (i.e. p &gt; 0.05), then this fails to rejects the null hypothesis that the two sample variances are equal, allowing you treat them as equal. If Levene's test suggests that the variances are unequal you should then report the t test values from the bottom row “equal variances not assumed”. The value of t is sometimes different, and the df will be reduced, and will have decimal places. Just report the values from the bottom row instead of the top row.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42B719-89BD-49AB-B57C-B55A137279FF}"/>
              </a:ext>
            </a:extLst>
          </p:cNvPr>
          <p:cNvSpPr>
            <a:spLocks noGrp="1" noChangeArrowheads="1"/>
          </p:cNvSpPr>
          <p:nvPr>
            <p:ph type="sldNum" sz="quarter" idx="5"/>
          </p:nvPr>
        </p:nvSpPr>
        <p:spPr>
          <a:ln/>
        </p:spPr>
        <p:txBody>
          <a:bodyPr/>
          <a:lstStyle/>
          <a:p>
            <a:fld id="{6BE83A29-CECF-47B5-8F56-AA5B6529DE0D}" type="slidenum">
              <a:rPr lang="en-GB" altLang="en-US"/>
              <a:pPr/>
              <a:t>15</a:t>
            </a:fld>
            <a:endParaRPr lang="en-GB" altLang="en-US"/>
          </a:p>
        </p:txBody>
      </p:sp>
      <p:sp>
        <p:nvSpPr>
          <p:cNvPr id="521218" name="Rectangle 2">
            <a:extLst>
              <a:ext uri="{FF2B5EF4-FFF2-40B4-BE49-F238E27FC236}">
                <a16:creationId xmlns:a16="http://schemas.microsoft.com/office/drawing/2014/main" id="{0221195F-7EE6-4A5F-A70E-43433BAD3CDB}"/>
              </a:ext>
            </a:extLst>
          </p:cNvPr>
          <p:cNvSpPr>
            <a:spLocks noGrp="1" noRot="1" noChangeAspect="1" noChangeArrowheads="1" noTextEdit="1"/>
          </p:cNvSpPr>
          <p:nvPr>
            <p:ph type="sldImg"/>
          </p:nvPr>
        </p:nvSpPr>
        <p:spPr>
          <a:ln/>
        </p:spPr>
      </p:sp>
      <p:sp>
        <p:nvSpPr>
          <p:cNvPr id="521219" name="Rectangle 3">
            <a:extLst>
              <a:ext uri="{FF2B5EF4-FFF2-40B4-BE49-F238E27FC236}">
                <a16:creationId xmlns:a16="http://schemas.microsoft.com/office/drawing/2014/main" id="{26BAD97B-02AB-4EF0-AC70-5C763AD0E8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96C317-337F-4F98-9803-5AB4742B34BC}"/>
              </a:ext>
            </a:extLst>
          </p:cNvPr>
          <p:cNvSpPr>
            <a:spLocks noGrp="1" noChangeArrowheads="1"/>
          </p:cNvSpPr>
          <p:nvPr>
            <p:ph type="sldNum" sz="quarter" idx="5"/>
          </p:nvPr>
        </p:nvSpPr>
        <p:spPr>
          <a:ln/>
        </p:spPr>
        <p:txBody>
          <a:bodyPr/>
          <a:lstStyle/>
          <a:p>
            <a:fld id="{0653AA00-16BD-4668-ADA6-0733A859570D}" type="slidenum">
              <a:rPr lang="en-GB" altLang="en-US"/>
              <a:pPr/>
              <a:t>16</a:t>
            </a:fld>
            <a:endParaRPr lang="en-GB" altLang="en-US"/>
          </a:p>
        </p:txBody>
      </p:sp>
      <p:sp>
        <p:nvSpPr>
          <p:cNvPr id="523266" name="Rectangle 2">
            <a:extLst>
              <a:ext uri="{FF2B5EF4-FFF2-40B4-BE49-F238E27FC236}">
                <a16:creationId xmlns:a16="http://schemas.microsoft.com/office/drawing/2014/main" id="{0D6DB845-4828-4B84-B572-A3ECC745512F}"/>
              </a:ext>
            </a:extLst>
          </p:cNvPr>
          <p:cNvSpPr>
            <a:spLocks noGrp="1" noRot="1" noChangeAspect="1" noChangeArrowheads="1" noTextEdit="1"/>
          </p:cNvSpPr>
          <p:nvPr>
            <p:ph type="sldImg"/>
          </p:nvPr>
        </p:nvSpPr>
        <p:spPr>
          <a:ln/>
        </p:spPr>
      </p:sp>
      <p:sp>
        <p:nvSpPr>
          <p:cNvPr id="523267" name="Rectangle 3">
            <a:extLst>
              <a:ext uri="{FF2B5EF4-FFF2-40B4-BE49-F238E27FC236}">
                <a16:creationId xmlns:a16="http://schemas.microsoft.com/office/drawing/2014/main" id="{5FF8DB9A-34A7-4465-8B2C-D0DFFB895970}"/>
              </a:ext>
            </a:extLst>
          </p:cNvPr>
          <p:cNvSpPr>
            <a:spLocks noGrp="1" noChangeArrowheads="1"/>
          </p:cNvSpPr>
          <p:nvPr>
            <p:ph type="body" idx="1"/>
          </p:nvPr>
        </p:nvSpPr>
        <p:spPr/>
        <p:txBody>
          <a:bodyPr/>
          <a:lstStyle/>
          <a:p>
            <a:r>
              <a:rPr lang="en-GB" altLang="en-US"/>
              <a:t>Just as the related samples t test was able to make use of difference scores as a way of reducing the error term, so the wilcoxon will also be able to make use of difference scores in its ranking procedure. Difference scores may not be used in any independent samples procedure.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ED78E4-FF45-4059-89A2-1CAF7A97D92D}"/>
              </a:ext>
            </a:extLst>
          </p:cNvPr>
          <p:cNvSpPr>
            <a:spLocks noGrp="1" noChangeArrowheads="1"/>
          </p:cNvSpPr>
          <p:nvPr>
            <p:ph type="sldNum" sz="quarter" idx="5"/>
          </p:nvPr>
        </p:nvSpPr>
        <p:spPr>
          <a:ln/>
        </p:spPr>
        <p:txBody>
          <a:bodyPr/>
          <a:lstStyle/>
          <a:p>
            <a:fld id="{9BC7C57E-2110-4424-81FD-ABAF7F03FFED}" type="slidenum">
              <a:rPr lang="en-GB" altLang="en-US"/>
              <a:pPr/>
              <a:t>17</a:t>
            </a:fld>
            <a:endParaRPr lang="en-GB" altLang="en-US"/>
          </a:p>
        </p:txBody>
      </p:sp>
      <p:sp>
        <p:nvSpPr>
          <p:cNvPr id="525314" name="Rectangle 2">
            <a:extLst>
              <a:ext uri="{FF2B5EF4-FFF2-40B4-BE49-F238E27FC236}">
                <a16:creationId xmlns:a16="http://schemas.microsoft.com/office/drawing/2014/main" id="{C89522F4-42C7-4370-8C79-E33F951DCDD9}"/>
              </a:ext>
            </a:extLst>
          </p:cNvPr>
          <p:cNvSpPr>
            <a:spLocks noGrp="1" noRot="1" noChangeAspect="1" noChangeArrowheads="1" noTextEdit="1"/>
          </p:cNvSpPr>
          <p:nvPr>
            <p:ph type="sldImg"/>
          </p:nvPr>
        </p:nvSpPr>
        <p:spPr>
          <a:ln/>
        </p:spPr>
      </p:sp>
      <p:sp>
        <p:nvSpPr>
          <p:cNvPr id="525315" name="Rectangle 3">
            <a:extLst>
              <a:ext uri="{FF2B5EF4-FFF2-40B4-BE49-F238E27FC236}">
                <a16:creationId xmlns:a16="http://schemas.microsoft.com/office/drawing/2014/main" id="{374072C5-797C-4B9C-93C7-F7D72BDFBC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7791A5-EBB3-465A-B29B-68A4757F08CF}"/>
              </a:ext>
            </a:extLst>
          </p:cNvPr>
          <p:cNvSpPr>
            <a:spLocks noGrp="1" noChangeArrowheads="1"/>
          </p:cNvSpPr>
          <p:nvPr>
            <p:ph type="sldNum" sz="quarter" idx="5"/>
          </p:nvPr>
        </p:nvSpPr>
        <p:spPr>
          <a:ln/>
        </p:spPr>
        <p:txBody>
          <a:bodyPr/>
          <a:lstStyle/>
          <a:p>
            <a:fld id="{C43E2B12-EA05-4B3B-8908-E31F9D21E2F1}" type="slidenum">
              <a:rPr lang="en-GB" altLang="en-US"/>
              <a:pPr/>
              <a:t>18</a:t>
            </a:fld>
            <a:endParaRPr lang="en-GB" altLang="en-US"/>
          </a:p>
        </p:txBody>
      </p:sp>
      <p:sp>
        <p:nvSpPr>
          <p:cNvPr id="529410" name="Rectangle 2">
            <a:extLst>
              <a:ext uri="{FF2B5EF4-FFF2-40B4-BE49-F238E27FC236}">
                <a16:creationId xmlns:a16="http://schemas.microsoft.com/office/drawing/2014/main" id="{CD89D25E-1E13-444A-8918-B4AC19861D17}"/>
              </a:ext>
            </a:extLst>
          </p:cNvPr>
          <p:cNvSpPr>
            <a:spLocks noGrp="1" noRot="1" noChangeAspect="1" noChangeArrowheads="1" noTextEdit="1"/>
          </p:cNvSpPr>
          <p:nvPr>
            <p:ph type="sldImg"/>
          </p:nvPr>
        </p:nvSpPr>
        <p:spPr>
          <a:ln/>
        </p:spPr>
      </p:sp>
      <p:sp>
        <p:nvSpPr>
          <p:cNvPr id="529411" name="Rectangle 3">
            <a:extLst>
              <a:ext uri="{FF2B5EF4-FFF2-40B4-BE49-F238E27FC236}">
                <a16:creationId xmlns:a16="http://schemas.microsoft.com/office/drawing/2014/main" id="{B42537D6-09A8-4775-9500-9467FE89F2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F970AB-58D8-4096-9D7A-9CDE8DD430CA}"/>
              </a:ext>
            </a:extLst>
          </p:cNvPr>
          <p:cNvSpPr>
            <a:spLocks noGrp="1" noChangeArrowheads="1"/>
          </p:cNvSpPr>
          <p:nvPr>
            <p:ph type="sldNum" sz="quarter" idx="5"/>
          </p:nvPr>
        </p:nvSpPr>
        <p:spPr>
          <a:ln/>
        </p:spPr>
        <p:txBody>
          <a:bodyPr/>
          <a:lstStyle/>
          <a:p>
            <a:fld id="{CFCE9128-5934-451D-AEB5-2A80556EFB75}" type="slidenum">
              <a:rPr lang="en-GB" altLang="en-US"/>
              <a:pPr/>
              <a:t>19</a:t>
            </a:fld>
            <a:endParaRPr lang="en-GB" altLang="en-US"/>
          </a:p>
        </p:txBody>
      </p:sp>
      <p:sp>
        <p:nvSpPr>
          <p:cNvPr id="532482" name="Rectangle 2">
            <a:extLst>
              <a:ext uri="{FF2B5EF4-FFF2-40B4-BE49-F238E27FC236}">
                <a16:creationId xmlns:a16="http://schemas.microsoft.com/office/drawing/2014/main" id="{39836FDA-9B08-4D8B-9498-3F125F46748A}"/>
              </a:ext>
            </a:extLst>
          </p:cNvPr>
          <p:cNvSpPr>
            <a:spLocks noGrp="1" noRot="1" noChangeAspect="1" noChangeArrowheads="1" noTextEdit="1"/>
          </p:cNvSpPr>
          <p:nvPr>
            <p:ph type="sldImg"/>
          </p:nvPr>
        </p:nvSpPr>
        <p:spPr>
          <a:ln/>
        </p:spPr>
      </p:sp>
      <p:sp>
        <p:nvSpPr>
          <p:cNvPr id="532483" name="Rectangle 3">
            <a:extLst>
              <a:ext uri="{FF2B5EF4-FFF2-40B4-BE49-F238E27FC236}">
                <a16:creationId xmlns:a16="http://schemas.microsoft.com/office/drawing/2014/main" id="{8436623F-A858-4221-834A-D2DADC6118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E6E838-D683-4CF3-96D7-3BFA93B877CA}"/>
              </a:ext>
            </a:extLst>
          </p:cNvPr>
          <p:cNvSpPr>
            <a:spLocks noGrp="1" noChangeArrowheads="1"/>
          </p:cNvSpPr>
          <p:nvPr>
            <p:ph type="sldNum" sz="quarter" idx="5"/>
          </p:nvPr>
        </p:nvSpPr>
        <p:spPr>
          <a:ln/>
        </p:spPr>
        <p:txBody>
          <a:bodyPr/>
          <a:lstStyle/>
          <a:p>
            <a:fld id="{0650166B-6772-44FB-937D-C3D3835E6279}" type="slidenum">
              <a:rPr lang="en-GB" altLang="en-US"/>
              <a:pPr/>
              <a:t>2</a:t>
            </a:fld>
            <a:endParaRPr lang="en-GB" altLang="en-US"/>
          </a:p>
        </p:txBody>
      </p:sp>
      <p:sp>
        <p:nvSpPr>
          <p:cNvPr id="498690" name="Rectangle 2">
            <a:extLst>
              <a:ext uri="{FF2B5EF4-FFF2-40B4-BE49-F238E27FC236}">
                <a16:creationId xmlns:a16="http://schemas.microsoft.com/office/drawing/2014/main" id="{EBAC5807-C666-46E1-BB3D-AC716529D0B1}"/>
              </a:ext>
            </a:extLst>
          </p:cNvPr>
          <p:cNvSpPr>
            <a:spLocks noGrp="1" noRot="1" noChangeAspect="1" noChangeArrowheads="1" noTextEdit="1"/>
          </p:cNvSpPr>
          <p:nvPr>
            <p:ph type="sldImg"/>
          </p:nvPr>
        </p:nvSpPr>
        <p:spPr>
          <a:ln/>
        </p:spPr>
      </p:sp>
      <p:sp>
        <p:nvSpPr>
          <p:cNvPr id="498691" name="Rectangle 3">
            <a:extLst>
              <a:ext uri="{FF2B5EF4-FFF2-40B4-BE49-F238E27FC236}">
                <a16:creationId xmlns:a16="http://schemas.microsoft.com/office/drawing/2014/main" id="{1FECB878-1E30-4576-A9FA-F3A4CF628719}"/>
              </a:ext>
            </a:extLst>
          </p:cNvPr>
          <p:cNvSpPr>
            <a:spLocks noGrp="1" noChangeArrowheads="1"/>
          </p:cNvSpPr>
          <p:nvPr>
            <p:ph type="body" idx="1"/>
          </p:nvPr>
        </p:nvSpPr>
        <p:spPr/>
        <p:txBody>
          <a:bodyPr/>
          <a:lstStyle/>
          <a:p>
            <a:r>
              <a:rPr lang="en-GB" altLang="en-US"/>
              <a:t>The last bullet point explains why we don’t always use non-parametric tests.</a:t>
            </a:r>
          </a:p>
          <a:p>
            <a:endParaRPr lang="en-GB" altLang="en-US"/>
          </a:p>
          <a:p>
            <a:r>
              <a:rPr lang="en-GB" altLang="en-US"/>
              <a:t>Sensitivity refers to the tests ability to reject the null hypothesis for a sample, given that it is actually false in the population.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5E0E61-B2FD-462B-B137-27F987772AB1}"/>
              </a:ext>
            </a:extLst>
          </p:cNvPr>
          <p:cNvSpPr>
            <a:spLocks noGrp="1" noChangeArrowheads="1"/>
          </p:cNvSpPr>
          <p:nvPr>
            <p:ph type="sldNum" sz="quarter" idx="5"/>
          </p:nvPr>
        </p:nvSpPr>
        <p:spPr>
          <a:ln/>
        </p:spPr>
        <p:txBody>
          <a:bodyPr/>
          <a:lstStyle/>
          <a:p>
            <a:fld id="{7BF937D7-B62A-44F5-A99F-0AA1F3253F7D}" type="slidenum">
              <a:rPr lang="en-GB" altLang="en-US"/>
              <a:pPr/>
              <a:t>20</a:t>
            </a:fld>
            <a:endParaRPr lang="en-GB" altLang="en-US"/>
          </a:p>
        </p:txBody>
      </p:sp>
      <p:sp>
        <p:nvSpPr>
          <p:cNvPr id="534530" name="Rectangle 2">
            <a:extLst>
              <a:ext uri="{FF2B5EF4-FFF2-40B4-BE49-F238E27FC236}">
                <a16:creationId xmlns:a16="http://schemas.microsoft.com/office/drawing/2014/main" id="{E5AAB9F6-6A33-46B1-B8FE-962AB239FDFA}"/>
              </a:ext>
            </a:extLst>
          </p:cNvPr>
          <p:cNvSpPr>
            <a:spLocks noGrp="1" noRot="1" noChangeAspect="1" noChangeArrowheads="1" noTextEdit="1"/>
          </p:cNvSpPr>
          <p:nvPr>
            <p:ph type="sldImg"/>
          </p:nvPr>
        </p:nvSpPr>
        <p:spPr>
          <a:ln/>
        </p:spPr>
      </p:sp>
      <p:sp>
        <p:nvSpPr>
          <p:cNvPr id="534531" name="Rectangle 3">
            <a:extLst>
              <a:ext uri="{FF2B5EF4-FFF2-40B4-BE49-F238E27FC236}">
                <a16:creationId xmlns:a16="http://schemas.microsoft.com/office/drawing/2014/main" id="{136E229B-A635-49D5-B007-74DE62504D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471C24-CCDD-4A4E-8C05-C4D47DACE7E3}"/>
              </a:ext>
            </a:extLst>
          </p:cNvPr>
          <p:cNvSpPr>
            <a:spLocks noGrp="1" noChangeArrowheads="1"/>
          </p:cNvSpPr>
          <p:nvPr>
            <p:ph type="sldNum" sz="quarter" idx="5"/>
          </p:nvPr>
        </p:nvSpPr>
        <p:spPr>
          <a:ln/>
        </p:spPr>
        <p:txBody>
          <a:bodyPr/>
          <a:lstStyle/>
          <a:p>
            <a:fld id="{668820CD-A547-4B91-B22B-3DF3B292B091}" type="slidenum">
              <a:rPr lang="en-GB" altLang="en-US"/>
              <a:pPr/>
              <a:t>21</a:t>
            </a:fld>
            <a:endParaRPr lang="en-GB" altLang="en-US"/>
          </a:p>
        </p:txBody>
      </p:sp>
      <p:sp>
        <p:nvSpPr>
          <p:cNvPr id="538626" name="Rectangle 2">
            <a:extLst>
              <a:ext uri="{FF2B5EF4-FFF2-40B4-BE49-F238E27FC236}">
                <a16:creationId xmlns:a16="http://schemas.microsoft.com/office/drawing/2014/main" id="{17A25A1F-9198-48DD-B653-DDF08CC1058B}"/>
              </a:ext>
            </a:extLst>
          </p:cNvPr>
          <p:cNvSpPr>
            <a:spLocks noGrp="1" noRot="1" noChangeAspect="1" noChangeArrowheads="1" noTextEdit="1"/>
          </p:cNvSpPr>
          <p:nvPr>
            <p:ph type="sldImg"/>
          </p:nvPr>
        </p:nvSpPr>
        <p:spPr>
          <a:ln/>
        </p:spPr>
      </p:sp>
      <p:sp>
        <p:nvSpPr>
          <p:cNvPr id="538627" name="Rectangle 3">
            <a:extLst>
              <a:ext uri="{FF2B5EF4-FFF2-40B4-BE49-F238E27FC236}">
                <a16:creationId xmlns:a16="http://schemas.microsoft.com/office/drawing/2014/main" id="{3DAB60C1-CBDA-48D6-95DD-AAF988751C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7A3527-91B1-434B-BFB8-B5863965888C}"/>
              </a:ext>
            </a:extLst>
          </p:cNvPr>
          <p:cNvSpPr>
            <a:spLocks noGrp="1" noChangeArrowheads="1"/>
          </p:cNvSpPr>
          <p:nvPr>
            <p:ph type="sldNum" sz="quarter" idx="5"/>
          </p:nvPr>
        </p:nvSpPr>
        <p:spPr>
          <a:ln/>
        </p:spPr>
        <p:txBody>
          <a:bodyPr/>
          <a:lstStyle/>
          <a:p>
            <a:fld id="{0388DA72-E854-4DE4-A908-4053A6A45EF4}" type="slidenum">
              <a:rPr lang="en-GB" altLang="en-US"/>
              <a:pPr/>
              <a:t>22</a:t>
            </a:fld>
            <a:endParaRPr lang="en-GB" altLang="en-US"/>
          </a:p>
        </p:txBody>
      </p:sp>
      <p:sp>
        <p:nvSpPr>
          <p:cNvPr id="536578" name="Rectangle 2">
            <a:extLst>
              <a:ext uri="{FF2B5EF4-FFF2-40B4-BE49-F238E27FC236}">
                <a16:creationId xmlns:a16="http://schemas.microsoft.com/office/drawing/2014/main" id="{E7C1C632-8E35-4D8E-AA90-A03FDF641FCB}"/>
              </a:ext>
            </a:extLst>
          </p:cNvPr>
          <p:cNvSpPr>
            <a:spLocks noGrp="1" noRot="1" noChangeAspect="1" noChangeArrowheads="1" noTextEdit="1"/>
          </p:cNvSpPr>
          <p:nvPr>
            <p:ph type="sldImg"/>
          </p:nvPr>
        </p:nvSpPr>
        <p:spPr>
          <a:ln/>
        </p:spPr>
      </p:sp>
      <p:sp>
        <p:nvSpPr>
          <p:cNvPr id="536579" name="Rectangle 3">
            <a:extLst>
              <a:ext uri="{FF2B5EF4-FFF2-40B4-BE49-F238E27FC236}">
                <a16:creationId xmlns:a16="http://schemas.microsoft.com/office/drawing/2014/main" id="{C76D961F-D5F2-4BC4-8FAE-5C3E2A321C4E}"/>
              </a:ext>
            </a:extLst>
          </p:cNvPr>
          <p:cNvSpPr>
            <a:spLocks noGrp="1" noChangeArrowheads="1"/>
          </p:cNvSpPr>
          <p:nvPr>
            <p:ph type="body" idx="1"/>
          </p:nvPr>
        </p:nvSpPr>
        <p:spPr/>
        <p:txBody>
          <a:bodyPr/>
          <a:lstStyle/>
          <a:p>
            <a:r>
              <a:rPr lang="en-GB" altLang="en-US"/>
              <a:t>In this example the summed ranks for one group is higher than the other, and this begins to suggest that the sorted and ranked scores are not arranged at random in the combined list of ranked scores, so maybe the null hypothesis is going to be rejected in this case.</a:t>
            </a:r>
          </a:p>
          <a:p>
            <a:endParaRPr lang="en-GB" altLang="en-US"/>
          </a:p>
          <a:p>
            <a:r>
              <a:rPr lang="en-GB" altLang="en-US"/>
              <a:t>The summed ranks are converted to the U statistic using a formula that takes into account the sample size.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9C85A9-204B-47E9-889F-50FD118FFFD6}"/>
              </a:ext>
            </a:extLst>
          </p:cNvPr>
          <p:cNvSpPr>
            <a:spLocks noGrp="1" noChangeArrowheads="1"/>
          </p:cNvSpPr>
          <p:nvPr>
            <p:ph type="sldNum" sz="quarter" idx="5"/>
          </p:nvPr>
        </p:nvSpPr>
        <p:spPr>
          <a:ln/>
        </p:spPr>
        <p:txBody>
          <a:bodyPr/>
          <a:lstStyle/>
          <a:p>
            <a:fld id="{90DBF63D-3E51-4295-A2DB-971DB9E67D95}" type="slidenum">
              <a:rPr lang="en-GB" altLang="en-US"/>
              <a:pPr/>
              <a:t>23</a:t>
            </a:fld>
            <a:endParaRPr lang="en-GB" altLang="en-US"/>
          </a:p>
        </p:txBody>
      </p:sp>
      <p:sp>
        <p:nvSpPr>
          <p:cNvPr id="569346" name="Rectangle 2">
            <a:extLst>
              <a:ext uri="{FF2B5EF4-FFF2-40B4-BE49-F238E27FC236}">
                <a16:creationId xmlns:a16="http://schemas.microsoft.com/office/drawing/2014/main" id="{A8485D11-C52C-474D-BE09-CCB0480C1989}"/>
              </a:ext>
            </a:extLst>
          </p:cNvPr>
          <p:cNvSpPr>
            <a:spLocks noGrp="1" noRot="1" noChangeAspect="1" noChangeArrowheads="1" noTextEdit="1"/>
          </p:cNvSpPr>
          <p:nvPr>
            <p:ph type="sldImg"/>
          </p:nvPr>
        </p:nvSpPr>
        <p:spPr>
          <a:ln/>
        </p:spPr>
      </p:sp>
      <p:sp>
        <p:nvSpPr>
          <p:cNvPr id="569347" name="Rectangle 3">
            <a:extLst>
              <a:ext uri="{FF2B5EF4-FFF2-40B4-BE49-F238E27FC236}">
                <a16:creationId xmlns:a16="http://schemas.microsoft.com/office/drawing/2014/main" id="{8942E988-6A1E-45DE-883F-97E47CB69BA8}"/>
              </a:ext>
            </a:extLst>
          </p:cNvPr>
          <p:cNvSpPr>
            <a:spLocks noGrp="1" noChangeArrowheads="1"/>
          </p:cNvSpPr>
          <p:nvPr>
            <p:ph type="body" idx="1"/>
          </p:nvPr>
        </p:nvSpPr>
        <p:spPr/>
        <p:txBody>
          <a:bodyPr/>
          <a:lstStyle/>
          <a:p>
            <a:r>
              <a:rPr lang="en-GB" altLang="en-US"/>
              <a:t>The summed ranks are converted to the U statistic using a formula that takes into account the sample size (you don’t need to know the details of this). In order to convert U to a </a:t>
            </a:r>
            <a:r>
              <a:rPr lang="en-GB" altLang="en-US" i="1"/>
              <a:t>p</a:t>
            </a:r>
            <a:r>
              <a:rPr lang="en-GB" altLang="en-US"/>
              <a:t> value, SPSS first converts U to a value on the standard normal distribution, i.e. a Z score. </a:t>
            </a:r>
          </a:p>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5297E8-2EEB-4E82-8F0E-82B475B288E7}"/>
              </a:ext>
            </a:extLst>
          </p:cNvPr>
          <p:cNvSpPr>
            <a:spLocks noGrp="1" noChangeArrowheads="1"/>
          </p:cNvSpPr>
          <p:nvPr>
            <p:ph type="sldNum" sz="quarter" idx="5"/>
          </p:nvPr>
        </p:nvSpPr>
        <p:spPr>
          <a:ln/>
        </p:spPr>
        <p:txBody>
          <a:bodyPr/>
          <a:lstStyle/>
          <a:p>
            <a:fld id="{631C1233-5B08-4CFC-BAFC-BFFE94B471E9}" type="slidenum">
              <a:rPr lang="en-GB" altLang="en-US"/>
              <a:pPr/>
              <a:t>24</a:t>
            </a:fld>
            <a:endParaRPr lang="en-GB" altLang="en-US"/>
          </a:p>
        </p:txBody>
      </p:sp>
      <p:sp>
        <p:nvSpPr>
          <p:cNvPr id="540674" name="Rectangle 2">
            <a:extLst>
              <a:ext uri="{FF2B5EF4-FFF2-40B4-BE49-F238E27FC236}">
                <a16:creationId xmlns:a16="http://schemas.microsoft.com/office/drawing/2014/main" id="{4E33B328-6ABD-42B5-A006-E27AC39DDA9F}"/>
              </a:ext>
            </a:extLst>
          </p:cNvPr>
          <p:cNvSpPr>
            <a:spLocks noGrp="1" noRot="1" noChangeAspect="1" noChangeArrowheads="1" noTextEdit="1"/>
          </p:cNvSpPr>
          <p:nvPr>
            <p:ph type="sldImg"/>
          </p:nvPr>
        </p:nvSpPr>
        <p:spPr>
          <a:ln/>
        </p:spPr>
      </p:sp>
      <p:sp>
        <p:nvSpPr>
          <p:cNvPr id="540675" name="Rectangle 3">
            <a:extLst>
              <a:ext uri="{FF2B5EF4-FFF2-40B4-BE49-F238E27FC236}">
                <a16:creationId xmlns:a16="http://schemas.microsoft.com/office/drawing/2014/main" id="{5BF44F2D-EA9F-4CEC-ABD2-DA0E7AC1B21C}"/>
              </a:ext>
            </a:extLst>
          </p:cNvPr>
          <p:cNvSpPr>
            <a:spLocks noGrp="1" noChangeArrowheads="1"/>
          </p:cNvSpPr>
          <p:nvPr>
            <p:ph type="body" idx="1"/>
          </p:nvPr>
        </p:nvSpPr>
        <p:spPr/>
        <p:txBody>
          <a:bodyPr/>
          <a:lstStyle/>
          <a:p>
            <a:r>
              <a:rPr lang="en-GB" altLang="en-US"/>
              <a:t>The summed ranks are converted to the U statistic using a formula that takes into account the sample size (you don’t need to know the details of this). In order to convert U to a </a:t>
            </a:r>
            <a:r>
              <a:rPr lang="en-GB" altLang="en-US" i="1"/>
              <a:t>p</a:t>
            </a:r>
            <a:r>
              <a:rPr lang="en-GB" altLang="en-US"/>
              <a:t> value, SPSS first converts U to a value on the standard normal distribution, i.e. a Z score. </a:t>
            </a:r>
          </a:p>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82FA68-8FF4-4333-8D1C-425888E71028}"/>
              </a:ext>
            </a:extLst>
          </p:cNvPr>
          <p:cNvSpPr>
            <a:spLocks noGrp="1" noChangeArrowheads="1"/>
          </p:cNvSpPr>
          <p:nvPr>
            <p:ph type="sldNum" sz="quarter" idx="5"/>
          </p:nvPr>
        </p:nvSpPr>
        <p:spPr>
          <a:ln/>
        </p:spPr>
        <p:txBody>
          <a:bodyPr/>
          <a:lstStyle/>
          <a:p>
            <a:fld id="{D30B5D39-63CD-45CD-891C-827FC377C361}" type="slidenum">
              <a:rPr lang="en-GB" altLang="en-US"/>
              <a:pPr/>
              <a:t>25</a:t>
            </a:fld>
            <a:endParaRPr lang="en-GB" altLang="en-US"/>
          </a:p>
        </p:txBody>
      </p:sp>
      <p:sp>
        <p:nvSpPr>
          <p:cNvPr id="557058" name="Rectangle 2">
            <a:extLst>
              <a:ext uri="{FF2B5EF4-FFF2-40B4-BE49-F238E27FC236}">
                <a16:creationId xmlns:a16="http://schemas.microsoft.com/office/drawing/2014/main" id="{427889D7-0BA1-4AB2-A947-59F9664F4B53}"/>
              </a:ext>
            </a:extLst>
          </p:cNvPr>
          <p:cNvSpPr>
            <a:spLocks noGrp="1" noRot="1" noChangeAspect="1" noChangeArrowheads="1" noTextEdit="1"/>
          </p:cNvSpPr>
          <p:nvPr>
            <p:ph type="sldImg"/>
          </p:nvPr>
        </p:nvSpPr>
        <p:spPr>
          <a:ln/>
        </p:spPr>
      </p:sp>
      <p:sp>
        <p:nvSpPr>
          <p:cNvPr id="557059" name="Rectangle 3">
            <a:extLst>
              <a:ext uri="{FF2B5EF4-FFF2-40B4-BE49-F238E27FC236}">
                <a16:creationId xmlns:a16="http://schemas.microsoft.com/office/drawing/2014/main" id="{5587E458-E3CB-42CB-93BD-CED0DA229086}"/>
              </a:ext>
            </a:extLst>
          </p:cNvPr>
          <p:cNvSpPr>
            <a:spLocks noGrp="1" noChangeArrowheads="1"/>
          </p:cNvSpPr>
          <p:nvPr>
            <p:ph type="body" idx="1"/>
          </p:nvPr>
        </p:nvSpPr>
        <p:spPr/>
        <p:txBody>
          <a:bodyPr/>
          <a:lstStyle/>
          <a:p>
            <a:r>
              <a:rPr lang="en-US" altLang="en-US"/>
              <a:t>Here is a standard normal distribution, and the x axis in units of SD is the same as the z statistic. The values z must exceed for a two tailed 0.05 p value are colored in black. In the mann whitney example on the preceding slide, you can see that the z o -1.22 is not sufficiently extreme to pass 0.05. If you drew a single case at random from the z distribution it would be 22% likely to have an unsigned value of greater than 1.22.</a:t>
            </a:r>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F32F69-2267-4D97-B2A5-13912828A17C}"/>
              </a:ext>
            </a:extLst>
          </p:cNvPr>
          <p:cNvSpPr>
            <a:spLocks noGrp="1" noChangeArrowheads="1"/>
          </p:cNvSpPr>
          <p:nvPr>
            <p:ph type="sldNum" sz="quarter" idx="5"/>
          </p:nvPr>
        </p:nvSpPr>
        <p:spPr>
          <a:ln/>
        </p:spPr>
        <p:txBody>
          <a:bodyPr/>
          <a:lstStyle/>
          <a:p>
            <a:fld id="{2A43C75C-F7D2-4E0D-88D0-659B9EC55DB5}" type="slidenum">
              <a:rPr lang="en-GB" altLang="en-US"/>
              <a:pPr/>
              <a:t>26</a:t>
            </a:fld>
            <a:endParaRPr lang="en-GB" altLang="en-US"/>
          </a:p>
        </p:txBody>
      </p:sp>
      <p:sp>
        <p:nvSpPr>
          <p:cNvPr id="542722" name="Rectangle 2">
            <a:extLst>
              <a:ext uri="{FF2B5EF4-FFF2-40B4-BE49-F238E27FC236}">
                <a16:creationId xmlns:a16="http://schemas.microsoft.com/office/drawing/2014/main" id="{BB68933C-FB72-431D-893E-D2819FA05945}"/>
              </a:ext>
            </a:extLst>
          </p:cNvPr>
          <p:cNvSpPr>
            <a:spLocks noGrp="1" noRot="1" noChangeAspect="1" noChangeArrowheads="1" noTextEdit="1"/>
          </p:cNvSpPr>
          <p:nvPr>
            <p:ph type="sldImg"/>
          </p:nvPr>
        </p:nvSpPr>
        <p:spPr>
          <a:ln/>
        </p:spPr>
      </p:sp>
      <p:sp>
        <p:nvSpPr>
          <p:cNvPr id="542723" name="Rectangle 3">
            <a:extLst>
              <a:ext uri="{FF2B5EF4-FFF2-40B4-BE49-F238E27FC236}">
                <a16:creationId xmlns:a16="http://schemas.microsoft.com/office/drawing/2014/main" id="{A9A8FCD4-DA30-4470-BFE1-25709F2BD7C5}"/>
              </a:ext>
            </a:extLst>
          </p:cNvPr>
          <p:cNvSpPr>
            <a:spLocks noGrp="1" noChangeArrowheads="1"/>
          </p:cNvSpPr>
          <p:nvPr>
            <p:ph type="body" idx="1"/>
          </p:nvPr>
        </p:nvSpPr>
        <p:spPr/>
        <p:txBody>
          <a:bodyPr/>
          <a:lstStyle/>
          <a:p>
            <a:r>
              <a:rPr lang="en-GB" altLang="en-US"/>
              <a:t>Notice that SPSS converts the value of U to a z score, which is a value on the standard normal distribution (SND). The P value it reports is just the probability of a z score of that magnitude being picked by random sampling of a single score from the SND. You should recall that z score 1.95 = 0.05, z score 2.5 = 0.01 and z score 3 = 0.001 in terms of probability.</a:t>
            </a:r>
          </a:p>
          <a:p>
            <a:endParaRPr lang="en-GB" altLang="en-US"/>
          </a:p>
          <a:p>
            <a:r>
              <a:rPr lang="en-GB" altLang="en-US"/>
              <a:t>Note that if the hypothesis was two tailed you’d need to indicate that instead of one-tailed in the significant version of reporting a result.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B5171C-7876-4B66-AFAE-0E0E341860E7}"/>
              </a:ext>
            </a:extLst>
          </p:cNvPr>
          <p:cNvSpPr>
            <a:spLocks noGrp="1" noChangeArrowheads="1"/>
          </p:cNvSpPr>
          <p:nvPr>
            <p:ph type="sldNum" sz="quarter" idx="5"/>
          </p:nvPr>
        </p:nvSpPr>
        <p:spPr>
          <a:ln/>
        </p:spPr>
        <p:txBody>
          <a:bodyPr/>
          <a:lstStyle/>
          <a:p>
            <a:fld id="{6195E5DA-A258-4BF5-9343-26A7D27A1478}" type="slidenum">
              <a:rPr lang="en-GB" altLang="en-US"/>
              <a:pPr/>
              <a:t>27</a:t>
            </a:fld>
            <a:endParaRPr lang="en-GB" altLang="en-US"/>
          </a:p>
        </p:txBody>
      </p:sp>
      <p:sp>
        <p:nvSpPr>
          <p:cNvPr id="544770" name="Rectangle 2">
            <a:extLst>
              <a:ext uri="{FF2B5EF4-FFF2-40B4-BE49-F238E27FC236}">
                <a16:creationId xmlns:a16="http://schemas.microsoft.com/office/drawing/2014/main" id="{4D528768-ABA1-44C8-8783-8A4E067222F6}"/>
              </a:ext>
            </a:extLst>
          </p:cNvPr>
          <p:cNvSpPr>
            <a:spLocks noGrp="1" noRot="1" noChangeAspect="1" noChangeArrowheads="1" noTextEdit="1"/>
          </p:cNvSpPr>
          <p:nvPr>
            <p:ph type="sldImg"/>
          </p:nvPr>
        </p:nvSpPr>
        <p:spPr>
          <a:ln/>
        </p:spPr>
      </p:sp>
      <p:sp>
        <p:nvSpPr>
          <p:cNvPr id="544771" name="Rectangle 3">
            <a:extLst>
              <a:ext uri="{FF2B5EF4-FFF2-40B4-BE49-F238E27FC236}">
                <a16:creationId xmlns:a16="http://schemas.microsoft.com/office/drawing/2014/main" id="{5AD30310-44CC-46C1-BF05-16A2D31BF1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C950BE-F8CF-4BBF-9EFF-1C03C4382797}"/>
              </a:ext>
            </a:extLst>
          </p:cNvPr>
          <p:cNvSpPr>
            <a:spLocks noGrp="1" noChangeArrowheads="1"/>
          </p:cNvSpPr>
          <p:nvPr>
            <p:ph type="sldNum" sz="quarter" idx="5"/>
          </p:nvPr>
        </p:nvSpPr>
        <p:spPr>
          <a:ln/>
        </p:spPr>
        <p:txBody>
          <a:bodyPr/>
          <a:lstStyle/>
          <a:p>
            <a:fld id="{5DACB388-FBA0-4F97-BBCF-9E8DC802C4E6}" type="slidenum">
              <a:rPr lang="en-GB" altLang="en-US"/>
              <a:pPr/>
              <a:t>28</a:t>
            </a:fld>
            <a:endParaRPr lang="en-GB" altLang="en-US"/>
          </a:p>
        </p:txBody>
      </p:sp>
      <p:sp>
        <p:nvSpPr>
          <p:cNvPr id="546818" name="Rectangle 2">
            <a:extLst>
              <a:ext uri="{FF2B5EF4-FFF2-40B4-BE49-F238E27FC236}">
                <a16:creationId xmlns:a16="http://schemas.microsoft.com/office/drawing/2014/main" id="{70728322-925E-4B72-B9B8-A30A3D6408E9}"/>
              </a:ext>
            </a:extLst>
          </p:cNvPr>
          <p:cNvSpPr>
            <a:spLocks noGrp="1" noRot="1" noChangeAspect="1" noChangeArrowheads="1" noTextEdit="1"/>
          </p:cNvSpPr>
          <p:nvPr>
            <p:ph type="sldImg"/>
          </p:nvPr>
        </p:nvSpPr>
        <p:spPr>
          <a:ln/>
        </p:spPr>
      </p:sp>
      <p:sp>
        <p:nvSpPr>
          <p:cNvPr id="546819" name="Rectangle 3">
            <a:extLst>
              <a:ext uri="{FF2B5EF4-FFF2-40B4-BE49-F238E27FC236}">
                <a16:creationId xmlns:a16="http://schemas.microsoft.com/office/drawing/2014/main" id="{6BFB5B54-7B17-43F3-8F3E-DBD5B3B537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093BC1-81A0-4064-BC27-16DC50FA4F15}"/>
              </a:ext>
            </a:extLst>
          </p:cNvPr>
          <p:cNvSpPr>
            <a:spLocks noGrp="1" noChangeArrowheads="1"/>
          </p:cNvSpPr>
          <p:nvPr>
            <p:ph type="sldNum" sz="quarter" idx="5"/>
          </p:nvPr>
        </p:nvSpPr>
        <p:spPr>
          <a:ln/>
        </p:spPr>
        <p:txBody>
          <a:bodyPr/>
          <a:lstStyle/>
          <a:p>
            <a:fld id="{B9BD6332-D8FC-49E3-BFF2-E369B8200C9F}" type="slidenum">
              <a:rPr lang="en-GB" altLang="en-US"/>
              <a:pPr/>
              <a:t>29</a:t>
            </a:fld>
            <a:endParaRPr lang="en-GB" altLang="en-US"/>
          </a:p>
        </p:txBody>
      </p:sp>
      <p:sp>
        <p:nvSpPr>
          <p:cNvPr id="552962" name="Rectangle 2">
            <a:extLst>
              <a:ext uri="{FF2B5EF4-FFF2-40B4-BE49-F238E27FC236}">
                <a16:creationId xmlns:a16="http://schemas.microsoft.com/office/drawing/2014/main" id="{61004162-7C88-4FDB-BAE0-0D613A29E16C}"/>
              </a:ext>
            </a:extLst>
          </p:cNvPr>
          <p:cNvSpPr>
            <a:spLocks noGrp="1" noRot="1" noChangeAspect="1" noChangeArrowheads="1" noTextEdit="1"/>
          </p:cNvSpPr>
          <p:nvPr>
            <p:ph type="sldImg"/>
          </p:nvPr>
        </p:nvSpPr>
        <p:spPr>
          <a:ln/>
        </p:spPr>
      </p:sp>
      <p:sp>
        <p:nvSpPr>
          <p:cNvPr id="552963" name="Rectangle 3">
            <a:extLst>
              <a:ext uri="{FF2B5EF4-FFF2-40B4-BE49-F238E27FC236}">
                <a16:creationId xmlns:a16="http://schemas.microsoft.com/office/drawing/2014/main" id="{255B86A5-81C2-4C53-9C50-D10252062C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DE8D49-E0F2-4916-B610-FF03CEF9AC7D}"/>
              </a:ext>
            </a:extLst>
          </p:cNvPr>
          <p:cNvSpPr>
            <a:spLocks noGrp="1" noChangeArrowheads="1"/>
          </p:cNvSpPr>
          <p:nvPr>
            <p:ph type="sldNum" sz="quarter" idx="5"/>
          </p:nvPr>
        </p:nvSpPr>
        <p:spPr>
          <a:ln/>
        </p:spPr>
        <p:txBody>
          <a:bodyPr/>
          <a:lstStyle/>
          <a:p>
            <a:fld id="{AADE549A-51B3-4BA6-94CA-0D0B9C76BCB3}" type="slidenum">
              <a:rPr lang="en-GB" altLang="en-US"/>
              <a:pPr/>
              <a:t>3</a:t>
            </a:fld>
            <a:endParaRPr lang="en-GB" altLang="en-US"/>
          </a:p>
        </p:txBody>
      </p:sp>
      <p:sp>
        <p:nvSpPr>
          <p:cNvPr id="564226" name="Rectangle 2">
            <a:extLst>
              <a:ext uri="{FF2B5EF4-FFF2-40B4-BE49-F238E27FC236}">
                <a16:creationId xmlns:a16="http://schemas.microsoft.com/office/drawing/2014/main" id="{7B9E93CC-082C-4508-A737-3A7E6A973571}"/>
              </a:ext>
            </a:extLst>
          </p:cNvPr>
          <p:cNvSpPr>
            <a:spLocks noGrp="1" noRot="1" noChangeAspect="1" noChangeArrowheads="1" noTextEdit="1"/>
          </p:cNvSpPr>
          <p:nvPr>
            <p:ph type="sldImg"/>
          </p:nvPr>
        </p:nvSpPr>
        <p:spPr>
          <a:ln/>
        </p:spPr>
      </p:sp>
      <p:sp>
        <p:nvSpPr>
          <p:cNvPr id="564227" name="Rectangle 3">
            <a:extLst>
              <a:ext uri="{FF2B5EF4-FFF2-40B4-BE49-F238E27FC236}">
                <a16:creationId xmlns:a16="http://schemas.microsoft.com/office/drawing/2014/main" id="{868034FF-4474-4E2B-9ED0-24B81C04610F}"/>
              </a:ext>
            </a:extLst>
          </p:cNvPr>
          <p:cNvSpPr>
            <a:spLocks noGrp="1" noChangeArrowheads="1"/>
          </p:cNvSpPr>
          <p:nvPr>
            <p:ph type="body" idx="1"/>
          </p:nvPr>
        </p:nvSpPr>
        <p:spPr/>
        <p:txBody>
          <a:bodyPr/>
          <a:lstStyle/>
          <a:p>
            <a:r>
              <a:rPr lang="en-US" altLang="en-US"/>
              <a:t>The reason the sampling distribution needs to be normally distributed is because the t distribution that was shown visually in lecture 5 is built using 2 assumptions. The first assumption is that the null hypothesis is true, and the second assumption is the underlying population of scores that has been sampled from is normally distributed. If the underlying population of scores was quite skewed, and the null hypothesis was true, then the frequency histogram of a large number of small samples from the population would not look like a t distribution. In a sense, the t distribution is a model of the underlying sampling distribution.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4A513E-C321-4F3F-AB33-B19A5B24DE31}"/>
              </a:ext>
            </a:extLst>
          </p:cNvPr>
          <p:cNvSpPr>
            <a:spLocks noGrp="1" noChangeArrowheads="1"/>
          </p:cNvSpPr>
          <p:nvPr>
            <p:ph type="sldNum" sz="quarter" idx="5"/>
          </p:nvPr>
        </p:nvSpPr>
        <p:spPr>
          <a:ln/>
        </p:spPr>
        <p:txBody>
          <a:bodyPr/>
          <a:lstStyle/>
          <a:p>
            <a:fld id="{07730E78-2C43-46FF-A996-B2CC65571B07}" type="slidenum">
              <a:rPr lang="en-GB" altLang="en-US"/>
              <a:pPr/>
              <a:t>30</a:t>
            </a:fld>
            <a:endParaRPr lang="en-GB" altLang="en-US"/>
          </a:p>
        </p:txBody>
      </p:sp>
      <p:sp>
        <p:nvSpPr>
          <p:cNvPr id="548866" name="Rectangle 2">
            <a:extLst>
              <a:ext uri="{FF2B5EF4-FFF2-40B4-BE49-F238E27FC236}">
                <a16:creationId xmlns:a16="http://schemas.microsoft.com/office/drawing/2014/main" id="{CE0DEA40-9FB9-48F5-991A-31958AF64674}"/>
              </a:ext>
            </a:extLst>
          </p:cNvPr>
          <p:cNvSpPr>
            <a:spLocks noGrp="1" noRot="1" noChangeAspect="1" noChangeArrowheads="1" noTextEdit="1"/>
          </p:cNvSpPr>
          <p:nvPr>
            <p:ph type="sldImg"/>
          </p:nvPr>
        </p:nvSpPr>
        <p:spPr>
          <a:ln/>
        </p:spPr>
      </p:sp>
      <p:sp>
        <p:nvSpPr>
          <p:cNvPr id="548867" name="Rectangle 3">
            <a:extLst>
              <a:ext uri="{FF2B5EF4-FFF2-40B4-BE49-F238E27FC236}">
                <a16:creationId xmlns:a16="http://schemas.microsoft.com/office/drawing/2014/main" id="{494ACE43-DE5B-4F58-AC7B-7F5724B079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6E8ABE-B1AE-4DBE-BEA3-B2CB8E4CC7D0}"/>
              </a:ext>
            </a:extLst>
          </p:cNvPr>
          <p:cNvSpPr>
            <a:spLocks noGrp="1" noChangeArrowheads="1"/>
          </p:cNvSpPr>
          <p:nvPr>
            <p:ph type="sldNum" sz="quarter" idx="5"/>
          </p:nvPr>
        </p:nvSpPr>
        <p:spPr>
          <a:ln/>
        </p:spPr>
        <p:txBody>
          <a:bodyPr/>
          <a:lstStyle/>
          <a:p>
            <a:fld id="{066A195C-ADD9-401C-84F3-5C7CA14CCDDA}" type="slidenum">
              <a:rPr lang="en-GB" altLang="en-US"/>
              <a:pPr/>
              <a:t>31</a:t>
            </a:fld>
            <a:endParaRPr lang="en-GB" altLang="en-US"/>
          </a:p>
        </p:txBody>
      </p:sp>
      <p:sp>
        <p:nvSpPr>
          <p:cNvPr id="550914" name="Rectangle 2">
            <a:extLst>
              <a:ext uri="{FF2B5EF4-FFF2-40B4-BE49-F238E27FC236}">
                <a16:creationId xmlns:a16="http://schemas.microsoft.com/office/drawing/2014/main" id="{324C2A63-4C0F-41C4-8CC5-FBF7305A1048}"/>
              </a:ext>
            </a:extLst>
          </p:cNvPr>
          <p:cNvSpPr>
            <a:spLocks noGrp="1" noRot="1" noChangeAspect="1" noChangeArrowheads="1" noTextEdit="1"/>
          </p:cNvSpPr>
          <p:nvPr>
            <p:ph type="sldImg"/>
          </p:nvPr>
        </p:nvSpPr>
        <p:spPr>
          <a:ln/>
        </p:spPr>
      </p:sp>
      <p:sp>
        <p:nvSpPr>
          <p:cNvPr id="550915" name="Rectangle 3">
            <a:extLst>
              <a:ext uri="{FF2B5EF4-FFF2-40B4-BE49-F238E27FC236}">
                <a16:creationId xmlns:a16="http://schemas.microsoft.com/office/drawing/2014/main" id="{DBDEDB75-68CA-47F5-A448-22C94A812646}"/>
              </a:ext>
            </a:extLst>
          </p:cNvPr>
          <p:cNvSpPr>
            <a:spLocks noGrp="1" noChangeArrowheads="1"/>
          </p:cNvSpPr>
          <p:nvPr>
            <p:ph type="body" idx="1"/>
          </p:nvPr>
        </p:nvSpPr>
        <p:spPr/>
        <p:txBody>
          <a:bodyPr/>
          <a:lstStyle/>
          <a:p>
            <a:r>
              <a:rPr lang="en-GB" altLang="en-US"/>
              <a:t>There is an imbalance in the sum of the ranks for this very small data set, suggesting that the null hypothesis might be rejected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DD2B5F-8475-4075-8F4F-7971214BA085}"/>
              </a:ext>
            </a:extLst>
          </p:cNvPr>
          <p:cNvSpPr>
            <a:spLocks noGrp="1" noChangeArrowheads="1"/>
          </p:cNvSpPr>
          <p:nvPr>
            <p:ph type="sldNum" sz="quarter" idx="5"/>
          </p:nvPr>
        </p:nvSpPr>
        <p:spPr>
          <a:ln/>
        </p:spPr>
        <p:txBody>
          <a:bodyPr/>
          <a:lstStyle/>
          <a:p>
            <a:fld id="{EE961020-3F69-4C39-8D94-DAE7A4EA29A4}" type="slidenum">
              <a:rPr lang="en-GB" altLang="en-US"/>
              <a:pPr/>
              <a:t>32</a:t>
            </a:fld>
            <a:endParaRPr lang="en-GB" altLang="en-US"/>
          </a:p>
        </p:txBody>
      </p:sp>
      <p:sp>
        <p:nvSpPr>
          <p:cNvPr id="555010" name="Rectangle 2">
            <a:extLst>
              <a:ext uri="{FF2B5EF4-FFF2-40B4-BE49-F238E27FC236}">
                <a16:creationId xmlns:a16="http://schemas.microsoft.com/office/drawing/2014/main" id="{917203C6-4E41-459B-8AA5-AD6323603DBE}"/>
              </a:ext>
            </a:extLst>
          </p:cNvPr>
          <p:cNvSpPr>
            <a:spLocks noGrp="1" noRot="1" noChangeAspect="1" noChangeArrowheads="1" noTextEdit="1"/>
          </p:cNvSpPr>
          <p:nvPr>
            <p:ph type="sldImg"/>
          </p:nvPr>
        </p:nvSpPr>
        <p:spPr>
          <a:ln/>
        </p:spPr>
      </p:sp>
      <p:sp>
        <p:nvSpPr>
          <p:cNvPr id="555011" name="Rectangle 3">
            <a:extLst>
              <a:ext uri="{FF2B5EF4-FFF2-40B4-BE49-F238E27FC236}">
                <a16:creationId xmlns:a16="http://schemas.microsoft.com/office/drawing/2014/main" id="{DDAC1C86-5285-4CB9-9F83-9BC6CA93E1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A55742-C24C-474A-89B5-AAA9E06B4FF5}"/>
              </a:ext>
            </a:extLst>
          </p:cNvPr>
          <p:cNvSpPr>
            <a:spLocks noGrp="1" noChangeArrowheads="1"/>
          </p:cNvSpPr>
          <p:nvPr>
            <p:ph type="sldNum" sz="quarter" idx="5"/>
          </p:nvPr>
        </p:nvSpPr>
        <p:spPr>
          <a:ln/>
        </p:spPr>
        <p:txBody>
          <a:bodyPr/>
          <a:lstStyle/>
          <a:p>
            <a:fld id="{3EFF31E9-8228-49FD-ACC2-B2905A6420E4}" type="slidenum">
              <a:rPr lang="en-GB" altLang="en-US"/>
              <a:pPr/>
              <a:t>33</a:t>
            </a:fld>
            <a:endParaRPr lang="en-GB" altLang="en-US"/>
          </a:p>
        </p:txBody>
      </p:sp>
      <p:sp>
        <p:nvSpPr>
          <p:cNvPr id="561154" name="Rectangle 2">
            <a:extLst>
              <a:ext uri="{FF2B5EF4-FFF2-40B4-BE49-F238E27FC236}">
                <a16:creationId xmlns:a16="http://schemas.microsoft.com/office/drawing/2014/main" id="{5B2EED37-2C5B-4C39-938F-83469214B1A4}"/>
              </a:ext>
            </a:extLst>
          </p:cNvPr>
          <p:cNvSpPr>
            <a:spLocks noGrp="1" noRot="1" noChangeAspect="1" noChangeArrowheads="1" noTextEdit="1"/>
          </p:cNvSpPr>
          <p:nvPr>
            <p:ph type="sldImg"/>
          </p:nvPr>
        </p:nvSpPr>
        <p:spPr>
          <a:ln/>
        </p:spPr>
      </p:sp>
      <p:sp>
        <p:nvSpPr>
          <p:cNvPr id="561155" name="Rectangle 3">
            <a:extLst>
              <a:ext uri="{FF2B5EF4-FFF2-40B4-BE49-F238E27FC236}">
                <a16:creationId xmlns:a16="http://schemas.microsoft.com/office/drawing/2014/main" id="{AB1B2C4E-DD8F-4FF9-B8B4-5DE7198CB33E}"/>
              </a:ext>
            </a:extLst>
          </p:cNvPr>
          <p:cNvSpPr>
            <a:spLocks noGrp="1" noChangeArrowheads="1"/>
          </p:cNvSpPr>
          <p:nvPr>
            <p:ph type="body" idx="1"/>
          </p:nvPr>
        </p:nvSpPr>
        <p:spPr/>
        <p:txBody>
          <a:bodyPr/>
          <a:lstStyle/>
          <a:p>
            <a:r>
              <a:rPr lang="en-GB" altLang="en-US"/>
              <a:t>Note that you still have to deal with the one tailed versus two tailed thing with Wilcoxon. SPSS gives 2 tailed probability.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4649C0-9FC2-4D9A-A6B2-D38BFEE1F9BD}"/>
              </a:ext>
            </a:extLst>
          </p:cNvPr>
          <p:cNvSpPr>
            <a:spLocks noGrp="1" noChangeArrowheads="1"/>
          </p:cNvSpPr>
          <p:nvPr>
            <p:ph type="sldNum" sz="quarter" idx="5"/>
          </p:nvPr>
        </p:nvSpPr>
        <p:spPr>
          <a:ln/>
        </p:spPr>
        <p:txBody>
          <a:bodyPr/>
          <a:lstStyle/>
          <a:p>
            <a:fld id="{B8218195-3384-4137-B2E9-8B5A8CD4FDCD}" type="slidenum">
              <a:rPr lang="en-GB" altLang="en-US"/>
              <a:pPr/>
              <a:t>34</a:t>
            </a:fld>
            <a:endParaRPr lang="en-GB" altLang="en-US"/>
          </a:p>
        </p:txBody>
      </p:sp>
      <p:sp>
        <p:nvSpPr>
          <p:cNvPr id="527362" name="Rectangle 2">
            <a:extLst>
              <a:ext uri="{FF2B5EF4-FFF2-40B4-BE49-F238E27FC236}">
                <a16:creationId xmlns:a16="http://schemas.microsoft.com/office/drawing/2014/main" id="{7CB3B4AF-81B4-404C-BB9F-3957C76748FF}"/>
              </a:ext>
            </a:extLst>
          </p:cNvPr>
          <p:cNvSpPr>
            <a:spLocks noGrp="1" noRot="1" noChangeAspect="1" noChangeArrowheads="1" noTextEdit="1"/>
          </p:cNvSpPr>
          <p:nvPr>
            <p:ph type="sldImg"/>
          </p:nvPr>
        </p:nvSpPr>
        <p:spPr>
          <a:ln/>
        </p:spPr>
      </p:sp>
      <p:sp>
        <p:nvSpPr>
          <p:cNvPr id="527363" name="Rectangle 3">
            <a:extLst>
              <a:ext uri="{FF2B5EF4-FFF2-40B4-BE49-F238E27FC236}">
                <a16:creationId xmlns:a16="http://schemas.microsoft.com/office/drawing/2014/main" id="{88E6C943-9976-4975-9BFA-E7E179A8D315}"/>
              </a:ext>
            </a:extLst>
          </p:cNvPr>
          <p:cNvSpPr>
            <a:spLocks noGrp="1" noChangeArrowheads="1"/>
          </p:cNvSpPr>
          <p:nvPr>
            <p:ph type="body" idx="1"/>
          </p:nvPr>
        </p:nvSpPr>
        <p:spPr/>
        <p:txBody>
          <a:bodyPr/>
          <a:lstStyle/>
          <a:p>
            <a:r>
              <a:rPr lang="en-GB" altLang="en-US"/>
              <a:t>Converting the times that runners take to complete a marathon into finishing positions caused you to loose the information that tells you whether the race was close or had a clear winner</a:t>
            </a:r>
          </a:p>
          <a:p>
            <a:endParaRPr lang="en-GB" altLang="en-US"/>
          </a:p>
          <a:p>
            <a:r>
              <a:rPr lang="en-GB" altLang="en-US"/>
              <a:t>ANOVA will be covered next year. In ANOVA you might have an experiment with 4 conditions, made up of a 2 by 2 grid of two IV’s each of which has two levels. For example, we might measure reaction time in the morning and the afternoon, and we might also test the effect of caffeine versus no caffeine. This results in four groups (caffeine morning, caffeine afternoon, no-caffeine morning, and no-caffeine afternoon). Such a design allows you to assess the “interaction”, i.e. whether the effects of caffeine on rtm are different in the morning compared to the effect of caffeinge on rtm in the afternoon. (Unfortunately, there is no non-parametric method for assessing the “interaction”)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BEB3C8-41A1-41EF-910A-F81471C4D260}"/>
              </a:ext>
            </a:extLst>
          </p:cNvPr>
          <p:cNvSpPr>
            <a:spLocks noGrp="1" noChangeArrowheads="1"/>
          </p:cNvSpPr>
          <p:nvPr>
            <p:ph type="sldNum" sz="quarter" idx="5"/>
          </p:nvPr>
        </p:nvSpPr>
        <p:spPr>
          <a:ln/>
        </p:spPr>
        <p:txBody>
          <a:bodyPr/>
          <a:lstStyle/>
          <a:p>
            <a:fld id="{E61E08D2-A7B9-4406-8127-0B89F90090B5}" type="slidenum">
              <a:rPr lang="en-GB" altLang="en-US"/>
              <a:pPr/>
              <a:t>4</a:t>
            </a:fld>
            <a:endParaRPr lang="en-GB" altLang="en-US"/>
          </a:p>
        </p:txBody>
      </p:sp>
      <p:sp>
        <p:nvSpPr>
          <p:cNvPr id="492546" name="Rectangle 2">
            <a:extLst>
              <a:ext uri="{FF2B5EF4-FFF2-40B4-BE49-F238E27FC236}">
                <a16:creationId xmlns:a16="http://schemas.microsoft.com/office/drawing/2014/main" id="{2487A080-0C5E-4390-B89B-401CE0C8D517}"/>
              </a:ext>
            </a:extLst>
          </p:cNvPr>
          <p:cNvSpPr>
            <a:spLocks noGrp="1" noRot="1" noChangeAspect="1" noChangeArrowheads="1" noTextEdit="1"/>
          </p:cNvSpPr>
          <p:nvPr>
            <p:ph type="sldImg"/>
          </p:nvPr>
        </p:nvSpPr>
        <p:spPr>
          <a:ln/>
        </p:spPr>
      </p:sp>
      <p:sp>
        <p:nvSpPr>
          <p:cNvPr id="492547" name="Rectangle 3">
            <a:extLst>
              <a:ext uri="{FF2B5EF4-FFF2-40B4-BE49-F238E27FC236}">
                <a16:creationId xmlns:a16="http://schemas.microsoft.com/office/drawing/2014/main" id="{9CEE4D5C-9CC0-4E9F-BB79-C2483FCDF2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048B39-0CAA-4C41-8CD1-611FF4ED16DB}"/>
              </a:ext>
            </a:extLst>
          </p:cNvPr>
          <p:cNvSpPr>
            <a:spLocks noGrp="1" noChangeArrowheads="1"/>
          </p:cNvSpPr>
          <p:nvPr>
            <p:ph type="sldNum" sz="quarter" idx="5"/>
          </p:nvPr>
        </p:nvSpPr>
        <p:spPr>
          <a:ln/>
        </p:spPr>
        <p:txBody>
          <a:bodyPr/>
          <a:lstStyle/>
          <a:p>
            <a:fld id="{0CA11BED-437E-4DD7-9E05-BE4525078FCA}" type="slidenum">
              <a:rPr lang="en-GB" altLang="en-US"/>
              <a:pPr/>
              <a:t>5</a:t>
            </a:fld>
            <a:endParaRPr lang="en-GB" altLang="en-US"/>
          </a:p>
        </p:txBody>
      </p:sp>
      <p:sp>
        <p:nvSpPr>
          <p:cNvPr id="567298" name="Rectangle 2">
            <a:extLst>
              <a:ext uri="{FF2B5EF4-FFF2-40B4-BE49-F238E27FC236}">
                <a16:creationId xmlns:a16="http://schemas.microsoft.com/office/drawing/2014/main" id="{580108F2-5856-425E-8BF5-994FF4A16741}"/>
              </a:ext>
            </a:extLst>
          </p:cNvPr>
          <p:cNvSpPr>
            <a:spLocks noGrp="1" noRot="1" noChangeAspect="1" noChangeArrowheads="1" noTextEdit="1"/>
          </p:cNvSpPr>
          <p:nvPr>
            <p:ph type="sldImg"/>
          </p:nvPr>
        </p:nvSpPr>
        <p:spPr>
          <a:ln/>
        </p:spPr>
      </p:sp>
      <p:sp>
        <p:nvSpPr>
          <p:cNvPr id="567299" name="Rectangle 3">
            <a:extLst>
              <a:ext uri="{FF2B5EF4-FFF2-40B4-BE49-F238E27FC236}">
                <a16:creationId xmlns:a16="http://schemas.microsoft.com/office/drawing/2014/main" id="{A3D5BDB7-301C-4191-907C-67E27254A13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FF64A3-E4B7-4CA1-8DF3-1F63AD00A5DA}"/>
              </a:ext>
            </a:extLst>
          </p:cNvPr>
          <p:cNvSpPr>
            <a:spLocks noGrp="1" noChangeArrowheads="1"/>
          </p:cNvSpPr>
          <p:nvPr>
            <p:ph type="sldNum" sz="quarter" idx="5"/>
          </p:nvPr>
        </p:nvSpPr>
        <p:spPr>
          <a:ln/>
        </p:spPr>
        <p:txBody>
          <a:bodyPr/>
          <a:lstStyle/>
          <a:p>
            <a:fld id="{1322B994-2051-4C4B-8E43-49A7C72BE908}" type="slidenum">
              <a:rPr lang="en-GB" altLang="en-US"/>
              <a:pPr/>
              <a:t>6</a:t>
            </a:fld>
            <a:endParaRPr lang="en-GB" altLang="en-US"/>
          </a:p>
        </p:txBody>
      </p:sp>
      <p:sp>
        <p:nvSpPr>
          <p:cNvPr id="500738" name="Rectangle 2">
            <a:extLst>
              <a:ext uri="{FF2B5EF4-FFF2-40B4-BE49-F238E27FC236}">
                <a16:creationId xmlns:a16="http://schemas.microsoft.com/office/drawing/2014/main" id="{FE5FDCD7-E4EA-44BA-A9E1-D4A583B3B422}"/>
              </a:ext>
            </a:extLst>
          </p:cNvPr>
          <p:cNvSpPr>
            <a:spLocks noGrp="1" noRot="1" noChangeAspect="1" noChangeArrowheads="1" noTextEdit="1"/>
          </p:cNvSpPr>
          <p:nvPr>
            <p:ph type="sldImg"/>
          </p:nvPr>
        </p:nvSpPr>
        <p:spPr>
          <a:ln/>
        </p:spPr>
      </p:sp>
      <p:sp>
        <p:nvSpPr>
          <p:cNvPr id="500739" name="Rectangle 3">
            <a:extLst>
              <a:ext uri="{FF2B5EF4-FFF2-40B4-BE49-F238E27FC236}">
                <a16:creationId xmlns:a16="http://schemas.microsoft.com/office/drawing/2014/main" id="{492C5B5F-A6A0-4294-A511-68BC7EB361EB}"/>
              </a:ext>
            </a:extLst>
          </p:cNvPr>
          <p:cNvSpPr>
            <a:spLocks noGrp="1" noChangeArrowheads="1"/>
          </p:cNvSpPr>
          <p:nvPr>
            <p:ph type="body" idx="1"/>
          </p:nvPr>
        </p:nvSpPr>
        <p:spPr/>
        <p:txBody>
          <a:bodyPr/>
          <a:lstStyle/>
          <a:p>
            <a:r>
              <a:rPr lang="en-GB" altLang="en-US"/>
              <a:t>I want you to test the normality assumption by plotting histograms and making a visual judgment. There are more formal ways, but they all have problems anyway.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91D436-EAEA-4645-B61C-915E3E12FDC6}"/>
              </a:ext>
            </a:extLst>
          </p:cNvPr>
          <p:cNvSpPr>
            <a:spLocks noGrp="1" noChangeArrowheads="1"/>
          </p:cNvSpPr>
          <p:nvPr>
            <p:ph type="sldNum" sz="quarter" idx="5"/>
          </p:nvPr>
        </p:nvSpPr>
        <p:spPr>
          <a:ln/>
        </p:spPr>
        <p:txBody>
          <a:bodyPr/>
          <a:lstStyle/>
          <a:p>
            <a:fld id="{8A5332EF-5CDB-4985-966E-E7BBC7D74555}" type="slidenum">
              <a:rPr lang="en-GB" altLang="en-US"/>
              <a:pPr/>
              <a:t>7</a:t>
            </a:fld>
            <a:endParaRPr lang="en-GB" altLang="en-US"/>
          </a:p>
        </p:txBody>
      </p:sp>
      <p:sp>
        <p:nvSpPr>
          <p:cNvPr id="502786" name="Rectangle 2">
            <a:extLst>
              <a:ext uri="{FF2B5EF4-FFF2-40B4-BE49-F238E27FC236}">
                <a16:creationId xmlns:a16="http://schemas.microsoft.com/office/drawing/2014/main" id="{AC1AFDDF-A924-46F4-9C3A-6901CF16A2FB}"/>
              </a:ext>
            </a:extLst>
          </p:cNvPr>
          <p:cNvSpPr>
            <a:spLocks noGrp="1" noRot="1" noChangeAspect="1" noChangeArrowheads="1" noTextEdit="1"/>
          </p:cNvSpPr>
          <p:nvPr>
            <p:ph type="sldImg"/>
          </p:nvPr>
        </p:nvSpPr>
        <p:spPr>
          <a:ln/>
        </p:spPr>
      </p:sp>
      <p:sp>
        <p:nvSpPr>
          <p:cNvPr id="502787" name="Rectangle 3">
            <a:extLst>
              <a:ext uri="{FF2B5EF4-FFF2-40B4-BE49-F238E27FC236}">
                <a16:creationId xmlns:a16="http://schemas.microsoft.com/office/drawing/2014/main" id="{725D2065-8F88-4E9F-B165-F0F0937AAE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68A1F0-EA02-477A-A2F7-E8746923D8E0}"/>
              </a:ext>
            </a:extLst>
          </p:cNvPr>
          <p:cNvSpPr>
            <a:spLocks noGrp="1" noChangeArrowheads="1"/>
          </p:cNvSpPr>
          <p:nvPr>
            <p:ph type="sldNum" sz="quarter" idx="5"/>
          </p:nvPr>
        </p:nvSpPr>
        <p:spPr>
          <a:ln/>
        </p:spPr>
        <p:txBody>
          <a:bodyPr/>
          <a:lstStyle/>
          <a:p>
            <a:fld id="{8DFFB407-F45A-4E95-94B1-333776A4753E}" type="slidenum">
              <a:rPr lang="en-GB" altLang="en-US"/>
              <a:pPr/>
              <a:t>8</a:t>
            </a:fld>
            <a:endParaRPr lang="en-GB" altLang="en-US"/>
          </a:p>
        </p:txBody>
      </p:sp>
      <p:sp>
        <p:nvSpPr>
          <p:cNvPr id="504834" name="Rectangle 2">
            <a:extLst>
              <a:ext uri="{FF2B5EF4-FFF2-40B4-BE49-F238E27FC236}">
                <a16:creationId xmlns:a16="http://schemas.microsoft.com/office/drawing/2014/main" id="{89EA56B6-DF41-48DB-AF70-45C48167B5EF}"/>
              </a:ext>
            </a:extLst>
          </p:cNvPr>
          <p:cNvSpPr>
            <a:spLocks noGrp="1" noRot="1" noChangeAspect="1" noChangeArrowheads="1" noTextEdit="1"/>
          </p:cNvSpPr>
          <p:nvPr>
            <p:ph type="sldImg"/>
          </p:nvPr>
        </p:nvSpPr>
        <p:spPr>
          <a:ln/>
        </p:spPr>
      </p:sp>
      <p:sp>
        <p:nvSpPr>
          <p:cNvPr id="504835" name="Rectangle 3">
            <a:extLst>
              <a:ext uri="{FF2B5EF4-FFF2-40B4-BE49-F238E27FC236}">
                <a16:creationId xmlns:a16="http://schemas.microsoft.com/office/drawing/2014/main" id="{4D8E9D48-D93D-45BD-9917-CA8988D297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2644E8-564B-4EDB-82C3-3FFC1D73CCFC}"/>
              </a:ext>
            </a:extLst>
          </p:cNvPr>
          <p:cNvSpPr>
            <a:spLocks noGrp="1" noChangeArrowheads="1"/>
          </p:cNvSpPr>
          <p:nvPr>
            <p:ph type="sldNum" sz="quarter" idx="5"/>
          </p:nvPr>
        </p:nvSpPr>
        <p:spPr>
          <a:ln/>
        </p:spPr>
        <p:txBody>
          <a:bodyPr/>
          <a:lstStyle/>
          <a:p>
            <a:fld id="{02B8DF92-6C17-4F68-AB25-B5F4B198855B}" type="slidenum">
              <a:rPr lang="en-GB" altLang="en-US"/>
              <a:pPr/>
              <a:t>9</a:t>
            </a:fld>
            <a:endParaRPr lang="en-GB" altLang="en-US"/>
          </a:p>
        </p:txBody>
      </p:sp>
      <p:sp>
        <p:nvSpPr>
          <p:cNvPr id="506882" name="Rectangle 2">
            <a:extLst>
              <a:ext uri="{FF2B5EF4-FFF2-40B4-BE49-F238E27FC236}">
                <a16:creationId xmlns:a16="http://schemas.microsoft.com/office/drawing/2014/main" id="{E0DCFC5B-5A66-416A-B476-3E4A318FB405}"/>
              </a:ext>
            </a:extLst>
          </p:cNvPr>
          <p:cNvSpPr>
            <a:spLocks noGrp="1" noRot="1" noChangeAspect="1" noChangeArrowheads="1" noTextEdit="1"/>
          </p:cNvSpPr>
          <p:nvPr>
            <p:ph type="sldImg"/>
          </p:nvPr>
        </p:nvSpPr>
        <p:spPr>
          <a:ln/>
        </p:spPr>
      </p:sp>
      <p:sp>
        <p:nvSpPr>
          <p:cNvPr id="506883" name="Rectangle 3">
            <a:extLst>
              <a:ext uri="{FF2B5EF4-FFF2-40B4-BE49-F238E27FC236}">
                <a16:creationId xmlns:a16="http://schemas.microsoft.com/office/drawing/2014/main" id="{833588CA-E8AE-4934-BC7A-7A835EC816A1}"/>
              </a:ext>
            </a:extLst>
          </p:cNvPr>
          <p:cNvSpPr>
            <a:spLocks noGrp="1" noChangeArrowheads="1"/>
          </p:cNvSpPr>
          <p:nvPr>
            <p:ph type="body" idx="1"/>
          </p:nvPr>
        </p:nvSpPr>
        <p:spPr/>
        <p:txBody>
          <a:bodyPr/>
          <a:lstStyle/>
          <a:p>
            <a:r>
              <a:rPr lang="en-GB" altLang="en-US"/>
              <a:t>A uniform distribution is one with no clear peak in the middle, or even to the left or right. Such as obtained by rolling a dice many times.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D4B2-7181-406C-9546-7180B02D2F9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461CD7-D927-4BCA-8472-7AFAA23119F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448EE5-D59D-4424-88F5-8EF90348E792}"/>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A852DAB9-1A25-4D5F-9814-F57649F44A5D}"/>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E6075E5A-E619-410A-901F-E2591ACB0E50}"/>
              </a:ext>
            </a:extLst>
          </p:cNvPr>
          <p:cNvSpPr>
            <a:spLocks noGrp="1"/>
          </p:cNvSpPr>
          <p:nvPr>
            <p:ph type="sldNum" sz="quarter" idx="12"/>
          </p:nvPr>
        </p:nvSpPr>
        <p:spPr/>
        <p:txBody>
          <a:bodyPr/>
          <a:lstStyle>
            <a:lvl1pPr>
              <a:defRPr/>
            </a:lvl1pPr>
          </a:lstStyle>
          <a:p>
            <a:fld id="{D728A4E7-26F7-4537-8C51-8A415D22F1C1}" type="slidenum">
              <a:rPr lang="en-GB" altLang="en-US"/>
              <a:pPr/>
              <a:t>‹#›</a:t>
            </a:fld>
            <a:endParaRPr lang="en-GB" altLang="en-US"/>
          </a:p>
        </p:txBody>
      </p:sp>
    </p:spTree>
    <p:extLst>
      <p:ext uri="{BB962C8B-B14F-4D97-AF65-F5344CB8AC3E}">
        <p14:creationId xmlns:p14="http://schemas.microsoft.com/office/powerpoint/2010/main" val="156154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81F0-BE11-45FF-B56F-2E4E9043A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40FFDD-7A48-4C87-8CE8-59B13905F9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FAA05-5A9A-4F22-9362-8C72CDD69EEC}"/>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322CD3F9-E394-4821-AD97-3396C64FF7C8}"/>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2BDA572E-827E-4F01-A735-6C96804AB06E}"/>
              </a:ext>
            </a:extLst>
          </p:cNvPr>
          <p:cNvSpPr>
            <a:spLocks noGrp="1"/>
          </p:cNvSpPr>
          <p:nvPr>
            <p:ph type="sldNum" sz="quarter" idx="12"/>
          </p:nvPr>
        </p:nvSpPr>
        <p:spPr/>
        <p:txBody>
          <a:bodyPr/>
          <a:lstStyle>
            <a:lvl1pPr>
              <a:defRPr/>
            </a:lvl1pPr>
          </a:lstStyle>
          <a:p>
            <a:fld id="{BFA5A84A-BCA9-44B3-A778-FD33744E51DD}" type="slidenum">
              <a:rPr lang="en-GB" altLang="en-US"/>
              <a:pPr/>
              <a:t>‹#›</a:t>
            </a:fld>
            <a:endParaRPr lang="en-GB" altLang="en-US"/>
          </a:p>
        </p:txBody>
      </p:sp>
    </p:spTree>
    <p:extLst>
      <p:ext uri="{BB962C8B-B14F-4D97-AF65-F5344CB8AC3E}">
        <p14:creationId xmlns:p14="http://schemas.microsoft.com/office/powerpoint/2010/main" val="302661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28C3A-0086-4E16-A0F8-9215987A5C61}"/>
              </a:ext>
            </a:extLst>
          </p:cNvPr>
          <p:cNvSpPr>
            <a:spLocks noGrp="1"/>
          </p:cNvSpPr>
          <p:nvPr>
            <p:ph type="title" orient="vert"/>
          </p:nvPr>
        </p:nvSpPr>
        <p:spPr>
          <a:xfrm>
            <a:off x="6696075" y="115888"/>
            <a:ext cx="2124075" cy="65119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18359A-5C02-47E5-BBAD-68DC7FFC7709}"/>
              </a:ext>
            </a:extLst>
          </p:cNvPr>
          <p:cNvSpPr>
            <a:spLocks noGrp="1"/>
          </p:cNvSpPr>
          <p:nvPr>
            <p:ph type="body" orient="vert" idx="1"/>
          </p:nvPr>
        </p:nvSpPr>
        <p:spPr>
          <a:xfrm>
            <a:off x="323850" y="115888"/>
            <a:ext cx="6219825" cy="6511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2F290-9DC9-4065-B9D2-96318438C337}"/>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F5AF4578-7240-44FD-830B-0AA7358A8114}"/>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A8DE1A9F-EA71-422C-9497-8ED056002745}"/>
              </a:ext>
            </a:extLst>
          </p:cNvPr>
          <p:cNvSpPr>
            <a:spLocks noGrp="1"/>
          </p:cNvSpPr>
          <p:nvPr>
            <p:ph type="sldNum" sz="quarter" idx="12"/>
          </p:nvPr>
        </p:nvSpPr>
        <p:spPr/>
        <p:txBody>
          <a:bodyPr/>
          <a:lstStyle>
            <a:lvl1pPr>
              <a:defRPr/>
            </a:lvl1pPr>
          </a:lstStyle>
          <a:p>
            <a:fld id="{A0AE7BDA-A815-4A78-99AF-4221FFDB8D1C}" type="slidenum">
              <a:rPr lang="en-GB" altLang="en-US"/>
              <a:pPr/>
              <a:t>‹#›</a:t>
            </a:fld>
            <a:endParaRPr lang="en-GB" altLang="en-US"/>
          </a:p>
        </p:txBody>
      </p:sp>
    </p:spTree>
    <p:extLst>
      <p:ext uri="{BB962C8B-B14F-4D97-AF65-F5344CB8AC3E}">
        <p14:creationId xmlns:p14="http://schemas.microsoft.com/office/powerpoint/2010/main" val="3348332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F560-10DE-43D2-93BB-A30651FFB2BC}"/>
              </a:ext>
            </a:extLst>
          </p:cNvPr>
          <p:cNvSpPr>
            <a:spLocks noGrp="1"/>
          </p:cNvSpPr>
          <p:nvPr>
            <p:ph type="title"/>
          </p:nvPr>
        </p:nvSpPr>
        <p:spPr>
          <a:xfrm>
            <a:off x="323850" y="115888"/>
            <a:ext cx="8496300" cy="9366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ADF57C-894A-4F16-BD1F-C7C1ED5B95CC}"/>
              </a:ext>
            </a:extLst>
          </p:cNvPr>
          <p:cNvSpPr>
            <a:spLocks noGrp="1"/>
          </p:cNvSpPr>
          <p:nvPr>
            <p:ph type="body" sz="half" idx="1"/>
          </p:nvPr>
        </p:nvSpPr>
        <p:spPr>
          <a:xfrm>
            <a:off x="323850" y="1090613"/>
            <a:ext cx="4171950" cy="553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52A566-915C-4E5F-8828-031075DA5002}"/>
              </a:ext>
            </a:extLst>
          </p:cNvPr>
          <p:cNvSpPr>
            <a:spLocks noGrp="1"/>
          </p:cNvSpPr>
          <p:nvPr>
            <p:ph sz="half" idx="2"/>
          </p:nvPr>
        </p:nvSpPr>
        <p:spPr>
          <a:xfrm>
            <a:off x="4648200" y="1090613"/>
            <a:ext cx="4171950" cy="553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0790AC-EAFA-47B6-B525-3119367EA600}"/>
              </a:ext>
            </a:extLst>
          </p:cNvPr>
          <p:cNvSpPr>
            <a:spLocks noGrp="1"/>
          </p:cNvSpPr>
          <p:nvPr>
            <p:ph type="dt" sz="half" idx="10"/>
          </p:nvPr>
        </p:nvSpPr>
        <p:spPr>
          <a:xfrm>
            <a:off x="457200" y="6245225"/>
            <a:ext cx="2133600" cy="476250"/>
          </a:xfrm>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41347CA3-7459-484B-8F50-60C9F5AED02B}"/>
              </a:ext>
            </a:extLst>
          </p:cNvPr>
          <p:cNvSpPr>
            <a:spLocks noGrp="1"/>
          </p:cNvSpPr>
          <p:nvPr>
            <p:ph type="ftr" sz="quarter" idx="11"/>
          </p:nvPr>
        </p:nvSpPr>
        <p:spPr>
          <a:xfrm>
            <a:off x="3124200" y="6245225"/>
            <a:ext cx="2895600" cy="476250"/>
          </a:xfrm>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937869C0-46C1-4519-99C0-764E70FF93C5}"/>
              </a:ext>
            </a:extLst>
          </p:cNvPr>
          <p:cNvSpPr>
            <a:spLocks noGrp="1"/>
          </p:cNvSpPr>
          <p:nvPr>
            <p:ph type="sldNum" sz="quarter" idx="12"/>
          </p:nvPr>
        </p:nvSpPr>
        <p:spPr>
          <a:xfrm>
            <a:off x="6553200" y="6245225"/>
            <a:ext cx="2133600" cy="476250"/>
          </a:xfrm>
        </p:spPr>
        <p:txBody>
          <a:bodyPr/>
          <a:lstStyle>
            <a:lvl1pPr>
              <a:defRPr/>
            </a:lvl1pPr>
          </a:lstStyle>
          <a:p>
            <a:fld id="{7CDDD018-A224-4AB1-A0BD-DD30CD99BAE0}" type="slidenum">
              <a:rPr lang="en-GB" altLang="en-US"/>
              <a:pPr/>
              <a:t>‹#›</a:t>
            </a:fld>
            <a:endParaRPr lang="en-GB" altLang="en-US"/>
          </a:p>
        </p:txBody>
      </p:sp>
    </p:spTree>
    <p:extLst>
      <p:ext uri="{BB962C8B-B14F-4D97-AF65-F5344CB8AC3E}">
        <p14:creationId xmlns:p14="http://schemas.microsoft.com/office/powerpoint/2010/main" val="348560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3D76-7DC8-404C-B8EA-10EBBB078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A559C-3AAD-44EB-A9E5-E2CB5AF6E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BB5BB-FB80-40A1-8A21-581B55912523}"/>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F9277735-273E-4E83-B15D-2331E3A4D2DE}"/>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3D5E52B7-4B35-4917-8E24-D789DFA5960F}"/>
              </a:ext>
            </a:extLst>
          </p:cNvPr>
          <p:cNvSpPr>
            <a:spLocks noGrp="1"/>
          </p:cNvSpPr>
          <p:nvPr>
            <p:ph type="sldNum" sz="quarter" idx="12"/>
          </p:nvPr>
        </p:nvSpPr>
        <p:spPr/>
        <p:txBody>
          <a:bodyPr/>
          <a:lstStyle>
            <a:lvl1pPr>
              <a:defRPr/>
            </a:lvl1pPr>
          </a:lstStyle>
          <a:p>
            <a:fld id="{5D396E23-1C7C-4A08-8159-0A4DB4E4755C}" type="slidenum">
              <a:rPr lang="en-GB" altLang="en-US"/>
              <a:pPr/>
              <a:t>‹#›</a:t>
            </a:fld>
            <a:endParaRPr lang="en-GB" altLang="en-US"/>
          </a:p>
        </p:txBody>
      </p:sp>
    </p:spTree>
    <p:extLst>
      <p:ext uri="{BB962C8B-B14F-4D97-AF65-F5344CB8AC3E}">
        <p14:creationId xmlns:p14="http://schemas.microsoft.com/office/powerpoint/2010/main" val="252865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1212-48BB-4333-A433-C45D85A8324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6EF1FA-6A76-44E4-835B-036DF894666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BD8BB62F-8A8B-41A1-8B65-ECA7CFA479FD}"/>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A0BFF9BF-74E4-4CC4-99BD-42740B19BDE0}"/>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E43B225-6936-4265-BDEF-88FE73D2342F}"/>
              </a:ext>
            </a:extLst>
          </p:cNvPr>
          <p:cNvSpPr>
            <a:spLocks noGrp="1"/>
          </p:cNvSpPr>
          <p:nvPr>
            <p:ph type="sldNum" sz="quarter" idx="12"/>
          </p:nvPr>
        </p:nvSpPr>
        <p:spPr/>
        <p:txBody>
          <a:bodyPr/>
          <a:lstStyle>
            <a:lvl1pPr>
              <a:defRPr/>
            </a:lvl1pPr>
          </a:lstStyle>
          <a:p>
            <a:fld id="{8AEF09F9-6985-44C6-97DD-DD1695E5718F}" type="slidenum">
              <a:rPr lang="en-GB" altLang="en-US"/>
              <a:pPr/>
              <a:t>‹#›</a:t>
            </a:fld>
            <a:endParaRPr lang="en-GB" altLang="en-US"/>
          </a:p>
        </p:txBody>
      </p:sp>
    </p:spTree>
    <p:extLst>
      <p:ext uri="{BB962C8B-B14F-4D97-AF65-F5344CB8AC3E}">
        <p14:creationId xmlns:p14="http://schemas.microsoft.com/office/powerpoint/2010/main" val="78936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D940-6CBE-418C-9E04-A86F4F7DC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E4AF6-996E-48AD-AA85-2FBDCB581393}"/>
              </a:ext>
            </a:extLst>
          </p:cNvPr>
          <p:cNvSpPr>
            <a:spLocks noGrp="1"/>
          </p:cNvSpPr>
          <p:nvPr>
            <p:ph sz="half" idx="1"/>
          </p:nvPr>
        </p:nvSpPr>
        <p:spPr>
          <a:xfrm>
            <a:off x="323850" y="1090613"/>
            <a:ext cx="4171950" cy="553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A65C8A-E097-44C3-B130-6D6BC6AFFE51}"/>
              </a:ext>
            </a:extLst>
          </p:cNvPr>
          <p:cNvSpPr>
            <a:spLocks noGrp="1"/>
          </p:cNvSpPr>
          <p:nvPr>
            <p:ph sz="half" idx="2"/>
          </p:nvPr>
        </p:nvSpPr>
        <p:spPr>
          <a:xfrm>
            <a:off x="4648200" y="1090613"/>
            <a:ext cx="4171950" cy="553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D9C79E-A213-4C51-BBB8-75514A313086}"/>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132B5119-5532-4D13-A7E3-A8AE0D08DC6F}"/>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091A356D-8A21-48D2-8FA9-362F61FFFCD8}"/>
              </a:ext>
            </a:extLst>
          </p:cNvPr>
          <p:cNvSpPr>
            <a:spLocks noGrp="1"/>
          </p:cNvSpPr>
          <p:nvPr>
            <p:ph type="sldNum" sz="quarter" idx="12"/>
          </p:nvPr>
        </p:nvSpPr>
        <p:spPr/>
        <p:txBody>
          <a:bodyPr/>
          <a:lstStyle>
            <a:lvl1pPr>
              <a:defRPr/>
            </a:lvl1pPr>
          </a:lstStyle>
          <a:p>
            <a:fld id="{44CCD54F-67D7-4AAA-9DCA-45D39A904DFC}" type="slidenum">
              <a:rPr lang="en-GB" altLang="en-US"/>
              <a:pPr/>
              <a:t>‹#›</a:t>
            </a:fld>
            <a:endParaRPr lang="en-GB" altLang="en-US"/>
          </a:p>
        </p:txBody>
      </p:sp>
    </p:spTree>
    <p:extLst>
      <p:ext uri="{BB962C8B-B14F-4D97-AF65-F5344CB8AC3E}">
        <p14:creationId xmlns:p14="http://schemas.microsoft.com/office/powerpoint/2010/main" val="202015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803A-19DD-4CF4-A010-3D8A8452F66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57347-B4A0-48E8-B36A-EF1F354C50C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3D9677-3BE8-48AE-A25D-F5B598D449A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D809F1-769D-4F1B-B1E4-B1D574BA23C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FE65FA-1318-49DD-AB00-95C215F7355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FDFA05-1B6A-4F1C-8FD7-E8514BC43FBF}"/>
              </a:ext>
            </a:extLst>
          </p:cNvPr>
          <p:cNvSpPr>
            <a:spLocks noGrp="1"/>
          </p:cNvSpPr>
          <p:nvPr>
            <p:ph type="dt" sz="half"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BBA54891-1231-47A2-991B-A39105CF73EC}"/>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C8957416-0FF8-4AB5-8BD9-1D35FAB8C7A5}"/>
              </a:ext>
            </a:extLst>
          </p:cNvPr>
          <p:cNvSpPr>
            <a:spLocks noGrp="1"/>
          </p:cNvSpPr>
          <p:nvPr>
            <p:ph type="sldNum" sz="quarter" idx="12"/>
          </p:nvPr>
        </p:nvSpPr>
        <p:spPr/>
        <p:txBody>
          <a:bodyPr/>
          <a:lstStyle>
            <a:lvl1pPr>
              <a:defRPr/>
            </a:lvl1pPr>
          </a:lstStyle>
          <a:p>
            <a:fld id="{1FC12750-82FC-4914-B353-FE2DE36ACF05}" type="slidenum">
              <a:rPr lang="en-GB" altLang="en-US"/>
              <a:pPr/>
              <a:t>‹#›</a:t>
            </a:fld>
            <a:endParaRPr lang="en-GB" altLang="en-US"/>
          </a:p>
        </p:txBody>
      </p:sp>
    </p:spTree>
    <p:extLst>
      <p:ext uri="{BB962C8B-B14F-4D97-AF65-F5344CB8AC3E}">
        <p14:creationId xmlns:p14="http://schemas.microsoft.com/office/powerpoint/2010/main" val="199884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828D-174F-4835-AFF3-8FDE9D75BD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FF0BF6-F0AC-41FC-9DC1-736CBA5CA50D}"/>
              </a:ext>
            </a:extLst>
          </p:cNvPr>
          <p:cNvSpPr>
            <a:spLocks noGrp="1"/>
          </p:cNvSpPr>
          <p:nvPr>
            <p:ph type="dt" sz="half"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A318FFBB-E1BF-4601-8F38-B414DEE564F5}"/>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6C832AB9-2164-427E-A585-055CA3851AB7}"/>
              </a:ext>
            </a:extLst>
          </p:cNvPr>
          <p:cNvSpPr>
            <a:spLocks noGrp="1"/>
          </p:cNvSpPr>
          <p:nvPr>
            <p:ph type="sldNum" sz="quarter" idx="12"/>
          </p:nvPr>
        </p:nvSpPr>
        <p:spPr/>
        <p:txBody>
          <a:bodyPr/>
          <a:lstStyle>
            <a:lvl1pPr>
              <a:defRPr/>
            </a:lvl1pPr>
          </a:lstStyle>
          <a:p>
            <a:fld id="{FCEE0E03-6C4D-40B6-9F23-3BAAF700473E}" type="slidenum">
              <a:rPr lang="en-GB" altLang="en-US"/>
              <a:pPr/>
              <a:t>‹#›</a:t>
            </a:fld>
            <a:endParaRPr lang="en-GB" altLang="en-US"/>
          </a:p>
        </p:txBody>
      </p:sp>
    </p:spTree>
    <p:extLst>
      <p:ext uri="{BB962C8B-B14F-4D97-AF65-F5344CB8AC3E}">
        <p14:creationId xmlns:p14="http://schemas.microsoft.com/office/powerpoint/2010/main" val="203338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1B1A3-7483-4C8F-8129-B9572679C02D}"/>
              </a:ext>
            </a:extLst>
          </p:cNvPr>
          <p:cNvSpPr>
            <a:spLocks noGrp="1"/>
          </p:cNvSpPr>
          <p:nvPr>
            <p:ph type="dt" sz="half"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7686D63D-2CAD-49F3-875C-FE03C976EC61}"/>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158D9F33-B3B5-481B-A21C-4B81D127CED8}"/>
              </a:ext>
            </a:extLst>
          </p:cNvPr>
          <p:cNvSpPr>
            <a:spLocks noGrp="1"/>
          </p:cNvSpPr>
          <p:nvPr>
            <p:ph type="sldNum" sz="quarter" idx="12"/>
          </p:nvPr>
        </p:nvSpPr>
        <p:spPr/>
        <p:txBody>
          <a:bodyPr/>
          <a:lstStyle>
            <a:lvl1pPr>
              <a:defRPr/>
            </a:lvl1pPr>
          </a:lstStyle>
          <a:p>
            <a:fld id="{1417C222-E6DA-4225-A632-5CADD309E344}" type="slidenum">
              <a:rPr lang="en-GB" altLang="en-US"/>
              <a:pPr/>
              <a:t>‹#›</a:t>
            </a:fld>
            <a:endParaRPr lang="en-GB" altLang="en-US"/>
          </a:p>
        </p:txBody>
      </p:sp>
    </p:spTree>
    <p:extLst>
      <p:ext uri="{BB962C8B-B14F-4D97-AF65-F5344CB8AC3E}">
        <p14:creationId xmlns:p14="http://schemas.microsoft.com/office/powerpoint/2010/main" val="208313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B429-A84C-4B9C-84BB-E9F01703ED3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CF5134-C50A-4085-8466-E7EC27860B8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DB0E85-74FE-434A-916B-452DF86E82B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C20E5-8484-4CD9-9839-E0D743C1745D}"/>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282F9CE2-1651-4E35-BA3E-B6C1468770C9}"/>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C2D9F94D-B952-47DB-A9F9-123BF168C47B}"/>
              </a:ext>
            </a:extLst>
          </p:cNvPr>
          <p:cNvSpPr>
            <a:spLocks noGrp="1"/>
          </p:cNvSpPr>
          <p:nvPr>
            <p:ph type="sldNum" sz="quarter" idx="12"/>
          </p:nvPr>
        </p:nvSpPr>
        <p:spPr/>
        <p:txBody>
          <a:bodyPr/>
          <a:lstStyle>
            <a:lvl1pPr>
              <a:defRPr/>
            </a:lvl1pPr>
          </a:lstStyle>
          <a:p>
            <a:fld id="{290FC5DE-2449-4740-A742-9DF3EFCD5A8F}" type="slidenum">
              <a:rPr lang="en-GB" altLang="en-US"/>
              <a:pPr/>
              <a:t>‹#›</a:t>
            </a:fld>
            <a:endParaRPr lang="en-GB" altLang="en-US"/>
          </a:p>
        </p:txBody>
      </p:sp>
    </p:spTree>
    <p:extLst>
      <p:ext uri="{BB962C8B-B14F-4D97-AF65-F5344CB8AC3E}">
        <p14:creationId xmlns:p14="http://schemas.microsoft.com/office/powerpoint/2010/main" val="421736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C300-CB19-4929-ADF2-A4CC8B795D3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DAA1EE-68C0-4740-8D63-ABCF6E3E6A7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33C211-C817-4411-9AD8-0D53571FC50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D00EF-032E-431C-AFFB-7938C2BB0ECA}"/>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68A7F642-E10A-4C9B-A543-BEC785191F9C}"/>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D1E5500B-77ED-4DE8-8E35-A1DD497CAB06}"/>
              </a:ext>
            </a:extLst>
          </p:cNvPr>
          <p:cNvSpPr>
            <a:spLocks noGrp="1"/>
          </p:cNvSpPr>
          <p:nvPr>
            <p:ph type="sldNum" sz="quarter" idx="12"/>
          </p:nvPr>
        </p:nvSpPr>
        <p:spPr/>
        <p:txBody>
          <a:bodyPr/>
          <a:lstStyle>
            <a:lvl1pPr>
              <a:defRPr/>
            </a:lvl1pPr>
          </a:lstStyle>
          <a:p>
            <a:fld id="{F80F7305-4B1C-4CDD-9B9B-E63106B27F8D}" type="slidenum">
              <a:rPr lang="en-GB" altLang="en-US"/>
              <a:pPr/>
              <a:t>‹#›</a:t>
            </a:fld>
            <a:endParaRPr lang="en-GB" altLang="en-US"/>
          </a:p>
        </p:txBody>
      </p:sp>
    </p:spTree>
    <p:extLst>
      <p:ext uri="{BB962C8B-B14F-4D97-AF65-F5344CB8AC3E}">
        <p14:creationId xmlns:p14="http://schemas.microsoft.com/office/powerpoint/2010/main" val="327352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B94591D-AA73-4C52-8FE3-451AD72FB481}"/>
              </a:ext>
            </a:extLst>
          </p:cNvPr>
          <p:cNvSpPr>
            <a:spLocks noGrp="1" noChangeArrowheads="1"/>
          </p:cNvSpPr>
          <p:nvPr>
            <p:ph type="title"/>
          </p:nvPr>
        </p:nvSpPr>
        <p:spPr bwMode="auto">
          <a:xfrm>
            <a:off x="323850" y="115888"/>
            <a:ext cx="8496300" cy="9366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4481F593-C9B1-48B1-A71F-76F1002E1BEC}"/>
              </a:ext>
            </a:extLst>
          </p:cNvPr>
          <p:cNvSpPr>
            <a:spLocks noGrp="1" noChangeArrowheads="1"/>
          </p:cNvSpPr>
          <p:nvPr>
            <p:ph type="body" idx="1"/>
          </p:nvPr>
        </p:nvSpPr>
        <p:spPr bwMode="auto">
          <a:xfrm>
            <a:off x="323850" y="1090613"/>
            <a:ext cx="8496300" cy="553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0D308C62-D1D1-4550-B79D-E409C9917EC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defRPr>
            </a:lvl1pPr>
          </a:lstStyle>
          <a:p>
            <a:endParaRPr lang="en-GB" altLang="en-US"/>
          </a:p>
        </p:txBody>
      </p:sp>
      <p:sp>
        <p:nvSpPr>
          <p:cNvPr id="1029" name="Rectangle 5">
            <a:extLst>
              <a:ext uri="{FF2B5EF4-FFF2-40B4-BE49-F238E27FC236}">
                <a16:creationId xmlns:a16="http://schemas.microsoft.com/office/drawing/2014/main" id="{EDEBAE88-FF30-4A4A-85CD-09178DFC9C2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defRPr>
            </a:lvl1pPr>
          </a:lstStyle>
          <a:p>
            <a:endParaRPr lang="en-GB" altLang="en-US"/>
          </a:p>
        </p:txBody>
      </p:sp>
      <p:sp>
        <p:nvSpPr>
          <p:cNvPr id="1030" name="Rectangle 6">
            <a:extLst>
              <a:ext uri="{FF2B5EF4-FFF2-40B4-BE49-F238E27FC236}">
                <a16:creationId xmlns:a16="http://schemas.microsoft.com/office/drawing/2014/main" id="{921CA018-E84F-419B-90FB-676A5BE47A64}"/>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defRPr>
            </a:lvl1pPr>
          </a:lstStyle>
          <a:p>
            <a:fld id="{5D967092-E08C-4B5F-9CD7-92657C4E9D05}"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3600" kern="12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panose="020B0604020202020204" pitchFamily="34" charset="0"/>
        </a:defRPr>
      </a:lvl2pPr>
      <a:lvl3pPr algn="ctr" rtl="0" fontAlgn="base">
        <a:spcBef>
          <a:spcPct val="0"/>
        </a:spcBef>
        <a:spcAft>
          <a:spcPct val="0"/>
        </a:spcAft>
        <a:defRPr sz="3600">
          <a:solidFill>
            <a:schemeClr val="tx2"/>
          </a:solidFill>
          <a:latin typeface="Arial" panose="020B0604020202020204" pitchFamily="34" charset="0"/>
        </a:defRPr>
      </a:lvl3pPr>
      <a:lvl4pPr algn="ctr" rtl="0" fontAlgn="base">
        <a:spcBef>
          <a:spcPct val="0"/>
        </a:spcBef>
        <a:spcAft>
          <a:spcPct val="0"/>
        </a:spcAft>
        <a:defRPr sz="3600">
          <a:solidFill>
            <a:schemeClr val="tx2"/>
          </a:solidFill>
          <a:latin typeface="Arial" panose="020B0604020202020204" pitchFamily="34" charset="0"/>
        </a:defRPr>
      </a:lvl4pPr>
      <a:lvl5pPr algn="ctr" rtl="0" fontAlgn="base">
        <a:spcBef>
          <a:spcPct val="0"/>
        </a:spcBef>
        <a:spcAft>
          <a:spcPct val="0"/>
        </a:spcAft>
        <a:defRPr sz="3600">
          <a:solidFill>
            <a:schemeClr val="tx2"/>
          </a:solidFill>
          <a:latin typeface="Arial" panose="020B0604020202020204" pitchFamily="34" charset="0"/>
        </a:defRPr>
      </a:lvl5pPr>
      <a:lvl6pPr marL="457200" algn="ctr" rtl="0" fontAlgn="base">
        <a:spcBef>
          <a:spcPct val="0"/>
        </a:spcBef>
        <a:spcAft>
          <a:spcPct val="0"/>
        </a:spcAft>
        <a:defRPr sz="3600">
          <a:solidFill>
            <a:schemeClr val="tx2"/>
          </a:solidFill>
          <a:latin typeface="Arial" panose="020B0604020202020204" pitchFamily="34" charset="0"/>
        </a:defRPr>
      </a:lvl6pPr>
      <a:lvl7pPr marL="914400" algn="ctr" rtl="0" fontAlgn="base">
        <a:spcBef>
          <a:spcPct val="0"/>
        </a:spcBef>
        <a:spcAft>
          <a:spcPct val="0"/>
        </a:spcAft>
        <a:defRPr sz="3600">
          <a:solidFill>
            <a:schemeClr val="tx2"/>
          </a:solidFill>
          <a:latin typeface="Arial" panose="020B0604020202020204" pitchFamily="34" charset="0"/>
        </a:defRPr>
      </a:lvl7pPr>
      <a:lvl8pPr marL="1371600" algn="ctr" rtl="0" fontAlgn="base">
        <a:spcBef>
          <a:spcPct val="0"/>
        </a:spcBef>
        <a:spcAft>
          <a:spcPct val="0"/>
        </a:spcAft>
        <a:defRPr sz="3600">
          <a:solidFill>
            <a:schemeClr val="tx2"/>
          </a:solidFill>
          <a:latin typeface="Arial" panose="020B0604020202020204" pitchFamily="34" charset="0"/>
        </a:defRPr>
      </a:lvl8pPr>
      <a:lvl9pPr marL="1828800" algn="ctr" rtl="0" fontAlgn="base">
        <a:spcBef>
          <a:spcPct val="0"/>
        </a:spcBef>
        <a:spcAft>
          <a:spcPct val="0"/>
        </a:spcAft>
        <a:defRPr sz="36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2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a:extLst>
              <a:ext uri="{FF2B5EF4-FFF2-40B4-BE49-F238E27FC236}">
                <a16:creationId xmlns:a16="http://schemas.microsoft.com/office/drawing/2014/main" id="{53C63C27-2786-4C45-8180-CCDF961C7E1C}"/>
              </a:ext>
            </a:extLst>
          </p:cNvPr>
          <p:cNvSpPr>
            <a:spLocks noGrp="1" noChangeArrowheads="1"/>
          </p:cNvSpPr>
          <p:nvPr>
            <p:ph type="ctrTitle"/>
          </p:nvPr>
        </p:nvSpPr>
        <p:spPr>
          <a:xfrm>
            <a:off x="2163763" y="4664075"/>
            <a:ext cx="6692900" cy="1158875"/>
          </a:xfrm>
        </p:spPr>
        <p:txBody>
          <a:bodyPr anchor="ctr"/>
          <a:lstStyle/>
          <a:p>
            <a:r>
              <a:rPr lang="en-GB" altLang="en-US" sz="4400"/>
              <a:t>Non-parametric statistics</a:t>
            </a:r>
          </a:p>
        </p:txBody>
      </p:sp>
      <p:sp>
        <p:nvSpPr>
          <p:cNvPr id="238597" name="Rectangle 5">
            <a:extLst>
              <a:ext uri="{FF2B5EF4-FFF2-40B4-BE49-F238E27FC236}">
                <a16:creationId xmlns:a16="http://schemas.microsoft.com/office/drawing/2014/main" id="{7B0DAA46-8429-46AB-8622-692CB0329723}"/>
              </a:ext>
            </a:extLst>
          </p:cNvPr>
          <p:cNvSpPr>
            <a:spLocks noGrp="1" noChangeArrowheads="1"/>
          </p:cNvSpPr>
          <p:nvPr>
            <p:ph type="subTitle" idx="1"/>
          </p:nvPr>
        </p:nvSpPr>
        <p:spPr>
          <a:xfrm>
            <a:off x="2568575" y="5864225"/>
            <a:ext cx="6400800" cy="852488"/>
          </a:xfrm>
        </p:spPr>
        <p:txBody>
          <a:bodyPr/>
          <a:lstStyle/>
          <a:p>
            <a:endParaRPr lang="en-GB" altLang="en-US" sz="3600" dirty="0"/>
          </a:p>
        </p:txBody>
      </p:sp>
      <p:pic>
        <p:nvPicPr>
          <p:cNvPr id="238599" name="Picture 7" descr="popsamp">
            <a:extLst>
              <a:ext uri="{FF2B5EF4-FFF2-40B4-BE49-F238E27FC236}">
                <a16:creationId xmlns:a16="http://schemas.microsoft.com/office/drawing/2014/main" id="{E04BD464-7ACB-41A7-B001-E819DA7E0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44450"/>
            <a:ext cx="348615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238606" name="Picture 14">
            <a:extLst>
              <a:ext uri="{FF2B5EF4-FFF2-40B4-BE49-F238E27FC236}">
                <a16:creationId xmlns:a16="http://schemas.microsoft.com/office/drawing/2014/main" id="{D89344D8-1673-4A6A-A0AC-95366F4DF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338763"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A8857062-38F3-4BDB-9CD2-75A66A4A9311}"/>
              </a:ext>
            </a:extLst>
          </p:cNvPr>
          <p:cNvSpPr>
            <a:spLocks noGrp="1" noChangeArrowheads="1"/>
          </p:cNvSpPr>
          <p:nvPr>
            <p:ph type="title"/>
          </p:nvPr>
        </p:nvSpPr>
        <p:spPr/>
        <p:txBody>
          <a:bodyPr/>
          <a:lstStyle/>
          <a:p>
            <a:r>
              <a:rPr lang="en-GB" altLang="en-US"/>
              <a:t>Assumption 3 – no extreme scores</a:t>
            </a:r>
          </a:p>
        </p:txBody>
      </p:sp>
      <p:sp>
        <p:nvSpPr>
          <p:cNvPr id="507907" name="Rectangle 3">
            <a:extLst>
              <a:ext uri="{FF2B5EF4-FFF2-40B4-BE49-F238E27FC236}">
                <a16:creationId xmlns:a16="http://schemas.microsoft.com/office/drawing/2014/main" id="{099588CE-20D3-40C9-9420-B4DC366E0E8C}"/>
              </a:ext>
            </a:extLst>
          </p:cNvPr>
          <p:cNvSpPr>
            <a:spLocks noChangeArrowheads="1"/>
          </p:cNvSpPr>
          <p:nvPr/>
        </p:nvSpPr>
        <p:spPr bwMode="auto">
          <a:xfrm>
            <a:off x="274638" y="925513"/>
            <a:ext cx="8561387" cy="5718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07909" name="Picture 5">
            <a:extLst>
              <a:ext uri="{FF2B5EF4-FFF2-40B4-BE49-F238E27FC236}">
                <a16:creationId xmlns:a16="http://schemas.microsoft.com/office/drawing/2014/main" id="{741EB093-8F73-41FB-9C9B-E2CD8B235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933450"/>
            <a:ext cx="8534400"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7912" name="Group 8">
            <a:extLst>
              <a:ext uri="{FF2B5EF4-FFF2-40B4-BE49-F238E27FC236}">
                <a16:creationId xmlns:a16="http://schemas.microsoft.com/office/drawing/2014/main" id="{FEF2DEFC-6A63-41B0-9B09-D5A175E476AA}"/>
              </a:ext>
            </a:extLst>
          </p:cNvPr>
          <p:cNvGrpSpPr>
            <a:grpSpLocks/>
          </p:cNvGrpSpPr>
          <p:nvPr/>
        </p:nvGrpSpPr>
        <p:grpSpPr bwMode="auto">
          <a:xfrm>
            <a:off x="4124325" y="2279650"/>
            <a:ext cx="4535488" cy="4011613"/>
            <a:chOff x="2637" y="1610"/>
            <a:chExt cx="2492" cy="2304"/>
          </a:xfrm>
        </p:grpSpPr>
        <p:sp>
          <p:nvSpPr>
            <p:cNvPr id="507910" name="Oval 6">
              <a:extLst>
                <a:ext uri="{FF2B5EF4-FFF2-40B4-BE49-F238E27FC236}">
                  <a16:creationId xmlns:a16="http://schemas.microsoft.com/office/drawing/2014/main" id="{2639C4E8-A9E3-4A6B-B54B-2E51EA3094E7}"/>
                </a:ext>
              </a:extLst>
            </p:cNvPr>
            <p:cNvSpPr>
              <a:spLocks noChangeArrowheads="1"/>
            </p:cNvSpPr>
            <p:nvPr/>
          </p:nvSpPr>
          <p:spPr bwMode="auto">
            <a:xfrm>
              <a:off x="3623" y="3234"/>
              <a:ext cx="1506" cy="680"/>
            </a:xfrm>
            <a:prstGeom prst="ellipse">
              <a:avLst/>
            </a:prstGeom>
            <a:noFill/>
            <a:ln w="698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911" name="Text Box 7">
              <a:extLst>
                <a:ext uri="{FF2B5EF4-FFF2-40B4-BE49-F238E27FC236}">
                  <a16:creationId xmlns:a16="http://schemas.microsoft.com/office/drawing/2014/main" id="{BB88CD46-8554-4D5E-A3AA-076265B47FE4}"/>
                </a:ext>
              </a:extLst>
            </p:cNvPr>
            <p:cNvSpPr txBox="1">
              <a:spLocks noChangeArrowheads="1"/>
            </p:cNvSpPr>
            <p:nvPr/>
          </p:nvSpPr>
          <p:spPr bwMode="auto">
            <a:xfrm>
              <a:off x="2637" y="1610"/>
              <a:ext cx="2061" cy="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solidFill>
                    <a:srgbClr val="FF1301"/>
                  </a:solidFill>
                </a:rPr>
                <a:t>It is sometimes legitimate to exclude extreme scores from the sample or alter them to make them less extreme. See section 5.7.1 of the textbook. You may then use parametric.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7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B9828729-2AF6-43FD-8751-7275FAD2DAC6}"/>
              </a:ext>
            </a:extLst>
          </p:cNvPr>
          <p:cNvSpPr>
            <a:spLocks noGrp="1" noChangeArrowheads="1"/>
          </p:cNvSpPr>
          <p:nvPr>
            <p:ph type="title"/>
          </p:nvPr>
        </p:nvSpPr>
        <p:spPr>
          <a:xfrm>
            <a:off x="303213" y="0"/>
            <a:ext cx="8516937" cy="1006475"/>
          </a:xfrm>
        </p:spPr>
        <p:txBody>
          <a:bodyPr/>
          <a:lstStyle/>
          <a:p>
            <a:r>
              <a:rPr lang="en-GB" altLang="en-US" sz="3200"/>
              <a:t>Assumption 4 (independent samples t only) – equal variance</a:t>
            </a:r>
          </a:p>
        </p:txBody>
      </p:sp>
      <p:pic>
        <p:nvPicPr>
          <p:cNvPr id="509961" name="Picture 9">
            <a:extLst>
              <a:ext uri="{FF2B5EF4-FFF2-40B4-BE49-F238E27FC236}">
                <a16:creationId xmlns:a16="http://schemas.microsoft.com/office/drawing/2014/main" id="{F19AB4CA-8F42-443E-A3BE-08FFCAE8F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62400"/>
            <a:ext cx="9144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9964" name="Picture 12">
            <a:extLst>
              <a:ext uri="{FF2B5EF4-FFF2-40B4-BE49-F238E27FC236}">
                <a16:creationId xmlns:a16="http://schemas.microsoft.com/office/drawing/2014/main" id="{BEA8560F-74BD-4414-B371-0F7B33E47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33450"/>
            <a:ext cx="93091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9965" name="Text Box 13">
            <a:extLst>
              <a:ext uri="{FF2B5EF4-FFF2-40B4-BE49-F238E27FC236}">
                <a16:creationId xmlns:a16="http://schemas.microsoft.com/office/drawing/2014/main" id="{8A02021A-0259-4FD4-8040-55EE5279EF5A}"/>
              </a:ext>
            </a:extLst>
          </p:cNvPr>
          <p:cNvSpPr txBox="1">
            <a:spLocks noChangeArrowheads="1"/>
          </p:cNvSpPr>
          <p:nvPr/>
        </p:nvSpPr>
        <p:spPr bwMode="auto">
          <a:xfrm>
            <a:off x="5738813" y="4792663"/>
            <a:ext cx="257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solidFill>
                  <a:srgbClr val="FF1301"/>
                </a:solidFill>
              </a:rPr>
              <a:t>Variance 4.1</a:t>
            </a:r>
          </a:p>
        </p:txBody>
      </p:sp>
      <p:sp>
        <p:nvSpPr>
          <p:cNvPr id="509967" name="Text Box 15">
            <a:extLst>
              <a:ext uri="{FF2B5EF4-FFF2-40B4-BE49-F238E27FC236}">
                <a16:creationId xmlns:a16="http://schemas.microsoft.com/office/drawing/2014/main" id="{1DF969D2-650F-43F2-8C9E-B8D1A23B2B61}"/>
              </a:ext>
            </a:extLst>
          </p:cNvPr>
          <p:cNvSpPr txBox="1">
            <a:spLocks noChangeArrowheads="1"/>
          </p:cNvSpPr>
          <p:nvPr/>
        </p:nvSpPr>
        <p:spPr bwMode="auto">
          <a:xfrm>
            <a:off x="5738813" y="1979613"/>
            <a:ext cx="257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solidFill>
                  <a:srgbClr val="FF1301"/>
                </a:solidFill>
              </a:rPr>
              <a:t>Variance 25.2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92445250-0B0A-4855-8F84-074831AB127F}"/>
              </a:ext>
            </a:extLst>
          </p:cNvPr>
          <p:cNvSpPr>
            <a:spLocks noGrp="1" noChangeArrowheads="1"/>
          </p:cNvSpPr>
          <p:nvPr>
            <p:ph type="title"/>
          </p:nvPr>
        </p:nvSpPr>
        <p:spPr/>
        <p:txBody>
          <a:bodyPr/>
          <a:lstStyle/>
          <a:p>
            <a:r>
              <a:rPr lang="en-GB" altLang="en-US" sz="3200"/>
              <a:t>Assumption 4 – equal variances (independent samples t only)</a:t>
            </a:r>
          </a:p>
        </p:txBody>
      </p:sp>
      <p:sp>
        <p:nvSpPr>
          <p:cNvPr id="514051" name="Rectangle 3">
            <a:extLst>
              <a:ext uri="{FF2B5EF4-FFF2-40B4-BE49-F238E27FC236}">
                <a16:creationId xmlns:a16="http://schemas.microsoft.com/office/drawing/2014/main" id="{8F74E197-B8A0-4296-8D19-64622B444494}"/>
              </a:ext>
            </a:extLst>
          </p:cNvPr>
          <p:cNvSpPr>
            <a:spLocks noGrp="1" noChangeArrowheads="1"/>
          </p:cNvSpPr>
          <p:nvPr>
            <p:ph type="body" idx="1"/>
          </p:nvPr>
        </p:nvSpPr>
        <p:spPr>
          <a:xfrm>
            <a:off x="325438" y="1343025"/>
            <a:ext cx="8496300" cy="5314950"/>
          </a:xfrm>
        </p:spPr>
        <p:txBody>
          <a:bodyPr/>
          <a:lstStyle/>
          <a:p>
            <a:pPr>
              <a:lnSpc>
                <a:spcPct val="90000"/>
              </a:lnSpc>
            </a:pPr>
            <a:r>
              <a:rPr lang="en-GB" altLang="en-US"/>
              <a:t>Sometimes, the variance in the two groups is unequal, but the larger variance is less than 3 times bigger than the smaller variance</a:t>
            </a:r>
          </a:p>
          <a:p>
            <a:pPr lvl="1">
              <a:lnSpc>
                <a:spcPct val="90000"/>
              </a:lnSpc>
            </a:pPr>
            <a:r>
              <a:rPr lang="en-GB" altLang="en-US"/>
              <a:t>In this case you can perform a t test with a correction for unequal variance</a:t>
            </a:r>
          </a:p>
          <a:p>
            <a:pPr lvl="2">
              <a:lnSpc>
                <a:spcPct val="90000"/>
              </a:lnSpc>
            </a:pPr>
            <a:r>
              <a:rPr lang="en-GB" altLang="en-US"/>
              <a:t>SPSS provides a statistical test, called Levene’s Test, of the null hypothesis that the variances in the two groups are the same</a:t>
            </a:r>
          </a:p>
          <a:p>
            <a:pPr lvl="2">
              <a:lnSpc>
                <a:spcPct val="90000"/>
              </a:lnSpc>
            </a:pPr>
            <a:r>
              <a:rPr lang="en-GB" altLang="en-US"/>
              <a:t>If that null hypothesis is rejected you need to make a correction to the t test</a:t>
            </a:r>
          </a:p>
          <a:p>
            <a:pPr>
              <a:lnSpc>
                <a:spcPct val="90000"/>
              </a:lnSpc>
            </a:pPr>
            <a:r>
              <a:rPr lang="en-GB" altLang="en-US"/>
              <a:t>If the variance of one group is 3 or more times bigger than the other then perform a Mann Whitney U test (see later)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79F46100-C064-48CA-B592-8E33ECC17075}"/>
              </a:ext>
            </a:extLst>
          </p:cNvPr>
          <p:cNvSpPr>
            <a:spLocks noGrp="1" noChangeArrowheads="1"/>
          </p:cNvSpPr>
          <p:nvPr>
            <p:ph type="title"/>
          </p:nvPr>
        </p:nvSpPr>
        <p:spPr/>
        <p:txBody>
          <a:bodyPr/>
          <a:lstStyle/>
          <a:p>
            <a:r>
              <a:rPr lang="en-GB" altLang="en-US" sz="3200"/>
              <a:t>Levene’s test and correcting for unequal variance</a:t>
            </a:r>
          </a:p>
        </p:txBody>
      </p:sp>
      <p:pic>
        <p:nvPicPr>
          <p:cNvPr id="516100" name="Picture 4">
            <a:extLst>
              <a:ext uri="{FF2B5EF4-FFF2-40B4-BE49-F238E27FC236}">
                <a16:creationId xmlns:a16="http://schemas.microsoft.com/office/drawing/2014/main" id="{1EA9241F-0103-48FB-A6EA-AB3854F78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079500"/>
            <a:ext cx="7883525" cy="210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1" name="Picture 5">
            <a:extLst>
              <a:ext uri="{FF2B5EF4-FFF2-40B4-BE49-F238E27FC236}">
                <a16:creationId xmlns:a16="http://schemas.microsoft.com/office/drawing/2014/main" id="{52F98521-A666-4E79-AEC3-125E16789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75038"/>
            <a:ext cx="11476038"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6102" name="Oval 6">
            <a:extLst>
              <a:ext uri="{FF2B5EF4-FFF2-40B4-BE49-F238E27FC236}">
                <a16:creationId xmlns:a16="http://schemas.microsoft.com/office/drawing/2014/main" id="{D6F62D2B-C463-4489-A01E-FD271A207566}"/>
              </a:ext>
            </a:extLst>
          </p:cNvPr>
          <p:cNvSpPr>
            <a:spLocks noChangeArrowheads="1"/>
          </p:cNvSpPr>
          <p:nvPr/>
        </p:nvSpPr>
        <p:spPr bwMode="auto">
          <a:xfrm>
            <a:off x="4738688" y="1782763"/>
            <a:ext cx="2357437" cy="1663700"/>
          </a:xfrm>
          <a:prstGeom prst="ellipse">
            <a:avLst/>
          </a:prstGeom>
          <a:noFill/>
          <a:ln w="63500">
            <a:solidFill>
              <a:srgbClr val="FF1301"/>
            </a:solidFill>
            <a:round/>
            <a:headEnd/>
            <a:tailEnd/>
          </a:ln>
          <a:effectLst/>
          <a:extLst>
            <a:ext uri="{909E8E84-426E-40DD-AFC4-6F175D3DCCD1}">
              <a14:hiddenFill xmlns:a14="http://schemas.microsoft.com/office/drawing/2010/main">
                <a:solidFill>
                  <a:srgbClr val="FF130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3" name="Text Box 7">
            <a:extLst>
              <a:ext uri="{FF2B5EF4-FFF2-40B4-BE49-F238E27FC236}">
                <a16:creationId xmlns:a16="http://schemas.microsoft.com/office/drawing/2014/main" id="{E88870E7-2003-498B-B7C0-6066BEFEA68B}"/>
              </a:ext>
            </a:extLst>
          </p:cNvPr>
          <p:cNvSpPr txBox="1">
            <a:spLocks noChangeArrowheads="1"/>
          </p:cNvSpPr>
          <p:nvPr/>
        </p:nvSpPr>
        <p:spPr bwMode="auto">
          <a:xfrm>
            <a:off x="1465263" y="3106738"/>
            <a:ext cx="3567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solidFill>
                  <a:srgbClr val="FF1301"/>
                </a:solidFill>
              </a:rPr>
              <a:t>variances are 25.4 and 60.7</a:t>
            </a:r>
          </a:p>
        </p:txBody>
      </p:sp>
      <p:sp>
        <p:nvSpPr>
          <p:cNvPr id="516104" name="Rectangle 8">
            <a:extLst>
              <a:ext uri="{FF2B5EF4-FFF2-40B4-BE49-F238E27FC236}">
                <a16:creationId xmlns:a16="http://schemas.microsoft.com/office/drawing/2014/main" id="{623B626B-5E1B-4652-8F42-9045D62ABE32}"/>
              </a:ext>
            </a:extLst>
          </p:cNvPr>
          <p:cNvSpPr>
            <a:spLocks noChangeArrowheads="1"/>
          </p:cNvSpPr>
          <p:nvPr/>
        </p:nvSpPr>
        <p:spPr bwMode="auto">
          <a:xfrm>
            <a:off x="1927225" y="3778250"/>
            <a:ext cx="2390775" cy="2401888"/>
          </a:xfrm>
          <a:prstGeom prst="rect">
            <a:avLst/>
          </a:prstGeom>
          <a:noFill/>
          <a:ln w="6350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0751D011-86F1-44BD-981F-B611CEA65E86}"/>
              </a:ext>
            </a:extLst>
          </p:cNvPr>
          <p:cNvSpPr>
            <a:spLocks noGrp="1" noChangeArrowheads="1"/>
          </p:cNvSpPr>
          <p:nvPr>
            <p:ph type="title"/>
          </p:nvPr>
        </p:nvSpPr>
        <p:spPr/>
        <p:txBody>
          <a:bodyPr/>
          <a:lstStyle/>
          <a:p>
            <a:r>
              <a:rPr lang="en-GB" altLang="en-US" sz="3200"/>
              <a:t>Levene’s test and correcting for unequal variance</a:t>
            </a:r>
          </a:p>
        </p:txBody>
      </p:sp>
      <p:pic>
        <p:nvPicPr>
          <p:cNvPr id="518147" name="Picture 3">
            <a:extLst>
              <a:ext uri="{FF2B5EF4-FFF2-40B4-BE49-F238E27FC236}">
                <a16:creationId xmlns:a16="http://schemas.microsoft.com/office/drawing/2014/main" id="{6E1D0ABB-F0A3-4FF0-83D0-E11913E49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079500"/>
            <a:ext cx="7883525" cy="210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148" name="Picture 4">
            <a:extLst>
              <a:ext uri="{FF2B5EF4-FFF2-40B4-BE49-F238E27FC236}">
                <a16:creationId xmlns:a16="http://schemas.microsoft.com/office/drawing/2014/main" id="{E471A023-0613-47CF-85D5-CE616D626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75038"/>
            <a:ext cx="11476038"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8149" name="Oval 5">
            <a:extLst>
              <a:ext uri="{FF2B5EF4-FFF2-40B4-BE49-F238E27FC236}">
                <a16:creationId xmlns:a16="http://schemas.microsoft.com/office/drawing/2014/main" id="{575EFE64-5676-4F2C-A9F1-FCE9DF07790C}"/>
              </a:ext>
            </a:extLst>
          </p:cNvPr>
          <p:cNvSpPr>
            <a:spLocks noChangeArrowheads="1"/>
          </p:cNvSpPr>
          <p:nvPr/>
        </p:nvSpPr>
        <p:spPr bwMode="auto">
          <a:xfrm>
            <a:off x="4738688" y="1782763"/>
            <a:ext cx="2357437" cy="1663700"/>
          </a:xfrm>
          <a:prstGeom prst="ellipse">
            <a:avLst/>
          </a:prstGeom>
          <a:noFill/>
          <a:ln w="63500">
            <a:solidFill>
              <a:srgbClr val="FF1301"/>
            </a:solidFill>
            <a:round/>
            <a:headEnd/>
            <a:tailEnd/>
          </a:ln>
          <a:effectLst/>
          <a:extLst>
            <a:ext uri="{909E8E84-426E-40DD-AFC4-6F175D3DCCD1}">
              <a14:hiddenFill xmlns:a14="http://schemas.microsoft.com/office/drawing/2010/main">
                <a:solidFill>
                  <a:srgbClr val="FF130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0" name="Text Box 6">
            <a:extLst>
              <a:ext uri="{FF2B5EF4-FFF2-40B4-BE49-F238E27FC236}">
                <a16:creationId xmlns:a16="http://schemas.microsoft.com/office/drawing/2014/main" id="{CABD6615-87B9-4F7C-81CA-03D3EC6317C4}"/>
              </a:ext>
            </a:extLst>
          </p:cNvPr>
          <p:cNvSpPr txBox="1">
            <a:spLocks noChangeArrowheads="1"/>
          </p:cNvSpPr>
          <p:nvPr/>
        </p:nvSpPr>
        <p:spPr bwMode="auto">
          <a:xfrm>
            <a:off x="1465263" y="3106738"/>
            <a:ext cx="3567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solidFill>
                  <a:srgbClr val="FF1301"/>
                </a:solidFill>
              </a:rPr>
              <a:t>variances are 25.4 and 60.7</a:t>
            </a:r>
          </a:p>
        </p:txBody>
      </p:sp>
      <p:sp>
        <p:nvSpPr>
          <p:cNvPr id="518151" name="Rectangle 7">
            <a:extLst>
              <a:ext uri="{FF2B5EF4-FFF2-40B4-BE49-F238E27FC236}">
                <a16:creationId xmlns:a16="http://schemas.microsoft.com/office/drawing/2014/main" id="{6803A390-8F3A-4C5C-B00D-BF0C23A84A8F}"/>
              </a:ext>
            </a:extLst>
          </p:cNvPr>
          <p:cNvSpPr>
            <a:spLocks noChangeArrowheads="1"/>
          </p:cNvSpPr>
          <p:nvPr/>
        </p:nvSpPr>
        <p:spPr bwMode="auto">
          <a:xfrm>
            <a:off x="1927225" y="3778250"/>
            <a:ext cx="2390775" cy="2401888"/>
          </a:xfrm>
          <a:prstGeom prst="rect">
            <a:avLst/>
          </a:prstGeom>
          <a:noFill/>
          <a:ln w="6350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52" name="Rectangle 8">
            <a:extLst>
              <a:ext uri="{FF2B5EF4-FFF2-40B4-BE49-F238E27FC236}">
                <a16:creationId xmlns:a16="http://schemas.microsoft.com/office/drawing/2014/main" id="{8A1F8CD9-1C5D-4FF5-8B1B-E9347A909A96}"/>
              </a:ext>
            </a:extLst>
          </p:cNvPr>
          <p:cNvSpPr>
            <a:spLocks noChangeArrowheads="1"/>
          </p:cNvSpPr>
          <p:nvPr/>
        </p:nvSpPr>
        <p:spPr bwMode="auto">
          <a:xfrm>
            <a:off x="198438" y="6037263"/>
            <a:ext cx="9188450" cy="731837"/>
          </a:xfrm>
          <a:prstGeom prst="rect">
            <a:avLst/>
          </a:prstGeom>
          <a:noFill/>
          <a:ln w="635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C0B74639-9677-43BF-A4C5-D08E0927109A}"/>
              </a:ext>
            </a:extLst>
          </p:cNvPr>
          <p:cNvSpPr>
            <a:spLocks noGrp="1" noChangeArrowheads="1"/>
          </p:cNvSpPr>
          <p:nvPr>
            <p:ph type="title"/>
          </p:nvPr>
        </p:nvSpPr>
        <p:spPr/>
        <p:txBody>
          <a:bodyPr/>
          <a:lstStyle/>
          <a:p>
            <a:r>
              <a:rPr lang="en-GB" altLang="en-US" sz="3200"/>
              <a:t>Digression: testing the null hypothesis that two samples have the same variance</a:t>
            </a:r>
          </a:p>
        </p:txBody>
      </p:sp>
      <p:sp>
        <p:nvSpPr>
          <p:cNvPr id="520195" name="Rectangle 3">
            <a:extLst>
              <a:ext uri="{FF2B5EF4-FFF2-40B4-BE49-F238E27FC236}">
                <a16:creationId xmlns:a16="http://schemas.microsoft.com/office/drawing/2014/main" id="{26998DF9-D405-4AFC-8BC1-6B2B4070D180}"/>
              </a:ext>
            </a:extLst>
          </p:cNvPr>
          <p:cNvSpPr>
            <a:spLocks noGrp="1" noChangeArrowheads="1"/>
          </p:cNvSpPr>
          <p:nvPr>
            <p:ph type="body" idx="1"/>
          </p:nvPr>
        </p:nvSpPr>
        <p:spPr>
          <a:xfrm>
            <a:off x="323850" y="1323975"/>
            <a:ext cx="8496300" cy="3590925"/>
          </a:xfrm>
          <a:ln/>
          <a:extLst>
            <a:ext uri="{91240B29-F687-4F45-9708-019B960494DF}">
              <a14:hiddenLine xmlns:a14="http://schemas.microsoft.com/office/drawing/2010/main" w="9525">
                <a:solidFill>
                  <a:srgbClr val="FF1301"/>
                </a:solidFill>
                <a:miter lim="800000"/>
                <a:headEnd/>
                <a:tailEnd/>
              </a14:hiddenLine>
            </a:ext>
          </a:extLst>
        </p:spPr>
        <p:txBody>
          <a:bodyPr/>
          <a:lstStyle/>
          <a:p>
            <a:r>
              <a:rPr lang="en-GB" altLang="en-US" sz="2400"/>
              <a:t>Suppose some researchers predict that children educated in a traditional way will have a greater range of scores in end of year tests compared to the modern approach</a:t>
            </a:r>
          </a:p>
          <a:p>
            <a:r>
              <a:rPr lang="en-GB" altLang="en-US" sz="2400"/>
              <a:t>40 children are randomly allocated to either traditional or modern classrooms</a:t>
            </a:r>
          </a:p>
          <a:p>
            <a:r>
              <a:rPr lang="en-GB" altLang="en-US" sz="2400"/>
              <a:t>The Levene’s Test can be used to test the null hypothesis that the two groups show the same amount of dispersion around the mean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C7310FD3-5B15-42ED-94DE-3D73BFA706EB}"/>
              </a:ext>
            </a:extLst>
          </p:cNvPr>
          <p:cNvSpPr>
            <a:spLocks noGrp="1" noChangeArrowheads="1"/>
          </p:cNvSpPr>
          <p:nvPr>
            <p:ph type="title"/>
          </p:nvPr>
        </p:nvSpPr>
        <p:spPr/>
        <p:txBody>
          <a:bodyPr/>
          <a:lstStyle/>
          <a:p>
            <a:r>
              <a:rPr lang="en-GB" altLang="en-US"/>
              <a:t>Non-parametric tests</a:t>
            </a:r>
          </a:p>
        </p:txBody>
      </p:sp>
      <p:sp>
        <p:nvSpPr>
          <p:cNvPr id="522243" name="Rectangle 3">
            <a:extLst>
              <a:ext uri="{FF2B5EF4-FFF2-40B4-BE49-F238E27FC236}">
                <a16:creationId xmlns:a16="http://schemas.microsoft.com/office/drawing/2014/main" id="{DE398BE8-FCFF-4742-94E3-36E600C70CD6}"/>
              </a:ext>
            </a:extLst>
          </p:cNvPr>
          <p:cNvSpPr>
            <a:spLocks noGrp="1" noChangeArrowheads="1"/>
          </p:cNvSpPr>
          <p:nvPr>
            <p:ph type="body" idx="1"/>
          </p:nvPr>
        </p:nvSpPr>
        <p:spPr>
          <a:xfrm>
            <a:off x="323850" y="1090613"/>
            <a:ext cx="8496300" cy="4535487"/>
          </a:xfrm>
        </p:spPr>
        <p:txBody>
          <a:bodyPr/>
          <a:lstStyle/>
          <a:p>
            <a:r>
              <a:rPr lang="en-GB" altLang="en-US" sz="2400"/>
              <a:t>These are sometimes referred to as “distribution free” tests, because they do not make assumptions about the normality or variance of the data</a:t>
            </a:r>
          </a:p>
          <a:p>
            <a:r>
              <a:rPr lang="en-GB" altLang="en-US" sz="2400"/>
              <a:t>The Mann Whitney U test is appropriate for a 2 condition independent samples design</a:t>
            </a:r>
          </a:p>
          <a:p>
            <a:r>
              <a:rPr lang="en-GB" altLang="en-US" sz="2400"/>
              <a:t>The Wilcoxon Signed Rank test is appropriate for a 2 condition related samples design</a:t>
            </a:r>
          </a:p>
          <a:p>
            <a:r>
              <a:rPr lang="en-GB" altLang="en-US" sz="2400"/>
              <a:t>If you have decided to use a non-parametric test then the most appropriate measure of central tendency will probably be the median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F784224B-A84A-4791-B124-CEEA88055A27}"/>
              </a:ext>
            </a:extLst>
          </p:cNvPr>
          <p:cNvSpPr>
            <a:spLocks noGrp="1" noChangeArrowheads="1"/>
          </p:cNvSpPr>
          <p:nvPr>
            <p:ph type="title"/>
          </p:nvPr>
        </p:nvSpPr>
        <p:spPr/>
        <p:txBody>
          <a:bodyPr/>
          <a:lstStyle/>
          <a:p>
            <a:r>
              <a:rPr lang="en-GB" altLang="en-US"/>
              <a:t>Mann-Whitney U test</a:t>
            </a:r>
          </a:p>
        </p:txBody>
      </p:sp>
      <p:sp>
        <p:nvSpPr>
          <p:cNvPr id="524291" name="Rectangle 3">
            <a:extLst>
              <a:ext uri="{FF2B5EF4-FFF2-40B4-BE49-F238E27FC236}">
                <a16:creationId xmlns:a16="http://schemas.microsoft.com/office/drawing/2014/main" id="{8FA24423-F0B8-45F6-8895-499584C7D878}"/>
              </a:ext>
            </a:extLst>
          </p:cNvPr>
          <p:cNvSpPr>
            <a:spLocks noGrp="1" noChangeArrowheads="1"/>
          </p:cNvSpPr>
          <p:nvPr>
            <p:ph type="body" idx="1"/>
          </p:nvPr>
        </p:nvSpPr>
        <p:spPr>
          <a:xfrm>
            <a:off x="323850" y="1711325"/>
            <a:ext cx="8496300" cy="2965450"/>
          </a:xfrm>
        </p:spPr>
        <p:txBody>
          <a:bodyPr/>
          <a:lstStyle/>
          <a:p>
            <a:r>
              <a:rPr lang="en-GB" altLang="en-US" sz="2400"/>
              <a:t>To avoid making the assumptions about the data that are made by parametric tests, the Mann-Whitney U test first converts the data to ranks.</a:t>
            </a:r>
          </a:p>
          <a:p>
            <a:r>
              <a:rPr lang="en-GB" altLang="en-US" sz="2400"/>
              <a:t>If the data were originally measured on an interval or ratio scale then after converting to ranks the data will have an ordinal level of measurement</a:t>
            </a:r>
          </a:p>
          <a:p>
            <a:endParaRPr lang="en-GB" altLang="en-US"/>
          </a:p>
        </p:txBody>
      </p:sp>
      <p:sp>
        <p:nvSpPr>
          <p:cNvPr id="524292" name="WordArt 4">
            <a:extLst>
              <a:ext uri="{FF2B5EF4-FFF2-40B4-BE49-F238E27FC236}">
                <a16:creationId xmlns:a16="http://schemas.microsoft.com/office/drawing/2014/main" id="{B704FD40-5F9F-41F1-A846-BE1DD98117A4}"/>
              </a:ext>
            </a:extLst>
          </p:cNvPr>
          <p:cNvSpPr>
            <a:spLocks noChangeArrowheads="1" noChangeShapeType="1" noTextEdit="1"/>
          </p:cNvSpPr>
          <p:nvPr/>
        </p:nvSpPr>
        <p:spPr bwMode="auto">
          <a:xfrm>
            <a:off x="8058150" y="115888"/>
            <a:ext cx="762000" cy="1457325"/>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15.3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202B7821-A4A0-492C-B13D-D30113F02C87}"/>
              </a:ext>
            </a:extLst>
          </p:cNvPr>
          <p:cNvSpPr>
            <a:spLocks noGrp="1" noChangeArrowheads="1"/>
          </p:cNvSpPr>
          <p:nvPr>
            <p:ph type="title"/>
          </p:nvPr>
        </p:nvSpPr>
        <p:spPr/>
        <p:txBody>
          <a:bodyPr/>
          <a:lstStyle/>
          <a:p>
            <a:r>
              <a:rPr lang="en-GB" altLang="en-US"/>
              <a:t>Mann-Whitney U test: ranking the data</a:t>
            </a:r>
          </a:p>
        </p:txBody>
      </p:sp>
      <p:graphicFrame>
        <p:nvGraphicFramePr>
          <p:cNvPr id="528484" name="Group 100">
            <a:extLst>
              <a:ext uri="{FF2B5EF4-FFF2-40B4-BE49-F238E27FC236}">
                <a16:creationId xmlns:a16="http://schemas.microsoft.com/office/drawing/2014/main" id="{B82CC66E-01B4-464D-A63E-26B0A836F636}"/>
              </a:ext>
            </a:extLst>
          </p:cNvPr>
          <p:cNvGraphicFramePr>
            <a:graphicFrameLocks noGrp="1"/>
          </p:cNvGraphicFramePr>
          <p:nvPr>
            <p:ph sz="half" idx="2"/>
          </p:nvPr>
        </p:nvGraphicFramePr>
        <p:xfrm>
          <a:off x="285750" y="1068388"/>
          <a:ext cx="8534400" cy="4203701"/>
        </p:xfrm>
        <a:graphic>
          <a:graphicData uri="http://schemas.openxmlformats.org/drawingml/2006/table">
            <a:tbl>
              <a:tblPr/>
              <a:tblGrid>
                <a:gridCol w="2133600">
                  <a:extLst>
                    <a:ext uri="{9D8B030D-6E8A-4147-A177-3AD203B41FA5}">
                      <a16:colId xmlns:a16="http://schemas.microsoft.com/office/drawing/2014/main" val="240717458"/>
                    </a:ext>
                  </a:extLst>
                </a:gridCol>
                <a:gridCol w="2133600">
                  <a:extLst>
                    <a:ext uri="{9D8B030D-6E8A-4147-A177-3AD203B41FA5}">
                      <a16:colId xmlns:a16="http://schemas.microsoft.com/office/drawing/2014/main" val="1328137358"/>
                    </a:ext>
                  </a:extLst>
                </a:gridCol>
                <a:gridCol w="2133600">
                  <a:extLst>
                    <a:ext uri="{9D8B030D-6E8A-4147-A177-3AD203B41FA5}">
                      <a16:colId xmlns:a16="http://schemas.microsoft.com/office/drawing/2014/main" val="2695554521"/>
                    </a:ext>
                  </a:extLst>
                </a:gridCol>
                <a:gridCol w="2133600">
                  <a:extLst>
                    <a:ext uri="{9D8B030D-6E8A-4147-A177-3AD203B41FA5}">
                      <a16:colId xmlns:a16="http://schemas.microsoft.com/office/drawing/2014/main" val="947956732"/>
                    </a:ext>
                  </a:extLst>
                </a:gridCol>
              </a:tblGrid>
              <a:tr h="71596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Sample 1</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Sample 2</a:t>
                      </a:r>
                    </a:p>
                  </a:txBody>
                  <a:tcPr anchor="ctr" horzOverflow="overflow">
                    <a:lnL w="381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031363"/>
                  </a:ext>
                </a:extLst>
              </a:tr>
              <a:tr h="695325">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Score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Rank 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Score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Rank 2</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4984298"/>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6388293"/>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1321607"/>
                  </a:ext>
                </a:extLst>
              </a:tr>
              <a:tr h="69691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1418702"/>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288021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id="{6BCC84F1-7F7F-4934-BF59-18827C45E5EF}"/>
              </a:ext>
            </a:extLst>
          </p:cNvPr>
          <p:cNvSpPr>
            <a:spLocks noGrp="1" noChangeArrowheads="1"/>
          </p:cNvSpPr>
          <p:nvPr>
            <p:ph type="title"/>
          </p:nvPr>
        </p:nvSpPr>
        <p:spPr/>
        <p:txBody>
          <a:bodyPr/>
          <a:lstStyle/>
          <a:p>
            <a:r>
              <a:rPr lang="en-GB" altLang="en-US"/>
              <a:t>Mann-Whitney U test: ranking the data</a:t>
            </a:r>
          </a:p>
        </p:txBody>
      </p:sp>
      <p:graphicFrame>
        <p:nvGraphicFramePr>
          <p:cNvPr id="531459" name="Group 3">
            <a:extLst>
              <a:ext uri="{FF2B5EF4-FFF2-40B4-BE49-F238E27FC236}">
                <a16:creationId xmlns:a16="http://schemas.microsoft.com/office/drawing/2014/main" id="{00C4EC8B-4A2D-46A9-9720-9C6348CA39A1}"/>
              </a:ext>
            </a:extLst>
          </p:cNvPr>
          <p:cNvGraphicFramePr>
            <a:graphicFrameLocks noGrp="1"/>
          </p:cNvGraphicFramePr>
          <p:nvPr>
            <p:ph sz="half" idx="2"/>
          </p:nvPr>
        </p:nvGraphicFramePr>
        <p:xfrm>
          <a:off x="285750" y="1068388"/>
          <a:ext cx="8534400" cy="4203701"/>
        </p:xfrm>
        <a:graphic>
          <a:graphicData uri="http://schemas.openxmlformats.org/drawingml/2006/table">
            <a:tbl>
              <a:tblPr/>
              <a:tblGrid>
                <a:gridCol w="2133600">
                  <a:extLst>
                    <a:ext uri="{9D8B030D-6E8A-4147-A177-3AD203B41FA5}">
                      <a16:colId xmlns:a16="http://schemas.microsoft.com/office/drawing/2014/main" val="1178460835"/>
                    </a:ext>
                  </a:extLst>
                </a:gridCol>
                <a:gridCol w="2133600">
                  <a:extLst>
                    <a:ext uri="{9D8B030D-6E8A-4147-A177-3AD203B41FA5}">
                      <a16:colId xmlns:a16="http://schemas.microsoft.com/office/drawing/2014/main" val="3316073543"/>
                    </a:ext>
                  </a:extLst>
                </a:gridCol>
                <a:gridCol w="2133600">
                  <a:extLst>
                    <a:ext uri="{9D8B030D-6E8A-4147-A177-3AD203B41FA5}">
                      <a16:colId xmlns:a16="http://schemas.microsoft.com/office/drawing/2014/main" val="114213893"/>
                    </a:ext>
                  </a:extLst>
                </a:gridCol>
                <a:gridCol w="2133600">
                  <a:extLst>
                    <a:ext uri="{9D8B030D-6E8A-4147-A177-3AD203B41FA5}">
                      <a16:colId xmlns:a16="http://schemas.microsoft.com/office/drawing/2014/main" val="792388042"/>
                    </a:ext>
                  </a:extLst>
                </a:gridCol>
              </a:tblGrid>
              <a:tr h="71596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Sample 1</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Sample 2</a:t>
                      </a:r>
                    </a:p>
                  </a:txBody>
                  <a:tcPr anchor="ctr" horzOverflow="overflow">
                    <a:lnL w="381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0514469"/>
                  </a:ext>
                </a:extLst>
              </a:tr>
              <a:tr h="695325">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Score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Rank 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Score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Rank 2</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9338232"/>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2321880"/>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5359830"/>
                  </a:ext>
                </a:extLst>
              </a:tr>
              <a:tr h="69691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9533358"/>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1186935"/>
                  </a:ext>
                </a:extLst>
              </a:tr>
            </a:tbl>
          </a:graphicData>
        </a:graphic>
      </p:graphicFrame>
      <p:sp>
        <p:nvSpPr>
          <p:cNvPr id="531499" name="Text Box 43">
            <a:extLst>
              <a:ext uri="{FF2B5EF4-FFF2-40B4-BE49-F238E27FC236}">
                <a16:creationId xmlns:a16="http://schemas.microsoft.com/office/drawing/2014/main" id="{416ECD73-55D1-4369-AE3E-91C70CAB1ED4}"/>
              </a:ext>
            </a:extLst>
          </p:cNvPr>
          <p:cNvSpPr txBox="1">
            <a:spLocks noChangeArrowheads="1"/>
          </p:cNvSpPr>
          <p:nvPr/>
        </p:nvSpPr>
        <p:spPr bwMode="auto">
          <a:xfrm>
            <a:off x="341313" y="5432425"/>
            <a:ext cx="8515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t>Scores are ranked irrespective of which experimental group they come from</a:t>
            </a:r>
          </a:p>
        </p:txBody>
      </p:sp>
      <p:sp>
        <p:nvSpPr>
          <p:cNvPr id="531500" name="Oval 44">
            <a:extLst>
              <a:ext uri="{FF2B5EF4-FFF2-40B4-BE49-F238E27FC236}">
                <a16:creationId xmlns:a16="http://schemas.microsoft.com/office/drawing/2014/main" id="{24E0B4A7-ABF3-413B-9BFA-DD544EAD6504}"/>
              </a:ext>
            </a:extLst>
          </p:cNvPr>
          <p:cNvSpPr>
            <a:spLocks noChangeArrowheads="1"/>
          </p:cNvSpPr>
          <p:nvPr/>
        </p:nvSpPr>
        <p:spPr bwMode="auto">
          <a:xfrm>
            <a:off x="7435850" y="3965575"/>
            <a:ext cx="617538" cy="550863"/>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501" name="Oval 45">
            <a:extLst>
              <a:ext uri="{FF2B5EF4-FFF2-40B4-BE49-F238E27FC236}">
                <a16:creationId xmlns:a16="http://schemas.microsoft.com/office/drawing/2014/main" id="{18AF1D77-9B4F-4B24-B33A-EE818E74B728}"/>
              </a:ext>
            </a:extLst>
          </p:cNvPr>
          <p:cNvSpPr>
            <a:spLocks noChangeArrowheads="1"/>
          </p:cNvSpPr>
          <p:nvPr/>
        </p:nvSpPr>
        <p:spPr bwMode="auto">
          <a:xfrm>
            <a:off x="3155950" y="2540000"/>
            <a:ext cx="617538" cy="550863"/>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502" name="Oval 46">
            <a:extLst>
              <a:ext uri="{FF2B5EF4-FFF2-40B4-BE49-F238E27FC236}">
                <a16:creationId xmlns:a16="http://schemas.microsoft.com/office/drawing/2014/main" id="{D24D1C5F-9BA5-4938-AE31-4747186E4474}"/>
              </a:ext>
            </a:extLst>
          </p:cNvPr>
          <p:cNvSpPr>
            <a:spLocks noChangeArrowheads="1"/>
          </p:cNvSpPr>
          <p:nvPr/>
        </p:nvSpPr>
        <p:spPr bwMode="auto">
          <a:xfrm>
            <a:off x="7434263" y="2563813"/>
            <a:ext cx="617537" cy="550862"/>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15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15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1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EDE00DA-7F4F-405F-A8BF-1740655F9002}"/>
              </a:ext>
            </a:extLst>
          </p:cNvPr>
          <p:cNvSpPr>
            <a:spLocks noGrp="1" noChangeArrowheads="1"/>
          </p:cNvSpPr>
          <p:nvPr>
            <p:ph type="title"/>
          </p:nvPr>
        </p:nvSpPr>
        <p:spPr/>
        <p:txBody>
          <a:bodyPr/>
          <a:lstStyle/>
          <a:p>
            <a:r>
              <a:rPr lang="en-GB" altLang="en-US"/>
              <a:t>Parametric vs. non-parametric</a:t>
            </a:r>
            <a:endParaRPr lang="en-US" altLang="en-US"/>
          </a:p>
        </p:txBody>
      </p:sp>
      <p:sp>
        <p:nvSpPr>
          <p:cNvPr id="497667" name="Rectangle 3">
            <a:extLst>
              <a:ext uri="{FF2B5EF4-FFF2-40B4-BE49-F238E27FC236}">
                <a16:creationId xmlns:a16="http://schemas.microsoft.com/office/drawing/2014/main" id="{2821D10A-7125-4C91-BEBA-C7B46709EAFD}"/>
              </a:ext>
            </a:extLst>
          </p:cNvPr>
          <p:cNvSpPr>
            <a:spLocks noGrp="1" noChangeArrowheads="1"/>
          </p:cNvSpPr>
          <p:nvPr>
            <p:ph type="body" idx="1"/>
          </p:nvPr>
        </p:nvSpPr>
        <p:spPr/>
        <p:txBody>
          <a:bodyPr/>
          <a:lstStyle/>
          <a:p>
            <a:pPr>
              <a:lnSpc>
                <a:spcPct val="90000"/>
              </a:lnSpc>
            </a:pPr>
            <a:r>
              <a:rPr lang="en-GB" altLang="en-US" sz="2400"/>
              <a:t>The t test covered in Lecture 5 is an example of a “parametric test”</a:t>
            </a:r>
          </a:p>
          <a:p>
            <a:pPr>
              <a:lnSpc>
                <a:spcPct val="90000"/>
              </a:lnSpc>
            </a:pPr>
            <a:r>
              <a:rPr lang="en-GB" altLang="en-US" sz="2400"/>
              <a:t>Parametric tests assume the data is of sufficient “quality”</a:t>
            </a:r>
          </a:p>
          <a:p>
            <a:pPr lvl="1">
              <a:lnSpc>
                <a:spcPct val="90000"/>
              </a:lnSpc>
            </a:pPr>
            <a:r>
              <a:rPr lang="en-GB" altLang="en-US" sz="2000"/>
              <a:t>the results can be misleading if assumptions are wrong</a:t>
            </a:r>
          </a:p>
          <a:p>
            <a:pPr lvl="1">
              <a:lnSpc>
                <a:spcPct val="90000"/>
              </a:lnSpc>
            </a:pPr>
            <a:r>
              <a:rPr lang="en-GB" altLang="en-US" sz="2000"/>
              <a:t>“Quality” is defined in terms of certain properties of the data</a:t>
            </a:r>
          </a:p>
          <a:p>
            <a:pPr>
              <a:lnSpc>
                <a:spcPct val="90000"/>
              </a:lnSpc>
            </a:pPr>
            <a:r>
              <a:rPr lang="en-GB" altLang="en-US" sz="2400"/>
              <a:t>Non-parametric tests can be used when the data is not of sufficient quality to satisfy the assumptions of parametric test</a:t>
            </a:r>
          </a:p>
          <a:p>
            <a:pPr lvl="1">
              <a:lnSpc>
                <a:spcPct val="90000"/>
              </a:lnSpc>
            </a:pPr>
            <a:r>
              <a:rPr lang="en-GB" altLang="en-US" sz="2000"/>
              <a:t>Parametric tests are preferred when the assumptions are met because they are more </a:t>
            </a:r>
            <a:r>
              <a:rPr lang="en-GB" altLang="en-US" sz="2000" i="1"/>
              <a:t>sensitive</a:t>
            </a:r>
            <a:r>
              <a:rPr lang="en-GB" altLang="en-US" sz="2000"/>
              <a:t>, and many of the parametric tests you will encounter in year 2 have no non-parametric equivalent</a:t>
            </a:r>
          </a:p>
          <a:p>
            <a:pPr>
              <a:lnSpc>
                <a:spcPct val="90000"/>
              </a:lnSpc>
            </a:pPr>
            <a:r>
              <a:rPr lang="en-GB" altLang="en-US" sz="2400"/>
              <a:t>Chapter 15 of the Andy Field textbook covers non-parametric tests</a:t>
            </a:r>
          </a:p>
          <a:p>
            <a:pPr lvl="1">
              <a:lnSpc>
                <a:spcPct val="90000"/>
              </a:lnSpc>
            </a:pPr>
            <a:r>
              <a:rPr lang="en-GB" altLang="en-US" sz="2000"/>
              <a:t>Chapter 5 covers assumptions in detail</a:t>
            </a:r>
          </a:p>
          <a:p>
            <a:pPr lvl="1">
              <a:lnSpc>
                <a:spcPct val="90000"/>
              </a:lnSpc>
            </a:pPr>
            <a:r>
              <a:rPr lang="en-GB" altLang="en-US" sz="2000"/>
              <a:t>Chapter 9 (9.3.2 and 9.8) covers specific assumptions of t tests</a:t>
            </a:r>
          </a:p>
          <a:p>
            <a:pPr lvl="1">
              <a:lnSpc>
                <a:spcPct val="90000"/>
              </a:lnSpc>
            </a:pPr>
            <a:endParaRPr lang="en-US"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8B90E6F1-2804-4311-8791-94E851BD1ADF}"/>
              </a:ext>
            </a:extLst>
          </p:cNvPr>
          <p:cNvSpPr>
            <a:spLocks noGrp="1" noChangeArrowheads="1"/>
          </p:cNvSpPr>
          <p:nvPr>
            <p:ph type="title"/>
          </p:nvPr>
        </p:nvSpPr>
        <p:spPr/>
        <p:txBody>
          <a:bodyPr/>
          <a:lstStyle/>
          <a:p>
            <a:r>
              <a:rPr lang="en-GB" altLang="en-US"/>
              <a:t>Mann-Whitney U test: ranking the data</a:t>
            </a:r>
          </a:p>
        </p:txBody>
      </p:sp>
      <p:graphicFrame>
        <p:nvGraphicFramePr>
          <p:cNvPr id="533507" name="Group 3">
            <a:extLst>
              <a:ext uri="{FF2B5EF4-FFF2-40B4-BE49-F238E27FC236}">
                <a16:creationId xmlns:a16="http://schemas.microsoft.com/office/drawing/2014/main" id="{2758B5D6-40E1-4DDC-888D-E63626E44161}"/>
              </a:ext>
            </a:extLst>
          </p:cNvPr>
          <p:cNvGraphicFramePr>
            <a:graphicFrameLocks noGrp="1"/>
          </p:cNvGraphicFramePr>
          <p:nvPr>
            <p:ph sz="half" idx="2"/>
          </p:nvPr>
        </p:nvGraphicFramePr>
        <p:xfrm>
          <a:off x="285750" y="1068388"/>
          <a:ext cx="8534400" cy="4203701"/>
        </p:xfrm>
        <a:graphic>
          <a:graphicData uri="http://schemas.openxmlformats.org/drawingml/2006/table">
            <a:tbl>
              <a:tblPr/>
              <a:tblGrid>
                <a:gridCol w="2133600">
                  <a:extLst>
                    <a:ext uri="{9D8B030D-6E8A-4147-A177-3AD203B41FA5}">
                      <a16:colId xmlns:a16="http://schemas.microsoft.com/office/drawing/2014/main" val="880735636"/>
                    </a:ext>
                  </a:extLst>
                </a:gridCol>
                <a:gridCol w="2133600">
                  <a:extLst>
                    <a:ext uri="{9D8B030D-6E8A-4147-A177-3AD203B41FA5}">
                      <a16:colId xmlns:a16="http://schemas.microsoft.com/office/drawing/2014/main" val="1403053173"/>
                    </a:ext>
                  </a:extLst>
                </a:gridCol>
                <a:gridCol w="2133600">
                  <a:extLst>
                    <a:ext uri="{9D8B030D-6E8A-4147-A177-3AD203B41FA5}">
                      <a16:colId xmlns:a16="http://schemas.microsoft.com/office/drawing/2014/main" val="554553509"/>
                    </a:ext>
                  </a:extLst>
                </a:gridCol>
                <a:gridCol w="2133600">
                  <a:extLst>
                    <a:ext uri="{9D8B030D-6E8A-4147-A177-3AD203B41FA5}">
                      <a16:colId xmlns:a16="http://schemas.microsoft.com/office/drawing/2014/main" val="4101064165"/>
                    </a:ext>
                  </a:extLst>
                </a:gridCol>
              </a:tblGrid>
              <a:tr h="71596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Sample 1</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Sample 2</a:t>
                      </a:r>
                    </a:p>
                  </a:txBody>
                  <a:tcPr anchor="ctr" horzOverflow="overflow">
                    <a:lnL w="381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721565"/>
                  </a:ext>
                </a:extLst>
              </a:tr>
              <a:tr h="695325">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Score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Rank 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Score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Rank 2</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9764347"/>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0996103"/>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0980718"/>
                  </a:ext>
                </a:extLst>
              </a:tr>
              <a:tr h="69691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4555742"/>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146858"/>
                  </a:ext>
                </a:extLst>
              </a:tr>
            </a:tbl>
          </a:graphicData>
        </a:graphic>
      </p:graphicFrame>
      <p:sp>
        <p:nvSpPr>
          <p:cNvPr id="533547" name="Text Box 43">
            <a:extLst>
              <a:ext uri="{FF2B5EF4-FFF2-40B4-BE49-F238E27FC236}">
                <a16:creationId xmlns:a16="http://schemas.microsoft.com/office/drawing/2014/main" id="{2E0B04DB-8850-4546-B4FC-3BD9114982F0}"/>
              </a:ext>
            </a:extLst>
          </p:cNvPr>
          <p:cNvSpPr txBox="1">
            <a:spLocks noChangeArrowheads="1"/>
          </p:cNvSpPr>
          <p:nvPr/>
        </p:nvSpPr>
        <p:spPr bwMode="auto">
          <a:xfrm>
            <a:off x="341313" y="5432425"/>
            <a:ext cx="8515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t>Tied scores take the mean of the ranks they occupy. In this example, ranks 5 and 6 are shared in this way between 2 scores. (Then the next highest score is ranked 7)</a:t>
            </a:r>
          </a:p>
        </p:txBody>
      </p:sp>
      <p:sp>
        <p:nvSpPr>
          <p:cNvPr id="533548" name="Oval 44">
            <a:extLst>
              <a:ext uri="{FF2B5EF4-FFF2-40B4-BE49-F238E27FC236}">
                <a16:creationId xmlns:a16="http://schemas.microsoft.com/office/drawing/2014/main" id="{AC0225A9-2AB9-4AB7-B4A8-990C6DB18474}"/>
              </a:ext>
            </a:extLst>
          </p:cNvPr>
          <p:cNvSpPr>
            <a:spLocks noChangeArrowheads="1"/>
          </p:cNvSpPr>
          <p:nvPr/>
        </p:nvSpPr>
        <p:spPr bwMode="auto">
          <a:xfrm>
            <a:off x="7424738" y="4638675"/>
            <a:ext cx="617537" cy="550863"/>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49" name="Oval 45">
            <a:extLst>
              <a:ext uri="{FF2B5EF4-FFF2-40B4-BE49-F238E27FC236}">
                <a16:creationId xmlns:a16="http://schemas.microsoft.com/office/drawing/2014/main" id="{23F7E0F9-983C-465C-9A74-12A4DD3B53AF}"/>
              </a:ext>
            </a:extLst>
          </p:cNvPr>
          <p:cNvSpPr>
            <a:spLocks noChangeArrowheads="1"/>
          </p:cNvSpPr>
          <p:nvPr/>
        </p:nvSpPr>
        <p:spPr bwMode="auto">
          <a:xfrm>
            <a:off x="3171825" y="4625975"/>
            <a:ext cx="617538" cy="550863"/>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50" name="Oval 46">
            <a:extLst>
              <a:ext uri="{FF2B5EF4-FFF2-40B4-BE49-F238E27FC236}">
                <a16:creationId xmlns:a16="http://schemas.microsoft.com/office/drawing/2014/main" id="{364D4D76-64B8-415F-8018-B90C4EE3C35C}"/>
              </a:ext>
            </a:extLst>
          </p:cNvPr>
          <p:cNvSpPr>
            <a:spLocks noChangeArrowheads="1"/>
          </p:cNvSpPr>
          <p:nvPr/>
        </p:nvSpPr>
        <p:spPr bwMode="auto">
          <a:xfrm>
            <a:off x="7426325" y="3249613"/>
            <a:ext cx="617538" cy="550862"/>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a:extLst>
              <a:ext uri="{FF2B5EF4-FFF2-40B4-BE49-F238E27FC236}">
                <a16:creationId xmlns:a16="http://schemas.microsoft.com/office/drawing/2014/main" id="{EA49B6F6-D913-4FF2-AA32-AEE742A20C06}"/>
              </a:ext>
            </a:extLst>
          </p:cNvPr>
          <p:cNvSpPr>
            <a:spLocks noGrp="1" noChangeArrowheads="1"/>
          </p:cNvSpPr>
          <p:nvPr>
            <p:ph type="title"/>
          </p:nvPr>
        </p:nvSpPr>
        <p:spPr/>
        <p:txBody>
          <a:bodyPr/>
          <a:lstStyle/>
          <a:p>
            <a:r>
              <a:rPr lang="en-GB" altLang="en-US"/>
              <a:t>Rationale of Mann-Whitney U</a:t>
            </a:r>
          </a:p>
        </p:txBody>
      </p:sp>
      <p:sp>
        <p:nvSpPr>
          <p:cNvPr id="537603" name="Rectangle 3">
            <a:extLst>
              <a:ext uri="{FF2B5EF4-FFF2-40B4-BE49-F238E27FC236}">
                <a16:creationId xmlns:a16="http://schemas.microsoft.com/office/drawing/2014/main" id="{DDA88606-93BE-47C0-BB7E-BC3962AA5402}"/>
              </a:ext>
            </a:extLst>
          </p:cNvPr>
          <p:cNvSpPr>
            <a:spLocks noGrp="1" noChangeArrowheads="1"/>
          </p:cNvSpPr>
          <p:nvPr>
            <p:ph type="body" idx="1"/>
          </p:nvPr>
        </p:nvSpPr>
        <p:spPr>
          <a:xfrm>
            <a:off x="323850" y="1090613"/>
            <a:ext cx="8496300" cy="5461000"/>
          </a:xfrm>
        </p:spPr>
        <p:txBody>
          <a:bodyPr/>
          <a:lstStyle/>
          <a:p>
            <a:r>
              <a:rPr lang="en-GB" altLang="en-US" sz="2400"/>
              <a:t>Imagine two samples of scores drawn at random from the same population</a:t>
            </a:r>
          </a:p>
          <a:p>
            <a:r>
              <a:rPr lang="en-GB" altLang="en-US" sz="2400"/>
              <a:t>The two samples are combined into one larger group and then ranked from lowest to highest</a:t>
            </a:r>
          </a:p>
          <a:p>
            <a:r>
              <a:rPr lang="en-GB" altLang="en-US" sz="2400"/>
              <a:t>In this case there should be a similar number of high and low ranked scores in each original group</a:t>
            </a:r>
          </a:p>
          <a:p>
            <a:pPr lvl="1"/>
            <a:r>
              <a:rPr lang="en-GB" altLang="en-US" sz="2000"/>
              <a:t>if you sum the ranks in each group the totals should be about the same</a:t>
            </a:r>
          </a:p>
          <a:p>
            <a:pPr lvl="1"/>
            <a:r>
              <a:rPr lang="en-GB" altLang="en-US" sz="2000"/>
              <a:t>this is the null hypothesis</a:t>
            </a:r>
          </a:p>
          <a:p>
            <a:r>
              <a:rPr lang="en-GB" altLang="en-US" sz="2400"/>
              <a:t>If however, the two samples are from different populations with different medians then most of the scores from one sample will be lower in the ranked list than most of the scores from the other sample</a:t>
            </a:r>
          </a:p>
          <a:p>
            <a:pPr lvl="1"/>
            <a:r>
              <a:rPr lang="en-GB" altLang="en-US" sz="2000"/>
              <a:t>the sum of ranks in each group will differ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338EA90A-A4B3-4BA0-9C6C-5037B04C3381}"/>
              </a:ext>
            </a:extLst>
          </p:cNvPr>
          <p:cNvSpPr>
            <a:spLocks noGrp="1" noChangeArrowheads="1"/>
          </p:cNvSpPr>
          <p:nvPr>
            <p:ph type="title"/>
          </p:nvPr>
        </p:nvSpPr>
        <p:spPr/>
        <p:txBody>
          <a:bodyPr/>
          <a:lstStyle/>
          <a:p>
            <a:r>
              <a:rPr lang="en-GB" altLang="en-US"/>
              <a:t>Mann-Whitney U test: sum of ranks</a:t>
            </a:r>
          </a:p>
        </p:txBody>
      </p:sp>
      <p:graphicFrame>
        <p:nvGraphicFramePr>
          <p:cNvPr id="535621" name="Group 69">
            <a:extLst>
              <a:ext uri="{FF2B5EF4-FFF2-40B4-BE49-F238E27FC236}">
                <a16:creationId xmlns:a16="http://schemas.microsoft.com/office/drawing/2014/main" id="{F452E1DF-DF7C-4EFF-B32F-9F8D78F4A08D}"/>
              </a:ext>
            </a:extLst>
          </p:cNvPr>
          <p:cNvGraphicFramePr>
            <a:graphicFrameLocks noGrp="1"/>
          </p:cNvGraphicFramePr>
          <p:nvPr>
            <p:ph sz="half" idx="2"/>
          </p:nvPr>
        </p:nvGraphicFramePr>
        <p:xfrm>
          <a:off x="285750" y="1103313"/>
          <a:ext cx="8534400" cy="4518027"/>
        </p:xfrm>
        <a:graphic>
          <a:graphicData uri="http://schemas.openxmlformats.org/drawingml/2006/table">
            <a:tbl>
              <a:tblPr/>
              <a:tblGrid>
                <a:gridCol w="2133600">
                  <a:extLst>
                    <a:ext uri="{9D8B030D-6E8A-4147-A177-3AD203B41FA5}">
                      <a16:colId xmlns:a16="http://schemas.microsoft.com/office/drawing/2014/main" val="2480398103"/>
                    </a:ext>
                  </a:extLst>
                </a:gridCol>
                <a:gridCol w="2133600">
                  <a:extLst>
                    <a:ext uri="{9D8B030D-6E8A-4147-A177-3AD203B41FA5}">
                      <a16:colId xmlns:a16="http://schemas.microsoft.com/office/drawing/2014/main" val="2035169692"/>
                    </a:ext>
                  </a:extLst>
                </a:gridCol>
                <a:gridCol w="2133600">
                  <a:extLst>
                    <a:ext uri="{9D8B030D-6E8A-4147-A177-3AD203B41FA5}">
                      <a16:colId xmlns:a16="http://schemas.microsoft.com/office/drawing/2014/main" val="330988616"/>
                    </a:ext>
                  </a:extLst>
                </a:gridCol>
                <a:gridCol w="2133600">
                  <a:extLst>
                    <a:ext uri="{9D8B030D-6E8A-4147-A177-3AD203B41FA5}">
                      <a16:colId xmlns:a16="http://schemas.microsoft.com/office/drawing/2014/main" val="2186859722"/>
                    </a:ext>
                  </a:extLst>
                </a:gridCol>
              </a:tblGrid>
              <a:tr h="6604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Sample 1</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Sample 2</a:t>
                      </a:r>
                    </a:p>
                  </a:txBody>
                  <a:tcPr anchor="ctr" horzOverflow="overflow">
                    <a:lnL w="381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1795906"/>
                  </a:ext>
                </a:extLst>
              </a:tr>
              <a:tr h="63976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Score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Rank 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Score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Rank 2</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0620139"/>
                  </a:ext>
                </a:extLst>
              </a:tr>
              <a:tr h="644525">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9083689"/>
                  </a:ext>
                </a:extLst>
              </a:tr>
              <a:tr h="64293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2304433"/>
                  </a:ext>
                </a:extLst>
              </a:tr>
              <a:tr h="64293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8555677"/>
                  </a:ext>
                </a:extLst>
              </a:tr>
              <a:tr h="642938">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993640"/>
                  </a:ext>
                </a:extLst>
              </a:tr>
              <a:tr h="644525">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Sum of ranks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20.5</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15.5</a:t>
                      </a:r>
                    </a:p>
                  </a:txBody>
                  <a:tcPr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6572878"/>
                  </a:ext>
                </a:extLst>
              </a:tr>
            </a:tbl>
          </a:graphicData>
        </a:graphic>
      </p:graphicFrame>
      <p:sp>
        <p:nvSpPr>
          <p:cNvPr id="535595" name="Text Box 43">
            <a:extLst>
              <a:ext uri="{FF2B5EF4-FFF2-40B4-BE49-F238E27FC236}">
                <a16:creationId xmlns:a16="http://schemas.microsoft.com/office/drawing/2014/main" id="{2A5580A3-5B13-460E-B01B-853DF28273B9}"/>
              </a:ext>
            </a:extLst>
          </p:cNvPr>
          <p:cNvSpPr txBox="1">
            <a:spLocks noChangeArrowheads="1"/>
          </p:cNvSpPr>
          <p:nvPr/>
        </p:nvSpPr>
        <p:spPr bwMode="auto">
          <a:xfrm>
            <a:off x="396875" y="5670550"/>
            <a:ext cx="8515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t>The next step in computing the Mann-Whitney U is to sum the ranks in the two groups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D704BB98-C0AA-49A6-9512-EAC32BBB65C4}"/>
              </a:ext>
            </a:extLst>
          </p:cNvPr>
          <p:cNvSpPr>
            <a:spLocks noGrp="1" noChangeArrowheads="1"/>
          </p:cNvSpPr>
          <p:nvPr>
            <p:ph type="title"/>
          </p:nvPr>
        </p:nvSpPr>
        <p:spPr>
          <a:xfrm>
            <a:off x="323850" y="71438"/>
            <a:ext cx="8496300" cy="936625"/>
          </a:xfrm>
        </p:spPr>
        <p:txBody>
          <a:bodyPr/>
          <a:lstStyle/>
          <a:p>
            <a:r>
              <a:rPr lang="en-GB" altLang="en-US"/>
              <a:t>Mann Whitney U - SPSS</a:t>
            </a:r>
          </a:p>
        </p:txBody>
      </p:sp>
      <p:pic>
        <p:nvPicPr>
          <p:cNvPr id="568323" name="Picture 3">
            <a:extLst>
              <a:ext uri="{FF2B5EF4-FFF2-40B4-BE49-F238E27FC236}">
                <a16:creationId xmlns:a16="http://schemas.microsoft.com/office/drawing/2014/main" id="{380142BA-A025-4DBA-A367-F92457A1D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1055688"/>
            <a:ext cx="6484938"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8324" name="Picture 4">
            <a:extLst>
              <a:ext uri="{FF2B5EF4-FFF2-40B4-BE49-F238E27FC236}">
                <a16:creationId xmlns:a16="http://schemas.microsoft.com/office/drawing/2014/main" id="{868C67D8-86A3-44DD-B874-C0743C5F11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2987675"/>
            <a:ext cx="4143375" cy="386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8328" name="Text Box 8">
            <a:extLst>
              <a:ext uri="{FF2B5EF4-FFF2-40B4-BE49-F238E27FC236}">
                <a16:creationId xmlns:a16="http://schemas.microsoft.com/office/drawing/2014/main" id="{1DBFD123-EA67-4171-B970-BE9316F6427F}"/>
              </a:ext>
            </a:extLst>
          </p:cNvPr>
          <p:cNvSpPr txBox="1">
            <a:spLocks noChangeArrowheads="1"/>
          </p:cNvSpPr>
          <p:nvPr/>
        </p:nvSpPr>
        <p:spPr bwMode="auto">
          <a:xfrm>
            <a:off x="4737100" y="3262313"/>
            <a:ext cx="376872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The value of U is calculated using a formula that compares the summed ranks of the two groups and takes into account sample size</a:t>
            </a:r>
          </a:p>
          <a:p>
            <a:r>
              <a:rPr lang="en-GB" altLang="en-US"/>
              <a:t>You don’t need to know the formula</a:t>
            </a:r>
          </a:p>
          <a:p>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82B6EDD1-FE1A-4E2B-B024-3622953CD5E9}"/>
              </a:ext>
            </a:extLst>
          </p:cNvPr>
          <p:cNvSpPr>
            <a:spLocks noGrp="1" noChangeArrowheads="1"/>
          </p:cNvSpPr>
          <p:nvPr>
            <p:ph type="title"/>
          </p:nvPr>
        </p:nvSpPr>
        <p:spPr>
          <a:xfrm>
            <a:off x="323850" y="71438"/>
            <a:ext cx="8496300" cy="936625"/>
          </a:xfrm>
        </p:spPr>
        <p:txBody>
          <a:bodyPr/>
          <a:lstStyle/>
          <a:p>
            <a:r>
              <a:rPr lang="en-GB" altLang="en-US"/>
              <a:t>Mann Whitney U - SPSS</a:t>
            </a:r>
          </a:p>
        </p:txBody>
      </p:sp>
      <p:pic>
        <p:nvPicPr>
          <p:cNvPr id="539652" name="Picture 4">
            <a:extLst>
              <a:ext uri="{FF2B5EF4-FFF2-40B4-BE49-F238E27FC236}">
                <a16:creationId xmlns:a16="http://schemas.microsoft.com/office/drawing/2014/main" id="{CE082621-8AD8-4E08-9B15-2F5354DA1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1055688"/>
            <a:ext cx="6484938"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9653" name="Picture 5">
            <a:extLst>
              <a:ext uri="{FF2B5EF4-FFF2-40B4-BE49-F238E27FC236}">
                <a16:creationId xmlns:a16="http://schemas.microsoft.com/office/drawing/2014/main" id="{5925D717-80FB-481A-8039-B8A81D43B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2987675"/>
            <a:ext cx="4143375" cy="386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9654" name="Oval 6">
            <a:extLst>
              <a:ext uri="{FF2B5EF4-FFF2-40B4-BE49-F238E27FC236}">
                <a16:creationId xmlns:a16="http://schemas.microsoft.com/office/drawing/2014/main" id="{040598E1-7859-41FC-A8B4-C9A026CCE540}"/>
              </a:ext>
            </a:extLst>
          </p:cNvPr>
          <p:cNvSpPr>
            <a:spLocks noChangeArrowheads="1"/>
          </p:cNvSpPr>
          <p:nvPr/>
        </p:nvSpPr>
        <p:spPr bwMode="auto">
          <a:xfrm>
            <a:off x="3403600" y="3846513"/>
            <a:ext cx="1012825" cy="550862"/>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9659" name="Group 11">
            <a:extLst>
              <a:ext uri="{FF2B5EF4-FFF2-40B4-BE49-F238E27FC236}">
                <a16:creationId xmlns:a16="http://schemas.microsoft.com/office/drawing/2014/main" id="{0B8C4022-BEE2-4F7B-AA69-71B61571C024}"/>
              </a:ext>
            </a:extLst>
          </p:cNvPr>
          <p:cNvGrpSpPr>
            <a:grpSpLocks/>
          </p:cNvGrpSpPr>
          <p:nvPr/>
        </p:nvGrpSpPr>
        <p:grpSpPr bwMode="auto">
          <a:xfrm>
            <a:off x="3413125" y="3184525"/>
            <a:ext cx="4938713" cy="3597275"/>
            <a:chOff x="2150" y="2006"/>
            <a:chExt cx="3111" cy="2266"/>
          </a:xfrm>
        </p:grpSpPr>
        <p:sp>
          <p:nvSpPr>
            <p:cNvPr id="539656" name="Oval 8">
              <a:extLst>
                <a:ext uri="{FF2B5EF4-FFF2-40B4-BE49-F238E27FC236}">
                  <a16:creationId xmlns:a16="http://schemas.microsoft.com/office/drawing/2014/main" id="{520038DD-9C9D-4331-8A4A-1E03756DB350}"/>
                </a:ext>
              </a:extLst>
            </p:cNvPr>
            <p:cNvSpPr>
              <a:spLocks noChangeArrowheads="1"/>
            </p:cNvSpPr>
            <p:nvPr/>
          </p:nvSpPr>
          <p:spPr bwMode="auto">
            <a:xfrm>
              <a:off x="2150" y="2823"/>
              <a:ext cx="638" cy="57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657" name="Text Box 9">
              <a:extLst>
                <a:ext uri="{FF2B5EF4-FFF2-40B4-BE49-F238E27FC236}">
                  <a16:creationId xmlns:a16="http://schemas.microsoft.com/office/drawing/2014/main" id="{C90ABBB8-CF01-4E4D-8978-1A68C0EFACF6}"/>
                </a:ext>
              </a:extLst>
            </p:cNvPr>
            <p:cNvSpPr txBox="1">
              <a:spLocks noChangeArrowheads="1"/>
            </p:cNvSpPr>
            <p:nvPr/>
          </p:nvSpPr>
          <p:spPr bwMode="auto">
            <a:xfrm>
              <a:off x="2887" y="2006"/>
              <a:ext cx="2374" cy="2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You should generally report the asymptotic </a:t>
              </a:r>
              <a:r>
                <a:rPr lang="en-GB" altLang="en-US" i="1"/>
                <a:t>p </a:t>
              </a:r>
              <a:r>
                <a:rPr lang="en-GB" altLang="en-US"/>
                <a:t>value</a:t>
              </a:r>
            </a:p>
            <a:p>
              <a:r>
                <a:rPr lang="en-GB" altLang="en-US"/>
                <a:t>To calculate this SPSS converts the value of U to a Z score, i.e. a value on the standard normal distribution</a:t>
              </a:r>
            </a:p>
            <a:p>
              <a:r>
                <a:rPr lang="en-GB" altLang="en-US"/>
                <a:t>The Z score is converted to a </a:t>
              </a:r>
              <a:r>
                <a:rPr lang="en-GB" altLang="en-US" i="1"/>
                <a:t>p</a:t>
              </a:r>
              <a:r>
                <a:rPr lang="en-GB" altLang="en-US"/>
                <a:t> value in the same way as for the Z test (lecture 4)</a:t>
              </a:r>
            </a:p>
            <a:p>
              <a:endParaRPr lang="en-GB"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9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6034" name="Picture 2">
            <a:extLst>
              <a:ext uri="{FF2B5EF4-FFF2-40B4-BE49-F238E27FC236}">
                <a16:creationId xmlns:a16="http://schemas.microsoft.com/office/drawing/2014/main" id="{98C1FBD3-B5D2-4865-B260-897CBFE75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1FE49F51-7B5F-44D8-A019-5A647E5C9DFF}"/>
              </a:ext>
            </a:extLst>
          </p:cNvPr>
          <p:cNvSpPr>
            <a:spLocks noGrp="1" noChangeArrowheads="1"/>
          </p:cNvSpPr>
          <p:nvPr>
            <p:ph type="title"/>
          </p:nvPr>
        </p:nvSpPr>
        <p:spPr/>
        <p:txBody>
          <a:bodyPr/>
          <a:lstStyle/>
          <a:p>
            <a:r>
              <a:rPr lang="en-GB" altLang="en-US"/>
              <a:t>Mann Whitney U - reporting</a:t>
            </a:r>
          </a:p>
        </p:txBody>
      </p:sp>
      <p:sp>
        <p:nvSpPr>
          <p:cNvPr id="541705" name="Rectangle 9">
            <a:extLst>
              <a:ext uri="{FF2B5EF4-FFF2-40B4-BE49-F238E27FC236}">
                <a16:creationId xmlns:a16="http://schemas.microsoft.com/office/drawing/2014/main" id="{114C1412-BCCE-4E24-AAD1-72C7B8017EE6}"/>
              </a:ext>
            </a:extLst>
          </p:cNvPr>
          <p:cNvSpPr>
            <a:spLocks noGrp="1" noChangeArrowheads="1"/>
          </p:cNvSpPr>
          <p:nvPr>
            <p:ph type="body" idx="1"/>
          </p:nvPr>
        </p:nvSpPr>
        <p:spPr/>
        <p:txBody>
          <a:bodyPr/>
          <a:lstStyle/>
          <a:p>
            <a:r>
              <a:rPr lang="en-GB" altLang="en-US" sz="2400"/>
              <a:t>“As the data was skewed, and the two sample sizes were unequal, the most appropriate statistical test was Mann-Whitney. Descriptive statistics showed that </a:t>
            </a:r>
            <a:r>
              <a:rPr lang="en-GB" altLang="en-US" sz="2400" i="1"/>
              <a:t>group 1</a:t>
            </a:r>
            <a:r>
              <a:rPr lang="en-GB" altLang="en-US" sz="2400"/>
              <a:t> (median = ____ ) scored higher on the </a:t>
            </a:r>
            <a:r>
              <a:rPr lang="en-GB" altLang="en-US" sz="2400" i="1"/>
              <a:t>DV</a:t>
            </a:r>
            <a:r>
              <a:rPr lang="en-GB" altLang="en-US" sz="2400"/>
              <a:t> than </a:t>
            </a:r>
            <a:r>
              <a:rPr lang="en-GB" altLang="en-US" sz="2400" i="1"/>
              <a:t>group 2 </a:t>
            </a:r>
            <a:r>
              <a:rPr lang="en-GB" altLang="en-US" sz="2400"/>
              <a:t>(median = ____)</a:t>
            </a:r>
            <a:r>
              <a:rPr lang="en-GB" altLang="en-US" sz="2400" i="1"/>
              <a:t>.</a:t>
            </a:r>
            <a:r>
              <a:rPr lang="en-GB" altLang="en-US" sz="2400"/>
              <a:t> However, the Mann-Whitney U was found to be 51 (</a:t>
            </a:r>
            <a:r>
              <a:rPr lang="en-GB" altLang="en-US" sz="2400" i="1"/>
              <a:t>Z</a:t>
            </a:r>
            <a:r>
              <a:rPr lang="en-GB" altLang="en-US" sz="2400"/>
              <a:t> = -1.21), </a:t>
            </a:r>
            <a:r>
              <a:rPr lang="en-GB" altLang="en-US" sz="2400" i="1"/>
              <a:t>p </a:t>
            </a:r>
            <a:r>
              <a:rPr lang="en-GB" altLang="en-US" sz="2400"/>
              <a:t>&gt; 0.05, and so the null hypothesis that the difference between the medians arose through sampling effects cannot be rejected.”</a:t>
            </a:r>
          </a:p>
          <a:p>
            <a:r>
              <a:rPr lang="en-GB" altLang="en-US" sz="2400" b="1"/>
              <a:t>For a significant result</a:t>
            </a:r>
            <a:r>
              <a:rPr lang="en-GB" altLang="en-US" sz="2400"/>
              <a:t>: “….. Mann-Whitney U was found to be 276.5 (</a:t>
            </a:r>
            <a:r>
              <a:rPr lang="en-GB" altLang="en-US" sz="2400" i="1"/>
              <a:t>Z</a:t>
            </a:r>
            <a:r>
              <a:rPr lang="en-GB" altLang="en-US" sz="2400"/>
              <a:t> = -2.56), </a:t>
            </a:r>
            <a:r>
              <a:rPr lang="en-GB" altLang="en-US" sz="2400" i="1"/>
              <a:t>p = </a:t>
            </a:r>
            <a:r>
              <a:rPr lang="en-GB" altLang="en-US" sz="2400"/>
              <a:t>0.01 (one-tailed)</a:t>
            </a:r>
            <a:r>
              <a:rPr lang="en-GB" altLang="en-US" sz="2400" i="1"/>
              <a:t>,</a:t>
            </a:r>
            <a:r>
              <a:rPr lang="en-GB" altLang="en-US" sz="2400"/>
              <a:t> and so the null hypothesis that the difference between the medians arose through sampling effects can be rejected in favour of the alternative hypothesis that the IV had an influence on the DV.”</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A264E8F7-6C62-4D22-97B6-1567122C001C}"/>
              </a:ext>
            </a:extLst>
          </p:cNvPr>
          <p:cNvSpPr>
            <a:spLocks noGrp="1" noChangeArrowheads="1"/>
          </p:cNvSpPr>
          <p:nvPr>
            <p:ph type="title"/>
          </p:nvPr>
        </p:nvSpPr>
        <p:spPr/>
        <p:txBody>
          <a:bodyPr/>
          <a:lstStyle/>
          <a:p>
            <a:r>
              <a:rPr lang="en-GB" altLang="en-US"/>
              <a:t>Wilcoxon signed ranks test</a:t>
            </a:r>
          </a:p>
        </p:txBody>
      </p:sp>
      <p:sp>
        <p:nvSpPr>
          <p:cNvPr id="543747" name="Rectangle 3">
            <a:extLst>
              <a:ext uri="{FF2B5EF4-FFF2-40B4-BE49-F238E27FC236}">
                <a16:creationId xmlns:a16="http://schemas.microsoft.com/office/drawing/2014/main" id="{A0B6CAF3-0D25-4A02-8111-C1BEA5ABA57E}"/>
              </a:ext>
            </a:extLst>
          </p:cNvPr>
          <p:cNvSpPr>
            <a:spLocks noGrp="1" noChangeArrowheads="1"/>
          </p:cNvSpPr>
          <p:nvPr>
            <p:ph type="body" idx="1"/>
          </p:nvPr>
        </p:nvSpPr>
        <p:spPr>
          <a:xfrm>
            <a:off x="323850" y="1425575"/>
            <a:ext cx="8496300" cy="5235575"/>
          </a:xfrm>
        </p:spPr>
        <p:txBody>
          <a:bodyPr/>
          <a:lstStyle/>
          <a:p>
            <a:r>
              <a:rPr lang="en-GB" altLang="en-US"/>
              <a:t>This is appropriate for within participants designs </a:t>
            </a:r>
          </a:p>
          <a:p>
            <a:r>
              <a:rPr lang="en-GB" altLang="en-US"/>
              <a:t>The t test lecture used a within participants example based upon testing reaction time in the morning and in the afternoon, using the same group of participants in both conditions</a:t>
            </a:r>
          </a:p>
          <a:p>
            <a:r>
              <a:rPr lang="en-GB" altLang="en-US"/>
              <a:t>The Wilcoxon test is conceptually similar to the related samples t test</a:t>
            </a:r>
          </a:p>
          <a:p>
            <a:pPr lvl="1"/>
            <a:r>
              <a:rPr lang="en-GB" altLang="en-US"/>
              <a:t>between subjects variation is minimised by calculation of difference scores</a:t>
            </a:r>
          </a:p>
        </p:txBody>
      </p:sp>
      <p:sp>
        <p:nvSpPr>
          <p:cNvPr id="543748" name="WordArt 4">
            <a:extLst>
              <a:ext uri="{FF2B5EF4-FFF2-40B4-BE49-F238E27FC236}">
                <a16:creationId xmlns:a16="http://schemas.microsoft.com/office/drawing/2014/main" id="{A2BA8319-05BF-45E4-8928-1D4F1C9C2B28}"/>
              </a:ext>
            </a:extLst>
          </p:cNvPr>
          <p:cNvSpPr>
            <a:spLocks noChangeArrowheads="1" noChangeShapeType="1" noTextEdit="1"/>
          </p:cNvSpPr>
          <p:nvPr/>
        </p:nvSpPr>
        <p:spPr bwMode="auto">
          <a:xfrm>
            <a:off x="8058150" y="115888"/>
            <a:ext cx="762000" cy="1457325"/>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15.4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B960ECC2-D26E-4C78-866D-B8379C64083E}"/>
              </a:ext>
            </a:extLst>
          </p:cNvPr>
          <p:cNvSpPr>
            <a:spLocks noGrp="1" noChangeArrowheads="1"/>
          </p:cNvSpPr>
          <p:nvPr>
            <p:ph type="title"/>
          </p:nvPr>
        </p:nvSpPr>
        <p:spPr/>
        <p:txBody>
          <a:bodyPr/>
          <a:lstStyle/>
          <a:p>
            <a:r>
              <a:rPr lang="en-GB" altLang="en-US"/>
              <a:t>Wilcoxon test: ranking the data</a:t>
            </a:r>
          </a:p>
        </p:txBody>
      </p:sp>
      <p:graphicFrame>
        <p:nvGraphicFramePr>
          <p:cNvPr id="545869" name="Group 77">
            <a:extLst>
              <a:ext uri="{FF2B5EF4-FFF2-40B4-BE49-F238E27FC236}">
                <a16:creationId xmlns:a16="http://schemas.microsoft.com/office/drawing/2014/main" id="{6A86052C-18D6-4531-BF7B-541B5B3F51C6}"/>
              </a:ext>
            </a:extLst>
          </p:cNvPr>
          <p:cNvGraphicFramePr>
            <a:graphicFrameLocks noGrp="1"/>
          </p:cNvGraphicFramePr>
          <p:nvPr>
            <p:ph sz="half" idx="2"/>
          </p:nvPr>
        </p:nvGraphicFramePr>
        <p:xfrm>
          <a:off x="0" y="1068388"/>
          <a:ext cx="9144000" cy="3615373"/>
        </p:xfrm>
        <a:graphic>
          <a:graphicData uri="http://schemas.openxmlformats.org/drawingml/2006/table">
            <a:tbl>
              <a:tblPr/>
              <a:tblGrid>
                <a:gridCol w="1685925">
                  <a:extLst>
                    <a:ext uri="{9D8B030D-6E8A-4147-A177-3AD203B41FA5}">
                      <a16:colId xmlns:a16="http://schemas.microsoft.com/office/drawing/2014/main" val="2203963377"/>
                    </a:ext>
                  </a:extLst>
                </a:gridCol>
                <a:gridCol w="1717675">
                  <a:extLst>
                    <a:ext uri="{9D8B030D-6E8A-4147-A177-3AD203B41FA5}">
                      <a16:colId xmlns:a16="http://schemas.microsoft.com/office/drawing/2014/main" val="2269695611"/>
                    </a:ext>
                  </a:extLst>
                </a:gridCol>
                <a:gridCol w="1851025">
                  <a:extLst>
                    <a:ext uri="{9D8B030D-6E8A-4147-A177-3AD203B41FA5}">
                      <a16:colId xmlns:a16="http://schemas.microsoft.com/office/drawing/2014/main" val="2914319072"/>
                    </a:ext>
                  </a:extLst>
                </a:gridCol>
                <a:gridCol w="2005013">
                  <a:extLst>
                    <a:ext uri="{9D8B030D-6E8A-4147-A177-3AD203B41FA5}">
                      <a16:colId xmlns:a16="http://schemas.microsoft.com/office/drawing/2014/main" val="324062948"/>
                    </a:ext>
                  </a:extLst>
                </a:gridCol>
                <a:gridCol w="1884362">
                  <a:extLst>
                    <a:ext uri="{9D8B030D-6E8A-4147-A177-3AD203B41FA5}">
                      <a16:colId xmlns:a16="http://schemas.microsoft.com/office/drawing/2014/main" val="4215863124"/>
                    </a:ext>
                  </a:extLst>
                </a:gridCol>
              </a:tblGrid>
              <a:tr h="695325">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Score cond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Score cond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Difference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Ranked dif ignoring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1793126"/>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4737272"/>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7533545"/>
                  </a:ext>
                </a:extLst>
              </a:tr>
              <a:tr h="69691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6452105"/>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9865736"/>
                  </a:ext>
                </a:extLst>
              </a:tr>
            </a:tbl>
          </a:graphicData>
        </a:graphic>
      </p:graphicFrame>
      <p:sp>
        <p:nvSpPr>
          <p:cNvPr id="545835" name="Text Box 43">
            <a:extLst>
              <a:ext uri="{FF2B5EF4-FFF2-40B4-BE49-F238E27FC236}">
                <a16:creationId xmlns:a16="http://schemas.microsoft.com/office/drawing/2014/main" id="{9EBFD34F-F91A-41D5-B27A-8B0691F714CF}"/>
              </a:ext>
            </a:extLst>
          </p:cNvPr>
          <p:cNvSpPr txBox="1">
            <a:spLocks noChangeArrowheads="1"/>
          </p:cNvSpPr>
          <p:nvPr/>
        </p:nvSpPr>
        <p:spPr bwMode="auto">
          <a:xfrm>
            <a:off x="374650" y="5233988"/>
            <a:ext cx="8515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t>First rank the difference scores, ignoring the sign of the difference. Differences of 0 receive no rank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D2C9BC76-BB66-40A3-AC2F-3D20926CD2BB}"/>
              </a:ext>
            </a:extLst>
          </p:cNvPr>
          <p:cNvSpPr>
            <a:spLocks noGrp="1" noChangeArrowheads="1"/>
          </p:cNvSpPr>
          <p:nvPr>
            <p:ph type="title"/>
          </p:nvPr>
        </p:nvSpPr>
        <p:spPr/>
        <p:txBody>
          <a:bodyPr/>
          <a:lstStyle/>
          <a:p>
            <a:r>
              <a:rPr lang="en-GB" altLang="en-US"/>
              <a:t>Rationale of Wilcoxon test</a:t>
            </a:r>
          </a:p>
        </p:txBody>
      </p:sp>
      <p:sp>
        <p:nvSpPr>
          <p:cNvPr id="551939" name="Rectangle 3">
            <a:extLst>
              <a:ext uri="{FF2B5EF4-FFF2-40B4-BE49-F238E27FC236}">
                <a16:creationId xmlns:a16="http://schemas.microsoft.com/office/drawing/2014/main" id="{924A067E-1AB3-4A4A-A118-2C59CFFE4BF3}"/>
              </a:ext>
            </a:extLst>
          </p:cNvPr>
          <p:cNvSpPr>
            <a:spLocks noGrp="1" noChangeArrowheads="1"/>
          </p:cNvSpPr>
          <p:nvPr>
            <p:ph type="body" idx="1"/>
          </p:nvPr>
        </p:nvSpPr>
        <p:spPr/>
        <p:txBody>
          <a:bodyPr/>
          <a:lstStyle/>
          <a:p>
            <a:r>
              <a:rPr lang="en-GB" altLang="en-US" sz="2400"/>
              <a:t>Some difference scores will be large, others will be small</a:t>
            </a:r>
          </a:p>
          <a:p>
            <a:r>
              <a:rPr lang="en-GB" altLang="en-US" sz="2400"/>
              <a:t>Some difference scores will be positive, others negative</a:t>
            </a:r>
          </a:p>
          <a:p>
            <a:r>
              <a:rPr lang="en-GB" altLang="en-US" sz="2400"/>
              <a:t>If there is no difference between the two experimental conditions then there will be similar numbers of positive and negative difference scores</a:t>
            </a:r>
          </a:p>
          <a:p>
            <a:r>
              <a:rPr lang="en-GB" altLang="en-US" sz="2400"/>
              <a:t>If there is no difference between the two experimental conditions then the numbers and sizes of positive and negative differences will be equal</a:t>
            </a:r>
          </a:p>
          <a:p>
            <a:pPr lvl="1"/>
            <a:r>
              <a:rPr lang="en-GB" altLang="en-US" sz="2000"/>
              <a:t>this is the null hypothesis</a:t>
            </a:r>
          </a:p>
          <a:p>
            <a:r>
              <a:rPr lang="en-GB" altLang="en-US" sz="2400"/>
              <a:t>If there is a differences between the two experimental conditions then there will either be more positive ranks than negative ones, or the other way around</a:t>
            </a:r>
          </a:p>
          <a:p>
            <a:pPr lvl="1"/>
            <a:r>
              <a:rPr lang="en-GB" altLang="en-US" sz="2000"/>
              <a:t>Also, the larger ranks will tend to lie in one direction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547E6DE0-AB4A-46E7-B968-E7AE96A160E2}"/>
              </a:ext>
            </a:extLst>
          </p:cNvPr>
          <p:cNvSpPr>
            <a:spLocks noGrp="1" noChangeArrowheads="1"/>
          </p:cNvSpPr>
          <p:nvPr>
            <p:ph type="title"/>
          </p:nvPr>
        </p:nvSpPr>
        <p:spPr/>
        <p:txBody>
          <a:bodyPr/>
          <a:lstStyle/>
          <a:p>
            <a:r>
              <a:rPr lang="en-GB" altLang="en-US"/>
              <a:t>Assumptions of t tests – a list</a:t>
            </a:r>
          </a:p>
        </p:txBody>
      </p:sp>
      <p:sp>
        <p:nvSpPr>
          <p:cNvPr id="563203" name="Rectangle 3">
            <a:extLst>
              <a:ext uri="{FF2B5EF4-FFF2-40B4-BE49-F238E27FC236}">
                <a16:creationId xmlns:a16="http://schemas.microsoft.com/office/drawing/2014/main" id="{5D12B8BD-309E-4702-A280-9279F5D2ED3B}"/>
              </a:ext>
            </a:extLst>
          </p:cNvPr>
          <p:cNvSpPr>
            <a:spLocks noGrp="1" noChangeArrowheads="1"/>
          </p:cNvSpPr>
          <p:nvPr>
            <p:ph type="body" idx="1"/>
          </p:nvPr>
        </p:nvSpPr>
        <p:spPr>
          <a:xfrm>
            <a:off x="323850" y="1084263"/>
            <a:ext cx="8496300" cy="5629275"/>
          </a:xfrm>
        </p:spPr>
        <p:txBody>
          <a:bodyPr/>
          <a:lstStyle/>
          <a:p>
            <a:pPr marL="533400" indent="-533400">
              <a:lnSpc>
                <a:spcPct val="90000"/>
              </a:lnSpc>
              <a:buFontTx/>
              <a:buAutoNum type="arabicParenR"/>
            </a:pPr>
            <a:r>
              <a:rPr lang="en-GB" altLang="en-US"/>
              <a:t>The sampling distribution is normally distributed</a:t>
            </a:r>
            <a:endParaRPr lang="en-GB" altLang="en-US">
              <a:solidFill>
                <a:srgbClr val="FF1301"/>
              </a:solidFill>
            </a:endParaRPr>
          </a:p>
          <a:p>
            <a:pPr marL="914400" lvl="1" indent="-457200">
              <a:lnSpc>
                <a:spcPct val="90000"/>
              </a:lnSpc>
            </a:pPr>
            <a:r>
              <a:rPr lang="en-GB" altLang="en-US"/>
              <a:t>We don’t have access to the sampling distribution</a:t>
            </a:r>
          </a:p>
          <a:p>
            <a:pPr marL="914400" lvl="1" indent="-457200">
              <a:lnSpc>
                <a:spcPct val="90000"/>
              </a:lnSpc>
            </a:pPr>
            <a:r>
              <a:rPr lang="en-GB" altLang="en-US"/>
              <a:t>But the central limit theorem (text book 2.5.1) indicates that the sampling distribution will always be normal if sample size is 30 or greater</a:t>
            </a:r>
          </a:p>
          <a:p>
            <a:pPr marL="914400" lvl="1" indent="-457200">
              <a:lnSpc>
                <a:spcPct val="90000"/>
              </a:lnSpc>
            </a:pPr>
            <a:r>
              <a:rPr lang="en-GB" altLang="en-US"/>
              <a:t>For N &lt; 30 if the sample data is normally distributed then the sampling distribution will also be normal</a:t>
            </a:r>
          </a:p>
          <a:p>
            <a:pPr marL="1333500" lvl="2" indent="-419100">
              <a:lnSpc>
                <a:spcPct val="90000"/>
              </a:lnSpc>
            </a:pPr>
            <a:r>
              <a:rPr lang="en-GB" altLang="en-US"/>
              <a:t>For an independent samples t test this means both samples should be normally distributed </a:t>
            </a:r>
          </a:p>
          <a:p>
            <a:pPr marL="1333500" lvl="2" indent="-419100">
              <a:lnSpc>
                <a:spcPct val="90000"/>
              </a:lnSpc>
            </a:pPr>
            <a:r>
              <a:rPr lang="en-GB" altLang="en-US"/>
              <a:t>For a related samples t test or a one sample t test this means the difference scores</a:t>
            </a:r>
            <a:r>
              <a:rPr lang="en-GB" altLang="en-US" i="1"/>
              <a:t>, not </a:t>
            </a:r>
            <a:r>
              <a:rPr lang="en-GB" altLang="en-US"/>
              <a:t> the raw scores,  should be normally distributed</a:t>
            </a:r>
          </a:p>
          <a:p>
            <a:pPr marL="533400" indent="-533400">
              <a:lnSpc>
                <a:spcPct val="90000"/>
              </a:lnSpc>
              <a:buFontTx/>
              <a:buAutoNum type="arabicParenR"/>
            </a:pPr>
            <a:r>
              <a:rPr lang="en-GB" altLang="en-US"/>
              <a:t>The data should come from an interval or ratio scale</a:t>
            </a:r>
          </a:p>
          <a:p>
            <a:pPr marL="914400" lvl="1" indent="-457200">
              <a:lnSpc>
                <a:spcPct val="90000"/>
              </a:lnSpc>
              <a:buFontTx/>
              <a:buChar char="•"/>
            </a:pPr>
            <a:r>
              <a:rPr lang="en-GB" altLang="en-US"/>
              <a:t>in practice an ordinal scale with 5 or more levels is ok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4C6856B5-68CC-4040-9E0D-EF6E2274C443}"/>
              </a:ext>
            </a:extLst>
          </p:cNvPr>
          <p:cNvSpPr>
            <a:spLocks noGrp="1" noChangeArrowheads="1"/>
          </p:cNvSpPr>
          <p:nvPr>
            <p:ph type="title"/>
          </p:nvPr>
        </p:nvSpPr>
        <p:spPr/>
        <p:txBody>
          <a:bodyPr/>
          <a:lstStyle/>
          <a:p>
            <a:r>
              <a:rPr lang="en-GB" altLang="en-US"/>
              <a:t>Wilcoxon test: ranking the data</a:t>
            </a:r>
          </a:p>
        </p:txBody>
      </p:sp>
      <p:graphicFrame>
        <p:nvGraphicFramePr>
          <p:cNvPr id="547884" name="Group 44">
            <a:extLst>
              <a:ext uri="{FF2B5EF4-FFF2-40B4-BE49-F238E27FC236}">
                <a16:creationId xmlns:a16="http://schemas.microsoft.com/office/drawing/2014/main" id="{40BD6C88-3FCF-4017-AE21-26B9B08D8F83}"/>
              </a:ext>
            </a:extLst>
          </p:cNvPr>
          <p:cNvGraphicFramePr>
            <a:graphicFrameLocks noGrp="1"/>
          </p:cNvGraphicFramePr>
          <p:nvPr>
            <p:ph sz="half" idx="2"/>
          </p:nvPr>
        </p:nvGraphicFramePr>
        <p:xfrm>
          <a:off x="0" y="1068388"/>
          <a:ext cx="9144000" cy="3981133"/>
        </p:xfrm>
        <a:graphic>
          <a:graphicData uri="http://schemas.openxmlformats.org/drawingml/2006/table">
            <a:tbl>
              <a:tblPr/>
              <a:tblGrid>
                <a:gridCol w="1685925">
                  <a:extLst>
                    <a:ext uri="{9D8B030D-6E8A-4147-A177-3AD203B41FA5}">
                      <a16:colId xmlns:a16="http://schemas.microsoft.com/office/drawing/2014/main" val="225288856"/>
                    </a:ext>
                  </a:extLst>
                </a:gridCol>
                <a:gridCol w="1717675">
                  <a:extLst>
                    <a:ext uri="{9D8B030D-6E8A-4147-A177-3AD203B41FA5}">
                      <a16:colId xmlns:a16="http://schemas.microsoft.com/office/drawing/2014/main" val="307157889"/>
                    </a:ext>
                  </a:extLst>
                </a:gridCol>
                <a:gridCol w="1851025">
                  <a:extLst>
                    <a:ext uri="{9D8B030D-6E8A-4147-A177-3AD203B41FA5}">
                      <a16:colId xmlns:a16="http://schemas.microsoft.com/office/drawing/2014/main" val="388690132"/>
                    </a:ext>
                  </a:extLst>
                </a:gridCol>
                <a:gridCol w="2005013">
                  <a:extLst>
                    <a:ext uri="{9D8B030D-6E8A-4147-A177-3AD203B41FA5}">
                      <a16:colId xmlns:a16="http://schemas.microsoft.com/office/drawing/2014/main" val="1315918776"/>
                    </a:ext>
                  </a:extLst>
                </a:gridCol>
                <a:gridCol w="1884362">
                  <a:extLst>
                    <a:ext uri="{9D8B030D-6E8A-4147-A177-3AD203B41FA5}">
                      <a16:colId xmlns:a16="http://schemas.microsoft.com/office/drawing/2014/main" val="74487037"/>
                    </a:ext>
                  </a:extLst>
                </a:gridCol>
              </a:tblGrid>
              <a:tr h="695325">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Score cond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Score cond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Difference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Ranked dif ignoring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Ranked dif +/- reattached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0138870"/>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0096151"/>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791021"/>
                  </a:ext>
                </a:extLst>
              </a:tr>
              <a:tr h="69691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682560"/>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2796816"/>
                  </a:ext>
                </a:extLst>
              </a:tr>
            </a:tbl>
          </a:graphicData>
        </a:graphic>
      </p:graphicFrame>
      <p:sp>
        <p:nvSpPr>
          <p:cNvPr id="547881" name="Text Box 41">
            <a:extLst>
              <a:ext uri="{FF2B5EF4-FFF2-40B4-BE49-F238E27FC236}">
                <a16:creationId xmlns:a16="http://schemas.microsoft.com/office/drawing/2014/main" id="{FE8903DC-3718-4603-96C8-33E9B3E1946C}"/>
              </a:ext>
            </a:extLst>
          </p:cNvPr>
          <p:cNvSpPr txBox="1">
            <a:spLocks noChangeArrowheads="1"/>
          </p:cNvSpPr>
          <p:nvPr/>
        </p:nvSpPr>
        <p:spPr bwMode="auto">
          <a:xfrm>
            <a:off x="374650" y="5233988"/>
            <a:ext cx="851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t>Add the sign of the difference back into the ranks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22E079D1-DA0B-4DD5-916D-45046F3913BD}"/>
              </a:ext>
            </a:extLst>
          </p:cNvPr>
          <p:cNvSpPr>
            <a:spLocks noGrp="1" noChangeArrowheads="1"/>
          </p:cNvSpPr>
          <p:nvPr>
            <p:ph type="title"/>
          </p:nvPr>
        </p:nvSpPr>
        <p:spPr/>
        <p:txBody>
          <a:bodyPr/>
          <a:lstStyle/>
          <a:p>
            <a:r>
              <a:rPr lang="en-GB" altLang="en-US"/>
              <a:t>Wilcoxon test: ranking the data</a:t>
            </a:r>
          </a:p>
        </p:txBody>
      </p:sp>
      <p:graphicFrame>
        <p:nvGraphicFramePr>
          <p:cNvPr id="549891" name="Group 3">
            <a:extLst>
              <a:ext uri="{FF2B5EF4-FFF2-40B4-BE49-F238E27FC236}">
                <a16:creationId xmlns:a16="http://schemas.microsoft.com/office/drawing/2014/main" id="{547D88D5-E2D0-4A5E-8D1A-93E92B5D6857}"/>
              </a:ext>
            </a:extLst>
          </p:cNvPr>
          <p:cNvGraphicFramePr>
            <a:graphicFrameLocks noGrp="1"/>
          </p:cNvGraphicFramePr>
          <p:nvPr>
            <p:ph sz="half" idx="2"/>
          </p:nvPr>
        </p:nvGraphicFramePr>
        <p:xfrm>
          <a:off x="0" y="1068388"/>
          <a:ext cx="9144000" cy="3981133"/>
        </p:xfrm>
        <a:graphic>
          <a:graphicData uri="http://schemas.openxmlformats.org/drawingml/2006/table">
            <a:tbl>
              <a:tblPr/>
              <a:tblGrid>
                <a:gridCol w="1685925">
                  <a:extLst>
                    <a:ext uri="{9D8B030D-6E8A-4147-A177-3AD203B41FA5}">
                      <a16:colId xmlns:a16="http://schemas.microsoft.com/office/drawing/2014/main" val="2230533431"/>
                    </a:ext>
                  </a:extLst>
                </a:gridCol>
                <a:gridCol w="1717675">
                  <a:extLst>
                    <a:ext uri="{9D8B030D-6E8A-4147-A177-3AD203B41FA5}">
                      <a16:colId xmlns:a16="http://schemas.microsoft.com/office/drawing/2014/main" val="2658566097"/>
                    </a:ext>
                  </a:extLst>
                </a:gridCol>
                <a:gridCol w="1851025">
                  <a:extLst>
                    <a:ext uri="{9D8B030D-6E8A-4147-A177-3AD203B41FA5}">
                      <a16:colId xmlns:a16="http://schemas.microsoft.com/office/drawing/2014/main" val="973306011"/>
                    </a:ext>
                  </a:extLst>
                </a:gridCol>
                <a:gridCol w="2005013">
                  <a:extLst>
                    <a:ext uri="{9D8B030D-6E8A-4147-A177-3AD203B41FA5}">
                      <a16:colId xmlns:a16="http://schemas.microsoft.com/office/drawing/2014/main" val="552372820"/>
                    </a:ext>
                  </a:extLst>
                </a:gridCol>
                <a:gridCol w="1884362">
                  <a:extLst>
                    <a:ext uri="{9D8B030D-6E8A-4147-A177-3AD203B41FA5}">
                      <a16:colId xmlns:a16="http://schemas.microsoft.com/office/drawing/2014/main" val="3622637637"/>
                    </a:ext>
                  </a:extLst>
                </a:gridCol>
              </a:tblGrid>
              <a:tr h="695325">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Score cond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Score cond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Difference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Ranked dif ignoring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1" i="0" u="none" strike="noStrike" cap="none" normalizeH="0" baseline="0">
                          <a:ln>
                            <a:noFill/>
                          </a:ln>
                          <a:solidFill>
                            <a:schemeClr val="tx1"/>
                          </a:solidFill>
                          <a:effectLst/>
                          <a:latin typeface="Arial" panose="020B0604020202020204" pitchFamily="34" charset="0"/>
                        </a:rPr>
                        <a:t>Ranked dif +/- reattached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3258292"/>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5628614"/>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9984833"/>
                  </a:ext>
                </a:extLst>
              </a:tr>
              <a:tr h="696913">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0594062"/>
                  </a:ext>
                </a:extLst>
              </a:tr>
              <a:tr h="698500">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tx1"/>
                          </a:solidFill>
                          <a:effectLst/>
                          <a:latin typeface="Arial" panose="020B0604020202020204"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9975817"/>
                  </a:ext>
                </a:extLst>
              </a:tr>
            </a:tbl>
          </a:graphicData>
        </a:graphic>
      </p:graphicFrame>
      <p:sp>
        <p:nvSpPr>
          <p:cNvPr id="549929" name="Text Box 41">
            <a:extLst>
              <a:ext uri="{FF2B5EF4-FFF2-40B4-BE49-F238E27FC236}">
                <a16:creationId xmlns:a16="http://schemas.microsoft.com/office/drawing/2014/main" id="{1C70E5F3-36EF-4DED-9BDD-D0B1B1ADC7D5}"/>
              </a:ext>
            </a:extLst>
          </p:cNvPr>
          <p:cNvSpPr txBox="1">
            <a:spLocks noChangeArrowheads="1"/>
          </p:cNvSpPr>
          <p:nvPr/>
        </p:nvSpPr>
        <p:spPr bwMode="auto">
          <a:xfrm>
            <a:off x="374650" y="5233988"/>
            <a:ext cx="8515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400"/>
              <a:t>Separately, sum the positive ranks and the negative ranks. In this example the positive sum is 2 and the negative sum is     -8.5. The Wilcoxon </a:t>
            </a:r>
            <a:r>
              <a:rPr lang="en-GB" altLang="en-US" sz="2400" i="1"/>
              <a:t>T</a:t>
            </a:r>
            <a:r>
              <a:rPr lang="en-GB" altLang="en-US" sz="2400"/>
              <a:t> is whichever is smaller (2 in this case)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6A5F2B5E-ABDC-4615-9917-36BD341660FD}"/>
              </a:ext>
            </a:extLst>
          </p:cNvPr>
          <p:cNvSpPr>
            <a:spLocks noGrp="1" noChangeArrowheads="1"/>
          </p:cNvSpPr>
          <p:nvPr>
            <p:ph type="title"/>
          </p:nvPr>
        </p:nvSpPr>
        <p:spPr/>
        <p:txBody>
          <a:bodyPr/>
          <a:lstStyle/>
          <a:p>
            <a:r>
              <a:rPr lang="en-GB" altLang="en-US"/>
              <a:t>Wilcoxon T - SPSS</a:t>
            </a:r>
          </a:p>
        </p:txBody>
      </p:sp>
      <p:pic>
        <p:nvPicPr>
          <p:cNvPr id="553988" name="Picture 4">
            <a:extLst>
              <a:ext uri="{FF2B5EF4-FFF2-40B4-BE49-F238E27FC236}">
                <a16:creationId xmlns:a16="http://schemas.microsoft.com/office/drawing/2014/main" id="{7A9D5385-0D0E-4FC5-8F75-78CA76677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0750"/>
            <a:ext cx="91440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89" name="Picture 5">
            <a:extLst>
              <a:ext uri="{FF2B5EF4-FFF2-40B4-BE49-F238E27FC236}">
                <a16:creationId xmlns:a16="http://schemas.microsoft.com/office/drawing/2014/main" id="{C2B13D52-AC7E-4F11-BE78-E0ABEA6CE5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6175" y="3567113"/>
            <a:ext cx="4187825"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3995" name="Group 11">
            <a:extLst>
              <a:ext uri="{FF2B5EF4-FFF2-40B4-BE49-F238E27FC236}">
                <a16:creationId xmlns:a16="http://schemas.microsoft.com/office/drawing/2014/main" id="{A40AAC4C-B944-4D50-B880-2B1747081966}"/>
              </a:ext>
            </a:extLst>
          </p:cNvPr>
          <p:cNvGrpSpPr>
            <a:grpSpLocks/>
          </p:cNvGrpSpPr>
          <p:nvPr/>
        </p:nvGrpSpPr>
        <p:grpSpPr bwMode="auto">
          <a:xfrm>
            <a:off x="153988" y="2027238"/>
            <a:ext cx="6961187" cy="3070225"/>
            <a:chOff x="97" y="1277"/>
            <a:chExt cx="4385" cy="1934"/>
          </a:xfrm>
        </p:grpSpPr>
        <p:sp>
          <p:nvSpPr>
            <p:cNvPr id="553990" name="Oval 6">
              <a:extLst>
                <a:ext uri="{FF2B5EF4-FFF2-40B4-BE49-F238E27FC236}">
                  <a16:creationId xmlns:a16="http://schemas.microsoft.com/office/drawing/2014/main" id="{441F716C-258F-4490-B559-FDE82C8F68D9}"/>
                </a:ext>
              </a:extLst>
            </p:cNvPr>
            <p:cNvSpPr>
              <a:spLocks noChangeArrowheads="1"/>
            </p:cNvSpPr>
            <p:nvPr/>
          </p:nvSpPr>
          <p:spPr bwMode="auto">
            <a:xfrm>
              <a:off x="4122" y="1277"/>
              <a:ext cx="360" cy="312"/>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992" name="Text Box 8">
              <a:extLst>
                <a:ext uri="{FF2B5EF4-FFF2-40B4-BE49-F238E27FC236}">
                  <a16:creationId xmlns:a16="http://schemas.microsoft.com/office/drawing/2014/main" id="{418ED5AC-3052-48B6-8216-7AB3E9B42399}"/>
                </a:ext>
              </a:extLst>
            </p:cNvPr>
            <p:cNvSpPr txBox="1">
              <a:spLocks noChangeArrowheads="1"/>
            </p:cNvSpPr>
            <p:nvPr/>
          </p:nvSpPr>
          <p:spPr bwMode="auto">
            <a:xfrm>
              <a:off x="97" y="2769"/>
              <a:ext cx="292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The value of T is equal to whichever of the mean ranks is lower</a:t>
              </a:r>
            </a:p>
          </p:txBody>
        </p:sp>
      </p:grpSp>
      <p:grpSp>
        <p:nvGrpSpPr>
          <p:cNvPr id="553996" name="Group 12">
            <a:extLst>
              <a:ext uri="{FF2B5EF4-FFF2-40B4-BE49-F238E27FC236}">
                <a16:creationId xmlns:a16="http://schemas.microsoft.com/office/drawing/2014/main" id="{DB90CFCE-51E4-4AB4-97A3-A9D77DEDCE4E}"/>
              </a:ext>
            </a:extLst>
          </p:cNvPr>
          <p:cNvGrpSpPr>
            <a:grpSpLocks/>
          </p:cNvGrpSpPr>
          <p:nvPr/>
        </p:nvGrpSpPr>
        <p:grpSpPr bwMode="auto">
          <a:xfrm>
            <a:off x="149225" y="5045075"/>
            <a:ext cx="8774113" cy="1436688"/>
            <a:chOff x="94" y="3255"/>
            <a:chExt cx="5527" cy="905"/>
          </a:xfrm>
        </p:grpSpPr>
        <p:sp>
          <p:nvSpPr>
            <p:cNvPr id="553991" name="Oval 7">
              <a:extLst>
                <a:ext uri="{FF2B5EF4-FFF2-40B4-BE49-F238E27FC236}">
                  <a16:creationId xmlns:a16="http://schemas.microsoft.com/office/drawing/2014/main" id="{7E059F74-C72B-4A82-8B58-F45DCAA7A404}"/>
                </a:ext>
              </a:extLst>
            </p:cNvPr>
            <p:cNvSpPr>
              <a:spLocks noChangeArrowheads="1"/>
            </p:cNvSpPr>
            <p:nvPr/>
          </p:nvSpPr>
          <p:spPr bwMode="auto">
            <a:xfrm>
              <a:off x="4983" y="3255"/>
              <a:ext cx="638" cy="631"/>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1600"/>
            </a:p>
          </p:txBody>
        </p:sp>
        <p:sp>
          <p:nvSpPr>
            <p:cNvPr id="553994" name="Text Box 10">
              <a:extLst>
                <a:ext uri="{FF2B5EF4-FFF2-40B4-BE49-F238E27FC236}">
                  <a16:creationId xmlns:a16="http://schemas.microsoft.com/office/drawing/2014/main" id="{F05A01A1-AD6B-4E64-AC17-D89C9F306BEB}"/>
                </a:ext>
              </a:extLst>
            </p:cNvPr>
            <p:cNvSpPr txBox="1">
              <a:spLocks noChangeArrowheads="1"/>
            </p:cNvSpPr>
            <p:nvPr/>
          </p:nvSpPr>
          <p:spPr bwMode="auto">
            <a:xfrm>
              <a:off x="94" y="3334"/>
              <a:ext cx="292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T is converted to a Z score by SPSS, taking into account sample size, and the </a:t>
              </a:r>
              <a:r>
                <a:rPr lang="en-GB" altLang="en-US" i="1"/>
                <a:t>p</a:t>
              </a:r>
              <a:r>
                <a:rPr lang="en-GB" altLang="en-US"/>
                <a:t> value is derived from the standard normal distribution</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a:extLst>
              <a:ext uri="{FF2B5EF4-FFF2-40B4-BE49-F238E27FC236}">
                <a16:creationId xmlns:a16="http://schemas.microsoft.com/office/drawing/2014/main" id="{FCA17BB9-8800-4492-A850-AE51319A9C62}"/>
              </a:ext>
            </a:extLst>
          </p:cNvPr>
          <p:cNvSpPr>
            <a:spLocks noGrp="1" noChangeArrowheads="1"/>
          </p:cNvSpPr>
          <p:nvPr>
            <p:ph type="title"/>
          </p:nvPr>
        </p:nvSpPr>
        <p:spPr/>
        <p:txBody>
          <a:bodyPr/>
          <a:lstStyle/>
          <a:p>
            <a:r>
              <a:rPr lang="en-GB" altLang="en-US"/>
              <a:t>Wilcoxon T - reporting</a:t>
            </a:r>
          </a:p>
        </p:txBody>
      </p:sp>
      <p:sp>
        <p:nvSpPr>
          <p:cNvPr id="560131" name="Rectangle 3">
            <a:extLst>
              <a:ext uri="{FF2B5EF4-FFF2-40B4-BE49-F238E27FC236}">
                <a16:creationId xmlns:a16="http://schemas.microsoft.com/office/drawing/2014/main" id="{7C13E942-9BFC-487B-B193-2D56194F222E}"/>
              </a:ext>
            </a:extLst>
          </p:cNvPr>
          <p:cNvSpPr>
            <a:spLocks noGrp="1" noChangeArrowheads="1"/>
          </p:cNvSpPr>
          <p:nvPr>
            <p:ph type="body" idx="1"/>
          </p:nvPr>
        </p:nvSpPr>
        <p:spPr>
          <a:xfrm>
            <a:off x="323850" y="1290638"/>
            <a:ext cx="8496300" cy="3211512"/>
          </a:xfrm>
        </p:spPr>
        <p:txBody>
          <a:bodyPr/>
          <a:lstStyle/>
          <a:p>
            <a:pPr>
              <a:lnSpc>
                <a:spcPct val="90000"/>
              </a:lnSpc>
            </a:pPr>
            <a:r>
              <a:rPr lang="en-GB" altLang="en-US" sz="2400"/>
              <a:t>“As the difference scores were not normally distributed,  the most appropriate statistical test was the Wilcoxon signed-rank test. Descriptive statistics showed that measurement in </a:t>
            </a:r>
            <a:r>
              <a:rPr lang="en-GB" altLang="en-US" sz="2400" i="1"/>
              <a:t>condition 1</a:t>
            </a:r>
            <a:r>
              <a:rPr lang="en-GB" altLang="en-US" sz="2400"/>
              <a:t> (median = ____ ) produced higher scores than in </a:t>
            </a:r>
            <a:r>
              <a:rPr lang="en-GB" altLang="en-US" sz="2400" i="1"/>
              <a:t>condition 2 </a:t>
            </a:r>
            <a:r>
              <a:rPr lang="en-GB" altLang="en-US" sz="2400"/>
              <a:t>(median = ____)</a:t>
            </a:r>
            <a:r>
              <a:rPr lang="en-GB" altLang="en-US" sz="2400" i="1"/>
              <a:t>. </a:t>
            </a:r>
            <a:r>
              <a:rPr lang="en-GB" altLang="en-US" sz="2400"/>
              <a:t>The Wilcoxon test (</a:t>
            </a:r>
            <a:r>
              <a:rPr lang="en-GB" altLang="en-US" sz="2400" i="1"/>
              <a:t>T </a:t>
            </a:r>
            <a:r>
              <a:rPr lang="en-GB" altLang="en-US" sz="2400"/>
              <a:t>= 2.17</a:t>
            </a:r>
            <a:r>
              <a:rPr lang="en-GB" altLang="en-US" sz="2400" i="1"/>
              <a:t>)</a:t>
            </a:r>
            <a:r>
              <a:rPr lang="en-GB" altLang="en-US" sz="2400"/>
              <a:t> was converted into a Z score of -2.73, </a:t>
            </a:r>
            <a:r>
              <a:rPr lang="en-GB" altLang="en-US" sz="2400" i="1"/>
              <a:t>p</a:t>
            </a:r>
            <a:r>
              <a:rPr lang="en-GB" altLang="en-US" sz="2400"/>
              <a:t> = 0.006 (two tailed). It can therefore be concluded that the experimental and control treatments produced different scores.</a:t>
            </a:r>
            <a:r>
              <a:rPr lang="en-GB" altLang="en-US" sz="2400" i="1"/>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483A49F3-8845-46D9-949A-7B9B2959DF2C}"/>
              </a:ext>
            </a:extLst>
          </p:cNvPr>
          <p:cNvSpPr>
            <a:spLocks noGrp="1" noChangeArrowheads="1"/>
          </p:cNvSpPr>
          <p:nvPr>
            <p:ph type="title"/>
          </p:nvPr>
        </p:nvSpPr>
        <p:spPr/>
        <p:txBody>
          <a:bodyPr/>
          <a:lstStyle/>
          <a:p>
            <a:r>
              <a:rPr lang="en-GB" altLang="en-US"/>
              <a:t>Limitations of non-parametric methods</a:t>
            </a:r>
          </a:p>
        </p:txBody>
      </p:sp>
      <p:sp>
        <p:nvSpPr>
          <p:cNvPr id="526339" name="Rectangle 3">
            <a:extLst>
              <a:ext uri="{FF2B5EF4-FFF2-40B4-BE49-F238E27FC236}">
                <a16:creationId xmlns:a16="http://schemas.microsoft.com/office/drawing/2014/main" id="{4153298B-1EA4-4540-A1FD-5CCB45AF2EDE}"/>
              </a:ext>
            </a:extLst>
          </p:cNvPr>
          <p:cNvSpPr>
            <a:spLocks noGrp="1" noChangeArrowheads="1"/>
          </p:cNvSpPr>
          <p:nvPr>
            <p:ph type="body" idx="1"/>
          </p:nvPr>
        </p:nvSpPr>
        <p:spPr>
          <a:xfrm>
            <a:off x="323850" y="1090613"/>
            <a:ext cx="8496300" cy="4975225"/>
          </a:xfrm>
        </p:spPr>
        <p:txBody>
          <a:bodyPr/>
          <a:lstStyle/>
          <a:p>
            <a:pPr>
              <a:lnSpc>
                <a:spcPct val="90000"/>
              </a:lnSpc>
            </a:pPr>
            <a:r>
              <a:rPr lang="en-GB" altLang="en-US"/>
              <a:t>Converting ratio level data to ordinal ranked data entails a loss of information</a:t>
            </a:r>
          </a:p>
          <a:p>
            <a:pPr>
              <a:lnSpc>
                <a:spcPct val="90000"/>
              </a:lnSpc>
            </a:pPr>
            <a:r>
              <a:rPr lang="en-GB" altLang="en-US"/>
              <a:t>This reduces the sensitivity of the non-parametric test compared to the parametric alternative in most circumstances</a:t>
            </a:r>
          </a:p>
          <a:p>
            <a:pPr lvl="1">
              <a:lnSpc>
                <a:spcPct val="90000"/>
              </a:lnSpc>
            </a:pPr>
            <a:r>
              <a:rPr lang="en-GB" altLang="en-US"/>
              <a:t>sensitivity is the power to reject the null hypothesis, given that it is false in the population </a:t>
            </a:r>
          </a:p>
          <a:p>
            <a:pPr lvl="1">
              <a:lnSpc>
                <a:spcPct val="90000"/>
              </a:lnSpc>
            </a:pPr>
            <a:r>
              <a:rPr lang="en-GB" altLang="en-US"/>
              <a:t>lower sensitivity gives a higher type 2 error rate</a:t>
            </a:r>
          </a:p>
          <a:p>
            <a:pPr>
              <a:lnSpc>
                <a:spcPct val="90000"/>
              </a:lnSpc>
            </a:pPr>
            <a:r>
              <a:rPr lang="en-GB" altLang="en-US"/>
              <a:t>Many parametric tests have no non-parametric equivalent</a:t>
            </a:r>
          </a:p>
          <a:p>
            <a:pPr lvl="1">
              <a:lnSpc>
                <a:spcPct val="90000"/>
              </a:lnSpc>
            </a:pPr>
            <a:r>
              <a:rPr lang="en-GB" altLang="en-US"/>
              <a:t>e.g. Two way ANOVA, where two IV’s and their interaction are considered simultaneously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3AA70277-3D5F-499C-9A90-2DE67CD9EE29}"/>
              </a:ext>
            </a:extLst>
          </p:cNvPr>
          <p:cNvSpPr>
            <a:spLocks noGrp="1" noChangeArrowheads="1"/>
          </p:cNvSpPr>
          <p:nvPr>
            <p:ph type="title"/>
          </p:nvPr>
        </p:nvSpPr>
        <p:spPr/>
        <p:txBody>
          <a:bodyPr/>
          <a:lstStyle/>
          <a:p>
            <a:r>
              <a:rPr lang="en-GB" altLang="en-US"/>
              <a:t>Assumptions of t tests – a list</a:t>
            </a:r>
          </a:p>
        </p:txBody>
      </p:sp>
      <p:sp>
        <p:nvSpPr>
          <p:cNvPr id="491523" name="Rectangle 3">
            <a:extLst>
              <a:ext uri="{FF2B5EF4-FFF2-40B4-BE49-F238E27FC236}">
                <a16:creationId xmlns:a16="http://schemas.microsoft.com/office/drawing/2014/main" id="{46EE330E-0684-45D8-ACF1-F182F2B6210C}"/>
              </a:ext>
            </a:extLst>
          </p:cNvPr>
          <p:cNvSpPr>
            <a:spLocks noGrp="1" noChangeArrowheads="1"/>
          </p:cNvSpPr>
          <p:nvPr>
            <p:ph type="body" idx="1"/>
          </p:nvPr>
        </p:nvSpPr>
        <p:spPr>
          <a:xfrm>
            <a:off x="323850" y="950913"/>
            <a:ext cx="8496300" cy="5537200"/>
          </a:xfrm>
        </p:spPr>
        <p:txBody>
          <a:bodyPr/>
          <a:lstStyle/>
          <a:p>
            <a:pPr marL="533400" indent="-533400">
              <a:buFontTx/>
              <a:buAutoNum type="arabicParenR" startAt="3"/>
            </a:pPr>
            <a:r>
              <a:rPr lang="en-GB" altLang="en-US"/>
              <a:t>There should not be extreme scores or outliers, because these have a disproportionate influence on the mean and the variance </a:t>
            </a:r>
          </a:p>
          <a:p>
            <a:pPr marL="533400" indent="-533400">
              <a:buFontTx/>
              <a:buAutoNum type="arabicParenR" startAt="3"/>
            </a:pPr>
            <a:r>
              <a:rPr lang="en-GB" altLang="en-US"/>
              <a:t>For the independent samples t test the variance in the two samples should be approximately equal</a:t>
            </a:r>
          </a:p>
          <a:p>
            <a:pPr marL="914400" lvl="1" indent="-457200">
              <a:buFontTx/>
              <a:buChar char="•"/>
            </a:pPr>
            <a:r>
              <a:rPr lang="en-GB" altLang="en-US"/>
              <a:t>This assumption is more important if sample size &lt; 30 and / or sample sizes are unequal</a:t>
            </a:r>
          </a:p>
          <a:p>
            <a:pPr marL="914400" lvl="1" indent="-457200">
              <a:buFontTx/>
              <a:buChar char="•"/>
            </a:pPr>
            <a:r>
              <a:rPr lang="en-GB" altLang="en-US"/>
              <a:t>As a rule of thumb, if the variance of one group is 3 or more times greater than the variance of the other group, then use non-parametric </a:t>
            </a:r>
          </a:p>
          <a:p>
            <a:pPr marL="533400" indent="-533400">
              <a:buFontTx/>
              <a:buAutoNum type="arabicParenR" startAt="3"/>
            </a:pPr>
            <a:endParaRPr lang="en-GB" altLang="en-US"/>
          </a:p>
          <a:p>
            <a:pPr marL="533400" indent="-533400">
              <a:buFontTx/>
              <a:buAutoNum type="arabicParenR"/>
            </a:pP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73589BB3-489D-4F87-99DC-03AEBE44E0A1}"/>
              </a:ext>
            </a:extLst>
          </p:cNvPr>
          <p:cNvSpPr>
            <a:spLocks noGrp="1" noChangeArrowheads="1"/>
          </p:cNvSpPr>
          <p:nvPr>
            <p:ph type="title"/>
          </p:nvPr>
        </p:nvSpPr>
        <p:spPr/>
        <p:txBody>
          <a:bodyPr/>
          <a:lstStyle/>
          <a:p>
            <a:r>
              <a:rPr lang="en-GB" altLang="en-US"/>
              <a:t>Assumption 1 - normality</a:t>
            </a:r>
            <a:endParaRPr lang="en-US" altLang="en-US"/>
          </a:p>
        </p:txBody>
      </p:sp>
      <p:sp>
        <p:nvSpPr>
          <p:cNvPr id="566275" name="Rectangle 3">
            <a:extLst>
              <a:ext uri="{FF2B5EF4-FFF2-40B4-BE49-F238E27FC236}">
                <a16:creationId xmlns:a16="http://schemas.microsoft.com/office/drawing/2014/main" id="{4445C2A1-E593-4062-B085-3AD4894DD016}"/>
              </a:ext>
            </a:extLst>
          </p:cNvPr>
          <p:cNvSpPr>
            <a:spLocks noGrp="1" noChangeArrowheads="1"/>
          </p:cNvSpPr>
          <p:nvPr>
            <p:ph type="body" idx="1"/>
          </p:nvPr>
        </p:nvSpPr>
        <p:spPr/>
        <p:txBody>
          <a:bodyPr/>
          <a:lstStyle/>
          <a:p>
            <a:r>
              <a:rPr lang="en-GB" altLang="en-US"/>
              <a:t>This can be checked by inspecting a histogram</a:t>
            </a:r>
          </a:p>
          <a:p>
            <a:pPr lvl="1"/>
            <a:r>
              <a:rPr lang="en-GB" altLang="en-US"/>
              <a:t>with small samples the histogram is unlikely to ever be exactly bell shaped</a:t>
            </a:r>
          </a:p>
          <a:p>
            <a:r>
              <a:rPr lang="en-GB" altLang="en-US"/>
              <a:t>This assumption is only broken if there are large and obvious departures from normality</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59FAF82A-72DC-47FE-87AE-6EB712A9F4FA}"/>
              </a:ext>
            </a:extLst>
          </p:cNvPr>
          <p:cNvSpPr>
            <a:spLocks noGrp="1" noChangeArrowheads="1"/>
          </p:cNvSpPr>
          <p:nvPr>
            <p:ph type="title"/>
          </p:nvPr>
        </p:nvSpPr>
        <p:spPr/>
        <p:txBody>
          <a:bodyPr/>
          <a:lstStyle/>
          <a:p>
            <a:r>
              <a:rPr lang="en-GB" altLang="en-US"/>
              <a:t>Assumption 1 - normality</a:t>
            </a:r>
          </a:p>
        </p:txBody>
      </p:sp>
      <p:pic>
        <p:nvPicPr>
          <p:cNvPr id="499717" name="Picture 5">
            <a:extLst>
              <a:ext uri="{FF2B5EF4-FFF2-40B4-BE49-F238E27FC236}">
                <a16:creationId xmlns:a16="http://schemas.microsoft.com/office/drawing/2014/main" id="{4642D9A8-0C41-488F-8F7E-AB5EB8B34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46150"/>
            <a:ext cx="8589963" cy="572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64" name="Picture 4">
            <a:extLst>
              <a:ext uri="{FF2B5EF4-FFF2-40B4-BE49-F238E27FC236}">
                <a16:creationId xmlns:a16="http://schemas.microsoft.com/office/drawing/2014/main" id="{C4162033-5706-4CED-AE90-7D430B6EF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957263"/>
            <a:ext cx="8513763" cy="567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62" name="Rectangle 2">
            <a:extLst>
              <a:ext uri="{FF2B5EF4-FFF2-40B4-BE49-F238E27FC236}">
                <a16:creationId xmlns:a16="http://schemas.microsoft.com/office/drawing/2014/main" id="{BE4FF4E2-3D63-41B1-B949-B107667000D5}"/>
              </a:ext>
            </a:extLst>
          </p:cNvPr>
          <p:cNvSpPr>
            <a:spLocks noGrp="1" noChangeArrowheads="1"/>
          </p:cNvSpPr>
          <p:nvPr>
            <p:ph type="title"/>
          </p:nvPr>
        </p:nvSpPr>
        <p:spPr/>
        <p:txBody>
          <a:bodyPr/>
          <a:lstStyle/>
          <a:p>
            <a:r>
              <a:rPr lang="en-GB" altLang="en-US"/>
              <a:t>Assumption 1 - normality</a:t>
            </a:r>
          </a:p>
        </p:txBody>
      </p:sp>
      <p:grpSp>
        <p:nvGrpSpPr>
          <p:cNvPr id="501767" name="Group 7">
            <a:extLst>
              <a:ext uri="{FF2B5EF4-FFF2-40B4-BE49-F238E27FC236}">
                <a16:creationId xmlns:a16="http://schemas.microsoft.com/office/drawing/2014/main" id="{483D885F-268F-4FAD-A1D6-EBFC12DFA99D}"/>
              </a:ext>
            </a:extLst>
          </p:cNvPr>
          <p:cNvGrpSpPr>
            <a:grpSpLocks/>
          </p:cNvGrpSpPr>
          <p:nvPr/>
        </p:nvGrpSpPr>
        <p:grpSpPr bwMode="auto">
          <a:xfrm>
            <a:off x="2247900" y="1938338"/>
            <a:ext cx="5276850" cy="1311275"/>
            <a:chOff x="1416" y="1221"/>
            <a:chExt cx="3324" cy="826"/>
          </a:xfrm>
        </p:grpSpPr>
        <p:sp>
          <p:nvSpPr>
            <p:cNvPr id="501765" name="Line 5">
              <a:extLst>
                <a:ext uri="{FF2B5EF4-FFF2-40B4-BE49-F238E27FC236}">
                  <a16:creationId xmlns:a16="http://schemas.microsoft.com/office/drawing/2014/main" id="{41647B32-EA6A-4446-A7F5-8029A0BF7C4F}"/>
                </a:ext>
              </a:extLst>
            </p:cNvPr>
            <p:cNvSpPr>
              <a:spLocks noChangeShapeType="1"/>
            </p:cNvSpPr>
            <p:nvPr/>
          </p:nvSpPr>
          <p:spPr bwMode="auto">
            <a:xfrm flipV="1">
              <a:off x="1416" y="1353"/>
              <a:ext cx="1124" cy="90"/>
            </a:xfrm>
            <a:prstGeom prst="line">
              <a:avLst/>
            </a:prstGeom>
            <a:noFill/>
            <a:ln w="635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766" name="Text Box 6">
              <a:extLst>
                <a:ext uri="{FF2B5EF4-FFF2-40B4-BE49-F238E27FC236}">
                  <a16:creationId xmlns:a16="http://schemas.microsoft.com/office/drawing/2014/main" id="{ECA96695-302E-498C-B0D3-DBD60945A6DE}"/>
                </a:ext>
              </a:extLst>
            </p:cNvPr>
            <p:cNvSpPr txBox="1">
              <a:spLocks noChangeArrowheads="1"/>
            </p:cNvSpPr>
            <p:nvPr/>
          </p:nvSpPr>
          <p:spPr bwMode="auto">
            <a:xfrm>
              <a:off x="2505" y="1221"/>
              <a:ext cx="2235"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solidFill>
                    <a:srgbClr val="FF1301"/>
                  </a:solidFill>
                </a:rPr>
                <a:t>In severe skew the most extreme histogram interval usually has the highest frequency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816" name="Picture 8">
            <a:extLst>
              <a:ext uri="{FF2B5EF4-FFF2-40B4-BE49-F238E27FC236}">
                <a16:creationId xmlns:a16="http://schemas.microsoft.com/office/drawing/2014/main" id="{1D327870-87A8-48B9-941B-AFE64A8BF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935038"/>
            <a:ext cx="8545512" cy="56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3811" name="Rectangle 3">
            <a:extLst>
              <a:ext uri="{FF2B5EF4-FFF2-40B4-BE49-F238E27FC236}">
                <a16:creationId xmlns:a16="http://schemas.microsoft.com/office/drawing/2014/main" id="{570090F5-202C-4B29-8716-90881773F88C}"/>
              </a:ext>
            </a:extLst>
          </p:cNvPr>
          <p:cNvSpPr>
            <a:spLocks noGrp="1" noChangeArrowheads="1"/>
          </p:cNvSpPr>
          <p:nvPr>
            <p:ph type="title"/>
          </p:nvPr>
        </p:nvSpPr>
        <p:spPr/>
        <p:txBody>
          <a:bodyPr/>
          <a:lstStyle/>
          <a:p>
            <a:r>
              <a:rPr lang="en-GB" altLang="en-US"/>
              <a:t>Assumption 1 - normality</a:t>
            </a:r>
          </a:p>
        </p:txBody>
      </p:sp>
      <p:grpSp>
        <p:nvGrpSpPr>
          <p:cNvPr id="503817" name="Group 9">
            <a:extLst>
              <a:ext uri="{FF2B5EF4-FFF2-40B4-BE49-F238E27FC236}">
                <a16:creationId xmlns:a16="http://schemas.microsoft.com/office/drawing/2014/main" id="{8372B6C2-975A-4712-9185-6C46C27F8615}"/>
              </a:ext>
            </a:extLst>
          </p:cNvPr>
          <p:cNvGrpSpPr>
            <a:grpSpLocks/>
          </p:cNvGrpSpPr>
          <p:nvPr/>
        </p:nvGrpSpPr>
        <p:grpSpPr bwMode="auto">
          <a:xfrm>
            <a:off x="2459038" y="1816100"/>
            <a:ext cx="5584825" cy="1311275"/>
            <a:chOff x="1549" y="1144"/>
            <a:chExt cx="3518" cy="826"/>
          </a:xfrm>
        </p:grpSpPr>
        <p:sp>
          <p:nvSpPr>
            <p:cNvPr id="503813" name="Line 5">
              <a:extLst>
                <a:ext uri="{FF2B5EF4-FFF2-40B4-BE49-F238E27FC236}">
                  <a16:creationId xmlns:a16="http://schemas.microsoft.com/office/drawing/2014/main" id="{D1CE02A6-F71C-4FD6-AB64-447CBA8F0A93}"/>
                </a:ext>
              </a:extLst>
            </p:cNvPr>
            <p:cNvSpPr>
              <a:spLocks noChangeShapeType="1"/>
            </p:cNvSpPr>
            <p:nvPr/>
          </p:nvSpPr>
          <p:spPr bwMode="auto">
            <a:xfrm flipV="1">
              <a:off x="1549" y="1318"/>
              <a:ext cx="1276" cy="590"/>
            </a:xfrm>
            <a:prstGeom prst="line">
              <a:avLst/>
            </a:prstGeom>
            <a:noFill/>
            <a:ln w="635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814" name="Text Box 6">
              <a:extLst>
                <a:ext uri="{FF2B5EF4-FFF2-40B4-BE49-F238E27FC236}">
                  <a16:creationId xmlns:a16="http://schemas.microsoft.com/office/drawing/2014/main" id="{C70A2455-C6EB-4B65-95A5-940B0B582A08}"/>
                </a:ext>
              </a:extLst>
            </p:cNvPr>
            <p:cNvSpPr txBox="1">
              <a:spLocks noChangeArrowheads="1"/>
            </p:cNvSpPr>
            <p:nvPr/>
          </p:nvSpPr>
          <p:spPr bwMode="auto">
            <a:xfrm>
              <a:off x="2832" y="1144"/>
              <a:ext cx="2235"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solidFill>
                    <a:srgbClr val="FF1301"/>
                  </a:solidFill>
                </a:rPr>
                <a:t>In moderate skew the most extreme histogram interval does not have the highest frequency</a:t>
              </a:r>
            </a:p>
          </p:txBody>
        </p:sp>
      </p:grpSp>
      <p:sp>
        <p:nvSpPr>
          <p:cNvPr id="503815" name="Rectangle 7">
            <a:extLst>
              <a:ext uri="{FF2B5EF4-FFF2-40B4-BE49-F238E27FC236}">
                <a16:creationId xmlns:a16="http://schemas.microsoft.com/office/drawing/2014/main" id="{96C9213C-A5F3-42CE-AC31-C6F9384D2B47}"/>
              </a:ext>
            </a:extLst>
          </p:cNvPr>
          <p:cNvSpPr>
            <a:spLocks noChangeArrowheads="1"/>
          </p:cNvSpPr>
          <p:nvPr/>
        </p:nvSpPr>
        <p:spPr bwMode="auto">
          <a:xfrm>
            <a:off x="274638" y="925513"/>
            <a:ext cx="8561387" cy="5718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3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a:extLst>
              <a:ext uri="{FF2B5EF4-FFF2-40B4-BE49-F238E27FC236}">
                <a16:creationId xmlns:a16="http://schemas.microsoft.com/office/drawing/2014/main" id="{B688CBD9-E3D7-4E82-B5E6-B978F1A30CD6}"/>
              </a:ext>
            </a:extLst>
          </p:cNvPr>
          <p:cNvSpPr>
            <a:spLocks noGrp="1" noChangeArrowheads="1"/>
          </p:cNvSpPr>
          <p:nvPr>
            <p:ph type="title"/>
          </p:nvPr>
        </p:nvSpPr>
        <p:spPr/>
        <p:txBody>
          <a:bodyPr/>
          <a:lstStyle/>
          <a:p>
            <a:r>
              <a:rPr lang="en-GB" altLang="en-US"/>
              <a:t>Assumption 1 - normality</a:t>
            </a:r>
          </a:p>
        </p:txBody>
      </p:sp>
      <p:sp>
        <p:nvSpPr>
          <p:cNvPr id="505863" name="Rectangle 7">
            <a:extLst>
              <a:ext uri="{FF2B5EF4-FFF2-40B4-BE49-F238E27FC236}">
                <a16:creationId xmlns:a16="http://schemas.microsoft.com/office/drawing/2014/main" id="{A3D02A66-E894-4299-887F-B5F7820C2EA1}"/>
              </a:ext>
            </a:extLst>
          </p:cNvPr>
          <p:cNvSpPr>
            <a:spLocks noChangeArrowheads="1"/>
          </p:cNvSpPr>
          <p:nvPr/>
        </p:nvSpPr>
        <p:spPr bwMode="auto">
          <a:xfrm>
            <a:off x="274638" y="925513"/>
            <a:ext cx="8561387" cy="5718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05864" name="Picture 8">
            <a:extLst>
              <a:ext uri="{FF2B5EF4-FFF2-40B4-BE49-F238E27FC236}">
                <a16:creationId xmlns:a16="http://schemas.microsoft.com/office/drawing/2014/main" id="{41620B1F-1402-47D6-8649-D9C29E46C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935038"/>
            <a:ext cx="8556625" cy="570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altLang="en-US" sz="2000" b="0" i="0" u="none" strike="noStrike" cap="none" normalizeH="0" baseline="0" smtClean="0">
            <a:ln>
              <a:noFill/>
            </a:ln>
            <a:solidFill>
              <a:srgbClr val="0000CC"/>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altLang="en-US" sz="2000" b="0" i="0" u="none" strike="noStrike" cap="none" normalizeH="0" baseline="0" smtClean="0">
            <a:ln>
              <a:noFill/>
            </a:ln>
            <a:solidFill>
              <a:srgbClr val="0000CC"/>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819CEEBA85614AB1ABD507E3FD5391" ma:contentTypeVersion="0" ma:contentTypeDescription="Create a new document." ma:contentTypeScope="" ma:versionID="aedbdf70e96741e5a94a6b860575d462">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4221D2-2A47-49A7-AFBC-06ED1D723B38}"/>
</file>

<file path=customXml/itemProps2.xml><?xml version="1.0" encoding="utf-8"?>
<ds:datastoreItem xmlns:ds="http://schemas.openxmlformats.org/officeDocument/2006/customXml" ds:itemID="{D6DE0820-3C16-4EA3-A191-3C6337619D64}"/>
</file>

<file path=docProps/app.xml><?xml version="1.0" encoding="utf-8"?>
<Properties xmlns="http://schemas.openxmlformats.org/officeDocument/2006/extended-properties" xmlns:vt="http://schemas.openxmlformats.org/officeDocument/2006/docPropsVTypes">
  <TotalTime>35669</TotalTime>
  <Words>3684</Words>
  <Application>Microsoft Office PowerPoint</Application>
  <PresentationFormat>On-screen Show (4:3)</PresentationFormat>
  <Paragraphs>345</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Arial Black</vt:lpstr>
      <vt:lpstr>Default Design</vt:lpstr>
      <vt:lpstr>Non-parametric statistics</vt:lpstr>
      <vt:lpstr>Parametric vs. non-parametric</vt:lpstr>
      <vt:lpstr>Assumptions of t tests – a list</vt:lpstr>
      <vt:lpstr>Assumptions of t tests – a list</vt:lpstr>
      <vt:lpstr>Assumption 1 - normality</vt:lpstr>
      <vt:lpstr>Assumption 1 - normality</vt:lpstr>
      <vt:lpstr>Assumption 1 - normality</vt:lpstr>
      <vt:lpstr>Assumption 1 - normality</vt:lpstr>
      <vt:lpstr>Assumption 1 - normality</vt:lpstr>
      <vt:lpstr>Assumption 3 – no extreme scores</vt:lpstr>
      <vt:lpstr>Assumption 4 (independent samples t only) – equal variance</vt:lpstr>
      <vt:lpstr>Assumption 4 – equal variances (independent samples t only)</vt:lpstr>
      <vt:lpstr>Levene’s test and correcting for unequal variance</vt:lpstr>
      <vt:lpstr>Levene’s test and correcting for unequal variance</vt:lpstr>
      <vt:lpstr>Digression: testing the null hypothesis that two samples have the same variance</vt:lpstr>
      <vt:lpstr>Non-parametric tests</vt:lpstr>
      <vt:lpstr>Mann-Whitney U test</vt:lpstr>
      <vt:lpstr>Mann-Whitney U test: ranking the data</vt:lpstr>
      <vt:lpstr>Mann-Whitney U test: ranking the data</vt:lpstr>
      <vt:lpstr>Mann-Whitney U test: ranking the data</vt:lpstr>
      <vt:lpstr>Rationale of Mann-Whitney U</vt:lpstr>
      <vt:lpstr>Mann-Whitney U test: sum of ranks</vt:lpstr>
      <vt:lpstr>Mann Whitney U - SPSS</vt:lpstr>
      <vt:lpstr>Mann Whitney U - SPSS</vt:lpstr>
      <vt:lpstr>PowerPoint Presentation</vt:lpstr>
      <vt:lpstr>Mann Whitney U - reporting</vt:lpstr>
      <vt:lpstr>Wilcoxon signed ranks test</vt:lpstr>
      <vt:lpstr>Wilcoxon test: ranking the data</vt:lpstr>
      <vt:lpstr>Rationale of Wilcoxon test</vt:lpstr>
      <vt:lpstr>Wilcoxon test: ranking the data</vt:lpstr>
      <vt:lpstr>Wilcoxon test: ranking the data</vt:lpstr>
      <vt:lpstr>Wilcoxon T - SPSS</vt:lpstr>
      <vt:lpstr>Wilcoxon T - reporting</vt:lpstr>
      <vt:lpstr>Limitations of non-parametric methods</vt:lpstr>
    </vt:vector>
  </TitlesOfParts>
  <Company>The 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T Field</dc:creator>
  <cp:lastModifiedBy>AKBER GARDEZI</cp:lastModifiedBy>
  <cp:revision>267</cp:revision>
  <dcterms:created xsi:type="dcterms:W3CDTF">2008-08-28T15:50:19Z</dcterms:created>
  <dcterms:modified xsi:type="dcterms:W3CDTF">2022-11-11T07:23:40Z</dcterms:modified>
</cp:coreProperties>
</file>