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notesMasterIdLst>
    <p:notesMasterId r:id="rId37"/>
  </p:notesMasterIdLst>
  <p:handoutMasterIdLst>
    <p:handoutMasterId r:id="rId38"/>
  </p:handoutMasterIdLst>
  <p:sldIdLst>
    <p:sldId id="296" r:id="rId2"/>
    <p:sldId id="297" r:id="rId3"/>
    <p:sldId id="301" r:id="rId4"/>
    <p:sldId id="257" r:id="rId5"/>
    <p:sldId id="276" r:id="rId6"/>
    <p:sldId id="258" r:id="rId7"/>
    <p:sldId id="260" r:id="rId8"/>
    <p:sldId id="298" r:id="rId9"/>
    <p:sldId id="261" r:id="rId10"/>
    <p:sldId id="262" r:id="rId11"/>
    <p:sldId id="264" r:id="rId12"/>
    <p:sldId id="277" r:id="rId13"/>
    <p:sldId id="266" r:id="rId14"/>
    <p:sldId id="267" r:id="rId15"/>
    <p:sldId id="268" r:id="rId16"/>
    <p:sldId id="278" r:id="rId17"/>
    <p:sldId id="270" r:id="rId18"/>
    <p:sldId id="271" r:id="rId19"/>
    <p:sldId id="272"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5" r:id="rId36"/>
  </p:sldIdLst>
  <p:sldSz cx="9144000" cy="6858000" type="screen4x3"/>
  <p:notesSz cx="6858000" cy="91995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99FF33"/>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159" autoAdjust="0"/>
    <p:restoredTop sz="90929"/>
  </p:normalViewPr>
  <p:slideViewPr>
    <p:cSldViewPr>
      <p:cViewPr varScale="1">
        <p:scale>
          <a:sx n="63" d="100"/>
          <a:sy n="63" d="100"/>
        </p:scale>
        <p:origin x="116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40AA854E-9FA8-44BA-BA6C-9843859E80FD}"/>
              </a:ext>
            </a:extLst>
          </p:cNvPr>
          <p:cNvSpPr>
            <a:spLocks noGrp="1" noChangeArrowheads="1"/>
          </p:cNvSpPr>
          <p:nvPr>
            <p:ph type="hdr" sz="quarter"/>
          </p:nvPr>
        </p:nvSpPr>
        <p:spPr bwMode="auto">
          <a:xfrm>
            <a:off x="0" y="0"/>
            <a:ext cx="29718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3795" name="Rectangle 3">
            <a:extLst>
              <a:ext uri="{FF2B5EF4-FFF2-40B4-BE49-F238E27FC236}">
                <a16:creationId xmlns:a16="http://schemas.microsoft.com/office/drawing/2014/main" id="{1C7C8452-BEBA-41D5-A98F-661BAE0F2C60}"/>
              </a:ext>
            </a:extLst>
          </p:cNvPr>
          <p:cNvSpPr>
            <a:spLocks noGrp="1" noChangeArrowheads="1"/>
          </p:cNvSpPr>
          <p:nvPr>
            <p:ph type="dt" sz="quarter" idx="1"/>
          </p:nvPr>
        </p:nvSpPr>
        <p:spPr bwMode="auto">
          <a:xfrm>
            <a:off x="3886200" y="0"/>
            <a:ext cx="29718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33796" name="Rectangle 4">
            <a:extLst>
              <a:ext uri="{FF2B5EF4-FFF2-40B4-BE49-F238E27FC236}">
                <a16:creationId xmlns:a16="http://schemas.microsoft.com/office/drawing/2014/main" id="{04CA1419-B5BA-4D85-8019-9FE500641921}"/>
              </a:ext>
            </a:extLst>
          </p:cNvPr>
          <p:cNvSpPr>
            <a:spLocks noGrp="1" noChangeArrowheads="1"/>
          </p:cNvSpPr>
          <p:nvPr>
            <p:ph type="ftr" sz="quarter" idx="2"/>
          </p:nvPr>
        </p:nvSpPr>
        <p:spPr bwMode="auto">
          <a:xfrm>
            <a:off x="0" y="8739188"/>
            <a:ext cx="29718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33797" name="Rectangle 5">
            <a:extLst>
              <a:ext uri="{FF2B5EF4-FFF2-40B4-BE49-F238E27FC236}">
                <a16:creationId xmlns:a16="http://schemas.microsoft.com/office/drawing/2014/main" id="{1CFEE545-3ACC-4D0A-96D0-66E157B8C2D3}"/>
              </a:ext>
            </a:extLst>
          </p:cNvPr>
          <p:cNvSpPr>
            <a:spLocks noGrp="1" noChangeArrowheads="1"/>
          </p:cNvSpPr>
          <p:nvPr>
            <p:ph type="sldNum" sz="quarter" idx="3"/>
          </p:nvPr>
        </p:nvSpPr>
        <p:spPr bwMode="auto">
          <a:xfrm>
            <a:off x="3886200" y="8739188"/>
            <a:ext cx="29718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EE12693-9F3F-4B06-AA28-79F2C5716A21}"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66D272EF-52BE-4886-90F0-5450000F734D}"/>
              </a:ext>
            </a:extLst>
          </p:cNvPr>
          <p:cNvSpPr>
            <a:spLocks noGrp="1" noChangeArrowheads="1"/>
          </p:cNvSpPr>
          <p:nvPr>
            <p:ph type="hdr" sz="quarter"/>
          </p:nvPr>
        </p:nvSpPr>
        <p:spPr bwMode="auto">
          <a:xfrm>
            <a:off x="0" y="0"/>
            <a:ext cx="29718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29699" name="Rectangle 3">
            <a:extLst>
              <a:ext uri="{FF2B5EF4-FFF2-40B4-BE49-F238E27FC236}">
                <a16:creationId xmlns:a16="http://schemas.microsoft.com/office/drawing/2014/main" id="{0FE301EB-8B2E-4BA6-910D-EE3C975AF3BE}"/>
              </a:ext>
            </a:extLst>
          </p:cNvPr>
          <p:cNvSpPr>
            <a:spLocks noGrp="1" noChangeArrowheads="1"/>
          </p:cNvSpPr>
          <p:nvPr>
            <p:ph type="dt" idx="1"/>
          </p:nvPr>
        </p:nvSpPr>
        <p:spPr bwMode="auto">
          <a:xfrm>
            <a:off x="3886200" y="0"/>
            <a:ext cx="29718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29700" name="Rectangle 4">
            <a:extLst>
              <a:ext uri="{FF2B5EF4-FFF2-40B4-BE49-F238E27FC236}">
                <a16:creationId xmlns:a16="http://schemas.microsoft.com/office/drawing/2014/main" id="{3F293C31-0DC6-4DD6-BE32-D64CDF57604E}"/>
              </a:ext>
            </a:extLst>
          </p:cNvPr>
          <p:cNvSpPr>
            <a:spLocks noGrp="1" noRot="1" noChangeAspect="1" noChangeArrowheads="1" noTextEdit="1"/>
          </p:cNvSpPr>
          <p:nvPr>
            <p:ph type="sldImg" idx="2"/>
          </p:nvPr>
        </p:nvSpPr>
        <p:spPr bwMode="auto">
          <a:xfrm>
            <a:off x="1130300" y="690563"/>
            <a:ext cx="4598988" cy="34496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9701" name="Rectangle 5">
            <a:extLst>
              <a:ext uri="{FF2B5EF4-FFF2-40B4-BE49-F238E27FC236}">
                <a16:creationId xmlns:a16="http://schemas.microsoft.com/office/drawing/2014/main" id="{9D92BF44-68BC-46AF-8464-5CC4AAEF4303}"/>
              </a:ext>
            </a:extLst>
          </p:cNvPr>
          <p:cNvSpPr>
            <a:spLocks noGrp="1" noChangeArrowheads="1"/>
          </p:cNvSpPr>
          <p:nvPr>
            <p:ph type="body" sz="quarter" idx="3"/>
          </p:nvPr>
        </p:nvSpPr>
        <p:spPr bwMode="auto">
          <a:xfrm>
            <a:off x="914400" y="4370388"/>
            <a:ext cx="5029200" cy="413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9702" name="Rectangle 6">
            <a:extLst>
              <a:ext uri="{FF2B5EF4-FFF2-40B4-BE49-F238E27FC236}">
                <a16:creationId xmlns:a16="http://schemas.microsoft.com/office/drawing/2014/main" id="{0C51ED55-B447-47DD-98AC-398089CDB357}"/>
              </a:ext>
            </a:extLst>
          </p:cNvPr>
          <p:cNvSpPr>
            <a:spLocks noGrp="1" noChangeArrowheads="1"/>
          </p:cNvSpPr>
          <p:nvPr>
            <p:ph type="ftr" sz="quarter" idx="4"/>
          </p:nvPr>
        </p:nvSpPr>
        <p:spPr bwMode="auto">
          <a:xfrm>
            <a:off x="0" y="8739188"/>
            <a:ext cx="29718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29703" name="Rectangle 7">
            <a:extLst>
              <a:ext uri="{FF2B5EF4-FFF2-40B4-BE49-F238E27FC236}">
                <a16:creationId xmlns:a16="http://schemas.microsoft.com/office/drawing/2014/main" id="{52C8E8EE-323F-4873-8DA8-DD7830951064}"/>
              </a:ext>
            </a:extLst>
          </p:cNvPr>
          <p:cNvSpPr>
            <a:spLocks noGrp="1" noChangeArrowheads="1"/>
          </p:cNvSpPr>
          <p:nvPr>
            <p:ph type="sldNum" sz="quarter" idx="5"/>
          </p:nvPr>
        </p:nvSpPr>
        <p:spPr bwMode="auto">
          <a:xfrm>
            <a:off x="3886200" y="8739188"/>
            <a:ext cx="29718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4861FC44-0566-4DE2-9E83-A55D4CC5174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3" name="Freeform 6" title="Page Number Shape"/>
          <p:cNvSpPr/>
          <p:nvPr/>
        </p:nvSpPr>
        <p:spPr bwMode="auto">
          <a:xfrm>
            <a:off x="8736012"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816685" y="1143294"/>
            <a:ext cx="5275772" cy="4268965"/>
          </a:xfrm>
        </p:spPr>
        <p:txBody>
          <a:bodyPr anchor="t">
            <a:normAutofit/>
          </a:bodyPr>
          <a:lstStyle>
            <a:lvl1pPr algn="l">
              <a:lnSpc>
                <a:spcPct val="85000"/>
              </a:lnSpc>
              <a:defRPr sz="58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816685" y="5537926"/>
            <a:ext cx="5275772" cy="706355"/>
          </a:xfrm>
        </p:spPr>
        <p:txBody>
          <a:bodyPr>
            <a:normAutofit/>
          </a:bodyPr>
          <a:lstStyle>
            <a:lvl1pPr marL="0" indent="0" algn="l">
              <a:lnSpc>
                <a:spcPct val="114000"/>
              </a:lnSpc>
              <a:spcBef>
                <a:spcPts val="0"/>
              </a:spcBef>
              <a:buNone/>
              <a:defRPr sz="1800" b="0" i="1"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816685" y="6314441"/>
            <a:ext cx="1197467" cy="365125"/>
          </a:xfrm>
        </p:spPr>
        <p:txBody>
          <a:bodyPr/>
          <a:lstStyle>
            <a:lvl1pPr algn="l">
              <a:defRPr sz="900">
                <a:solidFill>
                  <a:schemeClr val="tx2"/>
                </a:solidFill>
              </a:defRPr>
            </a:lvl1pPr>
          </a:lstStyle>
          <a:p>
            <a:endParaRPr lang="en-US" altLang="en-US"/>
          </a:p>
        </p:txBody>
      </p:sp>
      <p:sp>
        <p:nvSpPr>
          <p:cNvPr id="5" name="Footer Placeholder 4"/>
          <p:cNvSpPr>
            <a:spLocks noGrp="1"/>
          </p:cNvSpPr>
          <p:nvPr>
            <p:ph type="ftr" sz="quarter" idx="11"/>
          </p:nvPr>
        </p:nvSpPr>
        <p:spPr>
          <a:xfrm>
            <a:off x="2250444" y="6314441"/>
            <a:ext cx="3842012" cy="365125"/>
          </a:xfrm>
        </p:spPr>
        <p:txBody>
          <a:bodyPr/>
          <a:lstStyle>
            <a:lvl1pPr algn="l">
              <a:defRPr b="0">
                <a:solidFill>
                  <a:schemeClr val="tx2"/>
                </a:solidFill>
              </a:defRPr>
            </a:lvl1pPr>
          </a:lstStyle>
          <a:p>
            <a:endParaRPr lang="en-US" altLang="en-US"/>
          </a:p>
        </p:txBody>
      </p:sp>
      <p:sp>
        <p:nvSpPr>
          <p:cNvPr id="6" name="Slide Number Placeholder 5"/>
          <p:cNvSpPr>
            <a:spLocks noGrp="1"/>
          </p:cNvSpPr>
          <p:nvPr>
            <p:ph type="sldNum" sz="quarter" idx="12"/>
          </p:nvPr>
        </p:nvSpPr>
        <p:spPr>
          <a:xfrm>
            <a:off x="8736012" y="1416217"/>
            <a:ext cx="407987" cy="365125"/>
          </a:xfrm>
        </p:spPr>
        <p:txBody>
          <a:bodyPr/>
          <a:lstStyle>
            <a:lvl1pPr algn="r">
              <a:defRPr>
                <a:solidFill>
                  <a:schemeClr val="accent6">
                    <a:lumMod val="50000"/>
                  </a:schemeClr>
                </a:solidFill>
              </a:defRPr>
            </a:lvl1pPr>
          </a:lstStyle>
          <a:p>
            <a:fld id="{4C73179D-3CF9-49B9-9766-847A49993BB3}" type="slidenum">
              <a:rPr lang="en-US" altLang="en-US" smtClean="0"/>
              <a:pPr/>
              <a:t>‹#›</a:t>
            </a:fld>
            <a:endParaRPr lang="en-US" altLang="en-US"/>
          </a:p>
        </p:txBody>
      </p:sp>
      <p:cxnSp>
        <p:nvCxnSpPr>
          <p:cNvPr id="9" name="Straight Connector 8"/>
          <p:cNvCxnSpPr/>
          <p:nvPr/>
        </p:nvCxnSpPr>
        <p:spPr>
          <a:xfrm>
            <a:off x="580391" y="1257300"/>
            <a:ext cx="0" cy="560070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80391"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681860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3886200" y="640080"/>
            <a:ext cx="4686299"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5481929B-EB2A-4C28-AC49-943B01D87BAF}" type="slidenum">
              <a:rPr lang="en-US" altLang="en-US" smtClean="0"/>
              <a:pPr/>
              <a:t>‹#›</a:t>
            </a:fld>
            <a:endParaRPr lang="en-US" altLang="en-US"/>
          </a:p>
        </p:txBody>
      </p:sp>
    </p:spTree>
    <p:extLst>
      <p:ext uri="{BB962C8B-B14F-4D97-AF65-F5344CB8AC3E}">
        <p14:creationId xmlns:p14="http://schemas.microsoft.com/office/powerpoint/2010/main" val="3629495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Freeform 6" title="Page Number Shape"/>
          <p:cNvSpPr/>
          <p:nvPr/>
        </p:nvSpPr>
        <p:spPr bwMode="auto">
          <a:xfrm>
            <a:off x="8736012"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Vertical Title 1"/>
          <p:cNvSpPr>
            <a:spLocks noGrp="1"/>
          </p:cNvSpPr>
          <p:nvPr>
            <p:ph type="title" orient="vert"/>
          </p:nvPr>
        </p:nvSpPr>
        <p:spPr>
          <a:xfrm>
            <a:off x="5993074" y="642931"/>
            <a:ext cx="1835003"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642933"/>
            <a:ext cx="5303009"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902140" y="5927132"/>
            <a:ext cx="2861142" cy="365125"/>
          </a:xfrm>
        </p:spPr>
        <p:txBody>
          <a:bodyPr/>
          <a:lstStyle/>
          <a:p>
            <a:endParaRPr lang="en-US" altLang="en-US"/>
          </a:p>
        </p:txBody>
      </p:sp>
      <p:sp>
        <p:nvSpPr>
          <p:cNvPr id="5" name="Footer Placeholder 4"/>
          <p:cNvSpPr>
            <a:spLocks noGrp="1"/>
          </p:cNvSpPr>
          <p:nvPr>
            <p:ph type="ftr" sz="quarter" idx="11"/>
          </p:nvPr>
        </p:nvSpPr>
        <p:spPr>
          <a:xfrm>
            <a:off x="4902140" y="6315950"/>
            <a:ext cx="2861142" cy="365125"/>
          </a:xfrm>
        </p:spPr>
        <p:txBody>
          <a:bodyPr/>
          <a:lstStyle/>
          <a:p>
            <a:endParaRPr lang="en-US" altLang="en-US"/>
          </a:p>
        </p:txBody>
      </p:sp>
      <p:sp>
        <p:nvSpPr>
          <p:cNvPr id="6" name="Slide Number Placeholder 5"/>
          <p:cNvSpPr>
            <a:spLocks noGrp="1"/>
          </p:cNvSpPr>
          <p:nvPr>
            <p:ph type="sldNum" sz="quarter" idx="12"/>
          </p:nvPr>
        </p:nvSpPr>
        <p:spPr>
          <a:xfrm>
            <a:off x="8736012" y="5607593"/>
            <a:ext cx="407987" cy="365125"/>
          </a:xfrm>
        </p:spPr>
        <p:txBody>
          <a:bodyPr/>
          <a:lstStyle/>
          <a:p>
            <a:fld id="{81AFAFB0-57DF-47A2-A681-63F6C6E0F92D}" type="slidenum">
              <a:rPr lang="en-US" altLang="en-US" smtClean="0"/>
              <a:pPr/>
              <a:t>‹#›</a:t>
            </a:fld>
            <a:endParaRPr lang="en-US" altLang="en-US"/>
          </a:p>
        </p:txBody>
      </p:sp>
      <p:cxnSp>
        <p:nvCxnSpPr>
          <p:cNvPr id="13" name="Straight Connector 12"/>
          <p:cNvCxnSpPr/>
          <p:nvPr/>
        </p:nvCxnSpPr>
        <p:spPr>
          <a:xfrm>
            <a:off x="1" y="6199730"/>
            <a:ext cx="7695008"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 y="6199730"/>
            <a:ext cx="7695008"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1866396"/>
      </p:ext>
    </p:extLst>
  </p:cSld>
  <p:clrMapOvr>
    <a:masterClrMapping/>
  </p:clrMapOvr>
  <p:extLst>
    <p:ext uri="{DCECCB84-F9BA-43D5-87BE-67443E8EF086}">
      <p15:sldGuideLst xmlns:p15="http://schemas.microsoft.com/office/powerpoint/2012/main">
        <p15:guide id="0" pos="4842">
          <p15:clr>
            <a:srgbClr val="FBAE40"/>
          </p15:clr>
        </p15:guide>
        <p15:guide id="1" pos="645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B34DD-687E-49E5-9D0E-86C5B72A7767}"/>
              </a:ext>
            </a:extLst>
          </p:cNvPr>
          <p:cNvSpPr>
            <a:spLocks noGrp="1"/>
          </p:cNvSpPr>
          <p:nvPr>
            <p:ph type="title"/>
          </p:nvPr>
        </p:nvSpPr>
        <p:spPr>
          <a:xfrm>
            <a:off x="1219200" y="304800"/>
            <a:ext cx="7772400" cy="12065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A42B2C-7BBC-4479-B834-7F17C090C113}"/>
              </a:ext>
            </a:extLst>
          </p:cNvPr>
          <p:cNvSpPr>
            <a:spLocks noGrp="1"/>
          </p:cNvSpPr>
          <p:nvPr>
            <p:ph type="body" sz="half" idx="1"/>
          </p:nvPr>
        </p:nvSpPr>
        <p:spPr>
          <a:xfrm>
            <a:off x="1219200" y="1600200"/>
            <a:ext cx="3810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Online Image Placeholder 3">
            <a:extLst>
              <a:ext uri="{FF2B5EF4-FFF2-40B4-BE49-F238E27FC236}">
                <a16:creationId xmlns:a16="http://schemas.microsoft.com/office/drawing/2014/main" id="{49346F0A-68C9-4E39-A0B0-C8049DA3FBDD}"/>
              </a:ext>
            </a:extLst>
          </p:cNvPr>
          <p:cNvSpPr>
            <a:spLocks noGrp="1"/>
          </p:cNvSpPr>
          <p:nvPr>
            <p:ph type="clipArt" sz="half" idx="2"/>
          </p:nvPr>
        </p:nvSpPr>
        <p:spPr>
          <a:xfrm>
            <a:off x="5181600" y="1600200"/>
            <a:ext cx="3810000" cy="4495800"/>
          </a:xfrm>
        </p:spPr>
        <p:txBody>
          <a:bodyPr/>
          <a:lstStyle/>
          <a:p>
            <a:endParaRPr lang="en-US"/>
          </a:p>
        </p:txBody>
      </p:sp>
      <p:sp>
        <p:nvSpPr>
          <p:cNvPr id="5" name="Date Placeholder 4">
            <a:extLst>
              <a:ext uri="{FF2B5EF4-FFF2-40B4-BE49-F238E27FC236}">
                <a16:creationId xmlns:a16="http://schemas.microsoft.com/office/drawing/2014/main" id="{43CF6EFC-C5DF-4699-9CB2-391E616567DB}"/>
              </a:ext>
            </a:extLst>
          </p:cNvPr>
          <p:cNvSpPr>
            <a:spLocks noGrp="1"/>
          </p:cNvSpPr>
          <p:nvPr>
            <p:ph type="dt" sz="half" idx="10"/>
          </p:nvPr>
        </p:nvSpPr>
        <p:spPr>
          <a:xfrm>
            <a:off x="1143000" y="6400800"/>
            <a:ext cx="1905000" cy="457200"/>
          </a:xfrm>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D8F72E46-4D67-4EBF-B9C8-484CBDDD9E1A}"/>
              </a:ext>
            </a:extLst>
          </p:cNvPr>
          <p:cNvSpPr>
            <a:spLocks noGrp="1"/>
          </p:cNvSpPr>
          <p:nvPr>
            <p:ph type="ftr" sz="quarter" idx="11"/>
          </p:nvPr>
        </p:nvSpPr>
        <p:spPr>
          <a:xfrm>
            <a:off x="3581400" y="6400800"/>
            <a:ext cx="2895600" cy="457200"/>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FDA5E049-D8B2-466C-BF39-3C830903EE92}"/>
              </a:ext>
            </a:extLst>
          </p:cNvPr>
          <p:cNvSpPr>
            <a:spLocks noGrp="1"/>
          </p:cNvSpPr>
          <p:nvPr>
            <p:ph type="sldNum" sz="quarter" idx="12"/>
          </p:nvPr>
        </p:nvSpPr>
        <p:spPr>
          <a:xfrm>
            <a:off x="7239000" y="6400800"/>
            <a:ext cx="1905000" cy="457200"/>
          </a:xfrm>
        </p:spPr>
        <p:txBody>
          <a:bodyPr/>
          <a:lstStyle>
            <a:lvl1pPr>
              <a:defRPr/>
            </a:lvl1pPr>
          </a:lstStyle>
          <a:p>
            <a:fld id="{A1CEA40D-E5FF-4B4B-843F-49EFC7021415}" type="slidenum">
              <a:rPr lang="en-US" altLang="en-US"/>
              <a:pPr/>
              <a:t>‹#›</a:t>
            </a:fld>
            <a:endParaRPr lang="en-US" altLang="en-US"/>
          </a:p>
        </p:txBody>
      </p:sp>
    </p:spTree>
    <p:extLst>
      <p:ext uri="{BB962C8B-B14F-4D97-AF65-F5344CB8AC3E}">
        <p14:creationId xmlns:p14="http://schemas.microsoft.com/office/powerpoint/2010/main" val="1114001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4A5A6-0970-4103-80D0-02D6748BC7E3}"/>
              </a:ext>
            </a:extLst>
          </p:cNvPr>
          <p:cNvSpPr>
            <a:spLocks noGrp="1"/>
          </p:cNvSpPr>
          <p:nvPr>
            <p:ph type="title"/>
          </p:nvPr>
        </p:nvSpPr>
        <p:spPr>
          <a:xfrm>
            <a:off x="1219200" y="304800"/>
            <a:ext cx="7772400" cy="12065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40329D-6BE2-4911-950A-41BA08E5877A}"/>
              </a:ext>
            </a:extLst>
          </p:cNvPr>
          <p:cNvSpPr>
            <a:spLocks noGrp="1"/>
          </p:cNvSpPr>
          <p:nvPr>
            <p:ph type="body" sz="half" idx="1"/>
          </p:nvPr>
        </p:nvSpPr>
        <p:spPr>
          <a:xfrm>
            <a:off x="1219200" y="1600200"/>
            <a:ext cx="3810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a:extLst>
              <a:ext uri="{FF2B5EF4-FFF2-40B4-BE49-F238E27FC236}">
                <a16:creationId xmlns:a16="http://schemas.microsoft.com/office/drawing/2014/main" id="{4E373338-3848-4038-B0E2-1F35DB18F639}"/>
              </a:ext>
            </a:extLst>
          </p:cNvPr>
          <p:cNvSpPr>
            <a:spLocks noGrp="1"/>
          </p:cNvSpPr>
          <p:nvPr>
            <p:ph type="chart" sz="half" idx="2"/>
          </p:nvPr>
        </p:nvSpPr>
        <p:spPr>
          <a:xfrm>
            <a:off x="5181600" y="1600200"/>
            <a:ext cx="3810000" cy="4495800"/>
          </a:xfrm>
        </p:spPr>
        <p:txBody>
          <a:bodyPr/>
          <a:lstStyle/>
          <a:p>
            <a:endParaRPr lang="en-US"/>
          </a:p>
        </p:txBody>
      </p:sp>
      <p:sp>
        <p:nvSpPr>
          <p:cNvPr id="5" name="Date Placeholder 4">
            <a:extLst>
              <a:ext uri="{FF2B5EF4-FFF2-40B4-BE49-F238E27FC236}">
                <a16:creationId xmlns:a16="http://schemas.microsoft.com/office/drawing/2014/main" id="{F5EDCF8C-8E47-4E96-98EC-07AB875C6216}"/>
              </a:ext>
            </a:extLst>
          </p:cNvPr>
          <p:cNvSpPr>
            <a:spLocks noGrp="1"/>
          </p:cNvSpPr>
          <p:nvPr>
            <p:ph type="dt" sz="half" idx="10"/>
          </p:nvPr>
        </p:nvSpPr>
        <p:spPr>
          <a:xfrm>
            <a:off x="1143000" y="6400800"/>
            <a:ext cx="1905000" cy="457200"/>
          </a:xfrm>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B49D9F3E-DE4A-4300-87E0-F1332C72E9EA}"/>
              </a:ext>
            </a:extLst>
          </p:cNvPr>
          <p:cNvSpPr>
            <a:spLocks noGrp="1"/>
          </p:cNvSpPr>
          <p:nvPr>
            <p:ph type="ftr" sz="quarter" idx="11"/>
          </p:nvPr>
        </p:nvSpPr>
        <p:spPr>
          <a:xfrm>
            <a:off x="3581400" y="6400800"/>
            <a:ext cx="2895600" cy="457200"/>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DC116724-6951-47F0-B3C4-990221603673}"/>
              </a:ext>
            </a:extLst>
          </p:cNvPr>
          <p:cNvSpPr>
            <a:spLocks noGrp="1"/>
          </p:cNvSpPr>
          <p:nvPr>
            <p:ph type="sldNum" sz="quarter" idx="12"/>
          </p:nvPr>
        </p:nvSpPr>
        <p:spPr>
          <a:xfrm>
            <a:off x="7239000" y="6400800"/>
            <a:ext cx="1905000" cy="457200"/>
          </a:xfrm>
        </p:spPr>
        <p:txBody>
          <a:bodyPr/>
          <a:lstStyle>
            <a:lvl1pPr>
              <a:defRPr/>
            </a:lvl1pPr>
          </a:lstStyle>
          <a:p>
            <a:fld id="{1ECDFF86-E525-41A4-B05D-87BC7AF7FF57}" type="slidenum">
              <a:rPr lang="en-US" altLang="en-US"/>
              <a:pPr/>
              <a:t>‹#›</a:t>
            </a:fld>
            <a:endParaRPr lang="en-US" altLang="en-US"/>
          </a:p>
        </p:txBody>
      </p:sp>
    </p:spTree>
    <p:extLst>
      <p:ext uri="{BB962C8B-B14F-4D97-AF65-F5344CB8AC3E}">
        <p14:creationId xmlns:p14="http://schemas.microsoft.com/office/powerpoint/2010/main" val="89801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E877A-3154-4ECF-A45A-F6ACDEAE0D51}"/>
              </a:ext>
            </a:extLst>
          </p:cNvPr>
          <p:cNvSpPr>
            <a:spLocks noGrp="1"/>
          </p:cNvSpPr>
          <p:nvPr>
            <p:ph type="title"/>
          </p:nvPr>
        </p:nvSpPr>
        <p:spPr>
          <a:xfrm>
            <a:off x="1219200" y="304800"/>
            <a:ext cx="7772400" cy="1206500"/>
          </a:xfrm>
        </p:spPr>
        <p:txBody>
          <a:bodyPr/>
          <a:lstStyle/>
          <a:p>
            <a:r>
              <a:rPr lang="en-US"/>
              <a:t>Click to edit Master title style</a:t>
            </a:r>
          </a:p>
        </p:txBody>
      </p:sp>
      <p:sp>
        <p:nvSpPr>
          <p:cNvPr id="3" name="Online Image Placeholder 2">
            <a:extLst>
              <a:ext uri="{FF2B5EF4-FFF2-40B4-BE49-F238E27FC236}">
                <a16:creationId xmlns:a16="http://schemas.microsoft.com/office/drawing/2014/main" id="{A79008FC-E4EC-4F78-9D43-16548B8FF61E}"/>
              </a:ext>
            </a:extLst>
          </p:cNvPr>
          <p:cNvSpPr>
            <a:spLocks noGrp="1"/>
          </p:cNvSpPr>
          <p:nvPr>
            <p:ph type="clipArt" sz="half" idx="1"/>
          </p:nvPr>
        </p:nvSpPr>
        <p:spPr>
          <a:xfrm>
            <a:off x="1219200" y="1600200"/>
            <a:ext cx="3810000" cy="4495800"/>
          </a:xfrm>
        </p:spPr>
        <p:txBody>
          <a:bodyPr/>
          <a:lstStyle/>
          <a:p>
            <a:endParaRPr lang="en-US"/>
          </a:p>
        </p:txBody>
      </p:sp>
      <p:sp>
        <p:nvSpPr>
          <p:cNvPr id="4" name="Text Placeholder 3">
            <a:extLst>
              <a:ext uri="{FF2B5EF4-FFF2-40B4-BE49-F238E27FC236}">
                <a16:creationId xmlns:a16="http://schemas.microsoft.com/office/drawing/2014/main" id="{0184721F-B5AC-4A77-BDE9-5B3B9FBF9E14}"/>
              </a:ext>
            </a:extLst>
          </p:cNvPr>
          <p:cNvSpPr>
            <a:spLocks noGrp="1"/>
          </p:cNvSpPr>
          <p:nvPr>
            <p:ph type="body" sz="half" idx="2"/>
          </p:nvPr>
        </p:nvSpPr>
        <p:spPr>
          <a:xfrm>
            <a:off x="5181600" y="1600200"/>
            <a:ext cx="3810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60C645-2008-4BFD-83DA-9467B15A6F7E}"/>
              </a:ext>
            </a:extLst>
          </p:cNvPr>
          <p:cNvSpPr>
            <a:spLocks noGrp="1"/>
          </p:cNvSpPr>
          <p:nvPr>
            <p:ph type="dt" sz="half" idx="10"/>
          </p:nvPr>
        </p:nvSpPr>
        <p:spPr>
          <a:xfrm>
            <a:off x="1143000" y="6400800"/>
            <a:ext cx="1905000" cy="457200"/>
          </a:xfrm>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D904B916-8EBF-40F7-A808-273E8DF3AFDD}"/>
              </a:ext>
            </a:extLst>
          </p:cNvPr>
          <p:cNvSpPr>
            <a:spLocks noGrp="1"/>
          </p:cNvSpPr>
          <p:nvPr>
            <p:ph type="ftr" sz="quarter" idx="11"/>
          </p:nvPr>
        </p:nvSpPr>
        <p:spPr>
          <a:xfrm>
            <a:off x="3581400" y="6400800"/>
            <a:ext cx="2895600" cy="457200"/>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1EC58C15-A0A5-4B3A-80BC-CFF96B8A277F}"/>
              </a:ext>
            </a:extLst>
          </p:cNvPr>
          <p:cNvSpPr>
            <a:spLocks noGrp="1"/>
          </p:cNvSpPr>
          <p:nvPr>
            <p:ph type="sldNum" sz="quarter" idx="12"/>
          </p:nvPr>
        </p:nvSpPr>
        <p:spPr>
          <a:xfrm>
            <a:off x="7239000" y="6400800"/>
            <a:ext cx="1905000" cy="457200"/>
          </a:xfrm>
        </p:spPr>
        <p:txBody>
          <a:bodyPr/>
          <a:lstStyle>
            <a:lvl1pPr>
              <a:defRPr/>
            </a:lvl1pPr>
          </a:lstStyle>
          <a:p>
            <a:fld id="{4915C664-FCDD-48E5-B937-25FBC9EE028B}" type="slidenum">
              <a:rPr lang="en-US" altLang="en-US"/>
              <a:pPr/>
              <a:t>‹#›</a:t>
            </a:fld>
            <a:endParaRPr lang="en-US" altLang="en-US"/>
          </a:p>
        </p:txBody>
      </p:sp>
    </p:spTree>
    <p:extLst>
      <p:ext uri="{BB962C8B-B14F-4D97-AF65-F5344CB8AC3E}">
        <p14:creationId xmlns:p14="http://schemas.microsoft.com/office/powerpoint/2010/main" val="1422629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DCC22A5A-B8D2-497F-8977-7C196BEACC08}" type="slidenum">
              <a:rPr lang="en-US" altLang="en-US" smtClean="0"/>
              <a:pPr/>
              <a:t>‹#›</a:t>
            </a:fld>
            <a:endParaRPr lang="en-US" altLang="en-US"/>
          </a:p>
        </p:txBody>
      </p:sp>
    </p:spTree>
    <p:extLst>
      <p:ext uri="{BB962C8B-B14F-4D97-AF65-F5344CB8AC3E}">
        <p14:creationId xmlns:p14="http://schemas.microsoft.com/office/powerpoint/2010/main" val="273865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12" name="Freeform 11" title="Page Number Shape"/>
          <p:cNvSpPr/>
          <p:nvPr/>
        </p:nvSpPr>
        <p:spPr bwMode="auto">
          <a:xfrm>
            <a:off x="8736012"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460755" y="2571723"/>
            <a:ext cx="6222491" cy="3286153"/>
          </a:xfrm>
        </p:spPr>
        <p:txBody>
          <a:bodyPr anchor="t">
            <a:normAutofit/>
          </a:bodyPr>
          <a:lstStyle>
            <a:lvl1pPr>
              <a:lnSpc>
                <a:spcPct val="85000"/>
              </a:lnSpc>
              <a:defRPr sz="58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460755" y="1393748"/>
            <a:ext cx="6301072" cy="819150"/>
          </a:xfrm>
        </p:spPr>
        <p:txBody>
          <a:bodyPr anchor="ctr">
            <a:normAutofit/>
          </a:bodyPr>
          <a:lstStyle>
            <a:lvl1pPr marL="0" indent="0" algn="r">
              <a:lnSpc>
                <a:spcPct val="113000"/>
              </a:lnSpc>
              <a:spcBef>
                <a:spcPts val="0"/>
              </a:spcBef>
              <a:buNone/>
              <a:defRPr sz="1800" b="0" i="1" baseline="0">
                <a:solidFill>
                  <a:schemeClr val="tx1">
                    <a:lumMod val="85000"/>
                    <a:lumOff val="1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57216" y="6314440"/>
            <a:ext cx="1197467" cy="365125"/>
          </a:xfrm>
        </p:spPr>
        <p:txBody>
          <a:bodyPr/>
          <a:lstStyle>
            <a:lvl1pPr>
              <a:defRPr sz="900">
                <a:solidFill>
                  <a:schemeClr val="tx1">
                    <a:lumMod val="85000"/>
                    <a:lumOff val="15000"/>
                  </a:schemeClr>
                </a:solidFill>
              </a:defRPr>
            </a:lvl1pPr>
          </a:lstStyle>
          <a:p>
            <a:endParaRPr lang="en-US" altLang="en-US"/>
          </a:p>
        </p:txBody>
      </p:sp>
      <p:sp>
        <p:nvSpPr>
          <p:cNvPr id="5" name="Footer Placeholder 4"/>
          <p:cNvSpPr>
            <a:spLocks noGrp="1"/>
          </p:cNvSpPr>
          <p:nvPr>
            <p:ph type="ftr" sz="quarter" idx="11"/>
          </p:nvPr>
        </p:nvSpPr>
        <p:spPr>
          <a:xfrm>
            <a:off x="1460755" y="6314441"/>
            <a:ext cx="4860170" cy="365125"/>
          </a:xfrm>
        </p:spPr>
        <p:txBody>
          <a:bodyPr/>
          <a:lstStyle>
            <a:lvl1pPr>
              <a:defRPr b="0">
                <a:solidFill>
                  <a:schemeClr val="tx1">
                    <a:lumMod val="85000"/>
                    <a:lumOff val="15000"/>
                  </a:schemeClr>
                </a:solidFill>
              </a:defRPr>
            </a:lvl1pPr>
          </a:lstStyle>
          <a:p>
            <a:endParaRPr lang="en-US" altLang="en-US"/>
          </a:p>
        </p:txBody>
      </p:sp>
      <p:sp>
        <p:nvSpPr>
          <p:cNvPr id="6" name="Slide Number Placeholder 5"/>
          <p:cNvSpPr>
            <a:spLocks noGrp="1"/>
          </p:cNvSpPr>
          <p:nvPr>
            <p:ph type="sldNum" sz="quarter" idx="12"/>
          </p:nvPr>
        </p:nvSpPr>
        <p:spPr>
          <a:xfrm>
            <a:off x="8736012" y="1620761"/>
            <a:ext cx="407987" cy="365125"/>
          </a:xfrm>
        </p:spPr>
        <p:txBody>
          <a:bodyPr/>
          <a:lstStyle>
            <a:lvl1pPr>
              <a:defRPr>
                <a:solidFill>
                  <a:schemeClr val="bg2"/>
                </a:solidFill>
              </a:defRPr>
            </a:lvl1pPr>
          </a:lstStyle>
          <a:p>
            <a:fld id="{DDE2D678-4D19-47A6-B95E-700E7975AB24}" type="slidenum">
              <a:rPr lang="en-US" altLang="en-US" smtClean="0"/>
              <a:pPr/>
              <a:t>‹#›</a:t>
            </a:fld>
            <a:endParaRPr lang="en-US" altLang="en-US"/>
          </a:p>
        </p:txBody>
      </p:sp>
      <p:cxnSp>
        <p:nvCxnSpPr>
          <p:cNvPr id="10" name="Straight Connector 9"/>
          <p:cNvCxnSpPr/>
          <p:nvPr/>
        </p:nvCxnSpPr>
        <p:spPr>
          <a:xfrm flipH="1">
            <a:off x="1" y="6178167"/>
            <a:ext cx="7683245"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1" y="6178167"/>
            <a:ext cx="7683245"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7553221"/>
      </p:ext>
    </p:extLst>
  </p:cSld>
  <p:clrMapOvr>
    <a:masterClrMapping/>
  </p:clrMapOvr>
  <p:extLst>
    <p:ext uri="{DCECCB84-F9BA-43D5-87BE-67443E8EF086}">
      <p15:sldGuideLst xmlns:p15="http://schemas.microsoft.com/office/powerpoint/2012/main">
        <p15:guide id="0" pos="4842">
          <p15:clr>
            <a:srgbClr val="FBAE40"/>
          </p15:clr>
        </p15:guide>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86200" y="540628"/>
            <a:ext cx="46863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86200" y="3712467"/>
            <a:ext cx="46863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9F11EFF6-9BC6-4802-9D38-F9ECCB30B310}" type="slidenum">
              <a:rPr lang="en-US" altLang="en-US" smtClean="0"/>
              <a:pPr/>
              <a:t>‹#›</a:t>
            </a:fld>
            <a:endParaRPr lang="en-US" altLang="en-US"/>
          </a:p>
        </p:txBody>
      </p:sp>
    </p:spTree>
    <p:extLst>
      <p:ext uri="{BB962C8B-B14F-4D97-AF65-F5344CB8AC3E}">
        <p14:creationId xmlns:p14="http://schemas.microsoft.com/office/powerpoint/2010/main" val="2960438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71500" y="557784"/>
            <a:ext cx="2873502"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3886200" y="558065"/>
            <a:ext cx="4690872" cy="913212"/>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3886200" y="1526122"/>
            <a:ext cx="4690872" cy="17515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86200" y="3700828"/>
            <a:ext cx="4690872" cy="913759"/>
          </a:xfrm>
        </p:spPr>
        <p:txBody>
          <a:bodyPr anchor="b">
            <a:normAutofit/>
          </a:bodyPr>
          <a:lstStyle>
            <a:lvl1pPr marL="0" indent="0">
              <a:buNone/>
              <a:defRPr sz="2400" b="0" i="1" baseline="0">
                <a:solidFill>
                  <a:schemeClr val="tx1">
                    <a:lumMod val="85000"/>
                    <a:lumOff val="1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86200" y="4669432"/>
            <a:ext cx="4690872" cy="1752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FF346A96-B6B6-4FD4-BEF1-4F4DBA15D99A}" type="slidenum">
              <a:rPr lang="en-US" altLang="en-US" smtClean="0"/>
              <a:pPr/>
              <a:t>‹#›</a:t>
            </a:fld>
            <a:endParaRPr lang="en-US" altLang="en-US"/>
          </a:p>
        </p:txBody>
      </p:sp>
    </p:spTree>
    <p:extLst>
      <p:ext uri="{BB962C8B-B14F-4D97-AF65-F5344CB8AC3E}">
        <p14:creationId xmlns:p14="http://schemas.microsoft.com/office/powerpoint/2010/main" val="3981423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B56FB11E-48A1-44BC-9E4D-7D397DB007E8}" type="slidenum">
              <a:rPr lang="en-US" altLang="en-US" smtClean="0"/>
              <a:pPr/>
              <a:t>‹#›</a:t>
            </a:fld>
            <a:endParaRPr lang="en-US" altLang="en-US"/>
          </a:p>
        </p:txBody>
      </p:sp>
    </p:spTree>
    <p:extLst>
      <p:ext uri="{BB962C8B-B14F-4D97-AF65-F5344CB8AC3E}">
        <p14:creationId xmlns:p14="http://schemas.microsoft.com/office/powerpoint/2010/main" val="5535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787D4817-D9DA-4875-AF2D-2E4F962EAF3E}" type="slidenum">
              <a:rPr lang="en-US" altLang="en-US" smtClean="0"/>
              <a:pPr/>
              <a:t>‹#›</a:t>
            </a:fld>
            <a:endParaRPr lang="en-US" altLang="en-US"/>
          </a:p>
        </p:txBody>
      </p:sp>
    </p:spTree>
    <p:extLst>
      <p:ext uri="{BB962C8B-B14F-4D97-AF65-F5344CB8AC3E}">
        <p14:creationId xmlns:p14="http://schemas.microsoft.com/office/powerpoint/2010/main" val="1445488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1500" y="555479"/>
            <a:ext cx="2879082" cy="1921022"/>
          </a:xfrm>
        </p:spPr>
        <p:txBody>
          <a:bodyPr anchor="t">
            <a:noAutofit/>
          </a:bodyPr>
          <a:lstStyle>
            <a:lvl1pPr>
              <a:lnSpc>
                <a:spcPct val="93000"/>
              </a:lnSpc>
              <a:defRPr sz="3000"/>
            </a:lvl1pPr>
          </a:lstStyle>
          <a:p>
            <a:r>
              <a:rPr lang="en-US"/>
              <a:t>Click to edit Master title style</a:t>
            </a:r>
            <a:endParaRPr lang="en-US" dirty="0"/>
          </a:p>
        </p:txBody>
      </p:sp>
      <p:sp>
        <p:nvSpPr>
          <p:cNvPr id="3" name="Content Placeholder 2"/>
          <p:cNvSpPr>
            <a:spLocks noGrp="1"/>
          </p:cNvSpPr>
          <p:nvPr>
            <p:ph idx="1"/>
          </p:nvPr>
        </p:nvSpPr>
        <p:spPr>
          <a:xfrm>
            <a:off x="3886200" y="564147"/>
            <a:ext cx="46863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1500" y="2621513"/>
            <a:ext cx="2879082" cy="3239537"/>
          </a:xfrm>
        </p:spPr>
        <p:txBody>
          <a:bodyPr>
            <a:normAutofit/>
          </a:bodyPr>
          <a:lstStyle>
            <a:lvl1pPr marL="0" indent="0" algn="r">
              <a:lnSpc>
                <a:spcPct val="125000"/>
              </a:lnSpc>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BD338BFD-E66A-4EA8-8A2E-2115672A4740}" type="slidenum">
              <a:rPr lang="en-US" altLang="en-US" smtClean="0"/>
              <a:pPr/>
              <a:t>‹#›</a:t>
            </a:fld>
            <a:endParaRPr lang="en-US" altLang="en-US"/>
          </a:p>
        </p:txBody>
      </p:sp>
    </p:spTree>
    <p:extLst>
      <p:ext uri="{BB962C8B-B14F-4D97-AF65-F5344CB8AC3E}">
        <p14:creationId xmlns:p14="http://schemas.microsoft.com/office/powerpoint/2010/main" val="1310116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1501" y="557262"/>
            <a:ext cx="2882528" cy="1919239"/>
          </a:xfrm>
        </p:spPr>
        <p:txBody>
          <a:bodyPr anchor="t">
            <a:noAutofit/>
          </a:bodyPr>
          <a:lstStyle>
            <a:lvl1pPr>
              <a:lnSpc>
                <a:spcPct val="93000"/>
              </a:lnSpc>
              <a:defRPr sz="3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3943350" y="1"/>
            <a:ext cx="4629150"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71501" y="2621512"/>
            <a:ext cx="2882528" cy="3236976"/>
          </a:xfrm>
        </p:spPr>
        <p:txBody>
          <a:bodyPr>
            <a:normAutofit/>
          </a:bodyPr>
          <a:lstStyle>
            <a:lvl1pPr marL="0" indent="0" algn="r">
              <a:lnSpc>
                <a:spcPct val="125000"/>
              </a:lnSpc>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E4A534FF-4DE9-48B1-860E-6C5D5E8402A7}" type="slidenum">
              <a:rPr lang="en-US" altLang="en-US" smtClean="0"/>
              <a:pPr/>
              <a:t>‹#›</a:t>
            </a:fld>
            <a:endParaRPr lang="en-US" altLang="en-US"/>
          </a:p>
        </p:txBody>
      </p:sp>
    </p:spTree>
    <p:extLst>
      <p:ext uri="{BB962C8B-B14F-4D97-AF65-F5344CB8AC3E}">
        <p14:creationId xmlns:p14="http://schemas.microsoft.com/office/powerpoint/2010/main" val="1115431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6" title="Page Number Shape"/>
          <p:cNvSpPr/>
          <p:nvPr/>
        </p:nvSpPr>
        <p:spPr bwMode="auto">
          <a:xfrm>
            <a:off x="8736012"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571500" y="559678"/>
            <a:ext cx="2875430"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886200" y="569066"/>
            <a:ext cx="4686299"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1501" y="5930061"/>
            <a:ext cx="2861142" cy="365125"/>
          </a:xfrm>
          <a:prstGeom prst="rect">
            <a:avLst/>
          </a:prstGeom>
        </p:spPr>
        <p:txBody>
          <a:bodyPr vert="horz" lIns="91440" tIns="45720" rIns="91440" bIns="45720" rtlCol="0" anchor="t"/>
          <a:lstStyle>
            <a:lvl1pPr algn="r">
              <a:defRPr sz="750" b="0" i="1" baseline="0">
                <a:solidFill>
                  <a:schemeClr val="tx1">
                    <a:lumMod val="85000"/>
                    <a:lumOff val="15000"/>
                  </a:schemeClr>
                </a:solidFill>
                <a:latin typeface="+mj-lt"/>
              </a:defRPr>
            </a:lvl1pPr>
          </a:lstStyle>
          <a:p>
            <a:endParaRPr lang="en-US" altLang="en-US"/>
          </a:p>
        </p:txBody>
      </p:sp>
      <p:sp>
        <p:nvSpPr>
          <p:cNvPr id="5" name="Footer Placeholder 4"/>
          <p:cNvSpPr>
            <a:spLocks noGrp="1"/>
          </p:cNvSpPr>
          <p:nvPr>
            <p:ph type="ftr" sz="quarter" idx="3"/>
          </p:nvPr>
        </p:nvSpPr>
        <p:spPr>
          <a:xfrm>
            <a:off x="571501" y="6314441"/>
            <a:ext cx="2861142" cy="365125"/>
          </a:xfrm>
          <a:prstGeom prst="rect">
            <a:avLst/>
          </a:prstGeom>
        </p:spPr>
        <p:txBody>
          <a:bodyPr vert="horz" lIns="91440" tIns="45720" rIns="91440" bIns="45720" rtlCol="0" anchor="t"/>
          <a:lstStyle>
            <a:lvl1pPr algn="r">
              <a:defRPr sz="1100" b="1" i="1" baseline="0">
                <a:solidFill>
                  <a:schemeClr val="tx1">
                    <a:lumMod val="85000"/>
                    <a:lumOff val="15000"/>
                  </a:schemeClr>
                </a:solidFill>
                <a:latin typeface="+mj-lt"/>
              </a:defRPr>
            </a:lvl1pPr>
          </a:lstStyle>
          <a:p>
            <a:endParaRPr lang="en-US" altLang="en-US"/>
          </a:p>
        </p:txBody>
      </p:sp>
      <p:sp>
        <p:nvSpPr>
          <p:cNvPr id="6" name="Slide Number Placeholder 5"/>
          <p:cNvSpPr>
            <a:spLocks noGrp="1"/>
          </p:cNvSpPr>
          <p:nvPr>
            <p:ph type="sldNum" sz="quarter" idx="4"/>
          </p:nvPr>
        </p:nvSpPr>
        <p:spPr>
          <a:xfrm>
            <a:off x="8736012" y="5607593"/>
            <a:ext cx="407987" cy="365125"/>
          </a:xfrm>
          <a:prstGeom prst="rect">
            <a:avLst/>
          </a:prstGeom>
        </p:spPr>
        <p:txBody>
          <a:bodyPr vert="horz" lIns="91440" tIns="45720" rIns="91440" bIns="45720" rtlCol="0" anchor="ctr"/>
          <a:lstStyle>
            <a:lvl1pPr algn="r">
              <a:defRPr sz="1100" b="0" i="1" baseline="0">
                <a:solidFill>
                  <a:schemeClr val="bg2"/>
                </a:solidFill>
                <a:latin typeface="+mj-lt"/>
              </a:defRPr>
            </a:lvl1pPr>
          </a:lstStyle>
          <a:p>
            <a:fld id="{8FDE1768-57A2-4ACD-ACD0-84ACC05F0496}" type="slidenum">
              <a:rPr lang="en-US" altLang="en-US" smtClean="0"/>
              <a:pPr/>
              <a:t>‹#›</a:t>
            </a:fld>
            <a:endParaRPr lang="en-US" altLang="en-US"/>
          </a:p>
        </p:txBody>
      </p:sp>
      <p:cxnSp>
        <p:nvCxnSpPr>
          <p:cNvPr id="10" name="Straight Connector 9"/>
          <p:cNvCxnSpPr/>
          <p:nvPr/>
        </p:nvCxnSpPr>
        <p:spPr>
          <a:xfrm>
            <a:off x="0" y="6199730"/>
            <a:ext cx="337185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6199730"/>
            <a:ext cx="337185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9827854"/>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Lst>
  <p:hf hdr="0" ftr="0" dt="0"/>
  <p:txStyles>
    <p:titleStyle>
      <a:lvl1pPr algn="r" defTabSz="685800" rtl="0" eaLnBrk="1" latinLnBrk="0" hangingPunct="1">
        <a:lnSpc>
          <a:spcPct val="90000"/>
        </a:lnSpc>
        <a:spcBef>
          <a:spcPct val="0"/>
        </a:spcBef>
        <a:buNone/>
        <a:defRPr sz="3800" b="0" i="1" kern="1200" baseline="0">
          <a:solidFill>
            <a:schemeClr val="tx1">
              <a:lumMod val="85000"/>
              <a:lumOff val="15000"/>
            </a:schemeClr>
          </a:solidFill>
          <a:latin typeface="+mj-lt"/>
          <a:ea typeface="+mj-ea"/>
          <a:cs typeface="+mj-cs"/>
        </a:defRPr>
      </a:lvl1pPr>
    </p:titleStyle>
    <p:bodyStyle>
      <a:lvl1pPr marL="283464" indent="-283464" algn="l" defTabSz="6858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6858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6858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6858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6858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685800" rtl="0" eaLnBrk="1" latinLnBrk="0" hangingPunct="1">
        <a:lnSpc>
          <a:spcPct val="112000"/>
        </a:lnSpc>
        <a:spcBef>
          <a:spcPts val="975"/>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685800" rtl="0" eaLnBrk="1" latinLnBrk="0" hangingPunct="1">
        <a:lnSpc>
          <a:spcPct val="112000"/>
        </a:lnSpc>
        <a:spcBef>
          <a:spcPts val="975"/>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685800" rtl="0" eaLnBrk="1" latinLnBrk="0" hangingPunct="1">
        <a:lnSpc>
          <a:spcPct val="112000"/>
        </a:lnSpc>
        <a:spcBef>
          <a:spcPts val="975"/>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2124">
          <p15:clr>
            <a:srgbClr val="F26B43"/>
          </p15:clr>
        </p15:guide>
        <p15:guide id="1" pos="2832">
          <p15:clr>
            <a:srgbClr val="F26B43"/>
          </p15:clr>
        </p15:guide>
        <p15:guide id="2" pos="480">
          <p15:clr>
            <a:srgbClr val="F26B43"/>
          </p15:clr>
        </p15:guide>
        <p15:guide id="3" pos="7200">
          <p15:clr>
            <a:srgbClr val="F26B43"/>
          </p15:clr>
        </p15:guide>
        <p15:guide id="4" pos="3264">
          <p15:clr>
            <a:srgbClr val="F26B43"/>
          </p15:clr>
        </p15:guide>
        <p15:guide id="5" pos="360">
          <p15:clr>
            <a:srgbClr val="F26B43"/>
          </p15:clr>
        </p15:guide>
        <p15:guide id="6" orient="horz" pos="432">
          <p15:clr>
            <a:srgbClr val="F26B43"/>
          </p15:clr>
        </p15:guide>
        <p15:guide id="7" pos="5400">
          <p15:clr>
            <a:srgbClr val="F26B43"/>
          </p15:clr>
        </p15:guide>
        <p15:guide id="8" pos="24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hyperlink" Target="https://www.cse.unr.edu/brain/nevprop" TargetMode="Externa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C1034-B076-4EF7-A19A-DA3FDC379CB0}"/>
              </a:ext>
            </a:extLst>
          </p:cNvPr>
          <p:cNvSpPr>
            <a:spLocks noGrp="1"/>
          </p:cNvSpPr>
          <p:nvPr>
            <p:ph type="title"/>
          </p:nvPr>
        </p:nvSpPr>
        <p:spPr>
          <a:xfrm>
            <a:off x="553641" y="1529790"/>
            <a:ext cx="8036718" cy="3798420"/>
          </a:xfrm>
        </p:spPr>
        <p:txBody>
          <a:bodyPr vert="horz" lIns="91440" tIns="45720" rIns="91440" bIns="45720" rtlCol="0" anchor="t">
            <a:normAutofit fontScale="90000"/>
          </a:bodyPr>
          <a:lstStyle/>
          <a:p>
            <a:pPr algn="ctr" defTabSz="914400">
              <a:lnSpc>
                <a:spcPct val="85000"/>
              </a:lnSpc>
            </a:pPr>
            <a:r>
              <a:rPr lang="en-US" sz="7000" cap="all" dirty="0">
                <a:solidFill>
                  <a:schemeClr val="tx2"/>
                </a:solidFill>
              </a:rPr>
              <a:t>Non –parametric </a:t>
            </a:r>
            <a:br>
              <a:rPr lang="en-US" sz="7000" cap="all" dirty="0">
                <a:solidFill>
                  <a:schemeClr val="tx2"/>
                </a:solidFill>
              </a:rPr>
            </a:br>
            <a:r>
              <a:rPr lang="en-US" sz="7000" cap="all" dirty="0">
                <a:solidFill>
                  <a:schemeClr val="tx2"/>
                </a:solidFill>
              </a:rPr>
              <a:t>estimation</a:t>
            </a:r>
            <a:br>
              <a:rPr lang="en-US" sz="7000" cap="all" dirty="0">
                <a:solidFill>
                  <a:schemeClr val="tx2"/>
                </a:solidFill>
              </a:rPr>
            </a:br>
            <a:br>
              <a:rPr lang="en-US" sz="7000" cap="all" dirty="0">
                <a:solidFill>
                  <a:schemeClr val="tx2"/>
                </a:solidFill>
              </a:rPr>
            </a:br>
            <a:br>
              <a:rPr lang="en-US" sz="7000" cap="all" dirty="0">
                <a:solidFill>
                  <a:schemeClr val="tx2"/>
                </a:solidFill>
              </a:rPr>
            </a:br>
            <a:endParaRPr lang="en-US" sz="7000" cap="all" dirty="0">
              <a:solidFill>
                <a:schemeClr val="tx2"/>
              </a:solidFill>
            </a:endParaRPr>
          </a:p>
        </p:txBody>
      </p:sp>
      <p:sp>
        <p:nvSpPr>
          <p:cNvPr id="3" name="Slide Number Placeholder 2">
            <a:extLst>
              <a:ext uri="{FF2B5EF4-FFF2-40B4-BE49-F238E27FC236}">
                <a16:creationId xmlns:a16="http://schemas.microsoft.com/office/drawing/2014/main" id="{03CB5B3C-25B9-485A-B147-BDA2D715304C}"/>
              </a:ext>
            </a:extLst>
          </p:cNvPr>
          <p:cNvSpPr>
            <a:spLocks noGrp="1"/>
          </p:cNvSpPr>
          <p:nvPr>
            <p:ph type="sldNum" sz="quarter" idx="12"/>
          </p:nvPr>
        </p:nvSpPr>
        <p:spPr>
          <a:xfrm>
            <a:off x="8838008" y="741584"/>
            <a:ext cx="305991" cy="365125"/>
          </a:xfrm>
        </p:spPr>
        <p:txBody>
          <a:bodyPr vert="horz" lIns="91440" tIns="45720" rIns="91440" bIns="45720" rtlCol="0" anchor="ctr">
            <a:normAutofit/>
          </a:bodyPr>
          <a:lstStyle/>
          <a:p>
            <a:pPr>
              <a:spcAft>
                <a:spcPts val="600"/>
              </a:spcAft>
            </a:pPr>
            <a:fld id="{B56FB11E-48A1-44BC-9E4D-7D397DB007E8}" type="slidenum">
              <a:rPr lang="en-US" altLang="en-US" sz="1200" smtClean="0"/>
              <a:pPr>
                <a:spcAft>
                  <a:spcPts val="600"/>
                </a:spcAft>
              </a:pPr>
              <a:t>1</a:t>
            </a:fld>
            <a:endParaRPr lang="en-US" altLang="en-US" sz="1200"/>
          </a:p>
        </p:txBody>
      </p:sp>
    </p:spTree>
    <p:extLst>
      <p:ext uri="{BB962C8B-B14F-4D97-AF65-F5344CB8AC3E}">
        <p14:creationId xmlns:p14="http://schemas.microsoft.com/office/powerpoint/2010/main" val="372987817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25AF0C13-E58B-4AE5-ABC2-A2DBC89FDB36}"/>
              </a:ext>
            </a:extLst>
          </p:cNvPr>
          <p:cNvSpPr>
            <a:spLocks noGrp="1" noChangeArrowheads="1"/>
          </p:cNvSpPr>
          <p:nvPr>
            <p:ph type="title"/>
          </p:nvPr>
        </p:nvSpPr>
        <p:spPr>
          <a:xfrm>
            <a:off x="72971" y="152400"/>
            <a:ext cx="3848100" cy="4952492"/>
          </a:xfrm>
        </p:spPr>
        <p:txBody>
          <a:bodyPr/>
          <a:lstStyle/>
          <a:p>
            <a:pPr algn="ctr"/>
            <a:r>
              <a:rPr lang="en-US" altLang="en-US" dirty="0"/>
              <a:t>Some Terminology</a:t>
            </a:r>
          </a:p>
        </p:txBody>
      </p:sp>
      <p:sp>
        <p:nvSpPr>
          <p:cNvPr id="38915" name="Rectangle 3">
            <a:extLst>
              <a:ext uri="{FF2B5EF4-FFF2-40B4-BE49-F238E27FC236}">
                <a16:creationId xmlns:a16="http://schemas.microsoft.com/office/drawing/2014/main" id="{6EDB0F1D-15CD-4680-915C-42F554A49E15}"/>
              </a:ext>
            </a:extLst>
          </p:cNvPr>
          <p:cNvSpPr>
            <a:spLocks noGrp="1" noChangeArrowheads="1"/>
          </p:cNvSpPr>
          <p:nvPr>
            <p:ph idx="1"/>
          </p:nvPr>
        </p:nvSpPr>
        <p:spPr>
          <a:xfrm>
            <a:off x="3921071" y="324020"/>
            <a:ext cx="4686299" cy="5655156"/>
          </a:xfrm>
        </p:spPr>
        <p:txBody>
          <a:bodyPr>
            <a:normAutofit fontScale="85000" lnSpcReduction="20000"/>
          </a:bodyPr>
          <a:lstStyle/>
          <a:p>
            <a:r>
              <a:rPr lang="en-US" altLang="en-US" sz="2800" dirty="0"/>
              <a:t>Classes: set of m known categories of objects</a:t>
            </a:r>
          </a:p>
          <a:p>
            <a:pPr>
              <a:buFont typeface="Symbol" panose="05050102010706020507" pitchFamily="18" charset="2"/>
              <a:buNone/>
            </a:pPr>
            <a:r>
              <a:rPr lang="en-US" altLang="en-US" sz="2800" dirty="0"/>
              <a:t>         (a) might have a known description for each</a:t>
            </a:r>
          </a:p>
          <a:p>
            <a:pPr>
              <a:buFont typeface="Symbol" panose="05050102010706020507" pitchFamily="18" charset="2"/>
              <a:buNone/>
            </a:pPr>
            <a:r>
              <a:rPr lang="en-US" altLang="en-US" sz="2800" dirty="0"/>
              <a:t>         (b) might have a set of samples for each</a:t>
            </a:r>
          </a:p>
          <a:p>
            <a:r>
              <a:rPr lang="en-US" altLang="en-US" sz="2800" dirty="0"/>
              <a:t>Reject Class:</a:t>
            </a:r>
          </a:p>
          <a:p>
            <a:pPr>
              <a:buFont typeface="Symbol" panose="05050102010706020507" pitchFamily="18" charset="2"/>
              <a:buNone/>
            </a:pPr>
            <a:r>
              <a:rPr lang="en-US" altLang="en-US" sz="2800" dirty="0"/>
              <a:t>          a generic class for objects not in any of  </a:t>
            </a:r>
          </a:p>
          <a:p>
            <a:pPr>
              <a:buFont typeface="Symbol" panose="05050102010706020507" pitchFamily="18" charset="2"/>
              <a:buNone/>
            </a:pPr>
            <a:r>
              <a:rPr lang="en-US" altLang="en-US" sz="2800" dirty="0"/>
              <a:t>          the designated known classes</a:t>
            </a:r>
          </a:p>
          <a:p>
            <a:r>
              <a:rPr lang="en-US" altLang="en-US" sz="2800" dirty="0"/>
              <a:t>Classifier:</a:t>
            </a:r>
          </a:p>
          <a:p>
            <a:pPr>
              <a:buFont typeface="Symbol" panose="05050102010706020507" pitchFamily="18" charset="2"/>
              <a:buNone/>
            </a:pPr>
            <a:r>
              <a:rPr lang="en-US" altLang="en-US" sz="2800" dirty="0"/>
              <a:t>          Assigns object to a class based on features</a:t>
            </a:r>
          </a:p>
        </p:txBody>
      </p:sp>
      <p:sp>
        <p:nvSpPr>
          <p:cNvPr id="5" name="Slide Number Placeholder 5">
            <a:extLst>
              <a:ext uri="{FF2B5EF4-FFF2-40B4-BE49-F238E27FC236}">
                <a16:creationId xmlns:a16="http://schemas.microsoft.com/office/drawing/2014/main" id="{67E5601F-2353-4532-8B19-E5E790AFCBB0}"/>
              </a:ext>
            </a:extLst>
          </p:cNvPr>
          <p:cNvSpPr>
            <a:spLocks noGrp="1"/>
          </p:cNvSpPr>
          <p:nvPr>
            <p:ph type="sldNum" sz="quarter" idx="12"/>
          </p:nvPr>
        </p:nvSpPr>
        <p:spPr/>
        <p:txBody>
          <a:bodyPr/>
          <a:lstStyle/>
          <a:p>
            <a:fld id="{63284A78-ABDC-4867-977A-E9D98C6D1267}" type="slidenum">
              <a:rPr lang="en-US" altLang="en-US"/>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25F48D98-2303-4BEF-9DB5-02446037F8BB}"/>
              </a:ext>
            </a:extLst>
          </p:cNvPr>
          <p:cNvSpPr>
            <a:spLocks noGrp="1" noChangeArrowheads="1"/>
          </p:cNvSpPr>
          <p:nvPr>
            <p:ph type="title"/>
          </p:nvPr>
        </p:nvSpPr>
        <p:spPr>
          <a:xfrm>
            <a:off x="381000" y="277597"/>
            <a:ext cx="7010400" cy="1206500"/>
          </a:xfrm>
        </p:spPr>
        <p:txBody>
          <a:bodyPr/>
          <a:lstStyle/>
          <a:p>
            <a:r>
              <a:rPr lang="en-US" altLang="en-US" dirty="0"/>
              <a:t>Discriminant functions</a:t>
            </a:r>
          </a:p>
        </p:txBody>
      </p:sp>
      <p:sp>
        <p:nvSpPr>
          <p:cNvPr id="40963" name="Rectangle 3">
            <a:extLst>
              <a:ext uri="{FF2B5EF4-FFF2-40B4-BE49-F238E27FC236}">
                <a16:creationId xmlns:a16="http://schemas.microsoft.com/office/drawing/2014/main" id="{EBF5AB1E-21A0-4B71-8DDF-EEA619CB4F84}"/>
              </a:ext>
            </a:extLst>
          </p:cNvPr>
          <p:cNvSpPr>
            <a:spLocks noGrp="1" noChangeArrowheads="1"/>
          </p:cNvSpPr>
          <p:nvPr>
            <p:ph type="body" sz="half" idx="1"/>
          </p:nvPr>
        </p:nvSpPr>
        <p:spPr>
          <a:xfrm>
            <a:off x="631825" y="1252752"/>
            <a:ext cx="2635250" cy="4724400"/>
          </a:xfrm>
        </p:spPr>
        <p:txBody>
          <a:bodyPr/>
          <a:lstStyle/>
          <a:p>
            <a:r>
              <a:rPr lang="en-US" altLang="en-US" sz="2400" dirty="0"/>
              <a:t>Functions f(x, K) perform some computation on feature vector x</a:t>
            </a:r>
          </a:p>
          <a:p>
            <a:r>
              <a:rPr lang="en-US" altLang="en-US" sz="2400" dirty="0"/>
              <a:t>Knowledge K from training or programming is used</a:t>
            </a:r>
          </a:p>
          <a:p>
            <a:r>
              <a:rPr lang="en-US" altLang="en-US" sz="2400" dirty="0"/>
              <a:t>Final stage determines class</a:t>
            </a:r>
          </a:p>
        </p:txBody>
      </p:sp>
      <p:pic>
        <p:nvPicPr>
          <p:cNvPr id="40964" name="Picture 4">
            <a:extLst>
              <a:ext uri="{FF2B5EF4-FFF2-40B4-BE49-F238E27FC236}">
                <a16:creationId xmlns:a16="http://schemas.microsoft.com/office/drawing/2014/main" id="{22CD0695-23E1-462C-A8CA-7E4B3D1A5565}"/>
              </a:ext>
            </a:extLst>
          </p:cNvPr>
          <p:cNvPicPr>
            <a:picLocks noGrp="1" noChangeAspect="1" noChangeArrowheads="1"/>
          </p:cNvPicPr>
          <p:nvPr>
            <p:ph type="chart" sz="half" idx="2"/>
          </p:nvPr>
        </p:nvPicPr>
        <p:blipFill>
          <a:blip r:embed="rId2">
            <a:extLst>
              <a:ext uri="{28A0092B-C50C-407E-A947-70E740481C1C}">
                <a14:useLocalDpi xmlns:a14="http://schemas.microsoft.com/office/drawing/2010/main" val="0"/>
              </a:ext>
            </a:extLst>
          </a:blip>
          <a:srcRect/>
          <a:stretch>
            <a:fillRect/>
          </a:stretch>
        </p:blipFill>
        <p:spPr>
          <a:xfrm>
            <a:off x="3693009" y="812329"/>
            <a:ext cx="5441950" cy="560524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Slide Number Placeholder 6">
            <a:extLst>
              <a:ext uri="{FF2B5EF4-FFF2-40B4-BE49-F238E27FC236}">
                <a16:creationId xmlns:a16="http://schemas.microsoft.com/office/drawing/2014/main" id="{633A8972-810C-4851-837D-96965E7C05D2}"/>
              </a:ext>
            </a:extLst>
          </p:cNvPr>
          <p:cNvSpPr>
            <a:spLocks noGrp="1"/>
          </p:cNvSpPr>
          <p:nvPr>
            <p:ph type="sldNum" sz="quarter" idx="12"/>
          </p:nvPr>
        </p:nvSpPr>
        <p:spPr/>
        <p:txBody>
          <a:bodyPr/>
          <a:lstStyle/>
          <a:p>
            <a:fld id="{F3642F99-0B4C-405A-98C4-AB317CE464D0}" type="slidenum">
              <a:rPr lang="en-US" altLang="en-US"/>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B4E95B00-36F7-46F8-8C23-CFE2DCD4F39F}"/>
              </a:ext>
            </a:extLst>
          </p:cNvPr>
          <p:cNvSpPr>
            <a:spLocks noGrp="1" noChangeArrowheads="1"/>
          </p:cNvSpPr>
          <p:nvPr>
            <p:ph type="title"/>
          </p:nvPr>
        </p:nvSpPr>
        <p:spPr>
          <a:xfrm>
            <a:off x="571500" y="559678"/>
            <a:ext cx="7048500" cy="4952492"/>
          </a:xfrm>
        </p:spPr>
        <p:txBody>
          <a:bodyPr/>
          <a:lstStyle/>
          <a:p>
            <a:pPr algn="ctr"/>
            <a:r>
              <a:rPr lang="en-US" altLang="en-US" dirty="0">
                <a:solidFill>
                  <a:srgbClr val="FF0000"/>
                </a:solidFill>
              </a:rPr>
              <a:t>Classifiers often used in Computer Vision</a:t>
            </a:r>
          </a:p>
        </p:txBody>
      </p:sp>
      <p:sp>
        <p:nvSpPr>
          <p:cNvPr id="5" name="Slide Number Placeholder 4">
            <a:extLst>
              <a:ext uri="{FF2B5EF4-FFF2-40B4-BE49-F238E27FC236}">
                <a16:creationId xmlns:a16="http://schemas.microsoft.com/office/drawing/2014/main" id="{6763DB49-90AA-456E-B9D4-23E0BD461EBD}"/>
              </a:ext>
            </a:extLst>
          </p:cNvPr>
          <p:cNvSpPr>
            <a:spLocks noGrp="1"/>
          </p:cNvSpPr>
          <p:nvPr>
            <p:ph type="sldNum" sz="quarter" idx="12"/>
          </p:nvPr>
        </p:nvSpPr>
        <p:spPr/>
        <p:txBody>
          <a:bodyPr/>
          <a:lstStyle/>
          <a:p>
            <a:fld id="{6642914F-C180-433E-9931-A6705E94C7CE}" type="slidenum">
              <a:rPr lang="en-US" altLang="en-US"/>
              <a:pPr/>
              <a:t>12</a:t>
            </a:fld>
            <a:endParaRPr lang="en-US" altLang="en-US"/>
          </a:p>
        </p:txBody>
      </p:sp>
      <p:sp>
        <p:nvSpPr>
          <p:cNvPr id="54275" name="Text Box 3">
            <a:extLst>
              <a:ext uri="{FF2B5EF4-FFF2-40B4-BE49-F238E27FC236}">
                <a16:creationId xmlns:a16="http://schemas.microsoft.com/office/drawing/2014/main" id="{874D5EC9-F289-4610-86BD-7B6D2FFA99A0}"/>
              </a:ext>
            </a:extLst>
          </p:cNvPr>
          <p:cNvSpPr txBox="1">
            <a:spLocks noChangeArrowheads="1"/>
          </p:cNvSpPr>
          <p:nvPr/>
        </p:nvSpPr>
        <p:spPr bwMode="auto">
          <a:xfrm>
            <a:off x="520700" y="2068163"/>
            <a:ext cx="7150099"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en-US" altLang="en-US" dirty="0"/>
              <a:t> </a:t>
            </a:r>
            <a:r>
              <a:rPr lang="en-US" altLang="en-US" sz="2800" b="1" dirty="0"/>
              <a:t>Decision Tree Classifiers</a:t>
            </a:r>
          </a:p>
          <a:p>
            <a:pPr>
              <a:buFontTx/>
              <a:buChar char="•"/>
            </a:pPr>
            <a:endParaRPr lang="en-US" altLang="en-US" sz="2800" b="1" dirty="0"/>
          </a:p>
          <a:p>
            <a:pPr>
              <a:buFontTx/>
              <a:buChar char="•"/>
            </a:pPr>
            <a:r>
              <a:rPr lang="en-US" altLang="en-US" sz="2800" b="1" dirty="0"/>
              <a:t> Artificial Neural Net Classifiers</a:t>
            </a:r>
          </a:p>
          <a:p>
            <a:pPr>
              <a:buFontTx/>
              <a:buChar char="•"/>
            </a:pPr>
            <a:endParaRPr lang="en-US" altLang="en-US" sz="2800" b="1" dirty="0"/>
          </a:p>
          <a:p>
            <a:pPr>
              <a:buFontTx/>
              <a:buChar char="•"/>
            </a:pPr>
            <a:r>
              <a:rPr lang="en-US" altLang="en-US" sz="2800" b="1" dirty="0"/>
              <a:t> Bayesian Classifiers and Bayesian Networks</a:t>
            </a:r>
          </a:p>
          <a:p>
            <a:r>
              <a:rPr lang="en-US" altLang="en-US" sz="2800" b="1" dirty="0"/>
              <a:t>   (Graphical Models)</a:t>
            </a:r>
          </a:p>
          <a:p>
            <a:pPr>
              <a:buFontTx/>
              <a:buChar char="•"/>
            </a:pPr>
            <a:endParaRPr lang="en-US" altLang="en-US" sz="2800" b="1" dirty="0"/>
          </a:p>
          <a:p>
            <a:pPr>
              <a:buFontTx/>
              <a:buChar char="•"/>
            </a:pPr>
            <a:r>
              <a:rPr lang="en-US" altLang="en-US" sz="2800" b="1" dirty="0"/>
              <a:t> Support Vector Machines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4F8ABBFC-913E-4693-83C4-69581E8BC1BC}"/>
              </a:ext>
            </a:extLst>
          </p:cNvPr>
          <p:cNvSpPr>
            <a:spLocks noGrp="1" noChangeArrowheads="1"/>
          </p:cNvSpPr>
          <p:nvPr>
            <p:ph type="title"/>
          </p:nvPr>
        </p:nvSpPr>
        <p:spPr>
          <a:xfrm>
            <a:off x="152400" y="304800"/>
            <a:ext cx="8839200" cy="1206500"/>
          </a:xfrm>
        </p:spPr>
        <p:txBody>
          <a:bodyPr/>
          <a:lstStyle/>
          <a:p>
            <a:pPr algn="ctr"/>
            <a:r>
              <a:rPr lang="en-US" altLang="en-US" dirty="0"/>
              <a:t>Classification using nearest class mean</a:t>
            </a:r>
          </a:p>
        </p:txBody>
      </p:sp>
      <p:pic>
        <p:nvPicPr>
          <p:cNvPr id="43012" name="Picture 4">
            <a:extLst>
              <a:ext uri="{FF2B5EF4-FFF2-40B4-BE49-F238E27FC236}">
                <a16:creationId xmlns:a16="http://schemas.microsoft.com/office/drawing/2014/main" id="{D2669680-79E5-442D-8081-56F8B5D003DE}"/>
              </a:ext>
            </a:extLst>
          </p:cNvPr>
          <p:cNvPicPr>
            <a:picLocks noGrp="1" noChangeAspect="1" noChangeArrowheads="1"/>
          </p:cNvPicPr>
          <p:nvPr>
            <p:ph type="clipArt" sz="half" idx="1"/>
          </p:nvPr>
        </p:nvPicPr>
        <p:blipFill>
          <a:blip r:embed="rId2">
            <a:extLst>
              <a:ext uri="{28A0092B-C50C-407E-A947-70E740481C1C}">
                <a14:useLocalDpi xmlns:a14="http://schemas.microsoft.com/office/drawing/2010/main" val="0"/>
              </a:ext>
            </a:extLst>
          </a:blip>
          <a:stretch>
            <a:fillRect/>
          </a:stretch>
        </p:blipFill>
        <p:spPr>
          <a:xfrm>
            <a:off x="152400" y="1346631"/>
            <a:ext cx="4800600" cy="4800600"/>
          </a:xfrm>
        </p:spPr>
      </p:pic>
      <p:sp>
        <p:nvSpPr>
          <p:cNvPr id="43011" name="Rectangle 3">
            <a:extLst>
              <a:ext uri="{FF2B5EF4-FFF2-40B4-BE49-F238E27FC236}">
                <a16:creationId xmlns:a16="http://schemas.microsoft.com/office/drawing/2014/main" id="{94E983B9-6A59-4A9D-A721-3C5865085FE0}"/>
              </a:ext>
            </a:extLst>
          </p:cNvPr>
          <p:cNvSpPr>
            <a:spLocks noGrp="1" noChangeArrowheads="1"/>
          </p:cNvSpPr>
          <p:nvPr>
            <p:ph type="body" sz="half" idx="2"/>
          </p:nvPr>
        </p:nvSpPr>
        <p:spPr>
          <a:xfrm>
            <a:off x="5185771" y="1362667"/>
            <a:ext cx="3808412" cy="4495800"/>
          </a:xfrm>
        </p:spPr>
        <p:txBody>
          <a:bodyPr>
            <a:normAutofit lnSpcReduction="10000"/>
          </a:bodyPr>
          <a:lstStyle/>
          <a:p>
            <a:r>
              <a:rPr lang="en-US" altLang="en-US" sz="2800" dirty="0"/>
              <a:t>Compute the Euclidean distance between feature vector X and the mean of each class.</a:t>
            </a:r>
          </a:p>
          <a:p>
            <a:pPr>
              <a:buFont typeface="Symbol" panose="05050102010706020507" pitchFamily="18" charset="2"/>
              <a:buNone/>
            </a:pPr>
            <a:endParaRPr lang="en-US" altLang="en-US" sz="2800" dirty="0"/>
          </a:p>
          <a:p>
            <a:r>
              <a:rPr lang="en-US" altLang="en-US" sz="2800" dirty="0"/>
              <a:t>Choose closest class, if close enough (reject otherwise)</a:t>
            </a:r>
          </a:p>
        </p:txBody>
      </p:sp>
      <p:sp>
        <p:nvSpPr>
          <p:cNvPr id="6" name="Slide Number Placeholder 6">
            <a:extLst>
              <a:ext uri="{FF2B5EF4-FFF2-40B4-BE49-F238E27FC236}">
                <a16:creationId xmlns:a16="http://schemas.microsoft.com/office/drawing/2014/main" id="{55EBD033-C4AB-45E3-BE45-4DFB673AD7AD}"/>
              </a:ext>
            </a:extLst>
          </p:cNvPr>
          <p:cNvSpPr>
            <a:spLocks noGrp="1"/>
          </p:cNvSpPr>
          <p:nvPr>
            <p:ph type="sldNum" sz="quarter" idx="12"/>
          </p:nvPr>
        </p:nvSpPr>
        <p:spPr/>
        <p:txBody>
          <a:bodyPr/>
          <a:lstStyle/>
          <a:p>
            <a:fld id="{BE0D0A41-F418-497E-9144-4161BB946BF8}" type="slidenum">
              <a:rPr lang="en-US" altLang="en-US"/>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02D24724-36B7-46E4-A6A1-A494158D2E65}"/>
              </a:ext>
            </a:extLst>
          </p:cNvPr>
          <p:cNvSpPr>
            <a:spLocks noGrp="1" noChangeArrowheads="1"/>
          </p:cNvSpPr>
          <p:nvPr>
            <p:ph type="title"/>
          </p:nvPr>
        </p:nvSpPr>
        <p:spPr>
          <a:xfrm>
            <a:off x="464949" y="241300"/>
            <a:ext cx="8534400" cy="1206500"/>
          </a:xfrm>
        </p:spPr>
        <p:txBody>
          <a:bodyPr/>
          <a:lstStyle/>
          <a:p>
            <a:pPr algn="ctr"/>
            <a:r>
              <a:rPr lang="en-US" altLang="en-US" dirty="0"/>
              <a:t>Nearest mean might yield poor results with complex structure</a:t>
            </a:r>
          </a:p>
        </p:txBody>
      </p:sp>
      <p:pic>
        <p:nvPicPr>
          <p:cNvPr id="44036" name="Picture 4">
            <a:extLst>
              <a:ext uri="{FF2B5EF4-FFF2-40B4-BE49-F238E27FC236}">
                <a16:creationId xmlns:a16="http://schemas.microsoft.com/office/drawing/2014/main" id="{52068A5F-FFAE-4BB2-B7EA-005C0125C06A}"/>
              </a:ext>
            </a:extLst>
          </p:cNvPr>
          <p:cNvPicPr>
            <a:picLocks noGrp="1" noChangeAspect="1" noChangeArrowheads="1"/>
          </p:cNvPicPr>
          <p:nvPr>
            <p:ph type="clipArt" sz="half" idx="1"/>
          </p:nvPr>
        </p:nvPicPr>
        <p:blipFill>
          <a:blip r:embed="rId2">
            <a:extLst>
              <a:ext uri="{28A0092B-C50C-407E-A947-70E740481C1C}">
                <a14:useLocalDpi xmlns:a14="http://schemas.microsoft.com/office/drawing/2010/main" val="0"/>
              </a:ext>
            </a:extLst>
          </a:blip>
          <a:stretch>
            <a:fillRect/>
          </a:stretch>
        </p:blipFill>
        <p:spPr>
          <a:xfrm>
            <a:off x="464949" y="1447800"/>
            <a:ext cx="4564251" cy="4706883"/>
          </a:xfrm>
        </p:spPr>
      </p:pic>
      <p:sp>
        <p:nvSpPr>
          <p:cNvPr id="44035" name="Rectangle 3">
            <a:extLst>
              <a:ext uri="{FF2B5EF4-FFF2-40B4-BE49-F238E27FC236}">
                <a16:creationId xmlns:a16="http://schemas.microsoft.com/office/drawing/2014/main" id="{CED1AA31-9E32-48BC-A2B7-E3A9A7A413BA}"/>
              </a:ext>
            </a:extLst>
          </p:cNvPr>
          <p:cNvSpPr>
            <a:spLocks noGrp="1" noChangeArrowheads="1"/>
          </p:cNvSpPr>
          <p:nvPr>
            <p:ph type="body" sz="half" idx="2"/>
          </p:nvPr>
        </p:nvSpPr>
        <p:spPr>
          <a:xfrm>
            <a:off x="5519643" y="1553341"/>
            <a:ext cx="2989262" cy="4495800"/>
          </a:xfrm>
        </p:spPr>
        <p:txBody>
          <a:bodyPr>
            <a:normAutofit lnSpcReduction="10000"/>
          </a:bodyPr>
          <a:lstStyle/>
          <a:p>
            <a:r>
              <a:rPr lang="en-US" altLang="en-US" sz="2800" dirty="0"/>
              <a:t>Class 2 has two modes; </a:t>
            </a:r>
            <a:r>
              <a:rPr lang="en-US" altLang="en-US" sz="2800" dirty="0">
                <a:solidFill>
                  <a:srgbClr val="FF0066"/>
                </a:solidFill>
              </a:rPr>
              <a:t>where is</a:t>
            </a:r>
          </a:p>
          <a:p>
            <a:pPr>
              <a:buFont typeface="Symbol" panose="05050102010706020507" pitchFamily="18" charset="2"/>
              <a:buNone/>
            </a:pPr>
            <a:r>
              <a:rPr lang="en-US" altLang="en-US" sz="2800" dirty="0"/>
              <a:t>    </a:t>
            </a:r>
            <a:r>
              <a:rPr lang="en-US" altLang="en-US" sz="2800" dirty="0">
                <a:solidFill>
                  <a:srgbClr val="FF0066"/>
                </a:solidFill>
              </a:rPr>
              <a:t>its mean?</a:t>
            </a:r>
          </a:p>
          <a:p>
            <a:pPr>
              <a:buFont typeface="Symbol" panose="05050102010706020507" pitchFamily="18" charset="2"/>
              <a:buNone/>
            </a:pPr>
            <a:endParaRPr lang="en-US" altLang="en-US" sz="2800" dirty="0">
              <a:solidFill>
                <a:srgbClr val="FF0066"/>
              </a:solidFill>
            </a:endParaRPr>
          </a:p>
          <a:p>
            <a:r>
              <a:rPr lang="en-US" altLang="en-US" sz="2800" dirty="0"/>
              <a:t>But if modes are detected, two subclass mean vectors can be used</a:t>
            </a:r>
          </a:p>
        </p:txBody>
      </p:sp>
      <p:sp>
        <p:nvSpPr>
          <p:cNvPr id="6" name="Slide Number Placeholder 6">
            <a:extLst>
              <a:ext uri="{FF2B5EF4-FFF2-40B4-BE49-F238E27FC236}">
                <a16:creationId xmlns:a16="http://schemas.microsoft.com/office/drawing/2014/main" id="{45BB1EA9-4E6D-4175-8D4B-0698F93162B1}"/>
              </a:ext>
            </a:extLst>
          </p:cNvPr>
          <p:cNvSpPr>
            <a:spLocks noGrp="1"/>
          </p:cNvSpPr>
          <p:nvPr>
            <p:ph type="sldNum" sz="quarter" idx="12"/>
          </p:nvPr>
        </p:nvSpPr>
        <p:spPr/>
        <p:txBody>
          <a:bodyPr/>
          <a:lstStyle/>
          <a:p>
            <a:fld id="{3233D788-E9A3-4086-9E89-ACCF60FBD6AD}" type="slidenum">
              <a:rPr lang="en-US" altLang="en-US"/>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189E5FA7-666F-4FD1-90D9-D37013B93A53}"/>
              </a:ext>
            </a:extLst>
          </p:cNvPr>
          <p:cNvSpPr>
            <a:spLocks noGrp="1" noChangeArrowheads="1"/>
          </p:cNvSpPr>
          <p:nvPr>
            <p:ph type="title"/>
          </p:nvPr>
        </p:nvSpPr>
        <p:spPr>
          <a:xfrm>
            <a:off x="457200" y="299634"/>
            <a:ext cx="7772400" cy="1206500"/>
          </a:xfrm>
        </p:spPr>
        <p:txBody>
          <a:bodyPr/>
          <a:lstStyle/>
          <a:p>
            <a:r>
              <a:rPr lang="en-US" altLang="en-US" dirty="0">
                <a:solidFill>
                  <a:srgbClr val="FF0066"/>
                </a:solidFill>
              </a:rPr>
              <a:t>Scaling coordinates by std dev</a:t>
            </a:r>
          </a:p>
        </p:txBody>
      </p:sp>
      <p:sp>
        <p:nvSpPr>
          <p:cNvPr id="5" name="Slide Number Placeholder 4">
            <a:extLst>
              <a:ext uri="{FF2B5EF4-FFF2-40B4-BE49-F238E27FC236}">
                <a16:creationId xmlns:a16="http://schemas.microsoft.com/office/drawing/2014/main" id="{419BC1AE-38E9-48BE-ABDA-316819BC6705}"/>
              </a:ext>
            </a:extLst>
          </p:cNvPr>
          <p:cNvSpPr>
            <a:spLocks noGrp="1"/>
          </p:cNvSpPr>
          <p:nvPr>
            <p:ph type="sldNum" sz="quarter" idx="12"/>
          </p:nvPr>
        </p:nvSpPr>
        <p:spPr/>
        <p:txBody>
          <a:bodyPr/>
          <a:lstStyle/>
          <a:p>
            <a:fld id="{F2F36EE6-A330-43DA-9384-ED421AAE6635}" type="slidenum">
              <a:rPr lang="en-US" altLang="en-US"/>
              <a:pPr/>
              <a:t>15</a:t>
            </a:fld>
            <a:endParaRPr lang="en-US" altLang="en-US"/>
          </a:p>
        </p:txBody>
      </p:sp>
      <p:pic>
        <p:nvPicPr>
          <p:cNvPr id="45059" name="Picture 3">
            <a:extLst>
              <a:ext uri="{FF2B5EF4-FFF2-40B4-BE49-F238E27FC236}">
                <a16:creationId xmlns:a16="http://schemas.microsoft.com/office/drawing/2014/main" id="{78133165-4D20-48D5-A22D-6B1BCFABB9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63" y="1143000"/>
            <a:ext cx="9123335" cy="54153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48BED9C4-AE99-442F-B63A-5F811D3B3489}"/>
              </a:ext>
            </a:extLst>
          </p:cNvPr>
          <p:cNvSpPr>
            <a:spLocks noGrp="1" noChangeArrowheads="1"/>
          </p:cNvSpPr>
          <p:nvPr>
            <p:ph type="title"/>
          </p:nvPr>
        </p:nvSpPr>
        <p:spPr>
          <a:xfrm>
            <a:off x="685800" y="262180"/>
            <a:ext cx="7772400" cy="1206500"/>
          </a:xfrm>
        </p:spPr>
        <p:txBody>
          <a:bodyPr/>
          <a:lstStyle/>
          <a:p>
            <a:r>
              <a:rPr lang="en-US" altLang="en-US" dirty="0">
                <a:solidFill>
                  <a:srgbClr val="FF0066"/>
                </a:solidFill>
              </a:rPr>
              <a:t>Nearest Neighbor Classification</a:t>
            </a:r>
          </a:p>
        </p:txBody>
      </p:sp>
      <p:sp>
        <p:nvSpPr>
          <p:cNvPr id="5" name="Slide Number Placeholder 4">
            <a:extLst>
              <a:ext uri="{FF2B5EF4-FFF2-40B4-BE49-F238E27FC236}">
                <a16:creationId xmlns:a16="http://schemas.microsoft.com/office/drawing/2014/main" id="{BB2709DC-0C3B-4503-A2F9-89F3E46B8418}"/>
              </a:ext>
            </a:extLst>
          </p:cNvPr>
          <p:cNvSpPr>
            <a:spLocks noGrp="1"/>
          </p:cNvSpPr>
          <p:nvPr>
            <p:ph type="sldNum" sz="quarter" idx="12"/>
          </p:nvPr>
        </p:nvSpPr>
        <p:spPr/>
        <p:txBody>
          <a:bodyPr/>
          <a:lstStyle/>
          <a:p>
            <a:fld id="{DB84FDEB-DDCE-47EF-9B4A-C00C8FB73D74}" type="slidenum">
              <a:rPr lang="en-US" altLang="en-US"/>
              <a:pPr/>
              <a:t>16</a:t>
            </a:fld>
            <a:endParaRPr lang="en-US" altLang="en-US"/>
          </a:p>
        </p:txBody>
      </p:sp>
      <p:sp>
        <p:nvSpPr>
          <p:cNvPr id="55299" name="Text Box 3">
            <a:extLst>
              <a:ext uri="{FF2B5EF4-FFF2-40B4-BE49-F238E27FC236}">
                <a16:creationId xmlns:a16="http://schemas.microsoft.com/office/drawing/2014/main" id="{24BFED61-6FA0-4BA9-929D-76BECF8B0E3C}"/>
              </a:ext>
            </a:extLst>
          </p:cNvPr>
          <p:cNvSpPr txBox="1">
            <a:spLocks noChangeArrowheads="1"/>
          </p:cNvSpPr>
          <p:nvPr/>
        </p:nvSpPr>
        <p:spPr bwMode="auto">
          <a:xfrm>
            <a:off x="381000" y="1219200"/>
            <a:ext cx="807720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Tx/>
              <a:buChar char="•"/>
            </a:pPr>
            <a:r>
              <a:rPr lang="en-US" altLang="en-US" sz="3200" dirty="0"/>
              <a:t> Keep all the training samples in some efficient</a:t>
            </a:r>
          </a:p>
          <a:p>
            <a:r>
              <a:rPr lang="en-US" altLang="en-US" sz="3200" dirty="0"/>
              <a:t>   look-up structure.</a:t>
            </a:r>
          </a:p>
          <a:p>
            <a:endParaRPr lang="en-US" altLang="en-US" sz="3200" dirty="0"/>
          </a:p>
          <a:p>
            <a:pPr>
              <a:buFontTx/>
              <a:buChar char="•"/>
            </a:pPr>
            <a:r>
              <a:rPr lang="en-US" altLang="en-US" sz="3200" dirty="0"/>
              <a:t> Find the nearest neighbor of the feature vector</a:t>
            </a:r>
          </a:p>
          <a:p>
            <a:r>
              <a:rPr lang="en-US" altLang="en-US" sz="3200" dirty="0"/>
              <a:t>   to be classified and assign the class of the neighbor.</a:t>
            </a:r>
          </a:p>
          <a:p>
            <a:endParaRPr lang="en-US" altLang="en-US" sz="3200" dirty="0"/>
          </a:p>
          <a:p>
            <a:pPr>
              <a:buFontTx/>
              <a:buChar char="•"/>
            </a:pPr>
            <a:r>
              <a:rPr lang="en-US" altLang="en-US" sz="3200" dirty="0"/>
              <a:t> Can be extended to K nearest neighbors.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C8B00E7E-835B-47EC-94A6-A19C8E37E3F4}"/>
              </a:ext>
            </a:extLst>
          </p:cNvPr>
          <p:cNvSpPr>
            <a:spLocks noGrp="1" noChangeArrowheads="1"/>
          </p:cNvSpPr>
          <p:nvPr>
            <p:ph type="title"/>
          </p:nvPr>
        </p:nvSpPr>
        <p:spPr>
          <a:xfrm>
            <a:off x="685800" y="179604"/>
            <a:ext cx="7772400" cy="756806"/>
          </a:xfrm>
        </p:spPr>
        <p:txBody>
          <a:bodyPr/>
          <a:lstStyle/>
          <a:p>
            <a:r>
              <a:rPr lang="en-US" altLang="en-US" dirty="0">
                <a:solidFill>
                  <a:srgbClr val="FF0066"/>
                </a:solidFill>
              </a:rPr>
              <a:t>Receiver Operating Curve ROC</a:t>
            </a:r>
          </a:p>
        </p:txBody>
      </p:sp>
      <p:sp>
        <p:nvSpPr>
          <p:cNvPr id="47107" name="Rectangle 3">
            <a:extLst>
              <a:ext uri="{FF2B5EF4-FFF2-40B4-BE49-F238E27FC236}">
                <a16:creationId xmlns:a16="http://schemas.microsoft.com/office/drawing/2014/main" id="{9F7955DF-B9F9-4E95-87D7-0BE5BACD5540}"/>
              </a:ext>
            </a:extLst>
          </p:cNvPr>
          <p:cNvSpPr>
            <a:spLocks noGrp="1" noChangeArrowheads="1"/>
          </p:cNvSpPr>
          <p:nvPr>
            <p:ph type="body" sz="half" idx="1"/>
          </p:nvPr>
        </p:nvSpPr>
        <p:spPr>
          <a:xfrm>
            <a:off x="-24539" y="1257300"/>
            <a:ext cx="2940050" cy="4343400"/>
          </a:xfrm>
        </p:spPr>
        <p:txBody>
          <a:bodyPr/>
          <a:lstStyle/>
          <a:p>
            <a:pPr>
              <a:lnSpc>
                <a:spcPct val="90000"/>
              </a:lnSpc>
            </a:pPr>
            <a:r>
              <a:rPr lang="en-US" altLang="en-US" sz="2800" dirty="0"/>
              <a:t>Plots correct detection rate versus false alarm rate</a:t>
            </a:r>
          </a:p>
          <a:p>
            <a:pPr>
              <a:lnSpc>
                <a:spcPct val="90000"/>
              </a:lnSpc>
            </a:pPr>
            <a:r>
              <a:rPr lang="en-US" altLang="en-US" sz="2800" dirty="0"/>
              <a:t>Generally, false alarms go up with attempts to detect higher percentages of known objects</a:t>
            </a:r>
          </a:p>
        </p:txBody>
      </p:sp>
      <p:sp>
        <p:nvSpPr>
          <p:cNvPr id="7" name="Slide Number Placeholder 6">
            <a:extLst>
              <a:ext uri="{FF2B5EF4-FFF2-40B4-BE49-F238E27FC236}">
                <a16:creationId xmlns:a16="http://schemas.microsoft.com/office/drawing/2014/main" id="{C9F2F0AA-5ED9-4537-8725-BC0C2C28ADA4}"/>
              </a:ext>
            </a:extLst>
          </p:cNvPr>
          <p:cNvSpPr>
            <a:spLocks noGrp="1"/>
          </p:cNvSpPr>
          <p:nvPr>
            <p:ph type="sldNum" sz="quarter" idx="12"/>
          </p:nvPr>
        </p:nvSpPr>
        <p:spPr/>
        <p:txBody>
          <a:bodyPr/>
          <a:lstStyle/>
          <a:p>
            <a:fld id="{5941580E-0085-43B4-8FEA-5C769B01AB27}" type="slidenum">
              <a:rPr lang="en-US" altLang="en-US"/>
              <a:pPr/>
              <a:t>17</a:t>
            </a:fld>
            <a:endParaRPr lang="en-US" altLang="en-US"/>
          </a:p>
        </p:txBody>
      </p:sp>
      <p:pic>
        <p:nvPicPr>
          <p:cNvPr id="47109" name="Picture 5">
            <a:extLst>
              <a:ext uri="{FF2B5EF4-FFF2-40B4-BE49-F238E27FC236}">
                <a16:creationId xmlns:a16="http://schemas.microsoft.com/office/drawing/2014/main" id="{212B87B3-9EFD-40D2-AC28-E97068D71E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511" y="1178719"/>
            <a:ext cx="6228489" cy="56792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7CCCF5F0-22A5-4AFE-80C9-B78A961174CA}"/>
              </a:ext>
            </a:extLst>
          </p:cNvPr>
          <p:cNvSpPr>
            <a:spLocks noGrp="1" noChangeArrowheads="1"/>
          </p:cNvSpPr>
          <p:nvPr>
            <p:ph type="title"/>
          </p:nvPr>
        </p:nvSpPr>
        <p:spPr>
          <a:xfrm>
            <a:off x="540503" y="207737"/>
            <a:ext cx="8572499" cy="4952492"/>
          </a:xfrm>
        </p:spPr>
        <p:txBody>
          <a:bodyPr/>
          <a:lstStyle/>
          <a:p>
            <a:pPr algn="ctr"/>
            <a:r>
              <a:rPr lang="en-US" altLang="en-US" dirty="0">
                <a:solidFill>
                  <a:srgbClr val="FF0066"/>
                </a:solidFill>
              </a:rPr>
              <a:t>Confusion matrix shows empirical performance</a:t>
            </a:r>
          </a:p>
        </p:txBody>
      </p:sp>
      <p:sp>
        <p:nvSpPr>
          <p:cNvPr id="5" name="Slide Number Placeholder 4">
            <a:extLst>
              <a:ext uri="{FF2B5EF4-FFF2-40B4-BE49-F238E27FC236}">
                <a16:creationId xmlns:a16="http://schemas.microsoft.com/office/drawing/2014/main" id="{A3520C61-B60D-469D-8065-665E9763A054}"/>
              </a:ext>
            </a:extLst>
          </p:cNvPr>
          <p:cNvSpPr>
            <a:spLocks noGrp="1"/>
          </p:cNvSpPr>
          <p:nvPr>
            <p:ph type="sldNum" sz="quarter" idx="12"/>
          </p:nvPr>
        </p:nvSpPr>
        <p:spPr/>
        <p:txBody>
          <a:bodyPr/>
          <a:lstStyle/>
          <a:p>
            <a:fld id="{9747F180-6DB4-4622-AF43-49FA3B569ED1}" type="slidenum">
              <a:rPr lang="en-US" altLang="en-US"/>
              <a:pPr/>
              <a:t>18</a:t>
            </a:fld>
            <a:endParaRPr lang="en-US" altLang="en-US"/>
          </a:p>
        </p:txBody>
      </p:sp>
      <p:pic>
        <p:nvPicPr>
          <p:cNvPr id="48131" name="Picture 3">
            <a:extLst>
              <a:ext uri="{FF2B5EF4-FFF2-40B4-BE49-F238E27FC236}">
                <a16:creationId xmlns:a16="http://schemas.microsoft.com/office/drawing/2014/main" id="{CE158DB8-0569-4513-8C5C-3A718BCC2D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98" y="1295400"/>
            <a:ext cx="9082004" cy="5562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A8D797D9-B4A6-4813-937B-30F85BCA64A0}"/>
              </a:ext>
            </a:extLst>
          </p:cNvPr>
          <p:cNvSpPr>
            <a:spLocks noGrp="1" noChangeArrowheads="1"/>
          </p:cNvSpPr>
          <p:nvPr>
            <p:ph type="title"/>
          </p:nvPr>
        </p:nvSpPr>
        <p:spPr>
          <a:xfrm>
            <a:off x="571500" y="559678"/>
            <a:ext cx="7353300" cy="4952492"/>
          </a:xfrm>
        </p:spPr>
        <p:txBody>
          <a:bodyPr/>
          <a:lstStyle/>
          <a:p>
            <a:r>
              <a:rPr lang="en-US" altLang="en-US" i="0" dirty="0">
                <a:solidFill>
                  <a:srgbClr val="FF0066"/>
                </a:solidFill>
              </a:rPr>
              <a:t>Bayesian decision-making</a:t>
            </a:r>
          </a:p>
        </p:txBody>
      </p:sp>
      <p:sp>
        <p:nvSpPr>
          <p:cNvPr id="5" name="Slide Number Placeholder 4">
            <a:extLst>
              <a:ext uri="{FF2B5EF4-FFF2-40B4-BE49-F238E27FC236}">
                <a16:creationId xmlns:a16="http://schemas.microsoft.com/office/drawing/2014/main" id="{4A53BEDF-9590-4DFA-BC40-4A7B1AC15873}"/>
              </a:ext>
            </a:extLst>
          </p:cNvPr>
          <p:cNvSpPr>
            <a:spLocks noGrp="1"/>
          </p:cNvSpPr>
          <p:nvPr>
            <p:ph type="sldNum" sz="quarter" idx="12"/>
          </p:nvPr>
        </p:nvSpPr>
        <p:spPr/>
        <p:txBody>
          <a:bodyPr/>
          <a:lstStyle/>
          <a:p>
            <a:fld id="{B46028CC-9D5C-4596-A905-AE2AAB09E435}" type="slidenum">
              <a:rPr lang="en-US" altLang="en-US"/>
              <a:pPr/>
              <a:t>19</a:t>
            </a:fld>
            <a:endParaRPr lang="en-US" altLang="en-US"/>
          </a:p>
        </p:txBody>
      </p:sp>
      <p:pic>
        <p:nvPicPr>
          <p:cNvPr id="49155" name="Picture 3">
            <a:extLst>
              <a:ext uri="{FF2B5EF4-FFF2-40B4-BE49-F238E27FC236}">
                <a16:creationId xmlns:a16="http://schemas.microsoft.com/office/drawing/2014/main" id="{FBDD757E-EA7B-4ADC-9002-501CFBFDB3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325166"/>
            <a:ext cx="9143999" cy="55328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A36ACAB3-600C-4893-88E8-FBADE0B67706}"/>
              </a:ext>
            </a:extLst>
          </p:cNvPr>
          <p:cNvSpPr>
            <a:spLocks noGrp="1" noChangeArrowheads="1"/>
          </p:cNvSpPr>
          <p:nvPr>
            <p:ph type="title"/>
          </p:nvPr>
        </p:nvSpPr>
        <p:spPr>
          <a:xfrm>
            <a:off x="704850" y="422783"/>
            <a:ext cx="7734300" cy="4952492"/>
          </a:xfrm>
        </p:spPr>
        <p:txBody>
          <a:bodyPr>
            <a:normAutofit/>
          </a:bodyPr>
          <a:lstStyle/>
          <a:p>
            <a:pPr algn="ctr"/>
            <a:r>
              <a:rPr lang="en-US" altLang="en-US" sz="4400" b="1" dirty="0"/>
              <a:t>Sample Problems</a:t>
            </a:r>
          </a:p>
        </p:txBody>
      </p:sp>
      <p:sp>
        <p:nvSpPr>
          <p:cNvPr id="8" name="Slide Number Placeholder 4">
            <a:extLst>
              <a:ext uri="{FF2B5EF4-FFF2-40B4-BE49-F238E27FC236}">
                <a16:creationId xmlns:a16="http://schemas.microsoft.com/office/drawing/2014/main" id="{64C36E52-14A4-4288-AC46-60BB60DB25D2}"/>
              </a:ext>
            </a:extLst>
          </p:cNvPr>
          <p:cNvSpPr>
            <a:spLocks noGrp="1"/>
          </p:cNvSpPr>
          <p:nvPr>
            <p:ph type="sldNum" sz="quarter" idx="12"/>
          </p:nvPr>
        </p:nvSpPr>
        <p:spPr/>
        <p:txBody>
          <a:bodyPr/>
          <a:lstStyle/>
          <a:p>
            <a:fld id="{97D1983A-3132-4B71-AE02-56103413EE6E}" type="slidenum">
              <a:rPr lang="en-US" altLang="en-US"/>
              <a:pPr/>
              <a:t>2</a:t>
            </a:fld>
            <a:endParaRPr lang="en-US" altLang="en-US"/>
          </a:p>
        </p:txBody>
      </p:sp>
      <p:sp>
        <p:nvSpPr>
          <p:cNvPr id="28675" name="Text Box 3">
            <a:extLst>
              <a:ext uri="{FF2B5EF4-FFF2-40B4-BE49-F238E27FC236}">
                <a16:creationId xmlns:a16="http://schemas.microsoft.com/office/drawing/2014/main" id="{C180FD26-5E9F-464C-A03F-54DAA3454CEE}"/>
              </a:ext>
            </a:extLst>
          </p:cNvPr>
          <p:cNvSpPr txBox="1">
            <a:spLocks noChangeArrowheads="1"/>
          </p:cNvSpPr>
          <p:nvPr/>
        </p:nvSpPr>
        <p:spPr bwMode="auto">
          <a:xfrm>
            <a:off x="3767933" y="1221115"/>
            <a:ext cx="160813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dirty="0"/>
              <a:t>Answers!</a:t>
            </a:r>
          </a:p>
        </p:txBody>
      </p:sp>
      <p:sp>
        <p:nvSpPr>
          <p:cNvPr id="28676" name="Text Box 4">
            <a:extLst>
              <a:ext uri="{FF2B5EF4-FFF2-40B4-BE49-F238E27FC236}">
                <a16:creationId xmlns:a16="http://schemas.microsoft.com/office/drawing/2014/main" id="{6B1A8087-7346-42FC-A12F-1D6B59194255}"/>
              </a:ext>
            </a:extLst>
          </p:cNvPr>
          <p:cNvSpPr txBox="1">
            <a:spLocks noChangeArrowheads="1"/>
          </p:cNvSpPr>
          <p:nvPr/>
        </p:nvSpPr>
        <p:spPr bwMode="auto">
          <a:xfrm>
            <a:off x="229312" y="1480142"/>
            <a:ext cx="8914688" cy="6601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en-US" altLang="en-US" dirty="0"/>
          </a:p>
          <a:p>
            <a:r>
              <a:rPr lang="en-US" altLang="en-US" sz="2800" dirty="0">
                <a:latin typeface="+mj-lt"/>
              </a:rPr>
              <a:t>Devise a brute force algorithm for a given coordination matched vector?</a:t>
            </a:r>
          </a:p>
          <a:p>
            <a:pPr marL="1028700" lvl="1" indent="-571500" algn="just" defTabSz="914400">
              <a:buFont typeface="+mj-lt"/>
              <a:buAutoNum type="romanUcPeriod"/>
            </a:pPr>
            <a:r>
              <a:rPr lang="en-US" altLang="en-US" dirty="0">
                <a:latin typeface="+mj-lt"/>
              </a:rPr>
              <a:t>Brute force algorithm computes the distance between every distinct set of points and returns the indexes of the point for which the distance is the smallest. Brute force solves this problem with the time complexity of [O(n2)] where n is the number of points.</a:t>
            </a:r>
          </a:p>
          <a:p>
            <a:pPr lvl="0" algn="just" defTabSz="914400" eaLnBrk="0" fontAlgn="base" hangingPunct="0">
              <a:spcBef>
                <a:spcPct val="0"/>
              </a:spcBef>
              <a:spcAft>
                <a:spcPct val="0"/>
              </a:spcAft>
            </a:pPr>
            <a:r>
              <a:rPr lang="en-US" altLang="en-US" sz="2800" dirty="0">
                <a:latin typeface="+mj-lt"/>
              </a:rPr>
              <a:t>        </a:t>
            </a:r>
            <a:r>
              <a:rPr lang="en-US" altLang="en-US" sz="23900" dirty="0">
                <a:solidFill>
                  <a:srgbClr val="4D5968"/>
                </a:solidFill>
                <a:latin typeface="Nunito Sans"/>
              </a:rPr>
              <a:t>    </a:t>
            </a:r>
            <a:endParaRPr lang="en-US" altLang="en-US" sz="3600" dirty="0">
              <a:latin typeface="Arial" panose="020B0604020202020204" pitchFamily="34" charset="0"/>
            </a:endParaRPr>
          </a:p>
          <a:p>
            <a:endParaRPr lang="en-US" altLang="en-US" sz="2800" dirty="0">
              <a:latin typeface="+mj-lt"/>
            </a:endParaRPr>
          </a:p>
        </p:txBody>
      </p:sp>
      <p:sp>
        <p:nvSpPr>
          <p:cNvPr id="28677" name="Text Box 5">
            <a:extLst>
              <a:ext uri="{FF2B5EF4-FFF2-40B4-BE49-F238E27FC236}">
                <a16:creationId xmlns:a16="http://schemas.microsoft.com/office/drawing/2014/main" id="{11B6D095-3E48-405C-B5AA-5DDCDE949303}"/>
              </a:ext>
            </a:extLst>
          </p:cNvPr>
          <p:cNvSpPr txBox="1">
            <a:spLocks noChangeArrowheads="1"/>
          </p:cNvSpPr>
          <p:nvPr/>
        </p:nvSpPr>
        <p:spPr bwMode="auto">
          <a:xfrm>
            <a:off x="2346325" y="49180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pic>
        <p:nvPicPr>
          <p:cNvPr id="1026" name="Picture 2" descr="brute force algorithm 4">
            <a:extLst>
              <a:ext uri="{FF2B5EF4-FFF2-40B4-BE49-F238E27FC236}">
                <a16:creationId xmlns:a16="http://schemas.microsoft.com/office/drawing/2014/main" id="{6950A9DA-9F6C-4510-9D55-C29BB5198A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311" y="3901275"/>
            <a:ext cx="5498024" cy="28273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BFB803B-AE85-4C6F-8367-8E6B48B37F7A}"/>
              </a:ext>
            </a:extLst>
          </p:cNvPr>
          <p:cNvSpPr txBox="1"/>
          <p:nvPr/>
        </p:nvSpPr>
        <p:spPr>
          <a:xfrm>
            <a:off x="5700449" y="4156974"/>
            <a:ext cx="3409950" cy="1477328"/>
          </a:xfrm>
          <a:prstGeom prst="rect">
            <a:avLst/>
          </a:prstGeom>
          <a:noFill/>
        </p:spPr>
        <p:txBody>
          <a:bodyPr wrap="square" rtlCol="0">
            <a:spAutoFit/>
          </a:bodyPr>
          <a:lstStyle/>
          <a:p>
            <a:r>
              <a:rPr lang="en-US" b="1" dirty="0">
                <a:solidFill>
                  <a:srgbClr val="FF0000"/>
                </a:solidFill>
              </a:rPr>
              <a:t>Use the algorithm to find the nearest points and than devise a solution</a:t>
            </a:r>
          </a:p>
          <a:p>
            <a:r>
              <a:rPr lang="en-US" b="1" dirty="0">
                <a:solidFill>
                  <a:srgbClr val="FF0000"/>
                </a:solidFill>
              </a:rPr>
              <a:t> based on their cartesian distance</a:t>
            </a:r>
          </a:p>
        </p:txBody>
      </p:sp>
    </p:spTree>
    <p:extLst>
      <p:ext uri="{BB962C8B-B14F-4D97-AF65-F5344CB8AC3E}">
        <p14:creationId xmlns:p14="http://schemas.microsoft.com/office/powerpoint/2010/main" val="13616336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43D7705B-157A-4485-835A-104B0C517B40}"/>
              </a:ext>
            </a:extLst>
          </p:cNvPr>
          <p:cNvSpPr>
            <a:spLocks noGrp="1" noChangeArrowheads="1"/>
          </p:cNvSpPr>
          <p:nvPr>
            <p:ph type="title"/>
          </p:nvPr>
        </p:nvSpPr>
        <p:spPr>
          <a:xfrm>
            <a:off x="-1136650" y="172900"/>
            <a:ext cx="7689850" cy="4952492"/>
          </a:xfrm>
        </p:spPr>
        <p:txBody>
          <a:bodyPr/>
          <a:lstStyle/>
          <a:p>
            <a:r>
              <a:rPr lang="en-US" altLang="en-US" dirty="0"/>
              <a:t>Decision Trees</a:t>
            </a:r>
          </a:p>
        </p:txBody>
      </p:sp>
      <p:sp>
        <p:nvSpPr>
          <p:cNvPr id="39" name="Slide Number Placeholder 4">
            <a:extLst>
              <a:ext uri="{FF2B5EF4-FFF2-40B4-BE49-F238E27FC236}">
                <a16:creationId xmlns:a16="http://schemas.microsoft.com/office/drawing/2014/main" id="{EB75FBA4-36B2-4529-91D0-825D9B2C1674}"/>
              </a:ext>
            </a:extLst>
          </p:cNvPr>
          <p:cNvSpPr>
            <a:spLocks noGrp="1"/>
          </p:cNvSpPr>
          <p:nvPr>
            <p:ph type="sldNum" sz="quarter" idx="12"/>
          </p:nvPr>
        </p:nvSpPr>
        <p:spPr/>
        <p:txBody>
          <a:bodyPr/>
          <a:lstStyle/>
          <a:p>
            <a:fld id="{A416E822-89D5-40C5-BC24-AB71E5CC4B8E}" type="slidenum">
              <a:rPr lang="en-US" altLang="en-US"/>
              <a:pPr/>
              <a:t>20</a:t>
            </a:fld>
            <a:endParaRPr lang="en-US" altLang="en-US"/>
          </a:p>
        </p:txBody>
      </p:sp>
      <p:sp>
        <p:nvSpPr>
          <p:cNvPr id="56323" name="Text Box 3">
            <a:extLst>
              <a:ext uri="{FF2B5EF4-FFF2-40B4-BE49-F238E27FC236}">
                <a16:creationId xmlns:a16="http://schemas.microsoft.com/office/drawing/2014/main" id="{EC6A198F-388A-4E18-A373-231CFAFD351E}"/>
              </a:ext>
            </a:extLst>
          </p:cNvPr>
          <p:cNvSpPr txBox="1">
            <a:spLocks noChangeArrowheads="1"/>
          </p:cNvSpPr>
          <p:nvPr/>
        </p:nvSpPr>
        <p:spPr bwMode="auto">
          <a:xfrm>
            <a:off x="4419600" y="1752600"/>
            <a:ext cx="992188" cy="4699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#holes</a:t>
            </a:r>
          </a:p>
        </p:txBody>
      </p:sp>
      <p:sp>
        <p:nvSpPr>
          <p:cNvPr id="56324" name="Text Box 4">
            <a:extLst>
              <a:ext uri="{FF2B5EF4-FFF2-40B4-BE49-F238E27FC236}">
                <a16:creationId xmlns:a16="http://schemas.microsoft.com/office/drawing/2014/main" id="{4FDC8BB8-83C6-4BC5-AF8B-B94FA1173A3F}"/>
              </a:ext>
            </a:extLst>
          </p:cNvPr>
          <p:cNvSpPr txBox="1">
            <a:spLocks noChangeArrowheads="1"/>
          </p:cNvSpPr>
          <p:nvPr/>
        </p:nvSpPr>
        <p:spPr bwMode="auto">
          <a:xfrm>
            <a:off x="1900238" y="3013075"/>
            <a:ext cx="1524000" cy="835025"/>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moment of</a:t>
            </a:r>
          </a:p>
          <a:p>
            <a:pPr algn="ctr"/>
            <a:r>
              <a:rPr lang="en-US" altLang="en-US"/>
              <a:t>inertia</a:t>
            </a:r>
          </a:p>
        </p:txBody>
      </p:sp>
      <p:sp>
        <p:nvSpPr>
          <p:cNvPr id="56325" name="Text Box 5">
            <a:extLst>
              <a:ext uri="{FF2B5EF4-FFF2-40B4-BE49-F238E27FC236}">
                <a16:creationId xmlns:a16="http://schemas.microsoft.com/office/drawing/2014/main" id="{9AF9C62B-804B-49FC-88FD-C8BA1363EB8E}"/>
              </a:ext>
            </a:extLst>
          </p:cNvPr>
          <p:cNvSpPr txBox="1">
            <a:spLocks noChangeArrowheads="1"/>
          </p:cNvSpPr>
          <p:nvPr/>
        </p:nvSpPr>
        <p:spPr bwMode="auto">
          <a:xfrm>
            <a:off x="4419600" y="3200400"/>
            <a:ext cx="1212850" cy="4699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#strokes</a:t>
            </a:r>
          </a:p>
        </p:txBody>
      </p:sp>
      <p:sp>
        <p:nvSpPr>
          <p:cNvPr id="56326" name="Text Box 6">
            <a:extLst>
              <a:ext uri="{FF2B5EF4-FFF2-40B4-BE49-F238E27FC236}">
                <a16:creationId xmlns:a16="http://schemas.microsoft.com/office/drawing/2014/main" id="{D63B4DA3-B3FD-455D-84AE-C1AF1D79249C}"/>
              </a:ext>
            </a:extLst>
          </p:cNvPr>
          <p:cNvSpPr txBox="1">
            <a:spLocks noChangeArrowheads="1"/>
          </p:cNvSpPr>
          <p:nvPr/>
        </p:nvSpPr>
        <p:spPr bwMode="auto">
          <a:xfrm>
            <a:off x="6705600" y="3200400"/>
            <a:ext cx="1212850" cy="4699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#strokes</a:t>
            </a:r>
          </a:p>
        </p:txBody>
      </p:sp>
      <p:sp>
        <p:nvSpPr>
          <p:cNvPr id="56327" name="Text Box 7">
            <a:extLst>
              <a:ext uri="{FF2B5EF4-FFF2-40B4-BE49-F238E27FC236}">
                <a16:creationId xmlns:a16="http://schemas.microsoft.com/office/drawing/2014/main" id="{DA46F541-5AA1-4BAF-BEAE-C02B2D820981}"/>
              </a:ext>
            </a:extLst>
          </p:cNvPr>
          <p:cNvSpPr txBox="1">
            <a:spLocks noChangeArrowheads="1"/>
          </p:cNvSpPr>
          <p:nvPr/>
        </p:nvSpPr>
        <p:spPr bwMode="auto">
          <a:xfrm>
            <a:off x="1501775" y="4689475"/>
            <a:ext cx="1277938" cy="835025"/>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best axis</a:t>
            </a:r>
          </a:p>
          <a:p>
            <a:pPr algn="ctr"/>
            <a:r>
              <a:rPr lang="en-US" altLang="en-US"/>
              <a:t>direction</a:t>
            </a:r>
          </a:p>
        </p:txBody>
      </p:sp>
      <p:sp>
        <p:nvSpPr>
          <p:cNvPr id="56328" name="Text Box 8">
            <a:extLst>
              <a:ext uri="{FF2B5EF4-FFF2-40B4-BE49-F238E27FC236}">
                <a16:creationId xmlns:a16="http://schemas.microsoft.com/office/drawing/2014/main" id="{1E032818-427B-481A-AA2D-DC32B67E174C}"/>
              </a:ext>
            </a:extLst>
          </p:cNvPr>
          <p:cNvSpPr txBox="1">
            <a:spLocks noChangeArrowheads="1"/>
          </p:cNvSpPr>
          <p:nvPr/>
        </p:nvSpPr>
        <p:spPr bwMode="auto">
          <a:xfrm>
            <a:off x="3352800" y="4876800"/>
            <a:ext cx="1212850" cy="4699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#strokes</a:t>
            </a:r>
          </a:p>
        </p:txBody>
      </p:sp>
      <p:sp>
        <p:nvSpPr>
          <p:cNvPr id="56329" name="Line 9">
            <a:extLst>
              <a:ext uri="{FF2B5EF4-FFF2-40B4-BE49-F238E27FC236}">
                <a16:creationId xmlns:a16="http://schemas.microsoft.com/office/drawing/2014/main" id="{C5393B6E-32E4-43AB-BDC9-8CAF00D518F6}"/>
              </a:ext>
            </a:extLst>
          </p:cNvPr>
          <p:cNvSpPr>
            <a:spLocks noChangeShapeType="1"/>
          </p:cNvSpPr>
          <p:nvPr/>
        </p:nvSpPr>
        <p:spPr bwMode="auto">
          <a:xfrm flipH="1">
            <a:off x="2743200" y="2209800"/>
            <a:ext cx="2133600" cy="7620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6330" name="Line 10">
            <a:extLst>
              <a:ext uri="{FF2B5EF4-FFF2-40B4-BE49-F238E27FC236}">
                <a16:creationId xmlns:a16="http://schemas.microsoft.com/office/drawing/2014/main" id="{F6B0A97C-8B0F-4618-BF40-BB3F154A03DF}"/>
              </a:ext>
            </a:extLst>
          </p:cNvPr>
          <p:cNvSpPr>
            <a:spLocks noChangeShapeType="1"/>
          </p:cNvSpPr>
          <p:nvPr/>
        </p:nvSpPr>
        <p:spPr bwMode="auto">
          <a:xfrm>
            <a:off x="4876800" y="2209800"/>
            <a:ext cx="0" cy="9906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6331" name="Line 11">
            <a:extLst>
              <a:ext uri="{FF2B5EF4-FFF2-40B4-BE49-F238E27FC236}">
                <a16:creationId xmlns:a16="http://schemas.microsoft.com/office/drawing/2014/main" id="{0516105B-BF7E-4602-97CD-9FF184F3D193}"/>
              </a:ext>
            </a:extLst>
          </p:cNvPr>
          <p:cNvSpPr>
            <a:spLocks noChangeShapeType="1"/>
          </p:cNvSpPr>
          <p:nvPr/>
        </p:nvSpPr>
        <p:spPr bwMode="auto">
          <a:xfrm>
            <a:off x="4876800" y="2209800"/>
            <a:ext cx="2362200" cy="9906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6332" name="Line 12">
            <a:extLst>
              <a:ext uri="{FF2B5EF4-FFF2-40B4-BE49-F238E27FC236}">
                <a16:creationId xmlns:a16="http://schemas.microsoft.com/office/drawing/2014/main" id="{8E9E17A2-6946-4492-BC88-260CF7096519}"/>
              </a:ext>
            </a:extLst>
          </p:cNvPr>
          <p:cNvSpPr>
            <a:spLocks noChangeShapeType="1"/>
          </p:cNvSpPr>
          <p:nvPr/>
        </p:nvSpPr>
        <p:spPr bwMode="auto">
          <a:xfrm flipH="1">
            <a:off x="1981200" y="3886200"/>
            <a:ext cx="609600" cy="7620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6333" name="Line 13">
            <a:extLst>
              <a:ext uri="{FF2B5EF4-FFF2-40B4-BE49-F238E27FC236}">
                <a16:creationId xmlns:a16="http://schemas.microsoft.com/office/drawing/2014/main" id="{23211D9C-508E-4CFC-8421-1503FBAC1DC9}"/>
              </a:ext>
            </a:extLst>
          </p:cNvPr>
          <p:cNvSpPr>
            <a:spLocks noChangeShapeType="1"/>
          </p:cNvSpPr>
          <p:nvPr/>
        </p:nvSpPr>
        <p:spPr bwMode="auto">
          <a:xfrm>
            <a:off x="2590800" y="3886200"/>
            <a:ext cx="1371600" cy="9906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6334" name="Text Box 14">
            <a:extLst>
              <a:ext uri="{FF2B5EF4-FFF2-40B4-BE49-F238E27FC236}">
                <a16:creationId xmlns:a16="http://schemas.microsoft.com/office/drawing/2014/main" id="{638AD3C5-ED06-47A0-8421-BAAE20B273F7}"/>
              </a:ext>
            </a:extLst>
          </p:cNvPr>
          <p:cNvSpPr txBox="1">
            <a:spLocks noChangeArrowheads="1"/>
          </p:cNvSpPr>
          <p:nvPr/>
        </p:nvSpPr>
        <p:spPr bwMode="auto">
          <a:xfrm>
            <a:off x="1203325" y="6289675"/>
            <a:ext cx="44176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    -     /     1          x       w        0     A                8         B</a:t>
            </a:r>
          </a:p>
        </p:txBody>
      </p:sp>
      <p:sp>
        <p:nvSpPr>
          <p:cNvPr id="56336" name="Line 16">
            <a:extLst>
              <a:ext uri="{FF2B5EF4-FFF2-40B4-BE49-F238E27FC236}">
                <a16:creationId xmlns:a16="http://schemas.microsoft.com/office/drawing/2014/main" id="{72CBCDA3-C5C8-448C-8ECD-25AFA200F92B}"/>
              </a:ext>
            </a:extLst>
          </p:cNvPr>
          <p:cNvSpPr>
            <a:spLocks noChangeShapeType="1"/>
          </p:cNvSpPr>
          <p:nvPr/>
        </p:nvSpPr>
        <p:spPr bwMode="auto">
          <a:xfrm>
            <a:off x="2133600" y="5562600"/>
            <a:ext cx="0" cy="6858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6337" name="Line 17">
            <a:extLst>
              <a:ext uri="{FF2B5EF4-FFF2-40B4-BE49-F238E27FC236}">
                <a16:creationId xmlns:a16="http://schemas.microsoft.com/office/drawing/2014/main" id="{048D7420-A313-4CF5-BEA6-15E9813645BA}"/>
              </a:ext>
            </a:extLst>
          </p:cNvPr>
          <p:cNvSpPr>
            <a:spLocks noChangeShapeType="1"/>
          </p:cNvSpPr>
          <p:nvPr/>
        </p:nvSpPr>
        <p:spPr bwMode="auto">
          <a:xfrm>
            <a:off x="2133600" y="5562600"/>
            <a:ext cx="457200" cy="7620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6338" name="Line 18">
            <a:extLst>
              <a:ext uri="{FF2B5EF4-FFF2-40B4-BE49-F238E27FC236}">
                <a16:creationId xmlns:a16="http://schemas.microsoft.com/office/drawing/2014/main" id="{2CED0D50-9EC7-4685-BF30-9337318FC3B7}"/>
              </a:ext>
            </a:extLst>
          </p:cNvPr>
          <p:cNvSpPr>
            <a:spLocks noChangeShapeType="1"/>
          </p:cNvSpPr>
          <p:nvPr/>
        </p:nvSpPr>
        <p:spPr bwMode="auto">
          <a:xfrm flipH="1">
            <a:off x="3505200" y="5334000"/>
            <a:ext cx="457200" cy="9906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6339" name="Line 19">
            <a:extLst>
              <a:ext uri="{FF2B5EF4-FFF2-40B4-BE49-F238E27FC236}">
                <a16:creationId xmlns:a16="http://schemas.microsoft.com/office/drawing/2014/main" id="{03D666B7-88A6-49DB-ABCE-8B58217AC650}"/>
              </a:ext>
            </a:extLst>
          </p:cNvPr>
          <p:cNvSpPr>
            <a:spLocks noChangeShapeType="1"/>
          </p:cNvSpPr>
          <p:nvPr/>
        </p:nvSpPr>
        <p:spPr bwMode="auto">
          <a:xfrm>
            <a:off x="3962400" y="5334000"/>
            <a:ext cx="304800" cy="9906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6340" name="Line 20">
            <a:extLst>
              <a:ext uri="{FF2B5EF4-FFF2-40B4-BE49-F238E27FC236}">
                <a16:creationId xmlns:a16="http://schemas.microsoft.com/office/drawing/2014/main" id="{B36349C7-C339-44BD-89F6-CA85EB92E4BA}"/>
              </a:ext>
            </a:extLst>
          </p:cNvPr>
          <p:cNvSpPr>
            <a:spLocks noChangeShapeType="1"/>
          </p:cNvSpPr>
          <p:nvPr/>
        </p:nvSpPr>
        <p:spPr bwMode="auto">
          <a:xfrm flipH="1">
            <a:off x="5029200" y="3657600"/>
            <a:ext cx="228600" cy="26670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6341" name="Line 21">
            <a:extLst>
              <a:ext uri="{FF2B5EF4-FFF2-40B4-BE49-F238E27FC236}">
                <a16:creationId xmlns:a16="http://schemas.microsoft.com/office/drawing/2014/main" id="{1E87D135-98BC-475B-AACD-F8367790CFD9}"/>
              </a:ext>
            </a:extLst>
          </p:cNvPr>
          <p:cNvSpPr>
            <a:spLocks noChangeShapeType="1"/>
          </p:cNvSpPr>
          <p:nvPr/>
        </p:nvSpPr>
        <p:spPr bwMode="auto">
          <a:xfrm>
            <a:off x="5257800" y="3657600"/>
            <a:ext cx="381000" cy="26670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6342" name="Line 22">
            <a:extLst>
              <a:ext uri="{FF2B5EF4-FFF2-40B4-BE49-F238E27FC236}">
                <a16:creationId xmlns:a16="http://schemas.microsoft.com/office/drawing/2014/main" id="{F06B28CE-83A0-4094-B0A1-028EDD51FA70}"/>
              </a:ext>
            </a:extLst>
          </p:cNvPr>
          <p:cNvSpPr>
            <a:spLocks noChangeShapeType="1"/>
          </p:cNvSpPr>
          <p:nvPr/>
        </p:nvSpPr>
        <p:spPr bwMode="auto">
          <a:xfrm flipH="1">
            <a:off x="7010400" y="3657600"/>
            <a:ext cx="304800" cy="26670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6343" name="Line 23">
            <a:extLst>
              <a:ext uri="{FF2B5EF4-FFF2-40B4-BE49-F238E27FC236}">
                <a16:creationId xmlns:a16="http://schemas.microsoft.com/office/drawing/2014/main" id="{1D9719F7-4FC3-4433-99AE-FF19F17D1B0A}"/>
              </a:ext>
            </a:extLst>
          </p:cNvPr>
          <p:cNvSpPr>
            <a:spLocks noChangeShapeType="1"/>
          </p:cNvSpPr>
          <p:nvPr/>
        </p:nvSpPr>
        <p:spPr bwMode="auto">
          <a:xfrm>
            <a:off x="7315200" y="3657600"/>
            <a:ext cx="533400" cy="26670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6344" name="Line 24">
            <a:extLst>
              <a:ext uri="{FF2B5EF4-FFF2-40B4-BE49-F238E27FC236}">
                <a16:creationId xmlns:a16="http://schemas.microsoft.com/office/drawing/2014/main" id="{37F0D834-3E7C-46A9-A276-218C40E82E27}"/>
              </a:ext>
            </a:extLst>
          </p:cNvPr>
          <p:cNvSpPr>
            <a:spLocks noChangeShapeType="1"/>
          </p:cNvSpPr>
          <p:nvPr/>
        </p:nvSpPr>
        <p:spPr bwMode="auto">
          <a:xfrm flipH="1">
            <a:off x="1676400" y="5562600"/>
            <a:ext cx="457200" cy="7620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6345" name="Text Box 25">
            <a:extLst>
              <a:ext uri="{FF2B5EF4-FFF2-40B4-BE49-F238E27FC236}">
                <a16:creationId xmlns:a16="http://schemas.microsoft.com/office/drawing/2014/main" id="{B76DD986-1DEB-4D2B-B1D5-1AE2FB9F9C17}"/>
              </a:ext>
            </a:extLst>
          </p:cNvPr>
          <p:cNvSpPr txBox="1">
            <a:spLocks noChangeArrowheads="1"/>
          </p:cNvSpPr>
          <p:nvPr/>
        </p:nvSpPr>
        <p:spPr bwMode="auto">
          <a:xfrm>
            <a:off x="3413125" y="21748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0</a:t>
            </a:r>
          </a:p>
        </p:txBody>
      </p:sp>
      <p:sp>
        <p:nvSpPr>
          <p:cNvPr id="56346" name="Text Box 26">
            <a:extLst>
              <a:ext uri="{FF2B5EF4-FFF2-40B4-BE49-F238E27FC236}">
                <a16:creationId xmlns:a16="http://schemas.microsoft.com/office/drawing/2014/main" id="{B63231A5-E583-4F07-A060-32D22E978F1C}"/>
              </a:ext>
            </a:extLst>
          </p:cNvPr>
          <p:cNvSpPr txBox="1">
            <a:spLocks noChangeArrowheads="1"/>
          </p:cNvSpPr>
          <p:nvPr/>
        </p:nvSpPr>
        <p:spPr bwMode="auto">
          <a:xfrm>
            <a:off x="4479925" y="24796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a:t>
            </a:r>
          </a:p>
        </p:txBody>
      </p:sp>
      <p:sp>
        <p:nvSpPr>
          <p:cNvPr id="56347" name="Text Box 27">
            <a:extLst>
              <a:ext uri="{FF2B5EF4-FFF2-40B4-BE49-F238E27FC236}">
                <a16:creationId xmlns:a16="http://schemas.microsoft.com/office/drawing/2014/main" id="{208CDFA7-E6F6-4BDC-BED1-5EEB81F88792}"/>
              </a:ext>
            </a:extLst>
          </p:cNvPr>
          <p:cNvSpPr txBox="1">
            <a:spLocks noChangeArrowheads="1"/>
          </p:cNvSpPr>
          <p:nvPr/>
        </p:nvSpPr>
        <p:spPr bwMode="auto">
          <a:xfrm>
            <a:off x="6096000" y="2209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2</a:t>
            </a:r>
          </a:p>
        </p:txBody>
      </p:sp>
      <p:sp>
        <p:nvSpPr>
          <p:cNvPr id="56348" name="Text Box 28">
            <a:extLst>
              <a:ext uri="{FF2B5EF4-FFF2-40B4-BE49-F238E27FC236}">
                <a16:creationId xmlns:a16="http://schemas.microsoft.com/office/drawing/2014/main" id="{5C1F5B73-9745-41F2-AC64-383819C649B7}"/>
              </a:ext>
            </a:extLst>
          </p:cNvPr>
          <p:cNvSpPr txBox="1">
            <a:spLocks noChangeArrowheads="1"/>
          </p:cNvSpPr>
          <p:nvPr/>
        </p:nvSpPr>
        <p:spPr bwMode="auto">
          <a:xfrm>
            <a:off x="1660525" y="3927475"/>
            <a:ext cx="515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&lt; t</a:t>
            </a:r>
          </a:p>
        </p:txBody>
      </p:sp>
      <p:sp>
        <p:nvSpPr>
          <p:cNvPr id="56349" name="Text Box 29">
            <a:extLst>
              <a:ext uri="{FF2B5EF4-FFF2-40B4-BE49-F238E27FC236}">
                <a16:creationId xmlns:a16="http://schemas.microsoft.com/office/drawing/2014/main" id="{8A4CB1FC-9602-4820-B6D3-42D5693665FF}"/>
              </a:ext>
            </a:extLst>
          </p:cNvPr>
          <p:cNvSpPr txBox="1">
            <a:spLocks noChangeArrowheads="1"/>
          </p:cNvSpPr>
          <p:nvPr/>
        </p:nvSpPr>
        <p:spPr bwMode="auto">
          <a:xfrm>
            <a:off x="3260725" y="3921125"/>
            <a:ext cx="511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ym typeface="Symbol" panose="05050102010706020507" pitchFamily="18" charset="2"/>
              </a:rPr>
              <a:t> t</a:t>
            </a:r>
            <a:endParaRPr lang="en-US" altLang="en-US"/>
          </a:p>
        </p:txBody>
      </p:sp>
      <p:sp>
        <p:nvSpPr>
          <p:cNvPr id="56351" name="Text Box 31">
            <a:extLst>
              <a:ext uri="{FF2B5EF4-FFF2-40B4-BE49-F238E27FC236}">
                <a16:creationId xmlns:a16="http://schemas.microsoft.com/office/drawing/2014/main" id="{54E76B4E-747A-4C43-ACCF-F1DA1328CC97}"/>
              </a:ext>
            </a:extLst>
          </p:cNvPr>
          <p:cNvSpPr txBox="1">
            <a:spLocks noChangeArrowheads="1"/>
          </p:cNvSpPr>
          <p:nvPr/>
        </p:nvSpPr>
        <p:spPr bwMode="auto">
          <a:xfrm>
            <a:off x="3260725" y="56038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2</a:t>
            </a:r>
          </a:p>
        </p:txBody>
      </p:sp>
      <p:sp>
        <p:nvSpPr>
          <p:cNvPr id="56352" name="Text Box 32">
            <a:extLst>
              <a:ext uri="{FF2B5EF4-FFF2-40B4-BE49-F238E27FC236}">
                <a16:creationId xmlns:a16="http://schemas.microsoft.com/office/drawing/2014/main" id="{BFC9F3CE-F8FC-4514-8AC2-36DA83E247C2}"/>
              </a:ext>
            </a:extLst>
          </p:cNvPr>
          <p:cNvSpPr txBox="1">
            <a:spLocks noChangeArrowheads="1"/>
          </p:cNvSpPr>
          <p:nvPr/>
        </p:nvSpPr>
        <p:spPr bwMode="auto">
          <a:xfrm>
            <a:off x="4267200" y="5562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4</a:t>
            </a:r>
          </a:p>
        </p:txBody>
      </p:sp>
      <p:sp>
        <p:nvSpPr>
          <p:cNvPr id="56353" name="Text Box 33">
            <a:extLst>
              <a:ext uri="{FF2B5EF4-FFF2-40B4-BE49-F238E27FC236}">
                <a16:creationId xmlns:a16="http://schemas.microsoft.com/office/drawing/2014/main" id="{2396EB1E-1B5D-426B-A93F-FFDEC0CF04EA}"/>
              </a:ext>
            </a:extLst>
          </p:cNvPr>
          <p:cNvSpPr txBox="1">
            <a:spLocks noChangeArrowheads="1"/>
          </p:cNvSpPr>
          <p:nvPr/>
        </p:nvSpPr>
        <p:spPr bwMode="auto">
          <a:xfrm>
            <a:off x="6629400" y="4876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0</a:t>
            </a:r>
          </a:p>
        </p:txBody>
      </p:sp>
      <p:sp>
        <p:nvSpPr>
          <p:cNvPr id="56354" name="Text Box 34">
            <a:extLst>
              <a:ext uri="{FF2B5EF4-FFF2-40B4-BE49-F238E27FC236}">
                <a16:creationId xmlns:a16="http://schemas.microsoft.com/office/drawing/2014/main" id="{4ED8FA46-D41E-4332-9AB7-F3A7C7606AFC}"/>
              </a:ext>
            </a:extLst>
          </p:cNvPr>
          <p:cNvSpPr txBox="1">
            <a:spLocks noChangeArrowheads="1"/>
          </p:cNvSpPr>
          <p:nvPr/>
        </p:nvSpPr>
        <p:spPr bwMode="auto">
          <a:xfrm>
            <a:off x="7924800" y="4876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a:t>
            </a:r>
          </a:p>
        </p:txBody>
      </p:sp>
      <p:sp>
        <p:nvSpPr>
          <p:cNvPr id="56355" name="Text Box 35">
            <a:extLst>
              <a:ext uri="{FF2B5EF4-FFF2-40B4-BE49-F238E27FC236}">
                <a16:creationId xmlns:a16="http://schemas.microsoft.com/office/drawing/2014/main" id="{70FAFDBD-23F8-43C2-A183-61C0D1FB7BFC}"/>
              </a:ext>
            </a:extLst>
          </p:cNvPr>
          <p:cNvSpPr txBox="1">
            <a:spLocks noChangeArrowheads="1"/>
          </p:cNvSpPr>
          <p:nvPr/>
        </p:nvSpPr>
        <p:spPr bwMode="auto">
          <a:xfrm>
            <a:off x="1584325" y="56769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0</a:t>
            </a:r>
          </a:p>
        </p:txBody>
      </p:sp>
      <p:sp>
        <p:nvSpPr>
          <p:cNvPr id="56356" name="Text Box 36">
            <a:extLst>
              <a:ext uri="{FF2B5EF4-FFF2-40B4-BE49-F238E27FC236}">
                <a16:creationId xmlns:a16="http://schemas.microsoft.com/office/drawing/2014/main" id="{96BFCD97-C5E6-4FF5-BD3C-891B5B8A11D1}"/>
              </a:ext>
            </a:extLst>
          </p:cNvPr>
          <p:cNvSpPr txBox="1">
            <a:spLocks noChangeArrowheads="1"/>
          </p:cNvSpPr>
          <p:nvPr/>
        </p:nvSpPr>
        <p:spPr bwMode="auto">
          <a:xfrm>
            <a:off x="1889125" y="5829300"/>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60</a:t>
            </a:r>
          </a:p>
        </p:txBody>
      </p:sp>
      <p:sp>
        <p:nvSpPr>
          <p:cNvPr id="56357" name="Text Box 37">
            <a:extLst>
              <a:ext uri="{FF2B5EF4-FFF2-40B4-BE49-F238E27FC236}">
                <a16:creationId xmlns:a16="http://schemas.microsoft.com/office/drawing/2014/main" id="{78E55C5E-4B90-4C29-BDCC-0268B95F6005}"/>
              </a:ext>
            </a:extLst>
          </p:cNvPr>
          <p:cNvSpPr txBox="1">
            <a:spLocks noChangeArrowheads="1"/>
          </p:cNvSpPr>
          <p:nvPr/>
        </p:nvSpPr>
        <p:spPr bwMode="auto">
          <a:xfrm>
            <a:off x="2422525" y="5676900"/>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90</a:t>
            </a:r>
          </a:p>
        </p:txBody>
      </p:sp>
      <p:sp>
        <p:nvSpPr>
          <p:cNvPr id="56358" name="Text Box 38">
            <a:extLst>
              <a:ext uri="{FF2B5EF4-FFF2-40B4-BE49-F238E27FC236}">
                <a16:creationId xmlns:a16="http://schemas.microsoft.com/office/drawing/2014/main" id="{0AF25ABE-EAD6-426B-895A-EBF0E29AD5AE}"/>
              </a:ext>
            </a:extLst>
          </p:cNvPr>
          <p:cNvSpPr txBox="1">
            <a:spLocks noChangeArrowheads="1"/>
          </p:cNvSpPr>
          <p:nvPr/>
        </p:nvSpPr>
        <p:spPr bwMode="auto">
          <a:xfrm>
            <a:off x="4860925" y="42322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0</a:t>
            </a:r>
          </a:p>
        </p:txBody>
      </p:sp>
      <p:sp>
        <p:nvSpPr>
          <p:cNvPr id="56359" name="Text Box 39">
            <a:extLst>
              <a:ext uri="{FF2B5EF4-FFF2-40B4-BE49-F238E27FC236}">
                <a16:creationId xmlns:a16="http://schemas.microsoft.com/office/drawing/2014/main" id="{D8B374E6-1CBB-4FA5-8B2A-2C4DAC684C1B}"/>
              </a:ext>
            </a:extLst>
          </p:cNvPr>
          <p:cNvSpPr txBox="1">
            <a:spLocks noChangeArrowheads="1"/>
          </p:cNvSpPr>
          <p:nvPr/>
        </p:nvSpPr>
        <p:spPr bwMode="auto">
          <a:xfrm>
            <a:off x="5410200" y="4191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A8F73683-F59F-4355-8856-2391FA00EF29}"/>
              </a:ext>
            </a:extLst>
          </p:cNvPr>
          <p:cNvSpPr>
            <a:spLocks noGrp="1" noChangeArrowheads="1"/>
          </p:cNvSpPr>
          <p:nvPr>
            <p:ph type="title"/>
          </p:nvPr>
        </p:nvSpPr>
        <p:spPr>
          <a:xfrm>
            <a:off x="381000" y="228600"/>
            <a:ext cx="7658100" cy="4952492"/>
          </a:xfrm>
        </p:spPr>
        <p:txBody>
          <a:bodyPr/>
          <a:lstStyle/>
          <a:p>
            <a:r>
              <a:rPr lang="en-US" altLang="en-US" b="1" dirty="0">
                <a:solidFill>
                  <a:srgbClr val="FF0000"/>
                </a:solidFill>
              </a:rPr>
              <a:t>Decision Tree Characteristics</a:t>
            </a:r>
          </a:p>
        </p:txBody>
      </p:sp>
      <p:sp>
        <p:nvSpPr>
          <p:cNvPr id="5" name="Slide Number Placeholder 4">
            <a:extLst>
              <a:ext uri="{FF2B5EF4-FFF2-40B4-BE49-F238E27FC236}">
                <a16:creationId xmlns:a16="http://schemas.microsoft.com/office/drawing/2014/main" id="{622F3463-741C-4007-88FE-B08519112241}"/>
              </a:ext>
            </a:extLst>
          </p:cNvPr>
          <p:cNvSpPr>
            <a:spLocks noGrp="1"/>
          </p:cNvSpPr>
          <p:nvPr>
            <p:ph type="sldNum" sz="quarter" idx="12"/>
          </p:nvPr>
        </p:nvSpPr>
        <p:spPr/>
        <p:txBody>
          <a:bodyPr/>
          <a:lstStyle/>
          <a:p>
            <a:fld id="{A7114471-E94B-4419-82B6-B0B5D19E9F6E}" type="slidenum">
              <a:rPr lang="en-US" altLang="en-US"/>
              <a:pPr/>
              <a:t>21</a:t>
            </a:fld>
            <a:endParaRPr lang="en-US" altLang="en-US"/>
          </a:p>
        </p:txBody>
      </p:sp>
      <p:sp>
        <p:nvSpPr>
          <p:cNvPr id="57347" name="Text Box 3">
            <a:extLst>
              <a:ext uri="{FF2B5EF4-FFF2-40B4-BE49-F238E27FC236}">
                <a16:creationId xmlns:a16="http://schemas.microsoft.com/office/drawing/2014/main" id="{838B0142-D64A-4608-BF78-A421CA6E2305}"/>
              </a:ext>
            </a:extLst>
          </p:cNvPr>
          <p:cNvSpPr txBox="1">
            <a:spLocks noChangeArrowheads="1"/>
          </p:cNvSpPr>
          <p:nvPr/>
        </p:nvSpPr>
        <p:spPr bwMode="auto">
          <a:xfrm>
            <a:off x="1104900" y="1143000"/>
            <a:ext cx="6049963" cy="412115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buFontTx/>
              <a:buAutoNum type="arabicPeriod"/>
            </a:pPr>
            <a:r>
              <a:rPr lang="en-US" altLang="en-US" dirty="0"/>
              <a:t> Training</a:t>
            </a:r>
          </a:p>
          <a:p>
            <a:r>
              <a:rPr lang="en-US" altLang="en-US" dirty="0"/>
              <a:t>   How do you construct one from training data?</a:t>
            </a:r>
          </a:p>
          <a:p>
            <a:r>
              <a:rPr lang="en-US" altLang="en-US" dirty="0"/>
              <a:t>   Entropy-based Methods</a:t>
            </a:r>
          </a:p>
          <a:p>
            <a:pPr>
              <a:buFontTx/>
              <a:buAutoNum type="arabicPeriod"/>
            </a:pPr>
            <a:endParaRPr lang="en-US" altLang="en-US" dirty="0"/>
          </a:p>
          <a:p>
            <a:r>
              <a:rPr lang="en-US" altLang="en-US" dirty="0"/>
              <a:t>2.   Strengths</a:t>
            </a:r>
          </a:p>
          <a:p>
            <a:endParaRPr lang="en-US" altLang="en-US" dirty="0"/>
          </a:p>
          <a:p>
            <a:r>
              <a:rPr lang="en-US" altLang="en-US" dirty="0"/>
              <a:t>    Easy to Understand</a:t>
            </a:r>
          </a:p>
          <a:p>
            <a:pPr>
              <a:buFontTx/>
              <a:buAutoNum type="arabicPeriod"/>
            </a:pPr>
            <a:endParaRPr lang="en-US" altLang="en-US" dirty="0"/>
          </a:p>
          <a:p>
            <a:r>
              <a:rPr lang="en-US" altLang="en-US" dirty="0"/>
              <a:t>3.   Weaknesses</a:t>
            </a:r>
          </a:p>
          <a:p>
            <a:endParaRPr lang="en-US" altLang="en-US" dirty="0"/>
          </a:p>
          <a:p>
            <a:r>
              <a:rPr lang="en-US" altLang="en-US" dirty="0"/>
              <a:t>    Overtraining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DDD6C5DA-5CBA-484E-89BD-EF698E6FAF1C}"/>
              </a:ext>
            </a:extLst>
          </p:cNvPr>
          <p:cNvSpPr>
            <a:spLocks noGrp="1" noChangeArrowheads="1"/>
          </p:cNvSpPr>
          <p:nvPr>
            <p:ph type="title"/>
          </p:nvPr>
        </p:nvSpPr>
        <p:spPr>
          <a:xfrm>
            <a:off x="-85241" y="346583"/>
            <a:ext cx="7893609" cy="4952492"/>
          </a:xfrm>
        </p:spPr>
        <p:txBody>
          <a:bodyPr/>
          <a:lstStyle/>
          <a:p>
            <a:r>
              <a:rPr lang="en-US" altLang="en-US" dirty="0"/>
              <a:t>Entropy-Based Automatic Decision Tree Construction</a:t>
            </a:r>
          </a:p>
        </p:txBody>
      </p:sp>
      <p:sp>
        <p:nvSpPr>
          <p:cNvPr id="12" name="Slide Number Placeholder 4">
            <a:extLst>
              <a:ext uri="{FF2B5EF4-FFF2-40B4-BE49-F238E27FC236}">
                <a16:creationId xmlns:a16="http://schemas.microsoft.com/office/drawing/2014/main" id="{C9F8BE93-4E1D-484C-A338-9072E977D08D}"/>
              </a:ext>
            </a:extLst>
          </p:cNvPr>
          <p:cNvSpPr>
            <a:spLocks noGrp="1"/>
          </p:cNvSpPr>
          <p:nvPr>
            <p:ph type="sldNum" sz="quarter" idx="12"/>
          </p:nvPr>
        </p:nvSpPr>
        <p:spPr/>
        <p:txBody>
          <a:bodyPr/>
          <a:lstStyle/>
          <a:p>
            <a:fld id="{200E0FAB-1781-4879-A693-E04DAC1474D0}" type="slidenum">
              <a:rPr lang="en-US" altLang="en-US"/>
              <a:pPr/>
              <a:t>22</a:t>
            </a:fld>
            <a:endParaRPr lang="en-US" altLang="en-US"/>
          </a:p>
        </p:txBody>
      </p:sp>
      <p:sp>
        <p:nvSpPr>
          <p:cNvPr id="58371" name="Text Box 3">
            <a:extLst>
              <a:ext uri="{FF2B5EF4-FFF2-40B4-BE49-F238E27FC236}">
                <a16:creationId xmlns:a16="http://schemas.microsoft.com/office/drawing/2014/main" id="{1C3E8906-14A8-4587-9785-916FCA6135D0}"/>
              </a:ext>
            </a:extLst>
          </p:cNvPr>
          <p:cNvSpPr txBox="1">
            <a:spLocks noChangeArrowheads="1"/>
          </p:cNvSpPr>
          <p:nvPr/>
        </p:nvSpPr>
        <p:spPr bwMode="auto">
          <a:xfrm>
            <a:off x="4849813" y="2174875"/>
            <a:ext cx="213042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Node 1</a:t>
            </a:r>
          </a:p>
          <a:p>
            <a:pPr algn="ctr"/>
            <a:r>
              <a:rPr lang="en-US" altLang="en-US"/>
              <a:t>What feature </a:t>
            </a:r>
          </a:p>
          <a:p>
            <a:pPr algn="ctr"/>
            <a:r>
              <a:rPr lang="en-US" altLang="en-US"/>
              <a:t>should be used?</a:t>
            </a:r>
          </a:p>
        </p:txBody>
      </p:sp>
      <p:sp>
        <p:nvSpPr>
          <p:cNvPr id="58372" name="Line 4">
            <a:extLst>
              <a:ext uri="{FF2B5EF4-FFF2-40B4-BE49-F238E27FC236}">
                <a16:creationId xmlns:a16="http://schemas.microsoft.com/office/drawing/2014/main" id="{E2FFD60D-8B73-45F2-80D9-3022F23A8275}"/>
              </a:ext>
            </a:extLst>
          </p:cNvPr>
          <p:cNvSpPr>
            <a:spLocks noChangeShapeType="1"/>
          </p:cNvSpPr>
          <p:nvPr/>
        </p:nvSpPr>
        <p:spPr bwMode="auto">
          <a:xfrm flipH="1">
            <a:off x="4953000" y="3429000"/>
            <a:ext cx="990600" cy="5334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373" name="Line 5">
            <a:extLst>
              <a:ext uri="{FF2B5EF4-FFF2-40B4-BE49-F238E27FC236}">
                <a16:creationId xmlns:a16="http://schemas.microsoft.com/office/drawing/2014/main" id="{B056B27C-DD60-4202-A035-7757BDBCBE66}"/>
              </a:ext>
            </a:extLst>
          </p:cNvPr>
          <p:cNvSpPr>
            <a:spLocks noChangeShapeType="1"/>
          </p:cNvSpPr>
          <p:nvPr/>
        </p:nvSpPr>
        <p:spPr bwMode="auto">
          <a:xfrm>
            <a:off x="5943600" y="3429000"/>
            <a:ext cx="0" cy="5334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375" name="Line 7">
            <a:extLst>
              <a:ext uri="{FF2B5EF4-FFF2-40B4-BE49-F238E27FC236}">
                <a16:creationId xmlns:a16="http://schemas.microsoft.com/office/drawing/2014/main" id="{516A5270-E313-4443-A776-42BFB5467279}"/>
              </a:ext>
            </a:extLst>
          </p:cNvPr>
          <p:cNvSpPr>
            <a:spLocks noChangeShapeType="1"/>
          </p:cNvSpPr>
          <p:nvPr/>
        </p:nvSpPr>
        <p:spPr bwMode="auto">
          <a:xfrm>
            <a:off x="5943600" y="3429000"/>
            <a:ext cx="762000" cy="5334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376" name="Text Box 8">
            <a:extLst>
              <a:ext uri="{FF2B5EF4-FFF2-40B4-BE49-F238E27FC236}">
                <a16:creationId xmlns:a16="http://schemas.microsoft.com/office/drawing/2014/main" id="{75FA51AF-CCA8-4624-815D-ADCD9514CD12}"/>
              </a:ext>
            </a:extLst>
          </p:cNvPr>
          <p:cNvSpPr txBox="1">
            <a:spLocks noChangeArrowheads="1"/>
          </p:cNvSpPr>
          <p:nvPr/>
        </p:nvSpPr>
        <p:spPr bwMode="auto">
          <a:xfrm>
            <a:off x="6858000" y="3478213"/>
            <a:ext cx="15573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What values?</a:t>
            </a:r>
          </a:p>
        </p:txBody>
      </p:sp>
      <p:sp>
        <p:nvSpPr>
          <p:cNvPr id="58377" name="Text Box 9">
            <a:extLst>
              <a:ext uri="{FF2B5EF4-FFF2-40B4-BE49-F238E27FC236}">
                <a16:creationId xmlns:a16="http://schemas.microsoft.com/office/drawing/2014/main" id="{0A9C35E2-0AA1-4B33-A2DE-A01EC8E85CCA}"/>
              </a:ext>
            </a:extLst>
          </p:cNvPr>
          <p:cNvSpPr txBox="1">
            <a:spLocks noChangeArrowheads="1"/>
          </p:cNvSpPr>
          <p:nvPr/>
        </p:nvSpPr>
        <p:spPr bwMode="auto">
          <a:xfrm>
            <a:off x="1508125" y="5070475"/>
            <a:ext cx="260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 </a:t>
            </a:r>
          </a:p>
        </p:txBody>
      </p:sp>
      <p:sp>
        <p:nvSpPr>
          <p:cNvPr id="58378" name="Text Box 10">
            <a:extLst>
              <a:ext uri="{FF2B5EF4-FFF2-40B4-BE49-F238E27FC236}">
                <a16:creationId xmlns:a16="http://schemas.microsoft.com/office/drawing/2014/main" id="{CA91777F-88DE-4806-A42E-559D5E1A91C4}"/>
              </a:ext>
            </a:extLst>
          </p:cNvPr>
          <p:cNvSpPr txBox="1">
            <a:spLocks noChangeArrowheads="1"/>
          </p:cNvSpPr>
          <p:nvPr/>
        </p:nvSpPr>
        <p:spPr bwMode="auto">
          <a:xfrm>
            <a:off x="692499" y="2485162"/>
            <a:ext cx="3521074" cy="1754326"/>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a:t>Training Set S</a:t>
            </a:r>
          </a:p>
          <a:p>
            <a:r>
              <a:rPr lang="en-US" altLang="en-US" dirty="0"/>
              <a:t> x1=(f11,f12,…f1m)</a:t>
            </a:r>
          </a:p>
          <a:p>
            <a:r>
              <a:rPr lang="en-US" altLang="en-US" dirty="0"/>
              <a:t> x2=(f21,f22,    f2m)</a:t>
            </a:r>
          </a:p>
          <a:p>
            <a:r>
              <a:rPr lang="en-US" altLang="en-US" dirty="0"/>
              <a:t>               .</a:t>
            </a:r>
          </a:p>
          <a:p>
            <a:r>
              <a:rPr lang="en-US" altLang="en-US" dirty="0"/>
              <a:t>               .</a:t>
            </a:r>
          </a:p>
          <a:p>
            <a:r>
              <a:rPr lang="en-US" altLang="en-US" dirty="0"/>
              <a:t> </a:t>
            </a:r>
            <a:r>
              <a:rPr lang="en-US" altLang="en-US" dirty="0" err="1"/>
              <a:t>xn</a:t>
            </a:r>
            <a:r>
              <a:rPr lang="en-US" altLang="en-US" dirty="0"/>
              <a:t>=(fn1,f22,    f2m)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0BF835CA-3523-44C5-99C9-32A91C00961F}"/>
              </a:ext>
            </a:extLst>
          </p:cNvPr>
          <p:cNvSpPr>
            <a:spLocks noGrp="1" noChangeArrowheads="1"/>
          </p:cNvSpPr>
          <p:nvPr>
            <p:ph type="title"/>
          </p:nvPr>
        </p:nvSpPr>
        <p:spPr/>
        <p:txBody>
          <a:bodyPr/>
          <a:lstStyle/>
          <a:p>
            <a:r>
              <a:rPr lang="en-US" altLang="en-US" dirty="0"/>
              <a:t>Entropy</a:t>
            </a:r>
          </a:p>
        </p:txBody>
      </p:sp>
      <p:sp>
        <p:nvSpPr>
          <p:cNvPr id="12" name="Slide Number Placeholder 4">
            <a:extLst>
              <a:ext uri="{FF2B5EF4-FFF2-40B4-BE49-F238E27FC236}">
                <a16:creationId xmlns:a16="http://schemas.microsoft.com/office/drawing/2014/main" id="{CEE6CC2D-71BE-40D2-9E75-6DF527E25C57}"/>
              </a:ext>
            </a:extLst>
          </p:cNvPr>
          <p:cNvSpPr>
            <a:spLocks noGrp="1"/>
          </p:cNvSpPr>
          <p:nvPr>
            <p:ph type="sldNum" sz="quarter" idx="12"/>
          </p:nvPr>
        </p:nvSpPr>
        <p:spPr/>
        <p:txBody>
          <a:bodyPr/>
          <a:lstStyle/>
          <a:p>
            <a:fld id="{FBE42089-D0B0-4776-B576-5713B6D04367}" type="slidenum">
              <a:rPr lang="en-US" altLang="en-US"/>
              <a:pPr/>
              <a:t>23</a:t>
            </a:fld>
            <a:endParaRPr lang="en-US" altLang="en-US"/>
          </a:p>
        </p:txBody>
      </p:sp>
      <p:sp>
        <p:nvSpPr>
          <p:cNvPr id="59395" name="Text Box 3">
            <a:extLst>
              <a:ext uri="{FF2B5EF4-FFF2-40B4-BE49-F238E27FC236}">
                <a16:creationId xmlns:a16="http://schemas.microsoft.com/office/drawing/2014/main" id="{53A540F7-0623-4B41-9203-29C7D1464B0B}"/>
              </a:ext>
            </a:extLst>
          </p:cNvPr>
          <p:cNvSpPr txBox="1">
            <a:spLocks noChangeArrowheads="1"/>
          </p:cNvSpPr>
          <p:nvPr/>
        </p:nvSpPr>
        <p:spPr bwMode="auto">
          <a:xfrm>
            <a:off x="1460500" y="1565275"/>
            <a:ext cx="6884988" cy="1930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Given a set of training vectors S, if there are c classes,</a:t>
            </a:r>
          </a:p>
          <a:p>
            <a:pPr algn="ctr"/>
            <a:endParaRPr lang="en-US" altLang="en-US"/>
          </a:p>
          <a:p>
            <a:pPr algn="ctr"/>
            <a:r>
              <a:rPr lang="en-US" altLang="en-US"/>
              <a:t>Entropy(S) = </a:t>
            </a:r>
            <a:r>
              <a:rPr lang="en-US" altLang="en-US">
                <a:sym typeface="Symbol" panose="05050102010706020507" pitchFamily="18" charset="2"/>
              </a:rPr>
              <a:t> -pi log  (pi)</a:t>
            </a:r>
          </a:p>
          <a:p>
            <a:pPr algn="ctr"/>
            <a:endParaRPr lang="en-US" altLang="en-US"/>
          </a:p>
          <a:p>
            <a:pPr algn="ctr"/>
            <a:r>
              <a:rPr lang="en-US" altLang="en-US"/>
              <a:t>Where pi is the proportion of category i examples in S.</a:t>
            </a:r>
          </a:p>
        </p:txBody>
      </p:sp>
      <p:sp>
        <p:nvSpPr>
          <p:cNvPr id="59396" name="Text Box 4">
            <a:extLst>
              <a:ext uri="{FF2B5EF4-FFF2-40B4-BE49-F238E27FC236}">
                <a16:creationId xmlns:a16="http://schemas.microsoft.com/office/drawing/2014/main" id="{98478E48-0F15-479F-849E-CE72242616F2}"/>
              </a:ext>
            </a:extLst>
          </p:cNvPr>
          <p:cNvSpPr txBox="1">
            <a:spLocks noChangeArrowheads="1"/>
          </p:cNvSpPr>
          <p:nvPr/>
        </p:nvSpPr>
        <p:spPr bwMode="auto">
          <a:xfrm>
            <a:off x="4784725" y="2628900"/>
            <a:ext cx="4905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i=1</a:t>
            </a:r>
          </a:p>
        </p:txBody>
      </p:sp>
      <p:sp>
        <p:nvSpPr>
          <p:cNvPr id="59398" name="Text Box 6">
            <a:extLst>
              <a:ext uri="{FF2B5EF4-FFF2-40B4-BE49-F238E27FC236}">
                <a16:creationId xmlns:a16="http://schemas.microsoft.com/office/drawing/2014/main" id="{FBCD37D8-1458-4081-9FA4-AFA867C81485}"/>
              </a:ext>
            </a:extLst>
          </p:cNvPr>
          <p:cNvSpPr txBox="1">
            <a:spLocks noChangeArrowheads="1"/>
          </p:cNvSpPr>
          <p:nvPr/>
        </p:nvSpPr>
        <p:spPr bwMode="auto">
          <a:xfrm>
            <a:off x="4876800" y="2057400"/>
            <a:ext cx="285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c</a:t>
            </a:r>
          </a:p>
        </p:txBody>
      </p:sp>
      <p:sp>
        <p:nvSpPr>
          <p:cNvPr id="59399" name="Text Box 7">
            <a:extLst>
              <a:ext uri="{FF2B5EF4-FFF2-40B4-BE49-F238E27FC236}">
                <a16:creationId xmlns:a16="http://schemas.microsoft.com/office/drawing/2014/main" id="{A9C779B9-43D7-42F9-BF68-B35D52CC8EFD}"/>
              </a:ext>
            </a:extLst>
          </p:cNvPr>
          <p:cNvSpPr txBox="1">
            <a:spLocks noChangeArrowheads="1"/>
          </p:cNvSpPr>
          <p:nvPr/>
        </p:nvSpPr>
        <p:spPr bwMode="auto">
          <a:xfrm>
            <a:off x="5927725" y="2576513"/>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2</a:t>
            </a:r>
          </a:p>
        </p:txBody>
      </p:sp>
      <p:sp>
        <p:nvSpPr>
          <p:cNvPr id="59400" name="Text Box 8">
            <a:extLst>
              <a:ext uri="{FF2B5EF4-FFF2-40B4-BE49-F238E27FC236}">
                <a16:creationId xmlns:a16="http://schemas.microsoft.com/office/drawing/2014/main" id="{655852BE-9E01-44F8-B60C-DBDCB4FE31C6}"/>
              </a:ext>
            </a:extLst>
          </p:cNvPr>
          <p:cNvSpPr txBox="1">
            <a:spLocks noChangeArrowheads="1"/>
          </p:cNvSpPr>
          <p:nvPr/>
        </p:nvSpPr>
        <p:spPr bwMode="auto">
          <a:xfrm>
            <a:off x="1584325" y="3775075"/>
            <a:ext cx="5521191"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If all examples belong to the same category, the entropy</a:t>
            </a:r>
          </a:p>
          <a:p>
            <a:r>
              <a:rPr lang="en-US" altLang="en-US" dirty="0"/>
              <a:t>is 0.</a:t>
            </a:r>
          </a:p>
          <a:p>
            <a:endParaRPr lang="en-US" altLang="en-US" dirty="0"/>
          </a:p>
          <a:p>
            <a:r>
              <a:rPr lang="en-US" altLang="en-US" dirty="0"/>
              <a:t>If the examples are equally mixed (1/c examples of each</a:t>
            </a:r>
          </a:p>
          <a:p>
            <a:r>
              <a:rPr lang="en-US" altLang="en-US" dirty="0"/>
              <a:t>class), the entropy is a maximum at 1.0.</a:t>
            </a:r>
          </a:p>
        </p:txBody>
      </p:sp>
      <p:sp>
        <p:nvSpPr>
          <p:cNvPr id="59401" name="Text Box 9">
            <a:extLst>
              <a:ext uri="{FF2B5EF4-FFF2-40B4-BE49-F238E27FC236}">
                <a16:creationId xmlns:a16="http://schemas.microsoft.com/office/drawing/2014/main" id="{65C02519-A181-45E5-9490-D1C1B8705E6C}"/>
              </a:ext>
            </a:extLst>
          </p:cNvPr>
          <p:cNvSpPr txBox="1">
            <a:spLocks noChangeArrowheads="1"/>
          </p:cNvSpPr>
          <p:nvPr/>
        </p:nvSpPr>
        <p:spPr bwMode="auto">
          <a:xfrm>
            <a:off x="1584325" y="5908675"/>
            <a:ext cx="6546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e.g. for c=2, -.5 log .5 - .5 log .5 = -.5(-1) -.5(-1) = 1</a:t>
            </a:r>
          </a:p>
        </p:txBody>
      </p:sp>
      <p:sp>
        <p:nvSpPr>
          <p:cNvPr id="59403" name="Text Box 11">
            <a:extLst>
              <a:ext uri="{FF2B5EF4-FFF2-40B4-BE49-F238E27FC236}">
                <a16:creationId xmlns:a16="http://schemas.microsoft.com/office/drawing/2014/main" id="{8B47A5C5-DDB0-46A0-84BB-3BAA4BF0DFAA}"/>
              </a:ext>
            </a:extLst>
          </p:cNvPr>
          <p:cNvSpPr txBox="1">
            <a:spLocks noChangeArrowheads="1"/>
          </p:cNvSpPr>
          <p:nvPr/>
        </p:nvSpPr>
        <p:spPr bwMode="auto">
          <a:xfrm>
            <a:off x="3946525" y="6157913"/>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2</a:t>
            </a:r>
          </a:p>
        </p:txBody>
      </p:sp>
      <p:sp>
        <p:nvSpPr>
          <p:cNvPr id="59404" name="Text Box 12">
            <a:extLst>
              <a:ext uri="{FF2B5EF4-FFF2-40B4-BE49-F238E27FC236}">
                <a16:creationId xmlns:a16="http://schemas.microsoft.com/office/drawing/2014/main" id="{E1ED28C3-195B-47BF-AEBD-005A5F057637}"/>
              </a:ext>
            </a:extLst>
          </p:cNvPr>
          <p:cNvSpPr txBox="1">
            <a:spLocks noChangeArrowheads="1"/>
          </p:cNvSpPr>
          <p:nvPr/>
        </p:nvSpPr>
        <p:spPr bwMode="auto">
          <a:xfrm>
            <a:off x="5165725" y="6157913"/>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C83AA0BB-C729-4F9D-9E84-7B8212559CBB}"/>
              </a:ext>
            </a:extLst>
          </p:cNvPr>
          <p:cNvSpPr>
            <a:spLocks noGrp="1" noChangeArrowheads="1"/>
          </p:cNvSpPr>
          <p:nvPr>
            <p:ph type="title"/>
          </p:nvPr>
        </p:nvSpPr>
        <p:spPr/>
        <p:txBody>
          <a:bodyPr/>
          <a:lstStyle/>
          <a:p>
            <a:r>
              <a:rPr lang="en-US" altLang="en-US"/>
              <a:t>Information Gain</a:t>
            </a:r>
          </a:p>
        </p:txBody>
      </p:sp>
      <p:sp>
        <p:nvSpPr>
          <p:cNvPr id="11" name="Slide Number Placeholder 4">
            <a:extLst>
              <a:ext uri="{FF2B5EF4-FFF2-40B4-BE49-F238E27FC236}">
                <a16:creationId xmlns:a16="http://schemas.microsoft.com/office/drawing/2014/main" id="{4888B81C-B76C-4E87-9BD0-D87CA38AC287}"/>
              </a:ext>
            </a:extLst>
          </p:cNvPr>
          <p:cNvSpPr>
            <a:spLocks noGrp="1"/>
          </p:cNvSpPr>
          <p:nvPr>
            <p:ph type="sldNum" sz="quarter" idx="12"/>
          </p:nvPr>
        </p:nvSpPr>
        <p:spPr/>
        <p:txBody>
          <a:bodyPr/>
          <a:lstStyle/>
          <a:p>
            <a:fld id="{17942912-161A-47E6-AD8D-0DE029C653BA}" type="slidenum">
              <a:rPr lang="en-US" altLang="en-US"/>
              <a:pPr/>
              <a:t>24</a:t>
            </a:fld>
            <a:endParaRPr lang="en-US" altLang="en-US"/>
          </a:p>
        </p:txBody>
      </p:sp>
      <p:sp>
        <p:nvSpPr>
          <p:cNvPr id="60419" name="Text Box 3">
            <a:extLst>
              <a:ext uri="{FF2B5EF4-FFF2-40B4-BE49-F238E27FC236}">
                <a16:creationId xmlns:a16="http://schemas.microsoft.com/office/drawing/2014/main" id="{1E7C39AF-DCED-44BA-BE58-D624C9C404DC}"/>
              </a:ext>
            </a:extLst>
          </p:cNvPr>
          <p:cNvSpPr txBox="1">
            <a:spLocks noChangeArrowheads="1"/>
          </p:cNvSpPr>
          <p:nvPr/>
        </p:nvSpPr>
        <p:spPr bwMode="auto">
          <a:xfrm>
            <a:off x="1508125" y="1793875"/>
            <a:ext cx="591700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The information gain of an attribute A is the expected</a:t>
            </a:r>
          </a:p>
          <a:p>
            <a:r>
              <a:rPr lang="en-US" altLang="en-US" dirty="0"/>
              <a:t>reduction in entropy caused by partitioning on this attribute.</a:t>
            </a:r>
          </a:p>
        </p:txBody>
      </p:sp>
      <p:sp>
        <p:nvSpPr>
          <p:cNvPr id="60420" name="Text Box 4">
            <a:extLst>
              <a:ext uri="{FF2B5EF4-FFF2-40B4-BE49-F238E27FC236}">
                <a16:creationId xmlns:a16="http://schemas.microsoft.com/office/drawing/2014/main" id="{58718E11-0FC0-436C-A2F9-CFE4D218B924}"/>
              </a:ext>
            </a:extLst>
          </p:cNvPr>
          <p:cNvSpPr txBox="1">
            <a:spLocks noChangeArrowheads="1"/>
          </p:cNvSpPr>
          <p:nvPr/>
        </p:nvSpPr>
        <p:spPr bwMode="auto">
          <a:xfrm>
            <a:off x="1447800" y="3124200"/>
            <a:ext cx="43451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Gain(S,A) = Entropy(S) -          </a:t>
            </a:r>
            <a:r>
              <a:rPr lang="en-US" altLang="en-US" dirty="0">
                <a:sym typeface="Symbol" panose="05050102010706020507" pitchFamily="18" charset="2"/>
              </a:rPr>
              <a:t>  Entropy(</a:t>
            </a:r>
            <a:r>
              <a:rPr lang="en-US" altLang="en-US" dirty="0" err="1">
                <a:sym typeface="Symbol" panose="05050102010706020507" pitchFamily="18" charset="2"/>
              </a:rPr>
              <a:t>Sv</a:t>
            </a:r>
            <a:r>
              <a:rPr lang="en-US" altLang="en-US" dirty="0">
                <a:sym typeface="Symbol" panose="05050102010706020507" pitchFamily="18" charset="2"/>
              </a:rPr>
              <a:t>)</a:t>
            </a:r>
            <a:endParaRPr lang="en-US" altLang="en-US" dirty="0"/>
          </a:p>
        </p:txBody>
      </p:sp>
      <p:sp>
        <p:nvSpPr>
          <p:cNvPr id="60421" name="Text Box 5">
            <a:extLst>
              <a:ext uri="{FF2B5EF4-FFF2-40B4-BE49-F238E27FC236}">
                <a16:creationId xmlns:a16="http://schemas.microsoft.com/office/drawing/2014/main" id="{B16298F5-F0FE-4AE4-870A-BADCDEB776D4}"/>
              </a:ext>
            </a:extLst>
          </p:cNvPr>
          <p:cNvSpPr txBox="1">
            <a:spLocks noChangeArrowheads="1"/>
          </p:cNvSpPr>
          <p:nvPr/>
        </p:nvSpPr>
        <p:spPr bwMode="auto">
          <a:xfrm>
            <a:off x="4708525" y="3513138"/>
            <a:ext cx="15938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t>v </a:t>
            </a:r>
            <a:r>
              <a:rPr lang="en-US" altLang="en-US" sz="2000" dirty="0">
                <a:sym typeface="Symbol" panose="05050102010706020507" pitchFamily="18" charset="2"/>
              </a:rPr>
              <a:t> Values(A)</a:t>
            </a:r>
            <a:endParaRPr lang="en-US" altLang="en-US" sz="2000" dirty="0"/>
          </a:p>
        </p:txBody>
      </p:sp>
      <p:sp>
        <p:nvSpPr>
          <p:cNvPr id="60422" name="Text Box 6">
            <a:extLst>
              <a:ext uri="{FF2B5EF4-FFF2-40B4-BE49-F238E27FC236}">
                <a16:creationId xmlns:a16="http://schemas.microsoft.com/office/drawing/2014/main" id="{B6A07376-24EE-4FE3-A4D3-FBF3DDC8E3DC}"/>
              </a:ext>
            </a:extLst>
          </p:cNvPr>
          <p:cNvSpPr txBox="1">
            <a:spLocks noChangeArrowheads="1"/>
          </p:cNvSpPr>
          <p:nvPr/>
        </p:nvSpPr>
        <p:spPr bwMode="auto">
          <a:xfrm>
            <a:off x="6308725" y="2936875"/>
            <a:ext cx="5245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a:t>
            </a:r>
            <a:r>
              <a:rPr lang="en-US" altLang="en-US" dirty="0" err="1"/>
              <a:t>Sv</a:t>
            </a:r>
            <a:r>
              <a:rPr lang="en-US" altLang="en-US" dirty="0"/>
              <a:t>|</a:t>
            </a:r>
          </a:p>
        </p:txBody>
      </p:sp>
      <p:sp>
        <p:nvSpPr>
          <p:cNvPr id="60423" name="Text Box 7">
            <a:extLst>
              <a:ext uri="{FF2B5EF4-FFF2-40B4-BE49-F238E27FC236}">
                <a16:creationId xmlns:a16="http://schemas.microsoft.com/office/drawing/2014/main" id="{0A92DA4C-9ACD-4545-930D-D825158492FE}"/>
              </a:ext>
            </a:extLst>
          </p:cNvPr>
          <p:cNvSpPr txBox="1">
            <a:spLocks noChangeArrowheads="1"/>
          </p:cNvSpPr>
          <p:nvPr/>
        </p:nvSpPr>
        <p:spPr bwMode="auto">
          <a:xfrm>
            <a:off x="6384925" y="3394075"/>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|S|</a:t>
            </a:r>
          </a:p>
        </p:txBody>
      </p:sp>
      <p:sp>
        <p:nvSpPr>
          <p:cNvPr id="60424" name="Text Box 8">
            <a:extLst>
              <a:ext uri="{FF2B5EF4-FFF2-40B4-BE49-F238E27FC236}">
                <a16:creationId xmlns:a16="http://schemas.microsoft.com/office/drawing/2014/main" id="{30A84CE4-40C7-4F21-9F15-558CA4D902C8}"/>
              </a:ext>
            </a:extLst>
          </p:cNvPr>
          <p:cNvSpPr txBox="1">
            <a:spLocks noChangeArrowheads="1"/>
          </p:cNvSpPr>
          <p:nvPr/>
        </p:nvSpPr>
        <p:spPr bwMode="auto">
          <a:xfrm>
            <a:off x="1584325" y="4232275"/>
            <a:ext cx="507805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where </a:t>
            </a:r>
            <a:r>
              <a:rPr lang="en-US" altLang="en-US" dirty="0" err="1"/>
              <a:t>Sv</a:t>
            </a:r>
            <a:r>
              <a:rPr lang="en-US" altLang="en-US" dirty="0"/>
              <a:t> is the subset of S for which attribute A has</a:t>
            </a:r>
          </a:p>
          <a:p>
            <a:r>
              <a:rPr lang="en-US" altLang="en-US" dirty="0"/>
              <a:t>value v.</a:t>
            </a:r>
          </a:p>
        </p:txBody>
      </p:sp>
      <p:sp>
        <p:nvSpPr>
          <p:cNvPr id="60425" name="Text Box 9">
            <a:extLst>
              <a:ext uri="{FF2B5EF4-FFF2-40B4-BE49-F238E27FC236}">
                <a16:creationId xmlns:a16="http://schemas.microsoft.com/office/drawing/2014/main" id="{DAD8EA29-5685-4115-9B33-92A96186562F}"/>
              </a:ext>
            </a:extLst>
          </p:cNvPr>
          <p:cNvSpPr txBox="1">
            <a:spLocks noChangeArrowheads="1"/>
          </p:cNvSpPr>
          <p:nvPr/>
        </p:nvSpPr>
        <p:spPr bwMode="auto">
          <a:xfrm>
            <a:off x="1584325" y="5299075"/>
            <a:ext cx="469500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Choose the attribute A that gives the maximum</a:t>
            </a:r>
          </a:p>
          <a:p>
            <a:r>
              <a:rPr lang="en-US" altLang="en-US" dirty="0"/>
              <a:t>information gain.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A8606DC1-37BE-4961-8348-21F929F7770A}"/>
              </a:ext>
            </a:extLst>
          </p:cNvPr>
          <p:cNvSpPr>
            <a:spLocks noGrp="1" noChangeArrowheads="1"/>
          </p:cNvSpPr>
          <p:nvPr>
            <p:ph type="title"/>
          </p:nvPr>
        </p:nvSpPr>
        <p:spPr/>
        <p:txBody>
          <a:bodyPr/>
          <a:lstStyle/>
          <a:p>
            <a:r>
              <a:rPr lang="en-US" altLang="en-US"/>
              <a:t>Information Gain (cont)</a:t>
            </a:r>
          </a:p>
        </p:txBody>
      </p:sp>
      <p:sp>
        <p:nvSpPr>
          <p:cNvPr id="17" name="Slide Number Placeholder 4">
            <a:extLst>
              <a:ext uri="{FF2B5EF4-FFF2-40B4-BE49-F238E27FC236}">
                <a16:creationId xmlns:a16="http://schemas.microsoft.com/office/drawing/2014/main" id="{8D9FB81F-AA16-40FD-A662-BF388CC68B77}"/>
              </a:ext>
            </a:extLst>
          </p:cNvPr>
          <p:cNvSpPr>
            <a:spLocks noGrp="1"/>
          </p:cNvSpPr>
          <p:nvPr>
            <p:ph type="sldNum" sz="quarter" idx="12"/>
          </p:nvPr>
        </p:nvSpPr>
        <p:spPr/>
        <p:txBody>
          <a:bodyPr/>
          <a:lstStyle/>
          <a:p>
            <a:fld id="{8D674E78-A886-4910-82A7-7D32ED64C3EE}" type="slidenum">
              <a:rPr lang="en-US" altLang="en-US"/>
              <a:pPr/>
              <a:t>25</a:t>
            </a:fld>
            <a:endParaRPr lang="en-US" altLang="en-US"/>
          </a:p>
        </p:txBody>
      </p:sp>
      <p:sp>
        <p:nvSpPr>
          <p:cNvPr id="61443" name="Text Box 3">
            <a:extLst>
              <a:ext uri="{FF2B5EF4-FFF2-40B4-BE49-F238E27FC236}">
                <a16:creationId xmlns:a16="http://schemas.microsoft.com/office/drawing/2014/main" id="{3143CABF-A961-47B2-9053-6C86DB73FCCD}"/>
              </a:ext>
            </a:extLst>
          </p:cNvPr>
          <p:cNvSpPr txBox="1">
            <a:spLocks noChangeArrowheads="1"/>
          </p:cNvSpPr>
          <p:nvPr/>
        </p:nvSpPr>
        <p:spPr bwMode="auto">
          <a:xfrm>
            <a:off x="4098925" y="1412875"/>
            <a:ext cx="1592263" cy="4699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Attribute A</a:t>
            </a:r>
          </a:p>
        </p:txBody>
      </p:sp>
      <p:sp>
        <p:nvSpPr>
          <p:cNvPr id="61444" name="Line 4">
            <a:extLst>
              <a:ext uri="{FF2B5EF4-FFF2-40B4-BE49-F238E27FC236}">
                <a16:creationId xmlns:a16="http://schemas.microsoft.com/office/drawing/2014/main" id="{5D5D4960-C867-4983-8AD2-0B57AA1B1147}"/>
              </a:ext>
            </a:extLst>
          </p:cNvPr>
          <p:cNvSpPr>
            <a:spLocks noChangeShapeType="1"/>
          </p:cNvSpPr>
          <p:nvPr/>
        </p:nvSpPr>
        <p:spPr bwMode="auto">
          <a:xfrm flipH="1">
            <a:off x="3886200" y="1905000"/>
            <a:ext cx="990600" cy="6096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1445" name="Line 5">
            <a:extLst>
              <a:ext uri="{FF2B5EF4-FFF2-40B4-BE49-F238E27FC236}">
                <a16:creationId xmlns:a16="http://schemas.microsoft.com/office/drawing/2014/main" id="{70DED7E6-B632-4266-82C2-3569CF923C89}"/>
              </a:ext>
            </a:extLst>
          </p:cNvPr>
          <p:cNvSpPr>
            <a:spLocks noChangeShapeType="1"/>
          </p:cNvSpPr>
          <p:nvPr/>
        </p:nvSpPr>
        <p:spPr bwMode="auto">
          <a:xfrm flipH="1">
            <a:off x="4572000" y="1905000"/>
            <a:ext cx="304800" cy="6096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1446" name="Line 6">
            <a:extLst>
              <a:ext uri="{FF2B5EF4-FFF2-40B4-BE49-F238E27FC236}">
                <a16:creationId xmlns:a16="http://schemas.microsoft.com/office/drawing/2014/main" id="{00E0C674-3EB0-4518-A273-0A1D3C72146A}"/>
              </a:ext>
            </a:extLst>
          </p:cNvPr>
          <p:cNvSpPr>
            <a:spLocks noChangeShapeType="1"/>
          </p:cNvSpPr>
          <p:nvPr/>
        </p:nvSpPr>
        <p:spPr bwMode="auto">
          <a:xfrm>
            <a:off x="4876800" y="1905000"/>
            <a:ext cx="914400" cy="6096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1447" name="Text Box 7">
            <a:extLst>
              <a:ext uri="{FF2B5EF4-FFF2-40B4-BE49-F238E27FC236}">
                <a16:creationId xmlns:a16="http://schemas.microsoft.com/office/drawing/2014/main" id="{C9926B43-4444-48BB-8D51-C7B42EAFEC65}"/>
              </a:ext>
            </a:extLst>
          </p:cNvPr>
          <p:cNvSpPr txBox="1">
            <a:spLocks noChangeArrowheads="1"/>
          </p:cNvSpPr>
          <p:nvPr/>
        </p:nvSpPr>
        <p:spPr bwMode="auto">
          <a:xfrm>
            <a:off x="3870325" y="1995488"/>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v1</a:t>
            </a:r>
          </a:p>
        </p:txBody>
      </p:sp>
      <p:sp>
        <p:nvSpPr>
          <p:cNvPr id="61448" name="Text Box 8">
            <a:extLst>
              <a:ext uri="{FF2B5EF4-FFF2-40B4-BE49-F238E27FC236}">
                <a16:creationId xmlns:a16="http://schemas.microsoft.com/office/drawing/2014/main" id="{6DEC18EE-389A-4D47-955A-2AEB325FE803}"/>
              </a:ext>
            </a:extLst>
          </p:cNvPr>
          <p:cNvSpPr txBox="1">
            <a:spLocks noChangeArrowheads="1"/>
          </p:cNvSpPr>
          <p:nvPr/>
        </p:nvSpPr>
        <p:spPr bwMode="auto">
          <a:xfrm>
            <a:off x="5470525" y="1995488"/>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vk</a:t>
            </a:r>
          </a:p>
        </p:txBody>
      </p:sp>
      <p:sp>
        <p:nvSpPr>
          <p:cNvPr id="61449" name="Text Box 9">
            <a:extLst>
              <a:ext uri="{FF2B5EF4-FFF2-40B4-BE49-F238E27FC236}">
                <a16:creationId xmlns:a16="http://schemas.microsoft.com/office/drawing/2014/main" id="{3BFC812A-5359-4135-92AE-ECE5B9D4844A}"/>
              </a:ext>
            </a:extLst>
          </p:cNvPr>
          <p:cNvSpPr txBox="1">
            <a:spLocks noChangeArrowheads="1"/>
          </p:cNvSpPr>
          <p:nvPr/>
        </p:nvSpPr>
        <p:spPr bwMode="auto">
          <a:xfrm>
            <a:off x="4724400" y="1981200"/>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v2</a:t>
            </a:r>
          </a:p>
        </p:txBody>
      </p:sp>
      <p:sp>
        <p:nvSpPr>
          <p:cNvPr id="61450" name="Text Box 10">
            <a:extLst>
              <a:ext uri="{FF2B5EF4-FFF2-40B4-BE49-F238E27FC236}">
                <a16:creationId xmlns:a16="http://schemas.microsoft.com/office/drawing/2014/main" id="{F8FFB16E-1CCD-4A56-A20B-7ADE85FB81E9}"/>
              </a:ext>
            </a:extLst>
          </p:cNvPr>
          <p:cNvSpPr txBox="1">
            <a:spLocks noChangeArrowheads="1"/>
          </p:cNvSpPr>
          <p:nvPr/>
        </p:nvSpPr>
        <p:spPr bwMode="auto">
          <a:xfrm>
            <a:off x="3260725" y="1412875"/>
            <a:ext cx="819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Set S</a:t>
            </a:r>
          </a:p>
        </p:txBody>
      </p:sp>
      <p:sp>
        <p:nvSpPr>
          <p:cNvPr id="61451" name="Text Box 11">
            <a:extLst>
              <a:ext uri="{FF2B5EF4-FFF2-40B4-BE49-F238E27FC236}">
                <a16:creationId xmlns:a16="http://schemas.microsoft.com/office/drawing/2014/main" id="{045F3B02-9365-4A08-A9FA-2A128CE7B98A}"/>
              </a:ext>
            </a:extLst>
          </p:cNvPr>
          <p:cNvSpPr txBox="1">
            <a:spLocks noChangeArrowheads="1"/>
          </p:cNvSpPr>
          <p:nvPr/>
        </p:nvSpPr>
        <p:spPr bwMode="auto">
          <a:xfrm>
            <a:off x="2590800" y="2633663"/>
            <a:ext cx="839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Set S </a:t>
            </a:r>
            <a:r>
              <a:rPr lang="en-US" altLang="en-US" sz="2000">
                <a:sym typeface="Symbol" panose="05050102010706020507" pitchFamily="18" charset="2"/>
              </a:rPr>
              <a:t></a:t>
            </a:r>
          </a:p>
        </p:txBody>
      </p:sp>
      <p:sp>
        <p:nvSpPr>
          <p:cNvPr id="61452" name="Rectangle 12">
            <a:extLst>
              <a:ext uri="{FF2B5EF4-FFF2-40B4-BE49-F238E27FC236}">
                <a16:creationId xmlns:a16="http://schemas.microsoft.com/office/drawing/2014/main" id="{08914FBF-B7F9-41E5-BA93-159658AD4C8B}"/>
              </a:ext>
            </a:extLst>
          </p:cNvPr>
          <p:cNvSpPr>
            <a:spLocks noChangeArrowheads="1"/>
          </p:cNvSpPr>
          <p:nvPr/>
        </p:nvSpPr>
        <p:spPr bwMode="auto">
          <a:xfrm>
            <a:off x="3733800" y="2590800"/>
            <a:ext cx="381000" cy="3810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53" name="Text Box 13">
            <a:extLst>
              <a:ext uri="{FF2B5EF4-FFF2-40B4-BE49-F238E27FC236}">
                <a16:creationId xmlns:a16="http://schemas.microsoft.com/office/drawing/2014/main" id="{6C693ABB-6001-4240-A7A1-E04AF6CD720D}"/>
              </a:ext>
            </a:extLst>
          </p:cNvPr>
          <p:cNvSpPr txBox="1">
            <a:spLocks noChangeArrowheads="1"/>
          </p:cNvSpPr>
          <p:nvPr/>
        </p:nvSpPr>
        <p:spPr bwMode="auto">
          <a:xfrm>
            <a:off x="3032125" y="3165475"/>
            <a:ext cx="15367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solidFill>
                  <a:schemeClr val="tx2"/>
                </a:solidFill>
              </a:rPr>
              <a:t>repeat</a:t>
            </a:r>
          </a:p>
          <a:p>
            <a:pPr algn="ctr"/>
            <a:r>
              <a:rPr lang="en-US" altLang="en-US">
                <a:solidFill>
                  <a:schemeClr val="tx2"/>
                </a:solidFill>
              </a:rPr>
              <a:t>recursively</a:t>
            </a:r>
          </a:p>
        </p:txBody>
      </p:sp>
      <p:sp>
        <p:nvSpPr>
          <p:cNvPr id="61454" name="Text Box 14">
            <a:extLst>
              <a:ext uri="{FF2B5EF4-FFF2-40B4-BE49-F238E27FC236}">
                <a16:creationId xmlns:a16="http://schemas.microsoft.com/office/drawing/2014/main" id="{3B014AD2-8ECC-4117-9350-B458FFF94D9A}"/>
              </a:ext>
            </a:extLst>
          </p:cNvPr>
          <p:cNvSpPr txBox="1">
            <a:spLocks noChangeArrowheads="1"/>
          </p:cNvSpPr>
          <p:nvPr/>
        </p:nvSpPr>
        <p:spPr bwMode="auto">
          <a:xfrm>
            <a:off x="1660525" y="4537075"/>
            <a:ext cx="653256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Information gain has the disadvantage that it prefers</a:t>
            </a:r>
          </a:p>
          <a:p>
            <a:r>
              <a:rPr lang="en-US" altLang="en-US"/>
              <a:t>attributes with large number of values that split the</a:t>
            </a:r>
          </a:p>
          <a:p>
            <a:r>
              <a:rPr lang="en-US" altLang="en-US"/>
              <a:t>data into small, pure subsets.</a:t>
            </a:r>
          </a:p>
        </p:txBody>
      </p:sp>
      <p:sp>
        <p:nvSpPr>
          <p:cNvPr id="61455" name="Text Box 15">
            <a:extLst>
              <a:ext uri="{FF2B5EF4-FFF2-40B4-BE49-F238E27FC236}">
                <a16:creationId xmlns:a16="http://schemas.microsoft.com/office/drawing/2014/main" id="{A03572DA-CAC0-485F-8020-C6176D4004DB}"/>
              </a:ext>
            </a:extLst>
          </p:cNvPr>
          <p:cNvSpPr txBox="1">
            <a:spLocks noChangeArrowheads="1"/>
          </p:cNvSpPr>
          <p:nvPr/>
        </p:nvSpPr>
        <p:spPr bwMode="auto">
          <a:xfrm>
            <a:off x="4267200" y="2633663"/>
            <a:ext cx="25106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t>S</a:t>
            </a:r>
            <a:r>
              <a:rPr lang="en-US" altLang="en-US" sz="2000" dirty="0">
                <a:sym typeface="Symbol" panose="05050102010706020507" pitchFamily="18" charset="2"/>
              </a:rPr>
              <a:t>={</a:t>
            </a:r>
            <a:r>
              <a:rPr lang="en-US" altLang="en-US" sz="2000" dirty="0" err="1">
                <a:sym typeface="Symbol" panose="05050102010706020507" pitchFamily="18" charset="2"/>
              </a:rPr>
              <a:t>sS</a:t>
            </a:r>
            <a:r>
              <a:rPr lang="en-US" altLang="en-US" sz="2000" dirty="0">
                <a:sym typeface="Symbol" panose="05050102010706020507" pitchFamily="18" charset="2"/>
              </a:rPr>
              <a:t> | value(A)=v1</a:t>
            </a:r>
            <a:r>
              <a:rPr lang="en-US" altLang="en-US" sz="2000" dirty="0">
                <a:solidFill>
                  <a:srgbClr val="99FF33"/>
                </a:solidFill>
                <a:sym typeface="Symbol" panose="05050102010706020507" pitchFamily="18" charset="2"/>
              </a:rPr>
              <a:t>}</a:t>
            </a:r>
            <a:endParaRPr lang="en-US" altLang="en-US" sz="2000" dirty="0">
              <a:solidFill>
                <a:srgbClr val="99FF33"/>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682CA26F-EF24-4DEF-B72A-0CBD1953275F}"/>
              </a:ext>
            </a:extLst>
          </p:cNvPr>
          <p:cNvSpPr>
            <a:spLocks noGrp="1" noChangeArrowheads="1"/>
          </p:cNvSpPr>
          <p:nvPr>
            <p:ph type="title"/>
          </p:nvPr>
        </p:nvSpPr>
        <p:spPr>
          <a:xfrm>
            <a:off x="108576" y="636286"/>
            <a:ext cx="6214416" cy="4952492"/>
          </a:xfrm>
        </p:spPr>
        <p:txBody>
          <a:bodyPr/>
          <a:lstStyle/>
          <a:p>
            <a:r>
              <a:rPr lang="en-US" altLang="en-US" dirty="0"/>
              <a:t>Gain Ratio</a:t>
            </a:r>
          </a:p>
        </p:txBody>
      </p:sp>
      <p:sp>
        <p:nvSpPr>
          <p:cNvPr id="20" name="Slide Number Placeholder 4">
            <a:extLst>
              <a:ext uri="{FF2B5EF4-FFF2-40B4-BE49-F238E27FC236}">
                <a16:creationId xmlns:a16="http://schemas.microsoft.com/office/drawing/2014/main" id="{735E5EC1-3536-4B8D-BBFD-37150593F704}"/>
              </a:ext>
            </a:extLst>
          </p:cNvPr>
          <p:cNvSpPr>
            <a:spLocks noGrp="1"/>
          </p:cNvSpPr>
          <p:nvPr>
            <p:ph type="sldNum" sz="quarter" idx="12"/>
          </p:nvPr>
        </p:nvSpPr>
        <p:spPr/>
        <p:txBody>
          <a:bodyPr/>
          <a:lstStyle/>
          <a:p>
            <a:fld id="{8648C4F5-37DB-4918-9F54-1CFE25FAE6C7}" type="slidenum">
              <a:rPr lang="en-US" altLang="en-US"/>
              <a:pPr/>
              <a:t>26</a:t>
            </a:fld>
            <a:endParaRPr lang="en-US" altLang="en-US"/>
          </a:p>
        </p:txBody>
      </p:sp>
      <p:sp>
        <p:nvSpPr>
          <p:cNvPr id="62467" name="Text Box 3">
            <a:extLst>
              <a:ext uri="{FF2B5EF4-FFF2-40B4-BE49-F238E27FC236}">
                <a16:creationId xmlns:a16="http://schemas.microsoft.com/office/drawing/2014/main" id="{B5F92E94-68A0-4846-8D30-7717DCFF3A77}"/>
              </a:ext>
            </a:extLst>
          </p:cNvPr>
          <p:cNvSpPr txBox="1">
            <a:spLocks noChangeArrowheads="1"/>
          </p:cNvSpPr>
          <p:nvPr/>
        </p:nvSpPr>
        <p:spPr bwMode="auto">
          <a:xfrm>
            <a:off x="1047750" y="1514758"/>
            <a:ext cx="68961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Gain ratio is an alternative metric from Quinlan’s 1986</a:t>
            </a:r>
          </a:p>
          <a:p>
            <a:r>
              <a:rPr lang="en-US" altLang="en-US" dirty="0"/>
              <a:t>paper and used in the popular C4.5 package (free!).</a:t>
            </a:r>
          </a:p>
        </p:txBody>
      </p:sp>
      <p:sp>
        <p:nvSpPr>
          <p:cNvPr id="62468" name="Text Box 4">
            <a:extLst>
              <a:ext uri="{FF2B5EF4-FFF2-40B4-BE49-F238E27FC236}">
                <a16:creationId xmlns:a16="http://schemas.microsoft.com/office/drawing/2014/main" id="{165CD291-983E-4FC0-ACCA-C7FF7879FEC5}"/>
              </a:ext>
            </a:extLst>
          </p:cNvPr>
          <p:cNvSpPr txBox="1">
            <a:spLocks noChangeArrowheads="1"/>
          </p:cNvSpPr>
          <p:nvPr/>
        </p:nvSpPr>
        <p:spPr bwMode="auto">
          <a:xfrm>
            <a:off x="2498725" y="3013075"/>
            <a:ext cx="32446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GainRatio(S,A) =  ------------------</a:t>
            </a:r>
          </a:p>
        </p:txBody>
      </p:sp>
      <p:sp>
        <p:nvSpPr>
          <p:cNvPr id="62469" name="Text Box 5">
            <a:extLst>
              <a:ext uri="{FF2B5EF4-FFF2-40B4-BE49-F238E27FC236}">
                <a16:creationId xmlns:a16="http://schemas.microsoft.com/office/drawing/2014/main" id="{70F55BF9-2D4D-4BA4-8119-22DDC021DEF2}"/>
              </a:ext>
            </a:extLst>
          </p:cNvPr>
          <p:cNvSpPr txBox="1">
            <a:spLocks noChangeArrowheads="1"/>
          </p:cNvSpPr>
          <p:nvPr/>
        </p:nvSpPr>
        <p:spPr bwMode="auto">
          <a:xfrm>
            <a:off x="5105400" y="2743200"/>
            <a:ext cx="10629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Gain(S,a)</a:t>
            </a:r>
          </a:p>
        </p:txBody>
      </p:sp>
      <p:sp>
        <p:nvSpPr>
          <p:cNvPr id="62470" name="Text Box 6">
            <a:extLst>
              <a:ext uri="{FF2B5EF4-FFF2-40B4-BE49-F238E27FC236}">
                <a16:creationId xmlns:a16="http://schemas.microsoft.com/office/drawing/2014/main" id="{D01332ED-9845-4BA8-BFD9-238928E66E50}"/>
              </a:ext>
            </a:extLst>
          </p:cNvPr>
          <p:cNvSpPr txBox="1">
            <a:spLocks noChangeArrowheads="1"/>
          </p:cNvSpPr>
          <p:nvPr/>
        </p:nvSpPr>
        <p:spPr bwMode="auto">
          <a:xfrm>
            <a:off x="4860925" y="3317875"/>
            <a:ext cx="14620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SplitInfo(S,A)</a:t>
            </a:r>
          </a:p>
        </p:txBody>
      </p:sp>
      <p:sp>
        <p:nvSpPr>
          <p:cNvPr id="62471" name="Text Box 7">
            <a:extLst>
              <a:ext uri="{FF2B5EF4-FFF2-40B4-BE49-F238E27FC236}">
                <a16:creationId xmlns:a16="http://schemas.microsoft.com/office/drawing/2014/main" id="{A26D72EB-DD0F-42F2-AE9F-8C2FC559A423}"/>
              </a:ext>
            </a:extLst>
          </p:cNvPr>
          <p:cNvSpPr txBox="1">
            <a:spLocks noChangeArrowheads="1"/>
          </p:cNvSpPr>
          <p:nvPr/>
        </p:nvSpPr>
        <p:spPr bwMode="auto">
          <a:xfrm>
            <a:off x="2209800" y="4419600"/>
            <a:ext cx="37575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err="1"/>
              <a:t>SplitInfo</a:t>
            </a:r>
            <a:r>
              <a:rPr lang="en-US" altLang="en-US" dirty="0"/>
              <a:t>(S,A) =    </a:t>
            </a:r>
            <a:r>
              <a:rPr lang="en-US" altLang="en-US" dirty="0">
                <a:sym typeface="Symbol" panose="05050102010706020507" pitchFamily="18" charset="2"/>
              </a:rPr>
              <a:t>   - ----- log      ------ </a:t>
            </a:r>
            <a:endParaRPr lang="en-US" altLang="en-US" dirty="0"/>
          </a:p>
        </p:txBody>
      </p:sp>
      <p:sp>
        <p:nvSpPr>
          <p:cNvPr id="62472" name="AutoShape 8">
            <a:extLst>
              <a:ext uri="{FF2B5EF4-FFF2-40B4-BE49-F238E27FC236}">
                <a16:creationId xmlns:a16="http://schemas.microsoft.com/office/drawing/2014/main" id="{707997FA-A11C-46C8-AC6C-B2C8A540F95E}"/>
              </a:ext>
            </a:extLst>
          </p:cNvPr>
          <p:cNvSpPr>
            <a:spLocks/>
          </p:cNvSpPr>
          <p:nvPr/>
        </p:nvSpPr>
        <p:spPr bwMode="auto">
          <a:xfrm>
            <a:off x="6477000" y="4419600"/>
            <a:ext cx="76200" cy="609600"/>
          </a:xfrm>
          <a:prstGeom prst="leftBracket">
            <a:avLst>
              <a:gd name="adj" fmla="val 66667"/>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3" name="AutoShape 9">
            <a:extLst>
              <a:ext uri="{FF2B5EF4-FFF2-40B4-BE49-F238E27FC236}">
                <a16:creationId xmlns:a16="http://schemas.microsoft.com/office/drawing/2014/main" id="{EE67146D-65A6-4288-8A09-1B8C11BDA0BB}"/>
              </a:ext>
            </a:extLst>
          </p:cNvPr>
          <p:cNvSpPr>
            <a:spLocks/>
          </p:cNvSpPr>
          <p:nvPr/>
        </p:nvSpPr>
        <p:spPr bwMode="auto">
          <a:xfrm>
            <a:off x="7239000" y="4419600"/>
            <a:ext cx="152400" cy="609600"/>
          </a:xfrm>
          <a:prstGeom prst="rightBracket">
            <a:avLst>
              <a:gd name="adj" fmla="val 33333"/>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4" name="Text Box 10">
            <a:extLst>
              <a:ext uri="{FF2B5EF4-FFF2-40B4-BE49-F238E27FC236}">
                <a16:creationId xmlns:a16="http://schemas.microsoft.com/office/drawing/2014/main" id="{C93C91CB-86B9-434E-886A-03DD7F9E55B8}"/>
              </a:ext>
            </a:extLst>
          </p:cNvPr>
          <p:cNvSpPr txBox="1">
            <a:spLocks noChangeArrowheads="1"/>
          </p:cNvSpPr>
          <p:nvPr/>
        </p:nvSpPr>
        <p:spPr bwMode="auto">
          <a:xfrm>
            <a:off x="5241925" y="4156075"/>
            <a:ext cx="470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|Si|</a:t>
            </a:r>
          </a:p>
        </p:txBody>
      </p:sp>
      <p:sp>
        <p:nvSpPr>
          <p:cNvPr id="62475" name="Text Box 11">
            <a:extLst>
              <a:ext uri="{FF2B5EF4-FFF2-40B4-BE49-F238E27FC236}">
                <a16:creationId xmlns:a16="http://schemas.microsoft.com/office/drawing/2014/main" id="{EBAD23C1-FC41-4705-A922-88EFFB32E3BF}"/>
              </a:ext>
            </a:extLst>
          </p:cNvPr>
          <p:cNvSpPr txBox="1">
            <a:spLocks noChangeArrowheads="1"/>
          </p:cNvSpPr>
          <p:nvPr/>
        </p:nvSpPr>
        <p:spPr bwMode="auto">
          <a:xfrm>
            <a:off x="5257800" y="4800600"/>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a:t>
            </a:r>
          </a:p>
        </p:txBody>
      </p:sp>
      <p:sp>
        <p:nvSpPr>
          <p:cNvPr id="62476" name="Text Box 12">
            <a:extLst>
              <a:ext uri="{FF2B5EF4-FFF2-40B4-BE49-F238E27FC236}">
                <a16:creationId xmlns:a16="http://schemas.microsoft.com/office/drawing/2014/main" id="{5B2A967C-59A1-4A15-BC43-DA8DC1A3B323}"/>
              </a:ext>
            </a:extLst>
          </p:cNvPr>
          <p:cNvSpPr txBox="1">
            <a:spLocks noChangeArrowheads="1"/>
          </p:cNvSpPr>
          <p:nvPr/>
        </p:nvSpPr>
        <p:spPr bwMode="auto">
          <a:xfrm>
            <a:off x="6629400" y="4191000"/>
            <a:ext cx="470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|Si|</a:t>
            </a:r>
          </a:p>
        </p:txBody>
      </p:sp>
      <p:sp>
        <p:nvSpPr>
          <p:cNvPr id="62477" name="Text Box 13">
            <a:extLst>
              <a:ext uri="{FF2B5EF4-FFF2-40B4-BE49-F238E27FC236}">
                <a16:creationId xmlns:a16="http://schemas.microsoft.com/office/drawing/2014/main" id="{184F5F70-A860-4BEE-86DB-935269AF8E3C}"/>
              </a:ext>
            </a:extLst>
          </p:cNvPr>
          <p:cNvSpPr txBox="1">
            <a:spLocks noChangeArrowheads="1"/>
          </p:cNvSpPr>
          <p:nvPr/>
        </p:nvSpPr>
        <p:spPr bwMode="auto">
          <a:xfrm>
            <a:off x="6689725" y="4689475"/>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a:t>
            </a:r>
          </a:p>
        </p:txBody>
      </p:sp>
      <p:sp>
        <p:nvSpPr>
          <p:cNvPr id="62478" name="Text Box 14">
            <a:extLst>
              <a:ext uri="{FF2B5EF4-FFF2-40B4-BE49-F238E27FC236}">
                <a16:creationId xmlns:a16="http://schemas.microsoft.com/office/drawing/2014/main" id="{7D9FA873-3FFC-4EE4-BDC3-2376E1F1F432}"/>
              </a:ext>
            </a:extLst>
          </p:cNvPr>
          <p:cNvSpPr txBox="1">
            <a:spLocks noChangeArrowheads="1"/>
          </p:cNvSpPr>
          <p:nvPr/>
        </p:nvSpPr>
        <p:spPr bwMode="auto">
          <a:xfrm>
            <a:off x="1508125" y="5424488"/>
            <a:ext cx="67748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t>where Si is the subset of S in which attribute A has its </a:t>
            </a:r>
            <a:r>
              <a:rPr lang="en-US" altLang="en-US" sz="2000" dirty="0" err="1"/>
              <a:t>ith</a:t>
            </a:r>
            <a:r>
              <a:rPr lang="en-US" altLang="en-US" sz="2000" dirty="0"/>
              <a:t> value.</a:t>
            </a:r>
          </a:p>
        </p:txBody>
      </p:sp>
      <p:sp>
        <p:nvSpPr>
          <p:cNvPr id="62479" name="Text Box 15">
            <a:extLst>
              <a:ext uri="{FF2B5EF4-FFF2-40B4-BE49-F238E27FC236}">
                <a16:creationId xmlns:a16="http://schemas.microsoft.com/office/drawing/2014/main" id="{C37DF39D-D3AD-4B18-A1AD-578D9D3368AB}"/>
              </a:ext>
            </a:extLst>
          </p:cNvPr>
          <p:cNvSpPr txBox="1">
            <a:spLocks noChangeArrowheads="1"/>
          </p:cNvSpPr>
          <p:nvPr/>
        </p:nvSpPr>
        <p:spPr bwMode="auto">
          <a:xfrm>
            <a:off x="6156325" y="4686300"/>
            <a:ext cx="3032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2</a:t>
            </a:r>
          </a:p>
        </p:txBody>
      </p:sp>
      <p:sp>
        <p:nvSpPr>
          <p:cNvPr id="62480" name="Text Box 16">
            <a:extLst>
              <a:ext uri="{FF2B5EF4-FFF2-40B4-BE49-F238E27FC236}">
                <a16:creationId xmlns:a16="http://schemas.microsoft.com/office/drawing/2014/main" id="{462EA8F2-34A7-49AD-B468-8488D6315594}"/>
              </a:ext>
            </a:extLst>
          </p:cNvPr>
          <p:cNvSpPr txBox="1">
            <a:spLocks noChangeArrowheads="1"/>
          </p:cNvSpPr>
          <p:nvPr/>
        </p:nvSpPr>
        <p:spPr bwMode="auto">
          <a:xfrm>
            <a:off x="4495800" y="4800600"/>
            <a:ext cx="4603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i=1</a:t>
            </a:r>
          </a:p>
        </p:txBody>
      </p:sp>
      <p:sp>
        <p:nvSpPr>
          <p:cNvPr id="62481" name="Text Box 17">
            <a:extLst>
              <a:ext uri="{FF2B5EF4-FFF2-40B4-BE49-F238E27FC236}">
                <a16:creationId xmlns:a16="http://schemas.microsoft.com/office/drawing/2014/main" id="{85FDF77F-D24D-43C0-B94A-86F1F495BD1A}"/>
              </a:ext>
            </a:extLst>
          </p:cNvPr>
          <p:cNvSpPr txBox="1">
            <a:spLocks noChangeArrowheads="1"/>
          </p:cNvSpPr>
          <p:nvPr/>
        </p:nvSpPr>
        <p:spPr bwMode="auto">
          <a:xfrm>
            <a:off x="4572000" y="4114800"/>
            <a:ext cx="361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ni</a:t>
            </a:r>
          </a:p>
        </p:txBody>
      </p:sp>
      <p:sp>
        <p:nvSpPr>
          <p:cNvPr id="62482" name="Text Box 18">
            <a:extLst>
              <a:ext uri="{FF2B5EF4-FFF2-40B4-BE49-F238E27FC236}">
                <a16:creationId xmlns:a16="http://schemas.microsoft.com/office/drawing/2014/main" id="{E0E5864E-24F4-4688-8355-B1967B287A68}"/>
              </a:ext>
            </a:extLst>
          </p:cNvPr>
          <p:cNvSpPr txBox="1">
            <a:spLocks noChangeArrowheads="1"/>
          </p:cNvSpPr>
          <p:nvPr/>
        </p:nvSpPr>
        <p:spPr bwMode="auto">
          <a:xfrm>
            <a:off x="1508125" y="5908675"/>
            <a:ext cx="69151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SplitInfo measures the amount of information provided</a:t>
            </a:r>
          </a:p>
          <a:p>
            <a:r>
              <a:rPr lang="en-US" altLang="en-US"/>
              <a:t>by an attribute that is not specific to the category.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51325D6A-DF8D-4E79-AE89-5B53F0F6E7DA}"/>
              </a:ext>
            </a:extLst>
          </p:cNvPr>
          <p:cNvSpPr>
            <a:spLocks noGrp="1" noChangeArrowheads="1"/>
          </p:cNvSpPr>
          <p:nvPr>
            <p:ph type="title"/>
          </p:nvPr>
        </p:nvSpPr>
        <p:spPr>
          <a:xfrm>
            <a:off x="1468195" y="655101"/>
            <a:ext cx="6057900" cy="4952492"/>
          </a:xfrm>
        </p:spPr>
        <p:txBody>
          <a:bodyPr/>
          <a:lstStyle/>
          <a:p>
            <a:r>
              <a:rPr lang="en-US" altLang="en-US" dirty="0"/>
              <a:t>Information Content</a:t>
            </a:r>
          </a:p>
        </p:txBody>
      </p:sp>
      <p:sp>
        <p:nvSpPr>
          <p:cNvPr id="5" name="Slide Number Placeholder 4">
            <a:extLst>
              <a:ext uri="{FF2B5EF4-FFF2-40B4-BE49-F238E27FC236}">
                <a16:creationId xmlns:a16="http://schemas.microsoft.com/office/drawing/2014/main" id="{4B2BD1C0-6B4D-42A7-B581-7B8FAB74D688}"/>
              </a:ext>
            </a:extLst>
          </p:cNvPr>
          <p:cNvSpPr>
            <a:spLocks noGrp="1"/>
          </p:cNvSpPr>
          <p:nvPr>
            <p:ph type="sldNum" sz="quarter" idx="12"/>
          </p:nvPr>
        </p:nvSpPr>
        <p:spPr/>
        <p:txBody>
          <a:bodyPr/>
          <a:lstStyle/>
          <a:p>
            <a:fld id="{D1EA62FF-996A-4B59-8934-2FFEBC710E25}" type="slidenum">
              <a:rPr lang="en-US" altLang="en-US"/>
              <a:pPr/>
              <a:t>27</a:t>
            </a:fld>
            <a:endParaRPr lang="en-US" altLang="en-US"/>
          </a:p>
        </p:txBody>
      </p:sp>
      <p:sp>
        <p:nvSpPr>
          <p:cNvPr id="63491" name="Text Box 3">
            <a:extLst>
              <a:ext uri="{FF2B5EF4-FFF2-40B4-BE49-F238E27FC236}">
                <a16:creationId xmlns:a16="http://schemas.microsoft.com/office/drawing/2014/main" id="{7758DA47-E5C4-496B-A1F0-59D3F512D0DB}"/>
              </a:ext>
            </a:extLst>
          </p:cNvPr>
          <p:cNvSpPr txBox="1">
            <a:spLocks noChangeArrowheads="1"/>
          </p:cNvSpPr>
          <p:nvPr/>
        </p:nvSpPr>
        <p:spPr bwMode="auto">
          <a:xfrm>
            <a:off x="1160649" y="1981200"/>
            <a:ext cx="682270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dirty="0">
                <a:solidFill>
                  <a:srgbClr val="FF0066"/>
                </a:solidFill>
              </a:rPr>
              <a:t>Note:  </a:t>
            </a:r>
          </a:p>
          <a:p>
            <a:endParaRPr lang="en-US" altLang="en-US" sz="2400" b="1" dirty="0">
              <a:solidFill>
                <a:srgbClr val="FF0066"/>
              </a:solidFill>
            </a:endParaRPr>
          </a:p>
          <a:p>
            <a:r>
              <a:rPr lang="en-US" altLang="en-US" sz="2400" dirty="0"/>
              <a:t>A related method of decision tree construction using</a:t>
            </a:r>
          </a:p>
          <a:p>
            <a:r>
              <a:rPr lang="en-US" altLang="en-US" sz="2400" dirty="0"/>
              <a:t>a measure called Information Content is given in the</a:t>
            </a:r>
          </a:p>
          <a:p>
            <a:r>
              <a:rPr lang="en-US" altLang="en-US" sz="2400" dirty="0"/>
              <a:t>text, with full numeric example of its use.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F1FF366D-31EF-48EC-B83B-9938F92340D6}"/>
              </a:ext>
            </a:extLst>
          </p:cNvPr>
          <p:cNvSpPr>
            <a:spLocks noGrp="1" noChangeArrowheads="1"/>
          </p:cNvSpPr>
          <p:nvPr>
            <p:ph type="title"/>
          </p:nvPr>
        </p:nvSpPr>
        <p:spPr>
          <a:xfrm>
            <a:off x="1662112" y="208471"/>
            <a:ext cx="5819775" cy="4952492"/>
          </a:xfrm>
        </p:spPr>
        <p:txBody>
          <a:bodyPr/>
          <a:lstStyle/>
          <a:p>
            <a:r>
              <a:rPr lang="en-US" altLang="en-US" dirty="0"/>
              <a:t>Artificial Neural Nets</a:t>
            </a:r>
          </a:p>
        </p:txBody>
      </p:sp>
      <p:sp>
        <p:nvSpPr>
          <p:cNvPr id="29" name="Slide Number Placeholder 4">
            <a:extLst>
              <a:ext uri="{FF2B5EF4-FFF2-40B4-BE49-F238E27FC236}">
                <a16:creationId xmlns:a16="http://schemas.microsoft.com/office/drawing/2014/main" id="{0292C347-35CD-47F8-81AE-7EBDD7EDA512}"/>
              </a:ext>
            </a:extLst>
          </p:cNvPr>
          <p:cNvSpPr>
            <a:spLocks noGrp="1"/>
          </p:cNvSpPr>
          <p:nvPr>
            <p:ph type="sldNum" sz="quarter" idx="12"/>
          </p:nvPr>
        </p:nvSpPr>
        <p:spPr/>
        <p:txBody>
          <a:bodyPr/>
          <a:lstStyle/>
          <a:p>
            <a:fld id="{78D1E130-2235-4BE8-8EC2-BE55FB5B9C5E}" type="slidenum">
              <a:rPr lang="en-US" altLang="en-US"/>
              <a:pPr/>
              <a:t>28</a:t>
            </a:fld>
            <a:endParaRPr lang="en-US" altLang="en-US"/>
          </a:p>
        </p:txBody>
      </p:sp>
      <p:sp>
        <p:nvSpPr>
          <p:cNvPr id="64515" name="Text Box 3">
            <a:extLst>
              <a:ext uri="{FF2B5EF4-FFF2-40B4-BE49-F238E27FC236}">
                <a16:creationId xmlns:a16="http://schemas.microsoft.com/office/drawing/2014/main" id="{427A7155-2858-42DE-9914-F2E901453020}"/>
              </a:ext>
            </a:extLst>
          </p:cNvPr>
          <p:cNvSpPr txBox="1">
            <a:spLocks noChangeArrowheads="1"/>
          </p:cNvSpPr>
          <p:nvPr/>
        </p:nvSpPr>
        <p:spPr bwMode="auto">
          <a:xfrm>
            <a:off x="1526015" y="1260550"/>
            <a:ext cx="654917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dirty="0"/>
              <a:t>Artificial Neural Nets (ANNs) are networks of</a:t>
            </a:r>
          </a:p>
          <a:p>
            <a:pPr algn="just"/>
            <a:r>
              <a:rPr lang="en-US" altLang="en-US" dirty="0"/>
              <a:t>artificial neuron nodes, each of which computes</a:t>
            </a:r>
          </a:p>
          <a:p>
            <a:pPr algn="just"/>
            <a:r>
              <a:rPr lang="en-US" altLang="en-US" dirty="0"/>
              <a:t>a simple function.</a:t>
            </a:r>
          </a:p>
          <a:p>
            <a:pPr algn="just"/>
            <a:endParaRPr lang="en-US" altLang="en-US" dirty="0"/>
          </a:p>
          <a:p>
            <a:pPr algn="just"/>
            <a:r>
              <a:rPr lang="en-US" altLang="en-US" dirty="0"/>
              <a:t>An ANN has an input layer, an output layer, and</a:t>
            </a:r>
          </a:p>
          <a:p>
            <a:pPr algn="just"/>
            <a:r>
              <a:rPr lang="en-US" altLang="en-US" dirty="0"/>
              <a:t>“hidden” layers of nodes.</a:t>
            </a:r>
          </a:p>
        </p:txBody>
      </p:sp>
      <p:sp>
        <p:nvSpPr>
          <p:cNvPr id="64516" name="Rectangle 4">
            <a:extLst>
              <a:ext uri="{FF2B5EF4-FFF2-40B4-BE49-F238E27FC236}">
                <a16:creationId xmlns:a16="http://schemas.microsoft.com/office/drawing/2014/main" id="{903AEE81-42E0-4779-941F-108F4BD4E306}"/>
              </a:ext>
            </a:extLst>
          </p:cNvPr>
          <p:cNvSpPr>
            <a:spLocks noChangeArrowheads="1"/>
          </p:cNvSpPr>
          <p:nvPr/>
        </p:nvSpPr>
        <p:spPr bwMode="auto">
          <a:xfrm>
            <a:off x="2209800" y="4495800"/>
            <a:ext cx="304800" cy="3048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17" name="Rectangle 5">
            <a:extLst>
              <a:ext uri="{FF2B5EF4-FFF2-40B4-BE49-F238E27FC236}">
                <a16:creationId xmlns:a16="http://schemas.microsoft.com/office/drawing/2014/main" id="{2A63EEDF-7882-4223-9E40-6AC98CED20A9}"/>
              </a:ext>
            </a:extLst>
          </p:cNvPr>
          <p:cNvSpPr>
            <a:spLocks noChangeArrowheads="1"/>
          </p:cNvSpPr>
          <p:nvPr/>
        </p:nvSpPr>
        <p:spPr bwMode="auto">
          <a:xfrm>
            <a:off x="2209800" y="4953000"/>
            <a:ext cx="304800" cy="3048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18" name="Rectangle 6">
            <a:extLst>
              <a:ext uri="{FF2B5EF4-FFF2-40B4-BE49-F238E27FC236}">
                <a16:creationId xmlns:a16="http://schemas.microsoft.com/office/drawing/2014/main" id="{832A68EE-6363-4B73-AE87-9DFAD8A6C0D8}"/>
              </a:ext>
            </a:extLst>
          </p:cNvPr>
          <p:cNvSpPr>
            <a:spLocks noChangeArrowheads="1"/>
          </p:cNvSpPr>
          <p:nvPr/>
        </p:nvSpPr>
        <p:spPr bwMode="auto">
          <a:xfrm>
            <a:off x="2209800" y="5410200"/>
            <a:ext cx="304800" cy="3048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19" name="Rectangle 7">
            <a:extLst>
              <a:ext uri="{FF2B5EF4-FFF2-40B4-BE49-F238E27FC236}">
                <a16:creationId xmlns:a16="http://schemas.microsoft.com/office/drawing/2014/main" id="{1C511596-BE08-4500-9277-C19E1A6C72D9}"/>
              </a:ext>
            </a:extLst>
          </p:cNvPr>
          <p:cNvSpPr>
            <a:spLocks noChangeArrowheads="1"/>
          </p:cNvSpPr>
          <p:nvPr/>
        </p:nvSpPr>
        <p:spPr bwMode="auto">
          <a:xfrm>
            <a:off x="2209800" y="5867400"/>
            <a:ext cx="304800" cy="3048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20" name="Rectangle 8">
            <a:extLst>
              <a:ext uri="{FF2B5EF4-FFF2-40B4-BE49-F238E27FC236}">
                <a16:creationId xmlns:a16="http://schemas.microsoft.com/office/drawing/2014/main" id="{66175013-7EDA-4D24-A0C4-86DADE27833F}"/>
              </a:ext>
            </a:extLst>
          </p:cNvPr>
          <p:cNvSpPr>
            <a:spLocks noChangeArrowheads="1"/>
          </p:cNvSpPr>
          <p:nvPr/>
        </p:nvSpPr>
        <p:spPr bwMode="auto">
          <a:xfrm>
            <a:off x="3810000" y="4191000"/>
            <a:ext cx="304800" cy="3048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21" name="Rectangle 9">
            <a:extLst>
              <a:ext uri="{FF2B5EF4-FFF2-40B4-BE49-F238E27FC236}">
                <a16:creationId xmlns:a16="http://schemas.microsoft.com/office/drawing/2014/main" id="{83D5EB3D-8776-4004-B26C-1EAD5D5B023A}"/>
              </a:ext>
            </a:extLst>
          </p:cNvPr>
          <p:cNvSpPr>
            <a:spLocks noChangeArrowheads="1"/>
          </p:cNvSpPr>
          <p:nvPr/>
        </p:nvSpPr>
        <p:spPr bwMode="auto">
          <a:xfrm>
            <a:off x="3810000" y="4724400"/>
            <a:ext cx="304800" cy="3048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22" name="Rectangle 10">
            <a:extLst>
              <a:ext uri="{FF2B5EF4-FFF2-40B4-BE49-F238E27FC236}">
                <a16:creationId xmlns:a16="http://schemas.microsoft.com/office/drawing/2014/main" id="{9375CAAA-F03D-41C6-BC34-D632051246F9}"/>
              </a:ext>
            </a:extLst>
          </p:cNvPr>
          <p:cNvSpPr>
            <a:spLocks noChangeArrowheads="1"/>
          </p:cNvSpPr>
          <p:nvPr/>
        </p:nvSpPr>
        <p:spPr bwMode="auto">
          <a:xfrm>
            <a:off x="3810000" y="5257800"/>
            <a:ext cx="304800" cy="3048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23" name="Rectangle 11">
            <a:extLst>
              <a:ext uri="{FF2B5EF4-FFF2-40B4-BE49-F238E27FC236}">
                <a16:creationId xmlns:a16="http://schemas.microsoft.com/office/drawing/2014/main" id="{E6477F1D-72A5-4E0F-88AE-08AE6C824E91}"/>
              </a:ext>
            </a:extLst>
          </p:cNvPr>
          <p:cNvSpPr>
            <a:spLocks noChangeArrowheads="1"/>
          </p:cNvSpPr>
          <p:nvPr/>
        </p:nvSpPr>
        <p:spPr bwMode="auto">
          <a:xfrm>
            <a:off x="3810000" y="5791200"/>
            <a:ext cx="304800" cy="3048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24" name="Rectangle 12">
            <a:extLst>
              <a:ext uri="{FF2B5EF4-FFF2-40B4-BE49-F238E27FC236}">
                <a16:creationId xmlns:a16="http://schemas.microsoft.com/office/drawing/2014/main" id="{D3BFDCB9-E760-44C1-951E-C4BC6579F6DC}"/>
              </a:ext>
            </a:extLst>
          </p:cNvPr>
          <p:cNvSpPr>
            <a:spLocks noChangeArrowheads="1"/>
          </p:cNvSpPr>
          <p:nvPr/>
        </p:nvSpPr>
        <p:spPr bwMode="auto">
          <a:xfrm>
            <a:off x="3810000" y="6324600"/>
            <a:ext cx="304800" cy="3048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25" name="Rectangle 13">
            <a:extLst>
              <a:ext uri="{FF2B5EF4-FFF2-40B4-BE49-F238E27FC236}">
                <a16:creationId xmlns:a16="http://schemas.microsoft.com/office/drawing/2014/main" id="{02E9CF84-AB51-4F62-A345-D453690B80D8}"/>
              </a:ext>
            </a:extLst>
          </p:cNvPr>
          <p:cNvSpPr>
            <a:spLocks noChangeArrowheads="1"/>
          </p:cNvSpPr>
          <p:nvPr/>
        </p:nvSpPr>
        <p:spPr bwMode="auto">
          <a:xfrm>
            <a:off x="5486400" y="4876800"/>
            <a:ext cx="304800" cy="3048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26" name="Rectangle 14">
            <a:extLst>
              <a:ext uri="{FF2B5EF4-FFF2-40B4-BE49-F238E27FC236}">
                <a16:creationId xmlns:a16="http://schemas.microsoft.com/office/drawing/2014/main" id="{66DF3015-A0A4-4D41-ADC0-94358643696A}"/>
              </a:ext>
            </a:extLst>
          </p:cNvPr>
          <p:cNvSpPr>
            <a:spLocks noChangeArrowheads="1"/>
          </p:cNvSpPr>
          <p:nvPr/>
        </p:nvSpPr>
        <p:spPr bwMode="auto">
          <a:xfrm>
            <a:off x="5486400" y="5410200"/>
            <a:ext cx="304800" cy="3048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30" name="Line 18">
            <a:extLst>
              <a:ext uri="{FF2B5EF4-FFF2-40B4-BE49-F238E27FC236}">
                <a16:creationId xmlns:a16="http://schemas.microsoft.com/office/drawing/2014/main" id="{ED5CF4C8-741E-49FC-A5D5-DED3BFF1432C}"/>
              </a:ext>
            </a:extLst>
          </p:cNvPr>
          <p:cNvSpPr>
            <a:spLocks noChangeShapeType="1"/>
          </p:cNvSpPr>
          <p:nvPr/>
        </p:nvSpPr>
        <p:spPr bwMode="auto">
          <a:xfrm flipV="1">
            <a:off x="2667000" y="4419600"/>
            <a:ext cx="1066800" cy="3048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531" name="Line 19">
            <a:extLst>
              <a:ext uri="{FF2B5EF4-FFF2-40B4-BE49-F238E27FC236}">
                <a16:creationId xmlns:a16="http://schemas.microsoft.com/office/drawing/2014/main" id="{D1E0696B-286A-4D51-8E3C-D3FF37F5CC29}"/>
              </a:ext>
            </a:extLst>
          </p:cNvPr>
          <p:cNvSpPr>
            <a:spLocks noChangeShapeType="1"/>
          </p:cNvSpPr>
          <p:nvPr/>
        </p:nvSpPr>
        <p:spPr bwMode="auto">
          <a:xfrm>
            <a:off x="2667000" y="4724400"/>
            <a:ext cx="1066800" cy="1524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532" name="Line 20">
            <a:extLst>
              <a:ext uri="{FF2B5EF4-FFF2-40B4-BE49-F238E27FC236}">
                <a16:creationId xmlns:a16="http://schemas.microsoft.com/office/drawing/2014/main" id="{DB642B97-B7BA-47FE-AF3B-6D9856F01308}"/>
              </a:ext>
            </a:extLst>
          </p:cNvPr>
          <p:cNvSpPr>
            <a:spLocks noChangeShapeType="1"/>
          </p:cNvSpPr>
          <p:nvPr/>
        </p:nvSpPr>
        <p:spPr bwMode="auto">
          <a:xfrm>
            <a:off x="2667000" y="4724400"/>
            <a:ext cx="990600" cy="6858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533" name="Line 21">
            <a:extLst>
              <a:ext uri="{FF2B5EF4-FFF2-40B4-BE49-F238E27FC236}">
                <a16:creationId xmlns:a16="http://schemas.microsoft.com/office/drawing/2014/main" id="{B4A06F8A-F747-4FD7-AE72-16C2FFAB35F3}"/>
              </a:ext>
            </a:extLst>
          </p:cNvPr>
          <p:cNvSpPr>
            <a:spLocks noChangeShapeType="1"/>
          </p:cNvSpPr>
          <p:nvPr/>
        </p:nvSpPr>
        <p:spPr bwMode="auto">
          <a:xfrm>
            <a:off x="2667000" y="4724400"/>
            <a:ext cx="990600" cy="12954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534" name="Line 22">
            <a:extLst>
              <a:ext uri="{FF2B5EF4-FFF2-40B4-BE49-F238E27FC236}">
                <a16:creationId xmlns:a16="http://schemas.microsoft.com/office/drawing/2014/main" id="{81115E9B-343B-48FE-8F98-DB008FDC92B5}"/>
              </a:ext>
            </a:extLst>
          </p:cNvPr>
          <p:cNvSpPr>
            <a:spLocks noChangeShapeType="1"/>
          </p:cNvSpPr>
          <p:nvPr/>
        </p:nvSpPr>
        <p:spPr bwMode="auto">
          <a:xfrm>
            <a:off x="2667000" y="4724400"/>
            <a:ext cx="1066800" cy="18288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535" name="Text Box 23">
            <a:extLst>
              <a:ext uri="{FF2B5EF4-FFF2-40B4-BE49-F238E27FC236}">
                <a16:creationId xmlns:a16="http://schemas.microsoft.com/office/drawing/2014/main" id="{979F81CB-798A-42B7-8BEB-6149002AA93D}"/>
              </a:ext>
            </a:extLst>
          </p:cNvPr>
          <p:cNvSpPr txBox="1">
            <a:spLocks noChangeArrowheads="1"/>
          </p:cNvSpPr>
          <p:nvPr/>
        </p:nvSpPr>
        <p:spPr bwMode="auto">
          <a:xfrm>
            <a:off x="2819400" y="5410200"/>
            <a:ext cx="23495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a:t>
            </a:r>
          </a:p>
          <a:p>
            <a:r>
              <a:rPr lang="en-US" altLang="en-US" sz="1600"/>
              <a:t>.</a:t>
            </a:r>
          </a:p>
          <a:p>
            <a:r>
              <a:rPr lang="en-US" altLang="en-US" sz="1600"/>
              <a:t>.</a:t>
            </a:r>
          </a:p>
        </p:txBody>
      </p:sp>
      <p:sp>
        <p:nvSpPr>
          <p:cNvPr id="64536" name="Line 24">
            <a:extLst>
              <a:ext uri="{FF2B5EF4-FFF2-40B4-BE49-F238E27FC236}">
                <a16:creationId xmlns:a16="http://schemas.microsoft.com/office/drawing/2014/main" id="{D4BE534F-CAA4-473D-A41F-5233C80E2034}"/>
              </a:ext>
            </a:extLst>
          </p:cNvPr>
          <p:cNvSpPr>
            <a:spLocks noChangeShapeType="1"/>
          </p:cNvSpPr>
          <p:nvPr/>
        </p:nvSpPr>
        <p:spPr bwMode="auto">
          <a:xfrm>
            <a:off x="4191000" y="4343400"/>
            <a:ext cx="1219200" cy="6858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537" name="Line 25">
            <a:extLst>
              <a:ext uri="{FF2B5EF4-FFF2-40B4-BE49-F238E27FC236}">
                <a16:creationId xmlns:a16="http://schemas.microsoft.com/office/drawing/2014/main" id="{2A4120CE-CAEF-47D5-B1D1-106E7D90779C}"/>
              </a:ext>
            </a:extLst>
          </p:cNvPr>
          <p:cNvSpPr>
            <a:spLocks noChangeShapeType="1"/>
          </p:cNvSpPr>
          <p:nvPr/>
        </p:nvSpPr>
        <p:spPr bwMode="auto">
          <a:xfrm>
            <a:off x="4191000" y="4343400"/>
            <a:ext cx="1219200" cy="12192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538" name="Line 26">
            <a:extLst>
              <a:ext uri="{FF2B5EF4-FFF2-40B4-BE49-F238E27FC236}">
                <a16:creationId xmlns:a16="http://schemas.microsoft.com/office/drawing/2014/main" id="{56649B61-4946-4EA8-A8B2-C4015222DAB8}"/>
              </a:ext>
            </a:extLst>
          </p:cNvPr>
          <p:cNvSpPr>
            <a:spLocks noChangeShapeType="1"/>
          </p:cNvSpPr>
          <p:nvPr/>
        </p:nvSpPr>
        <p:spPr bwMode="auto">
          <a:xfrm>
            <a:off x="4191000" y="4876800"/>
            <a:ext cx="1219200" cy="1524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539" name="Line 27">
            <a:extLst>
              <a:ext uri="{FF2B5EF4-FFF2-40B4-BE49-F238E27FC236}">
                <a16:creationId xmlns:a16="http://schemas.microsoft.com/office/drawing/2014/main" id="{601A8951-BE37-43AF-B946-9176A5365892}"/>
              </a:ext>
            </a:extLst>
          </p:cNvPr>
          <p:cNvSpPr>
            <a:spLocks noChangeShapeType="1"/>
          </p:cNvSpPr>
          <p:nvPr/>
        </p:nvSpPr>
        <p:spPr bwMode="auto">
          <a:xfrm>
            <a:off x="4191000" y="4876800"/>
            <a:ext cx="1219200" cy="6858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540" name="Text Box 28">
            <a:extLst>
              <a:ext uri="{FF2B5EF4-FFF2-40B4-BE49-F238E27FC236}">
                <a16:creationId xmlns:a16="http://schemas.microsoft.com/office/drawing/2014/main" id="{782E1497-DE99-4389-BA3C-870035B7925F}"/>
              </a:ext>
            </a:extLst>
          </p:cNvPr>
          <p:cNvSpPr txBox="1">
            <a:spLocks noChangeArrowheads="1"/>
          </p:cNvSpPr>
          <p:nvPr/>
        </p:nvSpPr>
        <p:spPr bwMode="auto">
          <a:xfrm>
            <a:off x="4495800" y="5334000"/>
            <a:ext cx="23495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a:t>
            </a:r>
          </a:p>
          <a:p>
            <a:r>
              <a:rPr lang="en-US" altLang="en-US" sz="1600"/>
              <a:t>.</a:t>
            </a:r>
          </a:p>
          <a:p>
            <a:r>
              <a:rPr lang="en-US" altLang="en-US" sz="1600"/>
              <a:t>.</a:t>
            </a:r>
          </a:p>
        </p:txBody>
      </p:sp>
      <p:sp>
        <p:nvSpPr>
          <p:cNvPr id="64541" name="Text Box 29">
            <a:extLst>
              <a:ext uri="{FF2B5EF4-FFF2-40B4-BE49-F238E27FC236}">
                <a16:creationId xmlns:a16="http://schemas.microsoft.com/office/drawing/2014/main" id="{75CD20F0-6AF3-4D56-AB79-A3AFDE2142C5}"/>
              </a:ext>
            </a:extLst>
          </p:cNvPr>
          <p:cNvSpPr txBox="1">
            <a:spLocks noChangeArrowheads="1"/>
          </p:cNvSpPr>
          <p:nvPr/>
        </p:nvSpPr>
        <p:spPr bwMode="auto">
          <a:xfrm>
            <a:off x="1889125" y="6289675"/>
            <a:ext cx="946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Inputs</a:t>
            </a:r>
          </a:p>
        </p:txBody>
      </p:sp>
      <p:sp>
        <p:nvSpPr>
          <p:cNvPr id="64542" name="Text Box 30">
            <a:extLst>
              <a:ext uri="{FF2B5EF4-FFF2-40B4-BE49-F238E27FC236}">
                <a16:creationId xmlns:a16="http://schemas.microsoft.com/office/drawing/2014/main" id="{754A36FC-EE25-4C26-ACAA-369A1EF09565}"/>
              </a:ext>
            </a:extLst>
          </p:cNvPr>
          <p:cNvSpPr txBox="1">
            <a:spLocks noChangeArrowheads="1"/>
          </p:cNvSpPr>
          <p:nvPr/>
        </p:nvSpPr>
        <p:spPr bwMode="auto">
          <a:xfrm>
            <a:off x="5241925" y="5832475"/>
            <a:ext cx="1149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Outputs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B1D6DB65-6CA5-4E1D-861E-2E52D61F749F}"/>
              </a:ext>
            </a:extLst>
          </p:cNvPr>
          <p:cNvSpPr>
            <a:spLocks noGrp="1" noChangeArrowheads="1"/>
          </p:cNvSpPr>
          <p:nvPr>
            <p:ph type="title"/>
          </p:nvPr>
        </p:nvSpPr>
        <p:spPr>
          <a:xfrm>
            <a:off x="571500" y="559678"/>
            <a:ext cx="5905500" cy="4952492"/>
          </a:xfrm>
        </p:spPr>
        <p:txBody>
          <a:bodyPr/>
          <a:lstStyle/>
          <a:p>
            <a:r>
              <a:rPr lang="en-US" altLang="en-US"/>
              <a:t>Node Functions</a:t>
            </a:r>
          </a:p>
        </p:txBody>
      </p:sp>
      <p:sp>
        <p:nvSpPr>
          <p:cNvPr id="17" name="Slide Number Placeholder 4">
            <a:extLst>
              <a:ext uri="{FF2B5EF4-FFF2-40B4-BE49-F238E27FC236}">
                <a16:creationId xmlns:a16="http://schemas.microsoft.com/office/drawing/2014/main" id="{EB63AFC9-7968-415D-A1C3-984FF8DC9D69}"/>
              </a:ext>
            </a:extLst>
          </p:cNvPr>
          <p:cNvSpPr>
            <a:spLocks noGrp="1"/>
          </p:cNvSpPr>
          <p:nvPr>
            <p:ph type="sldNum" sz="quarter" idx="12"/>
          </p:nvPr>
        </p:nvSpPr>
        <p:spPr/>
        <p:txBody>
          <a:bodyPr/>
          <a:lstStyle/>
          <a:p>
            <a:fld id="{9628F6F4-2C02-471E-985D-FE9F20D5287F}" type="slidenum">
              <a:rPr lang="en-US" altLang="en-US"/>
              <a:pPr/>
              <a:t>29</a:t>
            </a:fld>
            <a:endParaRPr lang="en-US" altLang="en-US"/>
          </a:p>
        </p:txBody>
      </p:sp>
      <p:sp>
        <p:nvSpPr>
          <p:cNvPr id="65539" name="Oval 3">
            <a:extLst>
              <a:ext uri="{FF2B5EF4-FFF2-40B4-BE49-F238E27FC236}">
                <a16:creationId xmlns:a16="http://schemas.microsoft.com/office/drawing/2014/main" id="{9843EC36-A6FC-447E-860F-664A4CA51FFA}"/>
              </a:ext>
            </a:extLst>
          </p:cNvPr>
          <p:cNvSpPr>
            <a:spLocks noChangeArrowheads="1"/>
          </p:cNvSpPr>
          <p:nvPr/>
        </p:nvSpPr>
        <p:spPr bwMode="auto">
          <a:xfrm>
            <a:off x="4267200" y="2819400"/>
            <a:ext cx="914400" cy="762000"/>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0" name="Text Box 4">
            <a:extLst>
              <a:ext uri="{FF2B5EF4-FFF2-40B4-BE49-F238E27FC236}">
                <a16:creationId xmlns:a16="http://schemas.microsoft.com/office/drawing/2014/main" id="{BBFB184E-4C6B-43D6-93A7-438D88B0164F}"/>
              </a:ext>
            </a:extLst>
          </p:cNvPr>
          <p:cNvSpPr txBox="1">
            <a:spLocks noChangeArrowheads="1"/>
          </p:cNvSpPr>
          <p:nvPr/>
        </p:nvSpPr>
        <p:spPr bwMode="auto">
          <a:xfrm>
            <a:off x="2117725" y="2403475"/>
            <a:ext cx="47148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a1</a:t>
            </a:r>
          </a:p>
          <a:p>
            <a:r>
              <a:rPr lang="en-US" altLang="en-US"/>
              <a:t>a2</a:t>
            </a:r>
          </a:p>
          <a:p>
            <a:endParaRPr lang="en-US" altLang="en-US"/>
          </a:p>
          <a:p>
            <a:r>
              <a:rPr lang="en-US" altLang="en-US"/>
              <a:t>aj</a:t>
            </a:r>
          </a:p>
          <a:p>
            <a:endParaRPr lang="en-US" altLang="en-US"/>
          </a:p>
          <a:p>
            <a:r>
              <a:rPr lang="en-US" altLang="en-US"/>
              <a:t>an</a:t>
            </a:r>
          </a:p>
        </p:txBody>
      </p:sp>
      <p:sp>
        <p:nvSpPr>
          <p:cNvPr id="65541" name="Line 5">
            <a:extLst>
              <a:ext uri="{FF2B5EF4-FFF2-40B4-BE49-F238E27FC236}">
                <a16:creationId xmlns:a16="http://schemas.microsoft.com/office/drawing/2014/main" id="{984565F3-41D1-4EF0-990F-1EF968B1239D}"/>
              </a:ext>
            </a:extLst>
          </p:cNvPr>
          <p:cNvSpPr>
            <a:spLocks noChangeShapeType="1"/>
          </p:cNvSpPr>
          <p:nvPr/>
        </p:nvSpPr>
        <p:spPr bwMode="auto">
          <a:xfrm>
            <a:off x="2590800" y="2667000"/>
            <a:ext cx="1600200" cy="4572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543" name="Line 7">
            <a:extLst>
              <a:ext uri="{FF2B5EF4-FFF2-40B4-BE49-F238E27FC236}">
                <a16:creationId xmlns:a16="http://schemas.microsoft.com/office/drawing/2014/main" id="{B65BE636-9B9C-414F-A799-DEAE903B40C0}"/>
              </a:ext>
            </a:extLst>
          </p:cNvPr>
          <p:cNvSpPr>
            <a:spLocks noChangeShapeType="1"/>
          </p:cNvSpPr>
          <p:nvPr/>
        </p:nvSpPr>
        <p:spPr bwMode="auto">
          <a:xfrm>
            <a:off x="2743200" y="3048000"/>
            <a:ext cx="1447800" cy="1524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544" name="Line 8">
            <a:extLst>
              <a:ext uri="{FF2B5EF4-FFF2-40B4-BE49-F238E27FC236}">
                <a16:creationId xmlns:a16="http://schemas.microsoft.com/office/drawing/2014/main" id="{3F362F66-5FFB-492B-8179-D5318D6CD58D}"/>
              </a:ext>
            </a:extLst>
          </p:cNvPr>
          <p:cNvSpPr>
            <a:spLocks noChangeShapeType="1"/>
          </p:cNvSpPr>
          <p:nvPr/>
        </p:nvSpPr>
        <p:spPr bwMode="auto">
          <a:xfrm flipV="1">
            <a:off x="2590800" y="3200400"/>
            <a:ext cx="1600200" cy="6096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545" name="Line 9">
            <a:extLst>
              <a:ext uri="{FF2B5EF4-FFF2-40B4-BE49-F238E27FC236}">
                <a16:creationId xmlns:a16="http://schemas.microsoft.com/office/drawing/2014/main" id="{C2CB7021-6EB6-440C-B8A2-2FB7B9E1AFB5}"/>
              </a:ext>
            </a:extLst>
          </p:cNvPr>
          <p:cNvSpPr>
            <a:spLocks noChangeShapeType="1"/>
          </p:cNvSpPr>
          <p:nvPr/>
        </p:nvSpPr>
        <p:spPr bwMode="auto">
          <a:xfrm flipV="1">
            <a:off x="2590800" y="3352800"/>
            <a:ext cx="1600200" cy="11430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546" name="Line 10">
            <a:extLst>
              <a:ext uri="{FF2B5EF4-FFF2-40B4-BE49-F238E27FC236}">
                <a16:creationId xmlns:a16="http://schemas.microsoft.com/office/drawing/2014/main" id="{B07A97DC-17BA-4788-B8A4-A2B4DFD1FD03}"/>
              </a:ext>
            </a:extLst>
          </p:cNvPr>
          <p:cNvSpPr>
            <a:spLocks noChangeShapeType="1"/>
          </p:cNvSpPr>
          <p:nvPr/>
        </p:nvSpPr>
        <p:spPr bwMode="auto">
          <a:xfrm>
            <a:off x="5410200" y="3200400"/>
            <a:ext cx="1295400"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547" name="Text Box 11">
            <a:extLst>
              <a:ext uri="{FF2B5EF4-FFF2-40B4-BE49-F238E27FC236}">
                <a16:creationId xmlns:a16="http://schemas.microsoft.com/office/drawing/2014/main" id="{EC4375BA-0899-4DD0-9445-B8DF6751C844}"/>
              </a:ext>
            </a:extLst>
          </p:cNvPr>
          <p:cNvSpPr txBox="1">
            <a:spLocks noChangeArrowheads="1"/>
          </p:cNvSpPr>
          <p:nvPr/>
        </p:nvSpPr>
        <p:spPr bwMode="auto">
          <a:xfrm>
            <a:off x="6842125" y="2936875"/>
            <a:ext cx="962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output</a:t>
            </a:r>
          </a:p>
        </p:txBody>
      </p:sp>
      <p:sp>
        <p:nvSpPr>
          <p:cNvPr id="65548" name="Text Box 12">
            <a:extLst>
              <a:ext uri="{FF2B5EF4-FFF2-40B4-BE49-F238E27FC236}">
                <a16:creationId xmlns:a16="http://schemas.microsoft.com/office/drawing/2014/main" id="{ABAA572E-4F6A-46BD-B90D-002EBC5985B5}"/>
              </a:ext>
            </a:extLst>
          </p:cNvPr>
          <p:cNvSpPr txBox="1">
            <a:spLocks noChangeArrowheads="1"/>
          </p:cNvSpPr>
          <p:nvPr/>
        </p:nvSpPr>
        <p:spPr bwMode="auto">
          <a:xfrm>
            <a:off x="3946525" y="3854638"/>
            <a:ext cx="3292475" cy="4699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output = g (</a:t>
            </a:r>
            <a:r>
              <a:rPr lang="en-US" altLang="en-US" dirty="0">
                <a:sym typeface="Symbol" panose="05050102010706020507" pitchFamily="18" charset="2"/>
              </a:rPr>
              <a:t> </a:t>
            </a:r>
            <a:r>
              <a:rPr lang="en-US" altLang="en-US" dirty="0" err="1">
                <a:sym typeface="Symbol" panose="05050102010706020507" pitchFamily="18" charset="2"/>
              </a:rPr>
              <a:t>aj</a:t>
            </a:r>
            <a:r>
              <a:rPr lang="en-US" altLang="en-US" dirty="0">
                <a:sym typeface="Symbol" panose="05050102010706020507" pitchFamily="18" charset="2"/>
              </a:rPr>
              <a:t> * w(</a:t>
            </a:r>
            <a:r>
              <a:rPr lang="en-US" altLang="en-US" dirty="0" err="1">
                <a:sym typeface="Symbol" panose="05050102010706020507" pitchFamily="18" charset="2"/>
              </a:rPr>
              <a:t>j,i</a:t>
            </a:r>
            <a:r>
              <a:rPr lang="en-US" altLang="en-US" dirty="0">
                <a:sym typeface="Symbol" panose="05050102010706020507" pitchFamily="18" charset="2"/>
              </a:rPr>
              <a:t>) )</a:t>
            </a:r>
            <a:endParaRPr lang="en-US" altLang="en-US" dirty="0"/>
          </a:p>
        </p:txBody>
      </p:sp>
      <p:sp>
        <p:nvSpPr>
          <p:cNvPr id="65549" name="Text Box 13">
            <a:extLst>
              <a:ext uri="{FF2B5EF4-FFF2-40B4-BE49-F238E27FC236}">
                <a16:creationId xmlns:a16="http://schemas.microsoft.com/office/drawing/2014/main" id="{C800A11B-9EC0-4870-BD00-29A2022F4B19}"/>
              </a:ext>
            </a:extLst>
          </p:cNvPr>
          <p:cNvSpPr txBox="1">
            <a:spLocks noChangeArrowheads="1"/>
          </p:cNvSpPr>
          <p:nvPr/>
        </p:nvSpPr>
        <p:spPr bwMode="auto">
          <a:xfrm>
            <a:off x="324928" y="4560789"/>
            <a:ext cx="691407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Function g is commonly a step function, sign function,</a:t>
            </a:r>
          </a:p>
          <a:p>
            <a:r>
              <a:rPr lang="en-US" altLang="en-US" dirty="0"/>
              <a:t>or sigmoid function</a:t>
            </a:r>
          </a:p>
        </p:txBody>
      </p:sp>
      <p:sp>
        <p:nvSpPr>
          <p:cNvPr id="65550" name="Text Box 14">
            <a:extLst>
              <a:ext uri="{FF2B5EF4-FFF2-40B4-BE49-F238E27FC236}">
                <a16:creationId xmlns:a16="http://schemas.microsoft.com/office/drawing/2014/main" id="{0D64E07C-5A1F-4207-9BA0-48778CDD47AA}"/>
              </a:ext>
            </a:extLst>
          </p:cNvPr>
          <p:cNvSpPr txBox="1">
            <a:spLocks noChangeArrowheads="1"/>
          </p:cNvSpPr>
          <p:nvPr/>
        </p:nvSpPr>
        <p:spPr bwMode="auto">
          <a:xfrm>
            <a:off x="4114800" y="2286000"/>
            <a:ext cx="119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tx2"/>
                </a:solidFill>
              </a:rPr>
              <a:t>neuron i</a:t>
            </a:r>
          </a:p>
        </p:txBody>
      </p:sp>
      <p:sp>
        <p:nvSpPr>
          <p:cNvPr id="65551" name="Text Box 15">
            <a:extLst>
              <a:ext uri="{FF2B5EF4-FFF2-40B4-BE49-F238E27FC236}">
                <a16:creationId xmlns:a16="http://schemas.microsoft.com/office/drawing/2014/main" id="{3897CACA-E94B-4AF5-BD7B-5260A08C6E53}"/>
              </a:ext>
            </a:extLst>
          </p:cNvPr>
          <p:cNvSpPr txBox="1">
            <a:spLocks noChangeArrowheads="1"/>
          </p:cNvSpPr>
          <p:nvPr/>
        </p:nvSpPr>
        <p:spPr bwMode="auto">
          <a:xfrm>
            <a:off x="2743200" y="2362200"/>
            <a:ext cx="736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w(1,i)</a:t>
            </a:r>
          </a:p>
        </p:txBody>
      </p:sp>
      <p:sp>
        <p:nvSpPr>
          <p:cNvPr id="65552" name="Text Box 16">
            <a:extLst>
              <a:ext uri="{FF2B5EF4-FFF2-40B4-BE49-F238E27FC236}">
                <a16:creationId xmlns:a16="http://schemas.microsoft.com/office/drawing/2014/main" id="{2F2CE2EF-21D5-4058-AB7C-834121A4F34E}"/>
              </a:ext>
            </a:extLst>
          </p:cNvPr>
          <p:cNvSpPr txBox="1">
            <a:spLocks noChangeArrowheads="1"/>
          </p:cNvSpPr>
          <p:nvPr/>
        </p:nvSpPr>
        <p:spPr bwMode="auto">
          <a:xfrm>
            <a:off x="2743200" y="32766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w(j,i)</a:t>
            </a:r>
          </a:p>
        </p:txBody>
      </p:sp>
      <p:pic>
        <p:nvPicPr>
          <p:cNvPr id="65554" name="Picture 18">
            <a:extLst>
              <a:ext uri="{FF2B5EF4-FFF2-40B4-BE49-F238E27FC236}">
                <a16:creationId xmlns:a16="http://schemas.microsoft.com/office/drawing/2014/main" id="{18CE1BD4-DA57-441D-B7EE-FBB59C7242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6963" y="4622328"/>
            <a:ext cx="3457036" cy="22013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A36ACAB3-600C-4893-88E8-FBADE0B67706}"/>
              </a:ext>
            </a:extLst>
          </p:cNvPr>
          <p:cNvSpPr>
            <a:spLocks noGrp="1" noChangeArrowheads="1"/>
          </p:cNvSpPr>
          <p:nvPr>
            <p:ph type="title"/>
          </p:nvPr>
        </p:nvSpPr>
        <p:spPr>
          <a:xfrm>
            <a:off x="704850" y="158020"/>
            <a:ext cx="7734300" cy="4952492"/>
          </a:xfrm>
        </p:spPr>
        <p:txBody>
          <a:bodyPr>
            <a:normAutofit/>
          </a:bodyPr>
          <a:lstStyle/>
          <a:p>
            <a:pPr algn="ctr"/>
            <a:r>
              <a:rPr lang="en-US" altLang="en-US" sz="4400" b="1" dirty="0"/>
              <a:t>Types of Probability</a:t>
            </a:r>
          </a:p>
        </p:txBody>
      </p:sp>
      <p:sp>
        <p:nvSpPr>
          <p:cNvPr id="8" name="Slide Number Placeholder 4">
            <a:extLst>
              <a:ext uri="{FF2B5EF4-FFF2-40B4-BE49-F238E27FC236}">
                <a16:creationId xmlns:a16="http://schemas.microsoft.com/office/drawing/2014/main" id="{64C36E52-14A4-4288-AC46-60BB60DB25D2}"/>
              </a:ext>
            </a:extLst>
          </p:cNvPr>
          <p:cNvSpPr>
            <a:spLocks noGrp="1"/>
          </p:cNvSpPr>
          <p:nvPr>
            <p:ph type="sldNum" sz="quarter" idx="12"/>
          </p:nvPr>
        </p:nvSpPr>
        <p:spPr/>
        <p:txBody>
          <a:bodyPr/>
          <a:lstStyle/>
          <a:p>
            <a:fld id="{97D1983A-3132-4B71-AE02-56103413EE6E}" type="slidenum">
              <a:rPr lang="en-US" altLang="en-US"/>
              <a:pPr/>
              <a:t>3</a:t>
            </a:fld>
            <a:endParaRPr lang="en-US" altLang="en-US"/>
          </a:p>
        </p:txBody>
      </p:sp>
      <p:sp>
        <p:nvSpPr>
          <p:cNvPr id="28676" name="Text Box 4">
            <a:extLst>
              <a:ext uri="{FF2B5EF4-FFF2-40B4-BE49-F238E27FC236}">
                <a16:creationId xmlns:a16="http://schemas.microsoft.com/office/drawing/2014/main" id="{6B1A8087-7346-42FC-A12F-1D6B59194255}"/>
              </a:ext>
            </a:extLst>
          </p:cNvPr>
          <p:cNvSpPr txBox="1">
            <a:spLocks noChangeArrowheads="1"/>
          </p:cNvSpPr>
          <p:nvPr/>
        </p:nvSpPr>
        <p:spPr bwMode="auto">
          <a:xfrm>
            <a:off x="76200" y="885282"/>
            <a:ext cx="9067800" cy="59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en-US" altLang="en-US" dirty="0"/>
          </a:p>
          <a:p>
            <a:r>
              <a:rPr lang="en-US" altLang="en-US" sz="2800" dirty="0">
                <a:latin typeface="+mj-lt"/>
              </a:rPr>
              <a:t>What is the difference between statistical and structural probability?</a:t>
            </a:r>
          </a:p>
          <a:p>
            <a:r>
              <a:rPr lang="en-US" altLang="en-US" sz="2800" dirty="0"/>
              <a:t>In statistical l probability the data is reduced to vectors of numbers and statistical techniques are used for the tasks to be performed.</a:t>
            </a:r>
          </a:p>
          <a:p>
            <a:r>
              <a:rPr lang="en-US" altLang="en-US" sz="2800" dirty="0"/>
              <a:t>In structural probability the data is converted to a discrete structure(such as a grammar or a graph) and the techniques are related parsing and graph matching.</a:t>
            </a:r>
          </a:p>
          <a:p>
            <a:r>
              <a:rPr lang="en-US" altLang="en-US" sz="2800" dirty="0"/>
              <a:t>Question 3: Define an extremely complex pattern recognition problem?</a:t>
            </a:r>
          </a:p>
          <a:p>
            <a:r>
              <a:rPr lang="en-US" altLang="en-US" sz="2800" dirty="0"/>
              <a:t>It could range from Genetics to Satellite image processing</a:t>
            </a:r>
          </a:p>
          <a:p>
            <a:endParaRPr lang="en-US" altLang="en-US" sz="2800" dirty="0"/>
          </a:p>
          <a:p>
            <a:endParaRPr lang="en-US" altLang="en-US" sz="2800" dirty="0">
              <a:latin typeface="+mj-lt"/>
            </a:endParaRPr>
          </a:p>
        </p:txBody>
      </p:sp>
      <p:sp>
        <p:nvSpPr>
          <p:cNvPr id="28677" name="Text Box 5">
            <a:extLst>
              <a:ext uri="{FF2B5EF4-FFF2-40B4-BE49-F238E27FC236}">
                <a16:creationId xmlns:a16="http://schemas.microsoft.com/office/drawing/2014/main" id="{11B6D095-3E48-405C-B5AA-5DDCDE949303}"/>
              </a:ext>
            </a:extLst>
          </p:cNvPr>
          <p:cNvSpPr txBox="1">
            <a:spLocks noChangeArrowheads="1"/>
          </p:cNvSpPr>
          <p:nvPr/>
        </p:nvSpPr>
        <p:spPr bwMode="auto">
          <a:xfrm>
            <a:off x="2346325" y="49180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Tree>
    <p:extLst>
      <p:ext uri="{BB962C8B-B14F-4D97-AF65-F5344CB8AC3E}">
        <p14:creationId xmlns:p14="http://schemas.microsoft.com/office/powerpoint/2010/main" val="30212256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E08ADAC1-F110-4E9B-8691-BA362825CE0B}"/>
              </a:ext>
            </a:extLst>
          </p:cNvPr>
          <p:cNvSpPr>
            <a:spLocks noGrp="1" noChangeArrowheads="1"/>
          </p:cNvSpPr>
          <p:nvPr>
            <p:ph type="title"/>
          </p:nvPr>
        </p:nvSpPr>
        <p:spPr>
          <a:xfrm>
            <a:off x="147216" y="527393"/>
            <a:ext cx="7581900" cy="4952492"/>
          </a:xfrm>
        </p:spPr>
        <p:txBody>
          <a:bodyPr/>
          <a:lstStyle/>
          <a:p>
            <a:r>
              <a:rPr lang="en-US" altLang="en-US" dirty="0"/>
              <a:t>Neural Net Learning</a:t>
            </a:r>
          </a:p>
        </p:txBody>
      </p:sp>
      <p:sp>
        <p:nvSpPr>
          <p:cNvPr id="6" name="Slide Number Placeholder 4">
            <a:extLst>
              <a:ext uri="{FF2B5EF4-FFF2-40B4-BE49-F238E27FC236}">
                <a16:creationId xmlns:a16="http://schemas.microsoft.com/office/drawing/2014/main" id="{973A34F0-2769-494F-B168-FB36C4F41DCD}"/>
              </a:ext>
            </a:extLst>
          </p:cNvPr>
          <p:cNvSpPr>
            <a:spLocks noGrp="1"/>
          </p:cNvSpPr>
          <p:nvPr>
            <p:ph type="sldNum" sz="quarter" idx="12"/>
          </p:nvPr>
        </p:nvSpPr>
        <p:spPr/>
        <p:txBody>
          <a:bodyPr/>
          <a:lstStyle/>
          <a:p>
            <a:fld id="{1752E834-727C-4A7B-95AF-E78FD0FBE37C}" type="slidenum">
              <a:rPr lang="en-US" altLang="en-US"/>
              <a:pPr/>
              <a:t>30</a:t>
            </a:fld>
            <a:endParaRPr lang="en-US" altLang="en-US"/>
          </a:p>
        </p:txBody>
      </p:sp>
      <p:sp>
        <p:nvSpPr>
          <p:cNvPr id="66563" name="Text Box 3">
            <a:extLst>
              <a:ext uri="{FF2B5EF4-FFF2-40B4-BE49-F238E27FC236}">
                <a16:creationId xmlns:a16="http://schemas.microsoft.com/office/drawing/2014/main" id="{8BC90F9A-1979-4209-B29C-9FAE146CE161}"/>
              </a:ext>
            </a:extLst>
          </p:cNvPr>
          <p:cNvSpPr txBox="1">
            <a:spLocks noChangeArrowheads="1"/>
          </p:cNvSpPr>
          <p:nvPr/>
        </p:nvSpPr>
        <p:spPr bwMode="auto">
          <a:xfrm>
            <a:off x="1889125" y="2403475"/>
            <a:ext cx="5360763" cy="1200329"/>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That’s beyond the scope of this text; only</a:t>
            </a:r>
          </a:p>
          <a:p>
            <a:r>
              <a:rPr lang="en-US" altLang="en-US" dirty="0"/>
              <a:t>simple feed-forward learning is covered.</a:t>
            </a:r>
          </a:p>
          <a:p>
            <a:endParaRPr lang="en-US" altLang="en-US" dirty="0"/>
          </a:p>
          <a:p>
            <a:r>
              <a:rPr lang="en-US" altLang="en-US" dirty="0"/>
              <a:t>The most common method is called back propagation</a:t>
            </a:r>
            <a:r>
              <a:rPr lang="en-US" altLang="en-US" dirty="0">
                <a:solidFill>
                  <a:srgbClr val="FFFF00"/>
                </a:solidFill>
              </a:rPr>
              <a:t>.</a:t>
            </a:r>
          </a:p>
        </p:txBody>
      </p:sp>
      <p:sp>
        <p:nvSpPr>
          <p:cNvPr id="66564" name="Text Box 4">
            <a:extLst>
              <a:ext uri="{FF2B5EF4-FFF2-40B4-BE49-F238E27FC236}">
                <a16:creationId xmlns:a16="http://schemas.microsoft.com/office/drawing/2014/main" id="{6BD32E25-2C4A-463D-98E8-5B6B022015B6}"/>
              </a:ext>
            </a:extLst>
          </p:cNvPr>
          <p:cNvSpPr txBox="1">
            <a:spLocks noChangeArrowheads="1"/>
          </p:cNvSpPr>
          <p:nvPr/>
        </p:nvSpPr>
        <p:spPr bwMode="auto">
          <a:xfrm>
            <a:off x="1427799" y="4593651"/>
            <a:ext cx="581646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A free package called </a:t>
            </a:r>
            <a:r>
              <a:rPr lang="en-US" altLang="en-US" dirty="0" err="1"/>
              <a:t>NevProp</a:t>
            </a:r>
            <a:r>
              <a:rPr lang="en-US" altLang="en-US" dirty="0"/>
              <a:t> can be used for experiments</a:t>
            </a:r>
          </a:p>
          <a:p>
            <a:r>
              <a:rPr lang="en-US" dirty="0">
                <a:hlinkClick r:id="rId2"/>
              </a:rPr>
              <a:t>https://www.cse.unr.edu/brain/nevprop</a:t>
            </a:r>
            <a:endParaRPr lang="en-US" altLang="en-US" dirty="0">
              <a:solidFill>
                <a:srgbClr val="FFFF00"/>
              </a:solidFill>
            </a:endParaRPr>
          </a:p>
          <a:p>
            <a:endParaRPr lang="en-US" altLang="en-US" dirty="0">
              <a:solidFill>
                <a:srgbClr val="FFFF00"/>
              </a:solidFill>
            </a:endParaRPr>
          </a:p>
          <a:p>
            <a:r>
              <a:rPr lang="en-US" altLang="en-US" dirty="0"/>
              <a:t>What do you use?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FF6BC05F-E790-43E8-B1BF-2980171A58A3}"/>
              </a:ext>
            </a:extLst>
          </p:cNvPr>
          <p:cNvSpPr>
            <a:spLocks noGrp="1" noChangeArrowheads="1"/>
          </p:cNvSpPr>
          <p:nvPr>
            <p:ph type="title"/>
          </p:nvPr>
        </p:nvSpPr>
        <p:spPr>
          <a:xfrm>
            <a:off x="571500" y="559678"/>
            <a:ext cx="7353300" cy="4952492"/>
          </a:xfrm>
        </p:spPr>
        <p:txBody>
          <a:bodyPr/>
          <a:lstStyle/>
          <a:p>
            <a:r>
              <a:rPr lang="en-US" altLang="en-US" dirty="0"/>
              <a:t>Support Vector Machines (SVM)</a:t>
            </a:r>
          </a:p>
        </p:txBody>
      </p:sp>
      <p:sp>
        <p:nvSpPr>
          <p:cNvPr id="5" name="Slide Number Placeholder 4">
            <a:extLst>
              <a:ext uri="{FF2B5EF4-FFF2-40B4-BE49-F238E27FC236}">
                <a16:creationId xmlns:a16="http://schemas.microsoft.com/office/drawing/2014/main" id="{D9CF08FF-70C6-4E29-BA37-7127911113E5}"/>
              </a:ext>
            </a:extLst>
          </p:cNvPr>
          <p:cNvSpPr>
            <a:spLocks noGrp="1"/>
          </p:cNvSpPr>
          <p:nvPr>
            <p:ph type="sldNum" sz="quarter" idx="12"/>
          </p:nvPr>
        </p:nvSpPr>
        <p:spPr/>
        <p:txBody>
          <a:bodyPr/>
          <a:lstStyle/>
          <a:p>
            <a:fld id="{745D9207-19F1-4BDC-94B5-7E89DFB0A2E2}" type="slidenum">
              <a:rPr lang="en-US" altLang="en-US"/>
              <a:pPr/>
              <a:t>31</a:t>
            </a:fld>
            <a:endParaRPr lang="en-US" altLang="en-US"/>
          </a:p>
        </p:txBody>
      </p:sp>
      <p:sp>
        <p:nvSpPr>
          <p:cNvPr id="68611" name="Text Box 3">
            <a:extLst>
              <a:ext uri="{FF2B5EF4-FFF2-40B4-BE49-F238E27FC236}">
                <a16:creationId xmlns:a16="http://schemas.microsoft.com/office/drawing/2014/main" id="{F4A5F8CD-F7FB-4873-B230-A1EC4F0D0220}"/>
              </a:ext>
            </a:extLst>
          </p:cNvPr>
          <p:cNvSpPr txBox="1">
            <a:spLocks noChangeArrowheads="1"/>
          </p:cNvSpPr>
          <p:nvPr/>
        </p:nvSpPr>
        <p:spPr bwMode="auto">
          <a:xfrm>
            <a:off x="1447800" y="2286000"/>
            <a:ext cx="6245621"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r>
              <a:rPr lang="en-US" altLang="en-US" dirty="0"/>
              <a:t>Support vector machines are learning algorithms </a:t>
            </a:r>
          </a:p>
          <a:p>
            <a:r>
              <a:rPr lang="en-US" altLang="en-US" dirty="0"/>
              <a:t>that try to find a hyperplane that separates </a:t>
            </a:r>
          </a:p>
          <a:p>
            <a:r>
              <a:rPr lang="en-US" altLang="en-US" dirty="0"/>
              <a:t>the differently classified data the most.</a:t>
            </a:r>
          </a:p>
          <a:p>
            <a:r>
              <a:rPr lang="en-US" altLang="en-US" dirty="0"/>
              <a:t>They are  based on two key ideas:</a:t>
            </a:r>
          </a:p>
          <a:p>
            <a:endParaRPr lang="en-US" altLang="en-US" dirty="0"/>
          </a:p>
          <a:p>
            <a:pPr>
              <a:buFontTx/>
              <a:buChar char="•"/>
            </a:pPr>
            <a:r>
              <a:rPr lang="en-US" altLang="en-US" dirty="0"/>
              <a:t>Maximum margin hyperplanes </a:t>
            </a:r>
          </a:p>
          <a:p>
            <a:endParaRPr lang="en-US" altLang="en-US" dirty="0"/>
          </a:p>
          <a:p>
            <a:pPr>
              <a:buFontTx/>
              <a:buChar char="•"/>
            </a:pPr>
            <a:r>
              <a:rPr lang="en-US" altLang="en-US" dirty="0"/>
              <a:t>A kernel ‘trick’.</a:t>
            </a:r>
          </a:p>
          <a:p>
            <a:pPr>
              <a:buFontTx/>
              <a:buChar char="•"/>
            </a:pPr>
            <a:endParaRPr lang="en-US" altLang="en-US" dirty="0">
              <a:solidFill>
                <a:srgbClr val="FFFF00"/>
              </a:solidFill>
            </a:endParaRPr>
          </a:p>
          <a:p>
            <a:pPr>
              <a:buFontTx/>
              <a:buChar char="•"/>
            </a:pPr>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2FFDB6C7-21F3-4094-8ADE-2384FC42AF86}"/>
              </a:ext>
            </a:extLst>
          </p:cNvPr>
          <p:cNvSpPr>
            <a:spLocks noGrp="1" noChangeArrowheads="1"/>
          </p:cNvSpPr>
          <p:nvPr>
            <p:ph type="title"/>
          </p:nvPr>
        </p:nvSpPr>
        <p:spPr/>
        <p:txBody>
          <a:bodyPr/>
          <a:lstStyle/>
          <a:p>
            <a:r>
              <a:rPr lang="en-US" altLang="en-US"/>
              <a:t>Maximal Margin</a:t>
            </a:r>
          </a:p>
        </p:txBody>
      </p:sp>
      <p:sp>
        <p:nvSpPr>
          <p:cNvPr id="28" name="Slide Number Placeholder 4">
            <a:extLst>
              <a:ext uri="{FF2B5EF4-FFF2-40B4-BE49-F238E27FC236}">
                <a16:creationId xmlns:a16="http://schemas.microsoft.com/office/drawing/2014/main" id="{CF52A190-3D89-434B-BF17-C4E0FF520C24}"/>
              </a:ext>
            </a:extLst>
          </p:cNvPr>
          <p:cNvSpPr>
            <a:spLocks noGrp="1"/>
          </p:cNvSpPr>
          <p:nvPr>
            <p:ph type="sldNum" sz="quarter" idx="12"/>
          </p:nvPr>
        </p:nvSpPr>
        <p:spPr/>
        <p:txBody>
          <a:bodyPr/>
          <a:lstStyle/>
          <a:p>
            <a:fld id="{E0C2136C-FFD1-4916-B08F-319BCFED05C9}" type="slidenum">
              <a:rPr lang="en-US" altLang="en-US"/>
              <a:pPr/>
              <a:t>32</a:t>
            </a:fld>
            <a:endParaRPr lang="en-US" altLang="en-US"/>
          </a:p>
        </p:txBody>
      </p:sp>
      <p:sp>
        <p:nvSpPr>
          <p:cNvPr id="69635" name="Line 3">
            <a:extLst>
              <a:ext uri="{FF2B5EF4-FFF2-40B4-BE49-F238E27FC236}">
                <a16:creationId xmlns:a16="http://schemas.microsoft.com/office/drawing/2014/main" id="{E60E9357-3551-4580-935C-AF581220A41F}"/>
              </a:ext>
            </a:extLst>
          </p:cNvPr>
          <p:cNvSpPr>
            <a:spLocks noChangeShapeType="1"/>
          </p:cNvSpPr>
          <p:nvPr/>
        </p:nvSpPr>
        <p:spPr bwMode="auto">
          <a:xfrm>
            <a:off x="2606675" y="2473325"/>
            <a:ext cx="0" cy="213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636" name="Line 4">
            <a:extLst>
              <a:ext uri="{FF2B5EF4-FFF2-40B4-BE49-F238E27FC236}">
                <a16:creationId xmlns:a16="http://schemas.microsoft.com/office/drawing/2014/main" id="{1368D8AC-C7C1-4623-8790-FC0663312957}"/>
              </a:ext>
            </a:extLst>
          </p:cNvPr>
          <p:cNvSpPr>
            <a:spLocks noChangeShapeType="1"/>
          </p:cNvSpPr>
          <p:nvPr/>
        </p:nvSpPr>
        <p:spPr bwMode="auto">
          <a:xfrm>
            <a:off x="2606675" y="4606925"/>
            <a:ext cx="3276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637" name="Text Box 5">
            <a:extLst>
              <a:ext uri="{FF2B5EF4-FFF2-40B4-BE49-F238E27FC236}">
                <a16:creationId xmlns:a16="http://schemas.microsoft.com/office/drawing/2014/main" id="{1A304395-B131-4E50-BB0C-A45D00B7504E}"/>
              </a:ext>
            </a:extLst>
          </p:cNvPr>
          <p:cNvSpPr txBox="1">
            <a:spLocks noChangeArrowheads="1"/>
          </p:cNvSpPr>
          <p:nvPr/>
        </p:nvSpPr>
        <p:spPr bwMode="auto">
          <a:xfrm>
            <a:off x="3048000" y="2895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0</a:t>
            </a:r>
          </a:p>
        </p:txBody>
      </p:sp>
      <p:sp>
        <p:nvSpPr>
          <p:cNvPr id="69638" name="Text Box 6">
            <a:extLst>
              <a:ext uri="{FF2B5EF4-FFF2-40B4-BE49-F238E27FC236}">
                <a16:creationId xmlns:a16="http://schemas.microsoft.com/office/drawing/2014/main" id="{0FF248EB-5020-49B0-B989-02C91834C54F}"/>
              </a:ext>
            </a:extLst>
          </p:cNvPr>
          <p:cNvSpPr txBox="1">
            <a:spLocks noChangeArrowheads="1"/>
          </p:cNvSpPr>
          <p:nvPr/>
        </p:nvSpPr>
        <p:spPr bwMode="auto">
          <a:xfrm>
            <a:off x="2895600" y="3352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0</a:t>
            </a:r>
          </a:p>
        </p:txBody>
      </p:sp>
      <p:sp>
        <p:nvSpPr>
          <p:cNvPr id="69639" name="Text Box 7">
            <a:extLst>
              <a:ext uri="{FF2B5EF4-FFF2-40B4-BE49-F238E27FC236}">
                <a16:creationId xmlns:a16="http://schemas.microsoft.com/office/drawing/2014/main" id="{FD6A5E95-CD34-416C-BC74-E34E3063FB01}"/>
              </a:ext>
            </a:extLst>
          </p:cNvPr>
          <p:cNvSpPr txBox="1">
            <a:spLocks noChangeArrowheads="1"/>
          </p:cNvSpPr>
          <p:nvPr/>
        </p:nvSpPr>
        <p:spPr bwMode="auto">
          <a:xfrm>
            <a:off x="3276600" y="3733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0</a:t>
            </a:r>
          </a:p>
        </p:txBody>
      </p:sp>
      <p:sp>
        <p:nvSpPr>
          <p:cNvPr id="69640" name="Text Box 8">
            <a:extLst>
              <a:ext uri="{FF2B5EF4-FFF2-40B4-BE49-F238E27FC236}">
                <a16:creationId xmlns:a16="http://schemas.microsoft.com/office/drawing/2014/main" id="{7DDFE49D-E9C2-40A3-A2EB-F67594E1096E}"/>
              </a:ext>
            </a:extLst>
          </p:cNvPr>
          <p:cNvSpPr txBox="1">
            <a:spLocks noChangeArrowheads="1"/>
          </p:cNvSpPr>
          <p:nvPr/>
        </p:nvSpPr>
        <p:spPr bwMode="auto">
          <a:xfrm>
            <a:off x="3733800" y="4038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0</a:t>
            </a:r>
          </a:p>
        </p:txBody>
      </p:sp>
      <p:sp>
        <p:nvSpPr>
          <p:cNvPr id="69641" name="Text Box 9">
            <a:extLst>
              <a:ext uri="{FF2B5EF4-FFF2-40B4-BE49-F238E27FC236}">
                <a16:creationId xmlns:a16="http://schemas.microsoft.com/office/drawing/2014/main" id="{EA866111-5094-4166-8101-A12AC2481257}"/>
              </a:ext>
            </a:extLst>
          </p:cNvPr>
          <p:cNvSpPr txBox="1">
            <a:spLocks noChangeArrowheads="1"/>
          </p:cNvSpPr>
          <p:nvPr/>
        </p:nvSpPr>
        <p:spPr bwMode="auto">
          <a:xfrm>
            <a:off x="3978275" y="216852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a:t>
            </a:r>
          </a:p>
        </p:txBody>
      </p:sp>
      <p:sp>
        <p:nvSpPr>
          <p:cNvPr id="69642" name="Text Box 10">
            <a:extLst>
              <a:ext uri="{FF2B5EF4-FFF2-40B4-BE49-F238E27FC236}">
                <a16:creationId xmlns:a16="http://schemas.microsoft.com/office/drawing/2014/main" id="{FA6B55F3-93D9-4375-86A4-04128CB67E14}"/>
              </a:ext>
            </a:extLst>
          </p:cNvPr>
          <p:cNvSpPr txBox="1">
            <a:spLocks noChangeArrowheads="1"/>
          </p:cNvSpPr>
          <p:nvPr/>
        </p:nvSpPr>
        <p:spPr bwMode="auto">
          <a:xfrm>
            <a:off x="4267200" y="2971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a:t>
            </a:r>
          </a:p>
        </p:txBody>
      </p:sp>
      <p:sp>
        <p:nvSpPr>
          <p:cNvPr id="69643" name="Text Box 11">
            <a:extLst>
              <a:ext uri="{FF2B5EF4-FFF2-40B4-BE49-F238E27FC236}">
                <a16:creationId xmlns:a16="http://schemas.microsoft.com/office/drawing/2014/main" id="{DA57FC35-5DFF-4EE3-8030-414952EAA384}"/>
              </a:ext>
            </a:extLst>
          </p:cNvPr>
          <p:cNvSpPr txBox="1">
            <a:spLocks noChangeArrowheads="1"/>
          </p:cNvSpPr>
          <p:nvPr/>
        </p:nvSpPr>
        <p:spPr bwMode="auto">
          <a:xfrm>
            <a:off x="4648200" y="3200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a:t>
            </a:r>
          </a:p>
        </p:txBody>
      </p:sp>
      <p:sp>
        <p:nvSpPr>
          <p:cNvPr id="69644" name="Text Box 12">
            <a:extLst>
              <a:ext uri="{FF2B5EF4-FFF2-40B4-BE49-F238E27FC236}">
                <a16:creationId xmlns:a16="http://schemas.microsoft.com/office/drawing/2014/main" id="{2375609F-792D-4674-991B-863EEE46B593}"/>
              </a:ext>
            </a:extLst>
          </p:cNvPr>
          <p:cNvSpPr txBox="1">
            <a:spLocks noChangeArrowheads="1"/>
          </p:cNvSpPr>
          <p:nvPr/>
        </p:nvSpPr>
        <p:spPr bwMode="auto">
          <a:xfrm>
            <a:off x="4724400" y="3657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a:t>
            </a:r>
          </a:p>
        </p:txBody>
      </p:sp>
      <p:sp>
        <p:nvSpPr>
          <p:cNvPr id="69645" name="Line 13">
            <a:extLst>
              <a:ext uri="{FF2B5EF4-FFF2-40B4-BE49-F238E27FC236}">
                <a16:creationId xmlns:a16="http://schemas.microsoft.com/office/drawing/2014/main" id="{D9A6A717-6AF6-4F8D-AD5D-E3F21675C9F2}"/>
              </a:ext>
            </a:extLst>
          </p:cNvPr>
          <p:cNvSpPr>
            <a:spLocks noChangeShapeType="1"/>
          </p:cNvSpPr>
          <p:nvPr/>
        </p:nvSpPr>
        <p:spPr bwMode="auto">
          <a:xfrm>
            <a:off x="3444875" y="2397125"/>
            <a:ext cx="1371600" cy="2438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646" name="Line 14">
            <a:extLst>
              <a:ext uri="{FF2B5EF4-FFF2-40B4-BE49-F238E27FC236}">
                <a16:creationId xmlns:a16="http://schemas.microsoft.com/office/drawing/2014/main" id="{646301B0-E1F8-4231-9F2E-A77D95173FDA}"/>
              </a:ext>
            </a:extLst>
          </p:cNvPr>
          <p:cNvSpPr>
            <a:spLocks noChangeShapeType="1"/>
          </p:cNvSpPr>
          <p:nvPr/>
        </p:nvSpPr>
        <p:spPr bwMode="auto">
          <a:xfrm flipV="1">
            <a:off x="3292475" y="2930525"/>
            <a:ext cx="3810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647" name="Line 15">
            <a:extLst>
              <a:ext uri="{FF2B5EF4-FFF2-40B4-BE49-F238E27FC236}">
                <a16:creationId xmlns:a16="http://schemas.microsoft.com/office/drawing/2014/main" id="{0A0A4729-2F52-46BF-B9D5-81EFACE61C30}"/>
              </a:ext>
            </a:extLst>
          </p:cNvPr>
          <p:cNvSpPr>
            <a:spLocks noChangeShapeType="1"/>
          </p:cNvSpPr>
          <p:nvPr/>
        </p:nvSpPr>
        <p:spPr bwMode="auto">
          <a:xfrm flipV="1">
            <a:off x="3902075" y="4073525"/>
            <a:ext cx="3810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648" name="Line 16">
            <a:extLst>
              <a:ext uri="{FF2B5EF4-FFF2-40B4-BE49-F238E27FC236}">
                <a16:creationId xmlns:a16="http://schemas.microsoft.com/office/drawing/2014/main" id="{0314F4F3-CAC9-4B58-88DF-D5DBF1F43D16}"/>
              </a:ext>
            </a:extLst>
          </p:cNvPr>
          <p:cNvSpPr>
            <a:spLocks noChangeShapeType="1"/>
          </p:cNvSpPr>
          <p:nvPr/>
        </p:nvSpPr>
        <p:spPr bwMode="auto">
          <a:xfrm flipH="1">
            <a:off x="3978275" y="3235325"/>
            <a:ext cx="3810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649" name="Line 17">
            <a:extLst>
              <a:ext uri="{FF2B5EF4-FFF2-40B4-BE49-F238E27FC236}">
                <a16:creationId xmlns:a16="http://schemas.microsoft.com/office/drawing/2014/main" id="{6D688ABB-BC44-4FEB-AB90-262DCF801121}"/>
              </a:ext>
            </a:extLst>
          </p:cNvPr>
          <p:cNvSpPr>
            <a:spLocks noChangeShapeType="1"/>
          </p:cNvSpPr>
          <p:nvPr/>
        </p:nvSpPr>
        <p:spPr bwMode="auto">
          <a:xfrm flipV="1">
            <a:off x="4435475" y="4073525"/>
            <a:ext cx="3810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650" name="Line 18">
            <a:extLst>
              <a:ext uri="{FF2B5EF4-FFF2-40B4-BE49-F238E27FC236}">
                <a16:creationId xmlns:a16="http://schemas.microsoft.com/office/drawing/2014/main" id="{3F05841A-044F-4C39-9013-C45ED395D5FB}"/>
              </a:ext>
            </a:extLst>
          </p:cNvPr>
          <p:cNvSpPr>
            <a:spLocks noChangeShapeType="1"/>
          </p:cNvSpPr>
          <p:nvPr/>
        </p:nvSpPr>
        <p:spPr bwMode="auto">
          <a:xfrm flipV="1">
            <a:off x="3597275" y="2473325"/>
            <a:ext cx="304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651" name="Line 19">
            <a:extLst>
              <a:ext uri="{FF2B5EF4-FFF2-40B4-BE49-F238E27FC236}">
                <a16:creationId xmlns:a16="http://schemas.microsoft.com/office/drawing/2014/main" id="{4BB7EBB2-92D1-494F-8678-84FDF27FCEE8}"/>
              </a:ext>
            </a:extLst>
          </p:cNvPr>
          <p:cNvSpPr>
            <a:spLocks noChangeShapeType="1"/>
          </p:cNvSpPr>
          <p:nvPr/>
        </p:nvSpPr>
        <p:spPr bwMode="auto">
          <a:xfrm flipV="1">
            <a:off x="3140075" y="3235325"/>
            <a:ext cx="685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652" name="Line 20">
            <a:extLst>
              <a:ext uri="{FF2B5EF4-FFF2-40B4-BE49-F238E27FC236}">
                <a16:creationId xmlns:a16="http://schemas.microsoft.com/office/drawing/2014/main" id="{D528080F-40D8-4533-AA93-D34A3EAD74FD}"/>
              </a:ext>
            </a:extLst>
          </p:cNvPr>
          <p:cNvSpPr>
            <a:spLocks noChangeShapeType="1"/>
          </p:cNvSpPr>
          <p:nvPr/>
        </p:nvSpPr>
        <p:spPr bwMode="auto">
          <a:xfrm flipV="1">
            <a:off x="3521075" y="3692525"/>
            <a:ext cx="533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653" name="Line 21">
            <a:extLst>
              <a:ext uri="{FF2B5EF4-FFF2-40B4-BE49-F238E27FC236}">
                <a16:creationId xmlns:a16="http://schemas.microsoft.com/office/drawing/2014/main" id="{A4E2A17B-E8E1-4F56-8729-06FB60BC4C0F}"/>
              </a:ext>
            </a:extLst>
          </p:cNvPr>
          <p:cNvSpPr>
            <a:spLocks noChangeShapeType="1"/>
          </p:cNvSpPr>
          <p:nvPr/>
        </p:nvSpPr>
        <p:spPr bwMode="auto">
          <a:xfrm flipH="1">
            <a:off x="4206875" y="3540125"/>
            <a:ext cx="457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654" name="Line 22">
            <a:extLst>
              <a:ext uri="{FF2B5EF4-FFF2-40B4-BE49-F238E27FC236}">
                <a16:creationId xmlns:a16="http://schemas.microsoft.com/office/drawing/2014/main" id="{A2BCF292-C9D2-4D2E-8CC5-567D8500C922}"/>
              </a:ext>
            </a:extLst>
          </p:cNvPr>
          <p:cNvSpPr>
            <a:spLocks noChangeShapeType="1"/>
          </p:cNvSpPr>
          <p:nvPr/>
        </p:nvSpPr>
        <p:spPr bwMode="auto">
          <a:xfrm flipV="1">
            <a:off x="4130675" y="2397125"/>
            <a:ext cx="533400" cy="83820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655" name="Text Box 23">
            <a:extLst>
              <a:ext uri="{FF2B5EF4-FFF2-40B4-BE49-F238E27FC236}">
                <a16:creationId xmlns:a16="http://schemas.microsoft.com/office/drawing/2014/main" id="{65808B8E-0175-4280-81B4-8B2D1C046CEC}"/>
              </a:ext>
            </a:extLst>
          </p:cNvPr>
          <p:cNvSpPr txBox="1">
            <a:spLocks noChangeArrowheads="1"/>
          </p:cNvSpPr>
          <p:nvPr/>
        </p:nvSpPr>
        <p:spPr bwMode="auto">
          <a:xfrm>
            <a:off x="4648200" y="2133600"/>
            <a:ext cx="1081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Margin</a:t>
            </a:r>
          </a:p>
        </p:txBody>
      </p:sp>
      <p:sp>
        <p:nvSpPr>
          <p:cNvPr id="69656" name="Line 24">
            <a:extLst>
              <a:ext uri="{FF2B5EF4-FFF2-40B4-BE49-F238E27FC236}">
                <a16:creationId xmlns:a16="http://schemas.microsoft.com/office/drawing/2014/main" id="{B313637B-E788-4C7E-B4F6-596C91A86B92}"/>
              </a:ext>
            </a:extLst>
          </p:cNvPr>
          <p:cNvSpPr>
            <a:spLocks noChangeShapeType="1"/>
          </p:cNvSpPr>
          <p:nvPr/>
        </p:nvSpPr>
        <p:spPr bwMode="auto">
          <a:xfrm flipV="1">
            <a:off x="4664075" y="4149725"/>
            <a:ext cx="1066800" cy="38100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657" name="Text Box 25">
            <a:extLst>
              <a:ext uri="{FF2B5EF4-FFF2-40B4-BE49-F238E27FC236}">
                <a16:creationId xmlns:a16="http://schemas.microsoft.com/office/drawing/2014/main" id="{C55565E3-1271-48A2-A6FE-8D23D138E919}"/>
              </a:ext>
            </a:extLst>
          </p:cNvPr>
          <p:cNvSpPr txBox="1">
            <a:spLocks noChangeArrowheads="1"/>
          </p:cNvSpPr>
          <p:nvPr/>
        </p:nvSpPr>
        <p:spPr bwMode="auto">
          <a:xfrm>
            <a:off x="5791200" y="3810000"/>
            <a:ext cx="1604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Hyperplane</a:t>
            </a:r>
          </a:p>
        </p:txBody>
      </p:sp>
      <p:sp>
        <p:nvSpPr>
          <p:cNvPr id="69658" name="Text Box 26">
            <a:extLst>
              <a:ext uri="{FF2B5EF4-FFF2-40B4-BE49-F238E27FC236}">
                <a16:creationId xmlns:a16="http://schemas.microsoft.com/office/drawing/2014/main" id="{BCBDC1DA-C6EF-48A4-8DA9-0B8A70088D46}"/>
              </a:ext>
            </a:extLst>
          </p:cNvPr>
          <p:cNvSpPr txBox="1">
            <a:spLocks noChangeArrowheads="1"/>
          </p:cNvSpPr>
          <p:nvPr/>
        </p:nvSpPr>
        <p:spPr bwMode="auto">
          <a:xfrm>
            <a:off x="1812925" y="5375275"/>
            <a:ext cx="64135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Find the hyperplane with maximal margin for all</a:t>
            </a:r>
          </a:p>
          <a:p>
            <a:r>
              <a:rPr lang="en-US" altLang="en-US"/>
              <a:t>the points. This originates an optimization problem</a:t>
            </a:r>
          </a:p>
          <a:p>
            <a:r>
              <a:rPr lang="en-US" altLang="en-US"/>
              <a:t>Which has a unique solution (convex problem).</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D4C52099-942A-4C4A-BF13-72D715FC1859}"/>
              </a:ext>
            </a:extLst>
          </p:cNvPr>
          <p:cNvSpPr>
            <a:spLocks noGrp="1" noChangeArrowheads="1"/>
          </p:cNvSpPr>
          <p:nvPr>
            <p:ph type="title"/>
          </p:nvPr>
        </p:nvSpPr>
        <p:spPr/>
        <p:txBody>
          <a:bodyPr/>
          <a:lstStyle/>
          <a:p>
            <a:r>
              <a:rPr lang="en-US" altLang="en-US"/>
              <a:t>Non-separable data</a:t>
            </a:r>
          </a:p>
        </p:txBody>
      </p:sp>
      <p:sp>
        <p:nvSpPr>
          <p:cNvPr id="28" name="Slide Number Placeholder 4">
            <a:extLst>
              <a:ext uri="{FF2B5EF4-FFF2-40B4-BE49-F238E27FC236}">
                <a16:creationId xmlns:a16="http://schemas.microsoft.com/office/drawing/2014/main" id="{B38983C5-13E0-4AAC-B26D-DD5BD427D3ED}"/>
              </a:ext>
            </a:extLst>
          </p:cNvPr>
          <p:cNvSpPr>
            <a:spLocks noGrp="1"/>
          </p:cNvSpPr>
          <p:nvPr>
            <p:ph type="sldNum" sz="quarter" idx="12"/>
          </p:nvPr>
        </p:nvSpPr>
        <p:spPr/>
        <p:txBody>
          <a:bodyPr/>
          <a:lstStyle/>
          <a:p>
            <a:fld id="{F29201D5-0567-41AE-8454-290A4FA4A683}" type="slidenum">
              <a:rPr lang="en-US" altLang="en-US"/>
              <a:pPr/>
              <a:t>33</a:t>
            </a:fld>
            <a:endParaRPr lang="en-US" altLang="en-US"/>
          </a:p>
        </p:txBody>
      </p:sp>
      <p:sp>
        <p:nvSpPr>
          <p:cNvPr id="70659" name="Line 3">
            <a:extLst>
              <a:ext uri="{FF2B5EF4-FFF2-40B4-BE49-F238E27FC236}">
                <a16:creationId xmlns:a16="http://schemas.microsoft.com/office/drawing/2014/main" id="{CAFFF5DE-388A-46C0-9F17-218FFEEDB3E2}"/>
              </a:ext>
            </a:extLst>
          </p:cNvPr>
          <p:cNvSpPr>
            <a:spLocks noChangeShapeType="1"/>
          </p:cNvSpPr>
          <p:nvPr/>
        </p:nvSpPr>
        <p:spPr bwMode="auto">
          <a:xfrm>
            <a:off x="2590800" y="2133600"/>
            <a:ext cx="0" cy="2819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0660" name="Line 4">
            <a:extLst>
              <a:ext uri="{FF2B5EF4-FFF2-40B4-BE49-F238E27FC236}">
                <a16:creationId xmlns:a16="http://schemas.microsoft.com/office/drawing/2014/main" id="{FA283A3A-1B2F-4272-AE94-AFA57D805A17}"/>
              </a:ext>
            </a:extLst>
          </p:cNvPr>
          <p:cNvSpPr>
            <a:spLocks noChangeShapeType="1"/>
          </p:cNvSpPr>
          <p:nvPr/>
        </p:nvSpPr>
        <p:spPr bwMode="auto">
          <a:xfrm>
            <a:off x="2590800" y="4953000"/>
            <a:ext cx="419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0661" name="Text Box 5">
            <a:extLst>
              <a:ext uri="{FF2B5EF4-FFF2-40B4-BE49-F238E27FC236}">
                <a16:creationId xmlns:a16="http://schemas.microsoft.com/office/drawing/2014/main" id="{F7058359-2443-4FB2-B81F-37A61B5A59F3}"/>
              </a:ext>
            </a:extLst>
          </p:cNvPr>
          <p:cNvSpPr txBox="1">
            <a:spLocks noChangeArrowheads="1"/>
          </p:cNvSpPr>
          <p:nvPr/>
        </p:nvSpPr>
        <p:spPr bwMode="auto">
          <a:xfrm>
            <a:off x="3184525" y="28606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0</a:t>
            </a:r>
          </a:p>
        </p:txBody>
      </p:sp>
      <p:sp>
        <p:nvSpPr>
          <p:cNvPr id="70662" name="Text Box 6">
            <a:extLst>
              <a:ext uri="{FF2B5EF4-FFF2-40B4-BE49-F238E27FC236}">
                <a16:creationId xmlns:a16="http://schemas.microsoft.com/office/drawing/2014/main" id="{B3FD9B4B-CE92-45D3-B3D5-B4EF55AC8421}"/>
              </a:ext>
            </a:extLst>
          </p:cNvPr>
          <p:cNvSpPr txBox="1">
            <a:spLocks noChangeArrowheads="1"/>
          </p:cNvSpPr>
          <p:nvPr/>
        </p:nvSpPr>
        <p:spPr bwMode="auto">
          <a:xfrm>
            <a:off x="3489325" y="31654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0</a:t>
            </a:r>
          </a:p>
        </p:txBody>
      </p:sp>
      <p:sp>
        <p:nvSpPr>
          <p:cNvPr id="70663" name="Text Box 7">
            <a:extLst>
              <a:ext uri="{FF2B5EF4-FFF2-40B4-BE49-F238E27FC236}">
                <a16:creationId xmlns:a16="http://schemas.microsoft.com/office/drawing/2014/main" id="{83B828E1-8163-4030-BFAE-CD4EC8D626AF}"/>
              </a:ext>
            </a:extLst>
          </p:cNvPr>
          <p:cNvSpPr txBox="1">
            <a:spLocks noChangeArrowheads="1"/>
          </p:cNvSpPr>
          <p:nvPr/>
        </p:nvSpPr>
        <p:spPr bwMode="auto">
          <a:xfrm>
            <a:off x="3717925" y="36226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0</a:t>
            </a:r>
          </a:p>
        </p:txBody>
      </p:sp>
      <p:sp>
        <p:nvSpPr>
          <p:cNvPr id="70664" name="Text Box 8">
            <a:extLst>
              <a:ext uri="{FF2B5EF4-FFF2-40B4-BE49-F238E27FC236}">
                <a16:creationId xmlns:a16="http://schemas.microsoft.com/office/drawing/2014/main" id="{07C64A2D-B1FF-45CB-B307-F9E0B1DF7BE0}"/>
              </a:ext>
            </a:extLst>
          </p:cNvPr>
          <p:cNvSpPr txBox="1">
            <a:spLocks noChangeArrowheads="1"/>
          </p:cNvSpPr>
          <p:nvPr/>
        </p:nvSpPr>
        <p:spPr bwMode="auto">
          <a:xfrm>
            <a:off x="4403725" y="36988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0</a:t>
            </a:r>
          </a:p>
        </p:txBody>
      </p:sp>
      <p:sp>
        <p:nvSpPr>
          <p:cNvPr id="70665" name="Text Box 9">
            <a:extLst>
              <a:ext uri="{FF2B5EF4-FFF2-40B4-BE49-F238E27FC236}">
                <a16:creationId xmlns:a16="http://schemas.microsoft.com/office/drawing/2014/main" id="{B4A47F75-57A7-4BBB-ABFA-EEDA63467541}"/>
              </a:ext>
            </a:extLst>
          </p:cNvPr>
          <p:cNvSpPr txBox="1">
            <a:spLocks noChangeArrowheads="1"/>
          </p:cNvSpPr>
          <p:nvPr/>
        </p:nvSpPr>
        <p:spPr bwMode="auto">
          <a:xfrm>
            <a:off x="3946525" y="22510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0</a:t>
            </a:r>
          </a:p>
        </p:txBody>
      </p:sp>
      <p:sp>
        <p:nvSpPr>
          <p:cNvPr id="70666" name="Text Box 10">
            <a:extLst>
              <a:ext uri="{FF2B5EF4-FFF2-40B4-BE49-F238E27FC236}">
                <a16:creationId xmlns:a16="http://schemas.microsoft.com/office/drawing/2014/main" id="{5EE27284-FB84-47CF-8CDD-856361863853}"/>
              </a:ext>
            </a:extLst>
          </p:cNvPr>
          <p:cNvSpPr txBox="1">
            <a:spLocks noChangeArrowheads="1"/>
          </p:cNvSpPr>
          <p:nvPr/>
        </p:nvSpPr>
        <p:spPr bwMode="auto">
          <a:xfrm>
            <a:off x="4632325" y="25558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0</a:t>
            </a:r>
          </a:p>
        </p:txBody>
      </p:sp>
      <p:sp>
        <p:nvSpPr>
          <p:cNvPr id="70667" name="Text Box 11">
            <a:extLst>
              <a:ext uri="{FF2B5EF4-FFF2-40B4-BE49-F238E27FC236}">
                <a16:creationId xmlns:a16="http://schemas.microsoft.com/office/drawing/2014/main" id="{6B3FAFE4-43AC-44C9-BC0F-B1873BCAB3B7}"/>
              </a:ext>
            </a:extLst>
          </p:cNvPr>
          <p:cNvSpPr txBox="1">
            <a:spLocks noChangeArrowheads="1"/>
          </p:cNvSpPr>
          <p:nvPr/>
        </p:nvSpPr>
        <p:spPr bwMode="auto">
          <a:xfrm>
            <a:off x="4937125" y="33940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0</a:t>
            </a:r>
          </a:p>
        </p:txBody>
      </p:sp>
      <p:sp>
        <p:nvSpPr>
          <p:cNvPr id="70668" name="Text Box 12">
            <a:extLst>
              <a:ext uri="{FF2B5EF4-FFF2-40B4-BE49-F238E27FC236}">
                <a16:creationId xmlns:a16="http://schemas.microsoft.com/office/drawing/2014/main" id="{996B1E85-4215-4A08-AF95-BF0BE61941F5}"/>
              </a:ext>
            </a:extLst>
          </p:cNvPr>
          <p:cNvSpPr txBox="1">
            <a:spLocks noChangeArrowheads="1"/>
          </p:cNvSpPr>
          <p:nvPr/>
        </p:nvSpPr>
        <p:spPr bwMode="auto">
          <a:xfrm>
            <a:off x="3413125" y="20986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0</a:t>
            </a:r>
          </a:p>
        </p:txBody>
      </p:sp>
      <p:sp>
        <p:nvSpPr>
          <p:cNvPr id="70669" name="Text Box 13">
            <a:extLst>
              <a:ext uri="{FF2B5EF4-FFF2-40B4-BE49-F238E27FC236}">
                <a16:creationId xmlns:a16="http://schemas.microsoft.com/office/drawing/2014/main" id="{5F5E87FD-B03E-4DD6-B307-A1B585A06C39}"/>
              </a:ext>
            </a:extLst>
          </p:cNvPr>
          <p:cNvSpPr txBox="1">
            <a:spLocks noChangeArrowheads="1"/>
          </p:cNvSpPr>
          <p:nvPr/>
        </p:nvSpPr>
        <p:spPr bwMode="auto">
          <a:xfrm>
            <a:off x="3794125" y="26320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a:t>
            </a:r>
          </a:p>
        </p:txBody>
      </p:sp>
      <p:sp>
        <p:nvSpPr>
          <p:cNvPr id="70670" name="Text Box 14">
            <a:extLst>
              <a:ext uri="{FF2B5EF4-FFF2-40B4-BE49-F238E27FC236}">
                <a16:creationId xmlns:a16="http://schemas.microsoft.com/office/drawing/2014/main" id="{8867127D-C4BE-46BB-8162-7E2BF6522900}"/>
              </a:ext>
            </a:extLst>
          </p:cNvPr>
          <p:cNvSpPr txBox="1">
            <a:spLocks noChangeArrowheads="1"/>
          </p:cNvSpPr>
          <p:nvPr/>
        </p:nvSpPr>
        <p:spPr bwMode="auto">
          <a:xfrm>
            <a:off x="4175125" y="28606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a:t>
            </a:r>
          </a:p>
        </p:txBody>
      </p:sp>
      <p:sp>
        <p:nvSpPr>
          <p:cNvPr id="70671" name="Text Box 15">
            <a:extLst>
              <a:ext uri="{FF2B5EF4-FFF2-40B4-BE49-F238E27FC236}">
                <a16:creationId xmlns:a16="http://schemas.microsoft.com/office/drawing/2014/main" id="{7D59DCAF-7E36-4AC6-9F48-E2E9AAF987A8}"/>
              </a:ext>
            </a:extLst>
          </p:cNvPr>
          <p:cNvSpPr txBox="1">
            <a:spLocks noChangeArrowheads="1"/>
          </p:cNvSpPr>
          <p:nvPr/>
        </p:nvSpPr>
        <p:spPr bwMode="auto">
          <a:xfrm>
            <a:off x="3565525" y="26320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a:t>
            </a:r>
          </a:p>
        </p:txBody>
      </p:sp>
      <p:sp>
        <p:nvSpPr>
          <p:cNvPr id="70672" name="Text Box 16">
            <a:extLst>
              <a:ext uri="{FF2B5EF4-FFF2-40B4-BE49-F238E27FC236}">
                <a16:creationId xmlns:a16="http://schemas.microsoft.com/office/drawing/2014/main" id="{3F31C56F-676F-4F1C-9F68-0100D28E261E}"/>
              </a:ext>
            </a:extLst>
          </p:cNvPr>
          <p:cNvSpPr txBox="1">
            <a:spLocks noChangeArrowheads="1"/>
          </p:cNvSpPr>
          <p:nvPr/>
        </p:nvSpPr>
        <p:spPr bwMode="auto">
          <a:xfrm>
            <a:off x="4098925" y="33178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a:t>
            </a:r>
          </a:p>
        </p:txBody>
      </p:sp>
      <p:sp>
        <p:nvSpPr>
          <p:cNvPr id="70673" name="Text Box 17">
            <a:extLst>
              <a:ext uri="{FF2B5EF4-FFF2-40B4-BE49-F238E27FC236}">
                <a16:creationId xmlns:a16="http://schemas.microsoft.com/office/drawing/2014/main" id="{09B75D6E-D2A3-4B76-809C-EE2444A458E4}"/>
              </a:ext>
            </a:extLst>
          </p:cNvPr>
          <p:cNvSpPr txBox="1">
            <a:spLocks noChangeArrowheads="1"/>
          </p:cNvSpPr>
          <p:nvPr/>
        </p:nvSpPr>
        <p:spPr bwMode="auto">
          <a:xfrm>
            <a:off x="4479925" y="30130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a:t>
            </a:r>
          </a:p>
        </p:txBody>
      </p:sp>
      <p:sp>
        <p:nvSpPr>
          <p:cNvPr id="70674" name="Text Box 18">
            <a:extLst>
              <a:ext uri="{FF2B5EF4-FFF2-40B4-BE49-F238E27FC236}">
                <a16:creationId xmlns:a16="http://schemas.microsoft.com/office/drawing/2014/main" id="{4B8161B3-D874-420F-9EF1-8E4BACED47CD}"/>
              </a:ext>
            </a:extLst>
          </p:cNvPr>
          <p:cNvSpPr txBox="1">
            <a:spLocks noChangeArrowheads="1"/>
          </p:cNvSpPr>
          <p:nvPr/>
        </p:nvSpPr>
        <p:spPr bwMode="auto">
          <a:xfrm>
            <a:off x="3108325" y="23272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0</a:t>
            </a:r>
          </a:p>
        </p:txBody>
      </p:sp>
      <p:sp>
        <p:nvSpPr>
          <p:cNvPr id="70675" name="Text Box 19">
            <a:extLst>
              <a:ext uri="{FF2B5EF4-FFF2-40B4-BE49-F238E27FC236}">
                <a16:creationId xmlns:a16="http://schemas.microsoft.com/office/drawing/2014/main" id="{312CC762-F7AB-4CF2-BDC7-5F68BF819795}"/>
              </a:ext>
            </a:extLst>
          </p:cNvPr>
          <p:cNvSpPr txBox="1">
            <a:spLocks noChangeArrowheads="1"/>
          </p:cNvSpPr>
          <p:nvPr/>
        </p:nvSpPr>
        <p:spPr bwMode="auto">
          <a:xfrm>
            <a:off x="4860925" y="40036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0</a:t>
            </a:r>
          </a:p>
        </p:txBody>
      </p:sp>
      <p:sp>
        <p:nvSpPr>
          <p:cNvPr id="70676" name="Text Box 20">
            <a:extLst>
              <a:ext uri="{FF2B5EF4-FFF2-40B4-BE49-F238E27FC236}">
                <a16:creationId xmlns:a16="http://schemas.microsoft.com/office/drawing/2014/main" id="{CC525BAD-AB84-42A2-AE4C-29E906990460}"/>
              </a:ext>
            </a:extLst>
          </p:cNvPr>
          <p:cNvSpPr txBox="1">
            <a:spLocks noChangeArrowheads="1"/>
          </p:cNvSpPr>
          <p:nvPr/>
        </p:nvSpPr>
        <p:spPr bwMode="auto">
          <a:xfrm>
            <a:off x="5013325" y="21748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a:t>
            </a:r>
          </a:p>
        </p:txBody>
      </p:sp>
      <p:sp>
        <p:nvSpPr>
          <p:cNvPr id="70677" name="Text Box 21">
            <a:extLst>
              <a:ext uri="{FF2B5EF4-FFF2-40B4-BE49-F238E27FC236}">
                <a16:creationId xmlns:a16="http://schemas.microsoft.com/office/drawing/2014/main" id="{6C82B196-9C93-4F4D-819D-E9B6959D3880}"/>
              </a:ext>
            </a:extLst>
          </p:cNvPr>
          <p:cNvSpPr txBox="1">
            <a:spLocks noChangeArrowheads="1"/>
          </p:cNvSpPr>
          <p:nvPr/>
        </p:nvSpPr>
        <p:spPr bwMode="auto">
          <a:xfrm>
            <a:off x="5470525" y="26320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a:t>
            </a:r>
          </a:p>
        </p:txBody>
      </p:sp>
      <p:sp>
        <p:nvSpPr>
          <p:cNvPr id="70678" name="Text Box 22">
            <a:extLst>
              <a:ext uri="{FF2B5EF4-FFF2-40B4-BE49-F238E27FC236}">
                <a16:creationId xmlns:a16="http://schemas.microsoft.com/office/drawing/2014/main" id="{FC1391C6-63B3-41F3-804D-FC9FE70F24FA}"/>
              </a:ext>
            </a:extLst>
          </p:cNvPr>
          <p:cNvSpPr txBox="1">
            <a:spLocks noChangeArrowheads="1"/>
          </p:cNvSpPr>
          <p:nvPr/>
        </p:nvSpPr>
        <p:spPr bwMode="auto">
          <a:xfrm>
            <a:off x="5775325" y="32416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a:t>
            </a:r>
          </a:p>
        </p:txBody>
      </p:sp>
      <p:sp>
        <p:nvSpPr>
          <p:cNvPr id="70679" name="Text Box 23">
            <a:extLst>
              <a:ext uri="{FF2B5EF4-FFF2-40B4-BE49-F238E27FC236}">
                <a16:creationId xmlns:a16="http://schemas.microsoft.com/office/drawing/2014/main" id="{C89B9C65-93D4-45A3-A89D-1D8F7B6DC3DD}"/>
              </a:ext>
            </a:extLst>
          </p:cNvPr>
          <p:cNvSpPr txBox="1">
            <a:spLocks noChangeArrowheads="1"/>
          </p:cNvSpPr>
          <p:nvPr/>
        </p:nvSpPr>
        <p:spPr bwMode="auto">
          <a:xfrm>
            <a:off x="6156325" y="37750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a:t>
            </a:r>
          </a:p>
        </p:txBody>
      </p:sp>
      <p:sp>
        <p:nvSpPr>
          <p:cNvPr id="70680" name="Text Box 24">
            <a:extLst>
              <a:ext uri="{FF2B5EF4-FFF2-40B4-BE49-F238E27FC236}">
                <a16:creationId xmlns:a16="http://schemas.microsoft.com/office/drawing/2014/main" id="{A1658C4F-0CB9-4105-A4C1-0B780A4B9EA4}"/>
              </a:ext>
            </a:extLst>
          </p:cNvPr>
          <p:cNvSpPr txBox="1">
            <a:spLocks noChangeArrowheads="1"/>
          </p:cNvSpPr>
          <p:nvPr/>
        </p:nvSpPr>
        <p:spPr bwMode="auto">
          <a:xfrm>
            <a:off x="4784725" y="29368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0</a:t>
            </a:r>
          </a:p>
        </p:txBody>
      </p:sp>
      <p:sp>
        <p:nvSpPr>
          <p:cNvPr id="70681" name="Text Box 25">
            <a:extLst>
              <a:ext uri="{FF2B5EF4-FFF2-40B4-BE49-F238E27FC236}">
                <a16:creationId xmlns:a16="http://schemas.microsoft.com/office/drawing/2014/main" id="{10B8C2FC-CD0F-4CBB-81B7-91BC2C63E4B4}"/>
              </a:ext>
            </a:extLst>
          </p:cNvPr>
          <p:cNvSpPr txBox="1">
            <a:spLocks noChangeArrowheads="1"/>
          </p:cNvSpPr>
          <p:nvPr/>
        </p:nvSpPr>
        <p:spPr bwMode="auto">
          <a:xfrm>
            <a:off x="2879725" y="25558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0</a:t>
            </a:r>
          </a:p>
        </p:txBody>
      </p:sp>
      <p:sp>
        <p:nvSpPr>
          <p:cNvPr id="70682" name="Text Box 26">
            <a:extLst>
              <a:ext uri="{FF2B5EF4-FFF2-40B4-BE49-F238E27FC236}">
                <a16:creationId xmlns:a16="http://schemas.microsoft.com/office/drawing/2014/main" id="{9FDC2047-2583-4C1E-BE8F-231E00F4023E}"/>
              </a:ext>
            </a:extLst>
          </p:cNvPr>
          <p:cNvSpPr txBox="1">
            <a:spLocks noChangeArrowheads="1"/>
          </p:cNvSpPr>
          <p:nvPr/>
        </p:nvSpPr>
        <p:spPr bwMode="auto">
          <a:xfrm>
            <a:off x="1431925" y="5527675"/>
            <a:ext cx="65230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What can be done if data cannot be separated with a</a:t>
            </a:r>
          </a:p>
          <a:p>
            <a:r>
              <a:rPr lang="en-US" altLang="en-US"/>
              <a:t>hyperplane?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26">
            <a:extLst>
              <a:ext uri="{FF2B5EF4-FFF2-40B4-BE49-F238E27FC236}">
                <a16:creationId xmlns:a16="http://schemas.microsoft.com/office/drawing/2014/main" id="{D309212A-FD01-438A-918D-7F1FB2A7C9D4}"/>
              </a:ext>
            </a:extLst>
          </p:cNvPr>
          <p:cNvSpPr>
            <a:spLocks noGrp="1" noChangeArrowheads="1"/>
          </p:cNvSpPr>
          <p:nvPr>
            <p:ph type="title"/>
          </p:nvPr>
        </p:nvSpPr>
        <p:spPr/>
        <p:txBody>
          <a:bodyPr/>
          <a:lstStyle/>
          <a:p>
            <a:r>
              <a:rPr lang="en-US" altLang="en-US"/>
              <a:t>The kernel trick</a:t>
            </a:r>
          </a:p>
        </p:txBody>
      </p:sp>
      <p:sp>
        <p:nvSpPr>
          <p:cNvPr id="32" name="Slide Number Placeholder 4">
            <a:extLst>
              <a:ext uri="{FF2B5EF4-FFF2-40B4-BE49-F238E27FC236}">
                <a16:creationId xmlns:a16="http://schemas.microsoft.com/office/drawing/2014/main" id="{1ECECBFF-DC88-49D8-BC6F-D297F1900389}"/>
              </a:ext>
            </a:extLst>
          </p:cNvPr>
          <p:cNvSpPr>
            <a:spLocks noGrp="1"/>
          </p:cNvSpPr>
          <p:nvPr>
            <p:ph type="sldNum" sz="quarter" idx="12"/>
          </p:nvPr>
        </p:nvSpPr>
        <p:spPr/>
        <p:txBody>
          <a:bodyPr/>
          <a:lstStyle/>
          <a:p>
            <a:fld id="{CE738A9A-47C9-4585-9C67-9191703E7CD5}" type="slidenum">
              <a:rPr lang="en-US" altLang="en-US"/>
              <a:pPr/>
              <a:t>34</a:t>
            </a:fld>
            <a:endParaRPr lang="en-US" altLang="en-US"/>
          </a:p>
        </p:txBody>
      </p:sp>
      <p:sp>
        <p:nvSpPr>
          <p:cNvPr id="71683" name="Text Box 1027">
            <a:extLst>
              <a:ext uri="{FF2B5EF4-FFF2-40B4-BE49-F238E27FC236}">
                <a16:creationId xmlns:a16="http://schemas.microsoft.com/office/drawing/2014/main" id="{F9C16FAE-ECE9-421E-8A4E-2CE6D37CC71A}"/>
              </a:ext>
            </a:extLst>
          </p:cNvPr>
          <p:cNvSpPr txBox="1">
            <a:spLocks noChangeArrowheads="1"/>
          </p:cNvSpPr>
          <p:nvPr/>
        </p:nvSpPr>
        <p:spPr bwMode="auto">
          <a:xfrm>
            <a:off x="1431925" y="1870075"/>
            <a:ext cx="69373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The SVM algorithm implicitly maps the original</a:t>
            </a:r>
          </a:p>
          <a:p>
            <a:r>
              <a:rPr lang="en-US" altLang="en-US"/>
              <a:t>data to a feature space of possibly infinite dimension</a:t>
            </a:r>
          </a:p>
          <a:p>
            <a:r>
              <a:rPr lang="en-US" altLang="en-US"/>
              <a:t>in which data (which is not separable in the</a:t>
            </a:r>
          </a:p>
          <a:p>
            <a:r>
              <a:rPr lang="en-US" altLang="en-US"/>
              <a:t>original  space) becomes separable in the feature space.</a:t>
            </a:r>
          </a:p>
        </p:txBody>
      </p:sp>
      <p:sp>
        <p:nvSpPr>
          <p:cNvPr id="71684" name="Line 1028">
            <a:extLst>
              <a:ext uri="{FF2B5EF4-FFF2-40B4-BE49-F238E27FC236}">
                <a16:creationId xmlns:a16="http://schemas.microsoft.com/office/drawing/2014/main" id="{171F3ADB-FCE9-40A3-8589-AEFF82C37749}"/>
              </a:ext>
            </a:extLst>
          </p:cNvPr>
          <p:cNvSpPr>
            <a:spLocks noChangeShapeType="1"/>
          </p:cNvSpPr>
          <p:nvPr/>
        </p:nvSpPr>
        <p:spPr bwMode="auto">
          <a:xfrm>
            <a:off x="1905000" y="4191000"/>
            <a:ext cx="0" cy="2209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685" name="Line 1029">
            <a:extLst>
              <a:ext uri="{FF2B5EF4-FFF2-40B4-BE49-F238E27FC236}">
                <a16:creationId xmlns:a16="http://schemas.microsoft.com/office/drawing/2014/main" id="{45F2B0AC-4780-41AF-96EE-4D53333AEAB1}"/>
              </a:ext>
            </a:extLst>
          </p:cNvPr>
          <p:cNvSpPr>
            <a:spLocks noChangeShapeType="1"/>
          </p:cNvSpPr>
          <p:nvPr/>
        </p:nvSpPr>
        <p:spPr bwMode="auto">
          <a:xfrm>
            <a:off x="1905000" y="6400800"/>
            <a:ext cx="2895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686" name="Text Box 1030">
            <a:extLst>
              <a:ext uri="{FF2B5EF4-FFF2-40B4-BE49-F238E27FC236}">
                <a16:creationId xmlns:a16="http://schemas.microsoft.com/office/drawing/2014/main" id="{996C96E3-5868-4BEC-9FC9-67B63EC2A8E8}"/>
              </a:ext>
            </a:extLst>
          </p:cNvPr>
          <p:cNvSpPr txBox="1">
            <a:spLocks noChangeArrowheads="1"/>
          </p:cNvSpPr>
          <p:nvPr/>
        </p:nvSpPr>
        <p:spPr bwMode="auto">
          <a:xfrm>
            <a:off x="2270125" y="46132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0</a:t>
            </a:r>
          </a:p>
        </p:txBody>
      </p:sp>
      <p:sp>
        <p:nvSpPr>
          <p:cNvPr id="71687" name="Text Box 1031">
            <a:extLst>
              <a:ext uri="{FF2B5EF4-FFF2-40B4-BE49-F238E27FC236}">
                <a16:creationId xmlns:a16="http://schemas.microsoft.com/office/drawing/2014/main" id="{4E986E91-4EFC-4593-BEA9-99EA4F59DD68}"/>
              </a:ext>
            </a:extLst>
          </p:cNvPr>
          <p:cNvSpPr txBox="1">
            <a:spLocks noChangeArrowheads="1"/>
          </p:cNvSpPr>
          <p:nvPr/>
        </p:nvSpPr>
        <p:spPr bwMode="auto">
          <a:xfrm>
            <a:off x="2879725" y="44608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0</a:t>
            </a:r>
          </a:p>
        </p:txBody>
      </p:sp>
      <p:sp>
        <p:nvSpPr>
          <p:cNvPr id="71688" name="Text Box 1032">
            <a:extLst>
              <a:ext uri="{FF2B5EF4-FFF2-40B4-BE49-F238E27FC236}">
                <a16:creationId xmlns:a16="http://schemas.microsoft.com/office/drawing/2014/main" id="{D725D8A2-4488-47FE-A667-0FFEB586A137}"/>
              </a:ext>
            </a:extLst>
          </p:cNvPr>
          <p:cNvSpPr txBox="1">
            <a:spLocks noChangeArrowheads="1"/>
          </p:cNvSpPr>
          <p:nvPr/>
        </p:nvSpPr>
        <p:spPr bwMode="auto">
          <a:xfrm>
            <a:off x="2193925" y="52990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0</a:t>
            </a:r>
          </a:p>
        </p:txBody>
      </p:sp>
      <p:sp>
        <p:nvSpPr>
          <p:cNvPr id="71689" name="Text Box 1033">
            <a:extLst>
              <a:ext uri="{FF2B5EF4-FFF2-40B4-BE49-F238E27FC236}">
                <a16:creationId xmlns:a16="http://schemas.microsoft.com/office/drawing/2014/main" id="{90574B7A-AED3-43C0-95CD-E1D38D48D389}"/>
              </a:ext>
            </a:extLst>
          </p:cNvPr>
          <p:cNvSpPr txBox="1">
            <a:spLocks noChangeArrowheads="1"/>
          </p:cNvSpPr>
          <p:nvPr/>
        </p:nvSpPr>
        <p:spPr bwMode="auto">
          <a:xfrm>
            <a:off x="2803525" y="54514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0</a:t>
            </a:r>
          </a:p>
        </p:txBody>
      </p:sp>
      <p:sp>
        <p:nvSpPr>
          <p:cNvPr id="71690" name="Text Box 1034">
            <a:extLst>
              <a:ext uri="{FF2B5EF4-FFF2-40B4-BE49-F238E27FC236}">
                <a16:creationId xmlns:a16="http://schemas.microsoft.com/office/drawing/2014/main" id="{E017C299-8375-40F9-A7B6-F1DCDE9EA36A}"/>
              </a:ext>
            </a:extLst>
          </p:cNvPr>
          <p:cNvSpPr txBox="1">
            <a:spLocks noChangeArrowheads="1"/>
          </p:cNvSpPr>
          <p:nvPr/>
        </p:nvSpPr>
        <p:spPr bwMode="auto">
          <a:xfrm>
            <a:off x="3260725" y="49942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0</a:t>
            </a:r>
          </a:p>
        </p:txBody>
      </p:sp>
      <p:sp>
        <p:nvSpPr>
          <p:cNvPr id="71691" name="Text Box 1035">
            <a:extLst>
              <a:ext uri="{FF2B5EF4-FFF2-40B4-BE49-F238E27FC236}">
                <a16:creationId xmlns:a16="http://schemas.microsoft.com/office/drawing/2014/main" id="{0B178C97-A312-4D10-AF14-EAB1522A25E3}"/>
              </a:ext>
            </a:extLst>
          </p:cNvPr>
          <p:cNvSpPr txBox="1">
            <a:spLocks noChangeArrowheads="1"/>
          </p:cNvSpPr>
          <p:nvPr/>
        </p:nvSpPr>
        <p:spPr bwMode="auto">
          <a:xfrm>
            <a:off x="2803525" y="49180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a:t>
            </a:r>
          </a:p>
        </p:txBody>
      </p:sp>
      <p:sp>
        <p:nvSpPr>
          <p:cNvPr id="71692" name="Text Box 1036">
            <a:extLst>
              <a:ext uri="{FF2B5EF4-FFF2-40B4-BE49-F238E27FC236}">
                <a16:creationId xmlns:a16="http://schemas.microsoft.com/office/drawing/2014/main" id="{7DD4705D-CAA2-46CA-A2AB-602565B365BC}"/>
              </a:ext>
            </a:extLst>
          </p:cNvPr>
          <p:cNvSpPr txBox="1">
            <a:spLocks noChangeArrowheads="1"/>
          </p:cNvSpPr>
          <p:nvPr/>
        </p:nvSpPr>
        <p:spPr bwMode="auto">
          <a:xfrm>
            <a:off x="2041525" y="59086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a:t>
            </a:r>
          </a:p>
        </p:txBody>
      </p:sp>
      <p:sp>
        <p:nvSpPr>
          <p:cNvPr id="71693" name="Text Box 1037">
            <a:extLst>
              <a:ext uri="{FF2B5EF4-FFF2-40B4-BE49-F238E27FC236}">
                <a16:creationId xmlns:a16="http://schemas.microsoft.com/office/drawing/2014/main" id="{E64F941E-E241-45F4-A2B5-CA66D767118E}"/>
              </a:ext>
            </a:extLst>
          </p:cNvPr>
          <p:cNvSpPr txBox="1">
            <a:spLocks noChangeArrowheads="1"/>
          </p:cNvSpPr>
          <p:nvPr/>
        </p:nvSpPr>
        <p:spPr bwMode="auto">
          <a:xfrm>
            <a:off x="2574925" y="59086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a:t>
            </a:r>
          </a:p>
        </p:txBody>
      </p:sp>
      <p:sp>
        <p:nvSpPr>
          <p:cNvPr id="71694" name="Text Box 1038">
            <a:extLst>
              <a:ext uri="{FF2B5EF4-FFF2-40B4-BE49-F238E27FC236}">
                <a16:creationId xmlns:a16="http://schemas.microsoft.com/office/drawing/2014/main" id="{A0410EBB-5121-4ED1-A0A2-29382DD8B05B}"/>
              </a:ext>
            </a:extLst>
          </p:cNvPr>
          <p:cNvSpPr txBox="1">
            <a:spLocks noChangeArrowheads="1"/>
          </p:cNvSpPr>
          <p:nvPr/>
        </p:nvSpPr>
        <p:spPr bwMode="auto">
          <a:xfrm>
            <a:off x="1812925" y="3775075"/>
            <a:ext cx="2332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Original space R</a:t>
            </a:r>
            <a:r>
              <a:rPr lang="en-US" altLang="en-US" baseline="30000"/>
              <a:t>k</a:t>
            </a:r>
          </a:p>
        </p:txBody>
      </p:sp>
      <p:sp>
        <p:nvSpPr>
          <p:cNvPr id="71695" name="Line 1039">
            <a:extLst>
              <a:ext uri="{FF2B5EF4-FFF2-40B4-BE49-F238E27FC236}">
                <a16:creationId xmlns:a16="http://schemas.microsoft.com/office/drawing/2014/main" id="{C3D085DA-016B-43E5-9051-C3AEE1F6CFD9}"/>
              </a:ext>
            </a:extLst>
          </p:cNvPr>
          <p:cNvSpPr>
            <a:spLocks noChangeShapeType="1"/>
          </p:cNvSpPr>
          <p:nvPr/>
        </p:nvSpPr>
        <p:spPr bwMode="auto">
          <a:xfrm>
            <a:off x="5426075" y="4149725"/>
            <a:ext cx="0" cy="2209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696" name="Line 1040">
            <a:extLst>
              <a:ext uri="{FF2B5EF4-FFF2-40B4-BE49-F238E27FC236}">
                <a16:creationId xmlns:a16="http://schemas.microsoft.com/office/drawing/2014/main" id="{5F5CDA69-9D53-4330-AF01-83BB1B217509}"/>
              </a:ext>
            </a:extLst>
          </p:cNvPr>
          <p:cNvSpPr>
            <a:spLocks noChangeShapeType="1"/>
          </p:cNvSpPr>
          <p:nvPr/>
        </p:nvSpPr>
        <p:spPr bwMode="auto">
          <a:xfrm>
            <a:off x="5426075" y="6359525"/>
            <a:ext cx="2895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697" name="Text Box 1041">
            <a:extLst>
              <a:ext uri="{FF2B5EF4-FFF2-40B4-BE49-F238E27FC236}">
                <a16:creationId xmlns:a16="http://schemas.microsoft.com/office/drawing/2014/main" id="{CDF82C0D-A623-4C97-862E-D52E3F4863EE}"/>
              </a:ext>
            </a:extLst>
          </p:cNvPr>
          <p:cNvSpPr txBox="1">
            <a:spLocks noChangeArrowheads="1"/>
          </p:cNvSpPr>
          <p:nvPr/>
        </p:nvSpPr>
        <p:spPr bwMode="auto">
          <a:xfrm>
            <a:off x="5791200" y="4572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0</a:t>
            </a:r>
          </a:p>
        </p:txBody>
      </p:sp>
      <p:sp>
        <p:nvSpPr>
          <p:cNvPr id="71698" name="Text Box 1042">
            <a:extLst>
              <a:ext uri="{FF2B5EF4-FFF2-40B4-BE49-F238E27FC236}">
                <a16:creationId xmlns:a16="http://schemas.microsoft.com/office/drawing/2014/main" id="{6021470F-BD13-45FD-8C57-5B55ACD7DDA6}"/>
              </a:ext>
            </a:extLst>
          </p:cNvPr>
          <p:cNvSpPr txBox="1">
            <a:spLocks noChangeArrowheads="1"/>
          </p:cNvSpPr>
          <p:nvPr/>
        </p:nvSpPr>
        <p:spPr bwMode="auto">
          <a:xfrm>
            <a:off x="6019800" y="4953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0</a:t>
            </a:r>
          </a:p>
        </p:txBody>
      </p:sp>
      <p:sp>
        <p:nvSpPr>
          <p:cNvPr id="71699" name="Text Box 1043">
            <a:extLst>
              <a:ext uri="{FF2B5EF4-FFF2-40B4-BE49-F238E27FC236}">
                <a16:creationId xmlns:a16="http://schemas.microsoft.com/office/drawing/2014/main" id="{5A80E5EC-3391-4D19-9835-1236B180040C}"/>
              </a:ext>
            </a:extLst>
          </p:cNvPr>
          <p:cNvSpPr txBox="1">
            <a:spLocks noChangeArrowheads="1"/>
          </p:cNvSpPr>
          <p:nvPr/>
        </p:nvSpPr>
        <p:spPr bwMode="auto">
          <a:xfrm>
            <a:off x="5715000" y="5257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0</a:t>
            </a:r>
          </a:p>
        </p:txBody>
      </p:sp>
      <p:sp>
        <p:nvSpPr>
          <p:cNvPr id="71700" name="Text Box 1044">
            <a:extLst>
              <a:ext uri="{FF2B5EF4-FFF2-40B4-BE49-F238E27FC236}">
                <a16:creationId xmlns:a16="http://schemas.microsoft.com/office/drawing/2014/main" id="{76F6FF85-C653-4428-B876-BB709ABDEB83}"/>
              </a:ext>
            </a:extLst>
          </p:cNvPr>
          <p:cNvSpPr txBox="1">
            <a:spLocks noChangeArrowheads="1"/>
          </p:cNvSpPr>
          <p:nvPr/>
        </p:nvSpPr>
        <p:spPr bwMode="auto">
          <a:xfrm>
            <a:off x="6324600" y="5410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0</a:t>
            </a:r>
          </a:p>
        </p:txBody>
      </p:sp>
      <p:sp>
        <p:nvSpPr>
          <p:cNvPr id="71701" name="Text Box 1045">
            <a:extLst>
              <a:ext uri="{FF2B5EF4-FFF2-40B4-BE49-F238E27FC236}">
                <a16:creationId xmlns:a16="http://schemas.microsoft.com/office/drawing/2014/main" id="{CE22632A-CA37-4854-980E-5DF56789B75F}"/>
              </a:ext>
            </a:extLst>
          </p:cNvPr>
          <p:cNvSpPr txBox="1">
            <a:spLocks noChangeArrowheads="1"/>
          </p:cNvSpPr>
          <p:nvPr/>
        </p:nvSpPr>
        <p:spPr bwMode="auto">
          <a:xfrm>
            <a:off x="5943600" y="5638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0</a:t>
            </a:r>
          </a:p>
        </p:txBody>
      </p:sp>
      <p:sp>
        <p:nvSpPr>
          <p:cNvPr id="71702" name="Text Box 1046">
            <a:extLst>
              <a:ext uri="{FF2B5EF4-FFF2-40B4-BE49-F238E27FC236}">
                <a16:creationId xmlns:a16="http://schemas.microsoft.com/office/drawing/2014/main" id="{0B1E70A1-F020-4430-AAF7-949B4D051094}"/>
              </a:ext>
            </a:extLst>
          </p:cNvPr>
          <p:cNvSpPr txBox="1">
            <a:spLocks noChangeArrowheads="1"/>
          </p:cNvSpPr>
          <p:nvPr/>
        </p:nvSpPr>
        <p:spPr bwMode="auto">
          <a:xfrm>
            <a:off x="7162800" y="4419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a:t>
            </a:r>
          </a:p>
        </p:txBody>
      </p:sp>
      <p:sp>
        <p:nvSpPr>
          <p:cNvPr id="71703" name="Text Box 1047">
            <a:extLst>
              <a:ext uri="{FF2B5EF4-FFF2-40B4-BE49-F238E27FC236}">
                <a16:creationId xmlns:a16="http://schemas.microsoft.com/office/drawing/2014/main" id="{71CD9016-14B3-4F44-ACED-C1723DBC42B3}"/>
              </a:ext>
            </a:extLst>
          </p:cNvPr>
          <p:cNvSpPr txBox="1">
            <a:spLocks noChangeArrowheads="1"/>
          </p:cNvSpPr>
          <p:nvPr/>
        </p:nvSpPr>
        <p:spPr bwMode="auto">
          <a:xfrm>
            <a:off x="7010400" y="3962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a:t>
            </a:r>
          </a:p>
        </p:txBody>
      </p:sp>
      <p:sp>
        <p:nvSpPr>
          <p:cNvPr id="71704" name="Text Box 1048">
            <a:extLst>
              <a:ext uri="{FF2B5EF4-FFF2-40B4-BE49-F238E27FC236}">
                <a16:creationId xmlns:a16="http://schemas.microsoft.com/office/drawing/2014/main" id="{0191C716-B7BE-416C-AAE9-59DB3560D4B9}"/>
              </a:ext>
            </a:extLst>
          </p:cNvPr>
          <p:cNvSpPr txBox="1">
            <a:spLocks noChangeArrowheads="1"/>
          </p:cNvSpPr>
          <p:nvPr/>
        </p:nvSpPr>
        <p:spPr bwMode="auto">
          <a:xfrm>
            <a:off x="7315200" y="5029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a:t>
            </a:r>
          </a:p>
        </p:txBody>
      </p:sp>
      <p:sp>
        <p:nvSpPr>
          <p:cNvPr id="71705" name="AutoShape 1049">
            <a:extLst>
              <a:ext uri="{FF2B5EF4-FFF2-40B4-BE49-F238E27FC236}">
                <a16:creationId xmlns:a16="http://schemas.microsoft.com/office/drawing/2014/main" id="{0712C0BD-C599-4C85-9C37-4979C8700D31}"/>
              </a:ext>
            </a:extLst>
          </p:cNvPr>
          <p:cNvSpPr>
            <a:spLocks noChangeArrowheads="1"/>
          </p:cNvSpPr>
          <p:nvPr/>
        </p:nvSpPr>
        <p:spPr bwMode="auto">
          <a:xfrm>
            <a:off x="4495800" y="4953000"/>
            <a:ext cx="533400" cy="457200"/>
          </a:xfrm>
          <a:prstGeom prst="rightArrow">
            <a:avLst>
              <a:gd name="adj1" fmla="val 50000"/>
              <a:gd name="adj2" fmla="val 291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06" name="Line 1050">
            <a:extLst>
              <a:ext uri="{FF2B5EF4-FFF2-40B4-BE49-F238E27FC236}">
                <a16:creationId xmlns:a16="http://schemas.microsoft.com/office/drawing/2014/main" id="{ADCF845D-62F8-4269-A21F-7ABA7FB4AFFD}"/>
              </a:ext>
            </a:extLst>
          </p:cNvPr>
          <p:cNvSpPr>
            <a:spLocks noChangeShapeType="1"/>
          </p:cNvSpPr>
          <p:nvPr/>
        </p:nvSpPr>
        <p:spPr bwMode="auto">
          <a:xfrm>
            <a:off x="6324600" y="4343400"/>
            <a:ext cx="1295400" cy="2057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707" name="Text Box 1051">
            <a:extLst>
              <a:ext uri="{FF2B5EF4-FFF2-40B4-BE49-F238E27FC236}">
                <a16:creationId xmlns:a16="http://schemas.microsoft.com/office/drawing/2014/main" id="{1891C6DA-8F8F-44FB-A37B-B3E65A50E94E}"/>
              </a:ext>
            </a:extLst>
          </p:cNvPr>
          <p:cNvSpPr txBox="1">
            <a:spLocks noChangeArrowheads="1"/>
          </p:cNvSpPr>
          <p:nvPr/>
        </p:nvSpPr>
        <p:spPr bwMode="auto">
          <a:xfrm>
            <a:off x="5181600" y="3657600"/>
            <a:ext cx="2230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Feature space R</a:t>
            </a:r>
            <a:r>
              <a:rPr lang="en-US" altLang="en-US" baseline="30000"/>
              <a:t>n</a:t>
            </a:r>
          </a:p>
        </p:txBody>
      </p:sp>
      <p:sp>
        <p:nvSpPr>
          <p:cNvPr id="71708" name="Text Box 1052">
            <a:extLst>
              <a:ext uri="{FF2B5EF4-FFF2-40B4-BE49-F238E27FC236}">
                <a16:creationId xmlns:a16="http://schemas.microsoft.com/office/drawing/2014/main" id="{674B5140-B2E9-4AA3-B978-4512D4842B3E}"/>
              </a:ext>
            </a:extLst>
          </p:cNvPr>
          <p:cNvSpPr txBox="1">
            <a:spLocks noChangeArrowheads="1"/>
          </p:cNvSpPr>
          <p:nvPr/>
        </p:nvSpPr>
        <p:spPr bwMode="auto">
          <a:xfrm>
            <a:off x="3641725" y="43846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a:t>
            </a:r>
          </a:p>
        </p:txBody>
      </p:sp>
      <p:sp>
        <p:nvSpPr>
          <p:cNvPr id="71709" name="Text Box 1053">
            <a:extLst>
              <a:ext uri="{FF2B5EF4-FFF2-40B4-BE49-F238E27FC236}">
                <a16:creationId xmlns:a16="http://schemas.microsoft.com/office/drawing/2014/main" id="{72EB8009-C66F-48E4-99BD-3EC9338E6F87}"/>
              </a:ext>
            </a:extLst>
          </p:cNvPr>
          <p:cNvSpPr txBox="1">
            <a:spLocks noChangeArrowheads="1"/>
          </p:cNvSpPr>
          <p:nvPr/>
        </p:nvSpPr>
        <p:spPr bwMode="auto">
          <a:xfrm>
            <a:off x="7604125" y="53752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a:t>
            </a:r>
          </a:p>
        </p:txBody>
      </p:sp>
      <p:sp>
        <p:nvSpPr>
          <p:cNvPr id="71710" name="Text Box 1054">
            <a:extLst>
              <a:ext uri="{FF2B5EF4-FFF2-40B4-BE49-F238E27FC236}">
                <a16:creationId xmlns:a16="http://schemas.microsoft.com/office/drawing/2014/main" id="{205D31EC-F491-4B94-B00F-C9DEDC7E0931}"/>
              </a:ext>
            </a:extLst>
          </p:cNvPr>
          <p:cNvSpPr txBox="1">
            <a:spLocks noChangeArrowheads="1"/>
          </p:cNvSpPr>
          <p:nvPr/>
        </p:nvSpPr>
        <p:spPr bwMode="auto">
          <a:xfrm>
            <a:off x="4251325" y="5375275"/>
            <a:ext cx="10128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Kernel</a:t>
            </a:r>
          </a:p>
          <a:p>
            <a:r>
              <a:rPr lang="en-US" altLang="en-US"/>
              <a:t>trick</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02CDE21C-A250-462C-A774-5C16A60183A6}"/>
              </a:ext>
            </a:extLst>
          </p:cNvPr>
          <p:cNvSpPr>
            <a:spLocks noGrp="1" noChangeArrowheads="1"/>
          </p:cNvSpPr>
          <p:nvPr>
            <p:ph type="title"/>
          </p:nvPr>
        </p:nvSpPr>
        <p:spPr>
          <a:xfrm>
            <a:off x="-288925" y="305308"/>
            <a:ext cx="7581900" cy="4952492"/>
          </a:xfrm>
        </p:spPr>
        <p:txBody>
          <a:bodyPr/>
          <a:lstStyle/>
          <a:p>
            <a:r>
              <a:rPr lang="en-US" altLang="en-US" dirty="0"/>
              <a:t>Snowman with Patches</a:t>
            </a:r>
          </a:p>
        </p:txBody>
      </p:sp>
      <p:sp>
        <p:nvSpPr>
          <p:cNvPr id="5" name="Slide Number Placeholder 4">
            <a:extLst>
              <a:ext uri="{FF2B5EF4-FFF2-40B4-BE49-F238E27FC236}">
                <a16:creationId xmlns:a16="http://schemas.microsoft.com/office/drawing/2014/main" id="{B4BF9824-C001-4AF7-B265-0986398C435D}"/>
              </a:ext>
            </a:extLst>
          </p:cNvPr>
          <p:cNvSpPr>
            <a:spLocks noGrp="1"/>
          </p:cNvSpPr>
          <p:nvPr>
            <p:ph type="sldNum" sz="quarter" idx="12"/>
          </p:nvPr>
        </p:nvSpPr>
        <p:spPr/>
        <p:txBody>
          <a:bodyPr/>
          <a:lstStyle/>
          <a:p>
            <a:fld id="{BF8C3EDB-E1CA-43EB-A961-21D268DFD272}" type="slidenum">
              <a:rPr lang="en-US" altLang="en-US"/>
              <a:pPr/>
              <a:t>35</a:t>
            </a:fld>
            <a:endParaRPr lang="en-US" altLang="en-US"/>
          </a:p>
        </p:txBody>
      </p:sp>
      <p:pic>
        <p:nvPicPr>
          <p:cNvPr id="75779" name="Picture 3">
            <a:extLst>
              <a:ext uri="{FF2B5EF4-FFF2-40B4-BE49-F238E27FC236}">
                <a16:creationId xmlns:a16="http://schemas.microsoft.com/office/drawing/2014/main" id="{DE22CD32-6A82-4823-BD49-FF30CAABF4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600200"/>
            <a:ext cx="5235575" cy="4835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0FE01656-B298-438D-8C62-18052A5EB3BB}"/>
              </a:ext>
            </a:extLst>
          </p:cNvPr>
          <p:cNvSpPr>
            <a:spLocks noGrp="1" noChangeArrowheads="1"/>
          </p:cNvSpPr>
          <p:nvPr>
            <p:ph type="title"/>
          </p:nvPr>
        </p:nvSpPr>
        <p:spPr>
          <a:xfrm>
            <a:off x="1676400" y="685800"/>
            <a:ext cx="5791200" cy="811922"/>
          </a:xfrm>
        </p:spPr>
        <p:txBody>
          <a:bodyPr/>
          <a:lstStyle/>
          <a:p>
            <a:r>
              <a:rPr lang="en-US" altLang="en-US" dirty="0">
                <a:solidFill>
                  <a:srgbClr val="FF0066"/>
                </a:solidFill>
              </a:rPr>
              <a:t>Two Schools of Thought</a:t>
            </a:r>
          </a:p>
        </p:txBody>
      </p:sp>
      <p:sp>
        <p:nvSpPr>
          <p:cNvPr id="5" name="Slide Number Placeholder 4">
            <a:extLst>
              <a:ext uri="{FF2B5EF4-FFF2-40B4-BE49-F238E27FC236}">
                <a16:creationId xmlns:a16="http://schemas.microsoft.com/office/drawing/2014/main" id="{65154C2B-02DF-444F-B5A0-A542403127B9}"/>
              </a:ext>
            </a:extLst>
          </p:cNvPr>
          <p:cNvSpPr>
            <a:spLocks noGrp="1"/>
          </p:cNvSpPr>
          <p:nvPr>
            <p:ph type="sldNum" sz="quarter" idx="12"/>
          </p:nvPr>
        </p:nvSpPr>
        <p:spPr/>
        <p:txBody>
          <a:bodyPr/>
          <a:lstStyle/>
          <a:p>
            <a:fld id="{5C5EDC2B-B6FC-4093-973D-F981E5DCCDA3}" type="slidenum">
              <a:rPr lang="en-US" altLang="en-US"/>
              <a:pPr/>
              <a:t>4</a:t>
            </a:fld>
            <a:endParaRPr lang="en-US" altLang="en-US"/>
          </a:p>
        </p:txBody>
      </p:sp>
      <p:sp>
        <p:nvSpPr>
          <p:cNvPr id="30723" name="Text Box 3">
            <a:extLst>
              <a:ext uri="{FF2B5EF4-FFF2-40B4-BE49-F238E27FC236}">
                <a16:creationId xmlns:a16="http://schemas.microsoft.com/office/drawing/2014/main" id="{2CFFE447-17A6-46F7-8A4F-248888F23DCC}"/>
              </a:ext>
            </a:extLst>
          </p:cNvPr>
          <p:cNvSpPr txBox="1">
            <a:spLocks noChangeArrowheads="1"/>
          </p:cNvSpPr>
          <p:nvPr/>
        </p:nvSpPr>
        <p:spPr bwMode="auto">
          <a:xfrm>
            <a:off x="257013" y="1497722"/>
            <a:ext cx="8886985"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buFontTx/>
              <a:buAutoNum type="arabicPeriod"/>
            </a:pPr>
            <a:r>
              <a:rPr lang="en-US" altLang="en-US" sz="3200" dirty="0"/>
              <a:t>Statistical Pattern Recognition</a:t>
            </a:r>
          </a:p>
          <a:p>
            <a:pPr algn="ctr"/>
            <a:r>
              <a:rPr lang="en-US" altLang="en-US" dirty="0"/>
              <a:t>      </a:t>
            </a:r>
          </a:p>
          <a:p>
            <a:pPr algn="ctr"/>
            <a:r>
              <a:rPr lang="en-US" altLang="en-US" dirty="0"/>
              <a:t>      The data is reduced to vectors of numbers</a:t>
            </a:r>
          </a:p>
          <a:p>
            <a:pPr algn="ctr"/>
            <a:r>
              <a:rPr lang="en-US" altLang="en-US" dirty="0"/>
              <a:t>       and statistical techniques are used for </a:t>
            </a:r>
          </a:p>
          <a:p>
            <a:pPr algn="ctr"/>
            <a:r>
              <a:rPr lang="en-US" altLang="en-US" dirty="0"/>
              <a:t>       the tasks to be performed.</a:t>
            </a:r>
          </a:p>
          <a:p>
            <a:pPr algn="ctr"/>
            <a:endParaRPr lang="en-US" altLang="en-US" dirty="0"/>
          </a:p>
          <a:p>
            <a:r>
              <a:rPr lang="en-US" altLang="en-US" dirty="0"/>
              <a:t>2.   </a:t>
            </a:r>
            <a:r>
              <a:rPr lang="en-US" altLang="en-US" sz="3200" dirty="0"/>
              <a:t>Structural Pattern Recognition</a:t>
            </a:r>
            <a:endParaRPr lang="en-US" altLang="en-US" dirty="0"/>
          </a:p>
          <a:p>
            <a:pPr algn="ctr"/>
            <a:endParaRPr lang="en-US" altLang="en-US" dirty="0">
              <a:solidFill>
                <a:srgbClr val="FFFF00"/>
              </a:solidFill>
            </a:endParaRPr>
          </a:p>
          <a:p>
            <a:pPr algn="ctr"/>
            <a:r>
              <a:rPr lang="en-US" altLang="en-US" dirty="0"/>
              <a:t>       The data is converted to a discrete structure</a:t>
            </a:r>
          </a:p>
          <a:p>
            <a:pPr algn="ctr"/>
            <a:r>
              <a:rPr lang="en-US" altLang="en-US" dirty="0"/>
              <a:t>       (such as a grammar or a graph) and the</a:t>
            </a:r>
          </a:p>
          <a:p>
            <a:pPr algn="ctr"/>
            <a:r>
              <a:rPr lang="en-US" altLang="en-US" dirty="0"/>
              <a:t>        techniques are related to computer science</a:t>
            </a:r>
          </a:p>
          <a:p>
            <a:pPr algn="ctr"/>
            <a:r>
              <a:rPr lang="en-US" altLang="en-US" dirty="0"/>
              <a:t>        subjects (such as parsing and graph matching).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0CB71FE5-7330-45B3-8046-2DDAF48531C1}"/>
              </a:ext>
            </a:extLst>
          </p:cNvPr>
          <p:cNvSpPr>
            <a:spLocks noGrp="1" noChangeArrowheads="1"/>
          </p:cNvSpPr>
          <p:nvPr>
            <p:ph type="title"/>
          </p:nvPr>
        </p:nvSpPr>
        <p:spPr>
          <a:xfrm>
            <a:off x="2133600" y="381000"/>
            <a:ext cx="4495800" cy="1206500"/>
          </a:xfrm>
        </p:spPr>
        <p:txBody>
          <a:bodyPr/>
          <a:lstStyle/>
          <a:p>
            <a:r>
              <a:rPr lang="en-US" altLang="en-US" dirty="0">
                <a:solidFill>
                  <a:srgbClr val="FF0066"/>
                </a:solidFill>
              </a:rPr>
              <a:t>Explore the AIMs?</a:t>
            </a:r>
          </a:p>
        </p:txBody>
      </p:sp>
      <p:sp>
        <p:nvSpPr>
          <p:cNvPr id="5" name="Slide Number Placeholder 4">
            <a:extLst>
              <a:ext uri="{FF2B5EF4-FFF2-40B4-BE49-F238E27FC236}">
                <a16:creationId xmlns:a16="http://schemas.microsoft.com/office/drawing/2014/main" id="{01E17EAC-7800-455E-B56C-AA2ADC265E61}"/>
              </a:ext>
            </a:extLst>
          </p:cNvPr>
          <p:cNvSpPr>
            <a:spLocks noGrp="1"/>
          </p:cNvSpPr>
          <p:nvPr>
            <p:ph type="sldNum" sz="quarter" idx="12"/>
          </p:nvPr>
        </p:nvSpPr>
        <p:spPr/>
        <p:txBody>
          <a:bodyPr/>
          <a:lstStyle/>
          <a:p>
            <a:fld id="{9ADB30B3-6DD5-4EA4-BBE4-A66BE38643B9}" type="slidenum">
              <a:rPr lang="en-US" altLang="en-US"/>
              <a:pPr/>
              <a:t>5</a:t>
            </a:fld>
            <a:endParaRPr lang="en-US" altLang="en-US"/>
          </a:p>
        </p:txBody>
      </p:sp>
      <p:sp>
        <p:nvSpPr>
          <p:cNvPr id="53251" name="Text Box 3">
            <a:extLst>
              <a:ext uri="{FF2B5EF4-FFF2-40B4-BE49-F238E27FC236}">
                <a16:creationId xmlns:a16="http://schemas.microsoft.com/office/drawing/2014/main" id="{3FBEEF61-2F7F-41C8-AE0A-C717AA640FE5}"/>
              </a:ext>
            </a:extLst>
          </p:cNvPr>
          <p:cNvSpPr txBox="1">
            <a:spLocks noChangeArrowheads="1"/>
          </p:cNvSpPr>
          <p:nvPr/>
        </p:nvSpPr>
        <p:spPr bwMode="auto">
          <a:xfrm>
            <a:off x="838200" y="1563176"/>
            <a:ext cx="8507412"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800" dirty="0"/>
              <a:t>1.  How should objects to be classified be </a:t>
            </a:r>
          </a:p>
          <a:p>
            <a:r>
              <a:rPr lang="en-US" altLang="en-US" sz="2800" dirty="0"/>
              <a:t>     represented?</a:t>
            </a:r>
          </a:p>
          <a:p>
            <a:endParaRPr lang="en-US" altLang="en-US" sz="2800" dirty="0"/>
          </a:p>
          <a:p>
            <a:r>
              <a:rPr lang="en-US" altLang="en-US" sz="2800" dirty="0"/>
              <a:t>2.  What algorithms can be used for recognition </a:t>
            </a:r>
          </a:p>
          <a:p>
            <a:r>
              <a:rPr lang="en-US" altLang="en-US" sz="2800" dirty="0"/>
              <a:t>      (or matching)?</a:t>
            </a:r>
          </a:p>
          <a:p>
            <a:endParaRPr lang="en-US" altLang="en-US" sz="2800" dirty="0"/>
          </a:p>
          <a:p>
            <a:r>
              <a:rPr lang="en-US" altLang="en-US" sz="2800" dirty="0"/>
              <a:t>3.  How should learning (training) be done?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26">
            <a:extLst>
              <a:ext uri="{FF2B5EF4-FFF2-40B4-BE49-F238E27FC236}">
                <a16:creationId xmlns:a16="http://schemas.microsoft.com/office/drawing/2014/main" id="{07E8F362-F767-4D19-B93B-5ECCFA7C3BE7}"/>
              </a:ext>
            </a:extLst>
          </p:cNvPr>
          <p:cNvSpPr>
            <a:spLocks noGrp="1" noChangeArrowheads="1"/>
          </p:cNvSpPr>
          <p:nvPr>
            <p:ph type="title"/>
          </p:nvPr>
        </p:nvSpPr>
        <p:spPr>
          <a:xfrm>
            <a:off x="380999" y="474111"/>
            <a:ext cx="8525425" cy="4952492"/>
          </a:xfrm>
        </p:spPr>
        <p:txBody>
          <a:bodyPr>
            <a:normAutofit/>
          </a:bodyPr>
          <a:lstStyle/>
          <a:p>
            <a:r>
              <a:rPr lang="en-US" altLang="en-US" sz="2800" b="1" dirty="0">
                <a:solidFill>
                  <a:srgbClr val="FF0066"/>
                </a:solidFill>
              </a:rPr>
              <a:t>Understand Classification in Statistical PR</a:t>
            </a:r>
          </a:p>
        </p:txBody>
      </p:sp>
      <p:sp>
        <p:nvSpPr>
          <p:cNvPr id="6" name="Slide Number Placeholder 4">
            <a:extLst>
              <a:ext uri="{FF2B5EF4-FFF2-40B4-BE49-F238E27FC236}">
                <a16:creationId xmlns:a16="http://schemas.microsoft.com/office/drawing/2014/main" id="{CDFABC55-78CA-4550-B41F-50F26EE8FD55}"/>
              </a:ext>
            </a:extLst>
          </p:cNvPr>
          <p:cNvSpPr>
            <a:spLocks noGrp="1"/>
          </p:cNvSpPr>
          <p:nvPr>
            <p:ph type="sldNum" sz="quarter" idx="12"/>
          </p:nvPr>
        </p:nvSpPr>
        <p:spPr/>
        <p:txBody>
          <a:bodyPr/>
          <a:lstStyle/>
          <a:p>
            <a:fld id="{12B6B599-C02B-4DE5-B8D6-6B4245DF44E3}" type="slidenum">
              <a:rPr lang="en-US" altLang="en-US"/>
              <a:pPr/>
              <a:t>6</a:t>
            </a:fld>
            <a:endParaRPr lang="en-US" altLang="en-US"/>
          </a:p>
        </p:txBody>
      </p:sp>
      <p:sp>
        <p:nvSpPr>
          <p:cNvPr id="31747" name="Text Box 1027">
            <a:extLst>
              <a:ext uri="{FF2B5EF4-FFF2-40B4-BE49-F238E27FC236}">
                <a16:creationId xmlns:a16="http://schemas.microsoft.com/office/drawing/2014/main" id="{87343775-5F59-4112-B6B9-C5F7C674CC0D}"/>
              </a:ext>
            </a:extLst>
          </p:cNvPr>
          <p:cNvSpPr txBox="1">
            <a:spLocks noChangeArrowheads="1"/>
          </p:cNvSpPr>
          <p:nvPr/>
        </p:nvSpPr>
        <p:spPr bwMode="auto">
          <a:xfrm>
            <a:off x="381000" y="1319999"/>
            <a:ext cx="6954148"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en-US" altLang="en-US" dirty="0"/>
              <a:t> </a:t>
            </a:r>
            <a:r>
              <a:rPr lang="en-US" altLang="en-US" sz="2400" b="1" dirty="0"/>
              <a:t>A </a:t>
            </a:r>
            <a:r>
              <a:rPr lang="en-US" altLang="en-US" sz="2400" b="1" dirty="0">
                <a:solidFill>
                  <a:srgbClr val="FF0066"/>
                </a:solidFill>
              </a:rPr>
              <a:t>class</a:t>
            </a:r>
            <a:r>
              <a:rPr lang="en-US" altLang="en-US" sz="2400" b="1" dirty="0"/>
              <a:t> is a set of objects having some important</a:t>
            </a:r>
          </a:p>
          <a:p>
            <a:r>
              <a:rPr lang="en-US" altLang="en-US" sz="2400" b="1" dirty="0"/>
              <a:t>   properties in common</a:t>
            </a:r>
          </a:p>
          <a:p>
            <a:endParaRPr lang="en-US" altLang="en-US" sz="2400" b="1" dirty="0"/>
          </a:p>
          <a:p>
            <a:pPr>
              <a:buFontTx/>
              <a:buChar char="•"/>
            </a:pPr>
            <a:r>
              <a:rPr lang="en-US" altLang="en-US" sz="2400" b="1" dirty="0"/>
              <a:t> A </a:t>
            </a:r>
            <a:r>
              <a:rPr lang="en-US" altLang="en-US" sz="2400" b="1" dirty="0">
                <a:solidFill>
                  <a:srgbClr val="FF0066"/>
                </a:solidFill>
              </a:rPr>
              <a:t>feature extractor</a:t>
            </a:r>
            <a:r>
              <a:rPr lang="en-US" altLang="en-US" sz="2400" b="1" dirty="0"/>
              <a:t> is a program that inputs the</a:t>
            </a:r>
          </a:p>
          <a:p>
            <a:r>
              <a:rPr lang="en-US" altLang="en-US" sz="2400" b="1" dirty="0"/>
              <a:t>   data (image) and extracts features that can be</a:t>
            </a:r>
          </a:p>
          <a:p>
            <a:r>
              <a:rPr lang="en-US" altLang="en-US" sz="2400" b="1" dirty="0"/>
              <a:t>   used in classification.</a:t>
            </a:r>
          </a:p>
          <a:p>
            <a:endParaRPr lang="en-US" altLang="en-US" sz="2400" b="1" dirty="0"/>
          </a:p>
          <a:p>
            <a:pPr>
              <a:buFontTx/>
              <a:buChar char="•"/>
            </a:pPr>
            <a:r>
              <a:rPr lang="en-US" altLang="en-US" sz="2400" b="1" dirty="0"/>
              <a:t> A </a:t>
            </a:r>
            <a:r>
              <a:rPr lang="en-US" altLang="en-US" sz="2400" b="1" dirty="0">
                <a:solidFill>
                  <a:srgbClr val="FF0066"/>
                </a:solidFill>
              </a:rPr>
              <a:t>classifier</a:t>
            </a:r>
            <a:r>
              <a:rPr lang="en-US" altLang="en-US" sz="2400" b="1" dirty="0"/>
              <a:t> is a program that inputs the feature </a:t>
            </a:r>
          </a:p>
          <a:p>
            <a:r>
              <a:rPr lang="en-US" altLang="en-US" sz="2400" b="1" dirty="0"/>
              <a:t>   vector and assigns it to one of a set of designated </a:t>
            </a:r>
          </a:p>
          <a:p>
            <a:r>
              <a:rPr lang="en-US" altLang="en-US" sz="2400" b="1" dirty="0"/>
              <a:t>   classes or to the “reject” class.</a:t>
            </a:r>
            <a:endParaRPr lang="en-US" altLang="en-US" b="1" dirty="0"/>
          </a:p>
        </p:txBody>
      </p:sp>
      <p:sp>
        <p:nvSpPr>
          <p:cNvPr id="31748" name="Text Box 1028">
            <a:extLst>
              <a:ext uri="{FF2B5EF4-FFF2-40B4-BE49-F238E27FC236}">
                <a16:creationId xmlns:a16="http://schemas.microsoft.com/office/drawing/2014/main" id="{FFE4FEC7-FA30-4999-95B2-F2F0D9B98AD7}"/>
              </a:ext>
            </a:extLst>
          </p:cNvPr>
          <p:cNvSpPr txBox="1">
            <a:spLocks noChangeArrowheads="1"/>
          </p:cNvSpPr>
          <p:nvPr/>
        </p:nvSpPr>
        <p:spPr bwMode="auto">
          <a:xfrm>
            <a:off x="1106339" y="5245613"/>
            <a:ext cx="790312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a:solidFill>
                  <a:schemeClr val="accent1"/>
                </a:solidFill>
              </a:rPr>
              <a:t>With what kinds of classes would you choose?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E0A01EA2-10A4-440A-95C1-C5FAFA5239E0}"/>
              </a:ext>
            </a:extLst>
          </p:cNvPr>
          <p:cNvSpPr>
            <a:spLocks noGrp="1" noChangeArrowheads="1"/>
          </p:cNvSpPr>
          <p:nvPr>
            <p:ph type="title"/>
          </p:nvPr>
        </p:nvSpPr>
        <p:spPr>
          <a:xfrm>
            <a:off x="685800" y="265112"/>
            <a:ext cx="7772400" cy="496888"/>
          </a:xfrm>
        </p:spPr>
        <p:txBody>
          <a:bodyPr>
            <a:normAutofit fontScale="90000"/>
          </a:bodyPr>
          <a:lstStyle/>
          <a:p>
            <a:r>
              <a:rPr lang="en-US" altLang="en-US" b="1" dirty="0">
                <a:solidFill>
                  <a:srgbClr val="FF0066"/>
                </a:solidFill>
              </a:rPr>
              <a:t>Feature Vector Representation</a:t>
            </a:r>
          </a:p>
        </p:txBody>
      </p:sp>
      <p:sp>
        <p:nvSpPr>
          <p:cNvPr id="36867" name="Rectangle 3">
            <a:extLst>
              <a:ext uri="{FF2B5EF4-FFF2-40B4-BE49-F238E27FC236}">
                <a16:creationId xmlns:a16="http://schemas.microsoft.com/office/drawing/2014/main" id="{CF8D36CB-8DA8-43AE-BAD3-B73D047BAE94}"/>
              </a:ext>
            </a:extLst>
          </p:cNvPr>
          <p:cNvSpPr>
            <a:spLocks noGrp="1" noChangeArrowheads="1"/>
          </p:cNvSpPr>
          <p:nvPr>
            <p:ph type="body" sz="half" idx="1"/>
          </p:nvPr>
        </p:nvSpPr>
        <p:spPr>
          <a:xfrm>
            <a:off x="154983" y="1181100"/>
            <a:ext cx="8989017" cy="4495800"/>
          </a:xfrm>
        </p:spPr>
        <p:txBody>
          <a:bodyPr/>
          <a:lstStyle/>
          <a:p>
            <a:pPr>
              <a:lnSpc>
                <a:spcPct val="90000"/>
              </a:lnSpc>
            </a:pPr>
            <a:r>
              <a:rPr lang="en-US" altLang="en-US" sz="2800" dirty="0"/>
              <a:t>X=[x1, x2, … , </a:t>
            </a:r>
            <a:r>
              <a:rPr lang="en-US" altLang="en-US" sz="2800" dirty="0" err="1"/>
              <a:t>xn</a:t>
            </a:r>
            <a:r>
              <a:rPr lang="en-US" altLang="en-US" sz="2800" dirty="0"/>
              <a:t>], each </a:t>
            </a:r>
            <a:r>
              <a:rPr lang="en-US" altLang="en-US" sz="2800" dirty="0" err="1"/>
              <a:t>xj</a:t>
            </a:r>
            <a:r>
              <a:rPr lang="en-US" altLang="en-US" sz="2800" dirty="0"/>
              <a:t> a real number</a:t>
            </a:r>
          </a:p>
          <a:p>
            <a:pPr>
              <a:lnSpc>
                <a:spcPct val="90000"/>
              </a:lnSpc>
            </a:pPr>
            <a:r>
              <a:rPr lang="en-US" altLang="en-US" sz="2800" dirty="0" err="1"/>
              <a:t>xj</a:t>
            </a:r>
            <a:r>
              <a:rPr lang="en-US" altLang="en-US" sz="2800" dirty="0"/>
              <a:t> may be an object measurement</a:t>
            </a:r>
          </a:p>
          <a:p>
            <a:pPr>
              <a:lnSpc>
                <a:spcPct val="90000"/>
              </a:lnSpc>
            </a:pPr>
            <a:r>
              <a:rPr lang="en-US" altLang="en-US" sz="2800" dirty="0" err="1"/>
              <a:t>xj</a:t>
            </a:r>
            <a:r>
              <a:rPr lang="en-US" altLang="en-US" sz="2800" dirty="0"/>
              <a:t> may be count of object parts</a:t>
            </a:r>
          </a:p>
          <a:p>
            <a:pPr>
              <a:lnSpc>
                <a:spcPct val="90000"/>
              </a:lnSpc>
            </a:pPr>
            <a:r>
              <a:rPr lang="en-US" altLang="en-US" sz="2800" dirty="0"/>
              <a:t>Example: object rep. [#holes, #strokes, moments, …]</a:t>
            </a:r>
          </a:p>
          <a:p>
            <a:pPr>
              <a:lnSpc>
                <a:spcPct val="90000"/>
              </a:lnSpc>
              <a:buFont typeface="Symbol" panose="05050102010706020507" pitchFamily="18" charset="2"/>
              <a:buNone/>
            </a:pPr>
            <a:r>
              <a:rPr lang="en-US" altLang="en-US" sz="2800" dirty="0"/>
              <a:t> </a:t>
            </a:r>
          </a:p>
        </p:txBody>
      </p:sp>
      <p:pic>
        <p:nvPicPr>
          <p:cNvPr id="36868" name="Picture 4">
            <a:extLst>
              <a:ext uri="{FF2B5EF4-FFF2-40B4-BE49-F238E27FC236}">
                <a16:creationId xmlns:a16="http://schemas.microsoft.com/office/drawing/2014/main" id="{2BD47A7D-E15C-43C8-A123-A0D4191D6AD5}"/>
              </a:ext>
            </a:extLst>
          </p:cNvPr>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1333500" y="3271435"/>
            <a:ext cx="6477000" cy="3581399"/>
          </a:xfrm>
        </p:spPr>
      </p:pic>
      <p:sp>
        <p:nvSpPr>
          <p:cNvPr id="6" name="Slide Number Placeholder 6">
            <a:extLst>
              <a:ext uri="{FF2B5EF4-FFF2-40B4-BE49-F238E27FC236}">
                <a16:creationId xmlns:a16="http://schemas.microsoft.com/office/drawing/2014/main" id="{6A76BA73-8037-489D-AA52-ACC90ECA8372}"/>
              </a:ext>
            </a:extLst>
          </p:cNvPr>
          <p:cNvSpPr>
            <a:spLocks noGrp="1"/>
          </p:cNvSpPr>
          <p:nvPr>
            <p:ph type="sldNum" sz="quarter" idx="12"/>
          </p:nvPr>
        </p:nvSpPr>
        <p:spPr/>
        <p:txBody>
          <a:bodyPr/>
          <a:lstStyle/>
          <a:p>
            <a:fld id="{9D599052-94EC-4EE1-AFB5-E7CD8CF8FBD7}" type="slidenum">
              <a:rPr lang="en-US" altLang="en-US"/>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87DF-02FA-4942-969D-1D9BB0974DD7}"/>
              </a:ext>
            </a:extLst>
          </p:cNvPr>
          <p:cNvSpPr>
            <a:spLocks noGrp="1"/>
          </p:cNvSpPr>
          <p:nvPr>
            <p:ph type="title"/>
          </p:nvPr>
        </p:nvSpPr>
        <p:spPr/>
        <p:txBody>
          <a:bodyPr/>
          <a:lstStyle/>
          <a:p>
            <a:pPr algn="ctr"/>
            <a:r>
              <a:rPr lang="en-US" dirty="0"/>
              <a:t>A </a:t>
            </a:r>
            <a:r>
              <a:rPr lang="en-US" dirty="0" err="1"/>
              <a:t>Sudoko</a:t>
            </a:r>
            <a:r>
              <a:rPr lang="en-US" dirty="0"/>
              <a:t> Puzzle </a:t>
            </a:r>
          </a:p>
        </p:txBody>
      </p:sp>
      <p:sp>
        <p:nvSpPr>
          <p:cNvPr id="5" name="Slide Number Placeholder 4">
            <a:extLst>
              <a:ext uri="{FF2B5EF4-FFF2-40B4-BE49-F238E27FC236}">
                <a16:creationId xmlns:a16="http://schemas.microsoft.com/office/drawing/2014/main" id="{82CDE0DD-361F-4E6D-9701-F92D34F97CD2}"/>
              </a:ext>
            </a:extLst>
          </p:cNvPr>
          <p:cNvSpPr>
            <a:spLocks noGrp="1"/>
          </p:cNvSpPr>
          <p:nvPr>
            <p:ph type="sldNum" sz="quarter" idx="12"/>
          </p:nvPr>
        </p:nvSpPr>
        <p:spPr/>
        <p:txBody>
          <a:bodyPr/>
          <a:lstStyle/>
          <a:p>
            <a:fld id="{A1CEA40D-E5FF-4B4B-843F-49EFC7021415}" type="slidenum">
              <a:rPr lang="en-US" altLang="en-US" smtClean="0"/>
              <a:pPr/>
              <a:t>8</a:t>
            </a:fld>
            <a:endParaRPr lang="en-US" altLang="en-US"/>
          </a:p>
        </p:txBody>
      </p:sp>
      <p:pic>
        <p:nvPicPr>
          <p:cNvPr id="1026" name="Picture 2" descr="A typical Sudoku puzzle, with nine rows and nine columns that intersect at square spaces. Some of the cells are filled with a number; others are blank cells to be solved.">
            <a:extLst>
              <a:ext uri="{FF2B5EF4-FFF2-40B4-BE49-F238E27FC236}">
                <a16:creationId xmlns:a16="http://schemas.microsoft.com/office/drawing/2014/main" id="{481FCD9F-2E49-4C2E-8BF7-D94C905352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18839"/>
            <a:ext cx="3611105" cy="39632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e previous puzzle, showing its solution.">
            <a:extLst>
              <a:ext uri="{FF2B5EF4-FFF2-40B4-BE49-F238E27FC236}">
                <a16:creationId xmlns:a16="http://schemas.microsoft.com/office/drawing/2014/main" id="{6C233F03-6398-46E5-A455-107E0F5B13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158874"/>
            <a:ext cx="4343400" cy="4883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7848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4DACE995-FA12-4361-8E6C-DB0F6C3D6017}"/>
              </a:ext>
            </a:extLst>
          </p:cNvPr>
          <p:cNvSpPr>
            <a:spLocks noGrp="1" noChangeArrowheads="1"/>
          </p:cNvSpPr>
          <p:nvPr>
            <p:ph type="title"/>
          </p:nvPr>
        </p:nvSpPr>
        <p:spPr>
          <a:xfrm>
            <a:off x="419098" y="287171"/>
            <a:ext cx="8420101" cy="659522"/>
          </a:xfrm>
        </p:spPr>
        <p:txBody>
          <a:bodyPr/>
          <a:lstStyle/>
          <a:p>
            <a:r>
              <a:rPr lang="en-US" altLang="en-US" dirty="0">
                <a:solidFill>
                  <a:srgbClr val="FF0066"/>
                </a:solidFill>
              </a:rPr>
              <a:t>Possible features for char recognition</a:t>
            </a:r>
          </a:p>
        </p:txBody>
      </p:sp>
      <p:sp>
        <p:nvSpPr>
          <p:cNvPr id="5" name="Slide Number Placeholder 4">
            <a:extLst>
              <a:ext uri="{FF2B5EF4-FFF2-40B4-BE49-F238E27FC236}">
                <a16:creationId xmlns:a16="http://schemas.microsoft.com/office/drawing/2014/main" id="{FA5ED8C3-55CB-47D0-9C42-4E7D49342B5C}"/>
              </a:ext>
            </a:extLst>
          </p:cNvPr>
          <p:cNvSpPr>
            <a:spLocks noGrp="1"/>
          </p:cNvSpPr>
          <p:nvPr>
            <p:ph type="sldNum" sz="quarter" idx="12"/>
          </p:nvPr>
        </p:nvSpPr>
        <p:spPr/>
        <p:txBody>
          <a:bodyPr/>
          <a:lstStyle/>
          <a:p>
            <a:fld id="{F0E03436-BD24-4EA8-88BE-DC6C7AFFA98C}" type="slidenum">
              <a:rPr lang="en-US" altLang="en-US"/>
              <a:pPr/>
              <a:t>9</a:t>
            </a:fld>
            <a:endParaRPr lang="en-US" altLang="en-US"/>
          </a:p>
        </p:txBody>
      </p:sp>
      <p:pic>
        <p:nvPicPr>
          <p:cNvPr id="37891" name="Picture 3">
            <a:extLst>
              <a:ext uri="{FF2B5EF4-FFF2-40B4-BE49-F238E27FC236}">
                <a16:creationId xmlns:a16="http://schemas.microsoft.com/office/drawing/2014/main" id="{F0C6472A-5E7F-4D2D-9542-5B3F367AF9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66800"/>
            <a:ext cx="9143999" cy="55040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algn="ctr"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819CEEBA85614AB1ABD507E3FD5391" ma:contentTypeVersion="0" ma:contentTypeDescription="Create a new document." ma:contentTypeScope="" ma:versionID="aedbdf70e96741e5a94a6b860575d462">
  <xsd:schema xmlns:xsd="http://www.w3.org/2001/XMLSchema" xmlns:xs="http://www.w3.org/2001/XMLSchema" xmlns:p="http://schemas.microsoft.com/office/2006/metadata/properties" targetNamespace="http://schemas.microsoft.com/office/2006/metadata/properties" ma:root="true" ma:fieldsID="b34f15b030d40ffca33e4aeb8eb001f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7512244-89AD-47E1-97AB-24AF560A2D68}"/>
</file>

<file path=customXml/itemProps2.xml><?xml version="1.0" encoding="utf-8"?>
<ds:datastoreItem xmlns:ds="http://schemas.openxmlformats.org/officeDocument/2006/customXml" ds:itemID="{F598056E-AD0E-4E0B-BB30-A15DB9655AEC}"/>
</file>

<file path=docProps/app.xml><?xml version="1.0" encoding="utf-8"?>
<Properties xmlns="http://schemas.openxmlformats.org/officeDocument/2006/extended-properties" xmlns:vt="http://schemas.openxmlformats.org/officeDocument/2006/docPropsVTypes">
  <Template>Droplet</Template>
  <TotalTime>894</TotalTime>
  <Words>1588</Words>
  <Application>Microsoft Office PowerPoint</Application>
  <PresentationFormat>On-screen Show (4:3)</PresentationFormat>
  <Paragraphs>362</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Century Schoolbook</vt:lpstr>
      <vt:lpstr>Corbel</vt:lpstr>
      <vt:lpstr>Nunito Sans</vt:lpstr>
      <vt:lpstr>Symbol</vt:lpstr>
      <vt:lpstr>Times New Roman</vt:lpstr>
      <vt:lpstr>Headlines</vt:lpstr>
      <vt:lpstr>Non –parametric  estimation   </vt:lpstr>
      <vt:lpstr>Sample Problems</vt:lpstr>
      <vt:lpstr>Types of Probability</vt:lpstr>
      <vt:lpstr>Two Schools of Thought</vt:lpstr>
      <vt:lpstr>Explore the AIMs?</vt:lpstr>
      <vt:lpstr>Understand Classification in Statistical PR</vt:lpstr>
      <vt:lpstr>Feature Vector Representation</vt:lpstr>
      <vt:lpstr>A Sudoko Puzzle </vt:lpstr>
      <vt:lpstr>Possible features for char recognition</vt:lpstr>
      <vt:lpstr>Some Terminology</vt:lpstr>
      <vt:lpstr>Discriminant functions</vt:lpstr>
      <vt:lpstr>Classifiers often used in Computer Vision</vt:lpstr>
      <vt:lpstr>Classification using nearest class mean</vt:lpstr>
      <vt:lpstr>Nearest mean might yield poor results with complex structure</vt:lpstr>
      <vt:lpstr>Scaling coordinates by std dev</vt:lpstr>
      <vt:lpstr>Nearest Neighbor Classification</vt:lpstr>
      <vt:lpstr>Receiver Operating Curve ROC</vt:lpstr>
      <vt:lpstr>Confusion matrix shows empirical performance</vt:lpstr>
      <vt:lpstr>Bayesian decision-making</vt:lpstr>
      <vt:lpstr>Decision Trees</vt:lpstr>
      <vt:lpstr>Decision Tree Characteristics</vt:lpstr>
      <vt:lpstr>Entropy-Based Automatic Decision Tree Construction</vt:lpstr>
      <vt:lpstr>Entropy</vt:lpstr>
      <vt:lpstr>Information Gain</vt:lpstr>
      <vt:lpstr>Information Gain (cont)</vt:lpstr>
      <vt:lpstr>Gain Ratio</vt:lpstr>
      <vt:lpstr>Information Content</vt:lpstr>
      <vt:lpstr>Artificial Neural Nets</vt:lpstr>
      <vt:lpstr>Node Functions</vt:lpstr>
      <vt:lpstr>Neural Net Learning</vt:lpstr>
      <vt:lpstr>Support Vector Machines (SVM)</vt:lpstr>
      <vt:lpstr>Maximal Margin</vt:lpstr>
      <vt:lpstr>Non-separable data</vt:lpstr>
      <vt:lpstr>The kernel trick</vt:lpstr>
      <vt:lpstr>Snowman with Patches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RECAP  &amp;  SESSIONAL PREP</dc:title>
  <dc:creator>Init</dc:creator>
  <cp:lastModifiedBy>AKBER GARDEZI</cp:lastModifiedBy>
  <cp:revision>12</cp:revision>
  <dcterms:created xsi:type="dcterms:W3CDTF">2019-10-11T08:30:37Z</dcterms:created>
  <dcterms:modified xsi:type="dcterms:W3CDTF">2022-11-11T08:52:57Z</dcterms:modified>
</cp:coreProperties>
</file>