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0"/>
  </p:handoutMasterIdLst>
  <p:sldIdLst>
    <p:sldId id="256" r:id="rId3"/>
    <p:sldId id="270" r:id="rId4"/>
    <p:sldId id="271" r:id="rId6"/>
    <p:sldId id="273" r:id="rId7"/>
    <p:sldId id="260"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ustomXml" Target="../customXml/item3.xml"/><Relationship Id="rId15" Type="http://schemas.openxmlformats.org/officeDocument/2006/relationships/customXml" Target="../customXml/item2.xml"/><Relationship Id="rId14" Type="http://schemas.openxmlformats.org/officeDocument/2006/relationships/customXml" Target="../customXml/item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EEE60E-651F-40CC-AD73-C00F10CE42B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nchor="ctr">
            <a:normAutofit/>
          </a:bodyPr>
          <a:lstStyle/>
          <a:p>
            <a:pPr>
              <a:spcAft>
                <a:spcPts val="0"/>
              </a:spcAft>
            </a:pPr>
            <a:br>
              <a:rPr lang="en-US" sz="2500" dirty="0">
                <a:effectLst/>
              </a:rPr>
            </a:br>
            <a:r>
              <a:rPr lang="en-US" sz="2500" kern="0" dirty="0">
                <a:effectLst/>
              </a:rPr>
              <a:t>Title: </a:t>
            </a:r>
            <a:r>
              <a:rPr lang="en-US" sz="2500" b="1" u="sng" kern="0" dirty="0">
                <a:effectLst/>
              </a:rPr>
              <a:t>“How to Be Heard: Secrets for Powerful Speaking and Listening”</a:t>
            </a:r>
            <a:br>
              <a:rPr lang="en-US" sz="2500" b="1" u="sng" kern="100" dirty="0">
                <a:effectLst/>
              </a:rPr>
            </a:br>
            <a:endParaRPr lang="en-US" sz="2500" dirty="0"/>
          </a:p>
        </p:txBody>
      </p:sp>
      <p:pic>
        <p:nvPicPr>
          <p:cNvPr id="1026" name="Picture 2" descr="Two cartoon characters with speech bubbles&#10;&#10;Description automatically generated"/>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141410" y="2394213"/>
            <a:ext cx="4878389" cy="325225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58175" y="5870150"/>
            <a:ext cx="2923631" cy="369332"/>
          </a:xfrm>
          <a:prstGeom prst="rect">
            <a:avLst/>
          </a:prstGeom>
          <a:noFill/>
        </p:spPr>
        <p:txBody>
          <a:bodyPr wrap="square">
            <a:spAutoFit/>
          </a:bodyPr>
          <a:lstStyle/>
          <a:p>
            <a:r>
              <a:rPr lang="en-US" sz="1800" b="1" u="sng" kern="0" dirty="0">
                <a:effectLst/>
              </a:rPr>
              <a:t>Author: Julian Treasure</a:t>
            </a:r>
            <a:endParaRPr lang="en-US"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3991" y="194203"/>
            <a:ext cx="9485843" cy="986897"/>
          </a:xfrm>
        </p:spPr>
        <p:txBody>
          <a:bodyPr>
            <a:normAutofit fontScale="90000"/>
          </a:bodyPr>
          <a:lstStyle/>
          <a:p>
            <a:pPr>
              <a:spcAft>
                <a:spcPts val="0"/>
              </a:spcAft>
            </a:pPr>
            <a:br>
              <a:rPr lang="en-US" dirty="0">
                <a:effectLst/>
              </a:rPr>
            </a:br>
            <a:endParaRPr lang="en-US"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p:cNvSpPr txBox="1"/>
          <p:nvPr/>
        </p:nvSpPr>
        <p:spPr>
          <a:xfrm>
            <a:off x="2501900" y="194203"/>
            <a:ext cx="6096000" cy="800219"/>
          </a:xfrm>
          <a:prstGeom prst="rect">
            <a:avLst/>
          </a:prstGeom>
          <a:noFill/>
        </p:spPr>
        <p:txBody>
          <a:bodyPr wrap="square">
            <a:spAutoFit/>
          </a:bodyPr>
          <a:lstStyle/>
          <a:p>
            <a:r>
              <a:rPr lang="en-US" sz="2800" u="sng" dirty="0">
                <a:effectLst/>
                <a:latin typeface="+mj-lt"/>
              </a:rPr>
              <a:t>Chapter 1</a:t>
            </a:r>
            <a:endParaRPr lang="en-US" sz="2800" u="sng" dirty="0">
              <a:latin typeface="+mj-lt"/>
            </a:endParaRPr>
          </a:p>
          <a:p>
            <a:endParaRPr lang="en-US" dirty="0"/>
          </a:p>
        </p:txBody>
      </p:sp>
      <p:sp>
        <p:nvSpPr>
          <p:cNvPr id="6" name="TextBox 5"/>
          <p:cNvSpPr txBox="1"/>
          <p:nvPr/>
        </p:nvSpPr>
        <p:spPr>
          <a:xfrm>
            <a:off x="2309283" y="1069749"/>
            <a:ext cx="8465609" cy="5788251"/>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ea typeface="Aptos" panose="020B0004020202020204" pitchFamily="34" charset="0"/>
                <a:cs typeface="Times New Roman" panose="02020603050405020304" pitchFamily="18" charset="0"/>
              </a:rPr>
              <a:t>One of the many reasons I think chapter one is more  interesting from the rest is because it shows us how sound as we know it in terms of speaking and listening affects our bodies, how we perceive the world and inevitably </a:t>
            </a:r>
            <a:r>
              <a:rPr lang="en-US" sz="2000" kern="0" dirty="0">
                <a:effectLst/>
                <a:ea typeface="Times New Roman" panose="02020603050405020304" pitchFamily="18" charset="0"/>
                <a:cs typeface="Times New Roman" panose="02020603050405020304" pitchFamily="18" charset="0"/>
              </a:rPr>
              <a:t>shapes the full panoply of our results in life, both short-term  and in the long-term.</a:t>
            </a:r>
            <a:endParaRPr lang="en-US" sz="2000" kern="100" dirty="0">
              <a:effectLst/>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2000" kern="0" dirty="0">
                <a:effectLst/>
                <a:ea typeface="Times New Roman" panose="02020603050405020304" pitchFamily="18" charset="0"/>
                <a:cs typeface="Times New Roman" panose="02020603050405020304" pitchFamily="18" charset="0"/>
              </a:rPr>
              <a:t>The process is broken down into </a:t>
            </a:r>
            <a:r>
              <a:rPr lang="en-US" sz="2000" kern="100" dirty="0">
                <a:effectLst/>
                <a:ea typeface="Aptos" panose="020B0004020202020204" pitchFamily="34" charset="0"/>
                <a:cs typeface="Times New Roman" panose="02020603050405020304" pitchFamily="18" charset="0"/>
              </a:rPr>
              <a:t>happiness, effectiveness and wellbeing and their effects being as follows:     </a:t>
            </a:r>
            <a:endParaRPr lang="en-US" sz="2000" kern="100" dirty="0">
              <a:effectLst/>
              <a:ea typeface="Aptos" panose="020B000402020202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US" sz="2000" b="1" kern="0" dirty="0">
                <a:effectLst/>
                <a:ea typeface="Aptos" panose="020B0004020202020204" pitchFamily="34" charset="0"/>
                <a:cs typeface="Times New Roman" panose="02020603050405020304" pitchFamily="18" charset="0"/>
              </a:rPr>
              <a:t>Building Relationships</a:t>
            </a:r>
            <a:r>
              <a:rPr lang="en-US" sz="2000" kern="0" dirty="0">
                <a:effectLst/>
                <a:ea typeface="Aptos" panose="020B0004020202020204" pitchFamily="34" charset="0"/>
                <a:cs typeface="Times New Roman" panose="02020603050405020304" pitchFamily="18" charset="0"/>
              </a:rPr>
              <a:t>: Conscious listening and speaking foster stronger and more meaningful relationships, which are a key component of happiness and well-being.</a:t>
            </a:r>
            <a:endParaRPr lang="en-US" sz="2000" kern="100" dirty="0">
              <a:effectLst/>
              <a:ea typeface="Aptos" panose="020B000402020202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US" sz="2000" b="1" kern="0" dirty="0">
                <a:effectLst/>
                <a:ea typeface="Aptos" panose="020B0004020202020204" pitchFamily="34" charset="0"/>
                <a:cs typeface="Times New Roman" panose="02020603050405020304" pitchFamily="18" charset="0"/>
              </a:rPr>
              <a:t>Reducing Stress</a:t>
            </a:r>
            <a:r>
              <a:rPr lang="en-US" sz="2000" kern="0" dirty="0">
                <a:effectLst/>
                <a:ea typeface="Aptos" panose="020B0004020202020204" pitchFamily="34" charset="0"/>
                <a:cs typeface="Times New Roman" panose="02020603050405020304" pitchFamily="18" charset="0"/>
              </a:rPr>
              <a:t>: By managing the sound environment and practicing mindful listening, we can reduce stress and improve our mental health.</a:t>
            </a:r>
            <a:endParaRPr lang="en-US" sz="2000" kern="100" dirty="0">
              <a:effectLst/>
              <a:ea typeface="Aptos" panose="020B000402020202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US" sz="2000" b="1" kern="0" dirty="0">
                <a:effectLst/>
                <a:ea typeface="Aptos" panose="020B0004020202020204" pitchFamily="34" charset="0"/>
                <a:cs typeface="Times New Roman" panose="02020603050405020304" pitchFamily="18" charset="0"/>
              </a:rPr>
              <a:t>Improving Communication</a:t>
            </a:r>
            <a:r>
              <a:rPr lang="en-US" sz="2000" kern="0" dirty="0">
                <a:effectLst/>
                <a:ea typeface="Aptos" panose="020B0004020202020204" pitchFamily="34" charset="0"/>
                <a:cs typeface="Times New Roman" panose="02020603050405020304" pitchFamily="18" charset="0"/>
              </a:rPr>
              <a:t>: Effective communication skills lead to better personal and professional interactions, enhancing our overall effectiveness.</a:t>
            </a:r>
            <a:endParaRPr lang="en-US" sz="2000" kern="100" dirty="0">
              <a:ea typeface="Aptos" panose="020B000402020202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US" sz="2000" b="1" kern="0" dirty="0">
                <a:effectLst/>
                <a:ea typeface="Aptos" panose="020B0004020202020204" pitchFamily="34" charset="0"/>
              </a:rPr>
              <a:t>Personal Growth</a:t>
            </a:r>
            <a:r>
              <a:rPr lang="en-US" sz="2000" kern="0" dirty="0">
                <a:effectLst/>
                <a:ea typeface="Aptos" panose="020B0004020202020204" pitchFamily="34" charset="0"/>
              </a:rPr>
              <a:t>: Practicing conscious listening and speaking encourages personal growth, as we become more aware of our habits and strive to improve them.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3678" y="156103"/>
            <a:ext cx="9485843" cy="491597"/>
          </a:xfrm>
        </p:spPr>
        <p:txBody>
          <a:bodyPr>
            <a:normAutofit fontScale="90000"/>
          </a:bodyPr>
          <a:lstStyle/>
          <a:p>
            <a:pPr>
              <a:spcAft>
                <a:spcPts val="0"/>
              </a:spcAft>
            </a:pPr>
            <a:br>
              <a:rPr lang="en-US" dirty="0">
                <a:effectLst/>
              </a:rPr>
            </a:br>
            <a:r>
              <a:rPr lang="en-US" dirty="0">
                <a:effectLst/>
              </a:rPr>
              <a:t>1) happiness</a:t>
            </a:r>
            <a:endParaRPr lang="en-US" sz="36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p:cNvSpPr txBox="1"/>
          <p:nvPr/>
        </p:nvSpPr>
        <p:spPr>
          <a:xfrm>
            <a:off x="1879600" y="766696"/>
            <a:ext cx="8331201" cy="2187522"/>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2000" kern="0" dirty="0">
                <a:effectLst/>
                <a:latin typeface="Times New Roman" panose="02020603050405020304" pitchFamily="18" charset="0"/>
                <a:ea typeface="Aptos" panose="020B0004020202020204" pitchFamily="34" charset="0"/>
                <a:cs typeface="Times New Roman" panose="02020603050405020304" pitchFamily="18" charset="0"/>
              </a:rPr>
              <a:t>He defines happiness as being contented or acts of service.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With the backing of psychologists Julian argues that happiness isn’t about material possessions or financial wealth psychologists find that there is no correlation at all between money and happiness. Nor do fame, respect or reputation create happiness</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sound around you also have an impact on your happiness.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Noise creates stress, and often real pain and misery.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Pleasing sounds that mean something to you may instantly make you feel good</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p:cNvSpPr txBox="1"/>
          <p:nvPr/>
        </p:nvSpPr>
        <p:spPr>
          <a:xfrm>
            <a:off x="1664759" y="3658243"/>
            <a:ext cx="8812741" cy="3340017"/>
          </a:xfrm>
          <a:prstGeom prst="rect">
            <a:avLst/>
          </a:prstGeom>
          <a:noFill/>
        </p:spPr>
        <p:txBody>
          <a:bodyPr wrap="square">
            <a:spAutoFit/>
          </a:bodyPr>
          <a:lstStyle/>
          <a:p>
            <a:pPr marL="342900" marR="0" lvl="0" indent="-342900">
              <a:lnSpc>
                <a:spcPct val="107000"/>
              </a:lnSpc>
              <a:spcBef>
                <a:spcPts val="0"/>
              </a:spcBef>
              <a:spcAft>
                <a:spcPts val="0"/>
              </a:spcAft>
              <a:buFont typeface="Courier New" panose="02070309020205020404" pitchFamily="49" charset="0"/>
              <a:buChar char="o"/>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Treasure says that</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without good communication, it really is hard to have an impact in life.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 find it very debatable take but very true. My reason being a very good example of Martin Luther King and the Nazi leader Adolf Hitler.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In both above case study knowing all very well the impact of the two for the people and in the world. While their objectives were very different and distinguishable they are the same in way that makes it paradoxical.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They both had the capability to move masses of people using their eloquent speaking techniques.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Courier New" panose="02070309020205020404" pitchFamily="49" charset="0"/>
              <a:buChar char="o"/>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Using their words they made a generational impact showing how truly one must master the art of speaking and listening if one is really to make a huge impact in leadership, parenting or in the world like the two.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p:cNvSpPr txBox="1"/>
          <p:nvPr/>
        </p:nvSpPr>
        <p:spPr>
          <a:xfrm>
            <a:off x="1981199" y="2888802"/>
            <a:ext cx="6153150" cy="769441"/>
          </a:xfrm>
          <a:prstGeom prst="rect">
            <a:avLst/>
          </a:prstGeom>
          <a:noFill/>
        </p:spPr>
        <p:txBody>
          <a:bodyPr wrap="square">
            <a:spAutoFit/>
          </a:bodyPr>
          <a:lstStyle/>
          <a:p>
            <a:r>
              <a:rPr lang="en-US" sz="4400" dirty="0"/>
              <a:t>2) E</a:t>
            </a:r>
            <a:r>
              <a:rPr lang="en-US" sz="4400" dirty="0">
                <a:effectLst/>
              </a:rPr>
              <a:t>ffectiveness.</a:t>
            </a: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474" y="174536"/>
            <a:ext cx="10321925" cy="646331"/>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Simply by listening to your environment and paying attention to its effects on your communication and thinking, you become able to take steps to optimize your working conditions and transform your productivity</a:t>
            </a:r>
            <a:endParaRPr lang="en-US" dirty="0"/>
          </a:p>
        </p:txBody>
      </p:sp>
      <p:sp>
        <p:nvSpPr>
          <p:cNvPr id="3" name="TextBox 2"/>
          <p:cNvSpPr txBox="1"/>
          <p:nvPr/>
        </p:nvSpPr>
        <p:spPr>
          <a:xfrm>
            <a:off x="1285875" y="1805714"/>
            <a:ext cx="8086726" cy="2442592"/>
          </a:xfrm>
          <a:prstGeom prst="rect">
            <a:avLst/>
          </a:prstGeom>
          <a:noFill/>
        </p:spPr>
        <p:txBody>
          <a:bodyPr wrap="square">
            <a:spAutoFit/>
          </a:bodyPr>
          <a:lstStyle/>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Sound can affect the wellbeing in the following ways:</a:t>
            </a: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1) Loud sounds can damage your hearing. </a:t>
            </a: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2.) Long-term exposure to noise has been shown to increase the risk of heart disease and stroke</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3) Long-term sleep deprivation has many serious health effects, from stress and depression to impaired immune systems it also leads to accidents, impatience, irritability and violence</a:t>
            </a: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4) Sound can also heal and restore through music therapy.</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p:cNvSpPr txBox="1"/>
          <p:nvPr/>
        </p:nvSpPr>
        <p:spPr>
          <a:xfrm>
            <a:off x="930275" y="1233470"/>
            <a:ext cx="6102350" cy="717953"/>
          </a:xfrm>
          <a:prstGeom prst="rect">
            <a:avLst/>
          </a:prstGeom>
          <a:noFill/>
        </p:spPr>
        <p:txBody>
          <a:bodyPr wrap="square">
            <a:spAutoFit/>
          </a:bodyPr>
          <a:lstStyle/>
          <a:p>
            <a:pPr marL="457200" marR="0">
              <a:lnSpc>
                <a:spcPct val="107000"/>
              </a:lnSpc>
              <a:spcBef>
                <a:spcPts val="0"/>
              </a:spcBef>
              <a:spcAft>
                <a:spcPts val="800"/>
              </a:spcAft>
            </a:pPr>
            <a:r>
              <a:rPr lang="en-US" sz="4000" b="1" kern="100" dirty="0">
                <a:effectLst/>
                <a:latin typeface="+mj-lt"/>
                <a:ea typeface="Aptos" panose="020B0004020202020204" pitchFamily="34" charset="0"/>
                <a:cs typeface="Times New Roman" panose="02020603050405020304" pitchFamily="18" charset="0"/>
              </a:rPr>
              <a:t>3) WELLBEING</a:t>
            </a:r>
            <a:endParaRPr lang="en-US" sz="4000" kern="100" dirty="0">
              <a:effectLst/>
              <a:latin typeface="+mj-lt"/>
              <a:ea typeface="Aptos" panose="020B000402020202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98575" y="166990"/>
            <a:ext cx="6102350" cy="592919"/>
          </a:xfrm>
          <a:prstGeom prst="rect">
            <a:avLst/>
          </a:prstGeom>
          <a:noFill/>
        </p:spPr>
        <p:txBody>
          <a:bodyPr wrap="square">
            <a:spAutoFit/>
          </a:bodyPr>
          <a:lstStyle/>
          <a:p>
            <a:pPr marL="0" marR="0">
              <a:lnSpc>
                <a:spcPct val="107000"/>
              </a:lnSpc>
              <a:spcBef>
                <a:spcPts val="0"/>
              </a:spcBef>
              <a:spcAft>
                <a:spcPts val="800"/>
              </a:spcAft>
            </a:pPr>
            <a:r>
              <a:rPr lang="en-US" sz="3200" b="1" kern="100" dirty="0">
                <a:effectLst/>
                <a:latin typeface="+mj-lt"/>
                <a:ea typeface="Aptos" panose="020B0004020202020204" pitchFamily="34" charset="0"/>
                <a:cs typeface="Times New Roman" panose="02020603050405020304" pitchFamily="18" charset="0"/>
              </a:rPr>
              <a:t>Physiological Effects of Sound</a:t>
            </a:r>
            <a:endParaRPr lang="en-US" sz="3200" kern="100" dirty="0">
              <a:effectLst/>
              <a:latin typeface="+mj-lt"/>
              <a:ea typeface="Aptos" panose="020B0004020202020204" pitchFamily="34" charset="0"/>
              <a:cs typeface="Times New Roman" panose="02020603050405020304" pitchFamily="18" charset="0"/>
            </a:endParaRPr>
          </a:p>
        </p:txBody>
      </p:sp>
      <p:sp>
        <p:nvSpPr>
          <p:cNvPr id="11" name="TextBox 10"/>
          <p:cNvSpPr txBox="1"/>
          <p:nvPr/>
        </p:nvSpPr>
        <p:spPr>
          <a:xfrm>
            <a:off x="914401" y="836761"/>
            <a:ext cx="7289800" cy="2154372"/>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As the body and earth are 70% water, which is also a good medium for sound vibrations it is bound to have a mental impact on people.</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Sound can powerfully affect us physiologically, changing our heart rate, breathing, hormone secretions and even our brain waves. All our bodily rhythms can be affected by sound.</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Sound affects us by changing our feelings, moods and emotions.</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13" name="TextBox 12"/>
          <p:cNvSpPr txBox="1"/>
          <p:nvPr/>
        </p:nvSpPr>
        <p:spPr>
          <a:xfrm>
            <a:off x="1195387" y="3593466"/>
            <a:ext cx="6102350" cy="523220"/>
          </a:xfrm>
          <a:prstGeom prst="rect">
            <a:avLst/>
          </a:prstGeom>
          <a:noFill/>
        </p:spPr>
        <p:txBody>
          <a:bodyPr wrap="square">
            <a:spAutoFit/>
          </a:bodyPr>
          <a:lstStyle/>
          <a:p>
            <a:r>
              <a:rPr lang="en-US" sz="2800" b="1" dirty="0">
                <a:effectLst/>
                <a:latin typeface="+mj-lt"/>
                <a:ea typeface="Aptos" panose="020B0004020202020204" pitchFamily="34" charset="0"/>
                <a:cs typeface="Times New Roman" panose="02020603050405020304" pitchFamily="18" charset="0"/>
              </a:rPr>
              <a:t>COGNITIVE</a:t>
            </a:r>
            <a:endParaRPr lang="en-US" sz="2800" dirty="0">
              <a:latin typeface="+mj-lt"/>
            </a:endParaRPr>
          </a:p>
        </p:txBody>
      </p:sp>
      <p:sp>
        <p:nvSpPr>
          <p:cNvPr id="15" name="TextBox 14"/>
          <p:cNvSpPr txBox="1"/>
          <p:nvPr/>
        </p:nvSpPr>
        <p:spPr>
          <a:xfrm>
            <a:off x="1068388" y="4118948"/>
            <a:ext cx="8215312" cy="2450799"/>
          </a:xfrm>
          <a:prstGeom prst="rect">
            <a:avLst/>
          </a:prstGeom>
          <a:noFill/>
        </p:spPr>
        <p:txBody>
          <a:bodyPr wrap="square">
            <a:spAutoFit/>
          </a:bodyPr>
          <a:lstStyle/>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effect of sound is on our ability to think, with dramatic effects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on our productivity or effectiveness. </a:t>
            </a: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Effects </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first is concentration, or individual working, which requires space.</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second is contemplation, or not working, which might be decompressing after some intense work or maybe gently sharing ideas in a social setting.</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third is communication over distance, which often requires privacy</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fourth is conferencing, or structured meetings in groups.</a:t>
            </a: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9075" y="202913"/>
            <a:ext cx="6102350" cy="646331"/>
          </a:xfrm>
          <a:prstGeom prst="rect">
            <a:avLst/>
          </a:prstGeom>
          <a:noFill/>
        </p:spPr>
        <p:txBody>
          <a:bodyPr wrap="square">
            <a:spAutoFit/>
          </a:bodyPr>
          <a:lstStyle/>
          <a:p>
            <a:r>
              <a:rPr lang="en-US" sz="3600" dirty="0">
                <a:effectLst/>
              </a:rPr>
              <a:t>Chapter 5: </a:t>
            </a:r>
            <a:endParaRPr lang="en-US" sz="3600" dirty="0"/>
          </a:p>
        </p:txBody>
      </p:sp>
      <p:sp>
        <p:nvSpPr>
          <p:cNvPr id="6" name="TextBox 5"/>
          <p:cNvSpPr txBox="1"/>
          <p:nvPr/>
        </p:nvSpPr>
        <p:spPr>
          <a:xfrm>
            <a:off x="1019174" y="849244"/>
            <a:ext cx="8251825" cy="1955279"/>
          </a:xfrm>
          <a:prstGeom prst="rect">
            <a:avLst/>
          </a:prstGeom>
          <a:noFill/>
        </p:spPr>
        <p:txBody>
          <a:bodyPr wrap="square">
            <a:spAutoFit/>
          </a:bodyPr>
          <a:lstStyle/>
          <a:p>
            <a:pPr>
              <a:lnSpc>
                <a:spcPct val="107000"/>
              </a:lnSpc>
              <a:spcAft>
                <a:spcPts val="0"/>
              </a:spcAft>
            </a:pPr>
            <a:r>
              <a:rPr lang="en-US" sz="2000" b="1" u="sng" kern="0" dirty="0">
                <a:effectLst/>
                <a:latin typeface="Times New Roman" panose="02020603050405020304" pitchFamily="18" charset="0"/>
                <a:cs typeface="Times New Roman" panose="02020603050405020304" pitchFamily="18" charset="0"/>
              </a:rPr>
              <a:t>THE FOUNDATIONS OF POWERFUL SPEAKING</a:t>
            </a:r>
            <a:endParaRPr lang="en-US" sz="2000" b="1" u="sng" kern="100" dirty="0">
              <a:effectLst/>
              <a:latin typeface="Aptos" panose="020B0004020202020204" pitchFamily="34" charset="0"/>
              <a:cs typeface="Times New Roman" panose="02020603050405020304" pitchFamily="18" charset="0"/>
            </a:endParaRPr>
          </a:p>
          <a:p>
            <a:pPr>
              <a:lnSpc>
                <a:spcPct val="107000"/>
              </a:lnSpc>
              <a:spcBef>
                <a:spcPts val="500"/>
              </a:spcBef>
              <a:spcAft>
                <a:spcPts val="500"/>
              </a:spcAft>
            </a:pPr>
            <a:r>
              <a:rPr lang="en-US" sz="1800" kern="0" dirty="0">
                <a:effectLst/>
                <a:latin typeface="Times New Roman" panose="02020603050405020304" pitchFamily="18" charset="0"/>
                <a:cs typeface="Times New Roman" panose="02020603050405020304" pitchFamily="18" charset="0"/>
              </a:rPr>
              <a:t>Throughout his career at The Sound Agency, the author focused on the impact of sound on organizations and spaces. He developed a model to shift towards intentional sound design. Over time, he realized the significance of personal sound, particularly speech, leading to TED talks on effective communication. The author emphasizes the importance of balancing speaking and listening skills for effective communication.</a:t>
            </a:r>
            <a:endParaRPr lang="en-US" sz="1400" kern="100" dirty="0">
              <a:effectLst/>
              <a:latin typeface="Aptos" panose="020B0004020202020204" pitchFamily="34" charset="0"/>
              <a:cs typeface="Times New Roman" panose="02020603050405020304" pitchFamily="18" charset="0"/>
            </a:endParaRPr>
          </a:p>
        </p:txBody>
      </p:sp>
      <p:sp>
        <p:nvSpPr>
          <p:cNvPr id="8" name="TextBox 7"/>
          <p:cNvSpPr txBox="1"/>
          <p:nvPr/>
        </p:nvSpPr>
        <p:spPr>
          <a:xfrm>
            <a:off x="1019174" y="2896739"/>
            <a:ext cx="8099426" cy="1265475"/>
          </a:xfrm>
          <a:prstGeom prst="rect">
            <a:avLst/>
          </a:prstGeom>
          <a:noFill/>
        </p:spPr>
        <p:txBody>
          <a:bodyPr wrap="square">
            <a:spAutoFit/>
          </a:bodyPr>
          <a:lstStyle/>
          <a:p>
            <a:pPr>
              <a:lnSpc>
                <a:spcPct val="107000"/>
              </a:lnSpc>
              <a:spcBef>
                <a:spcPts val="500"/>
              </a:spcBef>
              <a:spcAft>
                <a:spcPts val="500"/>
              </a:spcAft>
            </a:pPr>
            <a:r>
              <a:rPr lang="en-US" sz="1800" kern="0" dirty="0">
                <a:effectLst/>
                <a:latin typeface="Times New Roman" panose="02020603050405020304" pitchFamily="18" charset="0"/>
                <a:cs typeface="Times New Roman" panose="02020603050405020304" pitchFamily="18" charset="0"/>
              </a:rPr>
              <a:t>The author delves into the foundations of powerful speaking, drawing from personal experiences and observations of great speakers. He introduces the acronym HAIL, representing honesty, authenticity, integrity, and love as the cornerstones of impactful speaking. </a:t>
            </a:r>
            <a:endParaRPr lang="en-US" sz="1400" kern="100" dirty="0">
              <a:effectLst/>
              <a:latin typeface="Aptos" panose="020B0004020202020204" pitchFamily="34" charset="0"/>
              <a:cs typeface="Times New Roman" panose="02020603050405020304" pitchFamily="18" charset="0"/>
            </a:endParaRPr>
          </a:p>
        </p:txBody>
      </p:sp>
      <p:sp>
        <p:nvSpPr>
          <p:cNvPr id="10" name="TextBox 9"/>
          <p:cNvSpPr txBox="1"/>
          <p:nvPr/>
        </p:nvSpPr>
        <p:spPr>
          <a:xfrm>
            <a:off x="1019174" y="4254430"/>
            <a:ext cx="8251824"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Offensive reasons for lying include obtaining rewards, gaining advantages, creating positive impressions, and exercising power over others by controlling information.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Defensive reasons for lying involve avoiding punishment or embarrassment, protecting others from punishment, protecting oneself from harm, getting out of awkward social situations, and maintaining privacy</a:t>
            </a:r>
            <a:r>
              <a:rPr lang="en-US" dirty="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1 "   m a : c o n t e n t T y p e D e s c r i p t i o n = " C r e a t e   a   n e w   d o c u m e n t . "   m a : c o n t e n t T y p e S c o p e = " "   m a : v e r s i o n I D = " 9 6 2 9 1 5 1 2 c 1 e e 7 1 5 a b 6 1 7 f 4 c 0 7 d f 7 9 f c 1 "   x m l n s : c t = " h t t p : / / s c h e m a s . m i c r o s o f t . c o m / o f f i c e / 2 0 0 6 / m e t a d a t a / c o n t e n t T y p e "   x m l n s : m a = " h t t p : / / s c h e m a s . m i c r o s o f t . c o m / o f f i c e / 2 0 0 6 / m e t a d a t a / p r o p e r t i e s / m e t a A t t r i b u t e s " >  
 < x s d : s c h e m a   t a r g e t N a m e s p a c e = " h t t p : / / s c h e m a s . m i c r o s o f t . c o m / o f f i c e / 2 0 0 6 / m e t a d a t a / p r o p e r t i e s "   m a : r o o t = " t r u e "   m a : f i e l d s I D = " 8 2 5 6 c 2 7 c 4 0 c a 5 c 4 0 c e 1 c f 6 c 4 4 f 0 2 0 5 d f " 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7 1 a f 3 2 4 3 - 3 d d 4 - 4 a 8 d - 8 c 0 d - d d 7 6 d a 1 f 0 2 a 5 "   x s i : n i l = " t r u e " / > < / d o c u m e n t M a n a g e m e n t > < / p : p r o p e r t i e s > 
</file>

<file path=customXml/itemProps1.xml><?xml version="1.0" encoding="utf-8"?>
<ds:datastoreItem xmlns:ds="http://schemas.openxmlformats.org/officeDocument/2006/customXml" ds:itemID="{A7C0B241-13E5-418D-8920-D23491E2D2C0}">
  <ds:schemaRefs/>
</ds:datastoreItem>
</file>

<file path=customXml/itemProps2.xml><?xml version="1.0" encoding="utf-8"?>
<ds:datastoreItem xmlns:ds="http://schemas.openxmlformats.org/officeDocument/2006/customXml" ds:itemID="{B579702B-25C7-40D7-9E29-7686B11A9660}">
  <ds:schemaRefs/>
</ds:datastoreItem>
</file>

<file path=customXml/itemProps3.xml><?xml version="1.0" encoding="utf-8"?>
<ds:datastoreItem xmlns:ds="http://schemas.openxmlformats.org/officeDocument/2006/customXml" ds:itemID="{E7866CFD-F94E-4AE5-ACEA-86FEC0F48A10}">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5262</Words>
  <Application>WPS Presentation</Application>
  <PresentationFormat>Widescreen</PresentationFormat>
  <Paragraphs>69</Paragraphs>
  <Slides>6</Slides>
  <Notes>1</Notes>
  <HiddenSlides>0</HiddenSlides>
  <MMClips>10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SimSun</vt:lpstr>
      <vt:lpstr>Wingdings</vt:lpstr>
      <vt:lpstr>Trebuchet MS</vt:lpstr>
      <vt:lpstr>ADLaM Display</vt:lpstr>
      <vt:lpstr>Aptos</vt:lpstr>
      <vt:lpstr>Segoe Print</vt:lpstr>
      <vt:lpstr>Times New Roman</vt:lpstr>
      <vt:lpstr>Symbol</vt:lpstr>
      <vt:lpstr>Wide Latin</vt:lpstr>
      <vt:lpstr>Courier New</vt:lpstr>
      <vt:lpstr>MerriweatherSans-Light</vt:lpstr>
      <vt:lpstr>Rockwell</vt:lpstr>
      <vt:lpstr>Tw Cen MT</vt:lpstr>
      <vt:lpstr>Microsoft YaHei</vt:lpstr>
      <vt:lpstr>Arial Unicode MS</vt:lpstr>
      <vt:lpstr>Calibri</vt:lpstr>
      <vt:lpstr>Circuit</vt:lpstr>
      <vt:lpstr> Title: “How to Be Heard: Secrets for Powerful Speaking and Listening” </vt:lpstr>
      <vt:lpstr> </vt:lpstr>
      <vt:lpstr> 1) happiness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Collins murichu</dc:creator>
  <cp:lastModifiedBy>myloc</cp:lastModifiedBy>
  <cp:revision>5</cp:revision>
  <dcterms:created xsi:type="dcterms:W3CDTF">2024-06-19T11:45:00Z</dcterms:created>
  <dcterms:modified xsi:type="dcterms:W3CDTF">2024-08-07T20:48:54Z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9F2B39A52AD2412A8C17DF5DADA94686_12</vt:lpwstr>
  </property>
  <property fmtid="{D5CDD505-2E9C-101B-9397-08002B2CF9AE}" pid="4" name="KSOProductBuildVer">
    <vt:lpwstr>1033-12.2.0.17545</vt:lpwstr>
  </property>
</Properties>
</file>