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530" r:id="rId5"/>
    <p:sldId id="534" r:id="rId6"/>
    <p:sldId id="535" r:id="rId7"/>
    <p:sldId id="547" r:id="rId8"/>
    <p:sldId id="549" r:id="rId9"/>
    <p:sldId id="548" r:id="rId10"/>
    <p:sldId id="550" r:id="rId11"/>
    <p:sldId id="551" r:id="rId12"/>
    <p:sldId id="552" r:id="rId13"/>
    <p:sldId id="553" r:id="rId14"/>
    <p:sldId id="554" r:id="rId15"/>
    <p:sldId id="555" r:id="rId16"/>
    <p:sldId id="53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A6BC0-2A07-4E76-AD09-984A3FA0D0D0}" v="38" dt="2024-06-17T10:59:42.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22"/>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lins murichu" userId="29c1d852d0a6871f" providerId="LiveId" clId="{18DA6BC0-2A07-4E76-AD09-984A3FA0D0D0}"/>
    <pc:docChg chg="custSel modSld">
      <pc:chgData name="Collins murichu" userId="29c1d852d0a6871f" providerId="LiveId" clId="{18DA6BC0-2A07-4E76-AD09-984A3FA0D0D0}" dt="2024-06-17T10:59:30.720" v="44" actId="1076"/>
      <pc:docMkLst>
        <pc:docMk/>
      </pc:docMkLst>
      <pc:sldChg chg="addSp modSp mod modClrScheme modAnim chgLayout">
        <pc:chgData name="Collins murichu" userId="29c1d852d0a6871f" providerId="LiveId" clId="{18DA6BC0-2A07-4E76-AD09-984A3FA0D0D0}" dt="2024-06-17T10:59:30.720" v="44" actId="1076"/>
        <pc:sldMkLst>
          <pc:docMk/>
          <pc:sldMk cId="548476299" sldId="534"/>
        </pc:sldMkLst>
        <pc:spChg chg="mod">
          <ac:chgData name="Collins murichu" userId="29c1d852d0a6871f" providerId="LiveId" clId="{18DA6BC0-2A07-4E76-AD09-984A3FA0D0D0}" dt="2024-06-17T10:58:23.823" v="34" actId="26606"/>
          <ac:spMkLst>
            <pc:docMk/>
            <pc:sldMk cId="548476299" sldId="534"/>
            <ac:spMk id="2" creationId="{797310B5-D907-A977-7A9C-69F8BEB7BB3F}"/>
          </ac:spMkLst>
        </pc:spChg>
        <pc:spChg chg="mod ord">
          <ac:chgData name="Collins murichu" userId="29c1d852d0a6871f" providerId="LiveId" clId="{18DA6BC0-2A07-4E76-AD09-984A3FA0D0D0}" dt="2024-06-17T10:59:26.436" v="43" actId="14100"/>
          <ac:spMkLst>
            <pc:docMk/>
            <pc:sldMk cId="548476299" sldId="534"/>
            <ac:spMk id="4" creationId="{0218CB49-1600-EE97-8773-1D873FDCFC68}"/>
          </ac:spMkLst>
        </pc:spChg>
        <pc:spChg chg="add mod">
          <ac:chgData name="Collins murichu" userId="29c1d852d0a6871f" providerId="LiveId" clId="{18DA6BC0-2A07-4E76-AD09-984A3FA0D0D0}" dt="2024-06-17T10:58:23.823" v="34" actId="26606"/>
          <ac:spMkLst>
            <pc:docMk/>
            <pc:sldMk cId="548476299" sldId="534"/>
            <ac:spMk id="10" creationId="{31B5EBB3-C483-FB31-AB0A-E99F6A507192}"/>
          </ac:spMkLst>
        </pc:spChg>
        <pc:spChg chg="add mod">
          <ac:chgData name="Collins murichu" userId="29c1d852d0a6871f" providerId="LiveId" clId="{18DA6BC0-2A07-4E76-AD09-984A3FA0D0D0}" dt="2024-06-17T10:58:23.823" v="34" actId="26606"/>
          <ac:spMkLst>
            <pc:docMk/>
            <pc:sldMk cId="548476299" sldId="534"/>
            <ac:spMk id="12" creationId="{966333EE-078D-9F5B-8BA0-A755CFAC0D00}"/>
          </ac:spMkLst>
        </pc:spChg>
        <pc:picChg chg="add mod">
          <ac:chgData name="Collins murichu" userId="29c1d852d0a6871f" providerId="LiveId" clId="{18DA6BC0-2A07-4E76-AD09-984A3FA0D0D0}" dt="2024-06-17T10:57:24.487" v="27"/>
          <ac:picMkLst>
            <pc:docMk/>
            <pc:sldMk cId="548476299" sldId="534"/>
            <ac:picMk id="3" creationId="{35EA4D68-9F6B-C9DF-877B-6CB9E4EFDAE4}"/>
          </ac:picMkLst>
        </pc:picChg>
        <pc:picChg chg="add mod">
          <ac:chgData name="Collins murichu" userId="29c1d852d0a6871f" providerId="LiveId" clId="{18DA6BC0-2A07-4E76-AD09-984A3FA0D0D0}" dt="2024-06-17T10:59:30.720" v="44" actId="1076"/>
          <ac:picMkLst>
            <pc:docMk/>
            <pc:sldMk cId="548476299" sldId="534"/>
            <ac:picMk id="5" creationId="{47AF3568-8AA3-3A18-1E27-F7D2ED2ADA03}"/>
          </ac:picMkLst>
        </pc:picChg>
      </pc:sldChg>
      <pc:sldChg chg="modSp mod">
        <pc:chgData name="Collins murichu" userId="29c1d852d0a6871f" providerId="LiveId" clId="{18DA6BC0-2A07-4E76-AD09-984A3FA0D0D0}" dt="2024-06-15T20:12:21.575" v="12" actId="115"/>
        <pc:sldMkLst>
          <pc:docMk/>
          <pc:sldMk cId="1372651910" sldId="535"/>
        </pc:sldMkLst>
        <pc:spChg chg="mod">
          <ac:chgData name="Collins murichu" userId="29c1d852d0a6871f" providerId="LiveId" clId="{18DA6BC0-2A07-4E76-AD09-984A3FA0D0D0}" dt="2024-06-15T20:12:21.575" v="12" actId="115"/>
          <ac:spMkLst>
            <pc:docMk/>
            <pc:sldMk cId="1372651910" sldId="535"/>
            <ac:spMk id="9" creationId="{A37F374A-5F11-7E34-7BBE-9798091FD16A}"/>
          </ac:spMkLst>
        </pc:spChg>
      </pc:sldChg>
      <pc:sldChg chg="modSp mod">
        <pc:chgData name="Collins murichu" userId="29c1d852d0a6871f" providerId="LiveId" clId="{18DA6BC0-2A07-4E76-AD09-984A3FA0D0D0}" dt="2024-06-15T21:14:40.126" v="20" actId="20577"/>
        <pc:sldMkLst>
          <pc:docMk/>
          <pc:sldMk cId="104535947" sldId="548"/>
        </pc:sldMkLst>
        <pc:spChg chg="mod">
          <ac:chgData name="Collins murichu" userId="29c1d852d0a6871f" providerId="LiveId" clId="{18DA6BC0-2A07-4E76-AD09-984A3FA0D0D0}" dt="2024-06-15T21:14:40.126" v="20" actId="20577"/>
          <ac:spMkLst>
            <pc:docMk/>
            <pc:sldMk cId="104535947" sldId="548"/>
            <ac:spMk id="9" creationId="{FE16A3ED-D1BD-DB58-DDF3-D8B1939DFDA1}"/>
          </ac:spMkLst>
        </pc:spChg>
      </pc:sldChg>
      <pc:sldChg chg="modSp mod">
        <pc:chgData name="Collins murichu" userId="29c1d852d0a6871f" providerId="LiveId" clId="{18DA6BC0-2A07-4E76-AD09-984A3FA0D0D0}" dt="2024-06-15T21:14:30.911" v="13" actId="115"/>
        <pc:sldMkLst>
          <pc:docMk/>
          <pc:sldMk cId="732751220" sldId="550"/>
        </pc:sldMkLst>
        <pc:spChg chg="mod">
          <ac:chgData name="Collins murichu" userId="29c1d852d0a6871f" providerId="LiveId" clId="{18DA6BC0-2A07-4E76-AD09-984A3FA0D0D0}" dt="2024-06-15T21:14:30.911" v="13" actId="115"/>
          <ac:spMkLst>
            <pc:docMk/>
            <pc:sldMk cId="732751220" sldId="550"/>
            <ac:spMk id="9" creationId="{E7F85885-533F-1583-1307-F449EAA884F6}"/>
          </ac:spMkLst>
        </pc:spChg>
      </pc:sldChg>
      <pc:sldChg chg="modSp mod">
        <pc:chgData name="Collins murichu" userId="29c1d852d0a6871f" providerId="LiveId" clId="{18DA6BC0-2A07-4E76-AD09-984A3FA0D0D0}" dt="2024-06-15T21:14:51.450" v="21" actId="115"/>
        <pc:sldMkLst>
          <pc:docMk/>
          <pc:sldMk cId="3979228445" sldId="551"/>
        </pc:sldMkLst>
        <pc:spChg chg="mod">
          <ac:chgData name="Collins murichu" userId="29c1d852d0a6871f" providerId="LiveId" clId="{18DA6BC0-2A07-4E76-AD09-984A3FA0D0D0}" dt="2024-06-15T21:14:51.450" v="21" actId="115"/>
          <ac:spMkLst>
            <pc:docMk/>
            <pc:sldMk cId="3979228445" sldId="551"/>
            <ac:spMk id="9" creationId="{E7F85885-533F-1583-1307-F449EAA884F6}"/>
          </ac:spMkLst>
        </pc:spChg>
      </pc:sldChg>
      <pc:sldChg chg="modSp mod">
        <pc:chgData name="Collins murichu" userId="29c1d852d0a6871f" providerId="LiveId" clId="{18DA6BC0-2A07-4E76-AD09-984A3FA0D0D0}" dt="2024-06-15T21:14:59.516" v="22" actId="115"/>
        <pc:sldMkLst>
          <pc:docMk/>
          <pc:sldMk cId="3049250329" sldId="552"/>
        </pc:sldMkLst>
        <pc:spChg chg="mod">
          <ac:chgData name="Collins murichu" userId="29c1d852d0a6871f" providerId="LiveId" clId="{18DA6BC0-2A07-4E76-AD09-984A3FA0D0D0}" dt="2024-06-15T21:14:59.516" v="22" actId="115"/>
          <ac:spMkLst>
            <pc:docMk/>
            <pc:sldMk cId="3049250329" sldId="552"/>
            <ac:spMk id="9" creationId="{E7F85885-533F-1583-1307-F449EAA884F6}"/>
          </ac:spMkLst>
        </pc:spChg>
      </pc:sldChg>
      <pc:sldChg chg="modSp mod">
        <pc:chgData name="Collins murichu" userId="29c1d852d0a6871f" providerId="LiveId" clId="{18DA6BC0-2A07-4E76-AD09-984A3FA0D0D0}" dt="2024-06-15T21:15:15.539" v="24" actId="115"/>
        <pc:sldMkLst>
          <pc:docMk/>
          <pc:sldMk cId="4124953864" sldId="553"/>
        </pc:sldMkLst>
        <pc:spChg chg="mod">
          <ac:chgData name="Collins murichu" userId="29c1d852d0a6871f" providerId="LiveId" clId="{18DA6BC0-2A07-4E76-AD09-984A3FA0D0D0}" dt="2024-06-15T21:15:15.539" v="24" actId="115"/>
          <ac:spMkLst>
            <pc:docMk/>
            <pc:sldMk cId="4124953864" sldId="553"/>
            <ac:spMk id="9" creationId="{E7F85885-533F-1583-1307-F449EAA884F6}"/>
          </ac:spMkLst>
        </pc:spChg>
      </pc:sldChg>
      <pc:sldChg chg="modSp mod">
        <pc:chgData name="Collins murichu" userId="29c1d852d0a6871f" providerId="LiveId" clId="{18DA6BC0-2A07-4E76-AD09-984A3FA0D0D0}" dt="2024-06-15T21:15:28.186" v="25" actId="115"/>
        <pc:sldMkLst>
          <pc:docMk/>
          <pc:sldMk cId="3567863499" sldId="555"/>
        </pc:sldMkLst>
        <pc:spChg chg="mod">
          <ac:chgData name="Collins murichu" userId="29c1d852d0a6871f" providerId="LiveId" clId="{18DA6BC0-2A07-4E76-AD09-984A3FA0D0D0}" dt="2024-06-15T21:15:28.186" v="25" actId="115"/>
          <ac:spMkLst>
            <pc:docMk/>
            <pc:sldMk cId="3567863499" sldId="555"/>
            <ac:spMk id="9" creationId="{E7F85885-533F-1583-1307-F449EAA884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6/15/2024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title"/>
          </p:nvPr>
        </p:nvSpPr>
        <p:spPr>
          <a:xfrm>
            <a:off x="595086" y="1"/>
            <a:ext cx="7881257" cy="1683656"/>
          </a:xfrm>
        </p:spPr>
        <p:txBody>
          <a:bodyPr/>
          <a:lstStyle/>
          <a:p>
            <a:r>
              <a:rPr lang="en-US" b="1" dirty="0"/>
              <a:t>Title:</a:t>
            </a:r>
            <a:r>
              <a:rPr lang="en-US" dirty="0"/>
              <a:t> </a:t>
            </a:r>
            <a:r>
              <a:rPr lang="en-US" dirty="0" err="1"/>
              <a:t>Interac</a:t>
            </a:r>
            <a:r>
              <a:rPr lang="en-US" dirty="0"/>
              <a:t> E-transfer as a Payment System</a:t>
            </a:r>
          </a:p>
        </p:txBody>
      </p:sp>
      <p:sp>
        <p:nvSpPr>
          <p:cNvPr id="6" name="Content Placeholder 5">
            <a:extLst>
              <a:ext uri="{FF2B5EF4-FFF2-40B4-BE49-F238E27FC236}">
                <a16:creationId xmlns:a16="http://schemas.microsoft.com/office/drawing/2014/main" id="{6AD5281A-B161-E7AD-5B27-BE56655B74CF}"/>
              </a:ext>
            </a:extLst>
          </p:cNvPr>
          <p:cNvSpPr>
            <a:spLocks noGrp="1"/>
          </p:cNvSpPr>
          <p:nvPr>
            <p:ph idx="1"/>
          </p:nvPr>
        </p:nvSpPr>
        <p:spPr>
          <a:xfrm>
            <a:off x="595086" y="1857829"/>
            <a:ext cx="7068457" cy="3637715"/>
          </a:xfrm>
        </p:spPr>
        <p:txBody>
          <a:bodyPr/>
          <a:lstStyle/>
          <a:p>
            <a:r>
              <a:rPr lang="en-US" dirty="0"/>
              <a:t>Definition</a:t>
            </a:r>
          </a:p>
          <a:p>
            <a:r>
              <a:rPr lang="en-US" dirty="0"/>
              <a:t>Brief History and Background</a:t>
            </a:r>
          </a:p>
          <a:p>
            <a:r>
              <a:rPr lang="en-US" dirty="0"/>
              <a:t>How </a:t>
            </a:r>
            <a:r>
              <a:rPr lang="en-US" dirty="0" err="1"/>
              <a:t>Interac</a:t>
            </a:r>
            <a:r>
              <a:rPr lang="en-US" dirty="0"/>
              <a:t> E-Transfer works</a:t>
            </a:r>
          </a:p>
          <a:p>
            <a:r>
              <a:rPr lang="en-US" dirty="0"/>
              <a:t>Pros  and Cons</a:t>
            </a:r>
          </a:p>
          <a:p>
            <a:r>
              <a:rPr lang="en-US" dirty="0"/>
              <a:t>Conclusion </a:t>
            </a:r>
          </a:p>
        </p:txBody>
      </p:sp>
      <p:pic>
        <p:nvPicPr>
          <p:cNvPr id="2054" name="Picture 6">
            <a:extLst>
              <a:ext uri="{FF2B5EF4-FFF2-40B4-BE49-F238E27FC236}">
                <a16:creationId xmlns:a16="http://schemas.microsoft.com/office/drawing/2014/main" id="{16E599B2-E51A-A408-B7DB-F4F766E8A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3372" y="1683657"/>
            <a:ext cx="3048000" cy="2392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7F85885-533F-1583-1307-F449EAA884F6}"/>
              </a:ext>
            </a:extLst>
          </p:cNvPr>
          <p:cNvSpPr>
            <a:spLocks noGrp="1"/>
          </p:cNvSpPr>
          <p:nvPr>
            <p:ph type="title"/>
          </p:nvPr>
        </p:nvSpPr>
        <p:spPr>
          <a:xfrm>
            <a:off x="850392" y="0"/>
            <a:ext cx="6183454" cy="1317812"/>
          </a:xfrm>
        </p:spPr>
        <p:txBody>
          <a:bodyPr vert="horz" lIns="91440" tIns="45720" rIns="91440" bIns="45720" rtlCol="0" anchor="ctr">
            <a:normAutofit fontScale="90000"/>
          </a:bodyPr>
          <a:lstStyle/>
          <a:p>
            <a:r>
              <a:rPr lang="en-US" sz="3400" b="1" u="sng" kern="1200" cap="all" spc="600" baseline="0" dirty="0">
                <a:latin typeface="+mj-lt"/>
                <a:ea typeface="+mj-ea"/>
                <a:cs typeface="+mj-cs"/>
              </a:rPr>
              <a:t>CONS</a:t>
            </a:r>
            <a:br>
              <a:rPr lang="en-US" sz="3400" b="1" kern="1200" cap="all" spc="600" baseline="0" dirty="0">
                <a:latin typeface="+mj-lt"/>
                <a:ea typeface="+mj-ea"/>
                <a:cs typeface="+mj-cs"/>
              </a:rPr>
            </a:br>
            <a:r>
              <a:rPr lang="en-US"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1.</a:t>
            </a:r>
            <a:r>
              <a:rPr lang="en-US" b="1" u="sng"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Limits</a:t>
            </a:r>
            <a:br>
              <a:rPr lang="en-US" sz="1600" b="1" dirty="0">
                <a:solidFill>
                  <a:schemeClr val="bg1"/>
                </a:solidFill>
                <a:latin typeface="+mj-lt"/>
                <a:cs typeface="Segoe UI" panose="020B0502040204020203" pitchFamily="34" charset="0"/>
              </a:rPr>
            </a:br>
            <a:endParaRPr lang="en-US" sz="3400" b="1" kern="1200" cap="all" spc="600" baseline="0" dirty="0">
              <a:latin typeface="+mj-lt"/>
              <a:ea typeface="+mj-ea"/>
              <a:cs typeface="+mj-cs"/>
            </a:endParaRPr>
          </a:p>
        </p:txBody>
      </p:sp>
      <p:sp>
        <p:nvSpPr>
          <p:cNvPr id="3" name="TextBox 2">
            <a:extLst>
              <a:ext uri="{FF2B5EF4-FFF2-40B4-BE49-F238E27FC236}">
                <a16:creationId xmlns:a16="http://schemas.microsoft.com/office/drawing/2014/main" id="{CC4F2A11-8953-3BB5-FE04-3D000981C5C2}"/>
              </a:ext>
            </a:extLst>
          </p:cNvPr>
          <p:cNvSpPr txBox="1"/>
          <p:nvPr/>
        </p:nvSpPr>
        <p:spPr>
          <a:xfrm>
            <a:off x="838200" y="1317811"/>
            <a:ext cx="7700888" cy="4859151"/>
          </a:xfrm>
          <a:prstGeom prst="rect">
            <a:avLst/>
          </a:prstGeom>
        </p:spPr>
        <p:txBody>
          <a:bodyPr vert="horz" lIns="91440" tIns="45720" rIns="91440" bIns="45720" rtlCol="0">
            <a:normAutofit/>
          </a:bodyPr>
          <a:lstStyle/>
          <a:p>
            <a:pPr marL="228600" indent="-347472">
              <a:lnSpc>
                <a:spcPct val="90000"/>
              </a:lnSpc>
              <a:spcBef>
                <a:spcPts val="1000"/>
              </a:spcBef>
              <a:buClr>
                <a:schemeClr val="accent6"/>
              </a:buClr>
              <a:buFont typeface="Courier New" panose="02070309020205020404" pitchFamily="49" charset="0"/>
              <a:buChar char="o"/>
            </a:pPr>
            <a:r>
              <a:rPr lang="en-US" b="1" dirty="0">
                <a:solidFill>
                  <a:schemeClr val="bg1"/>
                </a:solidFill>
                <a:latin typeface="+mj-lt"/>
                <a:cs typeface="Segoe UI" panose="020B0502040204020203" pitchFamily="34" charset="0"/>
              </a:rPr>
              <a:t>Daily, Weekly, and Monthly Transfer Limits</a:t>
            </a:r>
            <a:endParaRPr lang="en-US" dirty="0">
              <a:solidFill>
                <a:schemeClr val="bg1"/>
              </a:solidFill>
              <a:latin typeface="+mj-lt"/>
              <a:cs typeface="Segoe UI" panose="020B0502040204020203" pitchFamily="34" charset="0"/>
            </a:endParaRPr>
          </a:p>
          <a:p>
            <a:pPr marL="228600" indent="-347472">
              <a:lnSpc>
                <a:spcPct val="90000"/>
              </a:lnSpc>
              <a:spcBef>
                <a:spcPts val="1000"/>
              </a:spcBef>
              <a:buClr>
                <a:schemeClr val="accent6"/>
              </a:buClr>
              <a:buFont typeface="Courier New" panose="02070309020205020404" pitchFamily="49" charset="0"/>
              <a:buChar char="o"/>
            </a:pPr>
            <a:r>
              <a:rPr lang="en-US" dirty="0" err="1">
                <a:solidFill>
                  <a:schemeClr val="bg1"/>
                </a:solidFill>
                <a:latin typeface="+mj-lt"/>
                <a:cs typeface="Segoe UI" panose="020B0502040204020203" pitchFamily="34" charset="0"/>
              </a:rPr>
              <a:t>Interac</a:t>
            </a:r>
            <a:r>
              <a:rPr lang="en-US" dirty="0">
                <a:solidFill>
                  <a:schemeClr val="bg1"/>
                </a:solidFill>
                <a:latin typeface="+mj-lt"/>
                <a:cs typeface="Segoe UI" panose="020B0502040204020203" pitchFamily="34" charset="0"/>
              </a:rPr>
              <a:t> E-Transfer has transfer limits that vary depending on the financial institution and account type. These limits are designed to ensure security and manage risks. Here’s an overview of the typical limits:</a:t>
            </a:r>
          </a:p>
          <a:p>
            <a:pPr marL="228600" indent="-347472">
              <a:lnSpc>
                <a:spcPct val="90000"/>
              </a:lnSpc>
              <a:spcBef>
                <a:spcPts val="1000"/>
              </a:spcBef>
              <a:buClr>
                <a:schemeClr val="accent6"/>
              </a:buClr>
              <a:buFont typeface="Courier New" panose="02070309020205020404" pitchFamily="49" charset="0"/>
              <a:buChar char="o"/>
            </a:pPr>
            <a:r>
              <a:rPr lang="en-US" b="1" u="sng" dirty="0">
                <a:solidFill>
                  <a:schemeClr val="bg1"/>
                </a:solidFill>
                <a:latin typeface="+mj-lt"/>
                <a:cs typeface="Segoe UI" panose="020B0502040204020203" pitchFamily="34" charset="0"/>
              </a:rPr>
              <a:t>Daily Limits</a:t>
            </a:r>
            <a:r>
              <a:rPr lang="en-US" u="sng" dirty="0">
                <a:solidFill>
                  <a:schemeClr val="bg1"/>
                </a:solidFill>
                <a:latin typeface="+mj-lt"/>
                <a:cs typeface="Segoe UI" panose="020B0502040204020203" pitchFamily="34" charset="0"/>
              </a:rPr>
              <a:t>: </a:t>
            </a:r>
            <a:r>
              <a:rPr lang="en-US" dirty="0">
                <a:solidFill>
                  <a:schemeClr val="bg1"/>
                </a:solidFill>
                <a:latin typeface="+mj-lt"/>
                <a:cs typeface="Segoe UI" panose="020B0502040204020203" pitchFamily="34" charset="0"/>
              </a:rPr>
              <a:t>Most banks set a daily limit on the amount that can be sent via </a:t>
            </a:r>
            <a:r>
              <a:rPr lang="en-US" dirty="0" err="1">
                <a:solidFill>
                  <a:schemeClr val="bg1"/>
                </a:solidFill>
                <a:latin typeface="+mj-lt"/>
                <a:cs typeface="Segoe UI" panose="020B0502040204020203" pitchFamily="34" charset="0"/>
              </a:rPr>
              <a:t>Interac</a:t>
            </a:r>
            <a:r>
              <a:rPr lang="en-US" dirty="0">
                <a:solidFill>
                  <a:schemeClr val="bg1"/>
                </a:solidFill>
                <a:latin typeface="+mj-lt"/>
                <a:cs typeface="Segoe UI" panose="020B0502040204020203" pitchFamily="34" charset="0"/>
              </a:rPr>
              <a:t> E-Transfer. This limit typically ranges from CAD $2,500 to CAD $3,000.</a:t>
            </a:r>
          </a:p>
          <a:p>
            <a:pPr marL="228600" indent="-347472">
              <a:lnSpc>
                <a:spcPct val="90000"/>
              </a:lnSpc>
              <a:spcBef>
                <a:spcPts val="1000"/>
              </a:spcBef>
              <a:buClr>
                <a:schemeClr val="accent6"/>
              </a:buClr>
              <a:buFont typeface="Courier New" panose="02070309020205020404" pitchFamily="49" charset="0"/>
              <a:buChar char="o"/>
            </a:pPr>
            <a:r>
              <a:rPr lang="en-US" b="1" dirty="0">
                <a:solidFill>
                  <a:schemeClr val="bg1"/>
                </a:solidFill>
                <a:latin typeface="+mj-lt"/>
                <a:cs typeface="Segoe UI" panose="020B0502040204020203" pitchFamily="34" charset="0"/>
              </a:rPr>
              <a:t>Weekly Limits</a:t>
            </a:r>
            <a:r>
              <a:rPr lang="en-US" dirty="0">
                <a:solidFill>
                  <a:schemeClr val="bg1"/>
                </a:solidFill>
                <a:latin typeface="+mj-lt"/>
                <a:cs typeface="Segoe UI" panose="020B0502040204020203" pitchFamily="34" charset="0"/>
              </a:rPr>
              <a:t>: In addition to daily limits, there are also weekly limits, which usually range from CAD $10,000 to CAD $20,000.</a:t>
            </a:r>
          </a:p>
          <a:p>
            <a:pPr marL="228600" indent="-347472">
              <a:lnSpc>
                <a:spcPct val="90000"/>
              </a:lnSpc>
              <a:spcBef>
                <a:spcPts val="1000"/>
              </a:spcBef>
              <a:buClr>
                <a:schemeClr val="accent6"/>
              </a:buClr>
              <a:buFont typeface="Courier New" panose="02070309020205020404" pitchFamily="49" charset="0"/>
              <a:buChar char="o"/>
            </a:pPr>
            <a:r>
              <a:rPr lang="en-US" u="sng" dirty="0">
                <a:solidFill>
                  <a:schemeClr val="bg1"/>
                </a:solidFill>
                <a:latin typeface="+mj-lt"/>
                <a:cs typeface="Segoe UI" panose="020B0502040204020203" pitchFamily="34" charset="0"/>
              </a:rPr>
              <a:t>Monthly Limits</a:t>
            </a:r>
            <a:r>
              <a:rPr lang="en-US" dirty="0">
                <a:solidFill>
                  <a:schemeClr val="bg1"/>
                </a:solidFill>
                <a:latin typeface="+mj-lt"/>
                <a:cs typeface="Segoe UI" panose="020B0502040204020203" pitchFamily="34" charset="0"/>
              </a:rPr>
              <a:t>: Monthly transfer limits are set to control the total amount that can be transferred over a month, often ranging from CAD $20,000 to CAD $40,000.</a:t>
            </a:r>
          </a:p>
          <a:p>
            <a:pPr marL="228600" indent="-347472">
              <a:lnSpc>
                <a:spcPct val="90000"/>
              </a:lnSpc>
              <a:spcBef>
                <a:spcPts val="1000"/>
              </a:spcBef>
              <a:buClr>
                <a:schemeClr val="accent6"/>
              </a:buClr>
              <a:buFont typeface="Courier New" panose="02070309020205020404" pitchFamily="49" charset="0"/>
              <a:buChar char="o"/>
            </a:pPr>
            <a:r>
              <a:rPr lang="en-US" dirty="0">
                <a:solidFill>
                  <a:schemeClr val="bg1"/>
                </a:solidFill>
                <a:latin typeface="+mj-lt"/>
                <a:cs typeface="Segoe UI" panose="020B0502040204020203" pitchFamily="34" charset="0"/>
              </a:rPr>
              <a:t>These limits ensure that transactions remain secure while allowing users to manage their finances effectively. It’s important for users to check with their specific financial institution for exact limits, as these can vary.</a:t>
            </a:r>
          </a:p>
        </p:txBody>
      </p:sp>
      <p:pic>
        <p:nvPicPr>
          <p:cNvPr id="6146" name="Picture 2">
            <a:extLst>
              <a:ext uri="{FF2B5EF4-FFF2-40B4-BE49-F238E27FC236}">
                <a16:creationId xmlns:a16="http://schemas.microsoft.com/office/drawing/2014/main" id="{91B720BF-8F93-D5FD-A876-AC265EA714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78241" y="227745"/>
            <a:ext cx="3259015" cy="2032237"/>
          </a:xfrm>
          <a:prstGeom prst="rect">
            <a:avLst/>
          </a:prstGeom>
          <a:solidFill>
            <a:srgbClr val="FFFFFF"/>
          </a:solidFill>
        </p:spPr>
      </p:pic>
      <p:sp>
        <p:nvSpPr>
          <p:cNvPr id="6153" name="Slide Number Placeholder 5">
            <a:extLst>
              <a:ext uri="{FF2B5EF4-FFF2-40B4-BE49-F238E27FC236}">
                <a16:creationId xmlns:a16="http://schemas.microsoft.com/office/drawing/2014/main" id="{B7124F6D-DC38-82E5-098F-EDACEE05DC90}"/>
              </a:ext>
            </a:extLst>
          </p:cNvPr>
          <p:cNvSpPr>
            <a:spLocks noGrp="1"/>
          </p:cNvSpPr>
          <p:nvPr>
            <p:ph type="sldNum" sz="quarter" idx="12"/>
          </p:nvPr>
        </p:nvSpPr>
        <p:spPr>
          <a:xfrm>
            <a:off x="329184" y="411480"/>
            <a:ext cx="521208" cy="310896"/>
          </a:xfrm>
        </p:spPr>
        <p:txBody>
          <a:bodyPr/>
          <a:lstStyle/>
          <a:p>
            <a:pPr>
              <a:spcAft>
                <a:spcPts val="600"/>
              </a:spcAft>
            </a:pPr>
            <a:fld id="{294A09A9-5501-47C1-A89A-A340965A2BE2}" type="slidenum">
              <a:rPr lang="en-US" smtClean="0"/>
              <a:pPr>
                <a:spcAft>
                  <a:spcPts val="600"/>
                </a:spcAft>
              </a:pPr>
              <a:t>10</a:t>
            </a:fld>
            <a:endParaRPr lang="en-US"/>
          </a:p>
        </p:txBody>
      </p:sp>
      <p:sp>
        <p:nvSpPr>
          <p:cNvPr id="4" name="TextBox 3">
            <a:extLst>
              <a:ext uri="{FF2B5EF4-FFF2-40B4-BE49-F238E27FC236}">
                <a16:creationId xmlns:a16="http://schemas.microsoft.com/office/drawing/2014/main" id="{0024CB7F-85DB-D045-D365-2B74AA9A2B6B}"/>
              </a:ext>
            </a:extLst>
          </p:cNvPr>
          <p:cNvSpPr txBox="1"/>
          <p:nvPr/>
        </p:nvSpPr>
        <p:spPr>
          <a:xfrm>
            <a:off x="838200" y="1003226"/>
            <a:ext cx="7700888" cy="5173737"/>
          </a:xfrm>
          <a:prstGeom prst="rect">
            <a:avLst/>
          </a:prstGeom>
        </p:spPr>
        <p:txBody>
          <a:bodyPr vert="horz" lIns="91440" tIns="45720" rIns="91440" bIns="45720" rtlCol="0">
            <a:normAutofit/>
          </a:bodyPr>
          <a:lstStyle/>
          <a:p>
            <a:pPr>
              <a:lnSpc>
                <a:spcPct val="90000"/>
              </a:lnSpc>
              <a:spcBef>
                <a:spcPts val="1000"/>
              </a:spcBef>
              <a:buClr>
                <a:schemeClr val="accent6"/>
              </a:buClr>
            </a:pPr>
            <a:endParaRPr lang="en-US" sz="1500" dirty="0">
              <a:solidFill>
                <a:schemeClr val="bg1"/>
              </a:solidFill>
              <a:cs typeface="Segoe UI" panose="020B0502040204020203" pitchFamily="34" charset="0"/>
            </a:endParaRPr>
          </a:p>
        </p:txBody>
      </p:sp>
    </p:spTree>
    <p:extLst>
      <p:ext uri="{BB962C8B-B14F-4D97-AF65-F5344CB8AC3E}">
        <p14:creationId xmlns:p14="http://schemas.microsoft.com/office/powerpoint/2010/main" val="4124953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24CB7F-85DB-D045-D365-2B74AA9A2B6B}"/>
              </a:ext>
            </a:extLst>
          </p:cNvPr>
          <p:cNvSpPr txBox="1"/>
          <p:nvPr/>
        </p:nvSpPr>
        <p:spPr>
          <a:xfrm>
            <a:off x="838200" y="1003226"/>
            <a:ext cx="8799286" cy="5173737"/>
          </a:xfrm>
          <a:prstGeom prst="rect">
            <a:avLst/>
          </a:prstGeom>
        </p:spPr>
        <p:txBody>
          <a:bodyPr vert="horz" lIns="91440" tIns="45720" rIns="91440" bIns="45720" rtlCol="0">
            <a:normAutofit/>
          </a:bodyPr>
          <a:lstStyle/>
          <a:p>
            <a:pPr marL="228600" indent="-347472">
              <a:lnSpc>
                <a:spcPct val="90000"/>
              </a:lnSpc>
              <a:spcBef>
                <a:spcPts val="1000"/>
              </a:spcBef>
              <a:buClr>
                <a:schemeClr val="accent6"/>
              </a:buClr>
              <a:buFont typeface="Courier New" panose="02070309020205020404" pitchFamily="49" charset="0"/>
              <a:buChar char="o"/>
            </a:pPr>
            <a:endParaRPr lang="en-US" sz="1500" dirty="0">
              <a:solidFill>
                <a:schemeClr val="bg1"/>
              </a:solidFill>
              <a:cs typeface="Segoe UI" panose="020B0502040204020203" pitchFamily="34" charset="0"/>
            </a:endParaRPr>
          </a:p>
        </p:txBody>
      </p:sp>
      <p:sp>
        <p:nvSpPr>
          <p:cNvPr id="13" name="Slide Number Placeholder 5">
            <a:extLst>
              <a:ext uri="{FF2B5EF4-FFF2-40B4-BE49-F238E27FC236}">
                <a16:creationId xmlns:a16="http://schemas.microsoft.com/office/drawing/2014/main" id="{515A02D2-5E65-A45A-CB19-86FDB3028845}"/>
              </a:ext>
            </a:extLst>
          </p:cNvPr>
          <p:cNvSpPr>
            <a:spLocks noGrp="1"/>
          </p:cNvSpPr>
          <p:nvPr>
            <p:ph type="sldNum" sz="quarter" idx="12"/>
          </p:nvPr>
        </p:nvSpPr>
        <p:spPr>
          <a:xfrm>
            <a:off x="329184" y="411480"/>
            <a:ext cx="521208" cy="310896"/>
          </a:xfrm>
        </p:spPr>
        <p:txBody>
          <a:bodyPr/>
          <a:lstStyle/>
          <a:p>
            <a:pPr>
              <a:spcAft>
                <a:spcPts val="600"/>
              </a:spcAft>
            </a:pPr>
            <a:fld id="{294A09A9-5501-47C1-A89A-A340965A2BE2}" type="slidenum">
              <a:rPr lang="en-US" smtClean="0"/>
              <a:pPr>
                <a:spcAft>
                  <a:spcPts val="600"/>
                </a:spcAft>
              </a:pPr>
              <a:t>11</a:t>
            </a:fld>
            <a:endParaRPr lang="en-US"/>
          </a:p>
        </p:txBody>
      </p:sp>
      <p:sp>
        <p:nvSpPr>
          <p:cNvPr id="5" name="TextBox 4">
            <a:extLst>
              <a:ext uri="{FF2B5EF4-FFF2-40B4-BE49-F238E27FC236}">
                <a16:creationId xmlns:a16="http://schemas.microsoft.com/office/drawing/2014/main" id="{AF747D0F-2E79-85A3-BBED-7ECC27E41B10}"/>
              </a:ext>
            </a:extLst>
          </p:cNvPr>
          <p:cNvSpPr txBox="1"/>
          <p:nvPr/>
        </p:nvSpPr>
        <p:spPr>
          <a:xfrm>
            <a:off x="589788" y="638629"/>
            <a:ext cx="9599241" cy="646331"/>
          </a:xfrm>
          <a:prstGeom prst="rect">
            <a:avLst/>
          </a:prstGeom>
          <a:noFill/>
        </p:spPr>
        <p:txBody>
          <a:bodyPr wrap="square">
            <a:spAutoFit/>
          </a:bodyPr>
          <a:lstStyle/>
          <a:p>
            <a:pPr>
              <a:buFont typeface="Arial" panose="020B0604020202020204" pitchFamily="34" charset="0"/>
              <a:buChar char="•"/>
            </a:pPr>
            <a:endParaRPr lang="en-US" dirty="0">
              <a:solidFill>
                <a:schemeClr val="bg2">
                  <a:lumMod val="90000"/>
                </a:schemeClr>
              </a:solidFill>
            </a:endParaRPr>
          </a:p>
          <a:p>
            <a:endParaRPr lang="en-US" dirty="0"/>
          </a:p>
        </p:txBody>
      </p:sp>
      <p:pic>
        <p:nvPicPr>
          <p:cNvPr id="7170" name="Picture 2">
            <a:extLst>
              <a:ext uri="{FF2B5EF4-FFF2-40B4-BE49-F238E27FC236}">
                <a16:creationId xmlns:a16="http://schemas.microsoft.com/office/drawing/2014/main" id="{B222CA55-CC05-6A72-65D4-7936BA37C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360" y="447455"/>
            <a:ext cx="3697941" cy="24652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935D7DA-379D-5D53-E049-FD4AD3957736}"/>
              </a:ext>
            </a:extLst>
          </p:cNvPr>
          <p:cNvSpPr txBox="1"/>
          <p:nvPr/>
        </p:nvSpPr>
        <p:spPr>
          <a:xfrm>
            <a:off x="765898" y="843677"/>
            <a:ext cx="8203290" cy="3416320"/>
          </a:xfrm>
          <a:prstGeom prst="rect">
            <a:avLst/>
          </a:prstGeom>
          <a:noFill/>
        </p:spPr>
        <p:txBody>
          <a:bodyPr wrap="square">
            <a:spAutoFit/>
          </a:bodyPr>
          <a:lstStyle/>
          <a:p>
            <a:pPr>
              <a:buFont typeface="+mj-lt"/>
              <a:buAutoNum type="arabicPeriod"/>
            </a:pPr>
            <a:r>
              <a:rPr lang="en-US" sz="2400" b="1" dirty="0">
                <a:solidFill>
                  <a:schemeClr val="bg2"/>
                </a:solidFill>
                <a:latin typeface="+mj-lt"/>
              </a:rPr>
              <a:t>Requires a bank account:</a:t>
            </a:r>
            <a:r>
              <a:rPr lang="en-US" sz="2400" dirty="0">
                <a:solidFill>
                  <a:schemeClr val="bg2"/>
                </a:solidFill>
                <a:latin typeface="+mj-lt"/>
              </a:rPr>
              <a:t> Access to the service/content is limited to individuals who have a bank account. This excludes those who are unbanked or underbanked, potentially limiting accessibility based on financial inclusion.</a:t>
            </a:r>
          </a:p>
          <a:p>
            <a:pPr>
              <a:buFont typeface="+mj-lt"/>
              <a:buAutoNum type="arabicPeriod"/>
            </a:pPr>
            <a:endParaRPr lang="en-US" sz="2400" dirty="0">
              <a:solidFill>
                <a:schemeClr val="bg2"/>
              </a:solidFill>
              <a:latin typeface="+mj-lt"/>
            </a:endParaRPr>
          </a:p>
          <a:p>
            <a:pPr>
              <a:buFont typeface="+mj-lt"/>
              <a:buAutoNum type="arabicPeriod"/>
            </a:pPr>
            <a:r>
              <a:rPr lang="en-US" sz="2400" b="1" dirty="0">
                <a:solidFill>
                  <a:schemeClr val="bg2"/>
                </a:solidFill>
                <a:latin typeface="+mj-lt"/>
              </a:rPr>
              <a:t>Dependent on online access:</a:t>
            </a:r>
            <a:r>
              <a:rPr lang="en-US" sz="2400" dirty="0">
                <a:solidFill>
                  <a:schemeClr val="bg2"/>
                </a:solidFill>
                <a:latin typeface="+mj-lt"/>
              </a:rPr>
              <a:t> Utilizing </a:t>
            </a:r>
            <a:r>
              <a:rPr lang="en-US" sz="2400" dirty="0" err="1">
                <a:solidFill>
                  <a:schemeClr val="bg2"/>
                </a:solidFill>
                <a:latin typeface="+mj-lt"/>
              </a:rPr>
              <a:t>Interac</a:t>
            </a:r>
            <a:r>
              <a:rPr lang="en-US" sz="2400" dirty="0">
                <a:solidFill>
                  <a:schemeClr val="bg2"/>
                </a:solidFill>
                <a:latin typeface="+mj-lt"/>
              </a:rPr>
              <a:t> or similar services necessitates reliable internet connectivity. Users in areas with poor internet infrastructure may face challenges accessing the service, thereby reducing accessibility.</a:t>
            </a:r>
          </a:p>
        </p:txBody>
      </p:sp>
      <p:sp>
        <p:nvSpPr>
          <p:cNvPr id="7" name="TextBox 6">
            <a:extLst>
              <a:ext uri="{FF2B5EF4-FFF2-40B4-BE49-F238E27FC236}">
                <a16:creationId xmlns:a16="http://schemas.microsoft.com/office/drawing/2014/main" id="{96FE5774-2725-D416-33CC-031E904A8563}"/>
              </a:ext>
            </a:extLst>
          </p:cNvPr>
          <p:cNvSpPr txBox="1"/>
          <p:nvPr/>
        </p:nvSpPr>
        <p:spPr>
          <a:xfrm>
            <a:off x="589788" y="124290"/>
            <a:ext cx="6098240" cy="646331"/>
          </a:xfrm>
          <a:prstGeom prst="rect">
            <a:avLst/>
          </a:prstGeom>
          <a:noFill/>
        </p:spPr>
        <p:txBody>
          <a:bodyPr wrap="square">
            <a:spAutoFit/>
          </a:bodyPr>
          <a:lstStyle/>
          <a:p>
            <a:r>
              <a:rPr lang="en-US" sz="3600" b="1" u="sng"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2.ACCESSIBILITY</a:t>
            </a:r>
          </a:p>
        </p:txBody>
      </p:sp>
    </p:spTree>
    <p:extLst>
      <p:ext uri="{BB962C8B-B14F-4D97-AF65-F5344CB8AC3E}">
        <p14:creationId xmlns:p14="http://schemas.microsoft.com/office/powerpoint/2010/main" val="166678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7F85885-533F-1583-1307-F449EAA884F6}"/>
              </a:ext>
            </a:extLst>
          </p:cNvPr>
          <p:cNvSpPr>
            <a:spLocks noGrp="1"/>
          </p:cNvSpPr>
          <p:nvPr>
            <p:ph type="title"/>
          </p:nvPr>
        </p:nvSpPr>
        <p:spPr>
          <a:xfrm>
            <a:off x="589788" y="0"/>
            <a:ext cx="11141964" cy="681037"/>
          </a:xfrm>
        </p:spPr>
        <p:txBody>
          <a:bodyPr>
            <a:normAutofit fontScale="90000"/>
          </a:bodyPr>
          <a:lstStyle/>
          <a:p>
            <a:r>
              <a:rPr lang="en-US" sz="3600" b="1"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3.</a:t>
            </a:r>
            <a:r>
              <a:rPr lang="en-US" sz="3600" b="1" u="sng"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Potential for Fraud</a:t>
            </a:r>
            <a:br>
              <a:rPr lang="en-US" sz="2000" dirty="0">
                <a:solidFill>
                  <a:schemeClr val="bg2"/>
                </a:solidFill>
                <a:latin typeface="+mj-lt"/>
              </a:rPr>
            </a:br>
            <a:endParaRPr lang="en-US" sz="2000" dirty="0">
              <a:solidFill>
                <a:schemeClr val="bg2">
                  <a:lumMod val="75000"/>
                </a:schemeClr>
              </a:solidFill>
            </a:endParaRPr>
          </a:p>
        </p:txBody>
      </p:sp>
      <p:sp>
        <p:nvSpPr>
          <p:cNvPr id="4" name="TextBox 3">
            <a:extLst>
              <a:ext uri="{FF2B5EF4-FFF2-40B4-BE49-F238E27FC236}">
                <a16:creationId xmlns:a16="http://schemas.microsoft.com/office/drawing/2014/main" id="{0024CB7F-85DB-D045-D365-2B74AA9A2B6B}"/>
              </a:ext>
            </a:extLst>
          </p:cNvPr>
          <p:cNvSpPr txBox="1"/>
          <p:nvPr/>
        </p:nvSpPr>
        <p:spPr>
          <a:xfrm>
            <a:off x="838200" y="1003226"/>
            <a:ext cx="8799286" cy="5173737"/>
          </a:xfrm>
          <a:prstGeom prst="rect">
            <a:avLst/>
          </a:prstGeom>
        </p:spPr>
        <p:txBody>
          <a:bodyPr vert="horz" lIns="91440" tIns="45720" rIns="91440" bIns="45720" rtlCol="0">
            <a:normAutofit/>
          </a:bodyPr>
          <a:lstStyle/>
          <a:p>
            <a:pPr marL="228600" indent="-347472">
              <a:lnSpc>
                <a:spcPct val="90000"/>
              </a:lnSpc>
              <a:spcBef>
                <a:spcPts val="1000"/>
              </a:spcBef>
              <a:buClr>
                <a:schemeClr val="accent6"/>
              </a:buClr>
              <a:buFont typeface="Courier New" panose="02070309020205020404" pitchFamily="49" charset="0"/>
              <a:buChar char="o"/>
            </a:pPr>
            <a:endParaRPr lang="en-US" sz="1500" dirty="0">
              <a:solidFill>
                <a:schemeClr val="bg1"/>
              </a:solidFill>
              <a:cs typeface="Segoe UI" panose="020B0502040204020203" pitchFamily="34" charset="0"/>
            </a:endParaRPr>
          </a:p>
        </p:txBody>
      </p:sp>
      <p:sp>
        <p:nvSpPr>
          <p:cNvPr id="13" name="Slide Number Placeholder 5">
            <a:extLst>
              <a:ext uri="{FF2B5EF4-FFF2-40B4-BE49-F238E27FC236}">
                <a16:creationId xmlns:a16="http://schemas.microsoft.com/office/drawing/2014/main" id="{515A02D2-5E65-A45A-CB19-86FDB3028845}"/>
              </a:ext>
            </a:extLst>
          </p:cNvPr>
          <p:cNvSpPr>
            <a:spLocks noGrp="1"/>
          </p:cNvSpPr>
          <p:nvPr>
            <p:ph type="sldNum" sz="quarter" idx="12"/>
          </p:nvPr>
        </p:nvSpPr>
        <p:spPr>
          <a:xfrm>
            <a:off x="329184" y="411480"/>
            <a:ext cx="521208" cy="310896"/>
          </a:xfrm>
        </p:spPr>
        <p:txBody>
          <a:bodyPr/>
          <a:lstStyle/>
          <a:p>
            <a:pPr>
              <a:spcAft>
                <a:spcPts val="600"/>
              </a:spcAft>
            </a:pPr>
            <a:fld id="{294A09A9-5501-47C1-A89A-A340965A2BE2}" type="slidenum">
              <a:rPr lang="en-US" smtClean="0"/>
              <a:pPr>
                <a:spcAft>
                  <a:spcPts val="600"/>
                </a:spcAft>
              </a:pPr>
              <a:t>12</a:t>
            </a:fld>
            <a:endParaRPr lang="en-US"/>
          </a:p>
        </p:txBody>
      </p:sp>
      <p:sp>
        <p:nvSpPr>
          <p:cNvPr id="5" name="TextBox 4">
            <a:extLst>
              <a:ext uri="{FF2B5EF4-FFF2-40B4-BE49-F238E27FC236}">
                <a16:creationId xmlns:a16="http://schemas.microsoft.com/office/drawing/2014/main" id="{AF747D0F-2E79-85A3-BBED-7ECC27E41B10}"/>
              </a:ext>
            </a:extLst>
          </p:cNvPr>
          <p:cNvSpPr txBox="1"/>
          <p:nvPr/>
        </p:nvSpPr>
        <p:spPr>
          <a:xfrm>
            <a:off x="645240" y="722376"/>
            <a:ext cx="8256713" cy="5570756"/>
          </a:xfrm>
          <a:prstGeom prst="rect">
            <a:avLst/>
          </a:prstGeom>
          <a:noFill/>
        </p:spPr>
        <p:txBody>
          <a:bodyPr wrap="square">
            <a:spAutoFit/>
          </a:bodyPr>
          <a:lstStyle/>
          <a:p>
            <a:pPr>
              <a:buFont typeface="+mj-lt"/>
              <a:buAutoNum type="arabicPeriod"/>
            </a:pPr>
            <a:r>
              <a:rPr lang="en-US" sz="2000" b="1" dirty="0">
                <a:solidFill>
                  <a:schemeClr val="bg2"/>
                </a:solidFill>
                <a:latin typeface="+mj-lt"/>
              </a:rPr>
              <a:t>Phishing scams targeting users:</a:t>
            </a:r>
            <a:r>
              <a:rPr lang="en-US" sz="2000" dirty="0">
                <a:solidFill>
                  <a:schemeClr val="bg2"/>
                </a:solidFill>
                <a:latin typeface="+mj-lt"/>
              </a:rPr>
              <a:t> Fraudsters often use phishing tactics to deceive users into revealing their </a:t>
            </a:r>
            <a:r>
              <a:rPr lang="en-US" sz="2000" dirty="0" err="1">
                <a:solidFill>
                  <a:schemeClr val="bg2"/>
                </a:solidFill>
                <a:latin typeface="+mj-lt"/>
              </a:rPr>
              <a:t>Interac</a:t>
            </a:r>
            <a:r>
              <a:rPr lang="en-US" sz="2000" dirty="0">
                <a:solidFill>
                  <a:schemeClr val="bg2"/>
                </a:solidFill>
                <a:latin typeface="+mj-lt"/>
              </a:rPr>
              <a:t> login credentials or personal information. These scams can occur through fake emails, messages, or websites impersonating legitimate </a:t>
            </a:r>
            <a:r>
              <a:rPr lang="en-US" sz="2000" dirty="0" err="1">
                <a:solidFill>
                  <a:schemeClr val="bg2"/>
                </a:solidFill>
                <a:latin typeface="+mj-lt"/>
              </a:rPr>
              <a:t>Interac</a:t>
            </a:r>
            <a:r>
              <a:rPr lang="en-US" sz="2000" dirty="0">
                <a:solidFill>
                  <a:schemeClr val="bg2"/>
                </a:solidFill>
                <a:latin typeface="+mj-lt"/>
              </a:rPr>
              <a:t> communications.</a:t>
            </a:r>
          </a:p>
          <a:p>
            <a:pPr>
              <a:buFont typeface="+mj-lt"/>
              <a:buAutoNum type="arabicPeriod"/>
            </a:pPr>
            <a:r>
              <a:rPr lang="en-US" sz="2000" b="1" dirty="0">
                <a:solidFill>
                  <a:schemeClr val="bg2"/>
                </a:solidFill>
                <a:latin typeface="+mj-lt"/>
              </a:rPr>
              <a:t>Risk of financial loss:</a:t>
            </a:r>
            <a:r>
              <a:rPr lang="en-US" sz="2000" dirty="0">
                <a:solidFill>
                  <a:schemeClr val="bg2"/>
                </a:solidFill>
                <a:latin typeface="+mj-lt"/>
              </a:rPr>
              <a:t> If users unknowingly provide their </a:t>
            </a:r>
            <a:r>
              <a:rPr lang="en-US" sz="2000" dirty="0" err="1">
                <a:solidFill>
                  <a:schemeClr val="bg2"/>
                </a:solidFill>
                <a:latin typeface="+mj-lt"/>
              </a:rPr>
              <a:t>Interac</a:t>
            </a:r>
            <a:r>
              <a:rPr lang="en-US" sz="2000" dirty="0">
                <a:solidFill>
                  <a:schemeClr val="bg2"/>
                </a:solidFill>
                <a:latin typeface="+mj-lt"/>
              </a:rPr>
              <a:t> credentials to phishing sites or scammers, they risk unauthorized transactions and potential financial loss. Fraudulent activities could compromise their bank accounts or other linked financial instruments.</a:t>
            </a:r>
          </a:p>
          <a:p>
            <a:pPr>
              <a:buFont typeface="+mj-lt"/>
              <a:buAutoNum type="arabicPeriod"/>
            </a:pPr>
            <a:r>
              <a:rPr lang="en-US" sz="2000" b="1" dirty="0">
                <a:solidFill>
                  <a:schemeClr val="bg2"/>
                </a:solidFill>
                <a:latin typeface="+mj-lt"/>
              </a:rPr>
              <a:t>Importance of vigilance:</a:t>
            </a:r>
            <a:r>
              <a:rPr lang="en-US" sz="2000" dirty="0">
                <a:solidFill>
                  <a:schemeClr val="bg2"/>
                </a:solidFill>
                <a:latin typeface="+mj-lt"/>
              </a:rPr>
              <a:t> Users need to remain vigilant against phishing attempts by verifying the authenticity of communications before disclosing any sensitive information. Authentic </a:t>
            </a:r>
            <a:r>
              <a:rPr lang="en-US" sz="2000" dirty="0" err="1">
                <a:solidFill>
                  <a:schemeClr val="bg2"/>
                </a:solidFill>
                <a:latin typeface="+mj-lt"/>
              </a:rPr>
              <a:t>Interac</a:t>
            </a:r>
            <a:r>
              <a:rPr lang="en-US" sz="2000" dirty="0">
                <a:solidFill>
                  <a:schemeClr val="bg2"/>
                </a:solidFill>
                <a:latin typeface="+mj-lt"/>
              </a:rPr>
              <a:t> communications will never ask for confidential information like passwords via email or text.</a:t>
            </a:r>
          </a:p>
          <a:p>
            <a:pPr>
              <a:buFont typeface="+mj-lt"/>
              <a:buAutoNum type="arabicPeriod"/>
            </a:pPr>
            <a:r>
              <a:rPr lang="en-US" sz="2000" b="1" dirty="0">
                <a:solidFill>
                  <a:schemeClr val="bg2"/>
                </a:solidFill>
                <a:latin typeface="+mj-lt"/>
              </a:rPr>
              <a:t>Educational efforts:</a:t>
            </a:r>
            <a:r>
              <a:rPr lang="en-US" sz="2000" dirty="0">
                <a:solidFill>
                  <a:schemeClr val="bg2"/>
                </a:solidFill>
                <a:latin typeface="+mj-lt"/>
              </a:rPr>
              <a:t> Promoting awareness about phishing tactics and providing guidance on how to identify legitimate </a:t>
            </a:r>
            <a:r>
              <a:rPr lang="en-US" sz="2000" dirty="0" err="1">
                <a:solidFill>
                  <a:schemeClr val="bg2"/>
                </a:solidFill>
                <a:latin typeface="+mj-lt"/>
              </a:rPr>
              <a:t>Interac</a:t>
            </a:r>
            <a:r>
              <a:rPr lang="en-US" sz="2000" dirty="0">
                <a:solidFill>
                  <a:schemeClr val="bg2"/>
                </a:solidFill>
                <a:latin typeface="+mj-lt"/>
              </a:rPr>
              <a:t> communications can help users protect themselves from fraud.</a:t>
            </a:r>
          </a:p>
          <a:p>
            <a:endParaRPr lang="en-US" sz="2000" dirty="0">
              <a:solidFill>
                <a:schemeClr val="bg2">
                  <a:lumMod val="90000"/>
                </a:schemeClr>
              </a:solidFill>
              <a:latin typeface="+mj-lt"/>
            </a:endParaRPr>
          </a:p>
          <a:p>
            <a:pPr>
              <a:buFont typeface="Arial" panose="020B0604020202020204" pitchFamily="34" charset="0"/>
              <a:buChar char="•"/>
            </a:pPr>
            <a:endParaRPr lang="en-US" dirty="0">
              <a:solidFill>
                <a:schemeClr val="bg2">
                  <a:lumMod val="90000"/>
                </a:schemeClr>
              </a:solidFill>
            </a:endParaRPr>
          </a:p>
          <a:p>
            <a:endParaRPr lang="en-US" dirty="0"/>
          </a:p>
        </p:txBody>
      </p:sp>
      <p:pic>
        <p:nvPicPr>
          <p:cNvPr id="8194" name="Picture 2">
            <a:extLst>
              <a:ext uri="{FF2B5EF4-FFF2-40B4-BE49-F238E27FC236}">
                <a16:creationId xmlns:a16="http://schemas.microsoft.com/office/drawing/2014/main" id="{B2BF576E-8E9A-0A55-2822-E9194A77A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462" y="1581374"/>
            <a:ext cx="3176938" cy="225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863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74152" y="162999"/>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654388" y="5706996"/>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title"/>
          </p:nvPr>
        </p:nvSpPr>
        <p:spPr/>
        <p:txBody>
          <a:bodyPr/>
          <a:lstStyle/>
          <a:p>
            <a:br>
              <a:rPr lang="en-US" dirty="0"/>
            </a:br>
            <a:endParaRPr lang="en-US" dirty="0"/>
          </a:p>
        </p:txBody>
      </p:sp>
      <p:sp>
        <p:nvSpPr>
          <p:cNvPr id="17" name="Content Placeholder 16">
            <a:extLst>
              <a:ext uri="{FF2B5EF4-FFF2-40B4-BE49-F238E27FC236}">
                <a16:creationId xmlns:a16="http://schemas.microsoft.com/office/drawing/2014/main" id="{AD944154-02F8-7213-8826-E45558A3D608}"/>
              </a:ext>
            </a:extLst>
          </p:cNvPr>
          <p:cNvSpPr>
            <a:spLocks noGrp="1"/>
          </p:cNvSpPr>
          <p:nvPr>
            <p:ph idx="1"/>
          </p:nvPr>
        </p:nvSpPr>
        <p:spPr>
          <a:xfrm>
            <a:off x="1025204" y="3675202"/>
            <a:ext cx="6422136" cy="3282696"/>
          </a:xfrm>
        </p:spPr>
        <p:txBody>
          <a:bodyPr/>
          <a:lstStyle/>
          <a:p>
            <a:endParaRPr lang="en-US" dirty="0"/>
          </a:p>
        </p:txBody>
      </p:sp>
      <p:sp>
        <p:nvSpPr>
          <p:cNvPr id="11" name="TextBox 10">
            <a:extLst>
              <a:ext uri="{FF2B5EF4-FFF2-40B4-BE49-F238E27FC236}">
                <a16:creationId xmlns:a16="http://schemas.microsoft.com/office/drawing/2014/main" id="{92BC7E6D-A1A2-F1F8-94ED-F99BD001FB34}"/>
              </a:ext>
            </a:extLst>
          </p:cNvPr>
          <p:cNvSpPr txBox="1"/>
          <p:nvPr/>
        </p:nvSpPr>
        <p:spPr>
          <a:xfrm>
            <a:off x="1152334" y="1207511"/>
            <a:ext cx="6579725" cy="1938992"/>
          </a:xfrm>
          <a:prstGeom prst="rect">
            <a:avLst/>
          </a:prstGeom>
          <a:noFill/>
        </p:spPr>
        <p:txBody>
          <a:bodyPr wrap="square">
            <a:spAutoFit/>
          </a:bodyPr>
          <a:lstStyle/>
          <a:p>
            <a:r>
              <a:rPr lang="en-US" sz="2000" dirty="0">
                <a:solidFill>
                  <a:schemeClr val="bg2"/>
                </a:solidFill>
                <a:effectLst/>
                <a:latin typeface="+mj-lt"/>
                <a:ea typeface="Aptos" panose="020B0004020202020204" pitchFamily="34" charset="0"/>
                <a:cs typeface="Times New Roman" panose="02020603050405020304" pitchFamily="18" charset="0"/>
              </a:rPr>
              <a:t>In summary, we've discussed two significant concerns regarding </a:t>
            </a:r>
            <a:r>
              <a:rPr lang="en-US" sz="2000" dirty="0" err="1">
                <a:solidFill>
                  <a:schemeClr val="bg2"/>
                </a:solidFill>
                <a:effectLst/>
                <a:latin typeface="+mj-lt"/>
                <a:ea typeface="Aptos" panose="020B0004020202020204" pitchFamily="34" charset="0"/>
                <a:cs typeface="Times New Roman" panose="02020603050405020304" pitchFamily="18" charset="0"/>
              </a:rPr>
              <a:t>Interac</a:t>
            </a:r>
            <a:r>
              <a:rPr lang="en-US" sz="2000" dirty="0">
                <a:solidFill>
                  <a:schemeClr val="bg2"/>
                </a:solidFill>
                <a:effectLst/>
                <a:latin typeface="+mj-lt"/>
                <a:ea typeface="Aptos" panose="020B0004020202020204" pitchFamily="34" charset="0"/>
                <a:cs typeface="Times New Roman" panose="02020603050405020304" pitchFamily="18" charset="0"/>
              </a:rPr>
              <a:t>: accessibility limitations due to the requirement for a bank account and online access, and the potential for fraud through phishing scams targeting users. These points highlight important considerations for both users and providers in ensuring security and inclusivity within digital financial services.</a:t>
            </a:r>
            <a:endParaRPr lang="en-US" sz="2000" dirty="0">
              <a:solidFill>
                <a:schemeClr val="bg2"/>
              </a:solidFill>
              <a:latin typeface="+mj-lt"/>
            </a:endParaRPr>
          </a:p>
        </p:txBody>
      </p:sp>
      <p:sp>
        <p:nvSpPr>
          <p:cNvPr id="16" name="TextBox 15">
            <a:extLst>
              <a:ext uri="{FF2B5EF4-FFF2-40B4-BE49-F238E27FC236}">
                <a16:creationId xmlns:a16="http://schemas.microsoft.com/office/drawing/2014/main" id="{A93E5081-59D3-F22B-8145-9DE5899F6FF7}"/>
              </a:ext>
            </a:extLst>
          </p:cNvPr>
          <p:cNvSpPr txBox="1"/>
          <p:nvPr/>
        </p:nvSpPr>
        <p:spPr>
          <a:xfrm>
            <a:off x="2926484" y="207890"/>
            <a:ext cx="6098240" cy="646331"/>
          </a:xfrm>
          <a:prstGeom prst="rect">
            <a:avLst/>
          </a:prstGeom>
          <a:noFill/>
        </p:spPr>
        <p:txBody>
          <a:bodyPr wrap="square">
            <a:spAutoFit/>
          </a:bodyPr>
          <a:lstStyle/>
          <a:p>
            <a:r>
              <a:rPr lang="en-US" sz="3600" b="1" u="sng" dirty="0">
                <a:solidFill>
                  <a:schemeClr val="bg2"/>
                </a:solidFill>
                <a:effectLst/>
                <a:latin typeface="ADLaM Display" panose="02010000000000000000" pitchFamily="2" charset="0"/>
                <a:ea typeface="ADLaM Display" panose="02010000000000000000" pitchFamily="2" charset="0"/>
                <a:cs typeface="ADLaM Display" panose="02010000000000000000" pitchFamily="2" charset="0"/>
              </a:rPr>
              <a:t>Conclusion</a:t>
            </a:r>
            <a:r>
              <a:rPr lang="en-US" sz="3200" b="1" u="sng" dirty="0">
                <a:solidFill>
                  <a:schemeClr val="bg2"/>
                </a:solidFill>
                <a:effectLst/>
                <a:latin typeface="ADLaM Display" panose="02010000000000000000" pitchFamily="2" charset="0"/>
                <a:ea typeface="ADLaM Display" panose="02010000000000000000" pitchFamily="2" charset="0"/>
                <a:cs typeface="ADLaM Display" panose="02010000000000000000" pitchFamily="2" charset="0"/>
              </a:rPr>
              <a:t> </a:t>
            </a:r>
            <a:endParaRPr lang="en-US" sz="3200" b="1" u="sng"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21321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title"/>
          </p:nvPr>
        </p:nvSpPr>
        <p:spPr>
          <a:xfrm>
            <a:off x="839788" y="457200"/>
            <a:ext cx="3932237" cy="1600200"/>
          </a:xfrm>
        </p:spPr>
        <p:txBody>
          <a:bodyPr anchor="b">
            <a:normAutofit/>
          </a:bodyPr>
          <a:lstStyle/>
          <a:p>
            <a:r>
              <a:rPr lang="en-US" sz="2700" b="0" u="sng"/>
              <a:t> </a:t>
            </a:r>
            <a:br>
              <a:rPr lang="en-US" sz="2700" b="0" u="sng"/>
            </a:br>
            <a:br>
              <a:rPr lang="en-US" sz="2700" b="0" u="sng"/>
            </a:br>
            <a:br>
              <a:rPr lang="en-US" sz="2700" b="0" u="sng"/>
            </a:br>
            <a:r>
              <a:rPr lang="en-US" sz="2700" b="0" u="sng"/>
              <a:t>                                    </a:t>
            </a:r>
            <a:endParaRPr lang="en-US" sz="2700"/>
          </a:p>
        </p:txBody>
      </p:sp>
      <p:pic>
        <p:nvPicPr>
          <p:cNvPr id="5" name="INTERAC e-Transfer">
            <a:hlinkClick r:id="" action="ppaction://media"/>
            <a:extLst>
              <a:ext uri="{FF2B5EF4-FFF2-40B4-BE49-F238E27FC236}">
                <a16:creationId xmlns:a16="http://schemas.microsoft.com/office/drawing/2014/main" id="{47AF3568-8AA3-3A18-1E27-F7D2ED2ADA0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601351" y="2438336"/>
            <a:ext cx="6172200" cy="3172968"/>
          </a:xfrm>
          <a:prstGeom prst="rect">
            <a:avLst/>
          </a:prstGeom>
          <a:noFill/>
        </p:spPr>
      </p:pic>
      <p:sp>
        <p:nvSpPr>
          <p:cNvPr id="4" name="Subtitle 3">
            <a:extLst>
              <a:ext uri="{FF2B5EF4-FFF2-40B4-BE49-F238E27FC236}">
                <a16:creationId xmlns:a16="http://schemas.microsoft.com/office/drawing/2014/main" id="{0218CB49-1600-EE97-8773-1D873FDCFC68}"/>
              </a:ext>
            </a:extLst>
          </p:cNvPr>
          <p:cNvSpPr>
            <a:spLocks noGrp="1"/>
          </p:cNvSpPr>
          <p:nvPr>
            <p:ph type="body" sz="half" idx="2"/>
          </p:nvPr>
        </p:nvSpPr>
        <p:spPr>
          <a:xfrm>
            <a:off x="831945" y="411480"/>
            <a:ext cx="11030871" cy="3811588"/>
          </a:xfrm>
        </p:spPr>
        <p:txBody>
          <a:bodyPr>
            <a:normAutofit/>
          </a:bodyPr>
          <a:lstStyle/>
          <a:p>
            <a:r>
              <a:rPr lang="en-US" sz="2400" b="0" u="sng" dirty="0"/>
              <a:t>What is </a:t>
            </a:r>
            <a:r>
              <a:rPr lang="en-US" sz="2400" b="0" u="sng" dirty="0" err="1"/>
              <a:t>Interac</a:t>
            </a:r>
            <a:r>
              <a:rPr lang="en-US" sz="2400" b="0" u="sng" dirty="0"/>
              <a:t> E-Transfer</a:t>
            </a:r>
            <a:r>
              <a:rPr lang="en-US" b="0" u="sng" dirty="0"/>
              <a:t>?</a:t>
            </a:r>
            <a:br>
              <a:rPr lang="en-US" b="0" dirty="0"/>
            </a:br>
            <a:br>
              <a:rPr lang="en-US" dirty="0"/>
            </a:br>
            <a:r>
              <a:rPr lang="en-US" sz="2000" b="1" dirty="0" err="1"/>
              <a:t>Interac</a:t>
            </a:r>
            <a:r>
              <a:rPr lang="en-US" sz="2000" b="1" dirty="0"/>
              <a:t> E-Transfer</a:t>
            </a:r>
            <a:r>
              <a:rPr lang="en-US" sz="2000" dirty="0"/>
              <a:t> is a Canadian interbank electronic funds transfer service that allows users to send money from one bank account to another via email or SMS. It's widely used for personal and business transactions due to its convenience and security. The service is facilitated by </a:t>
            </a:r>
            <a:r>
              <a:rPr lang="en-US" sz="2000" dirty="0" err="1"/>
              <a:t>Interac</a:t>
            </a:r>
            <a:r>
              <a:rPr lang="en-US" sz="2000" dirty="0"/>
              <a:t>, a payment network known for its debit card services</a:t>
            </a:r>
          </a:p>
        </p:txBody>
      </p:sp>
      <p:sp>
        <p:nvSpPr>
          <p:cNvPr id="10" name="Footer Placeholder 4">
            <a:extLst>
              <a:ext uri="{FF2B5EF4-FFF2-40B4-BE49-F238E27FC236}">
                <a16:creationId xmlns:a16="http://schemas.microsoft.com/office/drawing/2014/main" id="{31B5EBB3-C483-FB31-AB0A-E99F6A507192}"/>
              </a:ext>
            </a:extLst>
          </p:cNvPr>
          <p:cNvSpPr>
            <a:spLocks noGrp="1"/>
          </p:cNvSpPr>
          <p:nvPr>
            <p:ph type="ftr" sz="quarter" idx="11"/>
          </p:nvPr>
        </p:nvSpPr>
        <p:spPr>
          <a:xfrm>
            <a:off x="466344" y="6190488"/>
            <a:ext cx="2331720" cy="274320"/>
          </a:xfrm>
        </p:spPr>
        <p:txBody>
          <a:bodyPr/>
          <a:lstStyle/>
          <a:p>
            <a:pPr>
              <a:spcAft>
                <a:spcPts val="600"/>
              </a:spcAft>
            </a:pPr>
            <a:r>
              <a:rPr lang="en-US"/>
              <a:t>Crypto: investing &amp; trading</a:t>
            </a:r>
          </a:p>
        </p:txBody>
      </p:sp>
      <p:sp>
        <p:nvSpPr>
          <p:cNvPr id="12" name="Slide Number Placeholder 5">
            <a:extLst>
              <a:ext uri="{FF2B5EF4-FFF2-40B4-BE49-F238E27FC236}">
                <a16:creationId xmlns:a16="http://schemas.microsoft.com/office/drawing/2014/main" id="{966333EE-078D-9F5B-8BA0-A755CFAC0D00}"/>
              </a:ext>
            </a:extLst>
          </p:cNvPr>
          <p:cNvSpPr>
            <a:spLocks noGrp="1"/>
          </p:cNvSpPr>
          <p:nvPr>
            <p:ph type="sldNum" sz="quarter" idx="12"/>
          </p:nvPr>
        </p:nvSpPr>
        <p:spPr>
          <a:xfrm>
            <a:off x="329184" y="411480"/>
            <a:ext cx="521208" cy="310896"/>
          </a:xfrm>
        </p:spPr>
        <p:txBody>
          <a:bodyPr/>
          <a:lstStyle/>
          <a:p>
            <a:pPr>
              <a:spcAft>
                <a:spcPts val="600"/>
              </a:spcAft>
            </a:pPr>
            <a:fld id="{294A09A9-5501-47C1-A89A-A340965A2BE2}" type="slidenum">
              <a:rPr lang="en-US" smtClean="0"/>
              <a:pPr>
                <a:spcAft>
                  <a:spcPts val="600"/>
                </a:spcAft>
              </a:pPr>
              <a:t>2</a:t>
            </a:fld>
            <a:endParaRPr lang="en-US"/>
          </a:p>
        </p:txBody>
      </p:sp>
    </p:spTree>
    <p:extLst>
      <p:ext uri="{BB962C8B-B14F-4D97-AF65-F5344CB8AC3E}">
        <p14:creationId xmlns:p14="http://schemas.microsoft.com/office/powerpoint/2010/main" val="54847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0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31818">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7F374A-5F11-7E34-7BBE-9798091FD16A}"/>
              </a:ext>
            </a:extLst>
          </p:cNvPr>
          <p:cNvSpPr txBox="1"/>
          <p:nvPr/>
        </p:nvSpPr>
        <p:spPr>
          <a:xfrm>
            <a:off x="595085" y="-86840"/>
            <a:ext cx="10653485" cy="5139869"/>
          </a:xfrm>
          <a:prstGeom prst="rect">
            <a:avLst/>
          </a:prstGeom>
          <a:noFill/>
        </p:spPr>
        <p:txBody>
          <a:bodyPr wrap="square">
            <a:spAutoFit/>
          </a:bodyPr>
          <a:lstStyle/>
          <a:p>
            <a:r>
              <a:rPr lang="en-US" sz="2400" b="1" u="sng" dirty="0">
                <a:solidFill>
                  <a:schemeClr val="bg2"/>
                </a:solidFill>
                <a:latin typeface="+mj-lt"/>
              </a:rPr>
              <a:t>Brief History and Background</a:t>
            </a:r>
          </a:p>
          <a:p>
            <a:r>
              <a:rPr lang="en-US" sz="2400" b="1" dirty="0">
                <a:solidFill>
                  <a:schemeClr val="bg2"/>
                </a:solidFill>
                <a:latin typeface="+mj-lt"/>
              </a:rPr>
              <a:t> </a:t>
            </a:r>
            <a:r>
              <a:rPr lang="en-US" sz="2000" b="1" dirty="0" err="1">
                <a:solidFill>
                  <a:schemeClr val="bg2"/>
                </a:solidFill>
                <a:latin typeface="+mj-lt"/>
              </a:rPr>
              <a:t>Interac</a:t>
            </a:r>
            <a:r>
              <a:rPr lang="en-US" sz="2000" dirty="0">
                <a:solidFill>
                  <a:schemeClr val="bg2"/>
                </a:solidFill>
                <a:latin typeface="+mj-lt"/>
              </a:rPr>
              <a:t> was founded in </a:t>
            </a:r>
            <a:r>
              <a:rPr lang="en-US" sz="2000" u="sng" dirty="0">
                <a:solidFill>
                  <a:schemeClr val="bg2"/>
                </a:solidFill>
                <a:latin typeface="+mj-lt"/>
              </a:rPr>
              <a:t>1984</a:t>
            </a:r>
            <a:r>
              <a:rPr lang="en-US" sz="2000" dirty="0">
                <a:solidFill>
                  <a:schemeClr val="bg2"/>
                </a:solidFill>
                <a:latin typeface="+mj-lt"/>
              </a:rPr>
              <a:t> as a cooperative venture between five major   Canadian financial institutions: </a:t>
            </a:r>
            <a:r>
              <a:rPr lang="en-US" sz="2000" u="sng" dirty="0">
                <a:solidFill>
                  <a:schemeClr val="bg2"/>
                </a:solidFill>
                <a:latin typeface="+mj-lt"/>
              </a:rPr>
              <a:t>RBC</a:t>
            </a:r>
            <a:r>
              <a:rPr lang="en-US" sz="2000" dirty="0">
                <a:solidFill>
                  <a:schemeClr val="bg2"/>
                </a:solidFill>
                <a:latin typeface="+mj-lt"/>
              </a:rPr>
              <a:t>, </a:t>
            </a:r>
            <a:r>
              <a:rPr lang="en-US" sz="2000" u="sng" dirty="0">
                <a:solidFill>
                  <a:schemeClr val="bg2"/>
                </a:solidFill>
                <a:latin typeface="+mj-lt"/>
              </a:rPr>
              <a:t>CIBC</a:t>
            </a:r>
            <a:r>
              <a:rPr lang="en-US" sz="2000" dirty="0">
                <a:solidFill>
                  <a:schemeClr val="bg2"/>
                </a:solidFill>
                <a:latin typeface="+mj-lt"/>
              </a:rPr>
              <a:t>, </a:t>
            </a:r>
            <a:r>
              <a:rPr lang="en-US" sz="2000" u="sng" dirty="0">
                <a:solidFill>
                  <a:schemeClr val="bg2"/>
                </a:solidFill>
                <a:latin typeface="+mj-lt"/>
              </a:rPr>
              <a:t>Scotiabank,</a:t>
            </a:r>
            <a:r>
              <a:rPr lang="en-US" sz="2000" dirty="0">
                <a:solidFill>
                  <a:schemeClr val="bg2"/>
                </a:solidFill>
                <a:latin typeface="+mj-lt"/>
              </a:rPr>
              <a:t> </a:t>
            </a:r>
            <a:r>
              <a:rPr lang="en-US" sz="2000" u="sng" dirty="0">
                <a:solidFill>
                  <a:schemeClr val="bg2"/>
                </a:solidFill>
                <a:latin typeface="+mj-lt"/>
              </a:rPr>
              <a:t>TD</a:t>
            </a:r>
            <a:r>
              <a:rPr lang="en-US" sz="2000" dirty="0">
                <a:solidFill>
                  <a:schemeClr val="bg2"/>
                </a:solidFill>
                <a:latin typeface="+mj-lt"/>
              </a:rPr>
              <a:t>, and </a:t>
            </a:r>
            <a:r>
              <a:rPr lang="en-US" sz="2000" u="sng" dirty="0">
                <a:solidFill>
                  <a:schemeClr val="bg2"/>
                </a:solidFill>
                <a:latin typeface="+mj-lt"/>
              </a:rPr>
              <a:t>Desjardins</a:t>
            </a:r>
            <a:r>
              <a:rPr lang="en-US" sz="2000" dirty="0">
                <a:solidFill>
                  <a:schemeClr val="bg2"/>
                </a:solidFill>
                <a:latin typeface="+mj-lt"/>
              </a:rPr>
              <a:t>. Initially, it was created to facilitate the use of ATMs across different banks. Over time, </a:t>
            </a:r>
            <a:r>
              <a:rPr lang="en-US" sz="2000" dirty="0" err="1">
                <a:solidFill>
                  <a:schemeClr val="bg2"/>
                </a:solidFill>
                <a:latin typeface="+mj-lt"/>
              </a:rPr>
              <a:t>Interac</a:t>
            </a:r>
            <a:r>
              <a:rPr lang="en-US" sz="2000" dirty="0">
                <a:solidFill>
                  <a:schemeClr val="bg2"/>
                </a:solidFill>
                <a:latin typeface="+mj-lt"/>
              </a:rPr>
              <a:t> expanded its services to include debit card transactions and eventually </a:t>
            </a:r>
            <a:r>
              <a:rPr lang="en-US" sz="2000" dirty="0" err="1">
                <a:solidFill>
                  <a:schemeClr val="bg2"/>
                </a:solidFill>
                <a:latin typeface="+mj-lt"/>
              </a:rPr>
              <a:t>Interac</a:t>
            </a:r>
            <a:r>
              <a:rPr lang="en-US" sz="2000" dirty="0">
                <a:solidFill>
                  <a:schemeClr val="bg2"/>
                </a:solidFill>
                <a:latin typeface="+mj-lt"/>
              </a:rPr>
              <a:t> E-Transfer.</a:t>
            </a:r>
          </a:p>
          <a:p>
            <a:pPr>
              <a:buFont typeface="Arial" panose="020B0604020202020204" pitchFamily="34" charset="0"/>
              <a:buChar char="•"/>
            </a:pPr>
            <a:r>
              <a:rPr lang="en-US" sz="2000" b="1" dirty="0">
                <a:solidFill>
                  <a:schemeClr val="bg2"/>
                </a:solidFill>
                <a:latin typeface="+mj-lt"/>
              </a:rPr>
              <a:t>1984</a:t>
            </a:r>
            <a:r>
              <a:rPr lang="en-US" sz="2000" dirty="0">
                <a:solidFill>
                  <a:schemeClr val="bg2"/>
                </a:solidFill>
                <a:latin typeface="+mj-lt"/>
              </a:rPr>
              <a:t>: In 1984 Canada’s major financial institutions came together to figure out how they could provide shared cash dispensing to their customers. The result was </a:t>
            </a:r>
            <a:r>
              <a:rPr lang="en-US" sz="2000" dirty="0" err="1">
                <a:solidFill>
                  <a:schemeClr val="bg2"/>
                </a:solidFill>
                <a:latin typeface="+mj-lt"/>
              </a:rPr>
              <a:t>Interac</a:t>
            </a:r>
            <a:r>
              <a:rPr lang="en-US" sz="2000" dirty="0">
                <a:solidFill>
                  <a:schemeClr val="bg2"/>
                </a:solidFill>
                <a:latin typeface="+mj-lt"/>
              </a:rPr>
              <a:t> and Canada’s first electronic payment network.</a:t>
            </a:r>
            <a:r>
              <a:rPr lang="en-US" sz="2000" b="0" i="0" dirty="0">
                <a:solidFill>
                  <a:schemeClr val="bg2"/>
                </a:solidFill>
                <a:effectLst/>
                <a:highlight>
                  <a:srgbClr val="FEFEFE"/>
                </a:highlight>
                <a:latin typeface="+mj-lt"/>
              </a:rPr>
              <a:t> </a:t>
            </a:r>
          </a:p>
          <a:p>
            <a:pPr>
              <a:buFont typeface="Arial" panose="020B0604020202020204" pitchFamily="34" charset="0"/>
              <a:buChar char="•"/>
            </a:pPr>
            <a:r>
              <a:rPr lang="en-US" sz="2000" b="1" dirty="0">
                <a:solidFill>
                  <a:schemeClr val="bg2"/>
                </a:solidFill>
                <a:latin typeface="+mj-lt"/>
              </a:rPr>
              <a:t>1996</a:t>
            </a:r>
            <a:r>
              <a:rPr lang="en-US" sz="2000" dirty="0">
                <a:solidFill>
                  <a:schemeClr val="bg2"/>
                </a:solidFill>
                <a:latin typeface="+mj-lt"/>
              </a:rPr>
              <a:t>: </a:t>
            </a:r>
            <a:r>
              <a:rPr lang="en-US" sz="2000" dirty="0" err="1">
                <a:solidFill>
                  <a:schemeClr val="bg2"/>
                </a:solidFill>
                <a:latin typeface="+mj-lt"/>
              </a:rPr>
              <a:t>Interac</a:t>
            </a:r>
            <a:r>
              <a:rPr lang="en-US" sz="2000" dirty="0">
                <a:solidFill>
                  <a:schemeClr val="bg2"/>
                </a:solidFill>
                <a:latin typeface="+mj-lt"/>
              </a:rPr>
              <a:t> introduces the first debit card service in Canada.</a:t>
            </a:r>
          </a:p>
          <a:p>
            <a:pPr>
              <a:buFont typeface="Arial" panose="020B0604020202020204" pitchFamily="34" charset="0"/>
              <a:buChar char="•"/>
            </a:pPr>
            <a:r>
              <a:rPr lang="en-US" sz="2000" b="1" dirty="0">
                <a:solidFill>
                  <a:schemeClr val="bg2"/>
                </a:solidFill>
                <a:latin typeface="+mj-lt"/>
              </a:rPr>
              <a:t>2002</a:t>
            </a:r>
            <a:r>
              <a:rPr lang="en-US" sz="2000" dirty="0">
                <a:solidFill>
                  <a:schemeClr val="bg2"/>
                </a:solidFill>
                <a:latin typeface="+mj-lt"/>
              </a:rPr>
              <a:t>: Launch of </a:t>
            </a:r>
            <a:r>
              <a:rPr lang="en-US" sz="2000" dirty="0" err="1">
                <a:solidFill>
                  <a:schemeClr val="bg2"/>
                </a:solidFill>
                <a:latin typeface="+mj-lt"/>
              </a:rPr>
              <a:t>Interac</a:t>
            </a:r>
            <a:r>
              <a:rPr lang="en-US" sz="2000" dirty="0">
                <a:solidFill>
                  <a:schemeClr val="bg2"/>
                </a:solidFill>
                <a:latin typeface="+mj-lt"/>
              </a:rPr>
              <a:t> Email Money Transfer, later rebranded as </a:t>
            </a:r>
            <a:r>
              <a:rPr lang="en-US" sz="2000" dirty="0" err="1">
                <a:solidFill>
                  <a:schemeClr val="bg2"/>
                </a:solidFill>
                <a:latin typeface="+mj-lt"/>
              </a:rPr>
              <a:t>Interac</a:t>
            </a:r>
            <a:r>
              <a:rPr lang="en-US" sz="2000" dirty="0">
                <a:solidFill>
                  <a:schemeClr val="bg2"/>
                </a:solidFill>
                <a:latin typeface="+mj-lt"/>
              </a:rPr>
              <a:t> E-Transfer.</a:t>
            </a:r>
          </a:p>
          <a:p>
            <a:pPr>
              <a:buFont typeface="Arial" panose="020B0604020202020204" pitchFamily="34" charset="0"/>
              <a:buChar char="•"/>
            </a:pPr>
            <a:r>
              <a:rPr lang="en-US" sz="2000" b="1" dirty="0">
                <a:solidFill>
                  <a:schemeClr val="bg2"/>
                </a:solidFill>
                <a:latin typeface="+mj-lt"/>
              </a:rPr>
              <a:t>2004</a:t>
            </a:r>
            <a:r>
              <a:rPr lang="en-US" sz="2000" dirty="0">
                <a:solidFill>
                  <a:schemeClr val="bg2"/>
                </a:solidFill>
                <a:latin typeface="+mj-lt"/>
              </a:rPr>
              <a:t>: </a:t>
            </a:r>
            <a:r>
              <a:rPr lang="en-US" sz="2000" dirty="0" err="1">
                <a:solidFill>
                  <a:schemeClr val="bg2"/>
                </a:solidFill>
                <a:latin typeface="+mj-lt"/>
              </a:rPr>
              <a:t>Interac</a:t>
            </a:r>
            <a:r>
              <a:rPr lang="en-US" sz="2000" dirty="0">
                <a:solidFill>
                  <a:schemeClr val="bg2"/>
                </a:solidFill>
                <a:latin typeface="+mj-lt"/>
              </a:rPr>
              <a:t> E-Transfer becomes widely available to Canadian consumers and businesses and through the collaboration with NYCE terminals 2 millions+ U.S retailers now accept </a:t>
            </a:r>
            <a:r>
              <a:rPr lang="en-US" sz="2000" dirty="0" err="1">
                <a:solidFill>
                  <a:schemeClr val="bg2"/>
                </a:solidFill>
                <a:latin typeface="+mj-lt"/>
              </a:rPr>
              <a:t>interac</a:t>
            </a:r>
            <a:r>
              <a:rPr lang="en-US" sz="2000" dirty="0">
                <a:solidFill>
                  <a:schemeClr val="bg2"/>
                </a:solidFill>
                <a:latin typeface="+mj-lt"/>
              </a:rPr>
              <a:t> Debit at checkout.</a:t>
            </a:r>
          </a:p>
          <a:p>
            <a:pPr>
              <a:buFont typeface="Arial" panose="020B0604020202020204" pitchFamily="34" charset="0"/>
              <a:buChar char="•"/>
            </a:pPr>
            <a:r>
              <a:rPr lang="en-US" sz="2000" dirty="0">
                <a:solidFill>
                  <a:schemeClr val="bg2"/>
                </a:solidFill>
                <a:latin typeface="+mj-lt"/>
              </a:rPr>
              <a:t>2007: introduction of </a:t>
            </a:r>
            <a:r>
              <a:rPr lang="en-US" sz="2000" dirty="0" err="1">
                <a:solidFill>
                  <a:schemeClr val="bg2"/>
                </a:solidFill>
                <a:latin typeface="+mj-lt"/>
              </a:rPr>
              <a:t>Interac</a:t>
            </a:r>
            <a:r>
              <a:rPr lang="en-US" sz="2000" dirty="0">
                <a:solidFill>
                  <a:schemeClr val="bg2"/>
                </a:solidFill>
                <a:latin typeface="+mj-lt"/>
              </a:rPr>
              <a:t> online payment system using debit card.</a:t>
            </a:r>
          </a:p>
          <a:p>
            <a:pPr>
              <a:buFont typeface="Arial" panose="020B0604020202020204" pitchFamily="34" charset="0"/>
              <a:buChar char="•"/>
            </a:pPr>
            <a:r>
              <a:rPr lang="en-US" sz="2000" b="1" dirty="0">
                <a:solidFill>
                  <a:schemeClr val="bg2"/>
                </a:solidFill>
                <a:latin typeface="+mj-lt"/>
              </a:rPr>
              <a:t>2010s</a:t>
            </a:r>
            <a:r>
              <a:rPr lang="en-US" sz="2000" dirty="0">
                <a:solidFill>
                  <a:schemeClr val="bg2"/>
                </a:solidFill>
                <a:latin typeface="+mj-lt"/>
              </a:rPr>
              <a:t>: Continuous improvements in security features and transaction limits.</a:t>
            </a:r>
          </a:p>
          <a:p>
            <a:pPr>
              <a:buFont typeface="Arial" panose="020B0604020202020204" pitchFamily="34" charset="0"/>
              <a:buChar char="•"/>
            </a:pPr>
            <a:r>
              <a:rPr lang="en-US" sz="2000" b="1" dirty="0">
                <a:solidFill>
                  <a:schemeClr val="bg2"/>
                </a:solidFill>
                <a:latin typeface="+mj-lt"/>
              </a:rPr>
              <a:t>2020s</a:t>
            </a:r>
            <a:r>
              <a:rPr lang="en-US" sz="2000" dirty="0">
                <a:solidFill>
                  <a:schemeClr val="bg2"/>
                </a:solidFill>
                <a:latin typeface="+mj-lt"/>
              </a:rPr>
              <a:t>: </a:t>
            </a:r>
            <a:r>
              <a:rPr lang="en-US" sz="2000" dirty="0" err="1">
                <a:solidFill>
                  <a:schemeClr val="bg2"/>
                </a:solidFill>
                <a:latin typeface="+mj-lt"/>
              </a:rPr>
              <a:t>Interac</a:t>
            </a:r>
            <a:r>
              <a:rPr lang="en-US" sz="2000" dirty="0">
                <a:solidFill>
                  <a:schemeClr val="bg2"/>
                </a:solidFill>
                <a:latin typeface="+mj-lt"/>
              </a:rPr>
              <a:t> E-Transfer becomes one of the most popular methods for peer-to-peer and business transactions in Canada, offering features like automatic deposits and real-time transfers.</a:t>
            </a:r>
          </a:p>
        </p:txBody>
      </p:sp>
      <p:pic>
        <p:nvPicPr>
          <p:cNvPr id="9218" name="Picture 2">
            <a:extLst>
              <a:ext uri="{FF2B5EF4-FFF2-40B4-BE49-F238E27FC236}">
                <a16:creationId xmlns:a16="http://schemas.microsoft.com/office/drawing/2014/main" id="{2DD5ECAD-A370-DEDB-467D-415FA22F0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9111" y="5053029"/>
            <a:ext cx="3489459"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65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1"/>
          </p:nvPr>
        </p:nvSpPr>
        <p:spPr/>
        <p:txBody>
          <a:bodyPr/>
          <a:lstStyle/>
          <a:p>
            <a:endParaRPr lang="en-US" dirty="0"/>
          </a:p>
        </p:txBody>
      </p:sp>
      <p:sp>
        <p:nvSpPr>
          <p:cNvPr id="4" name="TextBox 3">
            <a:extLst>
              <a:ext uri="{FF2B5EF4-FFF2-40B4-BE49-F238E27FC236}">
                <a16:creationId xmlns:a16="http://schemas.microsoft.com/office/drawing/2014/main" id="{0024CB7F-85DB-D045-D365-2B74AA9A2B6B}"/>
              </a:ext>
            </a:extLst>
          </p:cNvPr>
          <p:cNvSpPr txBox="1"/>
          <p:nvPr/>
        </p:nvSpPr>
        <p:spPr>
          <a:xfrm>
            <a:off x="609599" y="0"/>
            <a:ext cx="10319657" cy="5786199"/>
          </a:xfrm>
          <a:prstGeom prst="rect">
            <a:avLst/>
          </a:prstGeom>
          <a:noFill/>
        </p:spPr>
        <p:txBody>
          <a:bodyPr wrap="square">
            <a:spAutoFit/>
          </a:bodyPr>
          <a:lstStyle/>
          <a:p>
            <a:r>
              <a:rPr lang="en-US" sz="2800" u="sng" dirty="0">
                <a:solidFill>
                  <a:schemeClr val="bg2"/>
                </a:solidFill>
                <a:latin typeface="+mj-lt"/>
              </a:rPr>
              <a:t>Title: How </a:t>
            </a:r>
            <a:r>
              <a:rPr lang="en-US" sz="2800" u="sng" dirty="0" err="1">
                <a:solidFill>
                  <a:schemeClr val="bg2"/>
                </a:solidFill>
                <a:latin typeface="+mj-lt"/>
              </a:rPr>
              <a:t>Interac</a:t>
            </a:r>
            <a:r>
              <a:rPr lang="en-US" sz="2800" u="sng" dirty="0">
                <a:solidFill>
                  <a:schemeClr val="bg2"/>
                </a:solidFill>
                <a:latin typeface="+mj-lt"/>
              </a:rPr>
              <a:t> E-transfer Works</a:t>
            </a:r>
            <a:br>
              <a:rPr lang="en-US" dirty="0">
                <a:solidFill>
                  <a:schemeClr val="bg2"/>
                </a:solidFill>
                <a:latin typeface="+mj-lt"/>
              </a:rPr>
            </a:br>
            <a:r>
              <a:rPr lang="en-US" b="1" dirty="0">
                <a:solidFill>
                  <a:schemeClr val="bg2"/>
                </a:solidFill>
                <a:latin typeface="+mj-lt"/>
              </a:rPr>
              <a:t>Explanation of the Process from Sending to Receiving Funds</a:t>
            </a:r>
          </a:p>
          <a:p>
            <a:pPr>
              <a:buFont typeface="+mj-lt"/>
              <a:buAutoNum type="arabicPeriod"/>
            </a:pPr>
            <a:r>
              <a:rPr lang="en-US" b="1" dirty="0">
                <a:solidFill>
                  <a:schemeClr val="bg2"/>
                </a:solidFill>
                <a:latin typeface="+mj-lt"/>
              </a:rPr>
              <a:t>Initiating the Transfer</a:t>
            </a:r>
            <a:endParaRPr lang="en-US" dirty="0">
              <a:solidFill>
                <a:schemeClr val="bg2"/>
              </a:solidFill>
              <a:latin typeface="+mj-lt"/>
            </a:endParaRPr>
          </a:p>
          <a:p>
            <a:pPr marL="742950" lvl="1" indent="-285750">
              <a:buFont typeface="+mj-lt"/>
              <a:buAutoNum type="arabicPeriod"/>
            </a:pPr>
            <a:r>
              <a:rPr lang="en-US" b="1" dirty="0">
                <a:solidFill>
                  <a:schemeClr val="bg2"/>
                </a:solidFill>
                <a:latin typeface="+mj-lt"/>
              </a:rPr>
              <a:t>Sender Logs In</a:t>
            </a:r>
            <a:r>
              <a:rPr lang="en-US" dirty="0">
                <a:solidFill>
                  <a:schemeClr val="bg2"/>
                </a:solidFill>
                <a:latin typeface="+mj-lt"/>
              </a:rPr>
              <a:t>: The sender logs into their online or mobile banking application.</a:t>
            </a:r>
          </a:p>
          <a:p>
            <a:pPr marL="742950" lvl="1" indent="-285750">
              <a:buFont typeface="+mj-lt"/>
              <a:buAutoNum type="arabicPeriod"/>
            </a:pPr>
            <a:r>
              <a:rPr lang="en-US" b="1" dirty="0">
                <a:solidFill>
                  <a:schemeClr val="bg2"/>
                </a:solidFill>
                <a:latin typeface="+mj-lt"/>
              </a:rPr>
              <a:t>Selects E-Transfer</a:t>
            </a:r>
            <a:r>
              <a:rPr lang="en-US" dirty="0">
                <a:solidFill>
                  <a:schemeClr val="bg2"/>
                </a:solidFill>
                <a:latin typeface="+mj-lt"/>
              </a:rPr>
              <a:t>: They choose the </a:t>
            </a:r>
            <a:r>
              <a:rPr lang="en-US" dirty="0" err="1">
                <a:solidFill>
                  <a:schemeClr val="bg2"/>
                </a:solidFill>
                <a:latin typeface="+mj-lt"/>
              </a:rPr>
              <a:t>Interac</a:t>
            </a:r>
            <a:r>
              <a:rPr lang="en-US" dirty="0">
                <a:solidFill>
                  <a:schemeClr val="bg2"/>
                </a:solidFill>
                <a:latin typeface="+mj-lt"/>
              </a:rPr>
              <a:t> E-Transfer option.</a:t>
            </a:r>
          </a:p>
          <a:p>
            <a:pPr marL="742950" lvl="1" indent="-285750">
              <a:buFont typeface="+mj-lt"/>
              <a:buAutoNum type="arabicPeriod"/>
            </a:pPr>
            <a:r>
              <a:rPr lang="en-US" b="1" dirty="0">
                <a:solidFill>
                  <a:schemeClr val="bg2"/>
                </a:solidFill>
                <a:latin typeface="+mj-lt"/>
              </a:rPr>
              <a:t>Enter Recipient Details</a:t>
            </a:r>
            <a:r>
              <a:rPr lang="en-US" dirty="0">
                <a:solidFill>
                  <a:schemeClr val="bg2"/>
                </a:solidFill>
                <a:latin typeface="+mj-lt"/>
              </a:rPr>
              <a:t>: The sender enters the recipient’s email address or mobile phone number and the amount to be transferred.</a:t>
            </a:r>
          </a:p>
          <a:p>
            <a:pPr>
              <a:buFont typeface="+mj-lt"/>
              <a:buAutoNum type="arabicPeriod"/>
            </a:pPr>
            <a:r>
              <a:rPr lang="en-US" b="1" dirty="0">
                <a:solidFill>
                  <a:schemeClr val="bg2"/>
                </a:solidFill>
                <a:latin typeface="+mj-lt"/>
              </a:rPr>
              <a:t>Sending the Transfer</a:t>
            </a:r>
            <a:endParaRPr lang="en-US" dirty="0">
              <a:solidFill>
                <a:schemeClr val="bg2"/>
              </a:solidFill>
              <a:latin typeface="+mj-lt"/>
            </a:endParaRPr>
          </a:p>
          <a:p>
            <a:pPr marL="742950" lvl="1" indent="-285750">
              <a:buFont typeface="+mj-lt"/>
              <a:buAutoNum type="arabicPeriod"/>
            </a:pPr>
            <a:r>
              <a:rPr lang="en-US" b="1" dirty="0">
                <a:solidFill>
                  <a:schemeClr val="bg2"/>
                </a:solidFill>
                <a:latin typeface="+mj-lt"/>
              </a:rPr>
              <a:t>Security Question</a:t>
            </a:r>
            <a:r>
              <a:rPr lang="en-US" dirty="0">
                <a:solidFill>
                  <a:schemeClr val="bg2"/>
                </a:solidFill>
                <a:latin typeface="+mj-lt"/>
              </a:rPr>
              <a:t>: The sender creates a security question and answer that the recipient must answer to claim the funds (optional if auto-deposit is not enabled).</a:t>
            </a:r>
          </a:p>
          <a:p>
            <a:pPr marL="742950" lvl="1" indent="-285750">
              <a:buFont typeface="+mj-lt"/>
              <a:buAutoNum type="arabicPeriod"/>
            </a:pPr>
            <a:r>
              <a:rPr lang="en-US" b="1" dirty="0">
                <a:solidFill>
                  <a:schemeClr val="bg2"/>
                </a:solidFill>
                <a:latin typeface="+mj-lt"/>
              </a:rPr>
              <a:t>Send Notification</a:t>
            </a:r>
            <a:r>
              <a:rPr lang="en-US" dirty="0">
                <a:solidFill>
                  <a:schemeClr val="bg2"/>
                </a:solidFill>
                <a:latin typeface="+mj-lt"/>
              </a:rPr>
              <a:t>: </a:t>
            </a:r>
            <a:r>
              <a:rPr lang="en-US" dirty="0" err="1">
                <a:solidFill>
                  <a:schemeClr val="bg2"/>
                </a:solidFill>
                <a:latin typeface="+mj-lt"/>
              </a:rPr>
              <a:t>Interac</a:t>
            </a:r>
            <a:r>
              <a:rPr lang="en-US" dirty="0">
                <a:solidFill>
                  <a:schemeClr val="bg2"/>
                </a:solidFill>
                <a:latin typeface="+mj-lt"/>
              </a:rPr>
              <a:t> sends a notification to the recipient via email or SMS with instructions on how to claim the funds.</a:t>
            </a:r>
          </a:p>
          <a:p>
            <a:pPr>
              <a:buFont typeface="+mj-lt"/>
              <a:buAutoNum type="arabicPeriod"/>
            </a:pPr>
            <a:r>
              <a:rPr lang="en-US" b="1" dirty="0">
                <a:solidFill>
                  <a:schemeClr val="bg2"/>
                </a:solidFill>
                <a:latin typeface="+mj-lt"/>
              </a:rPr>
              <a:t>Receiving the Transfer</a:t>
            </a:r>
            <a:endParaRPr lang="en-US" dirty="0">
              <a:solidFill>
                <a:schemeClr val="bg2"/>
              </a:solidFill>
              <a:latin typeface="+mj-lt"/>
            </a:endParaRPr>
          </a:p>
          <a:p>
            <a:pPr marL="742950" lvl="1" indent="-285750">
              <a:buFont typeface="+mj-lt"/>
              <a:buAutoNum type="arabicPeriod"/>
            </a:pPr>
            <a:r>
              <a:rPr lang="en-US" b="1" dirty="0">
                <a:solidFill>
                  <a:schemeClr val="bg2"/>
                </a:solidFill>
                <a:latin typeface="+mj-lt"/>
              </a:rPr>
              <a:t>Recipient Notification</a:t>
            </a:r>
            <a:r>
              <a:rPr lang="en-US" dirty="0">
                <a:solidFill>
                  <a:schemeClr val="bg2"/>
                </a:solidFill>
                <a:latin typeface="+mj-lt"/>
              </a:rPr>
              <a:t>: The recipient receives the notification and clicks the link provided.</a:t>
            </a:r>
          </a:p>
          <a:p>
            <a:pPr marL="742950" lvl="1" indent="-285750">
              <a:buFont typeface="+mj-lt"/>
              <a:buAutoNum type="arabicPeriod"/>
            </a:pPr>
            <a:r>
              <a:rPr lang="en-US" b="1" dirty="0">
                <a:solidFill>
                  <a:schemeClr val="bg2"/>
                </a:solidFill>
                <a:latin typeface="+mj-lt"/>
              </a:rPr>
              <a:t>Answer Security Question</a:t>
            </a:r>
            <a:r>
              <a:rPr lang="en-US" dirty="0">
                <a:solidFill>
                  <a:schemeClr val="bg2"/>
                </a:solidFill>
                <a:latin typeface="+mj-lt"/>
              </a:rPr>
              <a:t>: If required, the recipient answers the security question correctly.</a:t>
            </a:r>
          </a:p>
          <a:p>
            <a:pPr marL="742950" lvl="1" indent="-285750">
              <a:buFont typeface="+mj-lt"/>
              <a:buAutoNum type="arabicPeriod"/>
            </a:pPr>
            <a:r>
              <a:rPr lang="en-US" b="1" dirty="0">
                <a:solidFill>
                  <a:schemeClr val="bg2"/>
                </a:solidFill>
                <a:latin typeface="+mj-lt"/>
              </a:rPr>
              <a:t>Selects Bank</a:t>
            </a:r>
            <a:r>
              <a:rPr lang="en-US" dirty="0">
                <a:solidFill>
                  <a:schemeClr val="bg2"/>
                </a:solidFill>
                <a:latin typeface="+mj-lt"/>
              </a:rPr>
              <a:t>: The recipient selects their bank and logs in to their online or mobile banking.</a:t>
            </a:r>
          </a:p>
          <a:p>
            <a:pPr>
              <a:buFont typeface="+mj-lt"/>
              <a:buAutoNum type="arabicPeriod"/>
            </a:pPr>
            <a:r>
              <a:rPr lang="en-US" b="1" dirty="0">
                <a:solidFill>
                  <a:schemeClr val="bg2"/>
                </a:solidFill>
                <a:latin typeface="+mj-lt"/>
              </a:rPr>
              <a:t>Claiming the Funds</a:t>
            </a:r>
            <a:endParaRPr lang="en-US" dirty="0">
              <a:solidFill>
                <a:schemeClr val="bg2"/>
              </a:solidFill>
              <a:latin typeface="+mj-lt"/>
            </a:endParaRPr>
          </a:p>
          <a:p>
            <a:pPr marL="742950" lvl="1" indent="-285750">
              <a:buFont typeface="+mj-lt"/>
              <a:buAutoNum type="arabicPeriod"/>
            </a:pPr>
            <a:r>
              <a:rPr lang="en-US" b="1" dirty="0">
                <a:solidFill>
                  <a:schemeClr val="bg2"/>
                </a:solidFill>
                <a:latin typeface="+mj-lt"/>
              </a:rPr>
              <a:t>Deposit Confirmation</a:t>
            </a:r>
            <a:r>
              <a:rPr lang="en-US" dirty="0">
                <a:solidFill>
                  <a:schemeClr val="bg2"/>
                </a:solidFill>
                <a:latin typeface="+mj-lt"/>
              </a:rPr>
              <a:t>: The recipient chooses the account into which the money will be deposited.</a:t>
            </a:r>
          </a:p>
          <a:p>
            <a:pPr marL="742950" lvl="1" indent="-285750">
              <a:buFont typeface="+mj-lt"/>
              <a:buAutoNum type="arabicPeriod"/>
            </a:pPr>
            <a:r>
              <a:rPr lang="en-US" b="1" dirty="0">
                <a:solidFill>
                  <a:schemeClr val="bg2"/>
                </a:solidFill>
                <a:latin typeface="+mj-lt"/>
              </a:rPr>
              <a:t>Funds Deposited</a:t>
            </a:r>
            <a:r>
              <a:rPr lang="en-US" dirty="0">
                <a:solidFill>
                  <a:schemeClr val="bg2"/>
                </a:solidFill>
                <a:latin typeface="+mj-lt"/>
              </a:rPr>
              <a:t>: The funds are transferred and deposited into the recipient’s account almost instantly.</a:t>
            </a:r>
          </a:p>
          <a:p>
            <a:endParaRPr lang="en-US" dirty="0"/>
          </a:p>
        </p:txBody>
      </p:sp>
    </p:spTree>
    <p:extLst>
      <p:ext uri="{BB962C8B-B14F-4D97-AF65-F5344CB8AC3E}">
        <p14:creationId xmlns:p14="http://schemas.microsoft.com/office/powerpoint/2010/main" val="108968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89884D36-1E55-B59B-6163-BEDD476D0D40}"/>
              </a:ext>
            </a:extLst>
          </p:cNvPr>
          <p:cNvSpPr>
            <a:spLocks noGrp="1"/>
          </p:cNvSpPr>
          <p:nvPr>
            <p:ph type="title"/>
          </p:nvPr>
        </p:nvSpPr>
        <p:spPr>
          <a:xfrm>
            <a:off x="1545336" y="159030"/>
            <a:ext cx="8878824" cy="690615"/>
          </a:xfrm>
        </p:spPr>
        <p:txBody>
          <a:bodyPr/>
          <a:lstStyle/>
          <a:p>
            <a:r>
              <a:rPr lang="en-US" sz="4000" b="1" dirty="0">
                <a:latin typeface="ADLaM Display" panose="02010000000000000000" pitchFamily="2" charset="0"/>
                <a:ea typeface="ADLaM Display" panose="02010000000000000000" pitchFamily="2" charset="0"/>
                <a:cs typeface="ADLaM Display" panose="02010000000000000000" pitchFamily="2" charset="0"/>
              </a:rPr>
              <a:t>Subtitle:</a:t>
            </a:r>
            <a:r>
              <a:rPr lang="en-US" sz="4000" dirty="0">
                <a:latin typeface="ADLaM Display" panose="02010000000000000000" pitchFamily="2" charset="0"/>
                <a:ea typeface="ADLaM Display" panose="02010000000000000000" pitchFamily="2" charset="0"/>
                <a:cs typeface="ADLaM Display" panose="02010000000000000000" pitchFamily="2" charset="0"/>
              </a:rPr>
              <a:t> Pros and Cons</a:t>
            </a:r>
            <a:endParaRPr lang="en-US" dirty="0"/>
          </a:p>
        </p:txBody>
      </p:sp>
      <p:sp>
        <p:nvSpPr>
          <p:cNvPr id="26" name="Text Placeholder 25">
            <a:extLst>
              <a:ext uri="{FF2B5EF4-FFF2-40B4-BE49-F238E27FC236}">
                <a16:creationId xmlns:a16="http://schemas.microsoft.com/office/drawing/2014/main" id="{470174E1-DE4A-DDEF-55B8-4B1272C6F500}"/>
              </a:ext>
            </a:extLst>
          </p:cNvPr>
          <p:cNvSpPr>
            <a:spLocks noGrp="1"/>
          </p:cNvSpPr>
          <p:nvPr>
            <p:ph type="body" idx="1"/>
          </p:nvPr>
        </p:nvSpPr>
        <p:spPr>
          <a:xfrm>
            <a:off x="987552" y="1106337"/>
            <a:ext cx="3621024" cy="493776"/>
          </a:xfrm>
        </p:spPr>
        <p:txBody>
          <a:bodyPr/>
          <a:lstStyle/>
          <a:p>
            <a:r>
              <a:rPr lang="en-US" sz="3600" b="0" u="sng" dirty="0">
                <a:latin typeface="ADLaM Display" panose="02010000000000000000" pitchFamily="2" charset="0"/>
                <a:ea typeface="ADLaM Display" panose="02010000000000000000" pitchFamily="2" charset="0"/>
                <a:cs typeface="ADLaM Display" panose="02010000000000000000" pitchFamily="2" charset="0"/>
              </a:rPr>
              <a:t>pros</a:t>
            </a:r>
          </a:p>
          <a:p>
            <a:endParaRPr lang="en-US" dirty="0"/>
          </a:p>
        </p:txBody>
      </p:sp>
      <p:sp>
        <p:nvSpPr>
          <p:cNvPr id="27" name="Content Placeholder 26">
            <a:extLst>
              <a:ext uri="{FF2B5EF4-FFF2-40B4-BE49-F238E27FC236}">
                <a16:creationId xmlns:a16="http://schemas.microsoft.com/office/drawing/2014/main" id="{A0BD19BF-6A66-3E44-EF0F-0BE2EA5348EF}"/>
              </a:ext>
            </a:extLst>
          </p:cNvPr>
          <p:cNvSpPr>
            <a:spLocks noGrp="1"/>
          </p:cNvSpPr>
          <p:nvPr>
            <p:ph sz="half" idx="2"/>
          </p:nvPr>
        </p:nvSpPr>
        <p:spPr>
          <a:xfrm>
            <a:off x="624114" y="1708352"/>
            <a:ext cx="3621024" cy="2578608"/>
          </a:xfrm>
        </p:spPr>
        <p:txBody>
          <a:bodyPr/>
          <a:lstStyle/>
          <a:p>
            <a:r>
              <a:rPr lang="en-US" sz="3200" b="1" dirty="0">
                <a:latin typeface="ADLaM Display" panose="02010000000000000000" pitchFamily="2" charset="0"/>
                <a:ea typeface="ADLaM Display" panose="02010000000000000000" pitchFamily="2" charset="0"/>
                <a:cs typeface="ADLaM Display" panose="02010000000000000000" pitchFamily="2" charset="0"/>
              </a:rPr>
              <a:t>Security</a:t>
            </a:r>
          </a:p>
          <a:p>
            <a:r>
              <a:rPr lang="en-US" sz="3200" b="1" dirty="0">
                <a:latin typeface="ADLaM Display" panose="02010000000000000000" pitchFamily="2" charset="0"/>
                <a:ea typeface="ADLaM Display" panose="02010000000000000000" pitchFamily="2" charset="0"/>
                <a:cs typeface="ADLaM Display" panose="02010000000000000000" pitchFamily="2" charset="0"/>
              </a:rPr>
              <a:t>Speed</a:t>
            </a:r>
          </a:p>
          <a:p>
            <a:r>
              <a:rPr lang="en-US" sz="3200" b="1" dirty="0">
                <a:latin typeface="ADLaM Display" panose="02010000000000000000" pitchFamily="2" charset="0"/>
                <a:ea typeface="ADLaM Display" panose="02010000000000000000" pitchFamily="2" charset="0"/>
                <a:cs typeface="ADLaM Display" panose="02010000000000000000" pitchFamily="2" charset="0"/>
              </a:rPr>
              <a:t>Convenience</a:t>
            </a:r>
          </a:p>
          <a:p>
            <a:r>
              <a:rPr lang="en-US" sz="3200" b="1" dirty="0">
                <a:latin typeface="ADLaM Display" panose="02010000000000000000" pitchFamily="2" charset="0"/>
                <a:ea typeface="ADLaM Display" panose="02010000000000000000" pitchFamily="2" charset="0"/>
                <a:cs typeface="ADLaM Display" panose="02010000000000000000" pitchFamily="2" charset="0"/>
              </a:rPr>
              <a:t>Low Cost</a:t>
            </a:r>
          </a:p>
          <a:p>
            <a:endParaRPr lang="en-US" dirty="0"/>
          </a:p>
        </p:txBody>
      </p:sp>
      <p:sp>
        <p:nvSpPr>
          <p:cNvPr id="28" name="Text Placeholder 27">
            <a:extLst>
              <a:ext uri="{FF2B5EF4-FFF2-40B4-BE49-F238E27FC236}">
                <a16:creationId xmlns:a16="http://schemas.microsoft.com/office/drawing/2014/main" id="{7301459E-B8E3-26F6-745C-9407608A6983}"/>
              </a:ext>
            </a:extLst>
          </p:cNvPr>
          <p:cNvSpPr>
            <a:spLocks noGrp="1"/>
          </p:cNvSpPr>
          <p:nvPr>
            <p:ph type="body" sz="quarter" idx="3"/>
          </p:nvPr>
        </p:nvSpPr>
        <p:spPr>
          <a:xfrm>
            <a:off x="6096000" y="1080776"/>
            <a:ext cx="3621024" cy="493776"/>
          </a:xfrm>
        </p:spPr>
        <p:txBody>
          <a:bodyPr/>
          <a:lstStyle/>
          <a:p>
            <a:r>
              <a:rPr lang="en-US" sz="3600" dirty="0">
                <a:latin typeface="ADLaM Display" panose="02010000000000000000" pitchFamily="2" charset="0"/>
                <a:ea typeface="ADLaM Display" panose="02010000000000000000" pitchFamily="2" charset="0"/>
                <a:cs typeface="ADLaM Display" panose="02010000000000000000" pitchFamily="2" charset="0"/>
              </a:rPr>
              <a:t>CONS</a:t>
            </a:r>
          </a:p>
        </p:txBody>
      </p:sp>
      <p:sp>
        <p:nvSpPr>
          <p:cNvPr id="29" name="Content Placeholder 28">
            <a:extLst>
              <a:ext uri="{FF2B5EF4-FFF2-40B4-BE49-F238E27FC236}">
                <a16:creationId xmlns:a16="http://schemas.microsoft.com/office/drawing/2014/main" id="{0769DD33-8915-ECBD-7C5B-EF377A56EB64}"/>
              </a:ext>
            </a:extLst>
          </p:cNvPr>
          <p:cNvSpPr>
            <a:spLocks noGrp="1"/>
          </p:cNvSpPr>
          <p:nvPr>
            <p:ph sz="quarter" idx="4"/>
          </p:nvPr>
        </p:nvSpPr>
        <p:spPr>
          <a:xfrm>
            <a:off x="5094514" y="1535638"/>
            <a:ext cx="4259072" cy="2578608"/>
          </a:xfrm>
        </p:spPr>
        <p:txBody>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Potential for Fraud</a:t>
            </a:r>
          </a:p>
          <a:p>
            <a:r>
              <a:rPr lang="en-US" sz="3200" dirty="0">
                <a:latin typeface="ADLaM Display" panose="02010000000000000000" pitchFamily="2" charset="0"/>
                <a:ea typeface="ADLaM Display" panose="02010000000000000000" pitchFamily="2" charset="0"/>
                <a:cs typeface="ADLaM Display" panose="02010000000000000000" pitchFamily="2" charset="0"/>
              </a:rPr>
              <a:t>Limits</a:t>
            </a:r>
          </a:p>
          <a:p>
            <a:r>
              <a:rPr lang="en-US" sz="3200" dirty="0">
                <a:latin typeface="ADLaM Display" panose="02010000000000000000" pitchFamily="2" charset="0"/>
                <a:ea typeface="ADLaM Display" panose="02010000000000000000" pitchFamily="2" charset="0"/>
                <a:cs typeface="ADLaM Display" panose="02010000000000000000" pitchFamily="2" charset="0"/>
              </a:rPr>
              <a:t>Accessibility</a:t>
            </a:r>
            <a:endParaRPr lang="en-US" dirty="0"/>
          </a:p>
          <a:p>
            <a:endParaRPr lang="en-US" dirty="0"/>
          </a:p>
        </p:txBody>
      </p:sp>
      <p:sp>
        <p:nvSpPr>
          <p:cNvPr id="4" name="TextBox 3">
            <a:extLst>
              <a:ext uri="{FF2B5EF4-FFF2-40B4-BE49-F238E27FC236}">
                <a16:creationId xmlns:a16="http://schemas.microsoft.com/office/drawing/2014/main" id="{0024CB7F-85DB-D045-D365-2B74AA9A2B6B}"/>
              </a:ext>
            </a:extLst>
          </p:cNvPr>
          <p:cNvSpPr txBox="1"/>
          <p:nvPr/>
        </p:nvSpPr>
        <p:spPr>
          <a:xfrm>
            <a:off x="624114" y="56138"/>
            <a:ext cx="10319657" cy="646331"/>
          </a:xfrm>
          <a:prstGeom prst="rect">
            <a:avLst/>
          </a:prstGeom>
          <a:noFill/>
        </p:spPr>
        <p:txBody>
          <a:bodyPr wrap="square">
            <a:spAutoFit/>
          </a:bodyPr>
          <a:lstStyle/>
          <a:p>
            <a:r>
              <a:rPr lang="en-US" dirty="0">
                <a:solidFill>
                  <a:schemeClr val="bg2">
                    <a:lumMod val="75000"/>
                  </a:schemeClr>
                </a:solidFill>
                <a:latin typeface="+mj-lt"/>
              </a:rPr>
              <a:t>.</a:t>
            </a:r>
          </a:p>
          <a:p>
            <a:endParaRPr lang="en-US" dirty="0"/>
          </a:p>
        </p:txBody>
      </p:sp>
      <p:sp>
        <p:nvSpPr>
          <p:cNvPr id="5" name="TextBox 4">
            <a:extLst>
              <a:ext uri="{FF2B5EF4-FFF2-40B4-BE49-F238E27FC236}">
                <a16:creationId xmlns:a16="http://schemas.microsoft.com/office/drawing/2014/main" id="{B8E7E59F-3213-C79E-52A3-22016176D890}"/>
              </a:ext>
            </a:extLst>
          </p:cNvPr>
          <p:cNvSpPr txBox="1"/>
          <p:nvPr/>
        </p:nvSpPr>
        <p:spPr>
          <a:xfrm>
            <a:off x="624114" y="333137"/>
            <a:ext cx="6429828" cy="523220"/>
          </a:xfrm>
          <a:prstGeom prst="rect">
            <a:avLst/>
          </a:prstGeom>
          <a:noFill/>
        </p:spPr>
        <p:txBody>
          <a:bodyPr wrap="square">
            <a:spAutoFit/>
          </a:bodyPr>
          <a:lstStyle/>
          <a:p>
            <a:r>
              <a:rPr lang="en-US" sz="2800" dirty="0">
                <a:latin typeface="ADLaM Display" panose="02010000000000000000" pitchFamily="2" charset="0"/>
                <a:ea typeface="ADLaM Display" panose="02010000000000000000" pitchFamily="2" charset="0"/>
                <a:cs typeface="ADLaM Display" panose="02010000000000000000" pitchFamily="2" charset="0"/>
              </a:rPr>
              <a:t>                                                                                                                         </a:t>
            </a:r>
          </a:p>
        </p:txBody>
      </p:sp>
    </p:spTree>
    <p:extLst>
      <p:ext uri="{BB962C8B-B14F-4D97-AF65-F5344CB8AC3E}">
        <p14:creationId xmlns:p14="http://schemas.microsoft.com/office/powerpoint/2010/main" val="268547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E16A3ED-D1BD-DB58-DDF3-D8B1939DFDA1}"/>
              </a:ext>
            </a:extLst>
          </p:cNvPr>
          <p:cNvSpPr>
            <a:spLocks noGrp="1"/>
          </p:cNvSpPr>
          <p:nvPr>
            <p:ph type="title"/>
          </p:nvPr>
        </p:nvSpPr>
        <p:spPr>
          <a:xfrm>
            <a:off x="850392" y="97972"/>
            <a:ext cx="9382179" cy="1309914"/>
          </a:xfrm>
        </p:spPr>
        <p:txBody>
          <a:bodyPr>
            <a:normAutofit fontScale="90000"/>
          </a:bodyPr>
          <a:lstStyle/>
          <a:p>
            <a:r>
              <a:rPr lang="en-US" sz="4000" dirty="0">
                <a:solidFill>
                  <a:schemeClr val="bg1"/>
                </a:solidFill>
                <a:cs typeface="Segoe UI" panose="020B0502040204020203" pitchFamily="34" charset="0"/>
              </a:rPr>
              <a:t>1.</a:t>
            </a:r>
            <a:r>
              <a:rPr lang="en-US" sz="4000" u="sng" dirty="0">
                <a:solidFill>
                  <a:schemeClr val="bg1"/>
                </a:solidFill>
                <a:cs typeface="Segoe UI" panose="020B0502040204020203" pitchFamily="34" charset="0"/>
              </a:rPr>
              <a:t>Security Features of </a:t>
            </a:r>
            <a:r>
              <a:rPr lang="en-US" sz="4000" u="sng" dirty="0" err="1">
                <a:solidFill>
                  <a:schemeClr val="bg1"/>
                </a:solidFill>
                <a:cs typeface="Segoe UI" panose="020B0502040204020203" pitchFamily="34" charset="0"/>
              </a:rPr>
              <a:t>Interac</a:t>
            </a:r>
            <a:r>
              <a:rPr lang="en-US" sz="4000" u="sng" dirty="0">
                <a:solidFill>
                  <a:schemeClr val="bg1"/>
                </a:solidFill>
                <a:cs typeface="Segoe UI" panose="020B0502040204020203" pitchFamily="34" charset="0"/>
              </a:rPr>
              <a:t>        E-Transfer</a:t>
            </a:r>
            <a:br>
              <a:rPr lang="en-US" sz="4000" u="sng" dirty="0">
                <a:solidFill>
                  <a:schemeClr val="bg1"/>
                </a:solidFill>
                <a:cs typeface="Segoe UI" panose="020B0502040204020203" pitchFamily="34" charset="0"/>
              </a:rPr>
            </a:br>
            <a:endParaRPr lang="en-US" dirty="0"/>
          </a:p>
        </p:txBody>
      </p:sp>
      <p:sp>
        <p:nvSpPr>
          <p:cNvPr id="4" name="TextBox 3">
            <a:extLst>
              <a:ext uri="{FF2B5EF4-FFF2-40B4-BE49-F238E27FC236}">
                <a16:creationId xmlns:a16="http://schemas.microsoft.com/office/drawing/2014/main" id="{0024CB7F-85DB-D045-D365-2B74AA9A2B6B}"/>
              </a:ext>
            </a:extLst>
          </p:cNvPr>
          <p:cNvSpPr txBox="1"/>
          <p:nvPr/>
        </p:nvSpPr>
        <p:spPr>
          <a:xfrm>
            <a:off x="595087" y="1103085"/>
            <a:ext cx="9173028" cy="5073878"/>
          </a:xfrm>
          <a:prstGeom prst="rect">
            <a:avLst/>
          </a:prstGeom>
        </p:spPr>
        <p:txBody>
          <a:bodyPr vert="horz" lIns="91440" tIns="45720" rIns="91440" bIns="45720" rtlCol="0">
            <a:normAutofit lnSpcReduction="10000"/>
          </a:bodyPr>
          <a:lstStyle/>
          <a:p>
            <a:pPr marL="228600" indent="-347472">
              <a:lnSpc>
                <a:spcPct val="90000"/>
              </a:lnSpc>
              <a:spcBef>
                <a:spcPts val="1000"/>
              </a:spcBef>
              <a:buClr>
                <a:schemeClr val="accent6"/>
              </a:buClr>
              <a:buFont typeface="Courier New" panose="02070309020205020404" pitchFamily="49" charset="0"/>
              <a:buChar char="o"/>
            </a:pPr>
            <a:r>
              <a:rPr lang="en-US" sz="1600" dirty="0" err="1">
                <a:solidFill>
                  <a:schemeClr val="bg1"/>
                </a:solidFill>
                <a:latin typeface="+mj-lt"/>
                <a:cs typeface="Segoe UI" panose="020B0502040204020203" pitchFamily="34" charset="0"/>
              </a:rPr>
              <a:t>Interac</a:t>
            </a:r>
            <a:r>
              <a:rPr lang="en-US" sz="1600" dirty="0">
                <a:solidFill>
                  <a:schemeClr val="bg1"/>
                </a:solidFill>
                <a:latin typeface="+mj-lt"/>
                <a:cs typeface="Segoe UI" panose="020B0502040204020203" pitchFamily="34" charset="0"/>
              </a:rPr>
              <a:t> E-Transfer is designed with several security features to protect users' information and funds. Here are the key security measures:</a:t>
            </a:r>
          </a:p>
          <a:p>
            <a:pPr marL="228600" indent="-347472">
              <a:lnSpc>
                <a:spcPct val="90000"/>
              </a:lnSpc>
              <a:spcBef>
                <a:spcPts val="1000"/>
              </a:spcBef>
              <a:buClr>
                <a:schemeClr val="accent6"/>
              </a:buClr>
              <a:buFont typeface="Courier New" panose="02070309020205020404" pitchFamily="49" charset="0"/>
              <a:buChar char="o"/>
            </a:pPr>
            <a:r>
              <a:rPr lang="en-US" sz="1600" b="1" u="sng" dirty="0">
                <a:solidFill>
                  <a:schemeClr val="bg1"/>
                </a:solidFill>
                <a:latin typeface="+mj-lt"/>
                <a:cs typeface="Segoe UI" panose="020B0502040204020203" pitchFamily="34" charset="0"/>
              </a:rPr>
              <a:t>Encryption</a:t>
            </a:r>
          </a:p>
          <a:p>
            <a:pPr marL="228600" indent="-347472">
              <a:lnSpc>
                <a:spcPct val="90000"/>
              </a:lnSpc>
              <a:spcBef>
                <a:spcPts val="1000"/>
              </a:spcBef>
              <a:buClr>
                <a:schemeClr val="accent6"/>
              </a:buClr>
              <a:buFont typeface="Courier New" panose="02070309020205020404" pitchFamily="49" charset="0"/>
              <a:buChar char="o"/>
            </a:pPr>
            <a:r>
              <a:rPr lang="en-US" sz="1600" dirty="0" err="1">
                <a:solidFill>
                  <a:schemeClr val="bg1"/>
                </a:solidFill>
                <a:latin typeface="+mj-lt"/>
                <a:cs typeface="Segoe UI" panose="020B0502040204020203" pitchFamily="34" charset="0"/>
              </a:rPr>
              <a:t>Interac</a:t>
            </a:r>
            <a:r>
              <a:rPr lang="en-US" sz="1600" dirty="0">
                <a:solidFill>
                  <a:schemeClr val="bg1"/>
                </a:solidFill>
                <a:latin typeface="+mj-lt"/>
                <a:cs typeface="Segoe UI" panose="020B0502040204020203" pitchFamily="34" charset="0"/>
              </a:rPr>
              <a:t> E-Transfer uses robust encryption methods to ensure that the data transmitted between the sender, the recipient, and the banking institutions is secure.</a:t>
            </a:r>
          </a:p>
          <a:p>
            <a:pPr marL="228600" indent="-347472">
              <a:lnSpc>
                <a:spcPct val="90000"/>
              </a:lnSpc>
              <a:spcBef>
                <a:spcPts val="1000"/>
              </a:spcBef>
              <a:buClr>
                <a:schemeClr val="accent6"/>
              </a:buClr>
              <a:buFont typeface="Courier New" panose="02070309020205020404" pitchFamily="49" charset="0"/>
              <a:buChar char="o"/>
            </a:pPr>
            <a:r>
              <a:rPr lang="en-US" sz="1600" dirty="0">
                <a:solidFill>
                  <a:schemeClr val="bg1"/>
                </a:solidFill>
                <a:latin typeface="+mj-lt"/>
                <a:cs typeface="Segoe UI" panose="020B0502040204020203" pitchFamily="34" charset="0"/>
              </a:rPr>
              <a:t>This encryption prevents unauthorized access and ensures that personal and financial information remains confidential.</a:t>
            </a:r>
          </a:p>
          <a:p>
            <a:pPr marL="228600" indent="-347472">
              <a:lnSpc>
                <a:spcPct val="90000"/>
              </a:lnSpc>
              <a:spcBef>
                <a:spcPts val="1000"/>
              </a:spcBef>
              <a:buClr>
                <a:schemeClr val="accent6"/>
              </a:buClr>
              <a:buFont typeface="Courier New" panose="02070309020205020404" pitchFamily="49" charset="0"/>
              <a:buChar char="o"/>
            </a:pPr>
            <a:r>
              <a:rPr lang="en-US" sz="1600" b="1" u="sng" dirty="0">
                <a:solidFill>
                  <a:schemeClr val="bg1"/>
                </a:solidFill>
                <a:latin typeface="+mj-lt"/>
                <a:cs typeface="Segoe UI" panose="020B0502040204020203" pitchFamily="34" charset="0"/>
              </a:rPr>
              <a:t>Authentication</a:t>
            </a:r>
          </a:p>
          <a:p>
            <a:pPr marL="228600" indent="-347472">
              <a:lnSpc>
                <a:spcPct val="90000"/>
              </a:lnSpc>
              <a:spcBef>
                <a:spcPts val="1000"/>
              </a:spcBef>
              <a:buClr>
                <a:schemeClr val="accent6"/>
              </a:buClr>
              <a:buFont typeface="Courier New" panose="02070309020205020404" pitchFamily="49" charset="0"/>
              <a:buChar char="o"/>
            </a:pPr>
            <a:r>
              <a:rPr lang="en-US" sz="1600" b="1" dirty="0">
                <a:solidFill>
                  <a:schemeClr val="bg1"/>
                </a:solidFill>
                <a:latin typeface="+mj-lt"/>
                <a:cs typeface="Segoe UI" panose="020B0502040204020203" pitchFamily="34" charset="0"/>
              </a:rPr>
              <a:t>Two-Factor Authentication (2FA)</a:t>
            </a:r>
            <a:r>
              <a:rPr lang="en-US" sz="1600" dirty="0">
                <a:solidFill>
                  <a:schemeClr val="bg1"/>
                </a:solidFill>
                <a:latin typeface="+mj-lt"/>
                <a:cs typeface="Segoe UI" panose="020B0502040204020203" pitchFamily="34" charset="0"/>
              </a:rPr>
              <a:t>: Users often need to authenticate their identity using multiple factors, such as a password and a code sent to their mobile device.</a:t>
            </a:r>
          </a:p>
          <a:p>
            <a:pPr marL="228600" indent="-347472">
              <a:lnSpc>
                <a:spcPct val="90000"/>
              </a:lnSpc>
              <a:spcBef>
                <a:spcPts val="1000"/>
              </a:spcBef>
              <a:buClr>
                <a:schemeClr val="accent6"/>
              </a:buClr>
              <a:buFont typeface="Courier New" panose="02070309020205020404" pitchFamily="49" charset="0"/>
              <a:buChar char="o"/>
            </a:pPr>
            <a:r>
              <a:rPr lang="en-US" sz="1600" b="1" dirty="0">
                <a:solidFill>
                  <a:schemeClr val="bg1"/>
                </a:solidFill>
                <a:latin typeface="+mj-lt"/>
                <a:cs typeface="Segoe UI" panose="020B0502040204020203" pitchFamily="34" charset="0"/>
              </a:rPr>
              <a:t>Security Questions</a:t>
            </a:r>
            <a:r>
              <a:rPr lang="en-US" sz="1600" dirty="0">
                <a:solidFill>
                  <a:schemeClr val="bg1"/>
                </a:solidFill>
                <a:latin typeface="+mj-lt"/>
                <a:cs typeface="Segoe UI" panose="020B0502040204020203" pitchFamily="34" charset="0"/>
              </a:rPr>
              <a:t>: Senders can set up security questions that only the recipient can answer, adding an extra layer of security.</a:t>
            </a:r>
          </a:p>
          <a:p>
            <a:pPr marL="228600" indent="-347472">
              <a:lnSpc>
                <a:spcPct val="90000"/>
              </a:lnSpc>
              <a:spcBef>
                <a:spcPts val="1000"/>
              </a:spcBef>
              <a:buClr>
                <a:schemeClr val="accent6"/>
              </a:buClr>
              <a:buFont typeface="Courier New" panose="02070309020205020404" pitchFamily="49" charset="0"/>
              <a:buChar char="o"/>
            </a:pPr>
            <a:r>
              <a:rPr lang="en-US" sz="1600" b="1" u="sng" dirty="0">
                <a:solidFill>
                  <a:schemeClr val="bg1"/>
                </a:solidFill>
                <a:latin typeface="+mj-lt"/>
                <a:cs typeface="Segoe UI" panose="020B0502040204020203" pitchFamily="34" charset="0"/>
              </a:rPr>
              <a:t>Fraud Detection</a:t>
            </a:r>
          </a:p>
          <a:p>
            <a:pPr marL="228600" indent="-347472">
              <a:lnSpc>
                <a:spcPct val="90000"/>
              </a:lnSpc>
              <a:spcBef>
                <a:spcPts val="1000"/>
              </a:spcBef>
              <a:buClr>
                <a:schemeClr val="accent6"/>
              </a:buClr>
              <a:buFont typeface="Courier New" panose="02070309020205020404" pitchFamily="49" charset="0"/>
              <a:buChar char="o"/>
            </a:pPr>
            <a:r>
              <a:rPr lang="en-US" sz="1600" dirty="0" err="1">
                <a:solidFill>
                  <a:schemeClr val="bg1"/>
                </a:solidFill>
                <a:latin typeface="+mj-lt"/>
                <a:cs typeface="Segoe UI" panose="020B0502040204020203" pitchFamily="34" charset="0"/>
              </a:rPr>
              <a:t>Interac</a:t>
            </a:r>
            <a:r>
              <a:rPr lang="en-US" sz="1600" dirty="0">
                <a:solidFill>
                  <a:schemeClr val="bg1"/>
                </a:solidFill>
                <a:latin typeface="+mj-lt"/>
                <a:cs typeface="Segoe UI" panose="020B0502040204020203" pitchFamily="34" charset="0"/>
              </a:rPr>
              <a:t> employs advanced fraud detection systems to monitor transactions for unusual or suspicious activity.</a:t>
            </a:r>
          </a:p>
          <a:p>
            <a:pPr marL="228600" indent="-347472">
              <a:lnSpc>
                <a:spcPct val="90000"/>
              </a:lnSpc>
              <a:spcBef>
                <a:spcPts val="1000"/>
              </a:spcBef>
              <a:buClr>
                <a:schemeClr val="accent6"/>
              </a:buClr>
              <a:buFont typeface="Courier New" panose="02070309020205020404" pitchFamily="49" charset="0"/>
              <a:buChar char="o"/>
            </a:pPr>
            <a:r>
              <a:rPr lang="en-US" sz="1600" dirty="0">
                <a:solidFill>
                  <a:schemeClr val="bg1"/>
                </a:solidFill>
                <a:latin typeface="+mj-lt"/>
                <a:cs typeface="Segoe UI" panose="020B0502040204020203" pitchFamily="34" charset="0"/>
              </a:rPr>
              <a:t>These systems can detect patterns that may indicate fraud and take action, such as temporarily holding a transaction or alerting the user.</a:t>
            </a:r>
          </a:p>
          <a:p>
            <a:pPr marL="228600" indent="-347472">
              <a:lnSpc>
                <a:spcPct val="90000"/>
              </a:lnSpc>
              <a:spcBef>
                <a:spcPts val="1000"/>
              </a:spcBef>
              <a:buClr>
                <a:schemeClr val="accent6"/>
              </a:buClr>
              <a:buFont typeface="Courier New" panose="02070309020205020404" pitchFamily="49" charset="0"/>
              <a:buChar char="o"/>
            </a:pPr>
            <a:r>
              <a:rPr lang="en-US" sz="1600" dirty="0">
                <a:solidFill>
                  <a:schemeClr val="bg1"/>
                </a:solidFill>
                <a:latin typeface="+mj-lt"/>
                <a:cs typeface="Segoe UI" panose="020B0502040204020203" pitchFamily="34" charset="0"/>
              </a:rPr>
              <a:t>Users can report suspicious activity, and </a:t>
            </a:r>
            <a:r>
              <a:rPr lang="en-US" sz="1600" dirty="0" err="1">
                <a:solidFill>
                  <a:schemeClr val="bg1"/>
                </a:solidFill>
                <a:latin typeface="+mj-lt"/>
                <a:cs typeface="Segoe UI" panose="020B0502040204020203" pitchFamily="34" charset="0"/>
              </a:rPr>
              <a:t>Interac</a:t>
            </a:r>
            <a:r>
              <a:rPr lang="en-US" sz="1600" dirty="0">
                <a:solidFill>
                  <a:schemeClr val="bg1"/>
                </a:solidFill>
                <a:latin typeface="+mj-lt"/>
                <a:cs typeface="Segoe UI" panose="020B0502040204020203" pitchFamily="34" charset="0"/>
              </a:rPr>
              <a:t> works closely with financial institutions to investigate and resolve fraud cases</a:t>
            </a:r>
            <a:r>
              <a:rPr lang="en-US" sz="1600" dirty="0">
                <a:solidFill>
                  <a:schemeClr val="bg1"/>
                </a:solidFill>
                <a:cs typeface="Segoe UI" panose="020B0502040204020203" pitchFamily="34" charset="0"/>
              </a:rPr>
              <a:t>.</a:t>
            </a:r>
          </a:p>
          <a:p>
            <a:pPr marL="228600" indent="-347472">
              <a:lnSpc>
                <a:spcPct val="90000"/>
              </a:lnSpc>
              <a:spcBef>
                <a:spcPts val="1000"/>
              </a:spcBef>
              <a:buClr>
                <a:schemeClr val="accent6"/>
              </a:buClr>
              <a:buFont typeface="Courier New" panose="02070309020205020404" pitchFamily="49" charset="0"/>
              <a:buChar char="o"/>
            </a:pPr>
            <a:endParaRPr lang="en-US" sz="900" dirty="0">
              <a:solidFill>
                <a:schemeClr val="bg1"/>
              </a:solidFill>
              <a:cs typeface="Segoe UI" panose="020B0502040204020203" pitchFamily="34" charset="0"/>
            </a:endParaRPr>
          </a:p>
          <a:p>
            <a:pPr marL="228600" indent="-347472">
              <a:lnSpc>
                <a:spcPct val="90000"/>
              </a:lnSpc>
              <a:spcBef>
                <a:spcPts val="1000"/>
              </a:spcBef>
              <a:buClr>
                <a:schemeClr val="accent6"/>
              </a:buClr>
              <a:buFont typeface="Courier New" panose="02070309020205020404" pitchFamily="49" charset="0"/>
              <a:buChar char="o"/>
            </a:pPr>
            <a:endParaRPr lang="en-US" sz="900" dirty="0">
              <a:solidFill>
                <a:schemeClr val="bg1"/>
              </a:solidFill>
              <a:cs typeface="Segoe UI" panose="020B0502040204020203" pitchFamily="34" charset="0"/>
            </a:endParaRPr>
          </a:p>
        </p:txBody>
      </p:sp>
      <p:pic>
        <p:nvPicPr>
          <p:cNvPr id="2" name="Picture 1">
            <a:extLst>
              <a:ext uri="{FF2B5EF4-FFF2-40B4-BE49-F238E27FC236}">
                <a16:creationId xmlns:a16="http://schemas.microsoft.com/office/drawing/2014/main" id="{42BFB740-20D2-1030-FF98-7C56929A323D}"/>
              </a:ext>
            </a:extLst>
          </p:cNvPr>
          <p:cNvPicPr>
            <a:picLocks noChangeAspect="1"/>
          </p:cNvPicPr>
          <p:nvPr/>
        </p:nvPicPr>
        <p:blipFill>
          <a:blip r:embed="rId2"/>
          <a:stretch>
            <a:fillRect/>
          </a:stretch>
        </p:blipFill>
        <p:spPr>
          <a:xfrm>
            <a:off x="10232571" y="1103085"/>
            <a:ext cx="1803980" cy="1803980"/>
          </a:xfrm>
          <a:prstGeom prst="rect">
            <a:avLst/>
          </a:prstGeom>
          <a:noFill/>
        </p:spPr>
      </p:pic>
    </p:spTree>
    <p:extLst>
      <p:ext uri="{BB962C8B-B14F-4D97-AF65-F5344CB8AC3E}">
        <p14:creationId xmlns:p14="http://schemas.microsoft.com/office/powerpoint/2010/main" val="10453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7F85885-533F-1583-1307-F449EAA884F6}"/>
              </a:ext>
            </a:extLst>
          </p:cNvPr>
          <p:cNvSpPr>
            <a:spLocks noGrp="1"/>
          </p:cNvSpPr>
          <p:nvPr>
            <p:ph type="title"/>
          </p:nvPr>
        </p:nvSpPr>
        <p:spPr>
          <a:xfrm>
            <a:off x="850392" y="130630"/>
            <a:ext cx="10881360" cy="1015999"/>
          </a:xfrm>
        </p:spPr>
        <p:txBody>
          <a:bodyPr>
            <a:normAutofit fontScale="90000"/>
          </a:bodyPr>
          <a:lstStyle/>
          <a:p>
            <a:r>
              <a:rPr lang="en-US" sz="4000" b="1" dirty="0">
                <a:solidFill>
                  <a:schemeClr val="bg1"/>
                </a:solidFill>
                <a:cs typeface="Segoe UI" panose="020B0502040204020203" pitchFamily="34" charset="0"/>
              </a:rPr>
              <a:t>2. </a:t>
            </a:r>
            <a:r>
              <a:rPr lang="en-US" sz="4000" b="1" u="sng" dirty="0">
                <a:solidFill>
                  <a:schemeClr val="bg1"/>
                </a:solidFill>
                <a:cs typeface="Segoe UI" panose="020B0502040204020203" pitchFamily="34" charset="0"/>
              </a:rPr>
              <a:t>Speed</a:t>
            </a:r>
            <a:br>
              <a:rPr lang="en-US" sz="4000" b="1" dirty="0">
                <a:solidFill>
                  <a:schemeClr val="bg1"/>
                </a:solidFill>
                <a:cs typeface="Segoe UI" panose="020B0502040204020203" pitchFamily="34" charset="0"/>
              </a:rPr>
            </a:br>
            <a:endParaRPr lang="en-US" dirty="0"/>
          </a:p>
        </p:txBody>
      </p:sp>
      <p:sp>
        <p:nvSpPr>
          <p:cNvPr id="4" name="TextBox 3">
            <a:extLst>
              <a:ext uri="{FF2B5EF4-FFF2-40B4-BE49-F238E27FC236}">
                <a16:creationId xmlns:a16="http://schemas.microsoft.com/office/drawing/2014/main" id="{0024CB7F-85DB-D045-D365-2B74AA9A2B6B}"/>
              </a:ext>
            </a:extLst>
          </p:cNvPr>
          <p:cNvSpPr txBox="1"/>
          <p:nvPr/>
        </p:nvSpPr>
        <p:spPr>
          <a:xfrm>
            <a:off x="838200" y="1003226"/>
            <a:ext cx="8799286" cy="5173737"/>
          </a:xfrm>
          <a:prstGeom prst="rect">
            <a:avLst/>
          </a:prstGeom>
        </p:spPr>
        <p:txBody>
          <a:bodyPr vert="horz" lIns="91440" tIns="45720" rIns="91440" bIns="45720" rtlCol="0">
            <a:normAutofit/>
          </a:bodyPr>
          <a:lstStyle/>
          <a:p>
            <a:pPr marL="228600" indent="-347472">
              <a:lnSpc>
                <a:spcPct val="90000"/>
              </a:lnSpc>
              <a:spcBef>
                <a:spcPts val="1000"/>
              </a:spcBef>
              <a:buClr>
                <a:schemeClr val="accent6"/>
              </a:buClr>
              <a:buFont typeface="Courier New" panose="02070309020205020404" pitchFamily="49" charset="0"/>
              <a:buChar char="o"/>
            </a:pPr>
            <a:r>
              <a:rPr lang="en-US" b="1" dirty="0">
                <a:solidFill>
                  <a:schemeClr val="bg1"/>
                </a:solidFill>
                <a:latin typeface="+mj-lt"/>
                <a:cs typeface="Segoe UI" panose="020B0502040204020203" pitchFamily="34" charset="0"/>
              </a:rPr>
              <a:t>Transfers usually complete within 30 minutes</a:t>
            </a:r>
            <a:endParaRPr lang="en-US" dirty="0">
              <a:solidFill>
                <a:schemeClr val="bg1"/>
              </a:solidFill>
              <a:latin typeface="+mj-lt"/>
              <a:cs typeface="Segoe UI" panose="020B0502040204020203" pitchFamily="34" charset="0"/>
            </a:endParaRPr>
          </a:p>
          <a:p>
            <a:pPr marL="228600" indent="-347472">
              <a:lnSpc>
                <a:spcPct val="90000"/>
              </a:lnSpc>
              <a:spcBef>
                <a:spcPts val="1000"/>
              </a:spcBef>
              <a:buClr>
                <a:schemeClr val="accent6"/>
              </a:buClr>
              <a:buFont typeface="Courier New" panose="02070309020205020404" pitchFamily="49" charset="0"/>
              <a:buChar char="o"/>
            </a:pPr>
            <a:r>
              <a:rPr lang="en-US" dirty="0">
                <a:solidFill>
                  <a:schemeClr val="bg1"/>
                </a:solidFill>
                <a:latin typeface="+mj-lt"/>
                <a:cs typeface="Segoe UI" panose="020B0502040204020203" pitchFamily="34" charset="0"/>
              </a:rPr>
              <a:t>One of the significant advantages of using </a:t>
            </a:r>
            <a:r>
              <a:rPr lang="en-US" dirty="0" err="1">
                <a:solidFill>
                  <a:schemeClr val="bg1"/>
                </a:solidFill>
                <a:latin typeface="+mj-lt"/>
                <a:cs typeface="Segoe UI" panose="020B0502040204020203" pitchFamily="34" charset="0"/>
              </a:rPr>
              <a:t>Interac</a:t>
            </a:r>
            <a:r>
              <a:rPr lang="en-US" dirty="0">
                <a:solidFill>
                  <a:schemeClr val="bg1"/>
                </a:solidFill>
                <a:latin typeface="+mj-lt"/>
                <a:cs typeface="Segoe UI" panose="020B0502040204020203" pitchFamily="34" charset="0"/>
              </a:rPr>
              <a:t> E-Transfer is its speed. Here's why it's a preferred method for many:</a:t>
            </a:r>
          </a:p>
          <a:p>
            <a:pPr marL="228600" indent="-347472">
              <a:lnSpc>
                <a:spcPct val="90000"/>
              </a:lnSpc>
              <a:spcBef>
                <a:spcPts val="1000"/>
              </a:spcBef>
              <a:buClr>
                <a:schemeClr val="accent6"/>
              </a:buClr>
              <a:buFont typeface="Courier New" panose="02070309020205020404" pitchFamily="49" charset="0"/>
              <a:buChar char="o"/>
            </a:pPr>
            <a:r>
              <a:rPr lang="en-US" b="1" dirty="0">
                <a:solidFill>
                  <a:schemeClr val="bg1"/>
                </a:solidFill>
                <a:latin typeface="+mj-lt"/>
                <a:cs typeface="Segoe UI" panose="020B0502040204020203" pitchFamily="34" charset="0"/>
              </a:rPr>
              <a:t>Quick Transactions</a:t>
            </a:r>
            <a:r>
              <a:rPr lang="en-US" dirty="0">
                <a:solidFill>
                  <a:schemeClr val="bg1"/>
                </a:solidFill>
                <a:latin typeface="+mj-lt"/>
                <a:cs typeface="Segoe UI" panose="020B0502040204020203" pitchFamily="34" charset="0"/>
              </a:rPr>
              <a:t>: Most </a:t>
            </a:r>
            <a:r>
              <a:rPr lang="en-US" dirty="0" err="1">
                <a:solidFill>
                  <a:schemeClr val="bg1"/>
                </a:solidFill>
                <a:latin typeface="+mj-lt"/>
                <a:cs typeface="Segoe UI" panose="020B0502040204020203" pitchFamily="34" charset="0"/>
              </a:rPr>
              <a:t>Interac</a:t>
            </a:r>
            <a:r>
              <a:rPr lang="en-US" dirty="0">
                <a:solidFill>
                  <a:schemeClr val="bg1"/>
                </a:solidFill>
                <a:latin typeface="+mj-lt"/>
                <a:cs typeface="Segoe UI" panose="020B0502040204020203" pitchFamily="34" charset="0"/>
              </a:rPr>
              <a:t> E-Transfers are completed within 30 minutes. This rapid processing time makes it ideal for situations where you need to send or receive money quickly.</a:t>
            </a:r>
          </a:p>
          <a:p>
            <a:pPr marL="228600" indent="-347472">
              <a:lnSpc>
                <a:spcPct val="90000"/>
              </a:lnSpc>
              <a:spcBef>
                <a:spcPts val="1000"/>
              </a:spcBef>
              <a:buClr>
                <a:schemeClr val="accent6"/>
              </a:buClr>
              <a:buFont typeface="Courier New" panose="02070309020205020404" pitchFamily="49" charset="0"/>
              <a:buChar char="o"/>
            </a:pPr>
            <a:r>
              <a:rPr lang="en-US" b="1" dirty="0">
                <a:solidFill>
                  <a:schemeClr val="bg1"/>
                </a:solidFill>
                <a:latin typeface="+mj-lt"/>
                <a:cs typeface="Segoe UI" panose="020B0502040204020203" pitchFamily="34" charset="0"/>
              </a:rPr>
              <a:t>Real-Time Notifications</a:t>
            </a:r>
            <a:r>
              <a:rPr lang="en-US" dirty="0">
                <a:solidFill>
                  <a:schemeClr val="bg1"/>
                </a:solidFill>
                <a:latin typeface="+mj-lt"/>
                <a:cs typeface="Segoe UI" panose="020B0502040204020203" pitchFamily="34" charset="0"/>
              </a:rPr>
              <a:t>: Both senders and recipients receive real-time notifications, keeping them informed throughout the transaction process.</a:t>
            </a:r>
          </a:p>
          <a:p>
            <a:pPr marL="228600" indent="-347472">
              <a:lnSpc>
                <a:spcPct val="90000"/>
              </a:lnSpc>
              <a:spcBef>
                <a:spcPts val="1000"/>
              </a:spcBef>
              <a:buClr>
                <a:schemeClr val="accent6"/>
              </a:buClr>
              <a:buFont typeface="Courier New" panose="02070309020205020404" pitchFamily="49" charset="0"/>
              <a:buChar char="o"/>
            </a:pPr>
            <a:r>
              <a:rPr lang="en-US" b="1" dirty="0">
                <a:solidFill>
                  <a:schemeClr val="bg1"/>
                </a:solidFill>
                <a:latin typeface="+mj-lt"/>
                <a:cs typeface="Segoe UI" panose="020B0502040204020203" pitchFamily="34" charset="0"/>
              </a:rPr>
              <a:t>Efficient Banking Integration</a:t>
            </a:r>
            <a:r>
              <a:rPr lang="en-US" dirty="0">
                <a:solidFill>
                  <a:schemeClr val="bg1"/>
                </a:solidFill>
                <a:latin typeface="+mj-lt"/>
                <a:cs typeface="Segoe UI" panose="020B0502040204020203" pitchFamily="34" charset="0"/>
              </a:rPr>
              <a:t>: The seamless integration with Canadian banking institutions ensures that funds are transferred promptly, minimizing delays.</a:t>
            </a:r>
          </a:p>
          <a:p>
            <a:pPr>
              <a:lnSpc>
                <a:spcPct val="90000"/>
              </a:lnSpc>
              <a:spcBef>
                <a:spcPts val="1000"/>
              </a:spcBef>
              <a:buClr>
                <a:schemeClr val="accent6"/>
              </a:buClr>
            </a:pPr>
            <a:endParaRPr lang="en-US" dirty="0">
              <a:solidFill>
                <a:schemeClr val="bg1"/>
              </a:solidFill>
              <a:latin typeface="+mj-lt"/>
              <a:cs typeface="Segoe UI" panose="020B0502040204020203" pitchFamily="34" charset="0"/>
            </a:endParaRPr>
          </a:p>
          <a:p>
            <a:pPr marL="228600" indent="-347472">
              <a:lnSpc>
                <a:spcPct val="90000"/>
              </a:lnSpc>
              <a:spcBef>
                <a:spcPts val="1000"/>
              </a:spcBef>
              <a:buClr>
                <a:schemeClr val="accent6"/>
              </a:buClr>
              <a:buFont typeface="Courier New" panose="02070309020205020404" pitchFamily="49" charset="0"/>
              <a:buChar char="o"/>
            </a:pPr>
            <a:endParaRPr lang="en-US" sz="1500" dirty="0">
              <a:solidFill>
                <a:schemeClr val="bg1"/>
              </a:solidFill>
              <a:cs typeface="Segoe UI" panose="020B0502040204020203" pitchFamily="34" charset="0"/>
            </a:endParaRPr>
          </a:p>
        </p:txBody>
      </p:sp>
      <p:pic>
        <p:nvPicPr>
          <p:cNvPr id="2" name="Picture 1">
            <a:extLst>
              <a:ext uri="{FF2B5EF4-FFF2-40B4-BE49-F238E27FC236}">
                <a16:creationId xmlns:a16="http://schemas.microsoft.com/office/drawing/2014/main" id="{1012940F-2394-87DB-6462-702AB8EFB14C}"/>
              </a:ext>
            </a:extLst>
          </p:cNvPr>
          <p:cNvPicPr>
            <a:picLocks noChangeAspect="1"/>
          </p:cNvPicPr>
          <p:nvPr/>
        </p:nvPicPr>
        <p:blipFill>
          <a:blip r:embed="rId2"/>
          <a:stretch>
            <a:fillRect/>
          </a:stretch>
        </p:blipFill>
        <p:spPr>
          <a:xfrm>
            <a:off x="9978586" y="130630"/>
            <a:ext cx="1884230" cy="1960471"/>
          </a:xfrm>
          <a:prstGeom prst="rect">
            <a:avLst/>
          </a:prstGeom>
          <a:noFill/>
        </p:spPr>
      </p:pic>
      <p:sp>
        <p:nvSpPr>
          <p:cNvPr id="11" name="Footer Placeholder 4">
            <a:extLst>
              <a:ext uri="{FF2B5EF4-FFF2-40B4-BE49-F238E27FC236}">
                <a16:creationId xmlns:a16="http://schemas.microsoft.com/office/drawing/2014/main" id="{47ECACEC-3868-2886-B6EC-95CB244BCFB1}"/>
              </a:ext>
            </a:extLst>
          </p:cNvPr>
          <p:cNvSpPr>
            <a:spLocks noGrp="1"/>
          </p:cNvSpPr>
          <p:nvPr>
            <p:ph type="ftr" sz="quarter" idx="11"/>
          </p:nvPr>
        </p:nvSpPr>
        <p:spPr>
          <a:xfrm>
            <a:off x="466344" y="6190488"/>
            <a:ext cx="2331720" cy="274320"/>
          </a:xfrm>
        </p:spPr>
        <p:txBody>
          <a:bodyPr/>
          <a:lstStyle/>
          <a:p>
            <a:pPr>
              <a:spcAft>
                <a:spcPts val="600"/>
              </a:spcAft>
            </a:pPr>
            <a:r>
              <a:rPr lang="en-US"/>
              <a:t>Crypto: investing &amp; trading</a:t>
            </a:r>
          </a:p>
        </p:txBody>
      </p:sp>
      <p:sp>
        <p:nvSpPr>
          <p:cNvPr id="13" name="Slide Number Placeholder 5">
            <a:extLst>
              <a:ext uri="{FF2B5EF4-FFF2-40B4-BE49-F238E27FC236}">
                <a16:creationId xmlns:a16="http://schemas.microsoft.com/office/drawing/2014/main" id="{515A02D2-5E65-A45A-CB19-86FDB3028845}"/>
              </a:ext>
            </a:extLst>
          </p:cNvPr>
          <p:cNvSpPr>
            <a:spLocks noGrp="1"/>
          </p:cNvSpPr>
          <p:nvPr>
            <p:ph type="sldNum" sz="quarter" idx="12"/>
          </p:nvPr>
        </p:nvSpPr>
        <p:spPr>
          <a:xfrm>
            <a:off x="329184" y="411480"/>
            <a:ext cx="521208" cy="310896"/>
          </a:xfrm>
        </p:spPr>
        <p:txBody>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73275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7F85885-533F-1583-1307-F449EAA884F6}"/>
              </a:ext>
            </a:extLst>
          </p:cNvPr>
          <p:cNvSpPr>
            <a:spLocks noGrp="1"/>
          </p:cNvSpPr>
          <p:nvPr>
            <p:ph type="title"/>
          </p:nvPr>
        </p:nvSpPr>
        <p:spPr>
          <a:xfrm>
            <a:off x="589788" y="0"/>
            <a:ext cx="11141964" cy="681037"/>
          </a:xfrm>
        </p:spPr>
        <p:txBody>
          <a:bodyPr>
            <a:normAutofit/>
          </a:bodyPr>
          <a:lstStyle/>
          <a:p>
            <a:r>
              <a:rPr lang="en-US" sz="3600"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3.</a:t>
            </a:r>
            <a:r>
              <a:rPr lang="en-US" sz="3600" u="sng"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Convenience</a:t>
            </a:r>
          </a:p>
        </p:txBody>
      </p:sp>
      <p:sp>
        <p:nvSpPr>
          <p:cNvPr id="4" name="TextBox 3">
            <a:extLst>
              <a:ext uri="{FF2B5EF4-FFF2-40B4-BE49-F238E27FC236}">
                <a16:creationId xmlns:a16="http://schemas.microsoft.com/office/drawing/2014/main" id="{0024CB7F-85DB-D045-D365-2B74AA9A2B6B}"/>
              </a:ext>
            </a:extLst>
          </p:cNvPr>
          <p:cNvSpPr txBox="1"/>
          <p:nvPr/>
        </p:nvSpPr>
        <p:spPr>
          <a:xfrm>
            <a:off x="838200" y="1003226"/>
            <a:ext cx="8799286" cy="5173737"/>
          </a:xfrm>
          <a:prstGeom prst="rect">
            <a:avLst/>
          </a:prstGeom>
        </p:spPr>
        <p:txBody>
          <a:bodyPr vert="horz" lIns="91440" tIns="45720" rIns="91440" bIns="45720" rtlCol="0">
            <a:normAutofit/>
          </a:bodyPr>
          <a:lstStyle/>
          <a:p>
            <a:pPr marL="228600" indent="-347472">
              <a:lnSpc>
                <a:spcPct val="90000"/>
              </a:lnSpc>
              <a:spcBef>
                <a:spcPts val="1000"/>
              </a:spcBef>
              <a:buClr>
                <a:schemeClr val="accent6"/>
              </a:buClr>
              <a:buFont typeface="Courier New" panose="02070309020205020404" pitchFamily="49" charset="0"/>
              <a:buChar char="o"/>
            </a:pPr>
            <a:endParaRPr lang="en-US" sz="1500" dirty="0">
              <a:solidFill>
                <a:schemeClr val="bg1"/>
              </a:solidFill>
              <a:cs typeface="Segoe UI" panose="020B0502040204020203" pitchFamily="34" charset="0"/>
            </a:endParaRPr>
          </a:p>
        </p:txBody>
      </p:sp>
      <p:sp>
        <p:nvSpPr>
          <p:cNvPr id="13" name="Slide Number Placeholder 5">
            <a:extLst>
              <a:ext uri="{FF2B5EF4-FFF2-40B4-BE49-F238E27FC236}">
                <a16:creationId xmlns:a16="http://schemas.microsoft.com/office/drawing/2014/main" id="{515A02D2-5E65-A45A-CB19-86FDB3028845}"/>
              </a:ext>
            </a:extLst>
          </p:cNvPr>
          <p:cNvSpPr>
            <a:spLocks noGrp="1"/>
          </p:cNvSpPr>
          <p:nvPr>
            <p:ph type="sldNum" sz="quarter" idx="12"/>
          </p:nvPr>
        </p:nvSpPr>
        <p:spPr>
          <a:xfrm>
            <a:off x="329184" y="411480"/>
            <a:ext cx="521208" cy="310896"/>
          </a:xfrm>
        </p:spPr>
        <p:txBody>
          <a:bodyPr/>
          <a:lstStyle/>
          <a:p>
            <a:pPr>
              <a:spcAft>
                <a:spcPts val="600"/>
              </a:spcAft>
            </a:pPr>
            <a:fld id="{294A09A9-5501-47C1-A89A-A340965A2BE2}" type="slidenum">
              <a:rPr lang="en-US" smtClean="0"/>
              <a:pPr>
                <a:spcAft>
                  <a:spcPts val="600"/>
                </a:spcAft>
              </a:pPr>
              <a:t>8</a:t>
            </a:fld>
            <a:endParaRPr lang="en-US"/>
          </a:p>
        </p:txBody>
      </p:sp>
      <p:sp>
        <p:nvSpPr>
          <p:cNvPr id="5" name="TextBox 4">
            <a:extLst>
              <a:ext uri="{FF2B5EF4-FFF2-40B4-BE49-F238E27FC236}">
                <a16:creationId xmlns:a16="http://schemas.microsoft.com/office/drawing/2014/main" id="{AF747D0F-2E79-85A3-BBED-7ECC27E41B10}"/>
              </a:ext>
            </a:extLst>
          </p:cNvPr>
          <p:cNvSpPr txBox="1"/>
          <p:nvPr/>
        </p:nvSpPr>
        <p:spPr>
          <a:xfrm>
            <a:off x="589788" y="638629"/>
            <a:ext cx="9599241" cy="5386090"/>
          </a:xfrm>
          <a:prstGeom prst="rect">
            <a:avLst/>
          </a:prstGeom>
          <a:noFill/>
        </p:spPr>
        <p:txBody>
          <a:bodyPr wrap="square">
            <a:spAutoFit/>
          </a:bodyPr>
          <a:lstStyle/>
          <a:p>
            <a:r>
              <a:rPr lang="en-US" sz="2400" b="1" u="sng" dirty="0">
                <a:solidFill>
                  <a:schemeClr val="bg2">
                    <a:lumMod val="90000"/>
                  </a:schemeClr>
                </a:solidFill>
                <a:latin typeface="+mj-lt"/>
              </a:rPr>
              <a:t>Easy to Use</a:t>
            </a:r>
          </a:p>
          <a:p>
            <a:pPr>
              <a:buFont typeface="Arial" panose="020B0604020202020204" pitchFamily="34" charset="0"/>
              <a:buChar char="•"/>
            </a:pPr>
            <a:r>
              <a:rPr lang="en-US" sz="2000" b="1" dirty="0">
                <a:solidFill>
                  <a:schemeClr val="bg2">
                    <a:lumMod val="90000"/>
                  </a:schemeClr>
                </a:solidFill>
                <a:latin typeface="+mj-lt"/>
              </a:rPr>
              <a:t>User-Friendly Interface</a:t>
            </a:r>
            <a:r>
              <a:rPr lang="en-US" sz="2000" dirty="0">
                <a:solidFill>
                  <a:schemeClr val="bg2">
                    <a:lumMod val="90000"/>
                  </a:schemeClr>
                </a:solidFill>
                <a:latin typeface="+mj-lt"/>
              </a:rPr>
              <a:t>: </a:t>
            </a:r>
            <a:r>
              <a:rPr lang="en-US" sz="2000" dirty="0" err="1">
                <a:solidFill>
                  <a:schemeClr val="bg2">
                    <a:lumMod val="90000"/>
                  </a:schemeClr>
                </a:solidFill>
                <a:latin typeface="+mj-lt"/>
              </a:rPr>
              <a:t>Interac</a:t>
            </a:r>
            <a:r>
              <a:rPr lang="en-US" sz="2000" dirty="0">
                <a:solidFill>
                  <a:schemeClr val="bg2">
                    <a:lumMod val="90000"/>
                  </a:schemeClr>
                </a:solidFill>
                <a:latin typeface="+mj-lt"/>
              </a:rPr>
              <a:t> E-Transfer is designed with a straightforward, user-friendly interface that simplifies the process of sending and receiving money.</a:t>
            </a:r>
          </a:p>
          <a:p>
            <a:pPr>
              <a:buFont typeface="Arial" panose="020B0604020202020204" pitchFamily="34" charset="0"/>
              <a:buChar char="•"/>
            </a:pPr>
            <a:r>
              <a:rPr lang="en-US" sz="2000" b="1" dirty="0">
                <a:solidFill>
                  <a:schemeClr val="bg2">
                    <a:lumMod val="90000"/>
                  </a:schemeClr>
                </a:solidFill>
                <a:latin typeface="+mj-lt"/>
              </a:rPr>
              <a:t>Simple Steps</a:t>
            </a:r>
            <a:r>
              <a:rPr lang="en-US" sz="2000" dirty="0">
                <a:solidFill>
                  <a:schemeClr val="bg2">
                    <a:lumMod val="90000"/>
                  </a:schemeClr>
                </a:solidFill>
                <a:latin typeface="+mj-lt"/>
              </a:rPr>
              <a:t>: With just a few clicks, users can initiate a transfer by entering the recipient's email address or mobile phone number, specifying the amount, and optionally setting up a security question.</a:t>
            </a:r>
          </a:p>
          <a:p>
            <a:r>
              <a:rPr lang="en-US" sz="2400" b="1" u="sng" dirty="0">
                <a:solidFill>
                  <a:schemeClr val="bg2">
                    <a:lumMod val="90000"/>
                  </a:schemeClr>
                </a:solidFill>
                <a:latin typeface="+mj-lt"/>
              </a:rPr>
              <a:t>Accessible via Mobile and Online Banking</a:t>
            </a:r>
          </a:p>
          <a:p>
            <a:pPr>
              <a:buFont typeface="Arial" panose="020B0604020202020204" pitchFamily="34" charset="0"/>
              <a:buChar char="•"/>
            </a:pPr>
            <a:r>
              <a:rPr lang="en-US" sz="2000" b="1" dirty="0">
                <a:solidFill>
                  <a:schemeClr val="bg2">
                    <a:lumMod val="90000"/>
                  </a:schemeClr>
                </a:solidFill>
                <a:latin typeface="+mj-lt"/>
              </a:rPr>
              <a:t>Mobile Banking</a:t>
            </a:r>
            <a:r>
              <a:rPr lang="en-US" sz="2000" dirty="0">
                <a:solidFill>
                  <a:schemeClr val="bg2">
                    <a:lumMod val="90000"/>
                  </a:schemeClr>
                </a:solidFill>
                <a:latin typeface="+mj-lt"/>
              </a:rPr>
              <a:t>: Users can access </a:t>
            </a:r>
            <a:r>
              <a:rPr lang="en-US" sz="2000" dirty="0" err="1">
                <a:solidFill>
                  <a:schemeClr val="bg2">
                    <a:lumMod val="90000"/>
                  </a:schemeClr>
                </a:solidFill>
                <a:latin typeface="+mj-lt"/>
              </a:rPr>
              <a:t>Interac</a:t>
            </a:r>
            <a:r>
              <a:rPr lang="en-US" sz="2000" dirty="0">
                <a:solidFill>
                  <a:schemeClr val="bg2">
                    <a:lumMod val="90000"/>
                  </a:schemeClr>
                </a:solidFill>
                <a:latin typeface="+mj-lt"/>
              </a:rPr>
              <a:t> E-Transfer through their bank’s mobile app, making it easy to send money from anywhere at any time.</a:t>
            </a:r>
          </a:p>
          <a:p>
            <a:pPr>
              <a:buFont typeface="Arial" panose="020B0604020202020204" pitchFamily="34" charset="0"/>
              <a:buChar char="•"/>
            </a:pPr>
            <a:r>
              <a:rPr lang="en-US" sz="2000" b="1" dirty="0">
                <a:solidFill>
                  <a:schemeClr val="bg2">
                    <a:lumMod val="90000"/>
                  </a:schemeClr>
                </a:solidFill>
                <a:latin typeface="+mj-lt"/>
              </a:rPr>
              <a:t>Online Banking</a:t>
            </a:r>
            <a:r>
              <a:rPr lang="en-US" sz="2000" dirty="0">
                <a:solidFill>
                  <a:schemeClr val="bg2">
                    <a:lumMod val="90000"/>
                  </a:schemeClr>
                </a:solidFill>
                <a:latin typeface="+mj-lt"/>
              </a:rPr>
              <a:t>: For those who prefer using a desktop or laptop, </a:t>
            </a:r>
            <a:r>
              <a:rPr lang="en-US" sz="2000" dirty="0" err="1">
                <a:solidFill>
                  <a:schemeClr val="bg2">
                    <a:lumMod val="90000"/>
                  </a:schemeClr>
                </a:solidFill>
                <a:latin typeface="+mj-lt"/>
              </a:rPr>
              <a:t>Interac</a:t>
            </a:r>
            <a:r>
              <a:rPr lang="en-US" sz="2000" dirty="0">
                <a:solidFill>
                  <a:schemeClr val="bg2">
                    <a:lumMod val="90000"/>
                  </a:schemeClr>
                </a:solidFill>
                <a:latin typeface="+mj-lt"/>
              </a:rPr>
              <a:t> E-Transfer is readily available through their bank's online banking portal.</a:t>
            </a:r>
          </a:p>
          <a:p>
            <a:pPr>
              <a:buFont typeface="Arial" panose="020B0604020202020204" pitchFamily="34" charset="0"/>
              <a:buChar char="•"/>
            </a:pPr>
            <a:r>
              <a:rPr lang="en-US" sz="2000" b="1" dirty="0">
                <a:solidFill>
                  <a:schemeClr val="bg2">
                    <a:lumMod val="90000"/>
                  </a:schemeClr>
                </a:solidFill>
                <a:latin typeface="+mj-lt"/>
              </a:rPr>
              <a:t>24/7 Availability</a:t>
            </a:r>
            <a:r>
              <a:rPr lang="en-US" sz="2000" dirty="0">
                <a:solidFill>
                  <a:schemeClr val="bg2">
                    <a:lumMod val="90000"/>
                  </a:schemeClr>
                </a:solidFill>
                <a:latin typeface="+mj-lt"/>
              </a:rPr>
              <a:t>: The service is available 24/7, ensuring that users can perform transactions at their convenience, without the need to visit a bank branch.</a:t>
            </a:r>
          </a:p>
          <a:p>
            <a:r>
              <a:rPr lang="en-US" sz="2000" dirty="0">
                <a:solidFill>
                  <a:schemeClr val="bg2">
                    <a:lumMod val="90000"/>
                  </a:schemeClr>
                </a:solidFill>
                <a:latin typeface="+mj-lt"/>
              </a:rPr>
              <a:t>This combination of ease of use and accessibility makes </a:t>
            </a:r>
            <a:r>
              <a:rPr lang="en-US" sz="2000" dirty="0" err="1">
                <a:solidFill>
                  <a:schemeClr val="bg2">
                    <a:lumMod val="90000"/>
                  </a:schemeClr>
                </a:solidFill>
                <a:latin typeface="+mj-lt"/>
              </a:rPr>
              <a:t>Interac</a:t>
            </a:r>
            <a:r>
              <a:rPr lang="en-US" sz="2000" dirty="0">
                <a:solidFill>
                  <a:schemeClr val="bg2">
                    <a:lumMod val="90000"/>
                  </a:schemeClr>
                </a:solidFill>
                <a:latin typeface="+mj-lt"/>
              </a:rPr>
              <a:t> E-Transfer a highly convenient option for managing personal and business transactions efficiently.</a:t>
            </a:r>
          </a:p>
          <a:p>
            <a:pPr>
              <a:buFont typeface="Arial" panose="020B0604020202020204" pitchFamily="34" charset="0"/>
              <a:buChar char="•"/>
            </a:pPr>
            <a:endParaRPr lang="en-US" dirty="0">
              <a:solidFill>
                <a:schemeClr val="bg2">
                  <a:lumMod val="90000"/>
                </a:schemeClr>
              </a:solidFill>
            </a:endParaRPr>
          </a:p>
          <a:p>
            <a:endParaRPr lang="en-US" dirty="0"/>
          </a:p>
        </p:txBody>
      </p:sp>
    </p:spTree>
    <p:extLst>
      <p:ext uri="{BB962C8B-B14F-4D97-AF65-F5344CB8AC3E}">
        <p14:creationId xmlns:p14="http://schemas.microsoft.com/office/powerpoint/2010/main" val="397922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7F85885-533F-1583-1307-F449EAA884F6}"/>
              </a:ext>
            </a:extLst>
          </p:cNvPr>
          <p:cNvSpPr>
            <a:spLocks noGrp="1"/>
          </p:cNvSpPr>
          <p:nvPr>
            <p:ph type="title"/>
          </p:nvPr>
        </p:nvSpPr>
        <p:spPr>
          <a:xfrm>
            <a:off x="589788" y="181764"/>
            <a:ext cx="11141964" cy="681037"/>
          </a:xfrm>
        </p:spPr>
        <p:txBody>
          <a:bodyPr>
            <a:normAutofit fontScale="90000"/>
          </a:bodyPr>
          <a:lstStyle/>
          <a:p>
            <a:r>
              <a:rPr lang="en-US" b="0" dirty="0">
                <a:latin typeface="ADLaM Display" panose="02010000000000000000" pitchFamily="2" charset="0"/>
                <a:ea typeface="ADLaM Display" panose="02010000000000000000" pitchFamily="2" charset="0"/>
                <a:cs typeface="ADLaM Display" panose="02010000000000000000" pitchFamily="2" charset="0"/>
              </a:rPr>
              <a:t>4.</a:t>
            </a:r>
            <a:r>
              <a:rPr lang="en-US" b="0" u="sng" dirty="0">
                <a:latin typeface="ADLaM Display" panose="02010000000000000000" pitchFamily="2" charset="0"/>
                <a:ea typeface="ADLaM Display" panose="02010000000000000000" pitchFamily="2" charset="0"/>
                <a:cs typeface="ADLaM Display" panose="02010000000000000000" pitchFamily="2" charset="0"/>
              </a:rPr>
              <a:t>Low Cost</a:t>
            </a:r>
            <a:br>
              <a:rPr lang="en-US" sz="1050" b="1" dirty="0"/>
            </a:br>
            <a:endParaRPr lang="en-US" sz="2000" dirty="0">
              <a:solidFill>
                <a:schemeClr val="bg2">
                  <a:lumMod val="75000"/>
                </a:schemeClr>
              </a:solidFill>
            </a:endParaRPr>
          </a:p>
        </p:txBody>
      </p:sp>
      <p:sp>
        <p:nvSpPr>
          <p:cNvPr id="4" name="TextBox 3">
            <a:extLst>
              <a:ext uri="{FF2B5EF4-FFF2-40B4-BE49-F238E27FC236}">
                <a16:creationId xmlns:a16="http://schemas.microsoft.com/office/drawing/2014/main" id="{0024CB7F-85DB-D045-D365-2B74AA9A2B6B}"/>
              </a:ext>
            </a:extLst>
          </p:cNvPr>
          <p:cNvSpPr txBox="1"/>
          <p:nvPr/>
        </p:nvSpPr>
        <p:spPr>
          <a:xfrm>
            <a:off x="838200" y="1003226"/>
            <a:ext cx="8799286" cy="5173737"/>
          </a:xfrm>
          <a:prstGeom prst="rect">
            <a:avLst/>
          </a:prstGeom>
        </p:spPr>
        <p:txBody>
          <a:bodyPr vert="horz" lIns="91440" tIns="45720" rIns="91440" bIns="45720" rtlCol="0">
            <a:normAutofit/>
          </a:bodyPr>
          <a:lstStyle/>
          <a:p>
            <a:pPr marL="228600" indent="-347472">
              <a:lnSpc>
                <a:spcPct val="90000"/>
              </a:lnSpc>
              <a:spcBef>
                <a:spcPts val="1000"/>
              </a:spcBef>
              <a:buClr>
                <a:schemeClr val="accent6"/>
              </a:buClr>
              <a:buFont typeface="Courier New" panose="02070309020205020404" pitchFamily="49" charset="0"/>
              <a:buChar char="o"/>
            </a:pPr>
            <a:endParaRPr lang="en-US" sz="1500" dirty="0">
              <a:solidFill>
                <a:schemeClr val="bg1"/>
              </a:solidFill>
              <a:cs typeface="Segoe UI" panose="020B0502040204020203" pitchFamily="34" charset="0"/>
            </a:endParaRPr>
          </a:p>
        </p:txBody>
      </p:sp>
      <p:sp>
        <p:nvSpPr>
          <p:cNvPr id="13" name="Slide Number Placeholder 5">
            <a:extLst>
              <a:ext uri="{FF2B5EF4-FFF2-40B4-BE49-F238E27FC236}">
                <a16:creationId xmlns:a16="http://schemas.microsoft.com/office/drawing/2014/main" id="{515A02D2-5E65-A45A-CB19-86FDB3028845}"/>
              </a:ext>
            </a:extLst>
          </p:cNvPr>
          <p:cNvSpPr>
            <a:spLocks noGrp="1"/>
          </p:cNvSpPr>
          <p:nvPr>
            <p:ph type="sldNum" sz="quarter" idx="12"/>
          </p:nvPr>
        </p:nvSpPr>
        <p:spPr>
          <a:xfrm>
            <a:off x="329184" y="411480"/>
            <a:ext cx="521208" cy="310896"/>
          </a:xfrm>
        </p:spPr>
        <p:txBody>
          <a:bodyPr/>
          <a:lstStyle/>
          <a:p>
            <a:pPr>
              <a:spcAft>
                <a:spcPts val="600"/>
              </a:spcAft>
            </a:pPr>
            <a:fld id="{294A09A9-5501-47C1-A89A-A340965A2BE2}" type="slidenum">
              <a:rPr lang="en-US" smtClean="0"/>
              <a:pPr>
                <a:spcAft>
                  <a:spcPts val="600"/>
                </a:spcAft>
              </a:pPr>
              <a:t>9</a:t>
            </a:fld>
            <a:endParaRPr lang="en-US" dirty="0"/>
          </a:p>
        </p:txBody>
      </p:sp>
      <p:sp>
        <p:nvSpPr>
          <p:cNvPr id="5" name="TextBox 4">
            <a:extLst>
              <a:ext uri="{FF2B5EF4-FFF2-40B4-BE49-F238E27FC236}">
                <a16:creationId xmlns:a16="http://schemas.microsoft.com/office/drawing/2014/main" id="{AF747D0F-2E79-85A3-BBED-7ECC27E41B10}"/>
              </a:ext>
            </a:extLst>
          </p:cNvPr>
          <p:cNvSpPr txBox="1"/>
          <p:nvPr/>
        </p:nvSpPr>
        <p:spPr>
          <a:xfrm>
            <a:off x="589788" y="1282998"/>
            <a:ext cx="10207752" cy="4154984"/>
          </a:xfrm>
          <a:prstGeom prst="rect">
            <a:avLst/>
          </a:prstGeom>
          <a:noFill/>
        </p:spPr>
        <p:txBody>
          <a:bodyPr wrap="square">
            <a:spAutoFit/>
          </a:bodyPr>
          <a:lstStyle/>
          <a:p>
            <a:r>
              <a:rPr lang="en-US" sz="2400" b="1" dirty="0">
                <a:solidFill>
                  <a:schemeClr val="bg2"/>
                </a:solidFill>
                <a:latin typeface="+mj-lt"/>
              </a:rPr>
              <a:t>Generally Low or No Fees for Users</a:t>
            </a:r>
            <a:endParaRPr lang="en-US" sz="2400" dirty="0">
              <a:solidFill>
                <a:schemeClr val="bg2"/>
              </a:solidFill>
              <a:latin typeface="+mj-lt"/>
            </a:endParaRPr>
          </a:p>
          <a:p>
            <a:pPr>
              <a:buFont typeface="Arial" panose="020B0604020202020204" pitchFamily="34" charset="0"/>
              <a:buChar char="•"/>
            </a:pPr>
            <a:r>
              <a:rPr lang="en-US" sz="2400" b="1" dirty="0">
                <a:solidFill>
                  <a:schemeClr val="bg2"/>
                </a:solidFill>
                <a:latin typeface="+mj-lt"/>
              </a:rPr>
              <a:t>Affordable Transfers</a:t>
            </a:r>
            <a:r>
              <a:rPr lang="en-US" sz="2400" dirty="0">
                <a:solidFill>
                  <a:schemeClr val="bg2"/>
                </a:solidFill>
                <a:latin typeface="+mj-lt"/>
              </a:rPr>
              <a:t>: </a:t>
            </a:r>
            <a:r>
              <a:rPr lang="en-US" sz="2400" dirty="0" err="1">
                <a:solidFill>
                  <a:schemeClr val="bg2"/>
                </a:solidFill>
                <a:latin typeface="+mj-lt"/>
              </a:rPr>
              <a:t>Interac</a:t>
            </a:r>
            <a:r>
              <a:rPr lang="en-US" sz="2400" dirty="0">
                <a:solidFill>
                  <a:schemeClr val="bg2"/>
                </a:solidFill>
                <a:latin typeface="+mj-lt"/>
              </a:rPr>
              <a:t> E-Transfer is known for its low cost, with many financial institutions offering the service either for free or at a minimal fee.</a:t>
            </a:r>
          </a:p>
          <a:p>
            <a:pPr>
              <a:buFont typeface="Arial" panose="020B0604020202020204" pitchFamily="34" charset="0"/>
              <a:buChar char="•"/>
            </a:pPr>
            <a:r>
              <a:rPr lang="en-US" sz="2400" b="1" dirty="0">
                <a:solidFill>
                  <a:schemeClr val="bg2"/>
                </a:solidFill>
                <a:latin typeface="+mj-lt"/>
              </a:rPr>
              <a:t>No Hidden Charges</a:t>
            </a:r>
            <a:r>
              <a:rPr lang="en-US" sz="2400" dirty="0">
                <a:solidFill>
                  <a:schemeClr val="bg2"/>
                </a:solidFill>
                <a:latin typeface="+mj-lt"/>
              </a:rPr>
              <a:t>: Users benefit from transparent pricing, with no hidden charges or surprise fees.</a:t>
            </a:r>
          </a:p>
          <a:p>
            <a:pPr>
              <a:buFont typeface="Arial" panose="020B0604020202020204" pitchFamily="34" charset="0"/>
              <a:buChar char="•"/>
            </a:pPr>
            <a:r>
              <a:rPr lang="en-US" sz="2400" b="1" dirty="0">
                <a:solidFill>
                  <a:schemeClr val="bg2"/>
                </a:solidFill>
                <a:latin typeface="+mj-lt"/>
              </a:rPr>
              <a:t>Cost-Effective for Businesses</a:t>
            </a:r>
            <a:r>
              <a:rPr lang="en-US" sz="2400" dirty="0">
                <a:solidFill>
                  <a:schemeClr val="bg2"/>
                </a:solidFill>
                <a:latin typeface="+mj-lt"/>
              </a:rPr>
              <a:t>: Businesses can also take advantage of the low fees, making it a cost-effective option for sending and receiving payments.</a:t>
            </a:r>
          </a:p>
          <a:p>
            <a:endParaRPr lang="en-US" sz="2400" dirty="0">
              <a:solidFill>
                <a:schemeClr val="bg2"/>
              </a:solidFill>
              <a:latin typeface="+mj-lt"/>
            </a:endParaRPr>
          </a:p>
          <a:p>
            <a:r>
              <a:rPr lang="en-US" sz="2400" dirty="0">
                <a:solidFill>
                  <a:schemeClr val="bg2"/>
                </a:solidFill>
                <a:latin typeface="+mj-lt"/>
              </a:rPr>
              <a:t>The low-cost structure of </a:t>
            </a:r>
            <a:r>
              <a:rPr lang="en-US" sz="2400" dirty="0" err="1">
                <a:solidFill>
                  <a:schemeClr val="bg2"/>
                </a:solidFill>
                <a:latin typeface="+mj-lt"/>
              </a:rPr>
              <a:t>Interac</a:t>
            </a:r>
            <a:r>
              <a:rPr lang="en-US" sz="2400" dirty="0">
                <a:solidFill>
                  <a:schemeClr val="bg2"/>
                </a:solidFill>
                <a:latin typeface="+mj-lt"/>
              </a:rPr>
              <a:t> E-Transfer makes it an attractive option for individuals and businesses alike, providing a budget-friendly solution for electronic money transfers.</a:t>
            </a:r>
          </a:p>
        </p:txBody>
      </p:sp>
      <p:pic>
        <p:nvPicPr>
          <p:cNvPr id="5122" name="Picture 2">
            <a:extLst>
              <a:ext uri="{FF2B5EF4-FFF2-40B4-BE49-F238E27FC236}">
                <a16:creationId xmlns:a16="http://schemas.microsoft.com/office/drawing/2014/main" id="{407B15E1-0BAC-00F2-CF30-E905436B5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9845" y="154653"/>
            <a:ext cx="1976918" cy="197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25032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4514</TotalTime>
  <Words>1576</Words>
  <Application>Microsoft Office PowerPoint</Application>
  <PresentationFormat>Widescreen</PresentationFormat>
  <Paragraphs>107</Paragraphs>
  <Slides>13</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ADLaM Display</vt:lpstr>
      <vt:lpstr>Arial</vt:lpstr>
      <vt:lpstr>Calibri</vt:lpstr>
      <vt:lpstr>Courier New</vt:lpstr>
      <vt:lpstr>Segoe UI</vt:lpstr>
      <vt:lpstr>Segoe UI Light</vt:lpstr>
      <vt:lpstr>Tw Cen MT</vt:lpstr>
      <vt:lpstr>Office Theme</vt:lpstr>
      <vt:lpstr>Title: Interac E-transfer as a Payment System</vt:lpstr>
      <vt:lpstr>                                        </vt:lpstr>
      <vt:lpstr>PowerPoint Presentation</vt:lpstr>
      <vt:lpstr>PowerPoint Presentation</vt:lpstr>
      <vt:lpstr>Subtitle: Pros and Cons</vt:lpstr>
      <vt:lpstr>1.Security Features of Interac        E-Transfer </vt:lpstr>
      <vt:lpstr>2. Speed </vt:lpstr>
      <vt:lpstr>3.Convenience</vt:lpstr>
      <vt:lpstr>4.Low Cost </vt:lpstr>
      <vt:lpstr>CONS 1.Limits </vt:lpstr>
      <vt:lpstr>PowerPoint Presentation</vt:lpstr>
      <vt:lpstr>3.Potential for Fraud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Collins murichu</dc:creator>
  <cp:lastModifiedBy>Collins murichu</cp:lastModifiedBy>
  <cp:revision>1</cp:revision>
  <dcterms:created xsi:type="dcterms:W3CDTF">2024-06-14T02:35:40Z</dcterms:created>
  <dcterms:modified xsi:type="dcterms:W3CDTF">2024-06-17T10:59:46Z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