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19B7C-6B84-469E-BCFF-2F458FFBAEF6}" type="datetimeFigureOut">
              <a:rPr lang="en-UG" smtClean="0"/>
              <a:t>09/27/2022</a:t>
            </a:fld>
            <a:endParaRPr lang="en-UG"/>
          </a:p>
        </p:txBody>
      </p:sp>
      <p:sp>
        <p:nvSpPr>
          <p:cNvPr id="5" name="Footer Placeholder 4"/>
          <p:cNvSpPr>
            <a:spLocks noGrp="1"/>
          </p:cNvSpPr>
          <p:nvPr>
            <p:ph type="ftr" sz="quarter" idx="11"/>
          </p:nvPr>
        </p:nvSpPr>
        <p:spPr>
          <a:xfrm>
            <a:off x="2416500" y="329307"/>
            <a:ext cx="4973915" cy="309201"/>
          </a:xfrm>
        </p:spPr>
        <p:txBody>
          <a:bodyPr/>
          <a:lstStyle/>
          <a:p>
            <a:endParaRPr lang="en-UG"/>
          </a:p>
        </p:txBody>
      </p:sp>
      <p:sp>
        <p:nvSpPr>
          <p:cNvPr id="6" name="Slide Number Placeholder 5"/>
          <p:cNvSpPr>
            <a:spLocks noGrp="1"/>
          </p:cNvSpPr>
          <p:nvPr>
            <p:ph type="sldNum" sz="quarter" idx="12"/>
          </p:nvPr>
        </p:nvSpPr>
        <p:spPr>
          <a:xfrm>
            <a:off x="1437664" y="798973"/>
            <a:ext cx="811019" cy="503578"/>
          </a:xfrm>
        </p:spPr>
        <p:txBody>
          <a:bodyPr/>
          <a:lstStyle/>
          <a:p>
            <a:fld id="{FD9177D4-5B4D-4E2B-95FA-8E689B2AF9B7}" type="slidenum">
              <a:rPr lang="en-UG" smtClean="0"/>
              <a:t>‹#›</a:t>
            </a:fld>
            <a:endParaRPr lang="en-U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370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19B7C-6B84-469E-BCFF-2F458FFBAEF6}" type="datetimeFigureOut">
              <a:rPr lang="en-UG" smtClean="0"/>
              <a:t>09/27/2022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D9177D4-5B4D-4E2B-95FA-8E689B2AF9B7}" type="slidenum">
              <a:rPr lang="en-UG" smtClean="0"/>
              <a:t>‹#›</a:t>
            </a:fld>
            <a:endParaRPr lang="en-U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367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19B7C-6B84-469E-BCFF-2F458FFBAEF6}" type="datetimeFigureOut">
              <a:rPr lang="en-UG" smtClean="0"/>
              <a:t>09/27/2022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D9177D4-5B4D-4E2B-95FA-8E689B2AF9B7}" type="slidenum">
              <a:rPr lang="en-UG" smtClean="0"/>
              <a:t>‹#›</a:t>
            </a:fld>
            <a:endParaRPr lang="en-U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281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19B7C-6B84-469E-BCFF-2F458FFBAEF6}" type="datetimeFigureOut">
              <a:rPr lang="en-UG" smtClean="0"/>
              <a:t>09/27/2022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D9177D4-5B4D-4E2B-95FA-8E689B2AF9B7}" type="slidenum">
              <a:rPr lang="en-UG" smtClean="0"/>
              <a:t>‹#›</a:t>
            </a:fld>
            <a:endParaRPr lang="en-U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1345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19B7C-6B84-469E-BCFF-2F458FFBAEF6}" type="datetimeFigureOut">
              <a:rPr lang="en-UG" smtClean="0"/>
              <a:t>09/27/2022</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D9177D4-5B4D-4E2B-95FA-8E689B2AF9B7}" type="slidenum">
              <a:rPr lang="en-UG" smtClean="0"/>
              <a:t>‹#›</a:t>
            </a:fld>
            <a:endParaRPr lang="en-U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690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19B7C-6B84-469E-BCFF-2F458FFBAEF6}" type="datetimeFigureOut">
              <a:rPr lang="en-UG" smtClean="0"/>
              <a:t>09/27/2022</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FD9177D4-5B4D-4E2B-95FA-8E689B2AF9B7}" type="slidenum">
              <a:rPr lang="en-UG" smtClean="0"/>
              <a:t>‹#›</a:t>
            </a:fld>
            <a:endParaRPr lang="en-U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79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19B7C-6B84-469E-BCFF-2F458FFBAEF6}" type="datetimeFigureOut">
              <a:rPr lang="en-UG" smtClean="0"/>
              <a:t>09/27/2022</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FD9177D4-5B4D-4E2B-95FA-8E689B2AF9B7}" type="slidenum">
              <a:rPr lang="en-UG" smtClean="0"/>
              <a:t>‹#›</a:t>
            </a:fld>
            <a:endParaRPr lang="en-U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722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19B7C-6B84-469E-BCFF-2F458FFBAEF6}" type="datetimeFigureOut">
              <a:rPr lang="en-UG" smtClean="0"/>
              <a:t>09/27/2022</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FD9177D4-5B4D-4E2B-95FA-8E689B2AF9B7}" type="slidenum">
              <a:rPr lang="en-UG" smtClean="0"/>
              <a:t>‹#›</a:t>
            </a:fld>
            <a:endParaRPr lang="en-U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849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19B7C-6B84-469E-BCFF-2F458FFBAEF6}" type="datetimeFigureOut">
              <a:rPr lang="en-UG" smtClean="0"/>
              <a:t>09/27/2022</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FD9177D4-5B4D-4E2B-95FA-8E689B2AF9B7}" type="slidenum">
              <a:rPr lang="en-UG" smtClean="0"/>
              <a:t>‹#›</a:t>
            </a:fld>
            <a:endParaRPr lang="en-UG"/>
          </a:p>
        </p:txBody>
      </p:sp>
    </p:spTree>
    <p:extLst>
      <p:ext uri="{BB962C8B-B14F-4D97-AF65-F5344CB8AC3E}">
        <p14:creationId xmlns:p14="http://schemas.microsoft.com/office/powerpoint/2010/main" val="271283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19B7C-6B84-469E-BCFF-2F458FFBAEF6}" type="datetimeFigureOut">
              <a:rPr lang="en-UG" smtClean="0"/>
              <a:t>09/27/2022</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FD9177D4-5B4D-4E2B-95FA-8E689B2AF9B7}" type="slidenum">
              <a:rPr lang="en-UG" smtClean="0"/>
              <a:t>‹#›</a:t>
            </a:fld>
            <a:endParaRPr lang="en-U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703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419B7C-6B84-469E-BCFF-2F458FFBAEF6}" type="datetimeFigureOut">
              <a:rPr lang="en-UG" smtClean="0"/>
              <a:t>09/27/2022</a:t>
            </a:fld>
            <a:endParaRPr lang="en-UG"/>
          </a:p>
        </p:txBody>
      </p:sp>
      <p:sp>
        <p:nvSpPr>
          <p:cNvPr id="6" name="Footer Placeholder 5"/>
          <p:cNvSpPr>
            <a:spLocks noGrp="1"/>
          </p:cNvSpPr>
          <p:nvPr>
            <p:ph type="ftr" sz="quarter" idx="11"/>
          </p:nvPr>
        </p:nvSpPr>
        <p:spPr>
          <a:xfrm>
            <a:off x="1447382" y="318640"/>
            <a:ext cx="5541004" cy="320931"/>
          </a:xfrm>
        </p:spPr>
        <p:txBody>
          <a:bodyPr/>
          <a:lstStyle/>
          <a:p>
            <a:endParaRPr lang="en-UG"/>
          </a:p>
        </p:txBody>
      </p:sp>
      <p:sp>
        <p:nvSpPr>
          <p:cNvPr id="7" name="Slide Number Placeholder 6"/>
          <p:cNvSpPr>
            <a:spLocks noGrp="1"/>
          </p:cNvSpPr>
          <p:nvPr>
            <p:ph type="sldNum" sz="quarter" idx="12"/>
          </p:nvPr>
        </p:nvSpPr>
        <p:spPr/>
        <p:txBody>
          <a:bodyPr/>
          <a:lstStyle/>
          <a:p>
            <a:fld id="{FD9177D4-5B4D-4E2B-95FA-8E689B2AF9B7}" type="slidenum">
              <a:rPr lang="en-UG" smtClean="0"/>
              <a:t>‹#›</a:t>
            </a:fld>
            <a:endParaRPr lang="en-U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8377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419B7C-6B84-469E-BCFF-2F458FFBAEF6}" type="datetimeFigureOut">
              <a:rPr lang="en-UG" smtClean="0"/>
              <a:t>09/27/2022</a:t>
            </a:fld>
            <a:endParaRPr lang="en-U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D9177D4-5B4D-4E2B-95FA-8E689B2AF9B7}" type="slidenum">
              <a:rPr lang="en-UG" smtClean="0"/>
              <a:t>‹#›</a:t>
            </a:fld>
            <a:endParaRPr lang="en-U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12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4450-2EFB-1DB8-A185-145EA732D8BC}"/>
              </a:ext>
            </a:extLst>
          </p:cNvPr>
          <p:cNvSpPr>
            <a:spLocks noGrp="1"/>
          </p:cNvSpPr>
          <p:nvPr>
            <p:ph type="ctrTitle"/>
          </p:nvPr>
        </p:nvSpPr>
        <p:spPr>
          <a:xfrm>
            <a:off x="1524000" y="396607"/>
            <a:ext cx="9144000" cy="1570994"/>
          </a:xfrm>
        </p:spPr>
        <p:txBody>
          <a:bodyPr>
            <a:normAutofit/>
          </a:bodyPr>
          <a:lstStyle/>
          <a:p>
            <a:r>
              <a:rPr lang="en-US" sz="4000" dirty="0">
                <a:latin typeface="Abril Fatface" panose="02000503000000020003" pitchFamily="2" charset="0"/>
              </a:rPr>
              <a:t>NEGOTIATION AND CONFLICT RESOLUTION</a:t>
            </a:r>
            <a:endParaRPr lang="en-UG" sz="4000" dirty="0">
              <a:latin typeface="Abril Fatface" panose="02000503000000020003" pitchFamily="2" charset="0"/>
            </a:endParaRPr>
          </a:p>
        </p:txBody>
      </p:sp>
      <p:graphicFrame>
        <p:nvGraphicFramePr>
          <p:cNvPr id="4" name="Table 4">
            <a:extLst>
              <a:ext uri="{FF2B5EF4-FFF2-40B4-BE49-F238E27FC236}">
                <a16:creationId xmlns:a16="http://schemas.microsoft.com/office/drawing/2014/main" id="{E737679D-45B7-FC9F-CC6E-5154C86E6AFE}"/>
              </a:ext>
            </a:extLst>
          </p:cNvPr>
          <p:cNvGraphicFramePr>
            <a:graphicFrameLocks noGrp="1"/>
          </p:cNvGraphicFramePr>
          <p:nvPr>
            <p:extLst>
              <p:ext uri="{D42A27DB-BD31-4B8C-83A1-F6EECF244321}">
                <p14:modId xmlns:p14="http://schemas.microsoft.com/office/powerpoint/2010/main" val="2167056877"/>
              </p:ext>
            </p:extLst>
          </p:nvPr>
        </p:nvGraphicFramePr>
        <p:xfrm>
          <a:off x="2008741" y="2233497"/>
          <a:ext cx="9008125" cy="2845280"/>
        </p:xfrm>
        <a:graphic>
          <a:graphicData uri="http://schemas.openxmlformats.org/drawingml/2006/table">
            <a:tbl>
              <a:tblPr firstRow="1" bandRow="1">
                <a:tableStyleId>{5C22544A-7EE6-4342-B048-85BDC9FD1C3A}</a:tableStyleId>
              </a:tblPr>
              <a:tblGrid>
                <a:gridCol w="4869855">
                  <a:extLst>
                    <a:ext uri="{9D8B030D-6E8A-4147-A177-3AD203B41FA5}">
                      <a16:colId xmlns:a16="http://schemas.microsoft.com/office/drawing/2014/main" val="129797184"/>
                    </a:ext>
                  </a:extLst>
                </a:gridCol>
                <a:gridCol w="4138270">
                  <a:extLst>
                    <a:ext uri="{9D8B030D-6E8A-4147-A177-3AD203B41FA5}">
                      <a16:colId xmlns:a16="http://schemas.microsoft.com/office/drawing/2014/main" val="1567077421"/>
                    </a:ext>
                  </a:extLst>
                </a:gridCol>
              </a:tblGrid>
              <a:tr h="569056">
                <a:tc>
                  <a:txBody>
                    <a:bodyPr/>
                    <a:lstStyle/>
                    <a:p>
                      <a:r>
                        <a:rPr lang="en-US" dirty="0">
                          <a:latin typeface="Times New Roman" panose="02020603050405020304" pitchFamily="18" charset="0"/>
                          <a:cs typeface="Times New Roman" panose="02020603050405020304" pitchFamily="18" charset="0"/>
                        </a:rPr>
                        <a:t>NAME</a:t>
                      </a:r>
                      <a:endParaRPr lang="en-UG"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REG NO.</a:t>
                      </a:r>
                      <a:endParaRPr lang="en-UG"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0706803"/>
                  </a:ext>
                </a:extLst>
              </a:tr>
              <a:tr h="569056">
                <a:tc>
                  <a:txBody>
                    <a:bodyPr/>
                    <a:lstStyle/>
                    <a:p>
                      <a:r>
                        <a:rPr lang="en-US" dirty="0">
                          <a:latin typeface="Times New Roman" panose="02020603050405020304" pitchFamily="18" charset="0"/>
                          <a:cs typeface="Times New Roman" panose="02020603050405020304" pitchFamily="18" charset="0"/>
                        </a:rPr>
                        <a:t>ATUGONZA NORAH</a:t>
                      </a:r>
                      <a:endParaRPr lang="en-UG"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2019/U/ISM/00138</a:t>
                      </a:r>
                      <a:endParaRPr lang="en-UG"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3366894"/>
                  </a:ext>
                </a:extLst>
              </a:tr>
              <a:tr h="569056">
                <a:tc>
                  <a:txBody>
                    <a:bodyPr/>
                    <a:lstStyle/>
                    <a:p>
                      <a:r>
                        <a:rPr lang="en-US" dirty="0">
                          <a:latin typeface="Times New Roman" panose="02020603050405020304" pitchFamily="18" charset="0"/>
                          <a:cs typeface="Times New Roman" panose="02020603050405020304" pitchFamily="18" charset="0"/>
                        </a:rPr>
                        <a:t>KABIITO SIMON PETER</a:t>
                      </a:r>
                      <a:endParaRPr lang="en-UG"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2019/U/ISM/00</a:t>
                      </a:r>
                      <a:endParaRPr lang="en-UG" dirty="0"/>
                    </a:p>
                  </a:txBody>
                  <a:tcPr/>
                </a:tc>
                <a:extLst>
                  <a:ext uri="{0D108BD9-81ED-4DB2-BD59-A6C34878D82A}">
                    <a16:rowId xmlns:a16="http://schemas.microsoft.com/office/drawing/2014/main" val="2670524606"/>
                  </a:ext>
                </a:extLst>
              </a:tr>
              <a:tr h="569056">
                <a:tc>
                  <a:txBody>
                    <a:bodyPr/>
                    <a:lstStyle/>
                    <a:p>
                      <a:r>
                        <a:rPr lang="en-US" dirty="0">
                          <a:latin typeface="Times New Roman" panose="02020603050405020304" pitchFamily="18" charset="0"/>
                          <a:cs typeface="Times New Roman" panose="02020603050405020304" pitchFamily="18" charset="0"/>
                        </a:rPr>
                        <a:t>NKWINE INNOCENT</a:t>
                      </a:r>
                      <a:endParaRPr lang="en-UG"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2019/U/ISM/00153</a:t>
                      </a:r>
                      <a:endParaRPr lang="en-UG" dirty="0"/>
                    </a:p>
                  </a:txBody>
                  <a:tcPr/>
                </a:tc>
                <a:extLst>
                  <a:ext uri="{0D108BD9-81ED-4DB2-BD59-A6C34878D82A}">
                    <a16:rowId xmlns:a16="http://schemas.microsoft.com/office/drawing/2014/main" val="220270396"/>
                  </a:ext>
                </a:extLst>
              </a:tr>
              <a:tr h="569056">
                <a:tc>
                  <a:txBody>
                    <a:bodyPr/>
                    <a:lstStyle/>
                    <a:p>
                      <a:r>
                        <a:rPr lang="en-US" dirty="0">
                          <a:latin typeface="Times New Roman" panose="02020603050405020304" pitchFamily="18" charset="0"/>
                          <a:cs typeface="Times New Roman" panose="02020603050405020304" pitchFamily="18" charset="0"/>
                        </a:rPr>
                        <a:t>MUSEMA HAMZA</a:t>
                      </a:r>
                      <a:endParaRPr lang="en-UG"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2019/U/ISM/00</a:t>
                      </a:r>
                      <a:endParaRPr lang="en-UG" dirty="0"/>
                    </a:p>
                  </a:txBody>
                  <a:tcPr/>
                </a:tc>
                <a:extLst>
                  <a:ext uri="{0D108BD9-81ED-4DB2-BD59-A6C34878D82A}">
                    <a16:rowId xmlns:a16="http://schemas.microsoft.com/office/drawing/2014/main" val="1548732993"/>
                  </a:ext>
                </a:extLst>
              </a:tr>
            </a:tbl>
          </a:graphicData>
        </a:graphic>
      </p:graphicFrame>
    </p:spTree>
    <p:extLst>
      <p:ext uri="{BB962C8B-B14F-4D97-AF65-F5344CB8AC3E}">
        <p14:creationId xmlns:p14="http://schemas.microsoft.com/office/powerpoint/2010/main" val="405440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BD87-A766-E1EB-5F57-8F9B7733CE4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identification and definition</a:t>
            </a:r>
            <a:endParaRPr lang="en-U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C0574D-D02E-FDD7-E027-A4714FC136CA}"/>
              </a:ext>
            </a:extLst>
          </p:cNvPr>
          <p:cNvSpPr>
            <a:spLocks noGrp="1"/>
          </p:cNvSpPr>
          <p:nvPr>
            <p:ph idx="1"/>
          </p:nvPr>
        </p:nvSpPr>
        <p:spPr/>
        <p:txBody>
          <a:bodyPr/>
          <a:lstStyle/>
          <a:p>
            <a:r>
              <a:rPr lang="en-US" dirty="0" smtClean="0"/>
              <a:t>Conflict over unsettled date. The conflict </a:t>
            </a:r>
            <a:r>
              <a:rPr lang="en-US" dirty="0" smtClean="0"/>
              <a:t>was between two students who are friends, that is john and Amon where john sold the phone to Amon at Ugshillings100,000. However Amon did not have the whole 100,000 and convinced John to give him a phone on credit. John accepted the Amon’s request and Amon gave a deposit of 20,000 and they agreed that Amon would pay the remaining amount after receiving allowance but after receiving allowance Amon did not pay the remaining amount saying that he got other problems and spent the whole allowance. John asked Amon to give his phone back so that he can resell it and pay him 20000 that he had deposited. Amon refused to give the phone back to john demanding his deposit to be repaid first or be given more time</a:t>
            </a:r>
            <a:endParaRPr lang="en-UG" dirty="0"/>
          </a:p>
        </p:txBody>
      </p:sp>
    </p:spTree>
    <p:extLst>
      <p:ext uri="{BB962C8B-B14F-4D97-AF65-F5344CB8AC3E}">
        <p14:creationId xmlns:p14="http://schemas.microsoft.com/office/powerpoint/2010/main" val="86921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F122-C2B1-BBE5-A48D-E192A4CD6E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Goals and Interests</a:t>
            </a:r>
            <a:endParaRPr lang="en-U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552D34-50C2-3F30-2197-21F1DAAEF4C7}"/>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First party (buyer)</a:t>
            </a:r>
          </a:p>
          <a:p>
            <a:r>
              <a:rPr lang="en-US" dirty="0">
                <a:latin typeface="Times New Roman" panose="02020603050405020304" pitchFamily="18" charset="0"/>
                <a:cs typeface="Times New Roman" panose="02020603050405020304" pitchFamily="18" charset="0"/>
              </a:rPr>
              <a:t>More time</a:t>
            </a:r>
          </a:p>
          <a:p>
            <a:r>
              <a:rPr lang="en-US" dirty="0">
                <a:latin typeface="Times New Roman" panose="02020603050405020304" pitchFamily="18" charset="0"/>
                <a:cs typeface="Times New Roman" panose="02020603050405020304" pitchFamily="18" charset="0"/>
              </a:rPr>
              <a:t>Refund of his initial deposit</a:t>
            </a:r>
          </a:p>
          <a:p>
            <a:r>
              <a:rPr lang="en-US" dirty="0">
                <a:latin typeface="Times New Roman" panose="02020603050405020304" pitchFamily="18" charset="0"/>
                <a:cs typeface="Times New Roman" panose="02020603050405020304" pitchFamily="18" charset="0"/>
              </a:rPr>
              <a:t>Keep the friendship</a:t>
            </a:r>
          </a:p>
          <a:p>
            <a:pPr marL="0" indent="0">
              <a:buNone/>
            </a:pPr>
            <a:r>
              <a:rPr lang="en-US" dirty="0">
                <a:latin typeface="Times New Roman" panose="02020603050405020304" pitchFamily="18" charset="0"/>
                <a:cs typeface="Times New Roman" panose="02020603050405020304" pitchFamily="18" charset="0"/>
              </a:rPr>
              <a:t>Second party (seller)</a:t>
            </a:r>
          </a:p>
          <a:p>
            <a:r>
              <a:rPr lang="en-US" dirty="0">
                <a:latin typeface="Times New Roman" panose="02020603050405020304" pitchFamily="18" charset="0"/>
                <a:cs typeface="Times New Roman" panose="02020603050405020304" pitchFamily="18" charset="0"/>
              </a:rPr>
              <a:t>Full settlement</a:t>
            </a:r>
          </a:p>
          <a:p>
            <a:r>
              <a:rPr lang="en-US" dirty="0">
                <a:latin typeface="Times New Roman" panose="02020603050405020304" pitchFamily="18" charset="0"/>
                <a:cs typeface="Times New Roman" panose="02020603050405020304" pitchFamily="18" charset="0"/>
              </a:rPr>
              <a:t>Exact date of settlement</a:t>
            </a:r>
          </a:p>
          <a:p>
            <a:r>
              <a:rPr lang="en-US" dirty="0">
                <a:latin typeface="Times New Roman" panose="02020603050405020304" pitchFamily="18" charset="0"/>
                <a:cs typeface="Times New Roman" panose="02020603050405020304" pitchFamily="18" charset="0"/>
              </a:rPr>
              <a:t>Continuation of the relationship</a:t>
            </a:r>
          </a:p>
          <a:p>
            <a:endParaRPr lang="en-US" dirty="0"/>
          </a:p>
          <a:p>
            <a:endParaRPr lang="en-UG" dirty="0"/>
          </a:p>
        </p:txBody>
      </p:sp>
    </p:spTree>
    <p:extLst>
      <p:ext uri="{BB962C8B-B14F-4D97-AF65-F5344CB8AC3E}">
        <p14:creationId xmlns:p14="http://schemas.microsoft.com/office/powerpoint/2010/main" val="40904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5066-7F85-A4C5-1F60-B8E87497443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Alternative solutions</a:t>
            </a:r>
            <a:endParaRPr lang="en-U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B3CFDC-BFAF-C3E7-7D2C-AB9865621F1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Extension of payment period (Alternative one)</a:t>
            </a:r>
          </a:p>
          <a:p>
            <a:pPr marL="0" indent="0">
              <a:buNone/>
            </a:pPr>
            <a:r>
              <a:rPr lang="en-US" dirty="0">
                <a:latin typeface="Times New Roman" panose="02020603050405020304" pitchFamily="18" charset="0"/>
                <a:cs typeface="Times New Roman" panose="02020603050405020304" pitchFamily="18" charset="0"/>
              </a:rPr>
              <a:t>This gives the buyer time to look for the required amount to pay to the other party and also enables him to remain with the phone. This option favors both parties.</a:t>
            </a:r>
          </a:p>
          <a:p>
            <a:r>
              <a:rPr lang="en-US" dirty="0">
                <a:latin typeface="Times New Roman" panose="02020603050405020304" pitchFamily="18" charset="0"/>
                <a:cs typeface="Times New Roman" panose="02020603050405020304" pitchFamily="18" charset="0"/>
              </a:rPr>
              <a:t>Getting another buyer (Alternative two)</a:t>
            </a:r>
          </a:p>
          <a:p>
            <a:pPr marL="0" indent="0">
              <a:buNone/>
            </a:pPr>
            <a:r>
              <a:rPr lang="en-US" dirty="0">
                <a:latin typeface="Times New Roman" panose="02020603050405020304" pitchFamily="18" charset="0"/>
                <a:cs typeface="Times New Roman" panose="02020603050405020304" pitchFamily="18" charset="0"/>
              </a:rPr>
              <a:t>The seller will attain the whole amount as required but the other party losses the phone and will need to look for another option. Therefore, this favors only the seller</a:t>
            </a:r>
            <a:endParaRPr lang="en-U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65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80EF-6B93-2A35-02FC-020EE02520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 and selection of alternatives</a:t>
            </a:r>
            <a:endParaRPr lang="en-U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63D045-B16A-8CBF-E0BA-810B49598610}"/>
              </a:ext>
            </a:extLst>
          </p:cNvPr>
          <p:cNvSpPr>
            <a:spLocks noGrp="1"/>
          </p:cNvSpPr>
          <p:nvPr>
            <p:ph idx="1"/>
          </p:nvPr>
        </p:nvSpPr>
        <p:spPr/>
        <p:txBody>
          <a:bodyPr>
            <a:normAutofit/>
          </a:bodyPr>
          <a:lstStyle/>
          <a:p>
            <a:r>
              <a:rPr lang="en-US" dirty="0"/>
              <a:t>Alternative one</a:t>
            </a:r>
          </a:p>
          <a:p>
            <a:pPr marL="0" indent="0">
              <a:buNone/>
            </a:pPr>
            <a:r>
              <a:rPr lang="en-US" dirty="0"/>
              <a:t>This option favors both parties as extending the period of settlement helps the buyer keep with the phone, motivates him to look for the other party’s money and also keeps the relationship going.</a:t>
            </a:r>
          </a:p>
          <a:p>
            <a:pPr marL="0" indent="0">
              <a:buNone/>
            </a:pPr>
            <a:r>
              <a:rPr lang="en-US" dirty="0"/>
              <a:t>The seller being lenient and making a concession shows that he considers the other party’s interests hence this enhances the relationship after the negotiation</a:t>
            </a:r>
          </a:p>
          <a:p>
            <a:pPr marL="0" indent="0">
              <a:buNone/>
            </a:pPr>
            <a:endParaRPr lang="en-UG" dirty="0"/>
          </a:p>
        </p:txBody>
      </p:sp>
    </p:spTree>
    <p:extLst>
      <p:ext uri="{BB962C8B-B14F-4D97-AF65-F5344CB8AC3E}">
        <p14:creationId xmlns:p14="http://schemas.microsoft.com/office/powerpoint/2010/main" val="3855178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F727-DE70-4E33-FFE5-F093C5FB1908}"/>
              </a:ext>
            </a:extLst>
          </p:cNvPr>
          <p:cNvSpPr>
            <a:spLocks noGrp="1"/>
          </p:cNvSpPr>
          <p:nvPr>
            <p:ph type="title"/>
          </p:nvPr>
        </p:nvSpPr>
        <p:spPr>
          <a:xfrm>
            <a:off x="1451579" y="1290918"/>
            <a:ext cx="9603275" cy="562836"/>
          </a:xfrm>
        </p:spPr>
        <p:txBody>
          <a:bodyPr/>
          <a:lstStyle/>
          <a:p>
            <a:r>
              <a:rPr lang="en-US" dirty="0">
                <a:latin typeface="Times New Roman" panose="02020603050405020304" pitchFamily="18" charset="0"/>
                <a:cs typeface="Times New Roman" panose="02020603050405020304" pitchFamily="18" charset="0"/>
              </a:rPr>
              <a:t>Evaluation of alternatives cont.</a:t>
            </a:r>
            <a:endParaRPr lang="en-UG" dirty="0"/>
          </a:p>
        </p:txBody>
      </p:sp>
      <p:sp>
        <p:nvSpPr>
          <p:cNvPr id="3" name="Content Placeholder 2">
            <a:extLst>
              <a:ext uri="{FF2B5EF4-FFF2-40B4-BE49-F238E27FC236}">
                <a16:creationId xmlns:a16="http://schemas.microsoft.com/office/drawing/2014/main" id="{42CF8F5C-759F-0CBE-051B-8761F8836322}"/>
              </a:ext>
            </a:extLst>
          </p:cNvPr>
          <p:cNvSpPr>
            <a:spLocks noGrp="1"/>
          </p:cNvSpPr>
          <p:nvPr>
            <p:ph idx="1"/>
          </p:nvPr>
        </p:nvSpPr>
        <p:spPr/>
        <p:txBody>
          <a:bodyPr/>
          <a:lstStyle/>
          <a:p>
            <a:r>
              <a:rPr lang="en-US" dirty="0"/>
              <a:t>Alternative two</a:t>
            </a:r>
          </a:p>
          <a:p>
            <a:pPr marL="0" indent="0">
              <a:buNone/>
            </a:pPr>
            <a:r>
              <a:rPr lang="en-US" dirty="0"/>
              <a:t>Getting another buyer means that the buyer gets to lose the phone, the seller gets his money.</a:t>
            </a:r>
          </a:p>
          <a:p>
            <a:pPr marL="0" indent="0">
              <a:buNone/>
            </a:pPr>
            <a:r>
              <a:rPr lang="en-US" dirty="0"/>
              <a:t>Looking for another buyer maybe difficult and time consuming.</a:t>
            </a:r>
          </a:p>
          <a:p>
            <a:pPr marL="0" indent="0">
              <a:buNone/>
            </a:pPr>
            <a:r>
              <a:rPr lang="en-US" dirty="0"/>
              <a:t>Time spent looking for another buyer can be instead given to the current buyer to look for the remaining amount to settle the seller.</a:t>
            </a:r>
          </a:p>
          <a:p>
            <a:endParaRPr lang="en-UG" dirty="0"/>
          </a:p>
        </p:txBody>
      </p:sp>
    </p:spTree>
    <p:extLst>
      <p:ext uri="{BB962C8B-B14F-4D97-AF65-F5344CB8AC3E}">
        <p14:creationId xmlns:p14="http://schemas.microsoft.com/office/powerpoint/2010/main" val="34128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03A-7166-0233-1516-14E62BFD84ED}"/>
              </a:ext>
            </a:extLst>
          </p:cNvPr>
          <p:cNvSpPr>
            <a:spLocks noGrp="1"/>
          </p:cNvSpPr>
          <p:nvPr>
            <p:ph type="title"/>
          </p:nvPr>
        </p:nvSpPr>
        <p:spPr>
          <a:xfrm>
            <a:off x="1451579" y="1250576"/>
            <a:ext cx="9603275" cy="603178"/>
          </a:xfrm>
        </p:spPr>
        <p:txBody>
          <a:bodyPr/>
          <a:lstStyle/>
          <a:p>
            <a:r>
              <a:rPr lang="en-US" dirty="0">
                <a:latin typeface="Times New Roman" panose="02020603050405020304" pitchFamily="18" charset="0"/>
                <a:cs typeface="Times New Roman" panose="02020603050405020304" pitchFamily="18" charset="0"/>
              </a:rPr>
              <a:t>selection of alternatives</a:t>
            </a:r>
            <a:endParaRPr lang="en-UG" dirty="0"/>
          </a:p>
        </p:txBody>
      </p:sp>
      <p:sp>
        <p:nvSpPr>
          <p:cNvPr id="3" name="Content Placeholder 2">
            <a:extLst>
              <a:ext uri="{FF2B5EF4-FFF2-40B4-BE49-F238E27FC236}">
                <a16:creationId xmlns:a16="http://schemas.microsoft.com/office/drawing/2014/main" id="{C58ECB91-F956-57BF-3E88-9BD2657E9C74}"/>
              </a:ext>
            </a:extLst>
          </p:cNvPr>
          <p:cNvSpPr>
            <a:spLocks noGrp="1"/>
          </p:cNvSpPr>
          <p:nvPr>
            <p:ph idx="1"/>
          </p:nvPr>
        </p:nvSpPr>
        <p:spPr/>
        <p:txBody>
          <a:bodyPr/>
          <a:lstStyle/>
          <a:p>
            <a:r>
              <a:rPr lang="en-US" dirty="0"/>
              <a:t>Conclusion</a:t>
            </a:r>
          </a:p>
          <a:p>
            <a:pPr marL="0" indent="0">
              <a:buNone/>
            </a:pPr>
            <a:r>
              <a:rPr lang="en-US" dirty="0"/>
              <a:t>Alternative one that is the seller extending or granting more time to the buyer is the best way to handle the situation since both parties get to achieve their goals. That is;</a:t>
            </a:r>
          </a:p>
          <a:p>
            <a:pPr>
              <a:buFont typeface="Wingdings" panose="05000000000000000000" pitchFamily="2" charset="2"/>
              <a:buChar char="ü"/>
            </a:pPr>
            <a:r>
              <a:rPr lang="en-US" dirty="0"/>
              <a:t>Buyer gets to keep the phone</a:t>
            </a:r>
          </a:p>
          <a:p>
            <a:pPr>
              <a:buFont typeface="Wingdings" panose="05000000000000000000" pitchFamily="2" charset="2"/>
              <a:buChar char="ü"/>
            </a:pPr>
            <a:r>
              <a:rPr lang="en-US" dirty="0"/>
              <a:t>Seller is assured of payment after negotiation</a:t>
            </a:r>
          </a:p>
          <a:p>
            <a:pPr>
              <a:buFont typeface="Wingdings" panose="05000000000000000000" pitchFamily="2" charset="2"/>
              <a:buChar char="ü"/>
            </a:pPr>
            <a:r>
              <a:rPr lang="en-US" dirty="0"/>
              <a:t>No time is wasted on looking for another buyer.</a:t>
            </a:r>
          </a:p>
          <a:p>
            <a:pPr>
              <a:buFont typeface="Wingdings" panose="05000000000000000000" pitchFamily="2" charset="2"/>
              <a:buChar char="ü"/>
            </a:pPr>
            <a:r>
              <a:rPr lang="en-US" dirty="0"/>
              <a:t>Relationship is kept going </a:t>
            </a:r>
            <a:endParaRPr lang="en-UG" dirty="0"/>
          </a:p>
        </p:txBody>
      </p:sp>
    </p:spTree>
    <p:extLst>
      <p:ext uri="{BB962C8B-B14F-4D97-AF65-F5344CB8AC3E}">
        <p14:creationId xmlns:p14="http://schemas.microsoft.com/office/powerpoint/2010/main" val="9460294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123</TotalTime>
  <Words>473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Abril Fatface</vt:lpstr>
      <vt:lpstr>Arial</vt:lpstr>
      <vt:lpstr>Gill Sans MT</vt:lpstr>
      <vt:lpstr>Times New Roman</vt:lpstr>
      <vt:lpstr>Wingdings</vt:lpstr>
      <vt:lpstr>Gallery</vt:lpstr>
      <vt:lpstr>NEGOTIATION AND CONFLICT RESOLUTION</vt:lpstr>
      <vt:lpstr>Problem identification and definition</vt:lpstr>
      <vt:lpstr>Goals and Interests</vt:lpstr>
      <vt:lpstr>Alternative solutions</vt:lpstr>
      <vt:lpstr>Evaluation and selection of alternatives</vt:lpstr>
      <vt:lpstr>Evaluation of alternatives cont.</vt:lpstr>
      <vt:lpstr>selection of alternatives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NEGOTIATION AND CONFLICT RESOLUTION</dc:title>
  <dc:creator>Norah Patience</dc:creator>
  <cp:lastModifiedBy>INNOCENT KAREKAHO</cp:lastModifiedBy>
  <cp:revision>29</cp:revision>
  <dcterms:created xsi:type="dcterms:W3CDTF">2022-09-29T06:51:39Z</dcterms:created>
  <dcterms:modified xsi:type="dcterms:W3CDTF">2022-09-27T14:00:24Z</dcterms:modified>
</cp:coreProperties>
</file>