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83" r:id="rId17"/>
    <p:sldId id="276" r:id="rId18"/>
    <p:sldId id="277" r:id="rId19"/>
    <p:sldId id="278" r:id="rId20"/>
    <p:sldId id="279" r:id="rId21"/>
    <p:sldId id="285" r:id="rId22"/>
    <p:sldId id="280" r:id="rId23"/>
  </p:sldIdLst>
  <p:sldSz cx="9144000" cy="5143500" type="screen16x9"/>
  <p:notesSz cx="6858000" cy="9144000"/>
  <p:embeddedFontLst>
    <p:embeddedFont>
      <p:font typeface="Nixie One" panose="020B0604020202020204" charset="0"/>
      <p:regular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EHKkkGULDr8Wp/Zd8CFSXJa/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570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112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31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494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BF4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72285" y="4785600"/>
            <a:ext cx="471715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26"/>
          <p:cNvGrpSpPr/>
          <p:nvPr/>
        </p:nvGrpSpPr>
        <p:grpSpPr>
          <a:xfrm>
            <a:off x="-301626" y="-187530"/>
            <a:ext cx="2439150" cy="2322249"/>
            <a:chOff x="-123826" y="-131650"/>
            <a:chExt cx="2439150" cy="2322249"/>
          </a:xfrm>
        </p:grpSpPr>
        <p:sp>
          <p:nvSpPr>
            <p:cNvPr id="12" name="Google Shape;12;p26"/>
            <p:cNvSpPr/>
            <p:nvPr/>
          </p:nvSpPr>
          <p:spPr>
            <a:xfrm rot="5400000">
              <a:off x="499599" y="157100"/>
              <a:ext cx="1146000" cy="13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rot="10800000" flipH="1">
              <a:off x="-123826" y="10589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 rot="10800000" flipH="1">
              <a:off x="638175" y="14401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 rot="10800000" flipH="1">
              <a:off x="1495424" y="-1316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 rot="10800000" flipH="1">
              <a:off x="327800" y="889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00E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6"/>
            <p:cNvGrpSpPr/>
            <p:nvPr/>
          </p:nvGrpSpPr>
          <p:grpSpPr>
            <a:xfrm>
              <a:off x="1729784" y="61068"/>
              <a:ext cx="351204" cy="324661"/>
              <a:chOff x="5975075" y="2327500"/>
              <a:chExt cx="420100" cy="388350"/>
            </a:xfrm>
          </p:grpSpPr>
          <p:sp>
            <p:nvSpPr>
              <p:cNvPr id="18" name="Google Shape;18;p26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6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20;p26"/>
            <p:cNvSpPr/>
            <p:nvPr/>
          </p:nvSpPr>
          <p:spPr>
            <a:xfrm>
              <a:off x="203100" y="127017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1;p26"/>
            <p:cNvGrpSpPr/>
            <p:nvPr/>
          </p:nvGrpSpPr>
          <p:grpSpPr>
            <a:xfrm>
              <a:off x="904276" y="515192"/>
              <a:ext cx="382958" cy="607111"/>
              <a:chOff x="6718575" y="2318625"/>
              <a:chExt cx="256950" cy="407375"/>
            </a:xfrm>
          </p:grpSpPr>
          <p:sp>
            <p:nvSpPr>
              <p:cNvPr id="22" name="Google Shape;22;p26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6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6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6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6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6"/>
            <p:cNvGrpSpPr/>
            <p:nvPr/>
          </p:nvGrpSpPr>
          <p:grpSpPr>
            <a:xfrm>
              <a:off x="335759" y="1840531"/>
              <a:ext cx="342882" cy="350068"/>
              <a:chOff x="3951850" y="2985350"/>
              <a:chExt cx="407950" cy="416500"/>
            </a:xfrm>
          </p:grpSpPr>
          <p:sp>
            <p:nvSpPr>
              <p:cNvPr id="31" name="Google Shape;31;p2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6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6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1723950" y="2625061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ctrTitle"/>
          </p:nvPr>
        </p:nvSpPr>
        <p:spPr>
          <a:xfrm>
            <a:off x="1723950" y="1358639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CBF4FA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672285" y="4788743"/>
            <a:ext cx="471715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27"/>
          <p:cNvGrpSpPr/>
          <p:nvPr/>
        </p:nvGrpSpPr>
        <p:grpSpPr>
          <a:xfrm>
            <a:off x="-94969" y="-65225"/>
            <a:ext cx="2580669" cy="4711350"/>
            <a:chOff x="-94969" y="-65225"/>
            <a:chExt cx="2580669" cy="4711350"/>
          </a:xfrm>
        </p:grpSpPr>
        <p:sp>
          <p:nvSpPr>
            <p:cNvPr id="40" name="Google Shape;40;p27"/>
            <p:cNvSpPr/>
            <p:nvPr/>
          </p:nvSpPr>
          <p:spPr>
            <a:xfrm rot="10800000" flipH="1">
              <a:off x="-94969" y="303826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 rot="5400000">
              <a:off x="559400" y="1538825"/>
              <a:ext cx="1788000" cy="206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 rot="10800000" flipH="1">
              <a:off x="66674" y="313542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 rot="10800000" flipH="1">
              <a:off x="828675" y="351655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10800000" flipH="1">
              <a:off x="761999" y="8779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27"/>
            <p:cNvGrpSpPr/>
            <p:nvPr/>
          </p:nvGrpSpPr>
          <p:grpSpPr>
            <a:xfrm>
              <a:off x="996359" y="1070668"/>
              <a:ext cx="351204" cy="324661"/>
              <a:chOff x="5975075" y="2327500"/>
              <a:chExt cx="420100" cy="388350"/>
            </a:xfrm>
          </p:grpSpPr>
          <p:sp>
            <p:nvSpPr>
              <p:cNvPr id="46" name="Google Shape;46;p27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7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7"/>
            <p:cNvSpPr/>
            <p:nvPr/>
          </p:nvSpPr>
          <p:spPr>
            <a:xfrm>
              <a:off x="393600" y="334662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49;p27"/>
            <p:cNvGrpSpPr/>
            <p:nvPr/>
          </p:nvGrpSpPr>
          <p:grpSpPr>
            <a:xfrm>
              <a:off x="305253" y="553856"/>
              <a:ext cx="247469" cy="392302"/>
              <a:chOff x="6718575" y="2318625"/>
              <a:chExt cx="256950" cy="407375"/>
            </a:xfrm>
          </p:grpSpPr>
          <p:sp>
            <p:nvSpPr>
              <p:cNvPr id="50" name="Google Shape;50;p27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7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7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7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7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7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7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27"/>
            <p:cNvGrpSpPr/>
            <p:nvPr/>
          </p:nvGrpSpPr>
          <p:grpSpPr>
            <a:xfrm>
              <a:off x="1419984" y="3634331"/>
              <a:ext cx="342882" cy="350068"/>
              <a:chOff x="3951850" y="2985350"/>
              <a:chExt cx="407950" cy="416500"/>
            </a:xfrm>
          </p:grpSpPr>
          <p:sp>
            <p:nvSpPr>
              <p:cNvPr id="59" name="Google Shape;59;p27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7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27"/>
            <p:cNvSpPr/>
            <p:nvPr/>
          </p:nvSpPr>
          <p:spPr>
            <a:xfrm rot="10800000" flipH="1">
              <a:off x="733424" y="393602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7"/>
            <p:cNvSpPr/>
            <p:nvPr/>
          </p:nvSpPr>
          <p:spPr>
            <a:xfrm rot="10800000" flipH="1">
              <a:off x="738525" y="10085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7"/>
            <p:cNvSpPr/>
            <p:nvPr/>
          </p:nvSpPr>
          <p:spPr>
            <a:xfrm rot="10800000" flipH="1">
              <a:off x="420725" y="-652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1019338" y="4167058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27"/>
            <p:cNvGrpSpPr/>
            <p:nvPr/>
          </p:nvGrpSpPr>
          <p:grpSpPr>
            <a:xfrm>
              <a:off x="-50285" y="1452794"/>
              <a:ext cx="624844" cy="599376"/>
              <a:chOff x="5241175" y="4959100"/>
              <a:chExt cx="539775" cy="517775"/>
            </a:xfrm>
          </p:grpSpPr>
          <p:sp>
            <p:nvSpPr>
              <p:cNvPr id="68" name="Google Shape;68;p27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7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7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7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7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7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" name="Google Shape;74;p2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˗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˗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85" name="Google Shape;85;p2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89" name="Google Shape;89;p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8" name="Google Shape;98;p2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2497" y="4805736"/>
            <a:ext cx="535606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28"/>
          <p:cNvGrpSpPr/>
          <p:nvPr/>
        </p:nvGrpSpPr>
        <p:grpSpPr>
          <a:xfrm>
            <a:off x="7410000" y="2602393"/>
            <a:ext cx="1952607" cy="2016308"/>
            <a:chOff x="7366457" y="2965275"/>
            <a:chExt cx="1952607" cy="2016308"/>
          </a:xfrm>
        </p:grpSpPr>
        <p:sp>
          <p:nvSpPr>
            <p:cNvPr id="104" name="Google Shape;104;p28"/>
            <p:cNvSpPr/>
            <p:nvPr/>
          </p:nvSpPr>
          <p:spPr>
            <a:xfrm rot="10800000" flipH="1">
              <a:off x="8499164" y="4225558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rot="10800000" flipH="1">
              <a:off x="8137214" y="4610483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8785078" y="4456591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 flipH="1">
              <a:off x="7676065" y="3714683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 flipH="1">
              <a:off x="7833738" y="2965275"/>
              <a:ext cx="819900" cy="7098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 rot="10800000" flipH="1">
              <a:off x="8499165" y="3542050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28"/>
            <p:cNvGrpSpPr/>
            <p:nvPr/>
          </p:nvGrpSpPr>
          <p:grpSpPr>
            <a:xfrm>
              <a:off x="7366457" y="3456590"/>
              <a:ext cx="455624" cy="437054"/>
              <a:chOff x="5241175" y="4959100"/>
              <a:chExt cx="539775" cy="517775"/>
            </a:xfrm>
          </p:grpSpPr>
          <p:sp>
            <p:nvSpPr>
              <p:cNvPr id="111" name="Google Shape;111;p28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8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8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8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28"/>
            <p:cNvSpPr/>
            <p:nvPr/>
          </p:nvSpPr>
          <p:spPr>
            <a:xfrm>
              <a:off x="8093716" y="3183750"/>
              <a:ext cx="299952" cy="272838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1" name="Google Shape;121;p29"/>
          <p:cNvGrpSpPr/>
          <p:nvPr/>
        </p:nvGrpSpPr>
        <p:grpSpPr>
          <a:xfrm>
            <a:off x="7411300" y="2571750"/>
            <a:ext cx="1952607" cy="2051400"/>
            <a:chOff x="7354067" y="2935400"/>
            <a:chExt cx="1952607" cy="2051400"/>
          </a:xfrm>
        </p:grpSpPr>
        <p:sp>
          <p:nvSpPr>
            <p:cNvPr id="122" name="Google Shape;122;p29"/>
            <p:cNvSpPr/>
            <p:nvPr/>
          </p:nvSpPr>
          <p:spPr>
            <a:xfrm rot="10800000" flipH="1">
              <a:off x="7663675" y="3684808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10800000" flipH="1">
              <a:off x="8486774" y="42307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 rot="10800000" flipH="1">
              <a:off x="8124824" y="46157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 rot="10800000" flipH="1">
              <a:off x="7821348" y="2935400"/>
              <a:ext cx="819900" cy="7098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10800000" flipH="1">
              <a:off x="8486775" y="351217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8772688" y="4461808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29"/>
            <p:cNvGrpSpPr/>
            <p:nvPr/>
          </p:nvGrpSpPr>
          <p:grpSpPr>
            <a:xfrm>
              <a:off x="7354067" y="3426715"/>
              <a:ext cx="455624" cy="437054"/>
              <a:chOff x="5241175" y="4959100"/>
              <a:chExt cx="539775" cy="517775"/>
            </a:xfrm>
          </p:grpSpPr>
          <p:sp>
            <p:nvSpPr>
              <p:cNvPr id="129" name="Google Shape;129;p29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9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9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9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9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29"/>
            <p:cNvSpPr/>
            <p:nvPr/>
          </p:nvSpPr>
          <p:spPr>
            <a:xfrm>
              <a:off x="8081326" y="3153875"/>
              <a:ext cx="299952" cy="272838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9"/>
          <p:cNvGrpSpPr/>
          <p:nvPr/>
        </p:nvGrpSpPr>
        <p:grpSpPr>
          <a:xfrm>
            <a:off x="-123826" y="-131650"/>
            <a:ext cx="2439150" cy="2322249"/>
            <a:chOff x="-123826" y="-131650"/>
            <a:chExt cx="2439150" cy="2322249"/>
          </a:xfrm>
        </p:grpSpPr>
        <p:sp>
          <p:nvSpPr>
            <p:cNvPr id="137" name="Google Shape;137;p29"/>
            <p:cNvSpPr/>
            <p:nvPr/>
          </p:nvSpPr>
          <p:spPr>
            <a:xfrm rot="5400000">
              <a:off x="499599" y="157100"/>
              <a:ext cx="1146000" cy="13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 rot="10800000" flipH="1">
              <a:off x="-123826" y="10589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 rot="10800000" flipH="1">
              <a:off x="638175" y="14401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 rot="10800000" flipH="1">
              <a:off x="1495424" y="-1316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 rot="10800000" flipH="1">
              <a:off x="327800" y="889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00E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42;p29"/>
            <p:cNvGrpSpPr/>
            <p:nvPr/>
          </p:nvGrpSpPr>
          <p:grpSpPr>
            <a:xfrm>
              <a:off x="1729784" y="61068"/>
              <a:ext cx="351204" cy="324661"/>
              <a:chOff x="5975075" y="2327500"/>
              <a:chExt cx="420100" cy="388350"/>
            </a:xfrm>
          </p:grpSpPr>
          <p:sp>
            <p:nvSpPr>
              <p:cNvPr id="143" name="Google Shape;143;p29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29"/>
            <p:cNvSpPr/>
            <p:nvPr/>
          </p:nvSpPr>
          <p:spPr>
            <a:xfrm>
              <a:off x="203100" y="127017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29"/>
            <p:cNvGrpSpPr/>
            <p:nvPr/>
          </p:nvGrpSpPr>
          <p:grpSpPr>
            <a:xfrm>
              <a:off x="904276" y="515192"/>
              <a:ext cx="382958" cy="607111"/>
              <a:chOff x="6718575" y="2318625"/>
              <a:chExt cx="256950" cy="407375"/>
            </a:xfrm>
          </p:grpSpPr>
          <p:sp>
            <p:nvSpPr>
              <p:cNvPr id="147" name="Google Shape;147;p29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29"/>
            <p:cNvGrpSpPr/>
            <p:nvPr/>
          </p:nvGrpSpPr>
          <p:grpSpPr>
            <a:xfrm>
              <a:off x="335759" y="1840531"/>
              <a:ext cx="342882" cy="350068"/>
              <a:chOff x="3951850" y="2985350"/>
              <a:chExt cx="407950" cy="416500"/>
            </a:xfrm>
          </p:grpSpPr>
          <p:sp>
            <p:nvSpPr>
              <p:cNvPr id="156" name="Google Shape;156;p29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694380" y="4772550"/>
            <a:ext cx="454244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69" name="Google Shape;169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3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73" name="Google Shape;173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82" name="Google Shape;182;p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8541311" y="4785600"/>
            <a:ext cx="60268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1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1"/>
          <p:cNvGrpSpPr/>
          <p:nvPr/>
        </p:nvGrpSpPr>
        <p:grpSpPr>
          <a:xfrm>
            <a:off x="5549153" y="1029780"/>
            <a:ext cx="404640" cy="374059"/>
            <a:chOff x="5975068" y="2327499"/>
            <a:chExt cx="420108" cy="388351"/>
          </a:xfrm>
        </p:grpSpPr>
        <p:sp>
          <p:nvSpPr>
            <p:cNvPr id="196" name="Google Shape;196;p31"/>
            <p:cNvSpPr/>
            <p:nvPr/>
          </p:nvSpPr>
          <p:spPr>
            <a:xfrm>
              <a:off x="5975068" y="2474648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088026" y="2327499"/>
              <a:ext cx="307150" cy="388351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31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1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200" name="Google Shape;20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1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210" name="Google Shape;210;p3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1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179246" y="412456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BF4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4093029" y="4785600"/>
            <a:ext cx="685628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2343882" y="292294"/>
            <a:ext cx="5638800" cy="7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/>
              <a:t>TRƯỜNG ĐẠI HỌC SƯ PHẠM KỸ THUẬT</a:t>
            </a:r>
            <a:br>
              <a:rPr lang="en-US" sz="2000"/>
            </a:br>
            <a:r>
              <a:rPr lang="en-US" sz="2000"/>
              <a:t>KHOA CÔNG NGHỆ SỐ</a:t>
            </a:r>
            <a:endParaRPr/>
          </a:p>
        </p:txBody>
      </p:sp>
      <p:sp>
        <p:nvSpPr>
          <p:cNvPr id="223" name="Google Shape;223;p1"/>
          <p:cNvSpPr txBox="1"/>
          <p:nvPr/>
        </p:nvSpPr>
        <p:spPr>
          <a:xfrm>
            <a:off x="1618407" y="1207715"/>
            <a:ext cx="6920503" cy="72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BÁO CÁO ĐỒ ÁN TỐT NGHIỆP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318342" y="2243952"/>
            <a:ext cx="8825658" cy="9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2800" dirty="0" err="1" smtClean="0">
                <a:solidFill>
                  <a:schemeClr val="lt1"/>
                </a:solidFill>
              </a:rPr>
              <a:t>đặt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lịch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khám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cho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phòng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khám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Jio</a:t>
            </a:r>
            <a:r>
              <a:rPr lang="en-US" sz="2800" dirty="0" smtClean="0">
                <a:solidFill>
                  <a:schemeClr val="lt1"/>
                </a:solidFill>
              </a:rPr>
              <a:t> Health </a:t>
            </a:r>
            <a:r>
              <a:rPr lang="en-US" sz="2800" dirty="0" err="1" smtClean="0">
                <a:solidFill>
                  <a:schemeClr val="lt1"/>
                </a:solidFill>
              </a:rPr>
              <a:t>tại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Đà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Nẵng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2343882" y="3392852"/>
            <a:ext cx="52665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313"/>
              <a:buNone/>
            </a:pP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101" dirty="0"/>
              <a:t> </a:t>
            </a:r>
            <a:r>
              <a:rPr lang="en-US" sz="2101" dirty="0" smtClean="0"/>
              <a:t>   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Hữu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Lương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smtClean="0"/>
              <a:t>18T2</a:t>
            </a:r>
            <a:endParaRPr sz="300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313"/>
              <a:buNone/>
            </a:pP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Giáo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101" dirty="0" err="1" smtClean="0"/>
              <a:t>TS.Nguyễn</a:t>
            </a:r>
            <a:r>
              <a:rPr lang="en-US" sz="2101" dirty="0" smtClean="0"/>
              <a:t> </a:t>
            </a:r>
            <a:r>
              <a:rPr lang="en-US" sz="2101" dirty="0" err="1" smtClean="0"/>
              <a:t>Tấn</a:t>
            </a:r>
            <a:r>
              <a:rPr lang="en-US" sz="2101" dirty="0" smtClean="0"/>
              <a:t> </a:t>
            </a:r>
            <a:r>
              <a:rPr lang="en-US" sz="2101" dirty="0" err="1" smtClean="0"/>
              <a:t>Thuận</a:t>
            </a:r>
            <a:endParaRPr sz="300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502"/>
              <a:buNone/>
            </a:pPr>
            <a:endParaRPr sz="15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/>
          <p:nvPr/>
        </p:nvSpPr>
        <p:spPr>
          <a:xfrm>
            <a:off x="3569777" y="4697317"/>
            <a:ext cx="21339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Đà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Nẵng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tháng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01/2023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 txBox="1">
            <a:spLocks noGrp="1"/>
          </p:cNvSpPr>
          <p:nvPr>
            <p:ph type="sldNum" idx="12"/>
          </p:nvPr>
        </p:nvSpPr>
        <p:spPr>
          <a:xfrm>
            <a:off x="8632371" y="4785600"/>
            <a:ext cx="5116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r>
              <a:rPr lang="en-US"/>
              <a:t>/25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/>
        </p:nvSpPr>
        <p:spPr>
          <a:xfrm>
            <a:off x="2135656" y="349394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2873829" y="954510"/>
            <a:ext cx="45414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2.4. Sơ đồ ERD</a:t>
            </a:r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485323" y="4785600"/>
            <a:ext cx="658678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/25</a:t>
            </a:r>
            <a:endParaRPr/>
          </a:p>
        </p:txBody>
      </p:sp>
      <p:sp>
        <p:nvSpPr>
          <p:cNvPr id="325" name="Google Shape;325;p3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41" y="1354579"/>
            <a:ext cx="5611493" cy="35715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ldNum" idx="12"/>
          </p:nvPr>
        </p:nvSpPr>
        <p:spPr>
          <a:xfrm>
            <a:off x="8545287" y="4788743"/>
            <a:ext cx="598714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/25</a:t>
            </a:r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ctrTitle"/>
          </p:nvPr>
        </p:nvSpPr>
        <p:spPr>
          <a:xfrm>
            <a:off x="2399535" y="2092271"/>
            <a:ext cx="6555784" cy="82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XÂY DỰNG CHƯƠNG TRÌNH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title"/>
          </p:nvPr>
        </p:nvSpPr>
        <p:spPr>
          <a:xfrm>
            <a:off x="2081412" y="697214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6171" y="4715782"/>
            <a:ext cx="5878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/25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3380943" y="1342514"/>
            <a:ext cx="2682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Công cụ thiết kế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8" y="2555796"/>
            <a:ext cx="2307482" cy="1231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43" y="2555797"/>
            <a:ext cx="2249466" cy="1231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2555797"/>
            <a:ext cx="2240280" cy="1139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7" y="751678"/>
            <a:ext cx="54430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9" y="1087893"/>
            <a:ext cx="27709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chủ</a:t>
            </a:r>
            <a:endParaRPr lang="en-US" sz="2000" dirty="0" smtClean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83" y="1548357"/>
            <a:ext cx="7040880" cy="333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4430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danh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sách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42" y="1521601"/>
            <a:ext cx="3689465" cy="244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93" y="2023746"/>
            <a:ext cx="3388927" cy="31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7" y="751678"/>
            <a:ext cx="54430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chi </a:t>
            </a:r>
            <a:r>
              <a:rPr lang="en-US" sz="2000" dirty="0" err="1" smtClean="0">
                <a:solidFill>
                  <a:schemeClr val="lt1"/>
                </a:solidFill>
              </a:rPr>
              <a:t>tiết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của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787" y="1615339"/>
            <a:ext cx="4471693" cy="34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2895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73" y="1832152"/>
            <a:ext cx="5941648" cy="2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sldNum" idx="12"/>
          </p:nvPr>
        </p:nvSpPr>
        <p:spPr>
          <a:xfrm>
            <a:off x="8490857" y="4788743"/>
            <a:ext cx="65314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r>
              <a:rPr lang="en-US"/>
              <a:t>/25</a:t>
            </a: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/>
          </p:nvPr>
        </p:nvSpPr>
        <p:spPr>
          <a:xfrm>
            <a:off x="2975675" y="1906231"/>
            <a:ext cx="491296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KẾT QUẢ VÀ </a:t>
            </a:r>
            <a:br>
              <a:rPr lang="en-US"/>
            </a:br>
            <a:r>
              <a:rPr lang="en-US"/>
              <a:t>HƯỚNG PHÁT TRIỂN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>
            <a:spLocks noGrp="1"/>
          </p:cNvSpPr>
          <p:nvPr>
            <p:ph type="title"/>
          </p:nvPr>
        </p:nvSpPr>
        <p:spPr>
          <a:xfrm>
            <a:off x="3279854" y="147747"/>
            <a:ext cx="233554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Kết quả</a:t>
            </a:r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ldNum" idx="12"/>
          </p:nvPr>
        </p:nvSpPr>
        <p:spPr>
          <a:xfrm>
            <a:off x="8479971" y="4789898"/>
            <a:ext cx="6640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r>
              <a:rPr lang="en-US"/>
              <a:t>/25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1755854" y="669194"/>
            <a:ext cx="32523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4.1. Ưu điểm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023255" y="1314494"/>
            <a:ext cx="65205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/>
              <a:t>khoa</a:t>
            </a:r>
            <a:r>
              <a:rPr lang="en-US" sz="1800" dirty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bệnh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lịch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xóa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quyền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;…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  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smtClean="0"/>
              <a:t>mail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smtClean="0"/>
              <a:t>tin </a:t>
            </a:r>
            <a:r>
              <a:rPr lang="en-US" sz="1800" dirty="0" err="1" smtClean="0"/>
              <a:t>nhắn</a:t>
            </a:r>
            <a:r>
              <a:rPr lang="en-US" sz="1800" dirty="0" smtClean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.</a:t>
            </a:r>
            <a:endParaRPr sz="18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443" name="Google Shape;443;p2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title"/>
          </p:nvPr>
        </p:nvSpPr>
        <p:spPr>
          <a:xfrm>
            <a:off x="3279854" y="147747"/>
            <a:ext cx="233554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Kết quả</a:t>
            </a:r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sldNum" idx="12"/>
          </p:nvPr>
        </p:nvSpPr>
        <p:spPr>
          <a:xfrm>
            <a:off x="8479971" y="4789898"/>
            <a:ext cx="6640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r>
              <a:rPr lang="en-US"/>
              <a:t>/25</a:t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1653688" y="994960"/>
            <a:ext cx="32523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4.2. Nhược điểm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1230085" y="1765832"/>
            <a:ext cx="5802087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dirty="0" err="1" smtClean="0"/>
              <a:t>xuất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vẫn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"/>
          <p:cNvSpPr txBox="1"/>
          <p:nvPr/>
        </p:nvSpPr>
        <p:spPr>
          <a:xfrm>
            <a:off x="2349380" y="64844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">
            <a:hlinkClick r:id="rId3" action="ppaction://hlinksldjump"/>
          </p:cNvPr>
          <p:cNvSpPr/>
          <p:nvPr/>
        </p:nvSpPr>
        <p:spPr>
          <a:xfrm>
            <a:off x="1121531" y="1797349"/>
            <a:ext cx="3331627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>
            <a:hlinkClick r:id="rId4" action="ppaction://hlinksldjump"/>
          </p:cNvPr>
          <p:cNvSpPr/>
          <p:nvPr/>
        </p:nvSpPr>
        <p:spPr>
          <a:xfrm>
            <a:off x="4612194" y="1806536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>
            <a:hlinkClick r:id="rId5" action="ppaction://hlinksldjump"/>
          </p:cNvPr>
          <p:cNvSpPr/>
          <p:nvPr/>
        </p:nvSpPr>
        <p:spPr>
          <a:xfrm>
            <a:off x="1121531" y="3324309"/>
            <a:ext cx="3331627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>
            <a:hlinkClick r:id="rId6" action="ppaction://hlinksldjump"/>
          </p:cNvPr>
          <p:cNvSpPr/>
          <p:nvPr/>
        </p:nvSpPr>
        <p:spPr>
          <a:xfrm>
            <a:off x="4604670" y="331566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3402108" y="2125290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/>
          <p:nvPr/>
        </p:nvSpPr>
        <p:spPr>
          <a:xfrm rot="5400000">
            <a:off x="3561183" y="2132895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/>
          <p:nvPr/>
        </p:nvSpPr>
        <p:spPr>
          <a:xfrm rot="10800000">
            <a:off x="3553659" y="2265403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 rot="-5400000">
            <a:off x="3394623" y="2274050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1742553" y="2320797"/>
            <a:ext cx="1348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tiêu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5511694" y="3548955"/>
            <a:ext cx="25735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813642" y="2401815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4731113" y="2388426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3813642" y="3422478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4723589" y="3402505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5757726" y="2136130"/>
            <a:ext cx="22158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thiết kế hệ thống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1067385" y="3552758"/>
            <a:ext cx="25639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chương trình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sldNum" idx="12"/>
          </p:nvPr>
        </p:nvSpPr>
        <p:spPr>
          <a:xfrm>
            <a:off x="8588829" y="4785600"/>
            <a:ext cx="5551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/25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3009925" y="660667"/>
            <a:ext cx="3815418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4.3. Hướng phát triển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ldNum" idx="12"/>
          </p:nvPr>
        </p:nvSpPr>
        <p:spPr>
          <a:xfrm>
            <a:off x="8471757" y="4785600"/>
            <a:ext cx="67224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r>
              <a:rPr lang="en-US"/>
              <a:t>/25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1153887" y="1547223"/>
            <a:ext cx="6139542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/>
              <a:t>xuất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Nâng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sldNum" idx="12"/>
          </p:nvPr>
        </p:nvSpPr>
        <p:spPr>
          <a:xfrm>
            <a:off x="8490857" y="4788743"/>
            <a:ext cx="65314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r>
              <a:rPr lang="en-US"/>
              <a:t>/25</a:t>
            </a: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/>
          </p:nvPr>
        </p:nvSpPr>
        <p:spPr>
          <a:xfrm>
            <a:off x="2975675" y="1906231"/>
            <a:ext cx="491296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dirty="0"/>
          </a:p>
        </p:txBody>
      </p:sp>
      <p:sp>
        <p:nvSpPr>
          <p:cNvPr id="432" name="Google Shape;432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83" y="965200"/>
            <a:ext cx="6082731" cy="33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49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Xin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chân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ơn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>
            <a:spLocks noGrp="1"/>
          </p:cNvSpPr>
          <p:nvPr>
            <p:ph type="sldNum" idx="12"/>
          </p:nvPr>
        </p:nvSpPr>
        <p:spPr>
          <a:xfrm>
            <a:off x="8588829" y="4788743"/>
            <a:ext cx="5551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/25</a:t>
            </a:r>
            <a:endParaRPr/>
          </a:p>
        </p:txBody>
      </p:sp>
      <p:sp>
        <p:nvSpPr>
          <p:cNvPr id="255" name="Google Shape;255;p3"/>
          <p:cNvSpPr txBox="1">
            <a:spLocks noGrp="1"/>
          </p:cNvSpPr>
          <p:nvPr>
            <p:ph type="ctrTitle"/>
          </p:nvPr>
        </p:nvSpPr>
        <p:spPr>
          <a:xfrm>
            <a:off x="3628627" y="1789995"/>
            <a:ext cx="29524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256" name="Google Shape;256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>
            <a:spLocks noGrp="1"/>
          </p:cNvSpPr>
          <p:nvPr>
            <p:ph type="body" idx="1"/>
          </p:nvPr>
        </p:nvSpPr>
        <p:spPr>
          <a:xfrm>
            <a:off x="817418" y="1593039"/>
            <a:ext cx="6546273" cy="302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/>
              <a:t>D</a:t>
            </a:r>
            <a:r>
              <a:rPr lang="en-US" dirty="0" err="1" smtClean="0"/>
              <a:t>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dirty="0"/>
          </a:p>
        </p:txBody>
      </p:sp>
      <p:sp>
        <p:nvSpPr>
          <p:cNvPr id="263" name="Google Shape;263;p4"/>
          <p:cNvSpPr txBox="1">
            <a:spLocks noGrp="1"/>
          </p:cNvSpPr>
          <p:nvPr>
            <p:ph type="title"/>
          </p:nvPr>
        </p:nvSpPr>
        <p:spPr>
          <a:xfrm>
            <a:off x="3064946" y="325253"/>
            <a:ext cx="299428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dirty="0"/>
              <a:t>1. MỤC TIÊU</a:t>
            </a:r>
            <a:endParaRPr sz="2800" dirty="0"/>
          </a:p>
        </p:txBody>
      </p:sp>
      <p:sp>
        <p:nvSpPr>
          <p:cNvPr id="265" name="Google Shape;265;p4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/25</a:t>
            </a:r>
            <a:endParaRPr/>
          </a:p>
        </p:txBody>
      </p:sp>
      <p:sp>
        <p:nvSpPr>
          <p:cNvPr id="266" name="Google Shape;266;p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>
            <a:spLocks noGrp="1"/>
          </p:cNvSpPr>
          <p:nvPr>
            <p:ph type="sldNum" idx="12"/>
          </p:nvPr>
        </p:nvSpPr>
        <p:spPr>
          <a:xfrm>
            <a:off x="8610600" y="4788743"/>
            <a:ext cx="54468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/25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ctrTitle"/>
          </p:nvPr>
        </p:nvSpPr>
        <p:spPr>
          <a:xfrm>
            <a:off x="2805192" y="1982400"/>
            <a:ext cx="498270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PHÂN TÍCH THIẾT KẾ </a:t>
            </a:r>
            <a:br>
              <a:rPr lang="en-US"/>
            </a:br>
            <a:r>
              <a:rPr lang="en-US"/>
              <a:t>HỆ THỐNG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1895433" y="673966"/>
            <a:ext cx="620243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PHÂN TÍCH THIẾT KẾ HỆ THỐNG</a:t>
            </a:r>
            <a:endParaRPr/>
          </a:p>
        </p:txBody>
      </p:sp>
      <p:sp>
        <p:nvSpPr>
          <p:cNvPr id="280" name="Google Shape;280;p6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/25</a:t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275500" y="2137250"/>
            <a:ext cx="2414700" cy="219456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>
            <a:spLocks noGrp="1"/>
          </p:cNvSpPr>
          <p:nvPr>
            <p:ph type="body" idx="1"/>
          </p:nvPr>
        </p:nvSpPr>
        <p:spPr>
          <a:xfrm>
            <a:off x="3093308" y="1278180"/>
            <a:ext cx="2523455" cy="60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-US"/>
              <a:t>Các tác nhân: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1716236" y="2372776"/>
            <a:ext cx="151482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nhân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(Patient)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620190" y="2322380"/>
            <a:ext cx="146969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 smtClean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👩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</a:rPr>
              <a:t>Bác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</a:rPr>
              <a:t>sĩ</a:t>
            </a:r>
            <a:r>
              <a:rPr lang="en-US" sz="2000" dirty="0" smtClean="0">
                <a:solidFill>
                  <a:schemeClr val="dk1"/>
                </a:solidFill>
              </a:rPr>
              <a:t> (Doctor)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5407403" y="2197825"/>
            <a:ext cx="1793528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/25</a:t>
            </a:r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title"/>
          </p:nvPr>
        </p:nvSpPr>
        <p:spPr>
          <a:xfrm>
            <a:off x="1895433" y="673966"/>
            <a:ext cx="620243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PHÂN TÍCH THIẾT KẾ HỆ THỐNG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2658423" y="1319266"/>
            <a:ext cx="34497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2.1. </a:t>
            </a: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nhân</a:t>
            </a:r>
            <a:r>
              <a:rPr lang="en-US" sz="2000" dirty="0" smtClean="0">
                <a:solidFill>
                  <a:schemeClr val="lt1"/>
                </a:solidFill>
              </a:rPr>
              <a:t>(Patient)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3227061" y="1664401"/>
            <a:ext cx="425631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endParaRPr lang="en-US" sz="20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Xem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danh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sách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chi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Tìm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kiếm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trực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tuyến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hồ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endParaRPr lang="en-US" sz="20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Xem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sử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/>
        </p:nvSpPr>
        <p:spPr>
          <a:xfrm>
            <a:off x="2135656" y="562998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2680402" y="1296920"/>
            <a:ext cx="2630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2.2. </a:t>
            </a:r>
            <a:r>
              <a:rPr lang="en-US" sz="2000" dirty="0" err="1" smtClean="0">
                <a:solidFill>
                  <a:schemeClr val="lt1"/>
                </a:solidFill>
              </a:rPr>
              <a:t>Bác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sĩ</a:t>
            </a:r>
            <a:r>
              <a:rPr lang="en-US" sz="2000" dirty="0" smtClean="0">
                <a:solidFill>
                  <a:schemeClr val="lt1"/>
                </a:solidFill>
              </a:rPr>
              <a:t>(Doctor)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>
            <a:spLocks noGrp="1"/>
          </p:cNvSpPr>
          <p:nvPr>
            <p:ph type="sldNum" idx="12"/>
          </p:nvPr>
        </p:nvSpPr>
        <p:spPr>
          <a:xfrm>
            <a:off x="8566347" y="4785600"/>
            <a:ext cx="57765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/25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3313579" y="1785652"/>
            <a:ext cx="4743738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1800" dirty="0" smtClean="0">
                <a:solidFill>
                  <a:schemeClr val="lt1"/>
                </a:solidFill>
              </a:rPr>
              <a:t>/ </a:t>
            </a:r>
            <a:r>
              <a:rPr lang="en-US" sz="1800" dirty="0" err="1" smtClean="0">
                <a:solidFill>
                  <a:schemeClr val="lt1"/>
                </a:solidFill>
              </a:rPr>
              <a:t>đăng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xuất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Xem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danh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sách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nhân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Khám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2135656" y="349394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2873829" y="954510"/>
            <a:ext cx="45414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2.3. </a:t>
            </a:r>
            <a:r>
              <a:rPr lang="en-US" sz="2000" dirty="0" err="1" smtClean="0">
                <a:solidFill>
                  <a:schemeClr val="lt1"/>
                </a:solidFill>
              </a:rPr>
              <a:t>Người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quản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trị</a:t>
            </a:r>
            <a:endParaRPr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8566347" y="4785600"/>
            <a:ext cx="57765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/25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708265" y="1874274"/>
            <a:ext cx="4743738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bác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sĩ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tài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khoản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Cập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nhật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lịch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làm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việc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của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bác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sĩ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Danh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sách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nhân</a:t>
            </a:r>
            <a:endParaRPr lang="en-US" sz="1800" dirty="0" smtClean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713514" y="1874274"/>
            <a:ext cx="4656721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thuốc</a:t>
            </a:r>
            <a:endParaRPr lang="en-US" sz="1800" dirty="0" smtClean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kê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604</Words>
  <Application>Microsoft Office PowerPoint</Application>
  <PresentationFormat>On-screen Show (16:9)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Nixie One</vt:lpstr>
      <vt:lpstr>Noto Sans Symbols</vt:lpstr>
      <vt:lpstr>Helvetica Neue</vt:lpstr>
      <vt:lpstr>Arial</vt:lpstr>
      <vt:lpstr>Times New Roman</vt:lpstr>
      <vt:lpstr>Imogen template</vt:lpstr>
      <vt:lpstr>TRƯỜNG ĐẠI HỌC SƯ PHẠM KỸ THUẬT KHOA CÔNG NGHỆ SỐ</vt:lpstr>
      <vt:lpstr>PowerPoint Presentation</vt:lpstr>
      <vt:lpstr>MỤC TIÊU</vt:lpstr>
      <vt:lpstr>1. MỤC TIÊU</vt:lpstr>
      <vt:lpstr>PHÂN TÍCH THIẾT KẾ  HỆ THỐNG</vt:lpstr>
      <vt:lpstr>2. PHÂN TÍCH THIẾT KẾ HỆ THỐNG</vt:lpstr>
      <vt:lpstr>2. PHÂN TÍCH THIẾT KẾ HỆ THỐNG</vt:lpstr>
      <vt:lpstr>PowerPoint Presentation</vt:lpstr>
      <vt:lpstr>PowerPoint Presentation</vt:lpstr>
      <vt:lpstr>PowerPoint Presentation</vt:lpstr>
      <vt:lpstr>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KẾT QUẢ VÀ  HƯỚNG PHÁT TRIỂN</vt:lpstr>
      <vt:lpstr>4. Kết quả</vt:lpstr>
      <vt:lpstr>4. Kết quả</vt:lpstr>
      <vt:lpstr>4.3. Hướng phát triển</vt:lpstr>
      <vt:lpstr>PowerPoint Presentation</vt:lpstr>
      <vt:lpstr>Xin chân thành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KHOA CÔNG NGHỆ SỐ</dc:title>
  <cp:lastModifiedBy>KimAnh</cp:lastModifiedBy>
  <cp:revision>20</cp:revision>
  <dcterms:modified xsi:type="dcterms:W3CDTF">2023-02-04T08:14:06Z</dcterms:modified>
</cp:coreProperties>
</file>