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2" autoAdjust="0"/>
    <p:restoredTop sz="94660"/>
  </p:normalViewPr>
  <p:slideViewPr>
    <p:cSldViewPr snapToGrid="0">
      <p:cViewPr varScale="1">
        <p:scale>
          <a:sx n="59" d="100"/>
          <a:sy n="59" d="100"/>
        </p:scale>
        <p:origin x="125"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1/30/2021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1/30/2021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98B6-88AB-472B-B5BC-50904E085B3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56A9428-1296-4EB7-A685-50BA570A1F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9768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98B6-88AB-472B-B5BC-50904E085B3F}"/>
              </a:ext>
            </a:extLst>
          </p:cNvPr>
          <p:cNvSpPr>
            <a:spLocks noGrp="1"/>
          </p:cNvSpPr>
          <p:nvPr>
            <p:ph type="ctrTitle"/>
          </p:nvPr>
        </p:nvSpPr>
        <p:spPr>
          <a:xfrm>
            <a:off x="0" y="-817496"/>
            <a:ext cx="8637073" cy="2541431"/>
          </a:xfrm>
        </p:spPr>
        <p:txBody>
          <a:bodyPr/>
          <a:lstStyle/>
          <a:p>
            <a:r>
              <a:rPr lang="en-US" sz="1800" b="1" i="0" spc="0" dirty="0">
                <a:solidFill>
                  <a:srgbClr val="333333"/>
                </a:solidFill>
                <a:effectLst/>
                <a:latin typeface="Arial" panose="020B0604020202020204" pitchFamily="34" charset="0"/>
                <a:cs typeface="Times New Roman" panose="02020603050405020304" pitchFamily="18" charset="0"/>
              </a:rPr>
              <a:t>Average Housing Price by Clusters in Scarborough</a:t>
            </a:r>
            <a:br>
              <a:rPr lang="en-US" sz="1800" dirty="0">
                <a:effectLst/>
                <a:latin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56A9428-1296-4EB7-A685-50BA570A1F57}"/>
              </a:ext>
            </a:extLst>
          </p:cNvPr>
          <p:cNvSpPr>
            <a:spLocks noGrp="1"/>
          </p:cNvSpPr>
          <p:nvPr>
            <p:ph type="subTitle" idx="1"/>
          </p:nvPr>
        </p:nvSpPr>
        <p:spPr/>
        <p:txBody>
          <a:bodyPr/>
          <a:lstStyle/>
          <a:p>
            <a:endParaRPr lang="en-US"/>
          </a:p>
        </p:txBody>
      </p:sp>
      <p:pic>
        <p:nvPicPr>
          <p:cNvPr id="4" name="图片 6">
            <a:extLst>
              <a:ext uri="{FF2B5EF4-FFF2-40B4-BE49-F238E27FC236}">
                <a16:creationId xmlns:a16="http://schemas.microsoft.com/office/drawing/2014/main" id="{BCB571CF-AB73-490D-964C-47B302647D74}"/>
              </a:ext>
            </a:extLst>
          </p:cNvPr>
          <p:cNvPicPr>
            <a:picLocks noChangeAspect="1"/>
          </p:cNvPicPr>
          <p:nvPr/>
        </p:nvPicPr>
        <p:blipFill>
          <a:blip r:embed="rId2"/>
          <a:stretch>
            <a:fillRect/>
          </a:stretch>
        </p:blipFill>
        <p:spPr>
          <a:xfrm>
            <a:off x="300446" y="940526"/>
            <a:ext cx="11599817" cy="4462372"/>
          </a:xfrm>
          <a:prstGeom prst="rect">
            <a:avLst/>
          </a:prstGeom>
          <a:noFill/>
          <a:ln>
            <a:noFill/>
          </a:ln>
        </p:spPr>
      </p:pic>
    </p:spTree>
    <p:extLst>
      <p:ext uri="{BB962C8B-B14F-4D97-AF65-F5344CB8AC3E}">
        <p14:creationId xmlns:p14="http://schemas.microsoft.com/office/powerpoint/2010/main" val="3776005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3BC6-C84A-44B5-93B3-135994AD2D60}"/>
              </a:ext>
            </a:extLst>
          </p:cNvPr>
          <p:cNvSpPr>
            <a:spLocks noGrp="1"/>
          </p:cNvSpPr>
          <p:nvPr>
            <p:ph type="ctrTitle"/>
          </p:nvPr>
        </p:nvSpPr>
        <p:spPr>
          <a:xfrm>
            <a:off x="0" y="-778308"/>
            <a:ext cx="8637073" cy="2541431"/>
          </a:xfrm>
        </p:spPr>
        <p:txBody>
          <a:bodyPr/>
          <a:lstStyle/>
          <a:p>
            <a:r>
              <a:rPr lang="en-US" sz="1800" b="1" i="0" spc="0" dirty="0">
                <a:solidFill>
                  <a:srgbClr val="333333"/>
                </a:solidFill>
                <a:effectLst/>
                <a:latin typeface="Arial" panose="020B0604020202020204" pitchFamily="34" charset="0"/>
                <a:cs typeface="Times New Roman" panose="02020603050405020304" pitchFamily="18" charset="0"/>
              </a:rPr>
              <a:t>School Ratings by Clusters in Scarborough</a:t>
            </a:r>
            <a:br>
              <a:rPr lang="en-US" sz="1800" dirty="0">
                <a:effectLst/>
                <a:latin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A39B2FFE-AA10-4B70-AE49-DC664B1A6094}"/>
              </a:ext>
            </a:extLst>
          </p:cNvPr>
          <p:cNvSpPr>
            <a:spLocks noGrp="1"/>
          </p:cNvSpPr>
          <p:nvPr>
            <p:ph type="subTitle" idx="1"/>
          </p:nvPr>
        </p:nvSpPr>
        <p:spPr/>
        <p:txBody>
          <a:bodyPr/>
          <a:lstStyle/>
          <a:p>
            <a:endParaRPr lang="en-US"/>
          </a:p>
        </p:txBody>
      </p:sp>
      <p:pic>
        <p:nvPicPr>
          <p:cNvPr id="4" name="图片 8" descr="1611979987(1)">
            <a:extLst>
              <a:ext uri="{FF2B5EF4-FFF2-40B4-BE49-F238E27FC236}">
                <a16:creationId xmlns:a16="http://schemas.microsoft.com/office/drawing/2014/main" id="{DDA9C9B6-D10B-434A-A7AF-801F2615ADC0}"/>
              </a:ext>
            </a:extLst>
          </p:cNvPr>
          <p:cNvPicPr>
            <a:picLocks noChangeAspect="1"/>
          </p:cNvPicPr>
          <p:nvPr/>
        </p:nvPicPr>
        <p:blipFill>
          <a:blip r:embed="rId2"/>
          <a:stretch>
            <a:fillRect/>
          </a:stretch>
        </p:blipFill>
        <p:spPr>
          <a:xfrm>
            <a:off x="222069" y="888275"/>
            <a:ext cx="11717382" cy="4859382"/>
          </a:xfrm>
          <a:prstGeom prst="rect">
            <a:avLst/>
          </a:prstGeom>
        </p:spPr>
      </p:pic>
    </p:spTree>
    <p:extLst>
      <p:ext uri="{BB962C8B-B14F-4D97-AF65-F5344CB8AC3E}">
        <p14:creationId xmlns:p14="http://schemas.microsoft.com/office/powerpoint/2010/main" val="711096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3BC6-C84A-44B5-93B3-135994AD2D60}"/>
              </a:ext>
            </a:extLst>
          </p:cNvPr>
          <p:cNvSpPr>
            <a:spLocks noGrp="1"/>
          </p:cNvSpPr>
          <p:nvPr>
            <p:ph type="ctrTitle"/>
          </p:nvPr>
        </p:nvSpPr>
        <p:spPr>
          <a:xfrm>
            <a:off x="0" y="-686868"/>
            <a:ext cx="8637073" cy="2541431"/>
          </a:xfrm>
        </p:spPr>
        <p:txBody>
          <a:bodyPr>
            <a:normAutofit/>
          </a:bodyPr>
          <a:lstStyle/>
          <a:p>
            <a:r>
              <a:rPr lang="en-US" sz="4000" b="1" kern="0" dirty="0">
                <a:effectLst/>
                <a:latin typeface="SimSun" panose="02010600030101010101" pitchFamily="2" charset="-122"/>
                <a:ea typeface="SimSun" panose="02010600030101010101" pitchFamily="2" charset="-122"/>
              </a:rPr>
              <a:t>5. Discussion Section</a:t>
            </a:r>
            <a:br>
              <a:rPr lang="en-US" sz="4000" b="1" dirty="0">
                <a:effectLst/>
                <a:latin typeface="SimSun" panose="02010600030101010101" pitchFamily="2" charset="-122"/>
                <a:ea typeface="SimSun" panose="02010600030101010101" pitchFamily="2" charset="-122"/>
              </a:rPr>
            </a:br>
            <a:endParaRPr lang="en-US" sz="4000" dirty="0"/>
          </a:p>
        </p:txBody>
      </p:sp>
      <p:sp>
        <p:nvSpPr>
          <p:cNvPr id="3" name="Subtitle 2">
            <a:extLst>
              <a:ext uri="{FF2B5EF4-FFF2-40B4-BE49-F238E27FC236}">
                <a16:creationId xmlns:a16="http://schemas.microsoft.com/office/drawing/2014/main" id="{A39B2FFE-AA10-4B70-AE49-DC664B1A6094}"/>
              </a:ext>
            </a:extLst>
          </p:cNvPr>
          <p:cNvSpPr>
            <a:spLocks noGrp="1"/>
          </p:cNvSpPr>
          <p:nvPr>
            <p:ph type="subTitle" idx="1"/>
          </p:nvPr>
        </p:nvSpPr>
        <p:spPr>
          <a:xfrm>
            <a:off x="419163" y="1417320"/>
            <a:ext cx="9991934" cy="4023360"/>
          </a:xfrm>
        </p:spPr>
        <p:txBody>
          <a:bodyPr>
            <a:normAutofit/>
          </a:bodyPr>
          <a:lstStyle/>
          <a:p>
            <a:pPr marL="0" marR="0" algn="l">
              <a:spcBef>
                <a:spcPts val="500"/>
              </a:spcBef>
              <a:spcAft>
                <a:spcPts val="500"/>
              </a:spcAft>
            </a:pPr>
            <a:r>
              <a:rPr lang="en-US" sz="1800" kern="0" dirty="0">
                <a:effectLst/>
                <a:latin typeface="Calibri" panose="020F0502020204030204" pitchFamily="34" charset="0"/>
                <a:cs typeface="Times New Roman" panose="02020603050405020304" pitchFamily="18" charset="0"/>
              </a:rPr>
              <a:t>The major purpose of this project, is to suggest a better neighborhood in a new city for the person who are </a:t>
            </a:r>
            <a:r>
              <a:rPr lang="en-US" sz="1800" kern="0" dirty="0" err="1">
                <a:effectLst/>
                <a:latin typeface="Calibri" panose="020F0502020204030204" pitchFamily="34" charset="0"/>
                <a:cs typeface="Times New Roman" panose="02020603050405020304" pitchFamily="18" charset="0"/>
              </a:rPr>
              <a:t>shiffting</a:t>
            </a:r>
            <a:r>
              <a:rPr lang="en-US" sz="1800" kern="0" dirty="0">
                <a:effectLst/>
                <a:latin typeface="Calibri" panose="020F0502020204030204" pitchFamily="34" charset="0"/>
                <a:cs typeface="Times New Roman" panose="02020603050405020304" pitchFamily="18" charset="0"/>
              </a:rPr>
              <a:t> there. Social presence in society in terms of like minded people. Connectivity to the airport, bus stand, city center, markets and other daily needs things nearby.</a:t>
            </a:r>
            <a:endParaRPr lang="en-US" sz="1800" dirty="0">
              <a:effectLst/>
              <a:latin typeface="Calibri" panose="020F0502020204030204" pitchFamily="34" charset="0"/>
              <a:cs typeface="Times New Roman" panose="02020603050405020304" pitchFamily="18" charset="0"/>
            </a:endParaRPr>
          </a:p>
          <a:p>
            <a:pPr marL="342900" marR="0" lvl="0" indent="-342900" algn="just">
              <a:spcBef>
                <a:spcPts val="500"/>
              </a:spcBef>
              <a:spcAft>
                <a:spcPts val="500"/>
              </a:spcAft>
              <a:buFont typeface="Symbol" panose="05050102010706020507" pitchFamily="18" charset="2"/>
              <a:buChar char=""/>
            </a:pPr>
            <a:r>
              <a:rPr lang="en-US" sz="1800" i="0" kern="100" spc="0" dirty="0">
                <a:solidFill>
                  <a:srgbClr val="333333"/>
                </a:solidFill>
                <a:effectLst/>
                <a:latin typeface="Arial" panose="020B0604020202020204" pitchFamily="34" charset="0"/>
                <a:ea typeface="SimSun" panose="02010600030101010101" pitchFamily="2" charset="-122"/>
                <a:cs typeface="Times New Roman" panose="02020603050405020304" pitchFamily="18" charset="0"/>
              </a:rPr>
              <a:t>Sorted list of house in terms of housing prices in a ascending or descending order</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spcBef>
                <a:spcPts val="500"/>
              </a:spcBef>
              <a:spcAft>
                <a:spcPts val="500"/>
              </a:spcAft>
              <a:buFont typeface="Symbol" panose="05050102010706020507" pitchFamily="18" charset="2"/>
              <a:buChar char=""/>
            </a:pPr>
            <a:r>
              <a:rPr lang="en-US" sz="1800" i="0" kern="100" spc="0" dirty="0">
                <a:solidFill>
                  <a:srgbClr val="333333"/>
                </a:solidFill>
                <a:effectLst/>
                <a:latin typeface="Arial" panose="020B0604020202020204" pitchFamily="34" charset="0"/>
                <a:ea typeface="SimSun" panose="02010600030101010101" pitchFamily="2" charset="-122"/>
                <a:cs typeface="Times New Roman" panose="02020603050405020304" pitchFamily="18" charset="0"/>
              </a:rPr>
              <a:t>Sorted list of schools in terms of location, fees, rating and reviews</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33290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3BC6-C84A-44B5-93B3-135994AD2D60}"/>
              </a:ext>
            </a:extLst>
          </p:cNvPr>
          <p:cNvSpPr>
            <a:spLocks noGrp="1"/>
          </p:cNvSpPr>
          <p:nvPr>
            <p:ph type="ctrTitle"/>
          </p:nvPr>
        </p:nvSpPr>
        <p:spPr>
          <a:xfrm>
            <a:off x="0" y="-830559"/>
            <a:ext cx="8637073" cy="2541431"/>
          </a:xfrm>
        </p:spPr>
        <p:txBody>
          <a:bodyPr/>
          <a:lstStyle/>
          <a:p>
            <a:r>
              <a:rPr lang="en-US" sz="4400" b="1" kern="0" dirty="0">
                <a:effectLst/>
                <a:latin typeface="SimSun" panose="02010600030101010101" pitchFamily="2" charset="-122"/>
                <a:ea typeface="SimSun" panose="02010600030101010101" pitchFamily="2" charset="-122"/>
              </a:rPr>
              <a:t>6. Conclusion Section</a:t>
            </a:r>
            <a:br>
              <a:rPr lang="en-US" sz="1800" b="1" dirty="0">
                <a:effectLst/>
                <a:latin typeface="SimSun" panose="02010600030101010101" pitchFamily="2" charset="-122"/>
                <a:ea typeface="SimSun" panose="02010600030101010101" pitchFamily="2" charset="-122"/>
              </a:rPr>
            </a:br>
            <a:endParaRPr lang="en-US" dirty="0"/>
          </a:p>
        </p:txBody>
      </p:sp>
      <p:sp>
        <p:nvSpPr>
          <p:cNvPr id="3" name="Subtitle 2">
            <a:extLst>
              <a:ext uri="{FF2B5EF4-FFF2-40B4-BE49-F238E27FC236}">
                <a16:creationId xmlns:a16="http://schemas.microsoft.com/office/drawing/2014/main" id="{A39B2FFE-AA10-4B70-AE49-DC664B1A6094}"/>
              </a:ext>
            </a:extLst>
          </p:cNvPr>
          <p:cNvSpPr>
            <a:spLocks noGrp="1"/>
          </p:cNvSpPr>
          <p:nvPr>
            <p:ph type="subTitle" idx="1"/>
          </p:nvPr>
        </p:nvSpPr>
        <p:spPr>
          <a:xfrm>
            <a:off x="379974" y="796834"/>
            <a:ext cx="10070311" cy="4689565"/>
          </a:xfrm>
        </p:spPr>
        <p:txBody>
          <a:bodyPr>
            <a:normAutofit/>
          </a:bodyPr>
          <a:lstStyle/>
          <a:p>
            <a:r>
              <a:rPr lang="en-US" sz="2400" kern="0" dirty="0">
                <a:effectLst/>
                <a:latin typeface="Calibri" panose="020F0502020204030204" pitchFamily="34" charset="0"/>
                <a:cs typeface="Times New Roman" panose="02020603050405020304" pitchFamily="18" charset="0"/>
              </a:rPr>
              <a:t>In this Capstone project, using k-means cluster algorithm I separated the neighborhood into 10(Ten) different clusters and for 103 different latitude and </a:t>
            </a:r>
            <a:r>
              <a:rPr lang="en-US" sz="2400" kern="0" dirty="0" err="1">
                <a:effectLst/>
                <a:latin typeface="Calibri" panose="020F0502020204030204" pitchFamily="34" charset="0"/>
                <a:cs typeface="Times New Roman" panose="02020603050405020304" pitchFamily="18" charset="0"/>
              </a:rPr>
              <a:t>logitude</a:t>
            </a:r>
            <a:r>
              <a:rPr lang="en-US" sz="2400" kern="0" dirty="0">
                <a:effectLst/>
                <a:latin typeface="Calibri" panose="020F0502020204030204" pitchFamily="34" charset="0"/>
                <a:cs typeface="Times New Roman" panose="02020603050405020304" pitchFamily="18" charset="0"/>
              </a:rPr>
              <a:t> from dataset, which have very-similar neighborhoods around them. Using the charts above results presented to a particular neighborhood based on average house prices and school rating have been made.</a:t>
            </a:r>
            <a:endParaRPr lang="en-US" sz="2400" dirty="0">
              <a:effectLst/>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572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98B6-88AB-472B-B5BC-50904E085B3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56A9428-1296-4EB7-A685-50BA570A1F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506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98B6-88AB-472B-B5BC-50904E085B3F}"/>
              </a:ext>
            </a:extLst>
          </p:cNvPr>
          <p:cNvSpPr>
            <a:spLocks noGrp="1"/>
          </p:cNvSpPr>
          <p:nvPr>
            <p:ph type="ctrTitle"/>
          </p:nvPr>
        </p:nvSpPr>
        <p:spPr/>
        <p:txBody>
          <a:bodyPr>
            <a:normAutofit fontScale="90000"/>
          </a:bodyPr>
          <a:lstStyle/>
          <a:p>
            <a:r>
              <a:rPr lang="en-US" sz="5400" kern="100" dirty="0">
                <a:effectLst/>
                <a:latin typeface="Times New Roman" panose="02020603050405020304" pitchFamily="18" charset="0"/>
                <a:ea typeface="宋体" panose="02010600030101010101" pitchFamily="2" charset="-122"/>
              </a:rPr>
              <a:t>Applied Data Science Capstone: Presentation</a:t>
            </a:r>
            <a:br>
              <a:rPr lang="en-US" sz="1800" kern="100" dirty="0">
                <a:effectLst/>
                <a:latin typeface="Times New Roman" panose="02020603050405020304" pitchFamily="18" charset="0"/>
                <a:ea typeface="宋体" panose="02010600030101010101" pitchFamily="2" charset="-122"/>
              </a:rPr>
            </a:br>
            <a:endParaRPr lang="en-US" dirty="0"/>
          </a:p>
        </p:txBody>
      </p:sp>
      <p:sp>
        <p:nvSpPr>
          <p:cNvPr id="3" name="Subtitle 2">
            <a:extLst>
              <a:ext uri="{FF2B5EF4-FFF2-40B4-BE49-F238E27FC236}">
                <a16:creationId xmlns:a16="http://schemas.microsoft.com/office/drawing/2014/main" id="{456A9428-1296-4EB7-A685-50BA570A1F57}"/>
              </a:ext>
            </a:extLst>
          </p:cNvPr>
          <p:cNvSpPr>
            <a:spLocks noGrp="1"/>
          </p:cNvSpPr>
          <p:nvPr>
            <p:ph type="subTitle" idx="1"/>
          </p:nvPr>
        </p:nvSpPr>
        <p:spPr/>
        <p:txBody>
          <a:bodyPr/>
          <a:lstStyle/>
          <a:p>
            <a:pPr algn="ctr"/>
            <a:r>
              <a:rPr lang="en-US" dirty="0"/>
              <a:t>Ruozhou hua </a:t>
            </a:r>
          </a:p>
          <a:p>
            <a:pPr algn="ctr"/>
            <a:r>
              <a:rPr lang="en-US" dirty="0"/>
              <a:t>For IBM Data Science Course</a:t>
            </a:r>
          </a:p>
        </p:txBody>
      </p:sp>
    </p:spTree>
    <p:extLst>
      <p:ext uri="{BB962C8B-B14F-4D97-AF65-F5344CB8AC3E}">
        <p14:creationId xmlns:p14="http://schemas.microsoft.com/office/powerpoint/2010/main" val="79134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98B6-88AB-472B-B5BC-50904E085B3F}"/>
              </a:ext>
            </a:extLst>
          </p:cNvPr>
          <p:cNvSpPr>
            <a:spLocks noGrp="1"/>
          </p:cNvSpPr>
          <p:nvPr>
            <p:ph type="ctrTitle"/>
          </p:nvPr>
        </p:nvSpPr>
        <p:spPr>
          <a:xfrm>
            <a:off x="0" y="0"/>
            <a:ext cx="8637073" cy="2541431"/>
          </a:xfrm>
        </p:spPr>
        <p:txBody>
          <a:bodyPr/>
          <a:lstStyle/>
          <a:p>
            <a:r>
              <a:rPr lang="en-US" sz="4000" b="1" kern="0" dirty="0">
                <a:effectLst/>
                <a:latin typeface="SimSun" panose="02010600030101010101" pitchFamily="2" charset="-122"/>
                <a:ea typeface="SimSun" panose="02010600030101010101" pitchFamily="2" charset="-122"/>
              </a:rPr>
              <a:t>1. Introduction:</a:t>
            </a:r>
            <a:br>
              <a:rPr lang="en-US" sz="1800" b="1" dirty="0">
                <a:effectLst/>
                <a:latin typeface="SimSun" panose="02010600030101010101" pitchFamily="2" charset="-122"/>
                <a:ea typeface="SimSun" panose="02010600030101010101" pitchFamily="2" charset="-122"/>
              </a:rPr>
            </a:br>
            <a:endParaRPr lang="en-US" dirty="0"/>
          </a:p>
        </p:txBody>
      </p:sp>
      <p:sp>
        <p:nvSpPr>
          <p:cNvPr id="3" name="Subtitle 2">
            <a:extLst>
              <a:ext uri="{FF2B5EF4-FFF2-40B4-BE49-F238E27FC236}">
                <a16:creationId xmlns:a16="http://schemas.microsoft.com/office/drawing/2014/main" id="{456A9428-1296-4EB7-A685-50BA570A1F57}"/>
              </a:ext>
            </a:extLst>
          </p:cNvPr>
          <p:cNvSpPr>
            <a:spLocks noGrp="1"/>
          </p:cNvSpPr>
          <p:nvPr>
            <p:ph type="subTitle" idx="1"/>
          </p:nvPr>
        </p:nvSpPr>
        <p:spPr>
          <a:xfrm>
            <a:off x="393037" y="1854926"/>
            <a:ext cx="8764026" cy="3997234"/>
          </a:xfrm>
        </p:spPr>
        <p:txBody>
          <a:bodyPr>
            <a:normAutofit lnSpcReduction="10000"/>
          </a:bodyPr>
          <a:lstStyle/>
          <a:p>
            <a:r>
              <a:rPr lang="en-US" sz="2400" kern="0" dirty="0">
                <a:effectLst/>
                <a:latin typeface="Calibri" panose="020F0502020204030204" pitchFamily="34" charset="0"/>
                <a:cs typeface="Times New Roman" panose="02020603050405020304" pitchFamily="18" charset="0"/>
              </a:rPr>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sz="2400" kern="0" dirty="0" err="1">
                <a:effectLst/>
                <a:latin typeface="Calibri" panose="020F0502020204030204" pitchFamily="34" charset="0"/>
                <a:cs typeface="Times New Roman" panose="02020603050405020304" pitchFamily="18" charset="0"/>
              </a:rPr>
              <a:t>freash</a:t>
            </a:r>
            <a:r>
              <a:rPr lang="en-US" sz="2400" kern="0" dirty="0">
                <a:effectLst/>
                <a:latin typeface="Calibri" panose="020F0502020204030204" pitchFamily="34" charset="0"/>
                <a:cs typeface="Times New Roman" panose="02020603050405020304" pitchFamily="18" charset="0"/>
              </a:rPr>
              <a:t> and waste water and excrement conveyed in sewers and recreational facilities.</a:t>
            </a:r>
            <a:endParaRPr lang="en-US" sz="2400" dirty="0">
              <a:effectLst/>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8158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98B6-88AB-472B-B5BC-50904E085B3F}"/>
              </a:ext>
            </a:extLst>
          </p:cNvPr>
          <p:cNvSpPr>
            <a:spLocks noGrp="1"/>
          </p:cNvSpPr>
          <p:nvPr>
            <p:ph type="ctrTitle"/>
          </p:nvPr>
        </p:nvSpPr>
        <p:spPr>
          <a:xfrm>
            <a:off x="262409" y="248194"/>
            <a:ext cx="8637072" cy="1580243"/>
          </a:xfrm>
        </p:spPr>
        <p:txBody>
          <a:bodyPr/>
          <a:lstStyle/>
          <a:p>
            <a:r>
              <a:rPr lang="en-US" sz="4400" b="1" kern="0" dirty="0">
                <a:effectLst/>
                <a:latin typeface="SimSun" panose="02010600030101010101" pitchFamily="2" charset="-122"/>
                <a:ea typeface="SimSun" panose="02010600030101010101" pitchFamily="2" charset="-122"/>
              </a:rPr>
              <a:t>2. Data Section</a:t>
            </a:r>
            <a:br>
              <a:rPr lang="en-US" sz="1800" b="1" dirty="0">
                <a:effectLst/>
                <a:latin typeface="SimSun" panose="02010600030101010101" pitchFamily="2" charset="-122"/>
                <a:ea typeface="SimSun" panose="02010600030101010101" pitchFamily="2" charset="-122"/>
              </a:rPr>
            </a:br>
            <a:endParaRPr lang="en-US" dirty="0"/>
          </a:p>
        </p:txBody>
      </p:sp>
      <p:sp>
        <p:nvSpPr>
          <p:cNvPr id="3" name="Subtitle 2">
            <a:extLst>
              <a:ext uri="{FF2B5EF4-FFF2-40B4-BE49-F238E27FC236}">
                <a16:creationId xmlns:a16="http://schemas.microsoft.com/office/drawing/2014/main" id="{456A9428-1296-4EB7-A685-50BA570A1F57}"/>
              </a:ext>
            </a:extLst>
          </p:cNvPr>
          <p:cNvSpPr>
            <a:spLocks noGrp="1"/>
          </p:cNvSpPr>
          <p:nvPr>
            <p:ph type="subTitle" idx="1"/>
          </p:nvPr>
        </p:nvSpPr>
        <p:spPr>
          <a:xfrm>
            <a:off x="262409" y="1038315"/>
            <a:ext cx="8637072" cy="2978694"/>
          </a:xfrm>
        </p:spPr>
        <p:txBody>
          <a:bodyPr>
            <a:normAutofit fontScale="32500" lnSpcReduction="20000"/>
          </a:bodyPr>
          <a:lstStyle/>
          <a:p>
            <a:pPr marL="0" marR="0" algn="l">
              <a:spcBef>
                <a:spcPts val="500"/>
              </a:spcBef>
              <a:spcAft>
                <a:spcPts val="500"/>
              </a:spcAft>
            </a:pPr>
            <a:r>
              <a:rPr lang="en-US" sz="7400" b="1" kern="0" dirty="0">
                <a:effectLst/>
                <a:latin typeface="Calibri" panose="020F0502020204030204" pitchFamily="34" charset="0"/>
                <a:cs typeface="Times New Roman" panose="02020603050405020304" pitchFamily="18" charset="0"/>
              </a:rPr>
              <a:t>Data Link: https://en.wikipedia.org/wiki/List_of_postal_codes_of_Canada:_M</a:t>
            </a:r>
            <a:endParaRPr lang="en-US" sz="7400" dirty="0">
              <a:effectLst/>
              <a:latin typeface="Calibri" panose="020F0502020204030204" pitchFamily="34" charset="0"/>
              <a:cs typeface="Times New Roman" panose="02020603050405020304" pitchFamily="18" charset="0"/>
            </a:endParaRPr>
          </a:p>
          <a:p>
            <a:pPr marL="0" marR="0" algn="l">
              <a:spcBef>
                <a:spcPts val="500"/>
              </a:spcBef>
              <a:spcAft>
                <a:spcPts val="500"/>
              </a:spcAft>
            </a:pPr>
            <a:r>
              <a:rPr lang="en-US" sz="7400" b="1" kern="0" dirty="0">
                <a:effectLst/>
                <a:latin typeface="Calibri" panose="020F0502020204030204" pitchFamily="34" charset="0"/>
                <a:cs typeface="Times New Roman" panose="02020603050405020304" pitchFamily="18" charset="0"/>
              </a:rPr>
              <a:t>Will use Scarborough dataset which we scrapped from </a:t>
            </a:r>
            <a:r>
              <a:rPr lang="en-US" sz="7400" b="1" kern="0" dirty="0" err="1">
                <a:effectLst/>
                <a:latin typeface="Calibri" panose="020F0502020204030204" pitchFamily="34" charset="0"/>
                <a:cs typeface="Times New Roman" panose="02020603050405020304" pitchFamily="18" charset="0"/>
              </a:rPr>
              <a:t>wikipedia</a:t>
            </a:r>
            <a:r>
              <a:rPr lang="en-US" sz="7400" b="1" kern="0" dirty="0">
                <a:effectLst/>
                <a:latin typeface="Calibri" panose="020F0502020204030204" pitchFamily="34" charset="0"/>
                <a:cs typeface="Times New Roman" panose="02020603050405020304" pitchFamily="18" charset="0"/>
              </a:rPr>
              <a:t> on Week 3. Dataset consisting of latitude and longitude, zip codes.</a:t>
            </a:r>
            <a:endParaRPr lang="en-US" sz="7400" dirty="0">
              <a:effectLst/>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88604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98B6-88AB-472B-B5BC-50904E085B3F}"/>
              </a:ext>
            </a:extLst>
          </p:cNvPr>
          <p:cNvSpPr>
            <a:spLocks noGrp="1"/>
          </p:cNvSpPr>
          <p:nvPr>
            <p:ph type="ctrTitle"/>
          </p:nvPr>
        </p:nvSpPr>
        <p:spPr>
          <a:xfrm>
            <a:off x="118716" y="1"/>
            <a:ext cx="8637073" cy="2103120"/>
          </a:xfrm>
        </p:spPr>
        <p:txBody>
          <a:bodyPr/>
          <a:lstStyle/>
          <a:p>
            <a:r>
              <a:rPr lang="en-US" sz="4000" b="1" i="0" kern="100" spc="0" dirty="0">
                <a:solidFill>
                  <a:srgbClr val="333333"/>
                </a:solidFill>
                <a:effectLst/>
                <a:latin typeface="Arial" panose="020B0604020202020204" pitchFamily="34" charset="0"/>
                <a:ea typeface="SimSun" panose="02010600030101010101" pitchFamily="2" charset="-122"/>
                <a:cs typeface="Times New Roman" panose="02020603050405020304" pitchFamily="18" charset="0"/>
              </a:rPr>
              <a:t>Map of Scarborough</a:t>
            </a:r>
            <a:br>
              <a:rPr lang="en-US" sz="1800" kern="100" dirty="0">
                <a:effectLst/>
                <a:latin typeface="Calibri" panose="020F0502020204030204" pitchFamily="34" charset="0"/>
                <a:ea typeface="SimSun" panose="02010600030101010101" pitchFamily="2" charset="-122"/>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56A9428-1296-4EB7-A685-50BA570A1F57}"/>
              </a:ext>
            </a:extLst>
          </p:cNvPr>
          <p:cNvSpPr>
            <a:spLocks noGrp="1"/>
          </p:cNvSpPr>
          <p:nvPr>
            <p:ph type="subTitle" idx="1"/>
          </p:nvPr>
        </p:nvSpPr>
        <p:spPr/>
        <p:txBody>
          <a:bodyPr/>
          <a:lstStyle/>
          <a:p>
            <a:endParaRPr lang="en-US"/>
          </a:p>
        </p:txBody>
      </p:sp>
      <p:pic>
        <p:nvPicPr>
          <p:cNvPr id="4" name="图片 3" descr="1611980043(1)">
            <a:extLst>
              <a:ext uri="{FF2B5EF4-FFF2-40B4-BE49-F238E27FC236}">
                <a16:creationId xmlns:a16="http://schemas.microsoft.com/office/drawing/2014/main" id="{FB91DD0F-5FBF-4118-8B9D-9C272DB1F407}"/>
              </a:ext>
            </a:extLst>
          </p:cNvPr>
          <p:cNvPicPr>
            <a:picLocks noChangeAspect="1"/>
          </p:cNvPicPr>
          <p:nvPr/>
        </p:nvPicPr>
        <p:blipFill>
          <a:blip r:embed="rId2"/>
          <a:stretch>
            <a:fillRect/>
          </a:stretch>
        </p:blipFill>
        <p:spPr>
          <a:xfrm>
            <a:off x="679269" y="1476103"/>
            <a:ext cx="10375583" cy="4376057"/>
          </a:xfrm>
          <a:prstGeom prst="rect">
            <a:avLst/>
          </a:prstGeom>
        </p:spPr>
      </p:pic>
    </p:spTree>
    <p:extLst>
      <p:ext uri="{BB962C8B-B14F-4D97-AF65-F5344CB8AC3E}">
        <p14:creationId xmlns:p14="http://schemas.microsoft.com/office/powerpoint/2010/main" val="182469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98B6-88AB-472B-B5BC-50904E085B3F}"/>
              </a:ext>
            </a:extLst>
          </p:cNvPr>
          <p:cNvSpPr>
            <a:spLocks noGrp="1"/>
          </p:cNvSpPr>
          <p:nvPr>
            <p:ph type="ctrTitle"/>
          </p:nvPr>
        </p:nvSpPr>
        <p:spPr>
          <a:xfrm>
            <a:off x="-142541" y="-660742"/>
            <a:ext cx="8637073" cy="2541431"/>
          </a:xfrm>
        </p:spPr>
        <p:txBody>
          <a:bodyPr>
            <a:normAutofit/>
          </a:bodyPr>
          <a:lstStyle/>
          <a:p>
            <a:r>
              <a:rPr lang="en-US" sz="4000" b="1" kern="0" dirty="0">
                <a:effectLst/>
                <a:latin typeface="SimSun" panose="02010600030101010101" pitchFamily="2" charset="-122"/>
                <a:ea typeface="SimSun" panose="02010600030101010101" pitchFamily="2" charset="-122"/>
              </a:rPr>
              <a:t>3. Methodology Section</a:t>
            </a:r>
            <a:br>
              <a:rPr lang="en-US" sz="4000" b="1" dirty="0">
                <a:effectLst/>
                <a:latin typeface="SimSun" panose="02010600030101010101" pitchFamily="2" charset="-122"/>
                <a:ea typeface="SimSun" panose="02010600030101010101" pitchFamily="2" charset="-122"/>
              </a:rPr>
            </a:br>
            <a:endParaRPr lang="en-US" sz="4000" dirty="0"/>
          </a:p>
        </p:txBody>
      </p:sp>
      <p:sp>
        <p:nvSpPr>
          <p:cNvPr id="3" name="Subtitle 2">
            <a:extLst>
              <a:ext uri="{FF2B5EF4-FFF2-40B4-BE49-F238E27FC236}">
                <a16:creationId xmlns:a16="http://schemas.microsoft.com/office/drawing/2014/main" id="{456A9428-1296-4EB7-A685-50BA570A1F57}"/>
              </a:ext>
            </a:extLst>
          </p:cNvPr>
          <p:cNvSpPr>
            <a:spLocks noGrp="1"/>
          </p:cNvSpPr>
          <p:nvPr>
            <p:ph type="subTitle" idx="1"/>
          </p:nvPr>
        </p:nvSpPr>
        <p:spPr>
          <a:xfrm>
            <a:off x="0" y="1391878"/>
            <a:ext cx="8637072" cy="977621"/>
          </a:xfrm>
        </p:spPr>
        <p:txBody>
          <a:bodyPr/>
          <a:lstStyle/>
          <a:p>
            <a:r>
              <a:rPr lang="en-US" sz="1800" b="1" i="0" spc="0" dirty="0">
                <a:solidFill>
                  <a:srgbClr val="333333"/>
                </a:solidFill>
                <a:effectLst/>
                <a:latin typeface="Arial" panose="020B0604020202020204" pitchFamily="34" charset="0"/>
                <a:cs typeface="Times New Roman" panose="02020603050405020304" pitchFamily="18" charset="0"/>
              </a:rPr>
              <a:t>Using K-Means Clustering Approach</a:t>
            </a:r>
            <a:r>
              <a:rPr lang="en-US" sz="1800" i="0" kern="0" spc="0" dirty="0">
                <a:solidFill>
                  <a:srgbClr val="333333"/>
                </a:solidFill>
                <a:effectLst/>
                <a:latin typeface="Arial" panose="020B0604020202020204" pitchFamily="34" charset="0"/>
                <a:cs typeface="Times New Roman" panose="02020603050405020304" pitchFamily="18" charset="0"/>
              </a:rPr>
              <a:t> | Most Common Venue</a:t>
            </a:r>
            <a:endParaRPr lang="en-US" sz="1800" dirty="0">
              <a:effectLst/>
              <a:latin typeface="Calibri" panose="020F0502020204030204" pitchFamily="34" charset="0"/>
              <a:cs typeface="Times New Roman" panose="02020603050405020304" pitchFamily="18" charset="0"/>
            </a:endParaRPr>
          </a:p>
          <a:p>
            <a:endParaRPr lang="en-US" dirty="0"/>
          </a:p>
        </p:txBody>
      </p:sp>
      <p:pic>
        <p:nvPicPr>
          <p:cNvPr id="4" name="图片 3">
            <a:extLst>
              <a:ext uri="{FF2B5EF4-FFF2-40B4-BE49-F238E27FC236}">
                <a16:creationId xmlns:a16="http://schemas.microsoft.com/office/drawing/2014/main" id="{FF9B3986-198F-423B-B8EE-8C5386878F17}"/>
              </a:ext>
            </a:extLst>
          </p:cNvPr>
          <p:cNvPicPr>
            <a:picLocks noChangeAspect="1"/>
          </p:cNvPicPr>
          <p:nvPr/>
        </p:nvPicPr>
        <p:blipFill>
          <a:blip r:embed="rId2"/>
          <a:stretch>
            <a:fillRect/>
          </a:stretch>
        </p:blipFill>
        <p:spPr>
          <a:xfrm>
            <a:off x="624914" y="1915098"/>
            <a:ext cx="8012158" cy="4036422"/>
          </a:xfrm>
          <a:prstGeom prst="rect">
            <a:avLst/>
          </a:prstGeom>
          <a:noFill/>
          <a:ln>
            <a:noFill/>
          </a:ln>
        </p:spPr>
      </p:pic>
    </p:spTree>
    <p:extLst>
      <p:ext uri="{BB962C8B-B14F-4D97-AF65-F5344CB8AC3E}">
        <p14:creationId xmlns:p14="http://schemas.microsoft.com/office/powerpoint/2010/main" val="182613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98B6-88AB-472B-B5BC-50904E085B3F}"/>
              </a:ext>
            </a:extLst>
          </p:cNvPr>
          <p:cNvSpPr>
            <a:spLocks noGrp="1"/>
          </p:cNvSpPr>
          <p:nvPr>
            <p:ph type="ctrTitle"/>
          </p:nvPr>
        </p:nvSpPr>
        <p:spPr>
          <a:xfrm>
            <a:off x="0" y="-268856"/>
            <a:ext cx="8637073" cy="2541431"/>
          </a:xfrm>
        </p:spPr>
        <p:txBody>
          <a:bodyPr/>
          <a:lstStyle/>
          <a:p>
            <a:r>
              <a:rPr lang="en-US" sz="4000" b="1" kern="0" dirty="0">
                <a:effectLst/>
                <a:latin typeface="SimSun" panose="02010600030101010101" pitchFamily="2" charset="-122"/>
                <a:ea typeface="SimSun" panose="02010600030101010101" pitchFamily="2" charset="-122"/>
              </a:rPr>
              <a:t>3. Methodology Section</a:t>
            </a:r>
            <a:br>
              <a:rPr lang="en-US" sz="1800" b="1" dirty="0">
                <a:effectLst/>
                <a:latin typeface="SimSun" panose="02010600030101010101" pitchFamily="2" charset="-122"/>
                <a:ea typeface="SimSun" panose="02010600030101010101" pitchFamily="2" charset="-122"/>
              </a:rPr>
            </a:br>
            <a:endParaRPr lang="en-US" dirty="0"/>
          </a:p>
        </p:txBody>
      </p:sp>
      <p:sp>
        <p:nvSpPr>
          <p:cNvPr id="3" name="Subtitle 2">
            <a:extLst>
              <a:ext uri="{FF2B5EF4-FFF2-40B4-BE49-F238E27FC236}">
                <a16:creationId xmlns:a16="http://schemas.microsoft.com/office/drawing/2014/main" id="{456A9428-1296-4EB7-A685-50BA570A1F57}"/>
              </a:ext>
            </a:extLst>
          </p:cNvPr>
          <p:cNvSpPr>
            <a:spLocks noGrp="1"/>
          </p:cNvSpPr>
          <p:nvPr>
            <p:ph type="subTitle" idx="1"/>
          </p:nvPr>
        </p:nvSpPr>
        <p:spPr>
          <a:xfrm>
            <a:off x="118718" y="1506461"/>
            <a:ext cx="8637072" cy="977621"/>
          </a:xfrm>
        </p:spPr>
        <p:txBody>
          <a:bodyPr/>
          <a:lstStyle/>
          <a:p>
            <a:r>
              <a:rPr lang="en-US" sz="1800" b="1" i="0" kern="100" spc="0" dirty="0">
                <a:solidFill>
                  <a:srgbClr val="333333"/>
                </a:solidFill>
                <a:effectLst/>
                <a:latin typeface="Arial" panose="020B0604020202020204" pitchFamily="34" charset="0"/>
                <a:ea typeface="SimSun" panose="02010600030101010101" pitchFamily="2" charset="-122"/>
                <a:cs typeface="Times New Roman" panose="02020603050405020304" pitchFamily="18" charset="0"/>
              </a:rPr>
              <a:t>Most Common Venues near Neighborhood</a:t>
            </a:r>
            <a:r>
              <a:rPr lang="en-US" sz="1800" i="0" kern="100" spc="0" dirty="0">
                <a:solidFill>
                  <a:srgbClr val="333333"/>
                </a:solidFill>
                <a:effectLst/>
                <a:latin typeface="Arial" panose="020B0604020202020204" pitchFamily="34" charset="0"/>
                <a:ea typeface="SimSun" panose="02010600030101010101" pitchFamily="2" charset="-122"/>
                <a:cs typeface="Times New Roman" panose="02020603050405020304" pitchFamily="18" charset="0"/>
              </a:rPr>
              <a:t> | Using Clustering</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pic>
        <p:nvPicPr>
          <p:cNvPr id="4" name="图片 4">
            <a:extLst>
              <a:ext uri="{FF2B5EF4-FFF2-40B4-BE49-F238E27FC236}">
                <a16:creationId xmlns:a16="http://schemas.microsoft.com/office/drawing/2014/main" id="{0D14147A-B87E-4644-92C5-9DEDAFA80509}"/>
              </a:ext>
            </a:extLst>
          </p:cNvPr>
          <p:cNvPicPr>
            <a:picLocks noChangeAspect="1"/>
          </p:cNvPicPr>
          <p:nvPr/>
        </p:nvPicPr>
        <p:blipFill>
          <a:blip r:embed="rId2"/>
          <a:stretch>
            <a:fillRect/>
          </a:stretch>
        </p:blipFill>
        <p:spPr>
          <a:xfrm>
            <a:off x="391886" y="2037806"/>
            <a:ext cx="10541725" cy="4114800"/>
          </a:xfrm>
          <a:prstGeom prst="rect">
            <a:avLst/>
          </a:prstGeom>
          <a:noFill/>
          <a:ln>
            <a:noFill/>
          </a:ln>
        </p:spPr>
      </p:pic>
    </p:spTree>
    <p:extLst>
      <p:ext uri="{BB962C8B-B14F-4D97-AF65-F5344CB8AC3E}">
        <p14:creationId xmlns:p14="http://schemas.microsoft.com/office/powerpoint/2010/main" val="345945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98B6-88AB-472B-B5BC-50904E085B3F}"/>
              </a:ext>
            </a:extLst>
          </p:cNvPr>
          <p:cNvSpPr>
            <a:spLocks noGrp="1"/>
          </p:cNvSpPr>
          <p:nvPr>
            <p:ph type="ctrTitle"/>
          </p:nvPr>
        </p:nvSpPr>
        <p:spPr>
          <a:xfrm>
            <a:off x="-116415" y="-830559"/>
            <a:ext cx="8637073" cy="2541431"/>
          </a:xfrm>
        </p:spPr>
        <p:txBody>
          <a:bodyPr>
            <a:normAutofit/>
          </a:bodyPr>
          <a:lstStyle/>
          <a:p>
            <a:r>
              <a:rPr lang="en-US" sz="4400" b="1" kern="0" dirty="0">
                <a:effectLst/>
                <a:latin typeface="SimSun" panose="02010600030101010101" pitchFamily="2" charset="-122"/>
                <a:ea typeface="SimSun" panose="02010600030101010101" pitchFamily="2" charset="-122"/>
              </a:rPr>
              <a:t>4. Results Section</a:t>
            </a:r>
            <a:br>
              <a:rPr lang="en-US" sz="4400" b="1" dirty="0">
                <a:effectLst/>
                <a:latin typeface="SimSun" panose="02010600030101010101" pitchFamily="2" charset="-122"/>
                <a:ea typeface="SimSun" panose="02010600030101010101" pitchFamily="2" charset="-122"/>
              </a:rPr>
            </a:br>
            <a:endParaRPr lang="en-US" sz="4400" dirty="0"/>
          </a:p>
        </p:txBody>
      </p:sp>
      <p:sp>
        <p:nvSpPr>
          <p:cNvPr id="3" name="Subtitle 2">
            <a:extLst>
              <a:ext uri="{FF2B5EF4-FFF2-40B4-BE49-F238E27FC236}">
                <a16:creationId xmlns:a16="http://schemas.microsoft.com/office/drawing/2014/main" id="{456A9428-1296-4EB7-A685-50BA570A1F57}"/>
              </a:ext>
            </a:extLst>
          </p:cNvPr>
          <p:cNvSpPr>
            <a:spLocks noGrp="1"/>
          </p:cNvSpPr>
          <p:nvPr>
            <p:ph type="subTitle" idx="1"/>
          </p:nvPr>
        </p:nvSpPr>
        <p:spPr>
          <a:xfrm>
            <a:off x="262408" y="1222061"/>
            <a:ext cx="8637072" cy="977621"/>
          </a:xfrm>
        </p:spPr>
        <p:txBody>
          <a:bodyPr/>
          <a:lstStyle/>
          <a:p>
            <a:r>
              <a:rPr lang="en-US" sz="1800" b="1" i="0" spc="0" dirty="0">
                <a:solidFill>
                  <a:srgbClr val="333333"/>
                </a:solidFill>
                <a:effectLst/>
                <a:latin typeface="Arial" panose="020B0604020202020204" pitchFamily="34" charset="0"/>
                <a:cs typeface="Times New Roman" panose="02020603050405020304" pitchFamily="18" charset="0"/>
              </a:rPr>
              <a:t>Map of Clusters in Scarborough</a:t>
            </a:r>
            <a:endParaRPr lang="en-US" sz="1800" dirty="0">
              <a:effectLst/>
              <a:latin typeface="Calibri" panose="020F0502020204030204" pitchFamily="34" charset="0"/>
              <a:cs typeface="Times New Roman" panose="02020603050405020304" pitchFamily="18" charset="0"/>
            </a:endParaRPr>
          </a:p>
          <a:p>
            <a:endParaRPr lang="en-US" dirty="0"/>
          </a:p>
        </p:txBody>
      </p:sp>
      <p:pic>
        <p:nvPicPr>
          <p:cNvPr id="4" name="图片 5">
            <a:extLst>
              <a:ext uri="{FF2B5EF4-FFF2-40B4-BE49-F238E27FC236}">
                <a16:creationId xmlns:a16="http://schemas.microsoft.com/office/drawing/2014/main" id="{EA89F7B0-55BB-40BC-861D-2FE9C3AE963E}"/>
              </a:ext>
            </a:extLst>
          </p:cNvPr>
          <p:cNvPicPr>
            <a:picLocks noChangeAspect="1"/>
          </p:cNvPicPr>
          <p:nvPr/>
        </p:nvPicPr>
        <p:blipFill>
          <a:blip r:embed="rId2"/>
          <a:stretch>
            <a:fillRect/>
          </a:stretch>
        </p:blipFill>
        <p:spPr>
          <a:xfrm>
            <a:off x="1018903" y="1881051"/>
            <a:ext cx="10110651" cy="3754888"/>
          </a:xfrm>
          <a:prstGeom prst="rect">
            <a:avLst/>
          </a:prstGeom>
          <a:noFill/>
          <a:ln>
            <a:noFill/>
          </a:ln>
        </p:spPr>
      </p:pic>
    </p:spTree>
    <p:extLst>
      <p:ext uri="{BB962C8B-B14F-4D97-AF65-F5344CB8AC3E}">
        <p14:creationId xmlns:p14="http://schemas.microsoft.com/office/powerpoint/2010/main" val="9261355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TotalTime>
  <Words>356</Words>
  <Application>Microsoft Office PowerPoint</Application>
  <PresentationFormat>Widescreen</PresentationFormat>
  <Paragraphs>23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SimSun</vt:lpstr>
      <vt:lpstr>Arial</vt:lpstr>
      <vt:lpstr>Calibri</vt:lpstr>
      <vt:lpstr>Gill Sans MT</vt:lpstr>
      <vt:lpstr>Symbol</vt:lpstr>
      <vt:lpstr>Times New Roman</vt:lpstr>
      <vt:lpstr>Gallery</vt:lpstr>
      <vt:lpstr>PowerPoint Presentation</vt:lpstr>
      <vt:lpstr>PowerPoint Presentation</vt:lpstr>
      <vt:lpstr>Applied Data Science Capstone: Presentation </vt:lpstr>
      <vt:lpstr>1. Introduction: </vt:lpstr>
      <vt:lpstr>2. Data Section </vt:lpstr>
      <vt:lpstr>Map of Scarborough </vt:lpstr>
      <vt:lpstr>3. Methodology Section </vt:lpstr>
      <vt:lpstr>3. Methodology Section </vt:lpstr>
      <vt:lpstr>4. Results Section </vt:lpstr>
      <vt:lpstr>Average Housing Price by Clusters in Scarborough </vt:lpstr>
      <vt:lpstr>School Ratings by Clusters in Scarborough </vt:lpstr>
      <vt:lpstr>5. Discussion Section </vt:lpstr>
      <vt:lpstr>6. Conclusion Section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 ruozhou</dc:creator>
  <cp:lastModifiedBy>hua ruozhou</cp:lastModifiedBy>
  <cp:revision>1</cp:revision>
  <dcterms:created xsi:type="dcterms:W3CDTF">2021-01-30T05:45:46Z</dcterms:created>
  <dcterms:modified xsi:type="dcterms:W3CDTF">2021-01-30T05:54:12Z</dcterms:modified>
</cp:coreProperties>
</file>