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333" r:id="rId3"/>
    <p:sldId id="336" r:id="rId4"/>
    <p:sldId id="334" r:id="rId5"/>
    <p:sldId id="337" r:id="rId6"/>
    <p:sldId id="338" r:id="rId7"/>
    <p:sldId id="339" r:id="rId8"/>
    <p:sldId id="340" r:id="rId9"/>
    <p:sldId id="341" r:id="rId10"/>
    <p:sldId id="440" r:id="rId11"/>
    <p:sldId id="441" r:id="rId12"/>
    <p:sldId id="442" r:id="rId13"/>
    <p:sldId id="443" r:id="rId14"/>
    <p:sldId id="465" r:id="rId15"/>
    <p:sldId id="466" r:id="rId16"/>
    <p:sldId id="467" r:id="rId17"/>
    <p:sldId id="469" r:id="rId18"/>
    <p:sldId id="4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A1304-5DD2-6809-28AD-A9AB5978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831BC6-F11F-6FAD-E3A5-400D3718C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074B16-2EC0-F87E-530B-35D982BE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256C75-0E13-500F-9773-1FA65EF8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EBEC0-207E-BA19-214C-DC8B96C8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59D24-0BC9-6FEE-EDAC-477C255F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FFD0E1-658B-54D3-92A8-922A68297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89F21-8BF2-672F-1CBC-981F3376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59912A-A92B-2894-D3DE-8B86078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C1E41-0D24-D042-28AC-E6A3D7B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00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FA3BC0-CD82-E51C-E6C8-C7BBB11FA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DFE944-ADA4-46BA-BB0D-7809F95F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97D096-BFCD-4C9E-4FC9-7233F20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6D166A-E6CC-59A8-98A2-DA72BD7D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7DC2C-5A14-223A-9853-4E796308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77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1CC72-5372-D59C-9032-ABF2A58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F712AB-247A-E82E-ED73-3ED0DF87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56285-B0E1-C076-4F41-054D8F0A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47C87-AD6F-5022-1F44-A6B48B34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D700B-301D-C01B-D3F1-2493806D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3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BC090-22B2-1355-CF5A-F6F0E776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4C9990-EBD8-5088-D9A6-D5EFEA934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FFC966-E49C-390A-746D-B187A41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AD1276-6E5C-E3A7-544E-D56EED22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4B222D-4B13-DFBE-05BF-44D5799C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A70B6-DDC7-E65E-584D-8942AE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5DA5D-50C1-6C4E-746B-D8AE29807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DFDBBD-F305-755B-B814-CA431B77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201EF8-34AB-6684-AB3D-1E05C1EB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109EED-D0EA-3089-D160-DB219625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AC011D-E6F3-5D99-EC2D-E295F4F4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2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5D7A0-8D3B-E82A-3303-6672FBCA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7AB98E-A0D4-D44C-882B-4504A3B5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8E7A42-6FD5-33C8-2EBC-9EF7D5895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707564-98FF-6C2E-643D-20E7670B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415DF7-97E1-47A1-21C0-D26BB1E1A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E152CF-BB0C-43B1-F503-AEB21F41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9EAFDC1-44DD-8179-0D5C-142871E3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9DB80B-97C9-F112-0526-29F87399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DB852E-07B5-772E-FC33-8BFF262A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EFD810E-990C-1194-26A0-2F0E8C32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7E67FD-176A-B113-A5A5-855A0886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533CF-5590-0D05-9105-46336AA7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6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DCECBB-C29A-77F0-D81E-69EC5A40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602150-1BC5-E36E-060C-1313AE1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0B7FA-202E-B548-992A-468D6C9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93B3-0A78-B57C-81B0-31A26C31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3D8DC0-4AE5-EC32-7C79-161C4306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7B782B-C9B3-0E35-30D6-9485A4825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3912C7-F9F9-217B-8845-45339B2D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4222E7-56B3-CA17-D0AD-D50BF54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2FB035-2F56-B784-3B12-CEA3E22D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1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8650A-280D-9BB8-42BF-7D01A6ED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12A9A7-2BAA-0D7A-F60D-655759F2A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077720-8E76-013F-0F43-08DA9BFBB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E29140-6322-D9D2-7986-67017ED4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312660-4B7B-C526-8AFF-EF3BCCBF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7DEC7E-3019-8C68-BB28-FD7D6762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BC88961-F058-6ACA-A890-6373AB4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34FCD-1679-5E5D-F6BD-66389781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26C9E8-92E4-8236-5910-3A1D683E8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4BC4-6234-4C34-8630-A2744F1806D3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76C0E9-076B-18C4-B6D7-B13CE5C5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525B1D-57BF-EAA0-BB99-35B08162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5764-7038-4986-A55B-A9FA343C3F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Γραμματική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30527" y="1397675"/>
            <a:ext cx="113473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0070C0"/>
                </a:solidFill>
              </a:rPr>
              <a:t>What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is</a:t>
            </a:r>
            <a:r>
              <a:rPr lang="it-IT" sz="4400" b="1" dirty="0">
                <a:solidFill>
                  <a:srgbClr val="0070C0"/>
                </a:solidFill>
              </a:rPr>
              <a:t> the </a:t>
            </a:r>
            <a:r>
              <a:rPr lang="it-IT" sz="4400" b="1" dirty="0" err="1">
                <a:solidFill>
                  <a:srgbClr val="0070C0"/>
                </a:solidFill>
              </a:rPr>
              <a:t>difference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between</a:t>
            </a:r>
            <a:endParaRPr lang="it-IT" sz="4400" b="1" dirty="0">
              <a:solidFill>
                <a:srgbClr val="0070C0"/>
              </a:solidFill>
            </a:endParaRPr>
          </a:p>
          <a:p>
            <a:r>
              <a:rPr lang="it-IT" sz="4400" b="1" dirty="0" err="1">
                <a:solidFill>
                  <a:srgbClr val="0070C0"/>
                </a:solidFill>
              </a:rPr>
              <a:t>conjugation</a:t>
            </a:r>
            <a:r>
              <a:rPr lang="it-IT" sz="4400" b="1" dirty="0">
                <a:solidFill>
                  <a:srgbClr val="0070C0"/>
                </a:solidFill>
              </a:rPr>
              <a:t> and </a:t>
            </a:r>
            <a:r>
              <a:rPr lang="it-IT" sz="4400" b="1" dirty="0" err="1">
                <a:solidFill>
                  <a:srgbClr val="0070C0"/>
                </a:solidFill>
              </a:rPr>
              <a:t>declension</a:t>
            </a:r>
            <a:r>
              <a:rPr lang="it-IT" sz="4400" b="1" dirty="0">
                <a:solidFill>
                  <a:srgbClr val="0070C0"/>
                </a:solidFill>
              </a:rPr>
              <a:t>?</a:t>
            </a:r>
            <a:r>
              <a:rPr lang="el-GR" sz="4400" b="1" dirty="0">
                <a:solidFill>
                  <a:srgbClr val="0070C0"/>
                </a:solidFill>
              </a:rPr>
              <a:t>	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E8A16C-7A39-4404-9417-67A989B4CF69}"/>
              </a:ext>
            </a:extLst>
          </p:cNvPr>
          <p:cNvSpPr txBox="1"/>
          <p:nvPr/>
        </p:nvSpPr>
        <p:spPr>
          <a:xfrm>
            <a:off x="130527" y="3988058"/>
            <a:ext cx="1210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0070C0"/>
                </a:solidFill>
              </a:rPr>
              <a:t>What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does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concord</a:t>
            </a:r>
            <a:r>
              <a:rPr lang="it-IT" sz="4400" b="1" dirty="0">
                <a:solidFill>
                  <a:srgbClr val="0070C0"/>
                </a:solidFill>
              </a:rPr>
              <a:t> (or agreement) </a:t>
            </a:r>
            <a:r>
              <a:rPr lang="it-IT" sz="4400" b="1" dirty="0" err="1">
                <a:solidFill>
                  <a:srgbClr val="0070C0"/>
                </a:solidFill>
              </a:rPr>
              <a:t>mean</a:t>
            </a:r>
            <a:r>
              <a:rPr lang="it-IT" sz="44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004AE0D-80FD-4C10-96E9-F679EC65324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2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571C399-A516-4260-97AC-2D1194E9CB75}"/>
              </a:ext>
            </a:extLst>
          </p:cNvPr>
          <p:cNvSpPr/>
          <p:nvPr/>
        </p:nvSpPr>
        <p:spPr>
          <a:xfrm>
            <a:off x="1309401" y="749562"/>
            <a:ext cx="7494018" cy="5143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0.   μηδέν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ένα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δύο</a:t>
            </a: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τρία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triangle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trigon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τέσσερα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quadrilateral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tetragon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πέντε	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pentagon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έξι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hexagon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εφτά (επτά)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heptagon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οχτώ (οκτώ)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octagon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εννιά (εννέα)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nonagon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enneagon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0" indent="-514350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δέκα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decagon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9152459" y="388694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965CF8-5D7C-4AFE-AB53-08642657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31" y="388694"/>
            <a:ext cx="4425950" cy="825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7B79F8E-281F-4684-8B9E-1EF3CA12DB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45" y="3081132"/>
            <a:ext cx="649717" cy="27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8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9152459" y="388694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965CF8-5D7C-4AFE-AB53-08642657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31" y="388694"/>
            <a:ext cx="4425950" cy="825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A95612F-F52E-44D4-800F-A2EF073B6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2" b="34709"/>
          <a:stretch/>
        </p:blipFill>
        <p:spPr>
          <a:xfrm>
            <a:off x="1060057" y="2240295"/>
            <a:ext cx="10248469" cy="1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9873819" y="388694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965CF8-5D7C-4AFE-AB53-08642657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111" y="388694"/>
            <a:ext cx="4425950" cy="8255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7F88FADE-39A7-40F3-A4B0-C8A7F6AC66FC}"/>
              </a:ext>
            </a:extLst>
          </p:cNvPr>
          <p:cNvSpPr/>
          <p:nvPr/>
        </p:nvSpPr>
        <p:spPr>
          <a:xfrm>
            <a:off x="956441" y="1477248"/>
            <a:ext cx="10724321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Δύο και δύο 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___________ . 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δύο και ένα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Δύο και ένα 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έξι συν τρία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.</a:t>
            </a: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πέντε πλην μηδέν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τρία συν τέσσερα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it-IT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δύο και έξι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it-IT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2349E9-C411-48C2-8A1C-C941CC2CF298}"/>
              </a:ext>
            </a:extLst>
          </p:cNvPr>
          <p:cNvSpPr txBox="1"/>
          <p:nvPr/>
        </p:nvSpPr>
        <p:spPr>
          <a:xfrm>
            <a:off x="9551516" y="1587444"/>
            <a:ext cx="175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τέσσερα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7BE7E93-8CC9-40E2-9836-233559E2350B}"/>
              </a:ext>
            </a:extLst>
          </p:cNvPr>
          <p:cNvSpPr txBox="1"/>
          <p:nvPr/>
        </p:nvSpPr>
        <p:spPr>
          <a:xfrm>
            <a:off x="10101469" y="2215872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τρία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A8BA897-D638-4537-AD15-EC34844E9676}"/>
              </a:ext>
            </a:extLst>
          </p:cNvPr>
          <p:cNvSpPr txBox="1"/>
          <p:nvPr/>
        </p:nvSpPr>
        <p:spPr>
          <a:xfrm>
            <a:off x="10101469" y="2867537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εννιά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0673838-A960-4FD0-BF2B-7582123E3F92}"/>
              </a:ext>
            </a:extLst>
          </p:cNvPr>
          <p:cNvSpPr txBox="1"/>
          <p:nvPr/>
        </p:nvSpPr>
        <p:spPr>
          <a:xfrm>
            <a:off x="10031923" y="3539567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πέντε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350D426-5B77-49D5-B99A-B7A547579BE8}"/>
              </a:ext>
            </a:extLst>
          </p:cNvPr>
          <p:cNvSpPr txBox="1"/>
          <p:nvPr/>
        </p:nvSpPr>
        <p:spPr>
          <a:xfrm>
            <a:off x="10101469" y="4137192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εφτά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70BB8E9-7C96-4248-8A01-668711EE822D}"/>
              </a:ext>
            </a:extLst>
          </p:cNvPr>
          <p:cNvSpPr txBox="1"/>
          <p:nvPr/>
        </p:nvSpPr>
        <p:spPr>
          <a:xfrm>
            <a:off x="10127675" y="4734817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οχτώ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B7E38D-1E3E-4EAD-836F-5B6F9B96148D}"/>
              </a:ext>
            </a:extLst>
          </p:cNvPr>
          <p:cNvSpPr txBox="1"/>
          <p:nvPr/>
        </p:nvSpPr>
        <p:spPr>
          <a:xfrm>
            <a:off x="1444005" y="272508"/>
            <a:ext cx="425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Α: Πόσο κάνει ένα και δύο;</a:t>
            </a:r>
          </a:p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Β: Ένα συν δύο κάνει τρία.</a:t>
            </a:r>
            <a:endParaRPr lang="en-GB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sellaDiTesto 4">
            <a:extLst>
              <a:ext uri="{FF2B5EF4-FFF2-40B4-BE49-F238E27FC236}">
                <a16:creationId xmlns:a16="http://schemas.microsoft.com/office/drawing/2014/main" id="{1BB6F24B-BE47-472A-ACC7-63987960FA35}"/>
              </a:ext>
            </a:extLst>
          </p:cNvPr>
          <p:cNvSpPr txBox="1"/>
          <p:nvPr/>
        </p:nvSpPr>
        <p:spPr>
          <a:xfrm>
            <a:off x="1352664" y="4854419"/>
            <a:ext cx="425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συν / και</a:t>
            </a:r>
            <a:r>
              <a:rPr lang="it-IT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addition</a:t>
            </a:r>
            <a:endParaRPr lang="el-GR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πλην</a:t>
            </a:r>
            <a:r>
              <a:rPr lang="it-IT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it-IT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subtraction</a:t>
            </a:r>
            <a:endParaRPr lang="en-GB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55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9152459" y="388694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965CF8-5D7C-4AFE-AB53-08642657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31" y="388694"/>
            <a:ext cx="4425950" cy="8255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7F88FADE-39A7-40F3-A4B0-C8A7F6AC66FC}"/>
              </a:ext>
            </a:extLst>
          </p:cNvPr>
          <p:cNvSpPr/>
          <p:nvPr/>
        </p:nvSpPr>
        <p:spPr>
          <a:xfrm>
            <a:off x="956441" y="1477248"/>
            <a:ext cx="10724321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Δύο επί δύο 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___________ . 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δύο επί ένα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Δύο επί ένα 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έξι διά τρία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.</a:t>
            </a: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πέντε επί δύο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οχτώ διά τέσσερα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it-IT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 algn="r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δύο επί τέσσερα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________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it-IT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2349E9-C411-48C2-8A1C-C941CC2CF298}"/>
              </a:ext>
            </a:extLst>
          </p:cNvPr>
          <p:cNvSpPr txBox="1"/>
          <p:nvPr/>
        </p:nvSpPr>
        <p:spPr>
          <a:xfrm>
            <a:off x="9551516" y="1587444"/>
            <a:ext cx="175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τέσσερα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7BE7E93-8CC9-40E2-9836-233559E2350B}"/>
              </a:ext>
            </a:extLst>
          </p:cNvPr>
          <p:cNvSpPr txBox="1"/>
          <p:nvPr/>
        </p:nvSpPr>
        <p:spPr>
          <a:xfrm>
            <a:off x="10101469" y="2215872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δύο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A8BA897-D638-4537-AD15-EC34844E9676}"/>
              </a:ext>
            </a:extLst>
          </p:cNvPr>
          <p:cNvSpPr txBox="1"/>
          <p:nvPr/>
        </p:nvSpPr>
        <p:spPr>
          <a:xfrm>
            <a:off x="10101469" y="2867537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δύο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0673838-A960-4FD0-BF2B-7582123E3F92}"/>
              </a:ext>
            </a:extLst>
          </p:cNvPr>
          <p:cNvSpPr txBox="1"/>
          <p:nvPr/>
        </p:nvSpPr>
        <p:spPr>
          <a:xfrm>
            <a:off x="10031923" y="3539567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δέκα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350D426-5B77-49D5-B99A-B7A547579BE8}"/>
              </a:ext>
            </a:extLst>
          </p:cNvPr>
          <p:cNvSpPr txBox="1"/>
          <p:nvPr/>
        </p:nvSpPr>
        <p:spPr>
          <a:xfrm>
            <a:off x="10101469" y="4137192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δύο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70BB8E9-7C96-4248-8A01-668711EE822D}"/>
              </a:ext>
            </a:extLst>
          </p:cNvPr>
          <p:cNvSpPr txBox="1"/>
          <p:nvPr/>
        </p:nvSpPr>
        <p:spPr>
          <a:xfrm>
            <a:off x="10127675" y="4734817"/>
            <a:ext cx="132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C00000"/>
                </a:solidFill>
                <a:latin typeface="Segoe Print" panose="02000600000000000000" pitchFamily="2" charset="0"/>
              </a:rPr>
              <a:t>οχτώ</a:t>
            </a:r>
            <a:endParaRPr lang="en-GB" dirty="0">
              <a:solidFill>
                <a:srgbClr val="C00000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B7E38D-1E3E-4EAD-836F-5B6F9B96148D}"/>
              </a:ext>
            </a:extLst>
          </p:cNvPr>
          <p:cNvSpPr txBox="1"/>
          <p:nvPr/>
        </p:nvSpPr>
        <p:spPr>
          <a:xfrm>
            <a:off x="245125" y="272508"/>
            <a:ext cx="425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Α: Πόσο κάνει ένα επί δύο;</a:t>
            </a:r>
          </a:p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Β: Ένα επί δύο κάνει δύο.</a:t>
            </a:r>
            <a:endParaRPr lang="en-GB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sellaDiTesto 4">
            <a:extLst>
              <a:ext uri="{FF2B5EF4-FFF2-40B4-BE49-F238E27FC236}">
                <a16:creationId xmlns:a16="http://schemas.microsoft.com/office/drawing/2014/main" id="{1BB6F24B-BE47-472A-ACC7-63987960FA35}"/>
              </a:ext>
            </a:extLst>
          </p:cNvPr>
          <p:cNvSpPr txBox="1"/>
          <p:nvPr/>
        </p:nvSpPr>
        <p:spPr>
          <a:xfrm>
            <a:off x="1657464" y="4854419"/>
            <a:ext cx="4253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επί</a:t>
            </a:r>
            <a:r>
              <a:rPr lang="it-IT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it-IT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endParaRPr lang="el-GR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l-G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</a:t>
            </a:r>
            <a:r>
              <a:rPr lang="it-IT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it-IT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</a:t>
            </a:r>
            <a:endParaRPr lang="en-GB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1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A9BD315-2E50-4606-9F6D-EA3F2EC7E589}"/>
              </a:ext>
            </a:extLst>
          </p:cNvPr>
          <p:cNvSpPr/>
          <p:nvPr/>
        </p:nvSpPr>
        <p:spPr>
          <a:xfrm>
            <a:off x="1139029" y="1126353"/>
            <a:ext cx="2489307" cy="4026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11 έντεκα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12 δώδεκα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13 δεκατρία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14 δεκατέσσερα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15 δεκαπέντε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16 δεκαέξι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17 δεκαεφτά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18 δεκαοχτώ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19 δεκαεννιά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20 είκοσι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9457734" y="404617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18F0EA6-BE9F-4286-89F0-EDBDDCAA6EFB}"/>
              </a:ext>
            </a:extLst>
          </p:cNvPr>
          <p:cNvSpPr/>
          <p:nvPr/>
        </p:nvSpPr>
        <p:spPr>
          <a:xfrm>
            <a:off x="4439805" y="1126353"/>
            <a:ext cx="3488973" cy="36313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21 είκοσι ένα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32 τριάντα δύο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43 σαράντα τρία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54 πενήντα τέσσερα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65 εξήντα πέντε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862F04F-9E15-45A0-B5E2-FA39572C28D9}"/>
              </a:ext>
            </a:extLst>
          </p:cNvPr>
          <p:cNvSpPr/>
          <p:nvPr/>
        </p:nvSpPr>
        <p:spPr>
          <a:xfrm>
            <a:off x="8563665" y="1201792"/>
            <a:ext cx="3488973" cy="36313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76 εβδομήντα έξι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87 ογδόντα εφτά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98 ενενήντα οχτώ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100 εκατό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1000 χίλια</a:t>
            </a:r>
          </a:p>
        </p:txBody>
      </p:sp>
    </p:spTree>
    <p:extLst>
      <p:ext uri="{BB962C8B-B14F-4D97-AF65-F5344CB8AC3E}">
        <p14:creationId xmlns:p14="http://schemas.microsoft.com/office/powerpoint/2010/main" val="29349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A9BD315-2E50-4606-9F6D-EA3F2EC7E589}"/>
              </a:ext>
            </a:extLst>
          </p:cNvPr>
          <p:cNvSpPr/>
          <p:nvPr/>
        </p:nvSpPr>
        <p:spPr>
          <a:xfrm>
            <a:off x="802908" y="1201792"/>
            <a:ext cx="2489307" cy="4026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11 έντεκα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12 δώδεκα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13 δεκατρία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14 δεκατέσσερα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15 δεκαπέντε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16 δεκαέξι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17 δεκαεφτά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18 δεκαοχτώ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19 δεκαεννιά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20 είκοσι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9457734" y="404617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18F0EA6-BE9F-4286-89F0-EDBDDCAA6EFB}"/>
              </a:ext>
            </a:extLst>
          </p:cNvPr>
          <p:cNvSpPr/>
          <p:nvPr/>
        </p:nvSpPr>
        <p:spPr>
          <a:xfrm>
            <a:off x="4097207" y="1201792"/>
            <a:ext cx="3488973" cy="36313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21 είκοσι ένα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32 τριάντα δύο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43 σαράντα τρία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54 πενήντα τέσσερα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65 εξήντα πέντε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862F04F-9E15-45A0-B5E2-FA39572C28D9}"/>
              </a:ext>
            </a:extLst>
          </p:cNvPr>
          <p:cNvSpPr/>
          <p:nvPr/>
        </p:nvSpPr>
        <p:spPr>
          <a:xfrm>
            <a:off x="7832145" y="1201792"/>
            <a:ext cx="3488973" cy="36313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76 εβδομήντα έξι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87 ογδόντα εφτά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98 ενενήντα οχτώ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100 εκατό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1000 χίλια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EDD3CB-697D-4A65-81E5-53BB9F3AE1C0}"/>
              </a:ext>
            </a:extLst>
          </p:cNvPr>
          <p:cNvSpPr/>
          <p:nvPr/>
        </p:nvSpPr>
        <p:spPr>
          <a:xfrm>
            <a:off x="7340216" y="2674503"/>
            <a:ext cx="3488973" cy="284103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ΑΓΡΙΝΙΟ 26 4 10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ΑΘΗΝΑ 2 10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ΑΝΔΡΟΣ 22 8 20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ΘΕΣΣΑΛΟΝΙΚΗ 23 10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ΘΗΒΑ 22 6 20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ΙΘΑΚΗ 26 7 40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ΜΥΚΟΝΟΣ 22 8 90</a:t>
            </a:r>
          </a:p>
        </p:txBody>
      </p:sp>
    </p:spTree>
    <p:extLst>
      <p:ext uri="{BB962C8B-B14F-4D97-AF65-F5344CB8AC3E}">
        <p14:creationId xmlns:p14="http://schemas.microsoft.com/office/powerpoint/2010/main" val="382284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A9BD315-2E50-4606-9F6D-EA3F2EC7E589}"/>
              </a:ext>
            </a:extLst>
          </p:cNvPr>
          <p:cNvSpPr/>
          <p:nvPr/>
        </p:nvSpPr>
        <p:spPr>
          <a:xfrm>
            <a:off x="4455297" y="2536606"/>
            <a:ext cx="3970549" cy="12603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6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+ 5 = ;</a:t>
            </a: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Πόσο κάνει έξι και πέντε;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Έξι και πέντε κάνει έντεκα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9457734" y="404617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0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08ABCB6-0F86-4901-87F0-0A56CA26803A}"/>
              </a:ext>
            </a:extLst>
          </p:cNvPr>
          <p:cNvSpPr/>
          <p:nvPr/>
        </p:nvSpPr>
        <p:spPr>
          <a:xfrm>
            <a:off x="972016" y="538663"/>
            <a:ext cx="5123984" cy="56072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101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εκατόν ενα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102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εκατόν δύο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130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εκατόν τριάντα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199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εκατόν ενενήντα εννιά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200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διακόσια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300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τριακόσια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400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τετρακόσια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500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πεντακόσια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600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εξακόσια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700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εφτακόσια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800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οχτακόσια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900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εννιακόσια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1000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χίλια</a:t>
            </a:r>
          </a:p>
          <a:p>
            <a:pPr>
              <a:lnSpc>
                <a:spcPct val="107000"/>
              </a:lnSpc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8452069" y="26930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93EDB85-0AA1-42A8-A924-2638BC0C4903}"/>
              </a:ext>
            </a:extLst>
          </p:cNvPr>
          <p:cNvSpPr/>
          <p:nvPr/>
        </p:nvSpPr>
        <p:spPr>
          <a:xfrm>
            <a:off x="8313683" y="1724179"/>
            <a:ext cx="3005044" cy="3236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δι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τρι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τετρ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πεντ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ακόσια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εξ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εφτ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οχτ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εννι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0229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08ABCB6-0F86-4901-87F0-0A56CA26803A}"/>
              </a:ext>
            </a:extLst>
          </p:cNvPr>
          <p:cNvSpPr/>
          <p:nvPr/>
        </p:nvSpPr>
        <p:spPr>
          <a:xfrm>
            <a:off x="893260" y="1473845"/>
            <a:ext cx="7871478" cy="27751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rgbClr val="C00000"/>
                </a:solidFill>
              </a:rPr>
              <a:t>Α)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εκατόν πέντε συν διακόσια;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rgbClr val="C00000"/>
                </a:solidFill>
              </a:rPr>
              <a:t>Β)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τριακόσια πέντε.</a:t>
            </a:r>
          </a:p>
          <a:p>
            <a:pPr>
              <a:lnSpc>
                <a:spcPct val="107000"/>
              </a:lnSpc>
            </a:pPr>
            <a:endParaRPr lang="el-GR" sz="2800" b="1" dirty="0">
              <a:solidFill>
                <a:srgbClr val="C0000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rgbClr val="C00000"/>
                </a:solidFill>
              </a:rPr>
              <a:t>Α)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Πόσο κάνει εξακόσια ογδόντα πλην τριακόσια;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rgbClr val="C00000"/>
                </a:solidFill>
              </a:rPr>
              <a:t>Β)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τριακόσια ογδόντα.</a:t>
            </a:r>
          </a:p>
          <a:p>
            <a:pPr>
              <a:lnSpc>
                <a:spcPct val="107000"/>
              </a:lnSpc>
            </a:pPr>
            <a:endParaRPr lang="el-G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8452069" y="26930"/>
            <a:ext cx="1898020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Αριθμοί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93EDB85-0AA1-42A8-A924-2638BC0C4903}"/>
              </a:ext>
            </a:extLst>
          </p:cNvPr>
          <p:cNvSpPr/>
          <p:nvPr/>
        </p:nvSpPr>
        <p:spPr>
          <a:xfrm>
            <a:off x="8405302" y="3793352"/>
            <a:ext cx="3005044" cy="13803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it-IT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l-GR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συν</a:t>
            </a:r>
            <a:r>
              <a:rPr lang="it-IT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l-GR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και</a:t>
            </a:r>
            <a:endParaRPr lang="el-GR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7000"/>
              </a:lnSpc>
            </a:pPr>
            <a:r>
              <a:rPr lang="el-G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−</a:t>
            </a: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l-G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πλην</a:t>
            </a:r>
            <a:endParaRPr lang="el-G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5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Γραμματική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30527" y="1397675"/>
            <a:ext cx="113473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0070C0"/>
                </a:solidFill>
              </a:rPr>
              <a:t>A </a:t>
            </a:r>
            <a:r>
              <a:rPr lang="it-IT" sz="4400" b="1" dirty="0" err="1">
                <a:solidFill>
                  <a:srgbClr val="0070C0"/>
                </a:solidFill>
              </a:rPr>
              <a:t>number</a:t>
            </a:r>
            <a:r>
              <a:rPr lang="it-IT" sz="4400" b="1" dirty="0">
                <a:solidFill>
                  <a:srgbClr val="0070C0"/>
                </a:solidFill>
              </a:rPr>
              <a:t> of people are </a:t>
            </a:r>
            <a:r>
              <a:rPr lang="it-IT" sz="4400" b="1" dirty="0" err="1">
                <a:solidFill>
                  <a:srgbClr val="0070C0"/>
                </a:solidFill>
              </a:rPr>
              <a:t>waiting</a:t>
            </a:r>
            <a:endParaRPr lang="it-IT" sz="4400" b="1" dirty="0">
              <a:solidFill>
                <a:srgbClr val="0070C0"/>
              </a:solidFill>
            </a:endParaRPr>
          </a:p>
          <a:p>
            <a:r>
              <a:rPr lang="it-IT" sz="4400" b="1" dirty="0">
                <a:solidFill>
                  <a:srgbClr val="0070C0"/>
                </a:solidFill>
              </a:rPr>
              <a:t>OR</a:t>
            </a:r>
          </a:p>
          <a:p>
            <a:r>
              <a:rPr lang="it-IT" sz="4400" b="1" dirty="0">
                <a:solidFill>
                  <a:srgbClr val="0070C0"/>
                </a:solidFill>
              </a:rPr>
              <a:t>A </a:t>
            </a:r>
            <a:r>
              <a:rPr lang="it-IT" sz="4400" b="1" dirty="0" err="1">
                <a:solidFill>
                  <a:srgbClr val="0070C0"/>
                </a:solidFill>
              </a:rPr>
              <a:t>number</a:t>
            </a:r>
            <a:r>
              <a:rPr lang="it-IT" sz="4400" b="1" dirty="0">
                <a:solidFill>
                  <a:srgbClr val="0070C0"/>
                </a:solidFill>
              </a:rPr>
              <a:t> of people </a:t>
            </a:r>
            <a:r>
              <a:rPr lang="it-IT" sz="4400" b="1" dirty="0" err="1">
                <a:solidFill>
                  <a:srgbClr val="0070C0"/>
                </a:solidFill>
              </a:rPr>
              <a:t>is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waiting</a:t>
            </a:r>
            <a:r>
              <a:rPr lang="el-GR" sz="4400" b="1" dirty="0">
                <a:solidFill>
                  <a:srgbClr val="0070C0"/>
                </a:solidFill>
              </a:rPr>
              <a:t>	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E8A16C-7A39-4404-9417-67A989B4CF69}"/>
              </a:ext>
            </a:extLst>
          </p:cNvPr>
          <p:cNvSpPr txBox="1"/>
          <p:nvPr/>
        </p:nvSpPr>
        <p:spPr>
          <a:xfrm>
            <a:off x="9588011" y="2150344"/>
            <a:ext cx="691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EBF337-1963-44E6-AA13-8AC0A6E20B7F}"/>
              </a:ext>
            </a:extLst>
          </p:cNvPr>
          <p:cNvSpPr txBox="1"/>
          <p:nvPr/>
        </p:nvSpPr>
        <p:spPr>
          <a:xfrm>
            <a:off x="6285089" y="4794931"/>
            <a:ext cx="4057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solidFill>
                  <a:srgbClr val="0070C0"/>
                </a:solidFill>
              </a:rPr>
              <a:t>The </a:t>
            </a:r>
            <a:r>
              <a:rPr lang="it-IT" sz="4400" b="1" dirty="0" err="1">
                <a:solidFill>
                  <a:srgbClr val="0070C0"/>
                </a:solidFill>
              </a:rPr>
              <a:t>choir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sings</a:t>
            </a:r>
            <a:r>
              <a:rPr lang="it-IT" sz="44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6D0071B-7C96-4D58-829A-A298E75FCC7D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Γραμματική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EBF337-1963-44E6-AA13-8AC0A6E20B7F}"/>
              </a:ext>
            </a:extLst>
          </p:cNvPr>
          <p:cNvSpPr txBox="1"/>
          <p:nvPr/>
        </p:nvSpPr>
        <p:spPr>
          <a:xfrm>
            <a:off x="700831" y="511336"/>
            <a:ext cx="1079033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0070C0"/>
                </a:solidFill>
              </a:rPr>
              <a:t>In </a:t>
            </a:r>
            <a:r>
              <a:rPr lang="it-IT" sz="3600" b="1" dirty="0" err="1">
                <a:solidFill>
                  <a:srgbClr val="0070C0"/>
                </a:solidFill>
              </a:rPr>
              <a:t>Modern</a:t>
            </a:r>
            <a:r>
              <a:rPr lang="it-IT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 err="1">
                <a:solidFill>
                  <a:srgbClr val="0070C0"/>
                </a:solidFill>
              </a:rPr>
              <a:t>Greek</a:t>
            </a:r>
            <a:r>
              <a:rPr lang="it-IT" sz="3600" b="1" dirty="0">
                <a:solidFill>
                  <a:srgbClr val="0070C0"/>
                </a:solidFill>
              </a:rPr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nouns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pronouns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adjectives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determiners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participles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prepositions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numerals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articles</a:t>
            </a:r>
          </a:p>
          <a:p>
            <a:r>
              <a:rPr lang="en-GB" sz="3600" b="1" dirty="0">
                <a:solidFill>
                  <a:srgbClr val="0070C0"/>
                </a:solidFill>
              </a:rPr>
              <a:t>take different inflected forms depending on their grammatical case.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5AEA687-0F48-4A53-97E2-C38D1710094A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Γραμματική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207824" y="1053382"/>
            <a:ext cx="1134731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0070C0"/>
                </a:solidFill>
              </a:rPr>
              <a:t>Grammatical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cases</a:t>
            </a:r>
            <a:r>
              <a:rPr lang="it-IT" sz="4400" b="1" dirty="0">
                <a:solidFill>
                  <a:srgbClr val="0070C0"/>
                </a:solidFill>
              </a:rPr>
              <a:t> (</a:t>
            </a:r>
            <a:r>
              <a:rPr lang="el-GR" sz="4400" b="1" dirty="0">
                <a:solidFill>
                  <a:srgbClr val="0070C0"/>
                </a:solidFill>
              </a:rPr>
              <a:t>πτώσεις</a:t>
            </a:r>
            <a:r>
              <a:rPr lang="it-IT" sz="4400" b="1" dirty="0">
                <a:solidFill>
                  <a:srgbClr val="0070C0"/>
                </a:solidFill>
              </a:rPr>
              <a:t>)</a:t>
            </a:r>
            <a:r>
              <a:rPr lang="el-GR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>
                <a:solidFill>
                  <a:srgbClr val="0070C0"/>
                </a:solidFill>
              </a:rPr>
              <a:t>in </a:t>
            </a:r>
            <a:r>
              <a:rPr lang="it-IT" sz="4400" b="1" dirty="0" err="1">
                <a:solidFill>
                  <a:srgbClr val="0070C0"/>
                </a:solidFill>
              </a:rPr>
              <a:t>Modern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Greek</a:t>
            </a:r>
            <a:r>
              <a:rPr lang="it-IT" sz="4400" b="1" dirty="0">
                <a:solidFill>
                  <a:srgbClr val="0070C0"/>
                </a:solidFill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00B050"/>
                </a:solidFill>
              </a:rPr>
              <a:t>Nominative</a:t>
            </a:r>
            <a:r>
              <a:rPr lang="it-IT" sz="3600" b="1" dirty="0">
                <a:solidFill>
                  <a:srgbClr val="0070C0"/>
                </a:solidFill>
              </a:rPr>
              <a:t> (</a:t>
            </a:r>
            <a:r>
              <a:rPr lang="el-GR" sz="3600" b="1" dirty="0">
                <a:solidFill>
                  <a:srgbClr val="0070C0"/>
                </a:solidFill>
              </a:rPr>
              <a:t>ονομαστική</a:t>
            </a:r>
            <a:r>
              <a:rPr lang="it-IT" sz="3600" b="1" dirty="0">
                <a:solidFill>
                  <a:srgbClr val="0070C0"/>
                </a:solidFill>
              </a:rPr>
              <a:t>)</a:t>
            </a:r>
            <a:r>
              <a:rPr lang="el-GR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>
                <a:solidFill>
                  <a:srgbClr val="0070C0"/>
                </a:solidFill>
              </a:rPr>
              <a:t>→ </a:t>
            </a:r>
            <a:r>
              <a:rPr lang="el-GR" sz="3600" b="1" dirty="0">
                <a:solidFill>
                  <a:srgbClr val="00B050"/>
                </a:solidFill>
              </a:rPr>
              <a:t>Ο Νίκος </a:t>
            </a:r>
            <a:r>
              <a:rPr lang="el-GR" sz="3600" b="1" dirty="0">
                <a:solidFill>
                  <a:srgbClr val="0070C0"/>
                </a:solidFill>
              </a:rPr>
              <a:t>τρώει.</a:t>
            </a:r>
            <a:endParaRPr lang="it-IT" sz="3600" b="1" dirty="0">
              <a:solidFill>
                <a:srgbClr val="0070C0"/>
              </a:solidFill>
            </a:endParaRP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FFC000"/>
                </a:solidFill>
              </a:rPr>
              <a:t>Genitive</a:t>
            </a:r>
            <a:r>
              <a:rPr lang="it-IT" sz="3600" b="1" dirty="0">
                <a:solidFill>
                  <a:srgbClr val="0070C0"/>
                </a:solidFill>
              </a:rPr>
              <a:t> (</a:t>
            </a:r>
            <a:r>
              <a:rPr lang="el-GR" sz="3600" b="1" dirty="0">
                <a:solidFill>
                  <a:srgbClr val="0070C0"/>
                </a:solidFill>
              </a:rPr>
              <a:t>γενική</a:t>
            </a:r>
            <a:r>
              <a:rPr lang="it-IT" sz="3600" b="1" dirty="0">
                <a:solidFill>
                  <a:srgbClr val="0070C0"/>
                </a:solidFill>
              </a:rPr>
              <a:t>)</a:t>
            </a:r>
            <a:r>
              <a:rPr lang="el-GR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>
                <a:solidFill>
                  <a:srgbClr val="0070C0"/>
                </a:solidFill>
              </a:rPr>
              <a:t>→ </a:t>
            </a:r>
            <a:r>
              <a:rPr lang="el-GR" sz="3600" b="1" dirty="0">
                <a:solidFill>
                  <a:srgbClr val="00B050"/>
                </a:solidFill>
              </a:rPr>
              <a:t>Ο Νίκος </a:t>
            </a:r>
            <a:r>
              <a:rPr lang="el-GR" sz="3600" b="1" dirty="0">
                <a:solidFill>
                  <a:srgbClr val="0070C0"/>
                </a:solidFill>
              </a:rPr>
              <a:t>τρώει</a:t>
            </a:r>
            <a:r>
              <a:rPr lang="it-IT" sz="3600" b="1" dirty="0">
                <a:solidFill>
                  <a:srgbClr val="0070C0"/>
                </a:solidFill>
              </a:rPr>
              <a:t> </a:t>
            </a:r>
            <a:r>
              <a:rPr lang="el-GR" sz="3600" b="1" dirty="0">
                <a:solidFill>
                  <a:srgbClr val="FF0000"/>
                </a:solidFill>
              </a:rPr>
              <a:t>το μήλο </a:t>
            </a:r>
            <a:r>
              <a:rPr lang="el-GR" sz="3600" b="1" dirty="0">
                <a:solidFill>
                  <a:srgbClr val="FFC000"/>
                </a:solidFill>
              </a:rPr>
              <a:t>του Νίκου</a:t>
            </a:r>
            <a:r>
              <a:rPr lang="el-GR" sz="3600" b="1" dirty="0">
                <a:solidFill>
                  <a:srgbClr val="0070C0"/>
                </a:solidFill>
              </a:rPr>
              <a:t>.</a:t>
            </a:r>
            <a:endParaRPr lang="it-IT" sz="3600" b="1" dirty="0">
              <a:solidFill>
                <a:srgbClr val="0070C0"/>
              </a:solidFill>
            </a:endParaRP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FF0000"/>
                </a:solidFill>
              </a:rPr>
              <a:t>Accusative</a:t>
            </a:r>
            <a:r>
              <a:rPr lang="it-IT" sz="3600" b="1" dirty="0">
                <a:solidFill>
                  <a:srgbClr val="0070C0"/>
                </a:solidFill>
              </a:rPr>
              <a:t> (</a:t>
            </a:r>
            <a:r>
              <a:rPr lang="el-GR" sz="3600" b="1" dirty="0">
                <a:solidFill>
                  <a:srgbClr val="0070C0"/>
                </a:solidFill>
              </a:rPr>
              <a:t>αιτιατική</a:t>
            </a:r>
            <a:r>
              <a:rPr lang="it-IT" sz="3600" b="1" dirty="0">
                <a:solidFill>
                  <a:srgbClr val="0070C0"/>
                </a:solidFill>
              </a:rPr>
              <a:t>)</a:t>
            </a:r>
            <a:r>
              <a:rPr lang="el-GR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>
                <a:solidFill>
                  <a:srgbClr val="0070C0"/>
                </a:solidFill>
              </a:rPr>
              <a:t>→ </a:t>
            </a:r>
            <a:r>
              <a:rPr lang="el-GR" sz="3600" b="1" dirty="0">
                <a:solidFill>
                  <a:srgbClr val="00B050"/>
                </a:solidFill>
              </a:rPr>
              <a:t>Ο Νίκος </a:t>
            </a:r>
            <a:r>
              <a:rPr lang="el-GR" sz="3600" b="1" dirty="0">
                <a:solidFill>
                  <a:srgbClr val="0070C0"/>
                </a:solidFill>
              </a:rPr>
              <a:t>τρώει </a:t>
            </a:r>
            <a:r>
              <a:rPr lang="el-GR" sz="3600" b="1" dirty="0">
                <a:solidFill>
                  <a:srgbClr val="FF0000"/>
                </a:solidFill>
              </a:rPr>
              <a:t>τον Νίκο</a:t>
            </a:r>
            <a:endParaRPr lang="it-IT" sz="3600" b="1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7030A0"/>
                </a:solidFill>
              </a:rPr>
              <a:t>Vocative</a:t>
            </a:r>
            <a:r>
              <a:rPr lang="it-IT" sz="3600" b="1" dirty="0">
                <a:solidFill>
                  <a:srgbClr val="0070C0"/>
                </a:solidFill>
              </a:rPr>
              <a:t> (</a:t>
            </a:r>
            <a:r>
              <a:rPr lang="el-GR" sz="3600" b="1" dirty="0">
                <a:solidFill>
                  <a:srgbClr val="0070C0"/>
                </a:solidFill>
              </a:rPr>
              <a:t>κλητική</a:t>
            </a:r>
            <a:r>
              <a:rPr lang="it-IT" sz="3600" b="1" dirty="0">
                <a:solidFill>
                  <a:srgbClr val="0070C0"/>
                </a:solidFill>
              </a:rPr>
              <a:t>)</a:t>
            </a:r>
            <a:r>
              <a:rPr lang="el-GR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>
                <a:solidFill>
                  <a:srgbClr val="0070C0"/>
                </a:solidFill>
              </a:rPr>
              <a:t>→ </a:t>
            </a:r>
            <a:r>
              <a:rPr lang="el-GR" sz="3600" b="1" dirty="0">
                <a:solidFill>
                  <a:srgbClr val="0070C0"/>
                </a:solidFill>
              </a:rPr>
              <a:t>Γεια σου,</a:t>
            </a:r>
            <a:r>
              <a:rPr lang="el-GR" sz="3600" b="1" dirty="0">
                <a:solidFill>
                  <a:srgbClr val="00B050"/>
                </a:solidFill>
              </a:rPr>
              <a:t> </a:t>
            </a:r>
            <a:r>
              <a:rPr lang="el-GR" sz="3600" b="1" dirty="0">
                <a:solidFill>
                  <a:srgbClr val="7030A0"/>
                </a:solidFill>
              </a:rPr>
              <a:t>Νίκο</a:t>
            </a:r>
            <a:r>
              <a:rPr lang="el-GR" sz="3600" b="1" dirty="0">
                <a:solidFill>
                  <a:srgbClr val="0070C0"/>
                </a:solidFill>
              </a:rPr>
              <a:t>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8" name="CasellaDiTesto 20">
            <a:extLst>
              <a:ext uri="{FF2B5EF4-FFF2-40B4-BE49-F238E27FC236}">
                <a16:creationId xmlns:a16="http://schemas.microsoft.com/office/drawing/2014/main" id="{00749737-3469-4D2A-97AD-585D056CAA64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B2B4CEA-1503-4AEF-9FE9-AE573B4D9EC2}"/>
              </a:ext>
            </a:extLst>
          </p:cNvPr>
          <p:cNvSpPr txBox="1"/>
          <p:nvPr/>
        </p:nvSpPr>
        <p:spPr>
          <a:xfrm>
            <a:off x="207824" y="4315008"/>
            <a:ext cx="11347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  <a:tabLst>
                <a:tab pos="1609725" algn="l"/>
              </a:tabLst>
            </a:pPr>
            <a:r>
              <a:rPr lang="it-IT" sz="2800" b="1" i="1" dirty="0">
                <a:solidFill>
                  <a:srgbClr val="00B050"/>
                </a:solidFill>
              </a:rPr>
              <a:t>Nominative</a:t>
            </a:r>
            <a:r>
              <a:rPr lang="it-IT" sz="2800" b="1" i="1" dirty="0">
                <a:solidFill>
                  <a:srgbClr val="0070C0"/>
                </a:solidFill>
              </a:rPr>
              <a:t> → </a:t>
            </a:r>
            <a:r>
              <a:rPr lang="it-IT" sz="2800" b="1" i="1" dirty="0">
                <a:solidFill>
                  <a:srgbClr val="00B050"/>
                </a:solidFill>
              </a:rPr>
              <a:t>Nikos </a:t>
            </a:r>
            <a:r>
              <a:rPr lang="it-IT" sz="2800" b="1" i="1" dirty="0" err="1">
                <a:solidFill>
                  <a:srgbClr val="0070C0"/>
                </a:solidFill>
              </a:rPr>
              <a:t>eats</a:t>
            </a:r>
            <a:r>
              <a:rPr lang="el-GR" sz="2800" b="1" i="1" dirty="0">
                <a:solidFill>
                  <a:srgbClr val="0070C0"/>
                </a:solidFill>
              </a:rPr>
              <a:t>.</a:t>
            </a:r>
            <a:endParaRPr lang="it-IT" sz="2800" b="1" i="1" dirty="0">
              <a:solidFill>
                <a:srgbClr val="0070C0"/>
              </a:solidFill>
            </a:endParaRPr>
          </a:p>
          <a:p>
            <a:pPr marL="571500" indent="-571500">
              <a:buFontTx/>
              <a:buChar char="-"/>
              <a:tabLst>
                <a:tab pos="1609725" algn="l"/>
              </a:tabLst>
            </a:pPr>
            <a:r>
              <a:rPr lang="it-IT" sz="2800" b="1" i="1" dirty="0">
                <a:solidFill>
                  <a:srgbClr val="FFC000"/>
                </a:solidFill>
              </a:rPr>
              <a:t>Genitive</a:t>
            </a:r>
            <a:r>
              <a:rPr lang="it-IT" sz="2800" b="1" i="1" dirty="0">
                <a:solidFill>
                  <a:srgbClr val="0070C0"/>
                </a:solidFill>
              </a:rPr>
              <a:t> (</a:t>
            </a:r>
            <a:r>
              <a:rPr lang="el-GR" sz="2800" b="1" i="1" dirty="0">
                <a:solidFill>
                  <a:srgbClr val="0070C0"/>
                </a:solidFill>
              </a:rPr>
              <a:t>γενική</a:t>
            </a:r>
            <a:r>
              <a:rPr lang="it-IT" sz="2800" b="1" i="1" dirty="0">
                <a:solidFill>
                  <a:srgbClr val="0070C0"/>
                </a:solidFill>
              </a:rPr>
              <a:t>)</a:t>
            </a:r>
            <a:r>
              <a:rPr lang="el-GR" sz="2800" b="1" i="1" dirty="0">
                <a:solidFill>
                  <a:srgbClr val="0070C0"/>
                </a:solidFill>
              </a:rPr>
              <a:t> </a:t>
            </a:r>
            <a:r>
              <a:rPr lang="it-IT" sz="2800" b="1" i="1" dirty="0">
                <a:solidFill>
                  <a:srgbClr val="0070C0"/>
                </a:solidFill>
              </a:rPr>
              <a:t>→ </a:t>
            </a:r>
            <a:r>
              <a:rPr lang="it-IT" sz="2800" b="1" i="1" dirty="0">
                <a:solidFill>
                  <a:srgbClr val="00B050"/>
                </a:solidFill>
              </a:rPr>
              <a:t>Nikos</a:t>
            </a:r>
            <a:r>
              <a:rPr lang="el-GR" sz="2800" b="1" i="1" dirty="0">
                <a:solidFill>
                  <a:srgbClr val="00B050"/>
                </a:solidFill>
              </a:rPr>
              <a:t> </a:t>
            </a:r>
            <a:r>
              <a:rPr lang="it-IT" sz="2800" b="1" i="1" dirty="0" err="1">
                <a:solidFill>
                  <a:srgbClr val="0070C0"/>
                </a:solidFill>
              </a:rPr>
              <a:t>eats</a:t>
            </a:r>
            <a:r>
              <a:rPr lang="it-IT" sz="2800" b="1" i="1" dirty="0">
                <a:solidFill>
                  <a:srgbClr val="0070C0"/>
                </a:solidFill>
              </a:rPr>
              <a:t> </a:t>
            </a:r>
            <a:r>
              <a:rPr lang="it-IT" sz="2800" b="1" i="1" dirty="0" err="1">
                <a:solidFill>
                  <a:srgbClr val="FFC000"/>
                </a:solidFill>
              </a:rPr>
              <a:t>Nikos’s</a:t>
            </a:r>
            <a:r>
              <a:rPr lang="it-IT" sz="2800" b="1" i="1" dirty="0">
                <a:solidFill>
                  <a:srgbClr val="FFC000"/>
                </a:solidFill>
              </a:rPr>
              <a:t> </a:t>
            </a:r>
            <a:r>
              <a:rPr lang="it-IT" sz="2800" b="1" i="1" dirty="0" err="1">
                <a:solidFill>
                  <a:srgbClr val="FF0000"/>
                </a:solidFill>
              </a:rPr>
              <a:t>apple</a:t>
            </a:r>
            <a:r>
              <a:rPr lang="el-GR" sz="2800" b="1" i="1" dirty="0">
                <a:solidFill>
                  <a:srgbClr val="0070C0"/>
                </a:solidFill>
              </a:rPr>
              <a:t>.</a:t>
            </a:r>
            <a:endParaRPr lang="it-IT" sz="2800" b="1" i="1" dirty="0">
              <a:solidFill>
                <a:srgbClr val="0070C0"/>
              </a:solidFill>
            </a:endParaRPr>
          </a:p>
          <a:p>
            <a:pPr marL="571500" indent="-571500">
              <a:buFontTx/>
              <a:buChar char="-"/>
              <a:tabLst>
                <a:tab pos="1609725" algn="l"/>
              </a:tabLst>
            </a:pPr>
            <a:r>
              <a:rPr lang="it-IT" sz="2800" b="1" i="1" dirty="0">
                <a:solidFill>
                  <a:srgbClr val="FF0000"/>
                </a:solidFill>
              </a:rPr>
              <a:t>Accusative</a:t>
            </a:r>
            <a:r>
              <a:rPr lang="it-IT" sz="2800" b="1" i="1" dirty="0">
                <a:solidFill>
                  <a:srgbClr val="0070C0"/>
                </a:solidFill>
              </a:rPr>
              <a:t> (</a:t>
            </a:r>
            <a:r>
              <a:rPr lang="el-GR" sz="2800" b="1" i="1" dirty="0">
                <a:solidFill>
                  <a:srgbClr val="0070C0"/>
                </a:solidFill>
              </a:rPr>
              <a:t>αιτιατική</a:t>
            </a:r>
            <a:r>
              <a:rPr lang="it-IT" sz="2800" b="1" i="1" dirty="0">
                <a:solidFill>
                  <a:srgbClr val="0070C0"/>
                </a:solidFill>
              </a:rPr>
              <a:t>)</a:t>
            </a:r>
            <a:r>
              <a:rPr lang="el-GR" sz="2800" b="1" i="1" dirty="0">
                <a:solidFill>
                  <a:srgbClr val="0070C0"/>
                </a:solidFill>
              </a:rPr>
              <a:t> </a:t>
            </a:r>
            <a:r>
              <a:rPr lang="it-IT" sz="2800" b="1" i="1" dirty="0">
                <a:solidFill>
                  <a:srgbClr val="0070C0"/>
                </a:solidFill>
              </a:rPr>
              <a:t>→ </a:t>
            </a:r>
            <a:r>
              <a:rPr lang="it-IT" sz="2800" b="1" i="1" dirty="0">
                <a:solidFill>
                  <a:srgbClr val="00B050"/>
                </a:solidFill>
              </a:rPr>
              <a:t>Nikos </a:t>
            </a:r>
            <a:r>
              <a:rPr lang="it-IT" sz="2800" b="1" i="1" dirty="0" err="1">
                <a:solidFill>
                  <a:srgbClr val="0070C0"/>
                </a:solidFill>
              </a:rPr>
              <a:t>eats</a:t>
            </a:r>
            <a:r>
              <a:rPr lang="el-GR" sz="2800" b="1" i="1" dirty="0">
                <a:solidFill>
                  <a:srgbClr val="0070C0"/>
                </a:solidFill>
              </a:rPr>
              <a:t> </a:t>
            </a:r>
            <a:r>
              <a:rPr lang="it-IT" sz="2800" b="1" i="1" dirty="0">
                <a:solidFill>
                  <a:srgbClr val="FF0000"/>
                </a:solidFill>
              </a:rPr>
              <a:t>Nikos</a:t>
            </a:r>
            <a:r>
              <a:rPr lang="el-GR" sz="2800" b="1" i="1" dirty="0">
                <a:solidFill>
                  <a:srgbClr val="0070C0"/>
                </a:solidFill>
              </a:rPr>
              <a:t>.</a:t>
            </a:r>
            <a:endParaRPr lang="it-IT" sz="2800" b="1" i="1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  <a:tabLst>
                <a:tab pos="1609725" algn="l"/>
              </a:tabLst>
            </a:pPr>
            <a:r>
              <a:rPr lang="it-IT" sz="2800" b="1" i="1" dirty="0">
                <a:solidFill>
                  <a:srgbClr val="7030A0"/>
                </a:solidFill>
              </a:rPr>
              <a:t>Vocative</a:t>
            </a:r>
            <a:r>
              <a:rPr lang="it-IT" sz="2800" b="1" i="1" dirty="0">
                <a:solidFill>
                  <a:srgbClr val="0070C0"/>
                </a:solidFill>
              </a:rPr>
              <a:t> (</a:t>
            </a:r>
            <a:r>
              <a:rPr lang="el-GR" sz="2800" b="1" i="1" dirty="0">
                <a:solidFill>
                  <a:srgbClr val="0070C0"/>
                </a:solidFill>
              </a:rPr>
              <a:t>κλητική</a:t>
            </a:r>
            <a:r>
              <a:rPr lang="it-IT" sz="2800" b="1" i="1" dirty="0">
                <a:solidFill>
                  <a:srgbClr val="0070C0"/>
                </a:solidFill>
              </a:rPr>
              <a:t>)</a:t>
            </a:r>
            <a:r>
              <a:rPr lang="el-GR" sz="2800" b="1" i="1" dirty="0">
                <a:solidFill>
                  <a:srgbClr val="0070C0"/>
                </a:solidFill>
              </a:rPr>
              <a:t> </a:t>
            </a:r>
            <a:r>
              <a:rPr lang="it-IT" sz="2800" b="1" i="1" dirty="0">
                <a:solidFill>
                  <a:srgbClr val="0070C0"/>
                </a:solidFill>
              </a:rPr>
              <a:t>→ Hello</a:t>
            </a:r>
            <a:r>
              <a:rPr lang="el-GR" sz="2800" b="1" i="1" dirty="0">
                <a:solidFill>
                  <a:srgbClr val="0070C0"/>
                </a:solidFill>
              </a:rPr>
              <a:t>,</a:t>
            </a:r>
            <a:r>
              <a:rPr lang="el-GR" sz="2800" b="1" i="1" dirty="0">
                <a:solidFill>
                  <a:srgbClr val="00B050"/>
                </a:solidFill>
              </a:rPr>
              <a:t> </a:t>
            </a:r>
            <a:r>
              <a:rPr lang="it-IT" sz="2800" b="1" i="1" dirty="0">
                <a:solidFill>
                  <a:srgbClr val="7030A0"/>
                </a:solidFill>
              </a:rPr>
              <a:t>Nikos</a:t>
            </a:r>
            <a:r>
              <a:rPr lang="el-GR" sz="2800" b="1" i="1" dirty="0">
                <a:solidFill>
                  <a:srgbClr val="0070C0"/>
                </a:solidFill>
              </a:rPr>
              <a:t>!</a:t>
            </a:r>
            <a:endParaRPr lang="it-IT" sz="28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Γραμματική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30527" y="1397675"/>
            <a:ext cx="1134731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>
                <a:solidFill>
                  <a:srgbClr val="0070C0"/>
                </a:solidFill>
              </a:rPr>
              <a:t>Grammatical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cases</a:t>
            </a:r>
            <a:r>
              <a:rPr lang="it-IT" sz="4400" b="1" dirty="0">
                <a:solidFill>
                  <a:srgbClr val="0070C0"/>
                </a:solidFill>
              </a:rPr>
              <a:t> (</a:t>
            </a:r>
            <a:r>
              <a:rPr lang="el-GR" sz="4400" b="1" dirty="0">
                <a:solidFill>
                  <a:srgbClr val="0070C0"/>
                </a:solidFill>
              </a:rPr>
              <a:t>πτώσεις</a:t>
            </a:r>
            <a:r>
              <a:rPr lang="it-IT" sz="4400" b="1" dirty="0">
                <a:solidFill>
                  <a:srgbClr val="0070C0"/>
                </a:solidFill>
              </a:rPr>
              <a:t>)</a:t>
            </a:r>
            <a:r>
              <a:rPr lang="el-GR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>
                <a:solidFill>
                  <a:srgbClr val="0070C0"/>
                </a:solidFill>
              </a:rPr>
              <a:t>in </a:t>
            </a:r>
            <a:r>
              <a:rPr lang="it-IT" sz="4400" b="1" dirty="0" err="1">
                <a:solidFill>
                  <a:srgbClr val="0070C0"/>
                </a:solidFill>
              </a:rPr>
              <a:t>Modern</a:t>
            </a:r>
            <a:r>
              <a:rPr lang="it-IT" sz="4400" b="1" dirty="0">
                <a:solidFill>
                  <a:srgbClr val="0070C0"/>
                </a:solidFill>
              </a:rPr>
              <a:t> </a:t>
            </a:r>
            <a:r>
              <a:rPr lang="it-IT" sz="4400" b="1" dirty="0" err="1">
                <a:solidFill>
                  <a:srgbClr val="0070C0"/>
                </a:solidFill>
              </a:rPr>
              <a:t>Greek</a:t>
            </a:r>
            <a:r>
              <a:rPr lang="it-IT" sz="4400" b="1" dirty="0">
                <a:solidFill>
                  <a:srgbClr val="0070C0"/>
                </a:solidFill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00B050"/>
                </a:solidFill>
              </a:rPr>
              <a:t>Nominative</a:t>
            </a:r>
            <a:r>
              <a:rPr lang="it-IT" sz="3600" b="1" dirty="0">
                <a:solidFill>
                  <a:srgbClr val="0070C0"/>
                </a:solidFill>
              </a:rPr>
              <a:t> : </a:t>
            </a:r>
            <a:r>
              <a:rPr lang="it-IT" sz="3600" b="1" dirty="0" err="1">
                <a:solidFill>
                  <a:srgbClr val="0070C0"/>
                </a:solidFill>
              </a:rPr>
              <a:t>subject</a:t>
            </a:r>
            <a:r>
              <a:rPr lang="it-IT" sz="3600" b="1" dirty="0">
                <a:solidFill>
                  <a:srgbClr val="0070C0"/>
                </a:solidFill>
              </a:rPr>
              <a:t>/predicate</a:t>
            </a: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FFC000"/>
                </a:solidFill>
              </a:rPr>
              <a:t>Genitive</a:t>
            </a:r>
            <a:r>
              <a:rPr lang="it-IT" sz="3600" b="1" dirty="0">
                <a:solidFill>
                  <a:srgbClr val="0070C0"/>
                </a:solidFill>
              </a:rPr>
              <a:t> : attributive </a:t>
            </a:r>
            <a:r>
              <a:rPr lang="it-IT" sz="3600" b="1" dirty="0" err="1">
                <a:solidFill>
                  <a:srgbClr val="0070C0"/>
                </a:solidFill>
              </a:rPr>
              <a:t>relationship</a:t>
            </a:r>
            <a:endParaRPr lang="it-IT" sz="3600" b="1" dirty="0">
              <a:solidFill>
                <a:srgbClr val="0070C0"/>
              </a:solidFill>
            </a:endParaRP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FF0000"/>
                </a:solidFill>
              </a:rPr>
              <a:t>Accusative</a:t>
            </a:r>
            <a:r>
              <a:rPr lang="it-IT" sz="3600" b="1" dirty="0">
                <a:solidFill>
                  <a:srgbClr val="0070C0"/>
                </a:solidFill>
              </a:rPr>
              <a:t> : </a:t>
            </a:r>
            <a:r>
              <a:rPr lang="it-IT" sz="3600" b="1" dirty="0" err="1">
                <a:solidFill>
                  <a:srgbClr val="0070C0"/>
                </a:solidFill>
              </a:rPr>
              <a:t>direct</a:t>
            </a:r>
            <a:r>
              <a:rPr lang="it-IT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 err="1">
                <a:solidFill>
                  <a:srgbClr val="0070C0"/>
                </a:solidFill>
              </a:rPr>
              <a:t>object</a:t>
            </a:r>
            <a:endParaRPr lang="it-IT" sz="3600" b="1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it-IT" sz="3600" b="1" dirty="0">
                <a:solidFill>
                  <a:srgbClr val="7030A0"/>
                </a:solidFill>
              </a:rPr>
              <a:t>Vocative</a:t>
            </a:r>
            <a:r>
              <a:rPr lang="it-IT" sz="3600" b="1" dirty="0">
                <a:solidFill>
                  <a:srgbClr val="0070C0"/>
                </a:solidFill>
              </a:rPr>
              <a:t> : </a:t>
            </a:r>
            <a:r>
              <a:rPr lang="it-IT" sz="3600" b="1" dirty="0" err="1">
                <a:solidFill>
                  <a:srgbClr val="0070C0"/>
                </a:solidFill>
              </a:rPr>
              <a:t>noun</a:t>
            </a:r>
            <a:r>
              <a:rPr lang="it-IT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 err="1">
                <a:solidFill>
                  <a:srgbClr val="0070C0"/>
                </a:solidFill>
              </a:rPr>
              <a:t>being</a:t>
            </a:r>
            <a:r>
              <a:rPr lang="it-IT" sz="3600" b="1" dirty="0">
                <a:solidFill>
                  <a:srgbClr val="0070C0"/>
                </a:solidFill>
              </a:rPr>
              <a:t> </a:t>
            </a:r>
            <a:r>
              <a:rPr lang="it-IT" sz="3600" b="1" dirty="0" err="1">
                <a:solidFill>
                  <a:srgbClr val="0070C0"/>
                </a:solidFill>
              </a:rPr>
              <a:t>addressed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8" name="CasellaDiTesto 20">
            <a:extLst>
              <a:ext uri="{FF2B5EF4-FFF2-40B4-BE49-F238E27FC236}">
                <a16:creationId xmlns:a16="http://schemas.microsoft.com/office/drawing/2014/main" id="{E9A2F117-2C74-44DB-B91D-1AE78C08A2F6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2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Γραμματική</a:t>
            </a:r>
            <a:endParaRPr lang="it-IT" sz="3600" b="1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C14B6B-46AE-4C6E-B5AE-3B8A2EF63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76387"/>
            <a:ext cx="6248400" cy="3705225"/>
          </a:xfrm>
          <a:prstGeom prst="rect">
            <a:avLst/>
          </a:prstGeom>
        </p:spPr>
      </p:pic>
      <p:sp>
        <p:nvSpPr>
          <p:cNvPr id="16" name="CasellaDiTesto 20">
            <a:extLst>
              <a:ext uri="{FF2B5EF4-FFF2-40B4-BE49-F238E27FC236}">
                <a16:creationId xmlns:a16="http://schemas.microsoft.com/office/drawing/2014/main" id="{87B71E19-3EA1-41A9-BCDB-F61BAB741AF4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105559" y="590181"/>
            <a:ext cx="8554330" cy="5264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Με λένε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Σοφία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Σοφία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Γιώργος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Με λένε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Γιώργος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Βασίλης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Με λένε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Βασίλης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9715DD-439B-4B05-8B62-E88B0390BF81}"/>
              </a:ext>
            </a:extLst>
          </p:cNvPr>
          <p:cNvSpPr txBox="1"/>
          <p:nvPr/>
        </p:nvSpPr>
        <p:spPr>
          <a:xfrm>
            <a:off x="4566708" y="685517"/>
            <a:ext cx="1685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FF3399"/>
                </a:solidFill>
              </a:rPr>
              <a:t>Σοφία</a:t>
            </a:r>
            <a:endParaRPr lang="it-IT" sz="8000" b="1" dirty="0">
              <a:solidFill>
                <a:srgbClr val="FF3399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125E71D-0E46-4CF0-AA25-C291B72B815A}"/>
              </a:ext>
            </a:extLst>
          </p:cNvPr>
          <p:cNvSpPr txBox="1"/>
          <p:nvPr/>
        </p:nvSpPr>
        <p:spPr>
          <a:xfrm>
            <a:off x="3866546" y="1528914"/>
            <a:ext cx="220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FF3399"/>
                </a:solidFill>
              </a:rPr>
              <a:t>η Σοφία</a:t>
            </a:r>
            <a:endParaRPr lang="it-IT" sz="8000" b="1" dirty="0">
              <a:solidFill>
                <a:srgbClr val="FF3399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E733972-E7E6-4CE0-A566-9F5BB1071934}"/>
              </a:ext>
            </a:extLst>
          </p:cNvPr>
          <p:cNvSpPr txBox="1"/>
          <p:nvPr/>
        </p:nvSpPr>
        <p:spPr>
          <a:xfrm>
            <a:off x="3292216" y="2423517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ο Γιώργος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EED99AA-2675-49D1-9DB7-6D2A32446847}"/>
              </a:ext>
            </a:extLst>
          </p:cNvPr>
          <p:cNvSpPr txBox="1"/>
          <p:nvPr/>
        </p:nvSpPr>
        <p:spPr>
          <a:xfrm>
            <a:off x="4280892" y="3322010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Γιώργο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650E05F-111E-415E-9C9E-F19B5E121B56}"/>
              </a:ext>
            </a:extLst>
          </p:cNvPr>
          <p:cNvSpPr txBox="1"/>
          <p:nvPr/>
        </p:nvSpPr>
        <p:spPr>
          <a:xfrm>
            <a:off x="3552512" y="4160500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ο Βασίλης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23B77F7-A257-48F6-871B-7D804F7D8323}"/>
              </a:ext>
            </a:extLst>
          </p:cNvPr>
          <p:cNvSpPr txBox="1"/>
          <p:nvPr/>
        </p:nvSpPr>
        <p:spPr>
          <a:xfrm>
            <a:off x="4125755" y="5040538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 Βασίλη</a:t>
            </a:r>
            <a:endParaRPr lang="it-IT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8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105559" y="590181"/>
            <a:ext cx="8554330" cy="5264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Αγγελική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Με λένε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Αγγελική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Με λένε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Μαρία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Γεια σου,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Άννα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Με λένε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Μηνάς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Χρήστος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9715DD-439B-4B05-8B62-E88B0390BF81}"/>
              </a:ext>
            </a:extLst>
          </p:cNvPr>
          <p:cNvSpPr txBox="1"/>
          <p:nvPr/>
        </p:nvSpPr>
        <p:spPr>
          <a:xfrm>
            <a:off x="3552512" y="685517"/>
            <a:ext cx="2699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FF3399"/>
                </a:solidFill>
              </a:rPr>
              <a:t>η Αγγελική</a:t>
            </a:r>
            <a:endParaRPr lang="it-IT" sz="8000" b="1" dirty="0">
              <a:solidFill>
                <a:srgbClr val="FF3399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125E71D-0E46-4CF0-AA25-C291B72B815A}"/>
              </a:ext>
            </a:extLst>
          </p:cNvPr>
          <p:cNvSpPr txBox="1"/>
          <p:nvPr/>
        </p:nvSpPr>
        <p:spPr>
          <a:xfrm>
            <a:off x="4254169" y="1528914"/>
            <a:ext cx="220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FF3399"/>
                </a:solidFill>
              </a:rPr>
              <a:t>Αγγελική</a:t>
            </a:r>
            <a:endParaRPr lang="it-IT" sz="8000" b="1" dirty="0">
              <a:solidFill>
                <a:srgbClr val="FF3399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650E05F-111E-415E-9C9E-F19B5E121B56}"/>
              </a:ext>
            </a:extLst>
          </p:cNvPr>
          <p:cNvSpPr txBox="1"/>
          <p:nvPr/>
        </p:nvSpPr>
        <p:spPr>
          <a:xfrm>
            <a:off x="4713265" y="4161147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Μηνά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23B77F7-A257-48F6-871B-7D804F7D8323}"/>
              </a:ext>
            </a:extLst>
          </p:cNvPr>
          <p:cNvSpPr txBox="1"/>
          <p:nvPr/>
        </p:nvSpPr>
        <p:spPr>
          <a:xfrm>
            <a:off x="3552512" y="5037568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 ο Χρήστος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CB9F29A-A759-4C05-8B54-99D06496323F}"/>
              </a:ext>
            </a:extLst>
          </p:cNvPr>
          <p:cNvSpPr txBox="1"/>
          <p:nvPr/>
        </p:nvSpPr>
        <p:spPr>
          <a:xfrm>
            <a:off x="4254168" y="2387131"/>
            <a:ext cx="220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FF3399"/>
                </a:solidFill>
              </a:rPr>
              <a:t>Μαρία</a:t>
            </a:r>
            <a:endParaRPr lang="it-IT" sz="8000" b="1" dirty="0">
              <a:solidFill>
                <a:srgbClr val="FF3399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6F543-B471-43FF-9354-62E93847F744}"/>
              </a:ext>
            </a:extLst>
          </p:cNvPr>
          <p:cNvSpPr txBox="1"/>
          <p:nvPr/>
        </p:nvSpPr>
        <p:spPr>
          <a:xfrm>
            <a:off x="4645107" y="3284726"/>
            <a:ext cx="220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FF3399"/>
                </a:solidFill>
              </a:rPr>
              <a:t>Άννα</a:t>
            </a:r>
            <a:endParaRPr lang="it-IT" sz="8000" b="1" dirty="0">
              <a:solidFill>
                <a:srgbClr val="FF3399"/>
              </a:solidFill>
            </a:endParaRPr>
          </a:p>
        </p:txBody>
      </p:sp>
      <p:sp>
        <p:nvSpPr>
          <p:cNvPr id="24" name="CasellaDiTesto 7">
            <a:extLst>
              <a:ext uri="{FF2B5EF4-FFF2-40B4-BE49-F238E27FC236}">
                <a16:creationId xmlns:a16="http://schemas.microsoft.com/office/drawing/2014/main" id="{8B2FF5DE-D388-42EE-A24C-B5278C12435E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8" grpId="0"/>
      <p:bldP spid="41" grpId="0"/>
      <p:bldP spid="42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105559" y="590181"/>
            <a:ext cx="8554330" cy="4387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Γιάννης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Γεια σου,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Χρήστος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Μηνάς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Είμαι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Ανδρέας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l-GR" sz="3800" b="1" dirty="0">
                <a:solidFill>
                  <a:srgbClr val="0070C0"/>
                </a:solidFill>
              </a:rPr>
              <a:t>Με λένε </a:t>
            </a:r>
            <a:r>
              <a:rPr lang="it-IT" sz="3800" b="1" dirty="0">
                <a:solidFill>
                  <a:srgbClr val="0070C0"/>
                </a:solidFill>
              </a:rPr>
              <a:t>______________ </a:t>
            </a:r>
            <a:r>
              <a:rPr lang="it-IT" sz="3800" b="1" dirty="0">
                <a:solidFill>
                  <a:srgbClr val="C00000"/>
                </a:solidFill>
              </a:rPr>
              <a:t>(</a:t>
            </a:r>
            <a:r>
              <a:rPr lang="el-GR" sz="3800" b="1" dirty="0">
                <a:solidFill>
                  <a:srgbClr val="C00000"/>
                </a:solidFill>
              </a:rPr>
              <a:t>Ανδρέας</a:t>
            </a:r>
            <a:r>
              <a:rPr lang="it-IT" sz="3800" b="1" dirty="0">
                <a:solidFill>
                  <a:srgbClr val="C00000"/>
                </a:solidFill>
              </a:rPr>
              <a:t>)</a:t>
            </a:r>
            <a:endParaRPr lang="el-GR" sz="3800" b="1" dirty="0">
              <a:solidFill>
                <a:srgbClr val="C0000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125E71D-0E46-4CF0-AA25-C291B72B815A}"/>
              </a:ext>
            </a:extLst>
          </p:cNvPr>
          <p:cNvSpPr txBox="1"/>
          <p:nvPr/>
        </p:nvSpPr>
        <p:spPr>
          <a:xfrm>
            <a:off x="4254169" y="1528914"/>
            <a:ext cx="2203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Χρήστο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650E05F-111E-415E-9C9E-F19B5E121B56}"/>
              </a:ext>
            </a:extLst>
          </p:cNvPr>
          <p:cNvSpPr txBox="1"/>
          <p:nvPr/>
        </p:nvSpPr>
        <p:spPr>
          <a:xfrm>
            <a:off x="3771536" y="705605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ο Γιάννης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23B77F7-A257-48F6-871B-7D804F7D8323}"/>
              </a:ext>
            </a:extLst>
          </p:cNvPr>
          <p:cNvSpPr txBox="1"/>
          <p:nvPr/>
        </p:nvSpPr>
        <p:spPr>
          <a:xfrm>
            <a:off x="3704529" y="2352223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 ο Μηνάς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8040F91-5B48-4063-8BDF-E1BF60E1D69F}"/>
              </a:ext>
            </a:extLst>
          </p:cNvPr>
          <p:cNvSpPr txBox="1"/>
          <p:nvPr/>
        </p:nvSpPr>
        <p:spPr>
          <a:xfrm>
            <a:off x="3704529" y="3290955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 ο Ανδρέας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635AED4-88D6-4EAB-8053-D7B6E5513BF4}"/>
              </a:ext>
            </a:extLst>
          </p:cNvPr>
          <p:cNvSpPr txBox="1"/>
          <p:nvPr/>
        </p:nvSpPr>
        <p:spPr>
          <a:xfrm>
            <a:off x="4268488" y="4170188"/>
            <a:ext cx="2631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>
                <a:solidFill>
                  <a:srgbClr val="002060"/>
                </a:solidFill>
              </a:rPr>
              <a:t> Ανδρέα</a:t>
            </a:r>
            <a:endParaRPr lang="it-IT" sz="8000" b="1" dirty="0">
              <a:solidFill>
                <a:srgbClr val="002060"/>
              </a:solidFill>
            </a:endParaRPr>
          </a:p>
        </p:txBody>
      </p:sp>
      <p:sp>
        <p:nvSpPr>
          <p:cNvPr id="21" name="CasellaDiTesto 7">
            <a:extLst>
              <a:ext uri="{FF2B5EF4-FFF2-40B4-BE49-F238E27FC236}">
                <a16:creationId xmlns:a16="http://schemas.microsoft.com/office/drawing/2014/main" id="{31C245CA-B5C4-43C8-91D1-AE0BB659BEAC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24" grpId="0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1048</Words>
  <Application>Microsoft Office PowerPoint</Application>
  <PresentationFormat>Widescreen</PresentationFormat>
  <Paragraphs>236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Print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MOSESSO</dc:creator>
  <cp:lastModifiedBy>JACOPO MOSESSO</cp:lastModifiedBy>
  <cp:revision>1</cp:revision>
  <dcterms:created xsi:type="dcterms:W3CDTF">2022-07-31T21:22:20Z</dcterms:created>
  <dcterms:modified xsi:type="dcterms:W3CDTF">2022-07-31T21:23:54Z</dcterms:modified>
</cp:coreProperties>
</file>