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9" r:id="rId2"/>
    <p:sldId id="350" r:id="rId3"/>
    <p:sldId id="351" r:id="rId4"/>
    <p:sldId id="352" r:id="rId5"/>
    <p:sldId id="353" r:id="rId6"/>
    <p:sldId id="354" r:id="rId7"/>
    <p:sldId id="355" r:id="rId8"/>
    <p:sldId id="356" r:id="rId9"/>
    <p:sldId id="458" r:id="rId10"/>
    <p:sldId id="457" r:id="rId11"/>
    <p:sldId id="423" r:id="rId12"/>
    <p:sldId id="5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F23EC-C7C6-925C-A667-B9125EE812D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66E1A544-0907-23FB-6236-0252EE2699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4BCA79E0-874F-9535-F1A6-A317301A886F}"/>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5" name="Segnaposto piè di pagina 4">
            <a:extLst>
              <a:ext uri="{FF2B5EF4-FFF2-40B4-BE49-F238E27FC236}">
                <a16:creationId xmlns:a16="http://schemas.microsoft.com/office/drawing/2014/main" id="{AF165E47-3273-AB02-19A6-1774BC3AAEB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68E775F-044B-9A66-46BF-013E911BF2F1}"/>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308283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FBA5D9-D774-24EB-ADED-A44F4EA42DF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5C5DABC6-2FD1-30D1-8039-09F26F125DC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8C327202-091E-A00B-8FA7-739C2A2CFF34}"/>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5" name="Segnaposto piè di pagina 4">
            <a:extLst>
              <a:ext uri="{FF2B5EF4-FFF2-40B4-BE49-F238E27FC236}">
                <a16:creationId xmlns:a16="http://schemas.microsoft.com/office/drawing/2014/main" id="{1C084583-F602-927E-4415-8F10B1DEE6D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7F383FD-ABB3-C785-41D1-FB24A43976EF}"/>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351505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F103567-E0B5-721F-4166-F1FFAB3A5D0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0E7290F2-FB4D-E4B6-D0BA-6FD42667513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980F3FC-2C2F-469C-B49A-BF5E8F6DE2C2}"/>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5" name="Segnaposto piè di pagina 4">
            <a:extLst>
              <a:ext uri="{FF2B5EF4-FFF2-40B4-BE49-F238E27FC236}">
                <a16:creationId xmlns:a16="http://schemas.microsoft.com/office/drawing/2014/main" id="{8C4FC112-EAAC-615F-704A-6E13B986B3E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B40F262-6C48-1A59-CDEC-7F5EF77D7EE6}"/>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326123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2F8BDD-8936-B3C6-CD99-4A6D9832147B}"/>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9800551-CC02-E01E-4169-460DB570810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49CC289-1AAA-BA1A-E90C-45534FB92D9B}"/>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5" name="Segnaposto piè di pagina 4">
            <a:extLst>
              <a:ext uri="{FF2B5EF4-FFF2-40B4-BE49-F238E27FC236}">
                <a16:creationId xmlns:a16="http://schemas.microsoft.com/office/drawing/2014/main" id="{AE0A7EA0-A85F-BA51-A635-B2050EAD58C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911436B-714F-FBF1-4CF3-E897BBDF1ED3}"/>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117975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71015A-6312-65CD-450B-A3A47AF1DCC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75B5147-DEA9-9D17-6DE3-AE3B7E389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D3E9B9F-74A8-3F7F-9521-1CD416BE926C}"/>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5" name="Segnaposto piè di pagina 4">
            <a:extLst>
              <a:ext uri="{FF2B5EF4-FFF2-40B4-BE49-F238E27FC236}">
                <a16:creationId xmlns:a16="http://schemas.microsoft.com/office/drawing/2014/main" id="{68A473C7-54AB-020D-D793-4996CF25CA2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0E061893-01F1-7223-2ED2-EFCD6257C83D}"/>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56658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667C1D-5266-B9A6-0CB4-81FF72D07DD8}"/>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A2CB509C-74C0-07AD-DC99-1BB43D1FC6B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B700EBE4-B397-8C46-7D7F-968C32D941A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4F726616-EF13-ACD7-2A11-FAE1C59B871F}"/>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6" name="Segnaposto piè di pagina 5">
            <a:extLst>
              <a:ext uri="{FF2B5EF4-FFF2-40B4-BE49-F238E27FC236}">
                <a16:creationId xmlns:a16="http://schemas.microsoft.com/office/drawing/2014/main" id="{5B5BFE7B-8B5B-7FE6-F84D-26712C0D76F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4FC78AC4-AB2F-5458-7AA0-0BDF8FEFF614}"/>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108427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46244-2556-1810-CA8E-71B053BEED38}"/>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6747462-E9C1-0D23-2BDE-1DD097F4D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C437DE4-8969-BE98-639E-C08571CE611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E7A9A8DA-9FA2-CA39-5B3A-142A95A16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03870C-EBC3-DE94-55C2-B441C4FFC54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FB11453-EA91-24CA-4FCB-2184DC0BE3FB}"/>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8" name="Segnaposto piè di pagina 7">
            <a:extLst>
              <a:ext uri="{FF2B5EF4-FFF2-40B4-BE49-F238E27FC236}">
                <a16:creationId xmlns:a16="http://schemas.microsoft.com/office/drawing/2014/main" id="{EDCA9D75-DCE7-83F4-C322-AFE0558D2212}"/>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1E5B3F19-DDFC-78CA-67C7-46F3F183B095}"/>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383867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09B7EC-7C74-348E-AE80-DCBAA948642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C0811FF5-96A2-0BAA-18B0-E4C8E4B98B80}"/>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4" name="Segnaposto piè di pagina 3">
            <a:extLst>
              <a:ext uri="{FF2B5EF4-FFF2-40B4-BE49-F238E27FC236}">
                <a16:creationId xmlns:a16="http://schemas.microsoft.com/office/drawing/2014/main" id="{F1691E40-147A-5CBE-453B-E09B5F9C4AED}"/>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E0E96A06-0DC0-CFC8-9AD7-93963B10BBE9}"/>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374023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E9D8808-C857-02C7-ADAB-442CD4A511FF}"/>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3" name="Segnaposto piè di pagina 2">
            <a:extLst>
              <a:ext uri="{FF2B5EF4-FFF2-40B4-BE49-F238E27FC236}">
                <a16:creationId xmlns:a16="http://schemas.microsoft.com/office/drawing/2014/main" id="{EFF5BB38-B796-7356-C300-3FC37191C4F0}"/>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A0EABA02-15F7-9EF8-CF4A-F357E4BFEC83}"/>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32690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74AA9-502F-1194-6D7C-3BE91DA987C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A0147CE1-3619-E54E-8168-A12170F9DF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32F6D175-78C1-F326-C021-9FC582FE4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59E7931-F837-5B17-EB3C-F76BDD175B27}"/>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6" name="Segnaposto piè di pagina 5">
            <a:extLst>
              <a:ext uri="{FF2B5EF4-FFF2-40B4-BE49-F238E27FC236}">
                <a16:creationId xmlns:a16="http://schemas.microsoft.com/office/drawing/2014/main" id="{0CFCC829-8781-F40F-77E4-865B705C6454}"/>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6AB882B5-B2F5-9D91-65BC-1E7B66A627B5}"/>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30208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CA2F17-0DAA-6EDB-14BC-C4ED81C1C4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F23DE224-CC84-6171-C3E6-68731FD28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BB2E7627-28F4-2B56-6222-621778925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F8CC1CD-AEAF-3878-E080-FE5BC98912E7}"/>
              </a:ext>
            </a:extLst>
          </p:cNvPr>
          <p:cNvSpPr>
            <a:spLocks noGrp="1"/>
          </p:cNvSpPr>
          <p:nvPr>
            <p:ph type="dt" sz="half" idx="10"/>
          </p:nvPr>
        </p:nvSpPr>
        <p:spPr/>
        <p:txBody>
          <a:bodyPr/>
          <a:lstStyle/>
          <a:p>
            <a:fld id="{31125028-C38C-4634-B23B-9695C8145D18}" type="datetimeFigureOut">
              <a:rPr lang="en-GB" smtClean="0"/>
              <a:t>11/08/2022</a:t>
            </a:fld>
            <a:endParaRPr lang="en-GB"/>
          </a:p>
        </p:txBody>
      </p:sp>
      <p:sp>
        <p:nvSpPr>
          <p:cNvPr id="6" name="Segnaposto piè di pagina 5">
            <a:extLst>
              <a:ext uri="{FF2B5EF4-FFF2-40B4-BE49-F238E27FC236}">
                <a16:creationId xmlns:a16="http://schemas.microsoft.com/office/drawing/2014/main" id="{BE8F6678-B58B-E302-9359-208DFDF9DBF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9FFFF8D-262F-CB2A-D46D-2068F2DC7C1D}"/>
              </a:ext>
            </a:extLst>
          </p:cNvPr>
          <p:cNvSpPr>
            <a:spLocks noGrp="1"/>
          </p:cNvSpPr>
          <p:nvPr>
            <p:ph type="sldNum" sz="quarter" idx="12"/>
          </p:nvPr>
        </p:nvSpPr>
        <p:spPr/>
        <p:txBody>
          <a:bodyPr/>
          <a:lstStyle/>
          <a:p>
            <a:fld id="{AF8FD0D7-ED32-4068-840F-6F9F58737501}" type="slidenum">
              <a:rPr lang="en-GB" smtClean="0"/>
              <a:t>‹N›</a:t>
            </a:fld>
            <a:endParaRPr lang="en-GB"/>
          </a:p>
        </p:txBody>
      </p:sp>
    </p:spTree>
    <p:extLst>
      <p:ext uri="{BB962C8B-B14F-4D97-AF65-F5344CB8AC3E}">
        <p14:creationId xmlns:p14="http://schemas.microsoft.com/office/powerpoint/2010/main" val="56087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6CE65A2-ECD7-EF70-47E4-C7A3A8E2E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4292065-03CC-3258-5B2C-EA601C23E2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6138288-44D5-638F-584A-802114208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25028-C38C-4634-B23B-9695C8145D18}" type="datetimeFigureOut">
              <a:rPr lang="en-GB" smtClean="0"/>
              <a:t>11/08/2022</a:t>
            </a:fld>
            <a:endParaRPr lang="en-GB"/>
          </a:p>
        </p:txBody>
      </p:sp>
      <p:sp>
        <p:nvSpPr>
          <p:cNvPr id="5" name="Segnaposto piè di pagina 4">
            <a:extLst>
              <a:ext uri="{FF2B5EF4-FFF2-40B4-BE49-F238E27FC236}">
                <a16:creationId xmlns:a16="http://schemas.microsoft.com/office/drawing/2014/main" id="{10E03838-2908-145C-1053-F24462F88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85BA6C25-A85C-B07E-7CAD-1AC41380E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FD0D7-ED32-4068-840F-6F9F58737501}" type="slidenum">
              <a:rPr lang="en-GB" smtClean="0"/>
              <a:t>‹N›</a:t>
            </a:fld>
            <a:endParaRPr lang="en-GB"/>
          </a:p>
        </p:txBody>
      </p:sp>
    </p:spTree>
    <p:extLst>
      <p:ext uri="{BB962C8B-B14F-4D97-AF65-F5344CB8AC3E}">
        <p14:creationId xmlns:p14="http://schemas.microsoft.com/office/powerpoint/2010/main" val="283780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7" name="CasellaDiTesto 7">
            <a:extLst>
              <a:ext uri="{FF2B5EF4-FFF2-40B4-BE49-F238E27FC236}">
                <a16:creationId xmlns:a16="http://schemas.microsoft.com/office/drawing/2014/main" id="{AE4D002E-D8B0-4694-8906-85C412F04EAD}"/>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a:solidFill>
                  <a:srgbClr val="0070C0"/>
                </a:solidFill>
              </a:rPr>
              <a:t>Modern Greek (GRE1001) | Jacopo Mosesso </a:t>
            </a:r>
            <a:r>
              <a:rPr lang="it-IT" dirty="0"/>
              <a:t>|</a:t>
            </a:r>
            <a:r>
              <a:rPr lang="it-IT" dirty="0">
                <a:solidFill>
                  <a:srgbClr val="002060"/>
                </a:solidFill>
              </a:rPr>
              <a:t> VIT University</a:t>
            </a:r>
            <a:r>
              <a:rPr lang="it-IT">
                <a:solidFill>
                  <a:srgbClr val="002060"/>
                </a:solidFill>
              </a:rPr>
              <a:t>, August</a:t>
            </a:r>
            <a:r>
              <a:rPr lang="el-GR">
                <a:solidFill>
                  <a:srgbClr val="002060"/>
                </a:solidFill>
              </a:rPr>
              <a:t> </a:t>
            </a:r>
            <a:r>
              <a:rPr lang="el-GR" dirty="0">
                <a:solidFill>
                  <a:srgbClr val="002060"/>
                </a:solidFill>
              </a:rPr>
              <a:t>2022</a:t>
            </a:r>
            <a:endParaRPr lang="it-IT" dirty="0">
              <a:solidFill>
                <a:srgbClr val="002060"/>
              </a:solidFill>
            </a:endParaRPr>
          </a:p>
        </p:txBody>
      </p:sp>
      <p:sp>
        <p:nvSpPr>
          <p:cNvPr id="16" name="CasellaDiTesto 15">
            <a:extLst>
              <a:ext uri="{FF2B5EF4-FFF2-40B4-BE49-F238E27FC236}">
                <a16:creationId xmlns:a16="http://schemas.microsoft.com/office/drawing/2014/main" id="{C5926C75-0363-78E8-6066-42CCDEC2C699}"/>
              </a:ext>
            </a:extLst>
          </p:cNvPr>
          <p:cNvSpPr txBox="1"/>
          <p:nvPr/>
        </p:nvSpPr>
        <p:spPr>
          <a:xfrm>
            <a:off x="1127696" y="800150"/>
            <a:ext cx="6096000" cy="4816896"/>
          </a:xfrm>
          <a:prstGeom prst="rect">
            <a:avLst/>
          </a:prstGeom>
          <a:noFill/>
        </p:spPr>
        <p:txBody>
          <a:bodyPr wrap="square">
            <a:spAutoFit/>
          </a:bodyPr>
          <a:lstStyle/>
          <a:p>
            <a:pPr lvl="0">
              <a:lnSpc>
                <a:spcPct val="107000"/>
              </a:lnSpc>
            </a:pPr>
            <a:r>
              <a:rPr lang="en-US" sz="2400" b="1" dirty="0">
                <a:effectLst/>
                <a:latin typeface="Calibri" panose="020F0502020204030204" pitchFamily="34" charset="0"/>
                <a:ea typeface="Calibri" panose="020F0502020204030204" pitchFamily="34" charset="0"/>
                <a:cs typeface="Mangal" panose="02040503050203030202" pitchFamily="18" charset="0"/>
              </a:rPr>
              <a:t>Write an IPA transcription</a:t>
            </a:r>
            <a:r>
              <a:rPr lang="en-GB" sz="2400" b="1" dirty="0">
                <a:effectLst/>
                <a:latin typeface="Calibri" panose="020F0502020204030204" pitchFamily="34" charset="0"/>
                <a:ea typeface="Calibri" panose="020F0502020204030204" pitchFamily="34" charset="0"/>
                <a:cs typeface="Mangal" panose="02040503050203030202" pitchFamily="18" charset="0"/>
              </a:rPr>
              <a:t> (use International Phonetic Alphabet)</a:t>
            </a:r>
            <a:r>
              <a:rPr lang="en-US" sz="2400" b="1" dirty="0">
                <a:effectLst/>
                <a:latin typeface="Calibri" panose="020F0502020204030204" pitchFamily="34" charset="0"/>
                <a:ea typeface="Calibri" panose="020F0502020204030204" pitchFamily="34" charset="0"/>
                <a:cs typeface="Mangal" panose="02040503050203030202" pitchFamily="18" charset="0"/>
              </a:rPr>
              <a:t> for the following words</a:t>
            </a:r>
            <a:endParaRPr lang="it-IT" sz="2400" b="1"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πολυκατοικία</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αυξάνω</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αυγερινή</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νεράιδα</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ευχαριστώ</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καϊμακλί</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πυροβολισμός</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θεατρικότητα</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φαΐ</a:t>
            </a:r>
            <a:endParaRPr lang="en-GB"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l-GR" sz="2400" b="1" dirty="0">
                <a:effectLst/>
                <a:latin typeface="Calibri" panose="020F0502020204030204" pitchFamily="34" charset="0"/>
                <a:ea typeface="Calibri" panose="020F0502020204030204" pitchFamily="34" charset="0"/>
                <a:cs typeface="Mangal" panose="02040503050203030202" pitchFamily="18" charset="0"/>
              </a:rPr>
              <a:t>σύνταγμα</a:t>
            </a:r>
            <a:endParaRPr lang="en-GB"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8547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6" name="Rettangolo 5">
            <a:extLst>
              <a:ext uri="{FF2B5EF4-FFF2-40B4-BE49-F238E27FC236}">
                <a16:creationId xmlns:a16="http://schemas.microsoft.com/office/drawing/2014/main" id="{F08ABCB6-0F86-4901-87F0-0A56CA26803A}"/>
              </a:ext>
            </a:extLst>
          </p:cNvPr>
          <p:cNvSpPr/>
          <p:nvPr/>
        </p:nvSpPr>
        <p:spPr>
          <a:xfrm>
            <a:off x="2755283" y="1791031"/>
            <a:ext cx="6858018" cy="2841034"/>
          </a:xfrm>
          <a:prstGeom prst="rect">
            <a:avLst/>
          </a:prstGeom>
          <a:solidFill>
            <a:schemeClr val="bg1"/>
          </a:solidFill>
        </p:spPr>
        <p:txBody>
          <a:bodyPr wrap="square">
            <a:spAutoFit/>
          </a:bodyPr>
          <a:lstStyle/>
          <a:p>
            <a:pPr lvl="0">
              <a:lnSpc>
                <a:spcPct val="107000"/>
              </a:lnSpc>
              <a:spcAft>
                <a:spcPts val="0"/>
              </a:spcAft>
            </a:pPr>
            <a:r>
              <a:rPr lang="el-GR" sz="2400" b="1" dirty="0">
                <a:solidFill>
                  <a:schemeClr val="accent1">
                    <a:lumMod val="75000"/>
                  </a:schemeClr>
                </a:solidFill>
              </a:rPr>
              <a:t>ο Καναδάς				τον Καναδά</a:t>
            </a:r>
          </a:p>
          <a:p>
            <a:pPr lvl="0">
              <a:lnSpc>
                <a:spcPct val="107000"/>
              </a:lnSpc>
              <a:spcAft>
                <a:spcPts val="0"/>
              </a:spcAft>
            </a:pPr>
            <a:r>
              <a:rPr lang="el-GR" sz="2400" b="1" dirty="0">
                <a:solidFill>
                  <a:schemeClr val="accent1">
                    <a:lumMod val="75000"/>
                  </a:schemeClr>
                </a:solidFill>
              </a:rPr>
              <a:t>				</a:t>
            </a:r>
          </a:p>
          <a:p>
            <a:pPr lvl="0">
              <a:lnSpc>
                <a:spcPct val="107000"/>
              </a:lnSpc>
              <a:spcAft>
                <a:spcPts val="0"/>
              </a:spcAft>
            </a:pPr>
            <a:r>
              <a:rPr lang="el-GR" sz="2400" b="1" dirty="0">
                <a:solidFill>
                  <a:srgbClr val="EC46C8"/>
                </a:solidFill>
              </a:rPr>
              <a:t>η Γαλλία				τη</a:t>
            </a:r>
            <a:r>
              <a:rPr lang="el-GR" sz="2400" b="1" strike="sngStrike" dirty="0">
                <a:solidFill>
                  <a:srgbClr val="EC46C8"/>
                </a:solidFill>
              </a:rPr>
              <a:t>(ν) </a:t>
            </a:r>
            <a:r>
              <a:rPr lang="it-IT" sz="2400" b="1" dirty="0">
                <a:solidFill>
                  <a:srgbClr val="EC46C8"/>
                </a:solidFill>
              </a:rPr>
              <a:t> </a:t>
            </a:r>
            <a:r>
              <a:rPr lang="el-GR" sz="2400" b="1" dirty="0">
                <a:solidFill>
                  <a:srgbClr val="EC46C8"/>
                </a:solidFill>
              </a:rPr>
              <a:t>Γαλλία</a:t>
            </a:r>
          </a:p>
          <a:p>
            <a:pPr lvl="0">
              <a:lnSpc>
                <a:spcPct val="107000"/>
              </a:lnSpc>
              <a:spcAft>
                <a:spcPts val="0"/>
              </a:spcAft>
            </a:pPr>
            <a:r>
              <a:rPr lang="el-GR" sz="2400" b="1" dirty="0">
                <a:solidFill>
                  <a:srgbClr val="EC46C8"/>
                </a:solidFill>
              </a:rPr>
              <a:t>η Αμερική				την Αμερική</a:t>
            </a:r>
          </a:p>
          <a:p>
            <a:pPr lvl="0">
              <a:lnSpc>
                <a:spcPct val="107000"/>
              </a:lnSpc>
              <a:spcAft>
                <a:spcPts val="0"/>
              </a:spcAft>
            </a:pPr>
            <a:endParaRPr lang="el-GR" sz="2400" b="1" dirty="0">
              <a:solidFill>
                <a:srgbClr val="00B050"/>
              </a:solidFill>
            </a:endParaRPr>
          </a:p>
          <a:p>
            <a:pPr lvl="0">
              <a:lnSpc>
                <a:spcPct val="107000"/>
              </a:lnSpc>
              <a:spcAft>
                <a:spcPts val="0"/>
              </a:spcAft>
            </a:pPr>
            <a:r>
              <a:rPr lang="el-GR" sz="2400" b="1" dirty="0">
                <a:solidFill>
                  <a:srgbClr val="00B050"/>
                </a:solidFill>
              </a:rPr>
              <a:t>το Μαρόκο				το Μαρόκο</a:t>
            </a:r>
          </a:p>
          <a:p>
            <a:pPr lvl="0">
              <a:lnSpc>
                <a:spcPct val="107000"/>
              </a:lnSpc>
              <a:spcAft>
                <a:spcPts val="0"/>
              </a:spcAft>
            </a:pPr>
            <a:endParaRPr lang="el-GR" sz="2400" b="1" dirty="0">
              <a:solidFill>
                <a:schemeClr val="accent1">
                  <a:lumMod val="75000"/>
                </a:schemeClr>
              </a:solidFill>
            </a:endParaRPr>
          </a:p>
        </p:txBody>
      </p:sp>
      <p:sp>
        <p:nvSpPr>
          <p:cNvPr id="9" name="Rettangolo 8">
            <a:extLst>
              <a:ext uri="{FF2B5EF4-FFF2-40B4-BE49-F238E27FC236}">
                <a16:creationId xmlns:a16="http://schemas.microsoft.com/office/drawing/2014/main" id="{1C8F9263-CE46-42CE-BC8C-854EF9CFCA34}"/>
              </a:ext>
            </a:extLst>
          </p:cNvPr>
          <p:cNvSpPr/>
          <p:nvPr/>
        </p:nvSpPr>
        <p:spPr>
          <a:xfrm>
            <a:off x="6906197" y="1000049"/>
            <a:ext cx="2454647" cy="721736"/>
          </a:xfrm>
          <a:prstGeom prst="rect">
            <a:avLst/>
          </a:prstGeom>
        </p:spPr>
        <p:txBody>
          <a:bodyPr wrap="none">
            <a:spAutoFit/>
          </a:bodyPr>
          <a:lstStyle/>
          <a:p>
            <a:pPr lvl="0" algn="ctr">
              <a:lnSpc>
                <a:spcPct val="107000"/>
              </a:lnSpc>
              <a:spcAft>
                <a:spcPts val="0"/>
              </a:spcAft>
            </a:pPr>
            <a:r>
              <a:rPr lang="el-GR" sz="4000" b="1" dirty="0">
                <a:solidFill>
                  <a:schemeClr val="accent1">
                    <a:lumMod val="75000"/>
                  </a:schemeClr>
                </a:solidFill>
              </a:rPr>
              <a:t>Α</a:t>
            </a:r>
            <a:r>
              <a:rPr lang="it-IT" sz="4000" b="1" dirty="0" err="1">
                <a:solidFill>
                  <a:schemeClr val="accent1">
                    <a:lumMod val="75000"/>
                  </a:schemeClr>
                </a:solidFill>
              </a:rPr>
              <a:t>ccusative</a:t>
            </a:r>
            <a:endParaRPr lang="el-GR" sz="4000" b="1" dirty="0">
              <a:solidFill>
                <a:srgbClr val="C00000"/>
              </a:solidFill>
            </a:endParaRPr>
          </a:p>
        </p:txBody>
      </p:sp>
      <p:sp>
        <p:nvSpPr>
          <p:cNvPr id="2" name="Freccia a destra 1">
            <a:extLst>
              <a:ext uri="{FF2B5EF4-FFF2-40B4-BE49-F238E27FC236}">
                <a16:creationId xmlns:a16="http://schemas.microsoft.com/office/drawing/2014/main" id="{67F780C1-1541-438F-916B-4D725400920F}"/>
              </a:ext>
            </a:extLst>
          </p:cNvPr>
          <p:cNvSpPr/>
          <p:nvPr/>
        </p:nvSpPr>
        <p:spPr>
          <a:xfrm>
            <a:off x="5476461" y="3021496"/>
            <a:ext cx="1175020" cy="51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ttangolo 3">
            <a:extLst>
              <a:ext uri="{FF2B5EF4-FFF2-40B4-BE49-F238E27FC236}">
                <a16:creationId xmlns:a16="http://schemas.microsoft.com/office/drawing/2014/main" id="{572AD0C2-207E-4CC0-9610-BCC974E17CAB}"/>
              </a:ext>
            </a:extLst>
          </p:cNvPr>
          <p:cNvSpPr/>
          <p:nvPr/>
        </p:nvSpPr>
        <p:spPr>
          <a:xfrm>
            <a:off x="2459162" y="1000049"/>
            <a:ext cx="2666244" cy="721736"/>
          </a:xfrm>
          <a:prstGeom prst="rect">
            <a:avLst/>
          </a:prstGeom>
        </p:spPr>
        <p:txBody>
          <a:bodyPr wrap="none">
            <a:spAutoFit/>
          </a:bodyPr>
          <a:lstStyle/>
          <a:p>
            <a:pPr lvl="0" algn="ctr">
              <a:lnSpc>
                <a:spcPct val="107000"/>
              </a:lnSpc>
              <a:spcAft>
                <a:spcPts val="0"/>
              </a:spcAft>
            </a:pPr>
            <a:r>
              <a:rPr lang="it-IT" sz="4000" b="1" dirty="0">
                <a:solidFill>
                  <a:schemeClr val="accent1">
                    <a:lumMod val="75000"/>
                  </a:schemeClr>
                </a:solidFill>
              </a:rPr>
              <a:t>Nominative</a:t>
            </a:r>
            <a:endParaRPr lang="el-GR" sz="4000" b="1" dirty="0">
              <a:solidFill>
                <a:srgbClr val="C00000"/>
              </a:solidFill>
            </a:endParaRPr>
          </a:p>
        </p:txBody>
      </p:sp>
      <p:sp>
        <p:nvSpPr>
          <p:cNvPr id="5" name="Rettangolo 4">
            <a:extLst>
              <a:ext uri="{FF2B5EF4-FFF2-40B4-BE49-F238E27FC236}">
                <a16:creationId xmlns:a16="http://schemas.microsoft.com/office/drawing/2014/main" id="{B239B02B-AD0F-4903-B465-38354E56847C}"/>
              </a:ext>
            </a:extLst>
          </p:cNvPr>
          <p:cNvSpPr/>
          <p:nvPr/>
        </p:nvSpPr>
        <p:spPr>
          <a:xfrm>
            <a:off x="5530437" y="2545215"/>
            <a:ext cx="1241365" cy="407035"/>
          </a:xfrm>
          <a:prstGeom prst="rect">
            <a:avLst/>
          </a:prstGeom>
        </p:spPr>
        <p:txBody>
          <a:bodyPr wrap="none">
            <a:spAutoFit/>
          </a:bodyPr>
          <a:lstStyle/>
          <a:p>
            <a:pPr lvl="0" algn="ctr">
              <a:lnSpc>
                <a:spcPct val="107000"/>
              </a:lnSpc>
              <a:spcAft>
                <a:spcPts val="0"/>
              </a:spcAft>
            </a:pPr>
            <a:r>
              <a:rPr lang="el-GR" sz="2000" b="1" dirty="0">
                <a:solidFill>
                  <a:schemeClr val="accent1">
                    <a:lumMod val="75000"/>
                  </a:schemeClr>
                </a:solidFill>
              </a:rPr>
              <a:t>είμαι από</a:t>
            </a:r>
            <a:endParaRPr lang="el-GR" sz="4000" b="1" dirty="0">
              <a:solidFill>
                <a:srgbClr val="C00000"/>
              </a:solidFill>
            </a:endParaRPr>
          </a:p>
        </p:txBody>
      </p:sp>
      <p:sp>
        <p:nvSpPr>
          <p:cNvPr id="18" name="CasellaDiTesto 7">
            <a:extLst>
              <a:ext uri="{FF2B5EF4-FFF2-40B4-BE49-F238E27FC236}">
                <a16:creationId xmlns:a16="http://schemas.microsoft.com/office/drawing/2014/main" id="{F2AD97D2-6493-474E-B449-D956A8AFF99D}"/>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August 2022</a:t>
            </a:r>
          </a:p>
        </p:txBody>
      </p:sp>
    </p:spTree>
    <p:extLst>
      <p:ext uri="{BB962C8B-B14F-4D97-AF65-F5344CB8AC3E}">
        <p14:creationId xmlns:p14="http://schemas.microsoft.com/office/powerpoint/2010/main" val="346826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01933754-C1DE-4A25-8C33-182F7255FB1B}"/>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31235" y="3914361"/>
            <a:ext cx="4284317" cy="2208781"/>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4">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7" name="Rettangolo 16">
            <a:extLst>
              <a:ext uri="{FF2B5EF4-FFF2-40B4-BE49-F238E27FC236}">
                <a16:creationId xmlns:a16="http://schemas.microsoft.com/office/drawing/2014/main" id="{D26660FD-60ED-4C18-BD43-60DE27201B5D}"/>
              </a:ext>
            </a:extLst>
          </p:cNvPr>
          <p:cNvSpPr/>
          <p:nvPr/>
        </p:nvSpPr>
        <p:spPr>
          <a:xfrm>
            <a:off x="566512" y="1468499"/>
            <a:ext cx="11235559" cy="2445862"/>
          </a:xfrm>
          <a:prstGeom prst="rect">
            <a:avLst/>
          </a:prstGeom>
          <a:solidFill>
            <a:schemeClr val="bg1"/>
          </a:solidFill>
        </p:spPr>
        <p:txBody>
          <a:bodyPr wrap="square">
            <a:spAutoFit/>
          </a:bodyPr>
          <a:lstStyle/>
          <a:p>
            <a:pPr lvl="0">
              <a:lnSpc>
                <a:spcPct val="107000"/>
              </a:lnSpc>
              <a:spcAft>
                <a:spcPts val="0"/>
              </a:spcAft>
            </a:pPr>
            <a:r>
              <a:rPr lang="el-GR" sz="2400" b="1" dirty="0">
                <a:solidFill>
                  <a:srgbClr val="C00000"/>
                </a:solidFill>
              </a:rPr>
              <a:t>1)</a:t>
            </a:r>
            <a:r>
              <a:rPr lang="el-GR" sz="2400" b="1" dirty="0">
                <a:solidFill>
                  <a:schemeClr val="accent1">
                    <a:lumMod val="75000"/>
                  </a:schemeClr>
                </a:solidFill>
              </a:rPr>
              <a:t>	Εγώ </a:t>
            </a:r>
            <a:r>
              <a:rPr lang="it-IT" sz="2400" b="1" dirty="0">
                <a:solidFill>
                  <a:schemeClr val="accent1">
                    <a:lumMod val="75000"/>
                  </a:schemeClr>
                </a:solidFill>
              </a:rPr>
              <a:t>______</a:t>
            </a:r>
            <a:r>
              <a:rPr lang="el-GR" sz="2400" b="1" dirty="0">
                <a:solidFill>
                  <a:schemeClr val="accent1">
                    <a:lumMod val="75000"/>
                  </a:schemeClr>
                </a:solidFill>
              </a:rPr>
              <a:t> από την Ολλανδία. Εσείς από πού </a:t>
            </a:r>
            <a:r>
              <a:rPr lang="it-IT" sz="2400" b="1" dirty="0">
                <a:solidFill>
                  <a:schemeClr val="accent1">
                    <a:lumMod val="75000"/>
                  </a:schemeClr>
                </a:solidFill>
              </a:rPr>
              <a:t>______</a:t>
            </a:r>
            <a:r>
              <a:rPr lang="el-GR" sz="2400" b="1" dirty="0">
                <a:solidFill>
                  <a:schemeClr val="accent1">
                    <a:lumMod val="75000"/>
                  </a:schemeClr>
                </a:solidFill>
              </a:rPr>
              <a:t>;</a:t>
            </a:r>
          </a:p>
          <a:p>
            <a:pPr lvl="0">
              <a:lnSpc>
                <a:spcPct val="107000"/>
              </a:lnSpc>
              <a:spcAft>
                <a:spcPts val="0"/>
              </a:spcAft>
            </a:pPr>
            <a:r>
              <a:rPr lang="el-GR" sz="2400" b="1" dirty="0">
                <a:solidFill>
                  <a:srgbClr val="C00000"/>
                </a:solidFill>
              </a:rPr>
              <a:t>2)</a:t>
            </a:r>
            <a:r>
              <a:rPr lang="el-GR" sz="2400" b="1" dirty="0">
                <a:solidFill>
                  <a:schemeClr val="accent1">
                    <a:lumMod val="75000"/>
                  </a:schemeClr>
                </a:solidFill>
              </a:rPr>
              <a:t> 	Ο κύριος Μορέτι </a:t>
            </a:r>
            <a:r>
              <a:rPr lang="it-IT" sz="2400" b="1" dirty="0">
                <a:solidFill>
                  <a:schemeClr val="accent1">
                    <a:lumMod val="75000"/>
                  </a:schemeClr>
                </a:solidFill>
              </a:rPr>
              <a:t>______</a:t>
            </a:r>
            <a:r>
              <a:rPr lang="el-GR" sz="2400" b="1" dirty="0">
                <a:solidFill>
                  <a:schemeClr val="accent1">
                    <a:lumMod val="75000"/>
                  </a:schemeClr>
                </a:solidFill>
              </a:rPr>
              <a:t> από την Ιταλία.</a:t>
            </a:r>
          </a:p>
          <a:p>
            <a:pPr lvl="0">
              <a:lnSpc>
                <a:spcPct val="107000"/>
              </a:lnSpc>
              <a:spcAft>
                <a:spcPts val="0"/>
              </a:spcAft>
            </a:pPr>
            <a:r>
              <a:rPr lang="el-GR" sz="2400" b="1" dirty="0">
                <a:solidFill>
                  <a:srgbClr val="C00000"/>
                </a:solidFill>
              </a:rPr>
              <a:t>3)	</a:t>
            </a:r>
            <a:r>
              <a:rPr lang="el-GR" sz="2400" b="1" dirty="0">
                <a:solidFill>
                  <a:schemeClr val="accent1">
                    <a:lumMod val="75000"/>
                  </a:schemeClr>
                </a:solidFill>
              </a:rPr>
              <a:t>Η κυρία Δήμα </a:t>
            </a:r>
            <a:r>
              <a:rPr lang="it-IT" sz="2400" b="1" dirty="0">
                <a:solidFill>
                  <a:schemeClr val="accent1">
                    <a:lumMod val="75000"/>
                  </a:schemeClr>
                </a:solidFill>
              </a:rPr>
              <a:t>______</a:t>
            </a:r>
            <a:r>
              <a:rPr lang="el-GR" sz="2400" b="1" dirty="0">
                <a:solidFill>
                  <a:schemeClr val="accent1">
                    <a:lumMod val="75000"/>
                  </a:schemeClr>
                </a:solidFill>
              </a:rPr>
              <a:t> από την Ελλάδα.</a:t>
            </a:r>
          </a:p>
          <a:p>
            <a:pPr lvl="0">
              <a:lnSpc>
                <a:spcPct val="107000"/>
              </a:lnSpc>
              <a:spcAft>
                <a:spcPts val="0"/>
              </a:spcAft>
            </a:pPr>
            <a:r>
              <a:rPr lang="el-GR" sz="2400" b="1" dirty="0">
                <a:solidFill>
                  <a:srgbClr val="C00000"/>
                </a:solidFill>
              </a:rPr>
              <a:t>4)</a:t>
            </a:r>
            <a:r>
              <a:rPr lang="el-GR" sz="2400" b="1" dirty="0">
                <a:solidFill>
                  <a:schemeClr val="accent1">
                    <a:lumMod val="75000"/>
                  </a:schemeClr>
                </a:solidFill>
              </a:rPr>
              <a:t>	Εμείς </a:t>
            </a:r>
            <a:r>
              <a:rPr lang="it-IT" sz="2400" b="1" dirty="0">
                <a:solidFill>
                  <a:schemeClr val="accent1">
                    <a:lumMod val="75000"/>
                  </a:schemeClr>
                </a:solidFill>
              </a:rPr>
              <a:t>_________</a:t>
            </a:r>
            <a:r>
              <a:rPr lang="el-GR" sz="2400" b="1" dirty="0">
                <a:solidFill>
                  <a:schemeClr val="accent1">
                    <a:lumMod val="75000"/>
                  </a:schemeClr>
                </a:solidFill>
              </a:rPr>
              <a:t> από τη Ρουμανία. Εσύ από πού </a:t>
            </a:r>
            <a:r>
              <a:rPr lang="it-IT" sz="2400" b="1" dirty="0">
                <a:solidFill>
                  <a:schemeClr val="accent1">
                    <a:lumMod val="75000"/>
                  </a:schemeClr>
                </a:solidFill>
              </a:rPr>
              <a:t>______</a:t>
            </a:r>
            <a:r>
              <a:rPr lang="el-GR" sz="2400" b="1" dirty="0">
                <a:solidFill>
                  <a:schemeClr val="accent1">
                    <a:lumMod val="75000"/>
                  </a:schemeClr>
                </a:solidFill>
              </a:rPr>
              <a:t>;</a:t>
            </a:r>
          </a:p>
          <a:p>
            <a:pPr lvl="0">
              <a:lnSpc>
                <a:spcPct val="107000"/>
              </a:lnSpc>
              <a:spcAft>
                <a:spcPts val="0"/>
              </a:spcAft>
            </a:pPr>
            <a:r>
              <a:rPr lang="el-GR" sz="2400" b="1" dirty="0">
                <a:solidFill>
                  <a:srgbClr val="C00000"/>
                </a:solidFill>
              </a:rPr>
              <a:t>5)</a:t>
            </a:r>
            <a:r>
              <a:rPr lang="el-GR" sz="2400" b="1" dirty="0">
                <a:solidFill>
                  <a:schemeClr val="accent1">
                    <a:lumMod val="75000"/>
                  </a:schemeClr>
                </a:solidFill>
              </a:rPr>
              <a:t>	Η Έλσα και η Λόρα </a:t>
            </a:r>
            <a:r>
              <a:rPr lang="it-IT" sz="2400" b="1" dirty="0">
                <a:solidFill>
                  <a:schemeClr val="accent1">
                    <a:lumMod val="75000"/>
                  </a:schemeClr>
                </a:solidFill>
              </a:rPr>
              <a:t>______</a:t>
            </a:r>
            <a:r>
              <a:rPr lang="el-GR" sz="2400" b="1" dirty="0">
                <a:solidFill>
                  <a:schemeClr val="accent1">
                    <a:lumMod val="75000"/>
                  </a:schemeClr>
                </a:solidFill>
              </a:rPr>
              <a:t> από τον Καναδά, και η Πατ </a:t>
            </a:r>
            <a:r>
              <a:rPr lang="it-IT" sz="2400" b="1" dirty="0">
                <a:solidFill>
                  <a:schemeClr val="accent1">
                    <a:lumMod val="75000"/>
                  </a:schemeClr>
                </a:solidFill>
              </a:rPr>
              <a:t>______</a:t>
            </a:r>
            <a:r>
              <a:rPr lang="el-GR" sz="2400" b="1" dirty="0">
                <a:solidFill>
                  <a:schemeClr val="accent1">
                    <a:lumMod val="75000"/>
                  </a:schemeClr>
                </a:solidFill>
              </a:rPr>
              <a:t> από την Αμερική.</a:t>
            </a:r>
          </a:p>
          <a:p>
            <a:pPr lvl="0">
              <a:lnSpc>
                <a:spcPct val="107000"/>
              </a:lnSpc>
              <a:spcAft>
                <a:spcPts val="0"/>
              </a:spcAft>
            </a:pPr>
            <a:r>
              <a:rPr lang="el-GR" sz="2400" b="1" dirty="0">
                <a:solidFill>
                  <a:srgbClr val="C00000"/>
                </a:solidFill>
              </a:rPr>
              <a:t>6)	</a:t>
            </a:r>
            <a:r>
              <a:rPr lang="el-GR" sz="2400" b="1" dirty="0">
                <a:solidFill>
                  <a:schemeClr val="accent1">
                    <a:lumMod val="75000"/>
                  </a:schemeClr>
                </a:solidFill>
              </a:rPr>
              <a:t>Χαίρετε. Πώς </a:t>
            </a:r>
            <a:r>
              <a:rPr lang="it-IT" sz="2400" b="1" dirty="0">
                <a:solidFill>
                  <a:schemeClr val="accent1">
                    <a:lumMod val="75000"/>
                  </a:schemeClr>
                </a:solidFill>
              </a:rPr>
              <a:t>______</a:t>
            </a:r>
            <a:r>
              <a:rPr lang="el-GR" sz="2400" b="1" dirty="0">
                <a:solidFill>
                  <a:schemeClr val="accent1">
                    <a:lumMod val="75000"/>
                  </a:schemeClr>
                </a:solidFill>
              </a:rPr>
              <a:t>;</a:t>
            </a:r>
          </a:p>
        </p:txBody>
      </p:sp>
      <p:sp>
        <p:nvSpPr>
          <p:cNvPr id="18" name="Rettangolo 17">
            <a:extLst>
              <a:ext uri="{FF2B5EF4-FFF2-40B4-BE49-F238E27FC236}">
                <a16:creationId xmlns:a16="http://schemas.microsoft.com/office/drawing/2014/main" id="{1A6B68F1-98D8-4CB3-B1FD-085AE82D9405}"/>
              </a:ext>
            </a:extLst>
          </p:cNvPr>
          <p:cNvSpPr/>
          <p:nvPr/>
        </p:nvSpPr>
        <p:spPr>
          <a:xfrm>
            <a:off x="4137383" y="252367"/>
            <a:ext cx="8054617" cy="595932"/>
          </a:xfrm>
          <a:prstGeom prst="rect">
            <a:avLst/>
          </a:prstGeom>
          <a:solidFill>
            <a:schemeClr val="bg1"/>
          </a:solidFill>
        </p:spPr>
        <p:txBody>
          <a:bodyPr wrap="square">
            <a:spAutoFit/>
          </a:bodyPr>
          <a:lstStyle/>
          <a:p>
            <a:pPr lvl="0" algn="ctr">
              <a:lnSpc>
                <a:spcPct val="107000"/>
              </a:lnSpc>
              <a:spcAft>
                <a:spcPts val="0"/>
              </a:spcAft>
            </a:pPr>
            <a:r>
              <a:rPr lang="el-GR" sz="3200" b="1" dirty="0">
                <a:solidFill>
                  <a:srgbClr val="C00000"/>
                </a:solidFill>
              </a:rPr>
              <a:t>Βάλτε το ρήμα «είμαι» στο σωστό πρόσωπο</a:t>
            </a:r>
          </a:p>
        </p:txBody>
      </p:sp>
      <p:sp>
        <p:nvSpPr>
          <p:cNvPr id="2" name="CasellaDiTesto 1">
            <a:extLst>
              <a:ext uri="{FF2B5EF4-FFF2-40B4-BE49-F238E27FC236}">
                <a16:creationId xmlns:a16="http://schemas.microsoft.com/office/drawing/2014/main" id="{8E4CED99-4C55-4BDB-96C3-C8224166277E}"/>
              </a:ext>
            </a:extLst>
          </p:cNvPr>
          <p:cNvSpPr txBox="1"/>
          <p:nvPr/>
        </p:nvSpPr>
        <p:spPr>
          <a:xfrm>
            <a:off x="2047461" y="1505525"/>
            <a:ext cx="1073426"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είμαι</a:t>
            </a:r>
            <a:endParaRPr lang="en-GB" b="1" dirty="0">
              <a:solidFill>
                <a:srgbClr val="FF0000"/>
              </a:solidFill>
              <a:latin typeface="Segoe Script" panose="030B0504020000000003" pitchFamily="66" charset="0"/>
            </a:endParaRPr>
          </a:p>
        </p:txBody>
      </p:sp>
      <p:sp>
        <p:nvSpPr>
          <p:cNvPr id="5" name="CasellaDiTesto 4">
            <a:extLst>
              <a:ext uri="{FF2B5EF4-FFF2-40B4-BE49-F238E27FC236}">
                <a16:creationId xmlns:a16="http://schemas.microsoft.com/office/drawing/2014/main" id="{FABF1480-8702-495F-9EDB-F495781A0D89}"/>
              </a:ext>
            </a:extLst>
          </p:cNvPr>
          <p:cNvSpPr txBox="1"/>
          <p:nvPr/>
        </p:nvSpPr>
        <p:spPr>
          <a:xfrm>
            <a:off x="7395842" y="1468499"/>
            <a:ext cx="1073426"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είστε</a:t>
            </a:r>
            <a:endParaRPr lang="en-GB" b="1" dirty="0">
              <a:solidFill>
                <a:srgbClr val="FF0000"/>
              </a:solidFill>
              <a:latin typeface="Segoe Script" panose="030B0504020000000003" pitchFamily="66" charset="0"/>
            </a:endParaRPr>
          </a:p>
        </p:txBody>
      </p:sp>
      <p:sp>
        <p:nvSpPr>
          <p:cNvPr id="6" name="CasellaDiTesto 5">
            <a:extLst>
              <a:ext uri="{FF2B5EF4-FFF2-40B4-BE49-F238E27FC236}">
                <a16:creationId xmlns:a16="http://schemas.microsoft.com/office/drawing/2014/main" id="{3D0B5BEB-9746-44B3-9C2C-3EAE7BA119C4}"/>
              </a:ext>
            </a:extLst>
          </p:cNvPr>
          <p:cNvSpPr txBox="1"/>
          <p:nvPr/>
        </p:nvSpPr>
        <p:spPr>
          <a:xfrm>
            <a:off x="3648225" y="1905635"/>
            <a:ext cx="1073426"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είναι</a:t>
            </a:r>
            <a:endParaRPr lang="en-GB" b="1" dirty="0">
              <a:solidFill>
                <a:srgbClr val="FF0000"/>
              </a:solidFill>
              <a:latin typeface="Segoe Script" panose="030B0504020000000003" pitchFamily="66" charset="0"/>
            </a:endParaRPr>
          </a:p>
        </p:txBody>
      </p:sp>
      <p:sp>
        <p:nvSpPr>
          <p:cNvPr id="9" name="CasellaDiTesto 8">
            <a:extLst>
              <a:ext uri="{FF2B5EF4-FFF2-40B4-BE49-F238E27FC236}">
                <a16:creationId xmlns:a16="http://schemas.microsoft.com/office/drawing/2014/main" id="{5EEF5136-CC24-46B2-B19E-445C51A7D12D}"/>
              </a:ext>
            </a:extLst>
          </p:cNvPr>
          <p:cNvSpPr txBox="1"/>
          <p:nvPr/>
        </p:nvSpPr>
        <p:spPr>
          <a:xfrm>
            <a:off x="3304518" y="2305745"/>
            <a:ext cx="1073426"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είναι</a:t>
            </a:r>
            <a:endParaRPr lang="en-GB" b="1" dirty="0">
              <a:solidFill>
                <a:srgbClr val="FF0000"/>
              </a:solidFill>
              <a:latin typeface="Segoe Script" panose="030B0504020000000003" pitchFamily="66" charset="0"/>
            </a:endParaRPr>
          </a:p>
        </p:txBody>
      </p:sp>
      <p:sp>
        <p:nvSpPr>
          <p:cNvPr id="10" name="CasellaDiTesto 9">
            <a:extLst>
              <a:ext uri="{FF2B5EF4-FFF2-40B4-BE49-F238E27FC236}">
                <a16:creationId xmlns:a16="http://schemas.microsoft.com/office/drawing/2014/main" id="{E4340C24-81DF-4C84-9E0B-F9D923BC55FB}"/>
              </a:ext>
            </a:extLst>
          </p:cNvPr>
          <p:cNvSpPr txBox="1"/>
          <p:nvPr/>
        </p:nvSpPr>
        <p:spPr>
          <a:xfrm>
            <a:off x="2415571" y="2701369"/>
            <a:ext cx="1222149"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είμαστε</a:t>
            </a:r>
            <a:endParaRPr lang="en-GB" b="1" dirty="0">
              <a:solidFill>
                <a:srgbClr val="FF0000"/>
              </a:solidFill>
              <a:latin typeface="Segoe Script" panose="030B0504020000000003" pitchFamily="66" charset="0"/>
            </a:endParaRPr>
          </a:p>
        </p:txBody>
      </p:sp>
      <p:sp>
        <p:nvSpPr>
          <p:cNvPr id="11" name="CasellaDiTesto 10">
            <a:extLst>
              <a:ext uri="{FF2B5EF4-FFF2-40B4-BE49-F238E27FC236}">
                <a16:creationId xmlns:a16="http://schemas.microsoft.com/office/drawing/2014/main" id="{0540FF71-519F-4A5B-804B-0F7AF2BEF430}"/>
              </a:ext>
            </a:extLst>
          </p:cNvPr>
          <p:cNvSpPr txBox="1"/>
          <p:nvPr/>
        </p:nvSpPr>
        <p:spPr>
          <a:xfrm>
            <a:off x="7602962" y="2702753"/>
            <a:ext cx="1222149"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είσαι</a:t>
            </a:r>
            <a:endParaRPr lang="en-GB" b="1" dirty="0">
              <a:solidFill>
                <a:srgbClr val="FF0000"/>
              </a:solidFill>
              <a:latin typeface="Segoe Script" panose="030B0504020000000003" pitchFamily="66" charset="0"/>
            </a:endParaRPr>
          </a:p>
        </p:txBody>
      </p:sp>
      <p:sp>
        <p:nvSpPr>
          <p:cNvPr id="12" name="CasellaDiTesto 11">
            <a:extLst>
              <a:ext uri="{FF2B5EF4-FFF2-40B4-BE49-F238E27FC236}">
                <a16:creationId xmlns:a16="http://schemas.microsoft.com/office/drawing/2014/main" id="{783E5323-4151-43FE-9777-B63DDAC39708}"/>
              </a:ext>
            </a:extLst>
          </p:cNvPr>
          <p:cNvSpPr txBox="1"/>
          <p:nvPr/>
        </p:nvSpPr>
        <p:spPr>
          <a:xfrm>
            <a:off x="3876643" y="3094106"/>
            <a:ext cx="1073426"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είναι</a:t>
            </a:r>
            <a:endParaRPr lang="en-GB" b="1" dirty="0">
              <a:solidFill>
                <a:srgbClr val="FF0000"/>
              </a:solidFill>
              <a:latin typeface="Segoe Script" panose="030B0504020000000003" pitchFamily="66" charset="0"/>
            </a:endParaRPr>
          </a:p>
        </p:txBody>
      </p:sp>
      <p:sp>
        <p:nvSpPr>
          <p:cNvPr id="13" name="CasellaDiTesto 12">
            <a:extLst>
              <a:ext uri="{FF2B5EF4-FFF2-40B4-BE49-F238E27FC236}">
                <a16:creationId xmlns:a16="http://schemas.microsoft.com/office/drawing/2014/main" id="{D5EA7A6D-C59A-42E1-B932-D71B0A051FB8}"/>
              </a:ext>
            </a:extLst>
          </p:cNvPr>
          <p:cNvSpPr txBox="1"/>
          <p:nvPr/>
        </p:nvSpPr>
        <p:spPr>
          <a:xfrm>
            <a:off x="8387794" y="3094106"/>
            <a:ext cx="1073426"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είναι</a:t>
            </a:r>
            <a:endParaRPr lang="en-GB" b="1" dirty="0">
              <a:solidFill>
                <a:srgbClr val="FF0000"/>
              </a:solidFill>
              <a:latin typeface="Segoe Script" panose="030B0504020000000003" pitchFamily="66" charset="0"/>
            </a:endParaRPr>
          </a:p>
        </p:txBody>
      </p:sp>
      <p:sp>
        <p:nvSpPr>
          <p:cNvPr id="33" name="CasellaDiTesto 32">
            <a:extLst>
              <a:ext uri="{FF2B5EF4-FFF2-40B4-BE49-F238E27FC236}">
                <a16:creationId xmlns:a16="http://schemas.microsoft.com/office/drawing/2014/main" id="{8CD3237C-8F9B-4831-9BB5-B045228B9FCD}"/>
              </a:ext>
            </a:extLst>
          </p:cNvPr>
          <p:cNvSpPr txBox="1"/>
          <p:nvPr/>
        </p:nvSpPr>
        <p:spPr>
          <a:xfrm>
            <a:off x="3255030" y="3466715"/>
            <a:ext cx="1073426" cy="400110"/>
          </a:xfrm>
          <a:prstGeom prst="rect">
            <a:avLst/>
          </a:prstGeom>
          <a:noFill/>
        </p:spPr>
        <p:txBody>
          <a:bodyPr wrap="square" rtlCol="0">
            <a:spAutoFit/>
          </a:bodyPr>
          <a:lstStyle/>
          <a:p>
            <a:pPr algn="ctr"/>
            <a:r>
              <a:rPr lang="el-GR" sz="2000" b="1" dirty="0">
                <a:solidFill>
                  <a:srgbClr val="FF0000"/>
                </a:solidFill>
                <a:latin typeface="Segoe Script" panose="030B0504020000000003" pitchFamily="66" charset="0"/>
              </a:rPr>
              <a:t>είστε</a:t>
            </a:r>
            <a:endParaRPr lang="en-GB" b="1" dirty="0">
              <a:solidFill>
                <a:srgbClr val="FF0000"/>
              </a:solidFill>
              <a:latin typeface="Segoe Script" panose="030B0504020000000003" pitchFamily="66" charset="0"/>
            </a:endParaRPr>
          </a:p>
        </p:txBody>
      </p:sp>
      <p:sp>
        <p:nvSpPr>
          <p:cNvPr id="29" name="CasellaDiTesto 7">
            <a:extLst>
              <a:ext uri="{FF2B5EF4-FFF2-40B4-BE49-F238E27FC236}">
                <a16:creationId xmlns:a16="http://schemas.microsoft.com/office/drawing/2014/main" id="{63E7A445-7D79-4D59-9491-72C7B2E33CA5}"/>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August 2022</a:t>
            </a:r>
          </a:p>
        </p:txBody>
      </p:sp>
    </p:spTree>
    <p:extLst>
      <p:ext uri="{BB962C8B-B14F-4D97-AF65-F5344CB8AC3E}">
        <p14:creationId xmlns:p14="http://schemas.microsoft.com/office/powerpoint/2010/main" val="396062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P spid="10" grpId="0"/>
      <p:bldP spid="11" grpId="0"/>
      <p:bldP spid="12" grpId="0"/>
      <p:bldP spid="13"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8" name="CasellaDiTesto 7"/>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August 2022</a:t>
            </a:r>
          </a:p>
        </p:txBody>
      </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pic>
        <p:nvPicPr>
          <p:cNvPr id="5" name="Immagine 4">
            <a:extLst>
              <a:ext uri="{FF2B5EF4-FFF2-40B4-BE49-F238E27FC236}">
                <a16:creationId xmlns:a16="http://schemas.microsoft.com/office/drawing/2014/main" id="{86A7C846-E6ED-995A-E84A-EE4996221229}"/>
              </a:ext>
            </a:extLst>
          </p:cNvPr>
          <p:cNvPicPr>
            <a:picLocks noChangeAspect="1"/>
          </p:cNvPicPr>
          <p:nvPr/>
        </p:nvPicPr>
        <p:blipFill>
          <a:blip r:embed="rId4"/>
          <a:stretch>
            <a:fillRect/>
          </a:stretch>
        </p:blipFill>
        <p:spPr>
          <a:xfrm>
            <a:off x="1092200" y="589280"/>
            <a:ext cx="5258037" cy="5258037"/>
          </a:xfrm>
          <a:prstGeom prst="rect">
            <a:avLst/>
          </a:prstGeom>
        </p:spPr>
      </p:pic>
      <p:sp>
        <p:nvSpPr>
          <p:cNvPr id="9" name="CasellaDiTesto 8">
            <a:extLst>
              <a:ext uri="{FF2B5EF4-FFF2-40B4-BE49-F238E27FC236}">
                <a16:creationId xmlns:a16="http://schemas.microsoft.com/office/drawing/2014/main" id="{2E5397C1-0DAC-2D19-1C8B-C5221BE0B262}"/>
              </a:ext>
            </a:extLst>
          </p:cNvPr>
          <p:cNvSpPr txBox="1"/>
          <p:nvPr/>
        </p:nvSpPr>
        <p:spPr>
          <a:xfrm>
            <a:off x="6532880" y="1293614"/>
            <a:ext cx="6096000" cy="369332"/>
          </a:xfrm>
          <a:prstGeom prst="rect">
            <a:avLst/>
          </a:prstGeom>
          <a:noFill/>
        </p:spPr>
        <p:txBody>
          <a:bodyPr wrap="square">
            <a:spAutoFit/>
          </a:bodyPr>
          <a:lstStyle/>
          <a:p>
            <a:r>
              <a:rPr lang="en-GB" dirty="0"/>
              <a:t>https://forms.gle/UUDmnoqgaQZqRBWs6</a:t>
            </a:r>
          </a:p>
        </p:txBody>
      </p:sp>
    </p:spTree>
    <p:extLst>
      <p:ext uri="{BB962C8B-B14F-4D97-AF65-F5344CB8AC3E}">
        <p14:creationId xmlns:p14="http://schemas.microsoft.com/office/powerpoint/2010/main" val="390627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7" name="CasellaDiTesto 7">
            <a:extLst>
              <a:ext uri="{FF2B5EF4-FFF2-40B4-BE49-F238E27FC236}">
                <a16:creationId xmlns:a16="http://schemas.microsoft.com/office/drawing/2014/main" id="{AE4D002E-D8B0-4694-8906-85C412F04EAD}"/>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a:solidFill>
                  <a:srgbClr val="0070C0"/>
                </a:solidFill>
              </a:rPr>
              <a:t>Modern Greek (GRE1001) | Jacopo Mosesso </a:t>
            </a:r>
            <a:r>
              <a:rPr lang="it-IT" dirty="0"/>
              <a:t>|</a:t>
            </a:r>
            <a:r>
              <a:rPr lang="it-IT" dirty="0">
                <a:solidFill>
                  <a:srgbClr val="002060"/>
                </a:solidFill>
              </a:rPr>
              <a:t> VIT University</a:t>
            </a:r>
            <a:r>
              <a:rPr lang="it-IT">
                <a:solidFill>
                  <a:srgbClr val="002060"/>
                </a:solidFill>
              </a:rPr>
              <a:t>, August</a:t>
            </a:r>
            <a:r>
              <a:rPr lang="el-GR">
                <a:solidFill>
                  <a:srgbClr val="002060"/>
                </a:solidFill>
              </a:rPr>
              <a:t> </a:t>
            </a:r>
            <a:r>
              <a:rPr lang="el-GR" dirty="0">
                <a:solidFill>
                  <a:srgbClr val="002060"/>
                </a:solidFill>
              </a:rPr>
              <a:t>2022</a:t>
            </a:r>
            <a:endParaRPr lang="it-IT" dirty="0">
              <a:solidFill>
                <a:srgbClr val="002060"/>
              </a:solidFill>
            </a:endParaRPr>
          </a:p>
        </p:txBody>
      </p:sp>
      <p:sp>
        <p:nvSpPr>
          <p:cNvPr id="16" name="CasellaDiTesto 15">
            <a:extLst>
              <a:ext uri="{FF2B5EF4-FFF2-40B4-BE49-F238E27FC236}">
                <a16:creationId xmlns:a16="http://schemas.microsoft.com/office/drawing/2014/main" id="{C5926C75-0363-78E8-6066-42CCDEC2C699}"/>
              </a:ext>
            </a:extLst>
          </p:cNvPr>
          <p:cNvSpPr txBox="1"/>
          <p:nvPr/>
        </p:nvSpPr>
        <p:spPr>
          <a:xfrm>
            <a:off x="1127696" y="800150"/>
            <a:ext cx="6096000" cy="4682116"/>
          </a:xfrm>
          <a:prstGeom prst="rect">
            <a:avLst/>
          </a:prstGeom>
          <a:noFill/>
        </p:spPr>
        <p:txBody>
          <a:bodyPr wrap="square">
            <a:spAutoFit/>
          </a:bodyPr>
          <a:lstStyle/>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ΜΠΟΥΦΑΝ</a:t>
            </a:r>
            <a:r>
              <a:rPr lang="en-GB" sz="2800" b="1" dirty="0">
                <a:effectLst/>
                <a:latin typeface="Calibri" panose="020F0502020204030204" pitchFamily="34" charset="0"/>
                <a:ea typeface="Calibri" panose="020F0502020204030204" pitchFamily="34" charset="0"/>
                <a:cs typeface="Mangal" panose="02040503050203030202" pitchFamily="18" charset="0"/>
              </a:rPr>
              <a:t> (oxytone)</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μπίρα</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ΓΑΡΙΔΑΚΙΑ</a:t>
            </a:r>
            <a:r>
              <a:rPr lang="en-GB" sz="2800" b="1" dirty="0">
                <a:effectLst/>
                <a:latin typeface="Calibri" panose="020F0502020204030204" pitchFamily="34" charset="0"/>
                <a:ea typeface="Calibri" panose="020F0502020204030204" pitchFamily="34" charset="0"/>
                <a:cs typeface="Mangal" panose="02040503050203030202" pitchFamily="18" charset="0"/>
              </a:rPr>
              <a:t> (paroxytone)</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αηδόνι</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άδεια</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ρόλοι</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ρολόι</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παϊδάκια</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ΜΠΟΤΕΣ</a:t>
            </a:r>
            <a:r>
              <a:rPr lang="en-GB" sz="2800" b="1" dirty="0">
                <a:effectLst/>
                <a:latin typeface="Calibri" panose="020F0502020204030204" pitchFamily="34" charset="0"/>
                <a:ea typeface="Calibri" panose="020F0502020204030204" pitchFamily="34" charset="0"/>
                <a:cs typeface="Mangal" panose="02040503050203030202" pitchFamily="18" charset="0"/>
              </a:rPr>
              <a:t> (paroxytone)</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l-GR" sz="2800" b="1" dirty="0">
                <a:effectLst/>
                <a:latin typeface="Calibri" panose="020F0502020204030204" pitchFamily="34" charset="0"/>
                <a:ea typeface="Calibri" panose="020F0502020204030204" pitchFamily="34" charset="0"/>
                <a:cs typeface="Mangal" panose="02040503050203030202" pitchFamily="18" charset="0"/>
              </a:rPr>
              <a:t>ΝΤΡΑΜΣ</a:t>
            </a:r>
            <a:endParaRPr lang="en-GB"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9231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7" name="CasellaDiTesto 7">
            <a:extLst>
              <a:ext uri="{FF2B5EF4-FFF2-40B4-BE49-F238E27FC236}">
                <a16:creationId xmlns:a16="http://schemas.microsoft.com/office/drawing/2014/main" id="{AE4D002E-D8B0-4694-8906-85C412F04EAD}"/>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a:solidFill>
                  <a:srgbClr val="0070C0"/>
                </a:solidFill>
              </a:rPr>
              <a:t>Modern Greek (GRE1001) | Jacopo Mosesso </a:t>
            </a:r>
            <a:r>
              <a:rPr lang="it-IT" dirty="0"/>
              <a:t>|</a:t>
            </a:r>
            <a:r>
              <a:rPr lang="it-IT" dirty="0">
                <a:solidFill>
                  <a:srgbClr val="002060"/>
                </a:solidFill>
              </a:rPr>
              <a:t> VIT University</a:t>
            </a:r>
            <a:r>
              <a:rPr lang="it-IT">
                <a:solidFill>
                  <a:srgbClr val="002060"/>
                </a:solidFill>
              </a:rPr>
              <a:t>, August</a:t>
            </a:r>
            <a:r>
              <a:rPr lang="el-GR">
                <a:solidFill>
                  <a:srgbClr val="002060"/>
                </a:solidFill>
              </a:rPr>
              <a:t> </a:t>
            </a:r>
            <a:r>
              <a:rPr lang="el-GR" dirty="0">
                <a:solidFill>
                  <a:srgbClr val="002060"/>
                </a:solidFill>
              </a:rPr>
              <a:t>2022</a:t>
            </a:r>
            <a:endParaRPr lang="it-IT" dirty="0">
              <a:solidFill>
                <a:srgbClr val="002060"/>
              </a:solidFill>
            </a:endParaRPr>
          </a:p>
        </p:txBody>
      </p:sp>
      <p:sp>
        <p:nvSpPr>
          <p:cNvPr id="16" name="CasellaDiTesto 15">
            <a:extLst>
              <a:ext uri="{FF2B5EF4-FFF2-40B4-BE49-F238E27FC236}">
                <a16:creationId xmlns:a16="http://schemas.microsoft.com/office/drawing/2014/main" id="{C5926C75-0363-78E8-6066-42CCDEC2C699}"/>
              </a:ext>
            </a:extLst>
          </p:cNvPr>
          <p:cNvSpPr txBox="1"/>
          <p:nvPr/>
        </p:nvSpPr>
        <p:spPr>
          <a:xfrm>
            <a:off x="1127696" y="800150"/>
            <a:ext cx="10312464" cy="2838021"/>
          </a:xfrm>
          <a:prstGeom prst="rect">
            <a:avLst/>
          </a:prstGeom>
          <a:noFill/>
        </p:spPr>
        <p:txBody>
          <a:bodyPr wrap="square">
            <a:spAutoFit/>
          </a:bodyPr>
          <a:lstStyle/>
          <a:p>
            <a:pPr lvl="0" algn="just">
              <a:lnSpc>
                <a:spcPct val="107000"/>
              </a:lnSpc>
            </a:pPr>
            <a:r>
              <a:rPr lang="en-GB" sz="2800" b="1" dirty="0">
                <a:effectLst/>
                <a:latin typeface="Calibri" panose="020F0502020204030204" pitchFamily="34" charset="0"/>
                <a:ea typeface="Calibri" panose="020F0502020204030204" pitchFamily="34" charset="0"/>
                <a:cs typeface="Mangal" panose="02040503050203030202" pitchFamily="18" charset="0"/>
              </a:rPr>
              <a:t>Write a paragraph about the European Debt Crisis and the European Migrant Crisis and explain how either the 2016 Obama’s speech at the Stavros Niarchos Foundation Cultural Centre or in the 2015 documentary by G. </a:t>
            </a:r>
            <a:r>
              <a:rPr lang="en-GB" sz="2800" b="1" dirty="0" err="1">
                <a:effectLst/>
                <a:latin typeface="Calibri" panose="020F0502020204030204" pitchFamily="34" charset="0"/>
                <a:ea typeface="Calibri" panose="020F0502020204030204" pitchFamily="34" charset="0"/>
                <a:cs typeface="Mangal" panose="02040503050203030202" pitchFamily="18" charset="0"/>
              </a:rPr>
              <a:t>Fiorakis</a:t>
            </a:r>
            <a:r>
              <a:rPr lang="en-GB" sz="2800" b="1" dirty="0">
                <a:effectLst/>
                <a:latin typeface="Calibri" panose="020F0502020204030204" pitchFamily="34" charset="0"/>
                <a:ea typeface="Calibri" panose="020F0502020204030204" pitchFamily="34" charset="0"/>
                <a:cs typeface="Mangal" panose="02040503050203030202" pitchFamily="18" charset="0"/>
              </a:rPr>
              <a:t> Street Art in </a:t>
            </a:r>
            <a:r>
              <a:rPr lang="en-GB" sz="2800" b="1" dirty="0" err="1">
                <a:effectLst/>
                <a:latin typeface="Calibri" panose="020F0502020204030204" pitchFamily="34" charset="0"/>
                <a:ea typeface="Calibri" panose="020F0502020204030204" pitchFamily="34" charset="0"/>
                <a:cs typeface="Mangal" panose="02040503050203030202" pitchFamily="18" charset="0"/>
              </a:rPr>
              <a:t>Exarchia</a:t>
            </a:r>
            <a:r>
              <a:rPr lang="en-GB" sz="2800" b="1" dirty="0">
                <a:effectLst/>
                <a:latin typeface="Calibri" panose="020F0502020204030204" pitchFamily="34" charset="0"/>
                <a:ea typeface="Calibri" panose="020F0502020204030204" pitchFamily="34" charset="0"/>
                <a:cs typeface="Mangal" panose="02040503050203030202" pitchFamily="18" charset="0"/>
              </a:rPr>
              <a:t> (please write in English, don’t exceed 400 words) deal with these two recent phenomena:</a:t>
            </a:r>
            <a:endParaRPr lang="en-GB"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152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7" name="CasellaDiTesto 7">
            <a:extLst>
              <a:ext uri="{FF2B5EF4-FFF2-40B4-BE49-F238E27FC236}">
                <a16:creationId xmlns:a16="http://schemas.microsoft.com/office/drawing/2014/main" id="{AE4D002E-D8B0-4694-8906-85C412F04EAD}"/>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a:solidFill>
                  <a:srgbClr val="0070C0"/>
                </a:solidFill>
              </a:rPr>
              <a:t>Modern Greek (GRE1001) | Jacopo Mosesso </a:t>
            </a:r>
            <a:r>
              <a:rPr lang="it-IT" dirty="0"/>
              <a:t>|</a:t>
            </a:r>
            <a:r>
              <a:rPr lang="it-IT" dirty="0">
                <a:solidFill>
                  <a:srgbClr val="002060"/>
                </a:solidFill>
              </a:rPr>
              <a:t> VIT University</a:t>
            </a:r>
            <a:r>
              <a:rPr lang="it-IT">
                <a:solidFill>
                  <a:srgbClr val="002060"/>
                </a:solidFill>
              </a:rPr>
              <a:t>, August</a:t>
            </a:r>
            <a:r>
              <a:rPr lang="el-GR">
                <a:solidFill>
                  <a:srgbClr val="002060"/>
                </a:solidFill>
              </a:rPr>
              <a:t> </a:t>
            </a:r>
            <a:r>
              <a:rPr lang="el-GR" dirty="0">
                <a:solidFill>
                  <a:srgbClr val="002060"/>
                </a:solidFill>
              </a:rPr>
              <a:t>2022</a:t>
            </a:r>
            <a:endParaRPr lang="it-IT" dirty="0">
              <a:solidFill>
                <a:srgbClr val="002060"/>
              </a:solidFill>
            </a:endParaRPr>
          </a:p>
        </p:txBody>
      </p:sp>
      <p:sp>
        <p:nvSpPr>
          <p:cNvPr id="16" name="CasellaDiTesto 15">
            <a:extLst>
              <a:ext uri="{FF2B5EF4-FFF2-40B4-BE49-F238E27FC236}">
                <a16:creationId xmlns:a16="http://schemas.microsoft.com/office/drawing/2014/main" id="{C5926C75-0363-78E8-6066-42CCDEC2C699}"/>
              </a:ext>
            </a:extLst>
          </p:cNvPr>
          <p:cNvSpPr txBox="1"/>
          <p:nvPr/>
        </p:nvSpPr>
        <p:spPr>
          <a:xfrm>
            <a:off x="1127696" y="800150"/>
            <a:ext cx="10312464" cy="3401637"/>
          </a:xfrm>
          <a:prstGeom prst="rect">
            <a:avLst/>
          </a:prstGeom>
          <a:noFill/>
        </p:spPr>
        <p:txBody>
          <a:bodyPr wrap="square">
            <a:spAutoFit/>
          </a:bodyPr>
          <a:lstStyle/>
          <a:p>
            <a:pPr algn="just">
              <a:lnSpc>
                <a:spcPct val="107000"/>
              </a:lnSpc>
              <a:spcAft>
                <a:spcPts val="800"/>
              </a:spcAft>
            </a:pPr>
            <a:r>
              <a:rPr lang="en-US" sz="2800" b="1" dirty="0">
                <a:effectLst/>
                <a:latin typeface="Calibri" panose="020F0502020204030204" pitchFamily="34" charset="0"/>
                <a:ea typeface="Calibri" panose="020F0502020204030204" pitchFamily="34" charset="0"/>
                <a:cs typeface="Mangal" panose="02040503050203030202" pitchFamily="18" charset="0"/>
              </a:rPr>
              <a:t>Explain what a </a:t>
            </a:r>
            <a:r>
              <a:rPr lang="en-US" sz="2800" b="1" i="1" dirty="0">
                <a:effectLst/>
                <a:latin typeface="Calibri" panose="020F0502020204030204" pitchFamily="34" charset="0"/>
                <a:ea typeface="Calibri" panose="020F0502020204030204" pitchFamily="34" charset="0"/>
                <a:cs typeface="Mangal" panose="02040503050203030202" pitchFamily="18" charset="0"/>
              </a:rPr>
              <a:t>loanword</a:t>
            </a:r>
            <a:r>
              <a:rPr lang="en-US" sz="2800" b="1" dirty="0">
                <a:effectLst/>
                <a:latin typeface="Calibri" panose="020F0502020204030204" pitchFamily="34" charset="0"/>
                <a:ea typeface="Calibri" panose="020F0502020204030204" pitchFamily="34" charset="0"/>
                <a:cs typeface="Mangal" panose="02040503050203030202" pitchFamily="18" charset="0"/>
              </a:rPr>
              <a:t> is (please write in English) and provide examples for Modern Greek: how are loanwords incorporated into Modern Greek? By means of transliteration or by means of other methods?</a:t>
            </a:r>
            <a:endParaRPr lang="en-GB" sz="2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sz="2800" b="1" dirty="0">
                <a:effectLst/>
                <a:latin typeface="Calibri" panose="020F0502020204030204" pitchFamily="34" charset="0"/>
                <a:ea typeface="Calibri" panose="020F0502020204030204" pitchFamily="34" charset="0"/>
                <a:cs typeface="Mangal" panose="02040503050203030202" pitchFamily="18" charset="0"/>
              </a:rPr>
              <a:t>Additionally, explain the differences between </a:t>
            </a:r>
            <a:r>
              <a:rPr lang="en-US" sz="2800" b="1" i="1" dirty="0">
                <a:effectLst/>
                <a:latin typeface="Calibri" panose="020F0502020204030204" pitchFamily="34" charset="0"/>
                <a:ea typeface="Calibri" panose="020F0502020204030204" pitchFamily="34" charset="0"/>
                <a:cs typeface="Mangal" panose="02040503050203030202" pitchFamily="18" charset="0"/>
              </a:rPr>
              <a:t>translation</a:t>
            </a:r>
            <a:r>
              <a:rPr lang="en-US" sz="2800" b="1" dirty="0">
                <a:effectLst/>
                <a:latin typeface="Calibri" panose="020F0502020204030204" pitchFamily="34" charset="0"/>
                <a:ea typeface="Calibri" panose="020F0502020204030204" pitchFamily="34" charset="0"/>
                <a:cs typeface="Mangal" panose="02040503050203030202" pitchFamily="18" charset="0"/>
              </a:rPr>
              <a:t>, </a:t>
            </a:r>
            <a:r>
              <a:rPr lang="en-US" sz="2800" b="1" i="1" dirty="0">
                <a:effectLst/>
                <a:latin typeface="Calibri" panose="020F0502020204030204" pitchFamily="34" charset="0"/>
                <a:ea typeface="Calibri" panose="020F0502020204030204" pitchFamily="34" charset="0"/>
                <a:cs typeface="Mangal" panose="02040503050203030202" pitchFamily="18" charset="0"/>
              </a:rPr>
              <a:t>orthographic transcription</a:t>
            </a:r>
            <a:r>
              <a:rPr lang="en-US" sz="2800" b="1" dirty="0">
                <a:effectLst/>
                <a:latin typeface="Calibri" panose="020F0502020204030204" pitchFamily="34" charset="0"/>
                <a:ea typeface="Calibri" panose="020F0502020204030204" pitchFamily="34" charset="0"/>
                <a:cs typeface="Mangal" panose="02040503050203030202" pitchFamily="18" charset="0"/>
              </a:rPr>
              <a:t>, </a:t>
            </a:r>
            <a:r>
              <a:rPr lang="en-US" sz="2800" b="1" i="1" dirty="0">
                <a:effectLst/>
                <a:latin typeface="Calibri" panose="020F0502020204030204" pitchFamily="34" charset="0"/>
                <a:ea typeface="Calibri" panose="020F0502020204030204" pitchFamily="34" charset="0"/>
                <a:cs typeface="Mangal" panose="02040503050203030202" pitchFamily="18" charset="0"/>
              </a:rPr>
              <a:t>transliteration</a:t>
            </a:r>
            <a:r>
              <a:rPr lang="en-US" sz="2800" b="1" dirty="0">
                <a:effectLst/>
                <a:latin typeface="Calibri" panose="020F0502020204030204" pitchFamily="34" charset="0"/>
                <a:ea typeface="Calibri" panose="020F0502020204030204" pitchFamily="34" charset="0"/>
                <a:cs typeface="Mangal" panose="02040503050203030202" pitchFamily="18" charset="0"/>
              </a:rPr>
              <a:t> and </a:t>
            </a:r>
            <a:r>
              <a:rPr lang="en-US" sz="2800" b="1" i="1" dirty="0">
                <a:effectLst/>
                <a:latin typeface="Calibri" panose="020F0502020204030204" pitchFamily="34" charset="0"/>
                <a:ea typeface="Calibri" panose="020F0502020204030204" pitchFamily="34" charset="0"/>
                <a:cs typeface="Mangal" panose="02040503050203030202" pitchFamily="18" charset="0"/>
              </a:rPr>
              <a:t>phonetic transcription</a:t>
            </a:r>
            <a:r>
              <a:rPr lang="en-US" sz="2800" b="1" dirty="0">
                <a:effectLst/>
                <a:latin typeface="Calibri" panose="020F0502020204030204" pitchFamily="34" charset="0"/>
                <a:ea typeface="Calibri" panose="020F0502020204030204" pitchFamily="34" charset="0"/>
                <a:cs typeface="Mangal" panose="02040503050203030202" pitchFamily="18" charset="0"/>
              </a:rPr>
              <a:t>.</a:t>
            </a:r>
            <a:endParaRPr lang="en-GB"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8567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7" name="CasellaDiTesto 7">
            <a:extLst>
              <a:ext uri="{FF2B5EF4-FFF2-40B4-BE49-F238E27FC236}">
                <a16:creationId xmlns:a16="http://schemas.microsoft.com/office/drawing/2014/main" id="{AE4D002E-D8B0-4694-8906-85C412F04EAD}"/>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a:solidFill>
                  <a:srgbClr val="0070C0"/>
                </a:solidFill>
              </a:rPr>
              <a:t>Modern Greek (GRE1001) | Jacopo Mosesso </a:t>
            </a:r>
            <a:r>
              <a:rPr lang="it-IT" dirty="0"/>
              <a:t>|</a:t>
            </a:r>
            <a:r>
              <a:rPr lang="it-IT" dirty="0">
                <a:solidFill>
                  <a:srgbClr val="002060"/>
                </a:solidFill>
              </a:rPr>
              <a:t> VIT University</a:t>
            </a:r>
            <a:r>
              <a:rPr lang="it-IT">
                <a:solidFill>
                  <a:srgbClr val="002060"/>
                </a:solidFill>
              </a:rPr>
              <a:t>, August</a:t>
            </a:r>
            <a:r>
              <a:rPr lang="el-GR">
                <a:solidFill>
                  <a:srgbClr val="002060"/>
                </a:solidFill>
              </a:rPr>
              <a:t> </a:t>
            </a:r>
            <a:r>
              <a:rPr lang="el-GR" dirty="0">
                <a:solidFill>
                  <a:srgbClr val="002060"/>
                </a:solidFill>
              </a:rPr>
              <a:t>2022</a:t>
            </a:r>
            <a:endParaRPr lang="it-IT" dirty="0">
              <a:solidFill>
                <a:srgbClr val="002060"/>
              </a:solidFill>
            </a:endParaRPr>
          </a:p>
        </p:txBody>
      </p:sp>
      <p:sp>
        <p:nvSpPr>
          <p:cNvPr id="16" name="CasellaDiTesto 15">
            <a:extLst>
              <a:ext uri="{FF2B5EF4-FFF2-40B4-BE49-F238E27FC236}">
                <a16:creationId xmlns:a16="http://schemas.microsoft.com/office/drawing/2014/main" id="{C5926C75-0363-78E8-6066-42CCDEC2C699}"/>
              </a:ext>
            </a:extLst>
          </p:cNvPr>
          <p:cNvSpPr txBox="1"/>
          <p:nvPr/>
        </p:nvSpPr>
        <p:spPr>
          <a:xfrm>
            <a:off x="1127696" y="800150"/>
            <a:ext cx="10312464" cy="4726166"/>
          </a:xfrm>
          <a:prstGeom prst="rect">
            <a:avLst/>
          </a:prstGeom>
          <a:noFill/>
        </p:spPr>
        <p:txBody>
          <a:bodyPr wrap="square">
            <a:spAutoFit/>
          </a:bodyPr>
          <a:lstStyle/>
          <a:p>
            <a:pPr>
              <a:lnSpc>
                <a:spcPct val="107000"/>
              </a:lnSpc>
              <a:spcAft>
                <a:spcPts val="800"/>
              </a:spcAft>
            </a:pPr>
            <a:r>
              <a:rPr lang="en-GB" sz="2000" b="1" dirty="0">
                <a:effectLst/>
                <a:latin typeface="Calibri" panose="020F0502020204030204" pitchFamily="34" charset="0"/>
                <a:ea typeface="Calibri" panose="020F0502020204030204" pitchFamily="34" charset="0"/>
                <a:cs typeface="Mangal" panose="02040503050203030202" pitchFamily="18" charset="0"/>
              </a:rPr>
              <a:t>Solve the following operations (write numbers in words, in Greek):</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a)	δύο και τρία κάνει ___ </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b)	πέντε συν πέντε κάνει  ___</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c)	δύο συν τέσσερα κάνει  ___</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d)	οχτώ συν δώδεκα κάνει  ___</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e)	δύο και πέντε κάνει  ___  </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f)	δεκαπέντε συν τέσσερα κάνει  ___  </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g)	είκοσι πλην μηδέν κάνει  ___</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h)	δεκατέσσερα πλην ένα κάνει  ___ </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i)	δέκα πλην εννιά κάνει  ___  </a:t>
            </a:r>
            <a:endParaRPr lang="en-GB"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l-GR" sz="2000" b="1" dirty="0">
                <a:effectLst/>
                <a:latin typeface="Calibri" panose="020F0502020204030204" pitchFamily="34" charset="0"/>
                <a:ea typeface="Calibri" panose="020F0502020204030204" pitchFamily="34" charset="0"/>
                <a:cs typeface="Mangal" panose="02040503050203030202" pitchFamily="18" charset="0"/>
              </a:rPr>
              <a:t>j)	μηδέν και ένα κάνει ___</a:t>
            </a:r>
            <a:endParaRPr lang="en-GB"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4427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aphicFrame>
        <p:nvGraphicFramePr>
          <p:cNvPr id="4" name="Tabella 4">
            <a:extLst>
              <a:ext uri="{FF2B5EF4-FFF2-40B4-BE49-F238E27FC236}">
                <a16:creationId xmlns:a16="http://schemas.microsoft.com/office/drawing/2014/main" id="{715D668F-D56B-4618-B6A5-F4CEEEA487D2}"/>
              </a:ext>
            </a:extLst>
          </p:cNvPr>
          <p:cNvGraphicFramePr>
            <a:graphicFrameLocks noGrp="1"/>
          </p:cNvGraphicFramePr>
          <p:nvPr/>
        </p:nvGraphicFramePr>
        <p:xfrm>
          <a:off x="713960" y="719666"/>
          <a:ext cx="10417867" cy="4842447"/>
        </p:xfrm>
        <a:graphic>
          <a:graphicData uri="http://schemas.openxmlformats.org/drawingml/2006/table">
            <a:tbl>
              <a:tblPr firstRow="1" bandRow="1">
                <a:tableStyleId>{69CF1AB2-1976-4502-BF36-3FF5EA218861}</a:tableStyleId>
              </a:tblPr>
              <a:tblGrid>
                <a:gridCol w="1542223">
                  <a:extLst>
                    <a:ext uri="{9D8B030D-6E8A-4147-A177-3AD203B41FA5}">
                      <a16:colId xmlns:a16="http://schemas.microsoft.com/office/drawing/2014/main" val="3941856292"/>
                    </a:ext>
                  </a:extLst>
                </a:gridCol>
                <a:gridCol w="1669774">
                  <a:extLst>
                    <a:ext uri="{9D8B030D-6E8A-4147-A177-3AD203B41FA5}">
                      <a16:colId xmlns:a16="http://schemas.microsoft.com/office/drawing/2014/main" val="597760760"/>
                    </a:ext>
                  </a:extLst>
                </a:gridCol>
                <a:gridCol w="1620078">
                  <a:extLst>
                    <a:ext uri="{9D8B030D-6E8A-4147-A177-3AD203B41FA5}">
                      <a16:colId xmlns:a16="http://schemas.microsoft.com/office/drawing/2014/main" val="2977341503"/>
                    </a:ext>
                  </a:extLst>
                </a:gridCol>
                <a:gridCol w="1729408">
                  <a:extLst>
                    <a:ext uri="{9D8B030D-6E8A-4147-A177-3AD203B41FA5}">
                      <a16:colId xmlns:a16="http://schemas.microsoft.com/office/drawing/2014/main" val="2466041360"/>
                    </a:ext>
                  </a:extLst>
                </a:gridCol>
                <a:gridCol w="1779105">
                  <a:extLst>
                    <a:ext uri="{9D8B030D-6E8A-4147-A177-3AD203B41FA5}">
                      <a16:colId xmlns:a16="http://schemas.microsoft.com/office/drawing/2014/main" val="2039619819"/>
                    </a:ext>
                  </a:extLst>
                </a:gridCol>
                <a:gridCol w="2077279">
                  <a:extLst>
                    <a:ext uri="{9D8B030D-6E8A-4147-A177-3AD203B41FA5}">
                      <a16:colId xmlns:a16="http://schemas.microsoft.com/office/drawing/2014/main" val="2408925135"/>
                    </a:ext>
                  </a:extLst>
                </a:gridCol>
              </a:tblGrid>
              <a:tr h="4570188">
                <a:tc>
                  <a:txBody>
                    <a:bodyPr/>
                    <a:lstStyle/>
                    <a:p>
                      <a:pPr>
                        <a:lnSpc>
                          <a:spcPct val="150000"/>
                        </a:lnSpc>
                      </a:pPr>
                      <a:r>
                        <a:rPr lang="el-GR" sz="2100" b="1" dirty="0">
                          <a:solidFill>
                            <a:srgbClr val="0070C0"/>
                          </a:solidFill>
                        </a:rPr>
                        <a:t>Τι κάνεις</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Τι κάνετε</a:t>
                      </a:r>
                      <a:r>
                        <a:rPr lang="en-GB"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GB"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Πώς είσαι</a:t>
                      </a:r>
                      <a:r>
                        <a:rPr lang="en-GB"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Πώς είστε</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GB"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GB" sz="2100" b="1" dirty="0">
                        <a:solidFill>
                          <a:srgbClr val="0070C0"/>
                        </a:solidFill>
                      </a:endParaRPr>
                    </a:p>
                    <a:p>
                      <a:pPr>
                        <a:lnSpc>
                          <a:spcPct val="150000"/>
                        </a:lnSpc>
                      </a:pPr>
                      <a:endParaRPr lang="el-GR" sz="2100" b="1" dirty="0">
                        <a:solidFill>
                          <a:srgbClr val="0070C0"/>
                        </a:solidFill>
                      </a:endParaRPr>
                    </a:p>
                  </a:txBody>
                  <a:tcPr/>
                </a:tc>
                <a:tc>
                  <a:txBody>
                    <a:bodyPr/>
                    <a:lstStyle/>
                    <a:p>
                      <a:pPr>
                        <a:lnSpc>
                          <a:spcPct val="150000"/>
                        </a:lnSpc>
                      </a:pPr>
                      <a:r>
                        <a:rPr lang="el-GR" sz="2100" b="1" dirty="0">
                          <a:solidFill>
                            <a:srgbClr val="0070C0"/>
                          </a:solidFill>
                        </a:rPr>
                        <a:t>Πολύ καλά</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Μια χαρά</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Όλα καλά</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it-IT"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Τα ίδια</a:t>
                      </a:r>
                      <a:r>
                        <a:rPr lang="en-GB"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Έτσι κι έτσι</a:t>
                      </a:r>
                      <a:r>
                        <a:rPr lang="en-GB"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Όχι καλά.</a:t>
                      </a:r>
                      <a:endParaRPr lang="it-IT"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it-IT"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Χάλια</a:t>
                      </a:r>
                      <a:r>
                        <a:rPr lang="it-IT" sz="2100" b="1" dirty="0">
                          <a:solidFill>
                            <a:srgbClr val="0070C0"/>
                          </a:solidFill>
                        </a:rPr>
                        <a:t>!</a:t>
                      </a:r>
                      <a:endParaRPr lang="el-GR" sz="2100" b="1" dirty="0">
                        <a:solidFill>
                          <a:srgbClr val="0070C0"/>
                        </a:solidFill>
                      </a:endParaRPr>
                    </a:p>
                  </a:txBody>
                  <a:tcPr/>
                </a:tc>
                <a:tc>
                  <a:txBody>
                    <a:bodyPr/>
                    <a:lstStyle/>
                    <a:p>
                      <a:pPr>
                        <a:lnSpc>
                          <a:spcPct val="150000"/>
                        </a:lnSpc>
                      </a:pPr>
                      <a:r>
                        <a:rPr lang="el-GR" sz="2100" b="1" dirty="0">
                          <a:solidFill>
                            <a:srgbClr val="0070C0"/>
                          </a:solidFill>
                        </a:rPr>
                        <a:t>Είμαι ο...</a:t>
                      </a:r>
                      <a:endParaRPr lang="it-IT"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Είμαι η</a:t>
                      </a:r>
                      <a:r>
                        <a:rPr lang="en-GB"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GB"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it-IT" sz="2100" b="1" dirty="0">
                          <a:solidFill>
                            <a:srgbClr val="0070C0"/>
                          </a:solidFill>
                        </a:rPr>
                        <a:t>M</a:t>
                      </a:r>
                      <a:r>
                        <a:rPr lang="el-GR" sz="2100" b="1" dirty="0">
                          <a:solidFill>
                            <a:srgbClr val="0070C0"/>
                          </a:solidFill>
                        </a:rPr>
                        <a:t>ε λένε...</a:t>
                      </a:r>
                      <a:endParaRPr lang="it-IT"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Τη λένε</a:t>
                      </a:r>
                      <a:r>
                        <a:rPr lang="it-IT" sz="2100" b="1" dirty="0">
                          <a:solidFill>
                            <a:srgbClr val="0070C0"/>
                          </a:solidFill>
                        </a:rPr>
                        <a:t>…</a:t>
                      </a:r>
                    </a:p>
                    <a:p>
                      <a:pPr>
                        <a:lnSpc>
                          <a:spcPct val="150000"/>
                        </a:lnSpc>
                      </a:pPr>
                      <a:endParaRPr lang="it-IT" sz="2100" b="1" dirty="0">
                        <a:solidFill>
                          <a:srgbClr val="0070C0"/>
                        </a:solidFill>
                      </a:endParaRPr>
                    </a:p>
                    <a:p>
                      <a:pPr>
                        <a:lnSpc>
                          <a:spcPct val="150000"/>
                        </a:lnSpc>
                      </a:pPr>
                      <a:endParaRPr lang="it-IT"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Από </a:t>
                      </a:r>
                      <a:r>
                        <a:rPr lang="it-IT" sz="2100" b="1" dirty="0">
                          <a:solidFill>
                            <a:srgbClr val="0070C0"/>
                          </a:solidFill>
                        </a:rPr>
                        <a:t>‘</a:t>
                      </a:r>
                      <a:r>
                        <a:rPr lang="el-GR" sz="2100" b="1" dirty="0">
                          <a:solidFill>
                            <a:srgbClr val="0070C0"/>
                          </a:solidFill>
                        </a:rPr>
                        <a:t>δώ ο </a:t>
                      </a:r>
                      <a:r>
                        <a:rPr lang="it-IT" sz="2100" b="1" dirty="0">
                          <a:solidFill>
                            <a:srgbClr val="0070C0"/>
                          </a:solidFill>
                        </a:rPr>
                        <a:t>/</a:t>
                      </a:r>
                      <a:r>
                        <a:rPr lang="el-GR" sz="2100" b="1" dirty="0">
                          <a:solidFill>
                            <a:srgbClr val="0070C0"/>
                          </a:solidFill>
                        </a:rPr>
                        <a:t> η...</a:t>
                      </a:r>
                    </a:p>
                    <a:p>
                      <a:pPr>
                        <a:lnSpc>
                          <a:spcPct val="150000"/>
                        </a:lnSpc>
                      </a:pPr>
                      <a:endParaRPr lang="el-GR" sz="2100" b="1" dirty="0">
                        <a:solidFill>
                          <a:srgbClr val="0070C0"/>
                        </a:solidFill>
                      </a:endParaRPr>
                    </a:p>
                  </a:txBody>
                  <a:tcPr/>
                </a:tc>
                <a:tc>
                  <a:txBody>
                    <a:bodyPr/>
                    <a:lstStyle/>
                    <a:p>
                      <a:pPr>
                        <a:lnSpc>
                          <a:spcPct val="150000"/>
                        </a:lnSpc>
                      </a:pPr>
                      <a:r>
                        <a:rPr lang="el-GR" sz="2100" b="1" dirty="0">
                          <a:solidFill>
                            <a:srgbClr val="0070C0"/>
                          </a:solidFill>
                        </a:rPr>
                        <a:t>Καλημέρα</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Καλησπέρα</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Καληνύχτα</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Καλό βράδυ</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Αντίο</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it-IT"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l-GR" sz="2100" b="1" dirty="0">
                        <a:solidFill>
                          <a:srgbClr val="0070C0"/>
                        </a:solidFill>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Γεια χαρά…</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Γεια σου</a:t>
                      </a:r>
                      <a:r>
                        <a:rPr lang="it-IT" sz="2100" b="1" dirty="0">
                          <a:solidFill>
                            <a:srgbClr val="0070C0"/>
                          </a:solidFill>
                        </a:rPr>
                        <a:t>!</a:t>
                      </a:r>
                      <a:endParaRPr lang="el-GR" sz="2100" b="1" dirty="0">
                        <a:solidFill>
                          <a:srgbClr val="0070C0"/>
                        </a:solidFill>
                      </a:endParaRPr>
                    </a:p>
                  </a:txBody>
                  <a:tcPr/>
                </a:tc>
                <a:tc>
                  <a:txBody>
                    <a:bodyPr/>
                    <a:lstStyle/>
                    <a:p>
                      <a:pPr>
                        <a:lnSpc>
                          <a:spcPct val="150000"/>
                        </a:lnSpc>
                      </a:pPr>
                      <a:r>
                        <a:rPr lang="el-GR" sz="2100" b="1" dirty="0">
                          <a:solidFill>
                            <a:srgbClr val="0070C0"/>
                          </a:solidFill>
                        </a:rPr>
                        <a:t>Πώς σε λένε</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Πώς τον λένε</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Πώς τη λένε</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it-IT" sz="2100" b="1" dirty="0">
                        <a:solidFill>
                          <a:srgbClr val="0070C0"/>
                        </a:solidFill>
                      </a:endParaRPr>
                    </a:p>
                    <a:p>
                      <a:pPr>
                        <a:lnSpc>
                          <a:spcPct val="150000"/>
                        </a:lnSpc>
                      </a:pPr>
                      <a:endParaRPr lang="en-GB" sz="2100" b="1" dirty="0">
                        <a:solidFill>
                          <a:srgbClr val="0070C0"/>
                        </a:solidFill>
                      </a:endParaRPr>
                    </a:p>
                  </a:txBody>
                  <a:tcPr/>
                </a:tc>
                <a:tc>
                  <a:txBody>
                    <a:bodyPr/>
                    <a:lstStyle/>
                    <a:p>
                      <a:pPr>
                        <a:lnSpc>
                          <a:spcPct val="150000"/>
                        </a:lnSpc>
                      </a:pPr>
                      <a:r>
                        <a:rPr lang="el-GR" sz="2100" b="1" dirty="0">
                          <a:solidFill>
                            <a:srgbClr val="0070C0"/>
                          </a:solidFill>
                        </a:rPr>
                        <a:t>Χαίρω πολύ</a:t>
                      </a:r>
                      <a:r>
                        <a:rPr lang="it-IT" sz="2100" b="1" dirty="0">
                          <a:solidFill>
                            <a:srgbClr val="0070C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l-GR" sz="2100" b="1" dirty="0">
                          <a:solidFill>
                            <a:srgbClr val="0070C0"/>
                          </a:solidFill>
                        </a:rPr>
                        <a:t>Χάρηκα</a:t>
                      </a:r>
                      <a:r>
                        <a:rPr lang="it-IT" sz="2100" b="1" dirty="0">
                          <a:solidFill>
                            <a:srgbClr val="0070C0"/>
                          </a:solidFill>
                        </a:rPr>
                        <a:t>!</a:t>
                      </a:r>
                    </a:p>
                    <a:p>
                      <a:pPr>
                        <a:lnSpc>
                          <a:spcPct val="150000"/>
                        </a:lnSpc>
                      </a:pPr>
                      <a:endParaRPr lang="en-GB" sz="2100" b="1" dirty="0">
                        <a:solidFill>
                          <a:srgbClr val="0070C0"/>
                        </a:solidFill>
                      </a:endParaRPr>
                    </a:p>
                  </a:txBody>
                  <a:tcPr/>
                </a:tc>
                <a:extLst>
                  <a:ext uri="{0D108BD9-81ED-4DB2-BD59-A6C34878D82A}">
                    <a16:rowId xmlns:a16="http://schemas.microsoft.com/office/drawing/2014/main" val="2860391511"/>
                  </a:ext>
                </a:extLst>
              </a:tr>
            </a:tbl>
          </a:graphicData>
        </a:graphic>
      </p:graphicFrame>
      <p:sp>
        <p:nvSpPr>
          <p:cNvPr id="16" name="CasellaDiTesto 7">
            <a:extLst>
              <a:ext uri="{FF2B5EF4-FFF2-40B4-BE49-F238E27FC236}">
                <a16:creationId xmlns:a16="http://schemas.microsoft.com/office/drawing/2014/main" id="{73560E41-8D7D-46A3-A241-8E6733994825}"/>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August</a:t>
            </a:r>
            <a:r>
              <a:rPr lang="el-GR" dirty="0">
                <a:solidFill>
                  <a:srgbClr val="002060"/>
                </a:solidFill>
              </a:rPr>
              <a:t> 2022</a:t>
            </a:r>
            <a:endParaRPr lang="it-IT" dirty="0">
              <a:solidFill>
                <a:srgbClr val="002060"/>
              </a:solidFill>
            </a:endParaRPr>
          </a:p>
        </p:txBody>
      </p:sp>
    </p:spTree>
    <p:extLst>
      <p:ext uri="{BB962C8B-B14F-4D97-AF65-F5344CB8AC3E}">
        <p14:creationId xmlns:p14="http://schemas.microsoft.com/office/powerpoint/2010/main" val="296917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8" name="Rettangolo 17">
            <a:extLst>
              <a:ext uri="{FF2B5EF4-FFF2-40B4-BE49-F238E27FC236}">
                <a16:creationId xmlns:a16="http://schemas.microsoft.com/office/drawing/2014/main" id="{1A6B68F1-98D8-4CB3-B1FD-085AE82D9405}"/>
              </a:ext>
            </a:extLst>
          </p:cNvPr>
          <p:cNvSpPr/>
          <p:nvPr/>
        </p:nvSpPr>
        <p:spPr>
          <a:xfrm>
            <a:off x="8016406" y="569012"/>
            <a:ext cx="3984046" cy="595932"/>
          </a:xfrm>
          <a:prstGeom prst="rect">
            <a:avLst/>
          </a:prstGeom>
          <a:solidFill>
            <a:schemeClr val="bg1"/>
          </a:solidFill>
        </p:spPr>
        <p:txBody>
          <a:bodyPr wrap="square">
            <a:spAutoFit/>
          </a:bodyPr>
          <a:lstStyle/>
          <a:p>
            <a:pPr lvl="0" algn="ctr">
              <a:lnSpc>
                <a:spcPct val="107000"/>
              </a:lnSpc>
              <a:spcAft>
                <a:spcPts val="0"/>
              </a:spcAft>
            </a:pPr>
            <a:endParaRPr lang="el-GR" sz="3200" b="1" dirty="0">
              <a:solidFill>
                <a:srgbClr val="C00000"/>
              </a:solidFill>
            </a:endParaRPr>
          </a:p>
        </p:txBody>
      </p:sp>
      <p:graphicFrame>
        <p:nvGraphicFramePr>
          <p:cNvPr id="2" name="Tabella 3">
            <a:extLst>
              <a:ext uri="{FF2B5EF4-FFF2-40B4-BE49-F238E27FC236}">
                <a16:creationId xmlns:a16="http://schemas.microsoft.com/office/drawing/2014/main" id="{698C247F-68BE-472D-896A-2C81AD051916}"/>
              </a:ext>
            </a:extLst>
          </p:cNvPr>
          <p:cNvGraphicFramePr>
            <a:graphicFrameLocks noGrp="1"/>
          </p:cNvGraphicFramePr>
          <p:nvPr/>
        </p:nvGraphicFramePr>
        <p:xfrm>
          <a:off x="956441" y="1696386"/>
          <a:ext cx="8565246" cy="3933034"/>
        </p:xfrm>
        <a:graphic>
          <a:graphicData uri="http://schemas.openxmlformats.org/drawingml/2006/table">
            <a:tbl>
              <a:tblPr firstRow="1" bandRow="1">
                <a:tableStyleId>{69CF1AB2-1976-4502-BF36-3FF5EA218861}</a:tableStyleId>
              </a:tblPr>
              <a:tblGrid>
                <a:gridCol w="1945642">
                  <a:extLst>
                    <a:ext uri="{9D8B030D-6E8A-4147-A177-3AD203B41FA5}">
                      <a16:colId xmlns:a16="http://schemas.microsoft.com/office/drawing/2014/main" val="2853480964"/>
                    </a:ext>
                  </a:extLst>
                </a:gridCol>
                <a:gridCol w="2041363">
                  <a:extLst>
                    <a:ext uri="{9D8B030D-6E8A-4147-A177-3AD203B41FA5}">
                      <a16:colId xmlns:a16="http://schemas.microsoft.com/office/drawing/2014/main" val="1811488603"/>
                    </a:ext>
                  </a:extLst>
                </a:gridCol>
                <a:gridCol w="2164961">
                  <a:extLst>
                    <a:ext uri="{9D8B030D-6E8A-4147-A177-3AD203B41FA5}">
                      <a16:colId xmlns:a16="http://schemas.microsoft.com/office/drawing/2014/main" val="1874395474"/>
                    </a:ext>
                  </a:extLst>
                </a:gridCol>
                <a:gridCol w="2413280">
                  <a:extLst>
                    <a:ext uri="{9D8B030D-6E8A-4147-A177-3AD203B41FA5}">
                      <a16:colId xmlns:a16="http://schemas.microsoft.com/office/drawing/2014/main" val="298568470"/>
                    </a:ext>
                  </a:extLst>
                </a:gridCol>
              </a:tblGrid>
              <a:tr h="671674">
                <a:tc rowSpan="2">
                  <a:txBody>
                    <a:bodyPr/>
                    <a:lstStyle/>
                    <a:p>
                      <a:pPr algn="ctr"/>
                      <a:endParaRPr lang="en-GB" sz="2800" u="none" dirty="0">
                        <a:solidFill>
                          <a:srgbClr val="2F5597"/>
                        </a:solidFill>
                      </a:endParaRPr>
                    </a:p>
                  </a:txBody>
                  <a:tcPr>
                    <a:lnL w="12700" cmpd="sng">
                      <a:noFill/>
                    </a:lnL>
                    <a:lnT w="12700" cmpd="sng">
                      <a:noFill/>
                    </a:lnT>
                    <a:noFill/>
                  </a:tcPr>
                </a:tc>
                <a:tc gridSpan="3">
                  <a:txBody>
                    <a:bodyPr/>
                    <a:lstStyle/>
                    <a:p>
                      <a:pPr algn="ctr"/>
                      <a:r>
                        <a:rPr lang="it-IT" sz="2800" u="none" dirty="0">
                          <a:solidFill>
                            <a:srgbClr val="2F5597"/>
                          </a:solidFill>
                        </a:rPr>
                        <a:t>DEMONSTRATIVE DETERMINER/PRONOUN</a:t>
                      </a:r>
                      <a:endParaRPr lang="en-GB" sz="2800" u="none" dirty="0">
                        <a:solidFill>
                          <a:srgbClr val="2F5597"/>
                        </a:solidFill>
                      </a:endParaRPr>
                    </a:p>
                  </a:txBody>
                  <a:tcPr>
                    <a:solidFill>
                      <a:schemeClr val="bg1"/>
                    </a:solidFil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837622772"/>
                  </a:ext>
                </a:extLst>
              </a:tr>
              <a:tr h="430107">
                <a:tc vMerge="1">
                  <a:txBody>
                    <a:bodyPr/>
                    <a:lstStyle/>
                    <a:p>
                      <a:endParaRPr lang="en-GB" dirty="0"/>
                    </a:p>
                  </a:txBody>
                  <a:tcPr/>
                </a:tc>
                <a:tc>
                  <a:txBody>
                    <a:bodyPr/>
                    <a:lstStyle/>
                    <a:p>
                      <a:r>
                        <a:rPr lang="it-IT" sz="2800" u="none" dirty="0" err="1">
                          <a:solidFill>
                            <a:srgbClr val="2F5597"/>
                          </a:solidFill>
                        </a:rPr>
                        <a:t>Masculine</a:t>
                      </a:r>
                      <a:endParaRPr lang="en-GB" sz="2800" dirty="0">
                        <a:solidFill>
                          <a:srgbClr val="2F5597"/>
                        </a:solidFill>
                      </a:endParaRPr>
                    </a:p>
                  </a:txBody>
                  <a:tcPr/>
                </a:tc>
                <a:tc>
                  <a:txBody>
                    <a:bodyPr/>
                    <a:lstStyle/>
                    <a:p>
                      <a:r>
                        <a:rPr lang="it-IT" sz="2800" dirty="0" err="1">
                          <a:solidFill>
                            <a:srgbClr val="2F5597"/>
                          </a:solidFill>
                        </a:rPr>
                        <a:t>Feminine</a:t>
                      </a:r>
                      <a:endParaRPr lang="en-GB" sz="2800" dirty="0">
                        <a:solidFill>
                          <a:srgbClr val="2F5597"/>
                        </a:solidFill>
                      </a:endParaRPr>
                    </a:p>
                  </a:txBody>
                  <a:tcPr>
                    <a:solidFill>
                      <a:srgbClr val="FF99FF"/>
                    </a:solidFill>
                  </a:tcPr>
                </a:tc>
                <a:tc>
                  <a:txBody>
                    <a:bodyPr/>
                    <a:lstStyle/>
                    <a:p>
                      <a:r>
                        <a:rPr lang="it-IT" sz="2800" dirty="0" err="1">
                          <a:solidFill>
                            <a:srgbClr val="2F5597"/>
                          </a:solidFill>
                        </a:rPr>
                        <a:t>Neuter</a:t>
                      </a:r>
                      <a:endParaRPr lang="en-GB" sz="2800" dirty="0">
                        <a:solidFill>
                          <a:srgbClr val="2F5597"/>
                        </a:solidFill>
                      </a:endParaRPr>
                    </a:p>
                  </a:txBody>
                  <a:tcPr>
                    <a:solidFill>
                      <a:srgbClr val="92D050"/>
                    </a:solidFill>
                  </a:tcPr>
                </a:tc>
                <a:extLst>
                  <a:ext uri="{0D108BD9-81ED-4DB2-BD59-A6C34878D82A}">
                    <a16:rowId xmlns:a16="http://schemas.microsoft.com/office/drawing/2014/main" val="1295005563"/>
                  </a:ext>
                </a:extLst>
              </a:tr>
              <a:tr h="430107">
                <a:tc>
                  <a:txBody>
                    <a:bodyPr/>
                    <a:lstStyle/>
                    <a:p>
                      <a:r>
                        <a:rPr lang="it-IT" sz="2800" dirty="0">
                          <a:solidFill>
                            <a:srgbClr val="2F5597"/>
                          </a:solidFill>
                        </a:rPr>
                        <a:t>SINGULAR</a:t>
                      </a:r>
                      <a:r>
                        <a:rPr lang="el-GR" sz="2800" dirty="0">
                          <a:solidFill>
                            <a:srgbClr val="2F5597"/>
                          </a:solidFill>
                        </a:rPr>
                        <a:t> </a:t>
                      </a:r>
                      <a:r>
                        <a:rPr lang="it-IT" sz="2800" dirty="0">
                          <a:solidFill>
                            <a:srgbClr val="2F5597"/>
                          </a:solidFill>
                        </a:rPr>
                        <a:t>(nominative case)</a:t>
                      </a:r>
                      <a:endParaRPr lang="en-GB" sz="2800" dirty="0">
                        <a:solidFill>
                          <a:srgbClr val="2F5597"/>
                        </a:solidFill>
                      </a:endParaRPr>
                    </a:p>
                  </a:txBody>
                  <a:tcPr>
                    <a:solidFill>
                      <a:schemeClr val="bg1"/>
                    </a:solidFill>
                  </a:tcPr>
                </a:tc>
                <a:tc>
                  <a:txBody>
                    <a:bodyPr/>
                    <a:lstStyle/>
                    <a:p>
                      <a:pPr algn="ctr"/>
                      <a:r>
                        <a:rPr lang="el-GR" sz="2800" dirty="0">
                          <a:solidFill>
                            <a:srgbClr val="2F5597"/>
                          </a:solidFill>
                        </a:rPr>
                        <a:t>αυτός</a:t>
                      </a:r>
                      <a:endParaRPr lang="en-GB" sz="2800" dirty="0">
                        <a:solidFill>
                          <a:srgbClr val="2F5597"/>
                        </a:solidFill>
                      </a:endParaRPr>
                    </a:p>
                  </a:txBody>
                  <a:tcPr/>
                </a:tc>
                <a:tc>
                  <a:txBody>
                    <a:bodyPr/>
                    <a:lstStyle/>
                    <a:p>
                      <a:pPr algn="ctr"/>
                      <a:r>
                        <a:rPr lang="el-GR" sz="2800" dirty="0">
                          <a:solidFill>
                            <a:srgbClr val="2F5597"/>
                          </a:solidFill>
                        </a:rPr>
                        <a:t>αυτή</a:t>
                      </a:r>
                      <a:endParaRPr lang="en-GB" sz="2800" dirty="0">
                        <a:solidFill>
                          <a:srgbClr val="2F5597"/>
                        </a:solidFill>
                      </a:endParaRPr>
                    </a:p>
                  </a:txBody>
                  <a:tcPr>
                    <a:solidFill>
                      <a:srgbClr val="FF99FF"/>
                    </a:solidFill>
                  </a:tcPr>
                </a:tc>
                <a:tc>
                  <a:txBody>
                    <a:bodyPr/>
                    <a:lstStyle/>
                    <a:p>
                      <a:pPr algn="ctr"/>
                      <a:r>
                        <a:rPr lang="el-GR" sz="2800" dirty="0">
                          <a:solidFill>
                            <a:srgbClr val="2F5597"/>
                          </a:solidFill>
                        </a:rPr>
                        <a:t>αυτό</a:t>
                      </a:r>
                      <a:endParaRPr lang="en-GB" sz="2800" dirty="0">
                        <a:solidFill>
                          <a:srgbClr val="2F5597"/>
                        </a:solidFill>
                      </a:endParaRPr>
                    </a:p>
                  </a:txBody>
                  <a:tcPr>
                    <a:solidFill>
                      <a:srgbClr val="92D050"/>
                    </a:solidFill>
                  </a:tcPr>
                </a:tc>
                <a:extLst>
                  <a:ext uri="{0D108BD9-81ED-4DB2-BD59-A6C34878D82A}">
                    <a16:rowId xmlns:a16="http://schemas.microsoft.com/office/drawing/2014/main" val="494784600"/>
                  </a:ext>
                </a:extLst>
              </a:tr>
              <a:tr h="430107">
                <a:tc>
                  <a:txBody>
                    <a:bodyPr/>
                    <a:lstStyle/>
                    <a:p>
                      <a:r>
                        <a:rPr lang="it-IT" sz="2800" dirty="0">
                          <a:solidFill>
                            <a:srgbClr val="2F5597"/>
                          </a:solidFill>
                        </a:rPr>
                        <a:t>PLURAL</a:t>
                      </a:r>
                    </a:p>
                    <a:p>
                      <a:r>
                        <a:rPr lang="it-IT" sz="2800" dirty="0">
                          <a:solidFill>
                            <a:srgbClr val="2F5597"/>
                          </a:solidFill>
                        </a:rPr>
                        <a:t>(nominative case)</a:t>
                      </a:r>
                      <a:endParaRPr lang="en-GB" sz="2800" dirty="0">
                        <a:solidFill>
                          <a:srgbClr val="2F5597"/>
                        </a:solidFill>
                      </a:endParaRPr>
                    </a:p>
                  </a:txBody>
                  <a:tcPr>
                    <a:solidFill>
                      <a:schemeClr val="bg1"/>
                    </a:solidFill>
                  </a:tcPr>
                </a:tc>
                <a:tc>
                  <a:txBody>
                    <a:bodyPr/>
                    <a:lstStyle/>
                    <a:p>
                      <a:pPr algn="ctr"/>
                      <a:r>
                        <a:rPr lang="el-GR" sz="2800" u="none" dirty="0">
                          <a:solidFill>
                            <a:srgbClr val="2F5597"/>
                          </a:solidFill>
                        </a:rPr>
                        <a:t>αυτοί</a:t>
                      </a:r>
                      <a:endParaRPr lang="en-GB" sz="2800" dirty="0">
                        <a:solidFill>
                          <a:srgbClr val="2F5597"/>
                        </a:solidFill>
                      </a:endParaRPr>
                    </a:p>
                  </a:txBody>
                  <a:tcPr/>
                </a:tc>
                <a:tc>
                  <a:txBody>
                    <a:bodyPr/>
                    <a:lstStyle/>
                    <a:p>
                      <a:pPr algn="ctr"/>
                      <a:r>
                        <a:rPr lang="el-GR" sz="2800" dirty="0">
                          <a:solidFill>
                            <a:srgbClr val="2F5597"/>
                          </a:solidFill>
                        </a:rPr>
                        <a:t>αυτές</a:t>
                      </a:r>
                      <a:endParaRPr lang="en-GB" sz="2800" dirty="0">
                        <a:solidFill>
                          <a:srgbClr val="2F5597"/>
                        </a:solidFill>
                      </a:endParaRPr>
                    </a:p>
                  </a:txBody>
                  <a:tcPr>
                    <a:solidFill>
                      <a:srgbClr val="FF99FF"/>
                    </a:solidFill>
                  </a:tcPr>
                </a:tc>
                <a:tc>
                  <a:txBody>
                    <a:bodyPr/>
                    <a:lstStyle/>
                    <a:p>
                      <a:pPr algn="ctr"/>
                      <a:r>
                        <a:rPr lang="el-GR" sz="2800" dirty="0">
                          <a:solidFill>
                            <a:srgbClr val="2F5597"/>
                          </a:solidFill>
                        </a:rPr>
                        <a:t>αυτά</a:t>
                      </a:r>
                      <a:endParaRPr lang="en-GB" sz="2800" dirty="0">
                        <a:solidFill>
                          <a:srgbClr val="2F5597"/>
                        </a:solidFill>
                      </a:endParaRPr>
                    </a:p>
                  </a:txBody>
                  <a:tcPr>
                    <a:solidFill>
                      <a:srgbClr val="92D050"/>
                    </a:solidFill>
                  </a:tcPr>
                </a:tc>
                <a:extLst>
                  <a:ext uri="{0D108BD9-81ED-4DB2-BD59-A6C34878D82A}">
                    <a16:rowId xmlns:a16="http://schemas.microsoft.com/office/drawing/2014/main" val="773726180"/>
                  </a:ext>
                </a:extLst>
              </a:tr>
            </a:tbl>
          </a:graphicData>
        </a:graphic>
      </p:graphicFrame>
      <p:sp>
        <p:nvSpPr>
          <p:cNvPr id="16" name="CasellaDiTesto 7">
            <a:extLst>
              <a:ext uri="{FF2B5EF4-FFF2-40B4-BE49-F238E27FC236}">
                <a16:creationId xmlns:a16="http://schemas.microsoft.com/office/drawing/2014/main" id="{88182248-CA9F-4288-8A71-24121EC76FC9}"/>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August</a:t>
            </a:r>
            <a:r>
              <a:rPr lang="el-GR" dirty="0">
                <a:solidFill>
                  <a:srgbClr val="002060"/>
                </a:solidFill>
              </a:rPr>
              <a:t> 2022</a:t>
            </a:r>
            <a:endParaRPr lang="it-IT" dirty="0">
              <a:solidFill>
                <a:srgbClr val="002060"/>
              </a:solidFill>
            </a:endParaRPr>
          </a:p>
        </p:txBody>
      </p:sp>
    </p:spTree>
    <p:extLst>
      <p:ext uri="{BB962C8B-B14F-4D97-AF65-F5344CB8AC3E}">
        <p14:creationId xmlns:p14="http://schemas.microsoft.com/office/powerpoint/2010/main" val="115445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8" name="Rettangolo 17">
            <a:extLst>
              <a:ext uri="{FF2B5EF4-FFF2-40B4-BE49-F238E27FC236}">
                <a16:creationId xmlns:a16="http://schemas.microsoft.com/office/drawing/2014/main" id="{1A6B68F1-98D8-4CB3-B1FD-085AE82D9405}"/>
              </a:ext>
            </a:extLst>
          </p:cNvPr>
          <p:cNvSpPr/>
          <p:nvPr/>
        </p:nvSpPr>
        <p:spPr>
          <a:xfrm>
            <a:off x="8016406" y="569012"/>
            <a:ext cx="3984046" cy="595932"/>
          </a:xfrm>
          <a:prstGeom prst="rect">
            <a:avLst/>
          </a:prstGeom>
          <a:solidFill>
            <a:schemeClr val="bg1"/>
          </a:solidFill>
        </p:spPr>
        <p:txBody>
          <a:bodyPr wrap="square">
            <a:spAutoFit/>
          </a:bodyPr>
          <a:lstStyle/>
          <a:p>
            <a:pPr lvl="0" algn="ctr">
              <a:lnSpc>
                <a:spcPct val="107000"/>
              </a:lnSpc>
              <a:spcAft>
                <a:spcPts val="0"/>
              </a:spcAft>
            </a:pPr>
            <a:r>
              <a:rPr lang="it-IT" sz="3200" b="1" dirty="0">
                <a:solidFill>
                  <a:schemeClr val="accent1">
                    <a:lumMod val="75000"/>
                  </a:schemeClr>
                </a:solidFill>
              </a:rPr>
              <a:t>RECAP:</a:t>
            </a:r>
            <a:endParaRPr lang="el-GR" sz="3200" b="1" dirty="0">
              <a:solidFill>
                <a:srgbClr val="C00000"/>
              </a:solidFill>
            </a:endParaRPr>
          </a:p>
        </p:txBody>
      </p:sp>
      <p:graphicFrame>
        <p:nvGraphicFramePr>
          <p:cNvPr id="2" name="Tabella 3">
            <a:extLst>
              <a:ext uri="{FF2B5EF4-FFF2-40B4-BE49-F238E27FC236}">
                <a16:creationId xmlns:a16="http://schemas.microsoft.com/office/drawing/2014/main" id="{698C247F-68BE-472D-896A-2C81AD051916}"/>
              </a:ext>
            </a:extLst>
          </p:cNvPr>
          <p:cNvGraphicFramePr>
            <a:graphicFrameLocks noGrp="1"/>
          </p:cNvGraphicFramePr>
          <p:nvPr/>
        </p:nvGraphicFramePr>
        <p:xfrm>
          <a:off x="956441" y="1442031"/>
          <a:ext cx="7968900" cy="3171034"/>
        </p:xfrm>
        <a:graphic>
          <a:graphicData uri="http://schemas.openxmlformats.org/drawingml/2006/table">
            <a:tbl>
              <a:tblPr firstRow="1" bandRow="1">
                <a:tableStyleId>{69CF1AB2-1976-4502-BF36-3FF5EA218861}</a:tableStyleId>
              </a:tblPr>
              <a:tblGrid>
                <a:gridCol w="1992225">
                  <a:extLst>
                    <a:ext uri="{9D8B030D-6E8A-4147-A177-3AD203B41FA5}">
                      <a16:colId xmlns:a16="http://schemas.microsoft.com/office/drawing/2014/main" val="2853480964"/>
                    </a:ext>
                  </a:extLst>
                </a:gridCol>
                <a:gridCol w="1992225">
                  <a:extLst>
                    <a:ext uri="{9D8B030D-6E8A-4147-A177-3AD203B41FA5}">
                      <a16:colId xmlns:a16="http://schemas.microsoft.com/office/drawing/2014/main" val="1811488603"/>
                    </a:ext>
                  </a:extLst>
                </a:gridCol>
                <a:gridCol w="1992225">
                  <a:extLst>
                    <a:ext uri="{9D8B030D-6E8A-4147-A177-3AD203B41FA5}">
                      <a16:colId xmlns:a16="http://schemas.microsoft.com/office/drawing/2014/main" val="1874395474"/>
                    </a:ext>
                  </a:extLst>
                </a:gridCol>
                <a:gridCol w="1992225">
                  <a:extLst>
                    <a:ext uri="{9D8B030D-6E8A-4147-A177-3AD203B41FA5}">
                      <a16:colId xmlns:a16="http://schemas.microsoft.com/office/drawing/2014/main" val="298568470"/>
                    </a:ext>
                  </a:extLst>
                </a:gridCol>
              </a:tblGrid>
              <a:tr h="671674">
                <a:tc rowSpan="2">
                  <a:txBody>
                    <a:bodyPr/>
                    <a:lstStyle/>
                    <a:p>
                      <a:pPr algn="ctr"/>
                      <a:endParaRPr lang="en-GB" sz="2800" u="none" dirty="0">
                        <a:solidFill>
                          <a:srgbClr val="2F5597"/>
                        </a:solidFill>
                      </a:endParaRPr>
                    </a:p>
                  </a:txBody>
                  <a:tcPr>
                    <a:lnL w="12700" cmpd="sng">
                      <a:noFill/>
                    </a:lnL>
                    <a:lnT w="12700" cmpd="sng">
                      <a:noFill/>
                    </a:lnT>
                    <a:noFill/>
                  </a:tcPr>
                </a:tc>
                <a:tc gridSpan="3">
                  <a:txBody>
                    <a:bodyPr/>
                    <a:lstStyle/>
                    <a:p>
                      <a:pPr algn="ctr"/>
                      <a:r>
                        <a:rPr lang="it-IT" sz="2800" u="none" dirty="0">
                          <a:solidFill>
                            <a:srgbClr val="2F5597"/>
                          </a:solidFill>
                        </a:rPr>
                        <a:t>DEFINITE ARTICLES</a:t>
                      </a:r>
                      <a:endParaRPr lang="en-GB" sz="2800" u="none" dirty="0">
                        <a:solidFill>
                          <a:srgbClr val="2F5597"/>
                        </a:solidFill>
                      </a:endParaRPr>
                    </a:p>
                  </a:txBody>
                  <a:tcPr>
                    <a:solidFill>
                      <a:schemeClr val="bg1"/>
                    </a:solidFil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837622772"/>
                  </a:ext>
                </a:extLst>
              </a:tr>
              <a:tr h="430107">
                <a:tc vMerge="1">
                  <a:txBody>
                    <a:bodyPr/>
                    <a:lstStyle/>
                    <a:p>
                      <a:endParaRPr lang="en-GB" dirty="0"/>
                    </a:p>
                  </a:txBody>
                  <a:tcPr/>
                </a:tc>
                <a:tc>
                  <a:txBody>
                    <a:bodyPr/>
                    <a:lstStyle/>
                    <a:p>
                      <a:r>
                        <a:rPr lang="it-IT" sz="2800" u="none" dirty="0" err="1">
                          <a:solidFill>
                            <a:srgbClr val="2F5597"/>
                          </a:solidFill>
                        </a:rPr>
                        <a:t>Masculine</a:t>
                      </a:r>
                      <a:endParaRPr lang="en-GB" sz="2800" dirty="0">
                        <a:solidFill>
                          <a:srgbClr val="2F5597"/>
                        </a:solidFill>
                      </a:endParaRPr>
                    </a:p>
                  </a:txBody>
                  <a:tcPr/>
                </a:tc>
                <a:tc>
                  <a:txBody>
                    <a:bodyPr/>
                    <a:lstStyle/>
                    <a:p>
                      <a:r>
                        <a:rPr lang="it-IT" sz="2800" dirty="0" err="1">
                          <a:solidFill>
                            <a:srgbClr val="2F5597"/>
                          </a:solidFill>
                        </a:rPr>
                        <a:t>Feminine</a:t>
                      </a:r>
                      <a:endParaRPr lang="en-GB" sz="2800" dirty="0">
                        <a:solidFill>
                          <a:srgbClr val="2F5597"/>
                        </a:solidFill>
                      </a:endParaRPr>
                    </a:p>
                  </a:txBody>
                  <a:tcPr>
                    <a:solidFill>
                      <a:srgbClr val="FF99FF"/>
                    </a:solidFill>
                  </a:tcPr>
                </a:tc>
                <a:tc>
                  <a:txBody>
                    <a:bodyPr/>
                    <a:lstStyle/>
                    <a:p>
                      <a:r>
                        <a:rPr lang="it-IT" sz="2800" dirty="0" err="1">
                          <a:solidFill>
                            <a:srgbClr val="2F5597"/>
                          </a:solidFill>
                        </a:rPr>
                        <a:t>Neuter</a:t>
                      </a:r>
                      <a:endParaRPr lang="en-GB" sz="2800" dirty="0">
                        <a:solidFill>
                          <a:srgbClr val="2F5597"/>
                        </a:solidFill>
                      </a:endParaRPr>
                    </a:p>
                  </a:txBody>
                  <a:tcPr>
                    <a:solidFill>
                      <a:srgbClr val="92D050"/>
                    </a:solidFill>
                  </a:tcPr>
                </a:tc>
                <a:extLst>
                  <a:ext uri="{0D108BD9-81ED-4DB2-BD59-A6C34878D82A}">
                    <a16:rowId xmlns:a16="http://schemas.microsoft.com/office/drawing/2014/main" val="1295005563"/>
                  </a:ext>
                </a:extLst>
              </a:tr>
              <a:tr h="430107">
                <a:tc>
                  <a:txBody>
                    <a:bodyPr/>
                    <a:lstStyle/>
                    <a:p>
                      <a:r>
                        <a:rPr lang="it-IT" sz="2800" dirty="0">
                          <a:solidFill>
                            <a:srgbClr val="2F5597"/>
                          </a:solidFill>
                        </a:rPr>
                        <a:t>Nominative</a:t>
                      </a:r>
                      <a:endParaRPr lang="en-GB" sz="2800" dirty="0">
                        <a:solidFill>
                          <a:srgbClr val="2F5597"/>
                        </a:solidFill>
                      </a:endParaRPr>
                    </a:p>
                  </a:txBody>
                  <a:tcPr>
                    <a:solidFill>
                      <a:schemeClr val="bg1"/>
                    </a:solidFill>
                  </a:tcPr>
                </a:tc>
                <a:tc>
                  <a:txBody>
                    <a:bodyPr/>
                    <a:lstStyle/>
                    <a:p>
                      <a:pPr algn="ctr"/>
                      <a:r>
                        <a:rPr lang="el-GR" sz="2800" dirty="0">
                          <a:solidFill>
                            <a:srgbClr val="2F5597"/>
                          </a:solidFill>
                        </a:rPr>
                        <a:t>ο</a:t>
                      </a:r>
                      <a:endParaRPr lang="en-GB" sz="2800" dirty="0">
                        <a:solidFill>
                          <a:srgbClr val="2F5597"/>
                        </a:solidFill>
                      </a:endParaRPr>
                    </a:p>
                  </a:txBody>
                  <a:tcPr/>
                </a:tc>
                <a:tc>
                  <a:txBody>
                    <a:bodyPr/>
                    <a:lstStyle/>
                    <a:p>
                      <a:pPr algn="ctr"/>
                      <a:r>
                        <a:rPr lang="el-GR" sz="2800" dirty="0">
                          <a:solidFill>
                            <a:srgbClr val="2F5597"/>
                          </a:solidFill>
                        </a:rPr>
                        <a:t>η</a:t>
                      </a:r>
                      <a:endParaRPr lang="en-GB" sz="2800" dirty="0">
                        <a:solidFill>
                          <a:srgbClr val="2F5597"/>
                        </a:solidFill>
                      </a:endParaRPr>
                    </a:p>
                  </a:txBody>
                  <a:tcPr>
                    <a:solidFill>
                      <a:srgbClr val="FF99FF"/>
                    </a:solidFill>
                  </a:tcPr>
                </a:tc>
                <a:tc>
                  <a:txBody>
                    <a:bodyPr/>
                    <a:lstStyle/>
                    <a:p>
                      <a:pPr algn="ctr"/>
                      <a:r>
                        <a:rPr lang="el-GR" sz="2800" dirty="0">
                          <a:solidFill>
                            <a:srgbClr val="2F5597"/>
                          </a:solidFill>
                        </a:rPr>
                        <a:t>το</a:t>
                      </a:r>
                      <a:endParaRPr lang="en-GB" sz="2800" dirty="0">
                        <a:solidFill>
                          <a:srgbClr val="2F5597"/>
                        </a:solidFill>
                      </a:endParaRPr>
                    </a:p>
                  </a:txBody>
                  <a:tcPr>
                    <a:solidFill>
                      <a:srgbClr val="92D050"/>
                    </a:solidFill>
                  </a:tcPr>
                </a:tc>
                <a:extLst>
                  <a:ext uri="{0D108BD9-81ED-4DB2-BD59-A6C34878D82A}">
                    <a16:rowId xmlns:a16="http://schemas.microsoft.com/office/drawing/2014/main" val="494784600"/>
                  </a:ext>
                </a:extLst>
              </a:tr>
              <a:tr h="430107">
                <a:tc>
                  <a:txBody>
                    <a:bodyPr/>
                    <a:lstStyle/>
                    <a:p>
                      <a:r>
                        <a:rPr lang="it-IT" sz="2800" dirty="0">
                          <a:solidFill>
                            <a:srgbClr val="2F5597"/>
                          </a:solidFill>
                        </a:rPr>
                        <a:t>Genitive</a:t>
                      </a:r>
                      <a:endParaRPr lang="en-GB" sz="2800" dirty="0">
                        <a:solidFill>
                          <a:srgbClr val="2F5597"/>
                        </a:solidFill>
                      </a:endParaRPr>
                    </a:p>
                  </a:txBody>
                  <a:tcPr>
                    <a:solidFill>
                      <a:schemeClr val="bg1"/>
                    </a:solidFill>
                  </a:tcPr>
                </a:tc>
                <a:tc>
                  <a:txBody>
                    <a:bodyPr/>
                    <a:lstStyle/>
                    <a:p>
                      <a:pPr algn="ctr"/>
                      <a:r>
                        <a:rPr lang="el-GR" sz="2800" u="none" dirty="0">
                          <a:solidFill>
                            <a:srgbClr val="2F5597"/>
                          </a:solidFill>
                        </a:rPr>
                        <a:t>του</a:t>
                      </a:r>
                      <a:endParaRPr lang="en-GB" sz="2800" dirty="0">
                        <a:solidFill>
                          <a:srgbClr val="2F5597"/>
                        </a:solidFill>
                      </a:endParaRPr>
                    </a:p>
                  </a:txBody>
                  <a:tcPr/>
                </a:tc>
                <a:tc>
                  <a:txBody>
                    <a:bodyPr/>
                    <a:lstStyle/>
                    <a:p>
                      <a:pPr algn="ctr"/>
                      <a:r>
                        <a:rPr lang="el-GR" sz="2800" dirty="0">
                          <a:solidFill>
                            <a:srgbClr val="2F5597"/>
                          </a:solidFill>
                        </a:rPr>
                        <a:t>της</a:t>
                      </a:r>
                      <a:endParaRPr lang="en-GB" sz="2800" dirty="0">
                        <a:solidFill>
                          <a:srgbClr val="2F5597"/>
                        </a:solidFill>
                      </a:endParaRPr>
                    </a:p>
                  </a:txBody>
                  <a:tcPr>
                    <a:solidFill>
                      <a:srgbClr val="FF99FF"/>
                    </a:solidFill>
                  </a:tcPr>
                </a:tc>
                <a:tc>
                  <a:txBody>
                    <a:bodyPr/>
                    <a:lstStyle/>
                    <a:p>
                      <a:pPr algn="ctr"/>
                      <a:r>
                        <a:rPr lang="el-GR" sz="2800" dirty="0">
                          <a:solidFill>
                            <a:srgbClr val="2F5597"/>
                          </a:solidFill>
                        </a:rPr>
                        <a:t>του</a:t>
                      </a:r>
                      <a:endParaRPr lang="en-GB" sz="2800" dirty="0">
                        <a:solidFill>
                          <a:srgbClr val="2F5597"/>
                        </a:solidFill>
                      </a:endParaRPr>
                    </a:p>
                  </a:txBody>
                  <a:tcPr>
                    <a:solidFill>
                      <a:srgbClr val="92D050"/>
                    </a:solidFill>
                  </a:tcPr>
                </a:tc>
                <a:extLst>
                  <a:ext uri="{0D108BD9-81ED-4DB2-BD59-A6C34878D82A}">
                    <a16:rowId xmlns:a16="http://schemas.microsoft.com/office/drawing/2014/main" val="773726180"/>
                  </a:ext>
                </a:extLst>
              </a:tr>
              <a:tr h="742377">
                <a:tc>
                  <a:txBody>
                    <a:bodyPr/>
                    <a:lstStyle/>
                    <a:p>
                      <a:r>
                        <a:rPr lang="it-IT" sz="2800" dirty="0">
                          <a:solidFill>
                            <a:srgbClr val="2F5597"/>
                          </a:solidFill>
                        </a:rPr>
                        <a:t>Accusative/</a:t>
                      </a:r>
                    </a:p>
                    <a:p>
                      <a:r>
                        <a:rPr lang="it-IT" sz="2800" dirty="0">
                          <a:solidFill>
                            <a:srgbClr val="2F5597"/>
                          </a:solidFill>
                        </a:rPr>
                        <a:t>Vocative</a:t>
                      </a:r>
                      <a:endParaRPr lang="en-GB" sz="2800" dirty="0">
                        <a:solidFill>
                          <a:srgbClr val="2F5597"/>
                        </a:solidFill>
                      </a:endParaRPr>
                    </a:p>
                  </a:txBody>
                  <a:tcPr>
                    <a:solidFill>
                      <a:schemeClr val="bg1"/>
                    </a:solidFill>
                  </a:tcPr>
                </a:tc>
                <a:tc>
                  <a:txBody>
                    <a:bodyPr/>
                    <a:lstStyle/>
                    <a:p>
                      <a:pPr algn="ctr"/>
                      <a:r>
                        <a:rPr lang="el-GR" sz="2800" dirty="0">
                          <a:solidFill>
                            <a:srgbClr val="2F5597"/>
                          </a:solidFill>
                        </a:rPr>
                        <a:t>τον</a:t>
                      </a:r>
                      <a:endParaRPr lang="en-GB" sz="2800" dirty="0">
                        <a:solidFill>
                          <a:srgbClr val="2F5597"/>
                        </a:solidFill>
                      </a:endParaRPr>
                    </a:p>
                  </a:txBody>
                  <a:tcPr/>
                </a:tc>
                <a:tc>
                  <a:txBody>
                    <a:bodyPr/>
                    <a:lstStyle/>
                    <a:p>
                      <a:pPr algn="ctr"/>
                      <a:r>
                        <a:rPr lang="el-GR" sz="2800" dirty="0">
                          <a:solidFill>
                            <a:srgbClr val="2F5597"/>
                          </a:solidFill>
                        </a:rPr>
                        <a:t>τη</a:t>
                      </a:r>
                      <a:r>
                        <a:rPr lang="it-IT" sz="2800" dirty="0">
                          <a:solidFill>
                            <a:srgbClr val="2F5597"/>
                          </a:solidFill>
                        </a:rPr>
                        <a:t>(</a:t>
                      </a:r>
                      <a:r>
                        <a:rPr lang="el-GR" sz="2800" dirty="0">
                          <a:solidFill>
                            <a:srgbClr val="2F5597"/>
                          </a:solidFill>
                        </a:rPr>
                        <a:t>ν</a:t>
                      </a:r>
                      <a:r>
                        <a:rPr lang="it-IT" sz="2800" dirty="0">
                          <a:solidFill>
                            <a:srgbClr val="2F5597"/>
                          </a:solidFill>
                        </a:rPr>
                        <a:t>)</a:t>
                      </a:r>
                      <a:endParaRPr lang="en-GB" sz="2800" dirty="0">
                        <a:solidFill>
                          <a:srgbClr val="2F5597"/>
                        </a:solidFill>
                      </a:endParaRPr>
                    </a:p>
                  </a:txBody>
                  <a:tcPr>
                    <a:solidFill>
                      <a:srgbClr val="FF99FF"/>
                    </a:solidFill>
                  </a:tcPr>
                </a:tc>
                <a:tc>
                  <a:txBody>
                    <a:bodyPr/>
                    <a:lstStyle/>
                    <a:p>
                      <a:pPr algn="ctr"/>
                      <a:r>
                        <a:rPr lang="el-GR" sz="2800" dirty="0">
                          <a:solidFill>
                            <a:srgbClr val="2F5597"/>
                          </a:solidFill>
                        </a:rPr>
                        <a:t>το</a:t>
                      </a:r>
                      <a:endParaRPr lang="en-GB" sz="2800" dirty="0">
                        <a:solidFill>
                          <a:srgbClr val="2F5597"/>
                        </a:solidFill>
                      </a:endParaRPr>
                    </a:p>
                  </a:txBody>
                  <a:tcPr>
                    <a:solidFill>
                      <a:srgbClr val="92D050"/>
                    </a:solidFill>
                  </a:tcPr>
                </a:tc>
                <a:extLst>
                  <a:ext uri="{0D108BD9-81ED-4DB2-BD59-A6C34878D82A}">
                    <a16:rowId xmlns:a16="http://schemas.microsoft.com/office/drawing/2014/main" val="2022721055"/>
                  </a:ext>
                </a:extLst>
              </a:tr>
            </a:tbl>
          </a:graphicData>
        </a:graphic>
      </p:graphicFrame>
      <p:sp>
        <p:nvSpPr>
          <p:cNvPr id="24" name="Rettangolo 23">
            <a:extLst>
              <a:ext uri="{FF2B5EF4-FFF2-40B4-BE49-F238E27FC236}">
                <a16:creationId xmlns:a16="http://schemas.microsoft.com/office/drawing/2014/main" id="{E33E467B-CD69-416D-9BA4-A3AF97AEB63E}"/>
              </a:ext>
            </a:extLst>
          </p:cNvPr>
          <p:cNvSpPr/>
          <p:nvPr/>
        </p:nvSpPr>
        <p:spPr>
          <a:xfrm>
            <a:off x="2941982" y="4613065"/>
            <a:ext cx="5983359" cy="1122871"/>
          </a:xfrm>
          <a:prstGeom prst="rect">
            <a:avLst/>
          </a:prstGeom>
          <a:solidFill>
            <a:schemeClr val="bg1"/>
          </a:solidFill>
        </p:spPr>
        <p:txBody>
          <a:bodyPr wrap="square">
            <a:spAutoFit/>
          </a:bodyPr>
          <a:lstStyle/>
          <a:p>
            <a:pPr lvl="0" algn="ctr">
              <a:lnSpc>
                <a:spcPct val="107000"/>
              </a:lnSpc>
              <a:spcAft>
                <a:spcPts val="0"/>
              </a:spcAft>
            </a:pPr>
            <a:r>
              <a:rPr lang="el-GR" sz="3200" b="1" dirty="0">
                <a:solidFill>
                  <a:schemeClr val="accent1">
                    <a:lumMod val="75000"/>
                  </a:schemeClr>
                </a:solidFill>
              </a:rPr>
              <a:t>Πώς </a:t>
            </a:r>
            <a:r>
              <a:rPr lang="el-GR" sz="3200" b="1" i="1" dirty="0">
                <a:solidFill>
                  <a:schemeClr val="accent1">
                    <a:lumMod val="75000"/>
                  </a:schemeClr>
                </a:solidFill>
              </a:rPr>
              <a:t>τον</a:t>
            </a:r>
            <a:r>
              <a:rPr lang="el-GR" sz="3200" b="1" dirty="0">
                <a:solidFill>
                  <a:schemeClr val="accent1">
                    <a:lumMod val="75000"/>
                  </a:schemeClr>
                </a:solidFill>
              </a:rPr>
              <a:t> λένε</a:t>
            </a:r>
            <a:r>
              <a:rPr lang="it-IT" sz="3200" b="1" dirty="0">
                <a:solidFill>
                  <a:schemeClr val="accent1">
                    <a:lumMod val="75000"/>
                  </a:schemeClr>
                </a:solidFill>
              </a:rPr>
              <a:t>; [</a:t>
            </a:r>
            <a:r>
              <a:rPr lang="it-IT" sz="3200" b="1" dirty="0" err="1">
                <a:solidFill>
                  <a:schemeClr val="accent1">
                    <a:lumMod val="75000"/>
                  </a:schemeClr>
                </a:solidFill>
              </a:rPr>
              <a:t>how</a:t>
            </a:r>
            <a:r>
              <a:rPr lang="it-IT" sz="3200" b="1" dirty="0">
                <a:solidFill>
                  <a:schemeClr val="accent1">
                    <a:lumMod val="75000"/>
                  </a:schemeClr>
                </a:solidFill>
              </a:rPr>
              <a:t> </a:t>
            </a:r>
            <a:r>
              <a:rPr lang="it-IT" sz="3200" b="1" dirty="0" err="1">
                <a:solidFill>
                  <a:schemeClr val="accent1">
                    <a:lumMod val="75000"/>
                  </a:schemeClr>
                </a:solidFill>
              </a:rPr>
              <a:t>is</a:t>
            </a:r>
            <a:r>
              <a:rPr lang="it-IT" sz="3200" b="1" dirty="0">
                <a:solidFill>
                  <a:schemeClr val="accent1">
                    <a:lumMod val="75000"/>
                  </a:schemeClr>
                </a:solidFill>
              </a:rPr>
              <a:t> </a:t>
            </a:r>
            <a:r>
              <a:rPr lang="it-IT" sz="3200" b="1" i="1" dirty="0">
                <a:solidFill>
                  <a:schemeClr val="accent1">
                    <a:lumMod val="75000"/>
                  </a:schemeClr>
                </a:solidFill>
              </a:rPr>
              <a:t>he</a:t>
            </a:r>
            <a:r>
              <a:rPr lang="it-IT" sz="3200" b="1" dirty="0">
                <a:solidFill>
                  <a:schemeClr val="accent1">
                    <a:lumMod val="75000"/>
                  </a:schemeClr>
                </a:solidFill>
              </a:rPr>
              <a:t> </a:t>
            </a:r>
            <a:r>
              <a:rPr lang="it-IT" sz="3200" b="1" dirty="0" err="1">
                <a:solidFill>
                  <a:schemeClr val="accent1">
                    <a:lumMod val="75000"/>
                  </a:schemeClr>
                </a:solidFill>
              </a:rPr>
              <a:t>called</a:t>
            </a:r>
            <a:r>
              <a:rPr lang="it-IT" sz="3200" b="1" dirty="0">
                <a:solidFill>
                  <a:schemeClr val="accent1">
                    <a:lumMod val="75000"/>
                  </a:schemeClr>
                </a:solidFill>
              </a:rPr>
              <a:t>?]</a:t>
            </a:r>
          </a:p>
          <a:p>
            <a:pPr lvl="0" algn="ctr">
              <a:lnSpc>
                <a:spcPct val="107000"/>
              </a:lnSpc>
              <a:spcAft>
                <a:spcPts val="0"/>
              </a:spcAft>
            </a:pPr>
            <a:r>
              <a:rPr lang="el-GR" sz="3200" b="1" dirty="0">
                <a:solidFill>
                  <a:schemeClr val="accent1">
                    <a:lumMod val="75000"/>
                  </a:schemeClr>
                </a:solidFill>
              </a:rPr>
              <a:t>Πώς </a:t>
            </a:r>
            <a:r>
              <a:rPr lang="el-GR" sz="3200" b="1" i="1" dirty="0">
                <a:solidFill>
                  <a:schemeClr val="accent1">
                    <a:lumMod val="75000"/>
                  </a:schemeClr>
                </a:solidFill>
              </a:rPr>
              <a:t>την</a:t>
            </a:r>
            <a:r>
              <a:rPr lang="el-GR" sz="3200" b="1" dirty="0">
                <a:solidFill>
                  <a:schemeClr val="accent1">
                    <a:lumMod val="75000"/>
                  </a:schemeClr>
                </a:solidFill>
              </a:rPr>
              <a:t> λένε</a:t>
            </a:r>
            <a:r>
              <a:rPr lang="it-IT" sz="3200" b="1" dirty="0">
                <a:solidFill>
                  <a:schemeClr val="accent1">
                    <a:lumMod val="75000"/>
                  </a:schemeClr>
                </a:solidFill>
              </a:rPr>
              <a:t>; [</a:t>
            </a:r>
            <a:r>
              <a:rPr lang="it-IT" sz="3200" b="1" dirty="0" err="1">
                <a:solidFill>
                  <a:schemeClr val="accent1">
                    <a:lumMod val="75000"/>
                  </a:schemeClr>
                </a:solidFill>
              </a:rPr>
              <a:t>how</a:t>
            </a:r>
            <a:r>
              <a:rPr lang="it-IT" sz="3200" b="1" dirty="0">
                <a:solidFill>
                  <a:schemeClr val="accent1">
                    <a:lumMod val="75000"/>
                  </a:schemeClr>
                </a:solidFill>
              </a:rPr>
              <a:t> </a:t>
            </a:r>
            <a:r>
              <a:rPr lang="it-IT" sz="3200" b="1" dirty="0" err="1">
                <a:solidFill>
                  <a:schemeClr val="accent1">
                    <a:lumMod val="75000"/>
                  </a:schemeClr>
                </a:solidFill>
              </a:rPr>
              <a:t>is</a:t>
            </a:r>
            <a:r>
              <a:rPr lang="it-IT" sz="3200" b="1" dirty="0">
                <a:solidFill>
                  <a:schemeClr val="accent1">
                    <a:lumMod val="75000"/>
                  </a:schemeClr>
                </a:solidFill>
              </a:rPr>
              <a:t> </a:t>
            </a:r>
            <a:r>
              <a:rPr lang="it-IT" sz="3200" b="1" i="1" dirty="0" err="1">
                <a:solidFill>
                  <a:schemeClr val="accent1">
                    <a:lumMod val="75000"/>
                  </a:schemeClr>
                </a:solidFill>
              </a:rPr>
              <a:t>she</a:t>
            </a:r>
            <a:r>
              <a:rPr lang="it-IT" sz="3200" b="1" dirty="0">
                <a:solidFill>
                  <a:schemeClr val="accent1">
                    <a:lumMod val="75000"/>
                  </a:schemeClr>
                </a:solidFill>
              </a:rPr>
              <a:t> </a:t>
            </a:r>
            <a:r>
              <a:rPr lang="it-IT" sz="3200" b="1" dirty="0" err="1">
                <a:solidFill>
                  <a:schemeClr val="accent1">
                    <a:lumMod val="75000"/>
                  </a:schemeClr>
                </a:solidFill>
              </a:rPr>
              <a:t>called</a:t>
            </a:r>
            <a:r>
              <a:rPr lang="it-IT" sz="3200" b="1" dirty="0">
                <a:solidFill>
                  <a:schemeClr val="accent1">
                    <a:lumMod val="75000"/>
                  </a:schemeClr>
                </a:solidFill>
              </a:rPr>
              <a:t>?]</a:t>
            </a:r>
            <a:endParaRPr lang="el-GR" sz="3200" b="1" dirty="0">
              <a:solidFill>
                <a:srgbClr val="C00000"/>
              </a:solidFill>
            </a:endParaRPr>
          </a:p>
        </p:txBody>
      </p:sp>
      <p:sp>
        <p:nvSpPr>
          <p:cNvPr id="16" name="CasellaDiTesto 7">
            <a:extLst>
              <a:ext uri="{FF2B5EF4-FFF2-40B4-BE49-F238E27FC236}">
                <a16:creationId xmlns:a16="http://schemas.microsoft.com/office/drawing/2014/main" id="{3D50E87E-2B97-4BC0-A3B5-FA25D4EF20C3}"/>
              </a:ext>
            </a:extLst>
          </p:cNvPr>
          <p:cNvSpPr txBox="1"/>
          <p:nvPr/>
        </p:nvSpPr>
        <p:spPr>
          <a:xfrm>
            <a:off x="442205" y="6236301"/>
            <a:ext cx="7871478" cy="369332"/>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August</a:t>
            </a:r>
            <a:r>
              <a:rPr lang="el-GR" dirty="0">
                <a:solidFill>
                  <a:srgbClr val="002060"/>
                </a:solidFill>
              </a:rPr>
              <a:t> 2022</a:t>
            </a:r>
            <a:endParaRPr lang="it-IT" dirty="0">
              <a:solidFill>
                <a:srgbClr val="002060"/>
              </a:solidFill>
            </a:endParaRPr>
          </a:p>
        </p:txBody>
      </p:sp>
    </p:spTree>
    <p:extLst>
      <p:ext uri="{BB962C8B-B14F-4D97-AF65-F5344CB8AC3E}">
        <p14:creationId xmlns:p14="http://schemas.microsoft.com/office/powerpoint/2010/main" val="128525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sp>
        <p:nvSpPr>
          <p:cNvPr id="17" name="Rettangolo 16">
            <a:extLst>
              <a:ext uri="{FF2B5EF4-FFF2-40B4-BE49-F238E27FC236}">
                <a16:creationId xmlns:a16="http://schemas.microsoft.com/office/drawing/2014/main" id="{D571C399-A516-4260-97AC-2D1194E9CB75}"/>
              </a:ext>
            </a:extLst>
          </p:cNvPr>
          <p:cNvSpPr/>
          <p:nvPr/>
        </p:nvSpPr>
        <p:spPr>
          <a:xfrm>
            <a:off x="586496" y="1995735"/>
            <a:ext cx="8398478" cy="1915974"/>
          </a:xfrm>
          <a:prstGeom prst="rect">
            <a:avLst/>
          </a:prstGeom>
        </p:spPr>
        <p:txBody>
          <a:bodyPr wrap="square">
            <a:spAutoFit/>
          </a:bodyPr>
          <a:lstStyle/>
          <a:p>
            <a:pPr lvl="0">
              <a:lnSpc>
                <a:spcPct val="107000"/>
              </a:lnSpc>
              <a:spcAft>
                <a:spcPts val="0"/>
              </a:spcAft>
            </a:pPr>
            <a:r>
              <a:rPr lang="it-IT" sz="2800" b="1" dirty="0">
                <a:solidFill>
                  <a:schemeClr val="accent1">
                    <a:lumMod val="75000"/>
                  </a:schemeClr>
                </a:solidFill>
              </a:rPr>
              <a:t>- </a:t>
            </a:r>
            <a:r>
              <a:rPr lang="el-GR" sz="2800" b="1" dirty="0">
                <a:solidFill>
                  <a:schemeClr val="accent1">
                    <a:lumMod val="75000"/>
                  </a:schemeClr>
                </a:solidFill>
              </a:rPr>
              <a:t>   φωνήεν </a:t>
            </a:r>
            <a:r>
              <a:rPr lang="it-IT" sz="2800" b="1" dirty="0">
                <a:solidFill>
                  <a:schemeClr val="accent1">
                    <a:lumMod val="75000"/>
                  </a:schemeClr>
                </a:solidFill>
              </a:rPr>
              <a:t>(</a:t>
            </a:r>
            <a:r>
              <a:rPr lang="it-IT" sz="2800" b="1" dirty="0" err="1">
                <a:solidFill>
                  <a:schemeClr val="accent1">
                    <a:lumMod val="75000"/>
                  </a:schemeClr>
                </a:solidFill>
              </a:rPr>
              <a:t>vowel</a:t>
            </a:r>
            <a:r>
              <a:rPr lang="it-IT" sz="2800" b="1" dirty="0">
                <a:solidFill>
                  <a:schemeClr val="accent1">
                    <a:lumMod val="75000"/>
                  </a:schemeClr>
                </a:solidFill>
              </a:rPr>
              <a:t>)</a:t>
            </a:r>
            <a:endParaRPr lang="el-GR" sz="2800" b="1" dirty="0">
              <a:solidFill>
                <a:schemeClr val="accent1">
                  <a:lumMod val="75000"/>
                </a:schemeClr>
              </a:solidFill>
            </a:endParaRPr>
          </a:p>
          <a:p>
            <a:pPr marL="457200" lvl="0" indent="-457200">
              <a:lnSpc>
                <a:spcPct val="107000"/>
              </a:lnSpc>
              <a:spcAft>
                <a:spcPts val="0"/>
              </a:spcAft>
              <a:buFontTx/>
              <a:buChar char="-"/>
            </a:pPr>
            <a:r>
              <a:rPr lang="el-GR" sz="2800" b="1" dirty="0">
                <a:solidFill>
                  <a:schemeClr val="accent1">
                    <a:lumMod val="75000"/>
                  </a:schemeClr>
                </a:solidFill>
              </a:rPr>
              <a:t>σύμφωνα</a:t>
            </a:r>
            <a:r>
              <a:rPr lang="it-IT" sz="2800" b="1" dirty="0">
                <a:solidFill>
                  <a:schemeClr val="accent1">
                    <a:lumMod val="75000"/>
                  </a:schemeClr>
                </a:solidFill>
              </a:rPr>
              <a:t> (</a:t>
            </a:r>
            <a:r>
              <a:rPr lang="it-IT" sz="2800" b="1" dirty="0" err="1">
                <a:solidFill>
                  <a:schemeClr val="accent1">
                    <a:lumMod val="75000"/>
                  </a:schemeClr>
                </a:solidFill>
              </a:rPr>
              <a:t>consonants</a:t>
            </a:r>
            <a:r>
              <a:rPr lang="it-IT" sz="2800" b="1" dirty="0">
                <a:solidFill>
                  <a:schemeClr val="accent1">
                    <a:lumMod val="75000"/>
                  </a:schemeClr>
                </a:solidFill>
              </a:rPr>
              <a:t>)</a:t>
            </a:r>
            <a:r>
              <a:rPr lang="el-GR" sz="2800" b="1" dirty="0">
                <a:solidFill>
                  <a:schemeClr val="accent1">
                    <a:lumMod val="75000"/>
                  </a:schemeClr>
                </a:solidFill>
              </a:rPr>
              <a:t> </a:t>
            </a:r>
            <a:r>
              <a:rPr lang="el-GR" sz="2800" b="1" dirty="0">
                <a:solidFill>
                  <a:srgbClr val="FF0000"/>
                </a:solidFill>
              </a:rPr>
              <a:t>κ, π, τ</a:t>
            </a:r>
          </a:p>
          <a:p>
            <a:pPr marL="457200" lvl="0" indent="-457200">
              <a:lnSpc>
                <a:spcPct val="107000"/>
              </a:lnSpc>
              <a:spcAft>
                <a:spcPts val="0"/>
              </a:spcAft>
              <a:buFontTx/>
              <a:buChar char="-"/>
            </a:pPr>
            <a:r>
              <a:rPr lang="el-GR" sz="2800" b="1" dirty="0">
                <a:solidFill>
                  <a:schemeClr val="accent1">
                    <a:lumMod val="75000"/>
                  </a:schemeClr>
                </a:solidFill>
              </a:rPr>
              <a:t>τα δίψηφα </a:t>
            </a:r>
            <a:r>
              <a:rPr lang="el-GR" sz="2800" b="1" dirty="0">
                <a:solidFill>
                  <a:srgbClr val="FF0000"/>
                </a:solidFill>
              </a:rPr>
              <a:t>μπ, ντ, γκ</a:t>
            </a:r>
          </a:p>
          <a:p>
            <a:pPr marL="457200" lvl="0" indent="-457200">
              <a:lnSpc>
                <a:spcPct val="107000"/>
              </a:lnSpc>
              <a:spcAft>
                <a:spcPts val="0"/>
              </a:spcAft>
              <a:buFontTx/>
              <a:buChar char="-"/>
            </a:pPr>
            <a:r>
              <a:rPr lang="el-GR" sz="2800" b="1" dirty="0">
                <a:solidFill>
                  <a:schemeClr val="accent1">
                    <a:lumMod val="75000"/>
                  </a:schemeClr>
                </a:solidFill>
              </a:rPr>
              <a:t>τα διπλά </a:t>
            </a:r>
            <a:r>
              <a:rPr lang="el-GR" sz="2800" b="1" dirty="0">
                <a:solidFill>
                  <a:srgbClr val="FF0000"/>
                </a:solidFill>
              </a:rPr>
              <a:t>ξ, ψ</a:t>
            </a:r>
          </a:p>
        </p:txBody>
      </p:sp>
      <p:sp>
        <p:nvSpPr>
          <p:cNvPr id="22" name="Rettangolo 21">
            <a:extLst>
              <a:ext uri="{FF2B5EF4-FFF2-40B4-BE49-F238E27FC236}">
                <a16:creationId xmlns:a16="http://schemas.microsoft.com/office/drawing/2014/main" id="{AE4100CB-29FD-4DF6-8FCC-6375D0D769A9}"/>
              </a:ext>
            </a:extLst>
          </p:cNvPr>
          <p:cNvSpPr/>
          <p:nvPr/>
        </p:nvSpPr>
        <p:spPr>
          <a:xfrm>
            <a:off x="9135210" y="388694"/>
            <a:ext cx="1932516" cy="721736"/>
          </a:xfrm>
          <a:prstGeom prst="rect">
            <a:avLst/>
          </a:prstGeom>
        </p:spPr>
        <p:txBody>
          <a:bodyPr wrap="none">
            <a:spAutoFit/>
          </a:bodyPr>
          <a:lstStyle/>
          <a:p>
            <a:pPr lvl="0" algn="ctr">
              <a:lnSpc>
                <a:spcPct val="107000"/>
              </a:lnSpc>
              <a:spcAft>
                <a:spcPts val="0"/>
              </a:spcAft>
            </a:pPr>
            <a:r>
              <a:rPr lang="el-GR" sz="4000" b="1" dirty="0">
                <a:solidFill>
                  <a:schemeClr val="accent1">
                    <a:lumMod val="75000"/>
                  </a:schemeClr>
                </a:solidFill>
              </a:rPr>
              <a:t>Τελικό ν</a:t>
            </a:r>
            <a:endParaRPr lang="el-GR" sz="4000" b="1" dirty="0">
              <a:solidFill>
                <a:srgbClr val="C00000"/>
              </a:solidFill>
            </a:endParaRPr>
          </a:p>
        </p:txBody>
      </p:sp>
      <p:sp>
        <p:nvSpPr>
          <p:cNvPr id="2" name="Rettangolo 1">
            <a:extLst>
              <a:ext uri="{FF2B5EF4-FFF2-40B4-BE49-F238E27FC236}">
                <a16:creationId xmlns:a16="http://schemas.microsoft.com/office/drawing/2014/main" id="{34C29D5C-BB1F-4125-8552-C5CFF00F87F3}"/>
              </a:ext>
            </a:extLst>
          </p:cNvPr>
          <p:cNvSpPr/>
          <p:nvPr/>
        </p:nvSpPr>
        <p:spPr>
          <a:xfrm>
            <a:off x="7011863" y="1548966"/>
            <a:ext cx="1878497" cy="3299045"/>
          </a:xfrm>
          <a:prstGeom prst="rect">
            <a:avLst/>
          </a:prstGeom>
        </p:spPr>
        <p:txBody>
          <a:bodyPr wrap="square">
            <a:spAutoFit/>
          </a:bodyPr>
          <a:lstStyle/>
          <a:p>
            <a:pPr lvl="0">
              <a:lnSpc>
                <a:spcPct val="107000"/>
              </a:lnSpc>
              <a:spcAft>
                <a:spcPts val="0"/>
              </a:spcAft>
            </a:pPr>
            <a:r>
              <a:rPr lang="el-GR" sz="2800" b="1" dirty="0">
                <a:solidFill>
                  <a:schemeClr val="accent1">
                    <a:lumMod val="75000"/>
                  </a:schemeClr>
                </a:solidFill>
              </a:rPr>
              <a:t>Βέλγιο</a:t>
            </a:r>
          </a:p>
          <a:p>
            <a:pPr lvl="0">
              <a:lnSpc>
                <a:spcPct val="107000"/>
              </a:lnSpc>
              <a:spcAft>
                <a:spcPts val="0"/>
              </a:spcAft>
            </a:pPr>
            <a:r>
              <a:rPr lang="el-GR" sz="2800" b="1" dirty="0">
                <a:solidFill>
                  <a:srgbClr val="F989FF"/>
                </a:solidFill>
              </a:rPr>
              <a:t>Αγγλία</a:t>
            </a:r>
          </a:p>
          <a:p>
            <a:pPr lvl="0">
              <a:lnSpc>
                <a:spcPct val="107000"/>
              </a:lnSpc>
              <a:spcAft>
                <a:spcPts val="0"/>
              </a:spcAft>
            </a:pPr>
            <a:r>
              <a:rPr lang="el-GR" sz="2800" b="1" dirty="0">
                <a:solidFill>
                  <a:srgbClr val="F989FF"/>
                </a:solidFill>
              </a:rPr>
              <a:t>Γερμανία</a:t>
            </a:r>
          </a:p>
          <a:p>
            <a:pPr lvl="0">
              <a:lnSpc>
                <a:spcPct val="107000"/>
              </a:lnSpc>
              <a:spcAft>
                <a:spcPts val="0"/>
              </a:spcAft>
            </a:pPr>
            <a:r>
              <a:rPr lang="el-GR" sz="2800" b="1" dirty="0">
                <a:solidFill>
                  <a:schemeClr val="accent1">
                    <a:lumMod val="75000"/>
                  </a:schemeClr>
                </a:solidFill>
              </a:rPr>
              <a:t>Καναδά</a:t>
            </a:r>
          </a:p>
          <a:p>
            <a:pPr lvl="0">
              <a:lnSpc>
                <a:spcPct val="107000"/>
              </a:lnSpc>
              <a:spcAft>
                <a:spcPts val="0"/>
              </a:spcAft>
            </a:pPr>
            <a:r>
              <a:rPr lang="el-GR" sz="2800" b="1" dirty="0">
                <a:solidFill>
                  <a:srgbClr val="F989FF"/>
                </a:solidFill>
              </a:rPr>
              <a:t>Νορβηγία</a:t>
            </a:r>
          </a:p>
          <a:p>
            <a:pPr lvl="0">
              <a:lnSpc>
                <a:spcPct val="107000"/>
              </a:lnSpc>
              <a:spcAft>
                <a:spcPts val="0"/>
              </a:spcAft>
            </a:pPr>
            <a:r>
              <a:rPr lang="el-GR" sz="2800" b="1" dirty="0">
                <a:solidFill>
                  <a:schemeClr val="accent1">
                    <a:lumMod val="75000"/>
                  </a:schemeClr>
                </a:solidFill>
              </a:rPr>
              <a:t>Μεξικό</a:t>
            </a:r>
          </a:p>
          <a:p>
            <a:pPr lvl="0">
              <a:lnSpc>
                <a:spcPct val="107000"/>
              </a:lnSpc>
              <a:spcAft>
                <a:spcPts val="0"/>
              </a:spcAft>
            </a:pPr>
            <a:r>
              <a:rPr lang="el-GR" sz="2800" b="1" dirty="0">
                <a:solidFill>
                  <a:srgbClr val="F989FF"/>
                </a:solidFill>
              </a:rPr>
              <a:t>Αμερική</a:t>
            </a:r>
          </a:p>
        </p:txBody>
      </p:sp>
      <p:sp>
        <p:nvSpPr>
          <p:cNvPr id="4" name="Rettangolo 3">
            <a:extLst>
              <a:ext uri="{FF2B5EF4-FFF2-40B4-BE49-F238E27FC236}">
                <a16:creationId xmlns:a16="http://schemas.microsoft.com/office/drawing/2014/main" id="{CA307683-D15F-44E3-AEA8-A1595DE1D4C5}"/>
              </a:ext>
            </a:extLst>
          </p:cNvPr>
          <p:cNvSpPr/>
          <p:nvPr/>
        </p:nvSpPr>
        <p:spPr>
          <a:xfrm>
            <a:off x="9807157" y="1548966"/>
            <a:ext cx="2209649" cy="3760068"/>
          </a:xfrm>
          <a:prstGeom prst="rect">
            <a:avLst/>
          </a:prstGeom>
        </p:spPr>
        <p:txBody>
          <a:bodyPr wrap="square">
            <a:spAutoFit/>
          </a:bodyPr>
          <a:lstStyle/>
          <a:p>
            <a:pPr lvl="0">
              <a:lnSpc>
                <a:spcPct val="107000"/>
              </a:lnSpc>
              <a:spcAft>
                <a:spcPts val="0"/>
              </a:spcAft>
            </a:pPr>
            <a:r>
              <a:rPr lang="el-GR" sz="2800" b="1" dirty="0">
                <a:solidFill>
                  <a:srgbClr val="F989FF"/>
                </a:solidFill>
              </a:rPr>
              <a:t>Γαλλία</a:t>
            </a:r>
          </a:p>
          <a:p>
            <a:pPr lvl="0">
              <a:lnSpc>
                <a:spcPct val="107000"/>
              </a:lnSpc>
              <a:spcAft>
                <a:spcPts val="0"/>
              </a:spcAft>
            </a:pPr>
            <a:r>
              <a:rPr lang="el-GR" sz="2800" b="1" dirty="0">
                <a:solidFill>
                  <a:schemeClr val="accent1">
                    <a:lumMod val="75000"/>
                  </a:schemeClr>
                </a:solidFill>
              </a:rPr>
              <a:t>Ισραήλ</a:t>
            </a:r>
          </a:p>
          <a:p>
            <a:pPr lvl="0">
              <a:lnSpc>
                <a:spcPct val="107000"/>
              </a:lnSpc>
              <a:spcAft>
                <a:spcPts val="0"/>
              </a:spcAft>
            </a:pPr>
            <a:r>
              <a:rPr lang="el-GR" sz="2800" b="1" dirty="0">
                <a:solidFill>
                  <a:schemeClr val="accent1">
                    <a:lumMod val="75000"/>
                  </a:schemeClr>
                </a:solidFill>
              </a:rPr>
              <a:t>Μαρόκο</a:t>
            </a:r>
          </a:p>
          <a:p>
            <a:pPr lvl="0">
              <a:lnSpc>
                <a:spcPct val="107000"/>
              </a:lnSpc>
              <a:spcAft>
                <a:spcPts val="0"/>
              </a:spcAft>
            </a:pPr>
            <a:r>
              <a:rPr lang="el-GR" sz="2800" b="1" dirty="0">
                <a:solidFill>
                  <a:srgbClr val="F989FF"/>
                </a:solidFill>
              </a:rPr>
              <a:t>Τουρκία</a:t>
            </a:r>
          </a:p>
          <a:p>
            <a:pPr lvl="0">
              <a:lnSpc>
                <a:spcPct val="107000"/>
              </a:lnSpc>
              <a:spcAft>
                <a:spcPts val="0"/>
              </a:spcAft>
            </a:pPr>
            <a:r>
              <a:rPr lang="el-GR" sz="2800" b="1" dirty="0">
                <a:solidFill>
                  <a:srgbClr val="F989FF"/>
                </a:solidFill>
              </a:rPr>
              <a:t>Ολλανδία</a:t>
            </a:r>
          </a:p>
          <a:p>
            <a:pPr lvl="0">
              <a:lnSpc>
                <a:spcPct val="107000"/>
              </a:lnSpc>
              <a:spcAft>
                <a:spcPts val="0"/>
              </a:spcAft>
            </a:pPr>
            <a:r>
              <a:rPr lang="el-GR" sz="2800" b="1" dirty="0">
                <a:solidFill>
                  <a:schemeClr val="accent1">
                    <a:lumMod val="75000"/>
                  </a:schemeClr>
                </a:solidFill>
              </a:rPr>
              <a:t>Ιράν</a:t>
            </a:r>
          </a:p>
          <a:p>
            <a:pPr lvl="0">
              <a:lnSpc>
                <a:spcPct val="107000"/>
              </a:lnSpc>
              <a:spcAft>
                <a:spcPts val="0"/>
              </a:spcAft>
            </a:pPr>
            <a:r>
              <a:rPr lang="el-GR" sz="2800" b="1" dirty="0">
                <a:solidFill>
                  <a:srgbClr val="F989FF"/>
                </a:solidFill>
              </a:rPr>
              <a:t>Ινδία</a:t>
            </a:r>
          </a:p>
          <a:p>
            <a:pPr lvl="0">
              <a:lnSpc>
                <a:spcPct val="107000"/>
              </a:lnSpc>
              <a:spcAft>
                <a:spcPts val="0"/>
              </a:spcAft>
            </a:pPr>
            <a:r>
              <a:rPr lang="el-GR" sz="2800" b="1" dirty="0">
                <a:solidFill>
                  <a:srgbClr val="F989FF"/>
                </a:solidFill>
              </a:rPr>
              <a:t>Ελβετία</a:t>
            </a:r>
          </a:p>
        </p:txBody>
      </p:sp>
      <p:sp>
        <p:nvSpPr>
          <p:cNvPr id="18" name="CasellaDiTesto 7">
            <a:extLst>
              <a:ext uri="{FF2B5EF4-FFF2-40B4-BE49-F238E27FC236}">
                <a16:creationId xmlns:a16="http://schemas.microsoft.com/office/drawing/2014/main" id="{7265C2E6-2195-4DA9-B911-62AC3922A9F2}"/>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August 2022</a:t>
            </a:r>
          </a:p>
        </p:txBody>
      </p:sp>
    </p:spTree>
    <p:extLst>
      <p:ext uri="{BB962C8B-B14F-4D97-AF65-F5344CB8AC3E}">
        <p14:creationId xmlns:p14="http://schemas.microsoft.com/office/powerpoint/2010/main" val="303067769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761</Words>
  <Application>Microsoft Office PowerPoint</Application>
  <PresentationFormat>Widescreen</PresentationFormat>
  <Paragraphs>163</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Segoe Script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JACOPO MOSESSO</dc:creator>
  <cp:lastModifiedBy>JACOPO MOSESSO</cp:lastModifiedBy>
  <cp:revision>1</cp:revision>
  <dcterms:created xsi:type="dcterms:W3CDTF">2022-08-11T11:27:04Z</dcterms:created>
  <dcterms:modified xsi:type="dcterms:W3CDTF">2022-08-11T11:28:06Z</dcterms:modified>
</cp:coreProperties>
</file>