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1" r:id="rId2"/>
    <p:sldId id="266" r:id="rId3"/>
    <p:sldId id="502" r:id="rId4"/>
    <p:sldId id="273" r:id="rId5"/>
    <p:sldId id="274" r:id="rId6"/>
    <p:sldId id="285" r:id="rId7"/>
    <p:sldId id="286" r:id="rId8"/>
    <p:sldId id="287" r:id="rId9"/>
    <p:sldId id="288" r:id="rId10"/>
    <p:sldId id="289" r:id="rId11"/>
    <p:sldId id="290" r:id="rId12"/>
    <p:sldId id="291" r:id="rId13"/>
    <p:sldId id="292" r:id="rId14"/>
    <p:sldId id="269" r:id="rId15"/>
    <p:sldId id="283" r:id="rId16"/>
    <p:sldId id="276" r:id="rId17"/>
    <p:sldId id="282" r:id="rId18"/>
    <p:sldId id="277" r:id="rId19"/>
    <p:sldId id="503" r:id="rId20"/>
    <p:sldId id="284" r:id="rId21"/>
    <p:sldId id="5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2E2436-6DCB-CDB7-F012-858CD69A2CE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F1302F33-9FB7-DFC8-E8D1-A2B1465A2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3D311CD6-C656-EDF2-A2EF-5FC39452B72B}"/>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5" name="Segnaposto piè di pagina 4">
            <a:extLst>
              <a:ext uri="{FF2B5EF4-FFF2-40B4-BE49-F238E27FC236}">
                <a16:creationId xmlns:a16="http://schemas.microsoft.com/office/drawing/2014/main" id="{6AF85B0C-895E-4EE9-5D3C-468B38D7AF9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B30DAB59-980A-F76A-94EF-CB10256ABD79}"/>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352861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318077-3E55-F1D3-CB18-4DE210D4E02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5795BDE1-B85F-ECDF-871D-322A08F23E8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39B7E0D-A078-D194-55BC-DF17BB248F52}"/>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5" name="Segnaposto piè di pagina 4">
            <a:extLst>
              <a:ext uri="{FF2B5EF4-FFF2-40B4-BE49-F238E27FC236}">
                <a16:creationId xmlns:a16="http://schemas.microsoft.com/office/drawing/2014/main" id="{3C298562-66F9-CBD1-A61F-2F2033C1D17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EC432CE-2119-EF84-D437-1E850D64A5EB}"/>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374489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791FD6-1996-91E7-C283-60F235FB040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B88F1D9E-60AA-89B3-953E-8302A2F8088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6C34AEF7-378D-4EDA-0B72-B46D7F93CBA0}"/>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5" name="Segnaposto piè di pagina 4">
            <a:extLst>
              <a:ext uri="{FF2B5EF4-FFF2-40B4-BE49-F238E27FC236}">
                <a16:creationId xmlns:a16="http://schemas.microsoft.com/office/drawing/2014/main" id="{0058ACF8-ADD7-7C45-D9C5-5622E8F83735}"/>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2872650-4FC8-E7AA-CE6B-218499098F41}"/>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404869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4801F1-81D9-619D-0DB0-AFF8E5E45AB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75A56607-F1FE-AF36-4B8F-7210381470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3428B8C-DE23-52D8-ED9F-83C9253F6E8E}"/>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5" name="Segnaposto piè di pagina 4">
            <a:extLst>
              <a:ext uri="{FF2B5EF4-FFF2-40B4-BE49-F238E27FC236}">
                <a16:creationId xmlns:a16="http://schemas.microsoft.com/office/drawing/2014/main" id="{7BE296D2-B717-9951-5656-49A1B6F0280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3C64CAB-DB7D-44EF-B83B-2D1666BE14B0}"/>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16473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91CB0E-B697-58FB-0480-F7199B40C0C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BB8FCCEF-11C2-99BB-F5F8-7FCD6BBC0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539EF24-57FF-7AFB-C681-E88A4BF509D5}"/>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5" name="Segnaposto piè di pagina 4">
            <a:extLst>
              <a:ext uri="{FF2B5EF4-FFF2-40B4-BE49-F238E27FC236}">
                <a16:creationId xmlns:a16="http://schemas.microsoft.com/office/drawing/2014/main" id="{D95C7125-23FB-595A-DF5D-E3268ACF4FB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D124106-75A6-1B8A-4916-E92DA6FFCF8B}"/>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316349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01CFAD-A513-E1D4-D372-A66C41156A29}"/>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1DD505D0-0A16-EA13-8BCA-7A3360E1A05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7E393889-25E3-DE7F-7855-FE942265D5D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11FAB222-EB11-7735-614D-8494B1761871}"/>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6" name="Segnaposto piè di pagina 5">
            <a:extLst>
              <a:ext uri="{FF2B5EF4-FFF2-40B4-BE49-F238E27FC236}">
                <a16:creationId xmlns:a16="http://schemas.microsoft.com/office/drawing/2014/main" id="{EE4E2626-6CEA-0046-2B9A-175F11BC4BBA}"/>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4DA3BE4-1E38-BA7A-1B9A-739816737942}"/>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141241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6F6199-0BB3-ACAC-10A8-BAB216DCBDBF}"/>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C0EF4CA-5948-3C55-0EB3-25A6B15CA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30B1DCA-EAE2-303D-47DC-EEBE3745747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D3D467AA-AB87-ADE3-011C-061393686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E7B9DCD-5293-B33D-4E3A-D903880CA04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AB84B8AB-563D-974D-EF28-6A6308984225}"/>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8" name="Segnaposto piè di pagina 7">
            <a:extLst>
              <a:ext uri="{FF2B5EF4-FFF2-40B4-BE49-F238E27FC236}">
                <a16:creationId xmlns:a16="http://schemas.microsoft.com/office/drawing/2014/main" id="{82D09BF1-57E9-FFE6-9FD8-D63F224968C3}"/>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481C9199-8A99-B155-EF6E-D51C3BFDB533}"/>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28227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5773C8-07BF-AE45-B423-4088F260E19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39A5A508-FA10-0B82-360A-4525ADB28018}"/>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4" name="Segnaposto piè di pagina 3">
            <a:extLst>
              <a:ext uri="{FF2B5EF4-FFF2-40B4-BE49-F238E27FC236}">
                <a16:creationId xmlns:a16="http://schemas.microsoft.com/office/drawing/2014/main" id="{D64098EC-F524-98A0-7E77-3F3404C6655A}"/>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DC0E54B1-AF74-7AD6-88E1-6131BBD6578B}"/>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121147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6789CA7-D3B7-6DB2-1E6B-FF553C6B4F7B}"/>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3" name="Segnaposto piè di pagina 2">
            <a:extLst>
              <a:ext uri="{FF2B5EF4-FFF2-40B4-BE49-F238E27FC236}">
                <a16:creationId xmlns:a16="http://schemas.microsoft.com/office/drawing/2014/main" id="{F223F861-EAEC-4C46-7430-8DE48AA8BF00}"/>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14C59D7B-FC86-5A01-8045-5C2941AD7623}"/>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2661006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94659-5F5B-41CD-7232-BA3FFAC8E03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1860C902-6928-512A-8BB2-FE18DC627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0254F0F5-B743-C53A-D572-36754A426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0E7F76-B969-57E7-000E-DA679C4160E7}"/>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6" name="Segnaposto piè di pagina 5">
            <a:extLst>
              <a:ext uri="{FF2B5EF4-FFF2-40B4-BE49-F238E27FC236}">
                <a16:creationId xmlns:a16="http://schemas.microsoft.com/office/drawing/2014/main" id="{1055F257-E60C-BA5A-869F-011CC1289026}"/>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183D3116-36E2-4AAE-1675-ECBE03AB8688}"/>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342481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BAA535-8D29-6734-E777-61FD263557E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5F32C5AD-AE49-7556-33E6-420213523F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9D9851D5-BF39-1DEF-00AA-A5BD57837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E241311-1617-999E-7F05-501108D63E57}"/>
              </a:ext>
            </a:extLst>
          </p:cNvPr>
          <p:cNvSpPr>
            <a:spLocks noGrp="1"/>
          </p:cNvSpPr>
          <p:nvPr>
            <p:ph type="dt" sz="half" idx="10"/>
          </p:nvPr>
        </p:nvSpPr>
        <p:spPr/>
        <p:txBody>
          <a:bodyPr/>
          <a:lstStyle/>
          <a:p>
            <a:fld id="{206E0BD9-E3B7-42E7-B971-B7DD11B2B786}" type="datetimeFigureOut">
              <a:rPr lang="en-GB" smtClean="0"/>
              <a:t>13/07/2022</a:t>
            </a:fld>
            <a:endParaRPr lang="en-GB"/>
          </a:p>
        </p:txBody>
      </p:sp>
      <p:sp>
        <p:nvSpPr>
          <p:cNvPr id="6" name="Segnaposto piè di pagina 5">
            <a:extLst>
              <a:ext uri="{FF2B5EF4-FFF2-40B4-BE49-F238E27FC236}">
                <a16:creationId xmlns:a16="http://schemas.microsoft.com/office/drawing/2014/main" id="{C17D4CA2-869F-00D8-86E0-9BAD0703D742}"/>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9F10438-25C2-02D3-C320-7157E54F2C1A}"/>
              </a:ext>
            </a:extLst>
          </p:cNvPr>
          <p:cNvSpPr>
            <a:spLocks noGrp="1"/>
          </p:cNvSpPr>
          <p:nvPr>
            <p:ph type="sldNum" sz="quarter" idx="12"/>
          </p:nvPr>
        </p:nvSpPr>
        <p:spPr/>
        <p:txBody>
          <a:bodyPr/>
          <a:lstStyle/>
          <a:p>
            <a:fld id="{840C3A25-1A00-49C9-BB9C-37DC86276E02}" type="slidenum">
              <a:rPr lang="en-GB" smtClean="0"/>
              <a:t>‹N›</a:t>
            </a:fld>
            <a:endParaRPr lang="en-GB"/>
          </a:p>
        </p:txBody>
      </p:sp>
    </p:spTree>
    <p:extLst>
      <p:ext uri="{BB962C8B-B14F-4D97-AF65-F5344CB8AC3E}">
        <p14:creationId xmlns:p14="http://schemas.microsoft.com/office/powerpoint/2010/main" val="148017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178E16F-2505-35B3-CF5B-F6ED65B2A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72B0AC5A-407E-A139-7CF7-EDE1DA48AA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F03F089D-AA4A-C57F-9181-931396031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E0BD9-E3B7-42E7-B971-B7DD11B2B786}" type="datetimeFigureOut">
              <a:rPr lang="en-GB" smtClean="0"/>
              <a:t>13/07/2022</a:t>
            </a:fld>
            <a:endParaRPr lang="en-GB"/>
          </a:p>
        </p:txBody>
      </p:sp>
      <p:sp>
        <p:nvSpPr>
          <p:cNvPr id="5" name="Segnaposto piè di pagina 4">
            <a:extLst>
              <a:ext uri="{FF2B5EF4-FFF2-40B4-BE49-F238E27FC236}">
                <a16:creationId xmlns:a16="http://schemas.microsoft.com/office/drawing/2014/main" id="{F243FEAB-DB89-B286-E330-C9D2B53634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F654CAC5-4CA6-223D-BB56-B8381F413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C3A25-1A00-49C9-BB9C-37DC86276E02}" type="slidenum">
              <a:rPr lang="en-GB" smtClean="0"/>
              <a:t>‹N›</a:t>
            </a:fld>
            <a:endParaRPr lang="en-GB"/>
          </a:p>
        </p:txBody>
      </p:sp>
    </p:spTree>
    <p:extLst>
      <p:ext uri="{BB962C8B-B14F-4D97-AF65-F5344CB8AC3E}">
        <p14:creationId xmlns:p14="http://schemas.microsoft.com/office/powerpoint/2010/main" val="120139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8" name="CasellaDiTesto 7"/>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7" name="CasellaDiTesto 16">
            <a:extLst>
              <a:ext uri="{FF2B5EF4-FFF2-40B4-BE49-F238E27FC236}">
                <a16:creationId xmlns:a16="http://schemas.microsoft.com/office/drawing/2014/main" id="{8F2A5445-E355-4962-8797-772B97BF5A2D}"/>
              </a:ext>
            </a:extLst>
          </p:cNvPr>
          <p:cNvSpPr txBox="1"/>
          <p:nvPr/>
        </p:nvSpPr>
        <p:spPr>
          <a:xfrm>
            <a:off x="8590012" y="165534"/>
            <a:ext cx="3816724" cy="1077218"/>
          </a:xfrm>
          <a:prstGeom prst="rect">
            <a:avLst/>
          </a:prstGeom>
          <a:noFill/>
        </p:spPr>
        <p:txBody>
          <a:bodyPr wrap="square" rtlCol="0">
            <a:spAutoFit/>
          </a:bodyPr>
          <a:lstStyle/>
          <a:p>
            <a:pPr algn="ctr"/>
            <a:r>
              <a:rPr lang="el-GR" sz="3200" b="1" dirty="0">
                <a:solidFill>
                  <a:srgbClr val="0070C0"/>
                </a:solidFill>
              </a:rPr>
              <a:t>ΤΟ ΑΛΦΑΒΗΤΟ</a:t>
            </a:r>
            <a:endParaRPr lang="it-IT" sz="3200" b="1" dirty="0">
              <a:solidFill>
                <a:srgbClr val="0070C0"/>
              </a:solidFill>
            </a:endParaRPr>
          </a:p>
          <a:p>
            <a:pPr algn="ctr"/>
            <a:r>
              <a:rPr lang="el-GR" sz="3200" b="1" dirty="0">
                <a:solidFill>
                  <a:srgbClr val="0070C0"/>
                </a:solidFill>
              </a:rPr>
              <a:t>Το αλφάβητο</a:t>
            </a:r>
            <a:endParaRPr lang="it-IT" sz="3200" b="1" dirty="0">
              <a:solidFill>
                <a:srgbClr val="0070C0"/>
              </a:solidFill>
            </a:endParaRPr>
          </a:p>
        </p:txBody>
      </p:sp>
      <p:pic>
        <p:nvPicPr>
          <p:cNvPr id="24" name="Immagine 23">
            <a:extLst>
              <a:ext uri="{FF2B5EF4-FFF2-40B4-BE49-F238E27FC236}">
                <a16:creationId xmlns:a16="http://schemas.microsoft.com/office/drawing/2014/main" id="{1E690047-F09C-48A6-9907-FB22A9679F1C}"/>
              </a:ext>
            </a:extLst>
          </p:cNvPr>
          <p:cNvPicPr>
            <a:picLocks noChangeAspect="1"/>
          </p:cNvPicPr>
          <p:nvPr/>
        </p:nvPicPr>
        <p:blipFill>
          <a:blip r:embed="rId4"/>
          <a:stretch>
            <a:fillRect/>
          </a:stretch>
        </p:blipFill>
        <p:spPr>
          <a:xfrm>
            <a:off x="191548" y="1242752"/>
            <a:ext cx="10641495" cy="4424814"/>
          </a:xfrm>
          <a:prstGeom prst="rect">
            <a:avLst/>
          </a:prstGeom>
        </p:spPr>
      </p:pic>
    </p:spTree>
    <p:extLst>
      <p:ext uri="{BB962C8B-B14F-4D97-AF65-F5344CB8AC3E}">
        <p14:creationId xmlns:p14="http://schemas.microsoft.com/office/powerpoint/2010/main" val="158181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4187638" y="1515939"/>
            <a:ext cx="3816724" cy="584775"/>
          </a:xfrm>
          <a:prstGeom prst="rect">
            <a:avLst/>
          </a:prstGeom>
          <a:noFill/>
        </p:spPr>
        <p:txBody>
          <a:bodyPr wrap="square" rtlCol="0">
            <a:spAutoFit/>
          </a:bodyPr>
          <a:lstStyle/>
          <a:p>
            <a:pPr algn="ctr"/>
            <a:r>
              <a:rPr lang="el-GR" sz="3200" b="1" dirty="0">
                <a:solidFill>
                  <a:srgbClr val="0070C0"/>
                </a:solidFill>
              </a:rPr>
              <a:t>ο</a:t>
            </a:r>
            <a:endParaRPr lang="it-IT" sz="3200" b="1" dirty="0">
              <a:solidFill>
                <a:srgbClr val="0070C0"/>
              </a:solidFill>
            </a:endParaRPr>
          </a:p>
        </p:txBody>
      </p:sp>
      <p:sp>
        <p:nvSpPr>
          <p:cNvPr id="16" name="CasellaDiTesto 15">
            <a:extLst>
              <a:ext uri="{FF2B5EF4-FFF2-40B4-BE49-F238E27FC236}">
                <a16:creationId xmlns:a16="http://schemas.microsoft.com/office/drawing/2014/main" id="{639F5F7B-CBD9-4DDD-85D4-75DB55283489}"/>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1" name="CasellaDiTesto 16">
            <a:extLst>
              <a:ext uri="{FF2B5EF4-FFF2-40B4-BE49-F238E27FC236}">
                <a16:creationId xmlns:a16="http://schemas.microsoft.com/office/drawing/2014/main" id="{F6511077-7E50-47DA-96DE-ABA7A2F45025}"/>
              </a:ext>
            </a:extLst>
          </p:cNvPr>
          <p:cNvSpPr txBox="1"/>
          <p:nvPr/>
        </p:nvSpPr>
        <p:spPr>
          <a:xfrm>
            <a:off x="3436884" y="3017580"/>
            <a:ext cx="1623718" cy="584775"/>
          </a:xfrm>
          <a:prstGeom prst="rect">
            <a:avLst/>
          </a:prstGeom>
          <a:noFill/>
        </p:spPr>
        <p:txBody>
          <a:bodyPr wrap="square" rtlCol="0">
            <a:spAutoFit/>
          </a:bodyPr>
          <a:lstStyle/>
          <a:p>
            <a:pPr algn="ctr"/>
            <a:r>
              <a:rPr lang="el-GR" sz="3200" b="1" dirty="0">
                <a:solidFill>
                  <a:srgbClr val="0070C0"/>
                </a:solidFill>
              </a:rPr>
              <a:t>όμικρον</a:t>
            </a:r>
            <a:endParaRPr lang="it-IT" sz="3200" b="1" dirty="0">
              <a:solidFill>
                <a:srgbClr val="0070C0"/>
              </a:solidFill>
            </a:endParaRPr>
          </a:p>
        </p:txBody>
      </p:sp>
      <p:sp>
        <p:nvSpPr>
          <p:cNvPr id="23" name="CasellaDiTesto 16">
            <a:extLst>
              <a:ext uri="{FF2B5EF4-FFF2-40B4-BE49-F238E27FC236}">
                <a16:creationId xmlns:a16="http://schemas.microsoft.com/office/drawing/2014/main" id="{E9C5E7FF-9D4D-4835-A155-6E0726F02065}"/>
              </a:ext>
            </a:extLst>
          </p:cNvPr>
          <p:cNvSpPr txBox="1"/>
          <p:nvPr/>
        </p:nvSpPr>
        <p:spPr>
          <a:xfrm>
            <a:off x="7131399" y="3017580"/>
            <a:ext cx="1457690" cy="584775"/>
          </a:xfrm>
          <a:prstGeom prst="rect">
            <a:avLst/>
          </a:prstGeom>
          <a:noFill/>
        </p:spPr>
        <p:txBody>
          <a:bodyPr wrap="square" rtlCol="0">
            <a:spAutoFit/>
          </a:bodyPr>
          <a:lstStyle/>
          <a:p>
            <a:pPr algn="ctr"/>
            <a:r>
              <a:rPr lang="el-GR" sz="3200" b="1" dirty="0">
                <a:solidFill>
                  <a:srgbClr val="0070C0"/>
                </a:solidFill>
              </a:rPr>
              <a:t>όψιλον</a:t>
            </a:r>
            <a:endParaRPr lang="it-IT" sz="3200" b="1" dirty="0">
              <a:solidFill>
                <a:srgbClr val="0070C0"/>
              </a:solidFill>
            </a:endParaRPr>
          </a:p>
        </p:txBody>
      </p:sp>
      <p:cxnSp>
        <p:nvCxnSpPr>
          <p:cNvPr id="4" name="Straight Connector 3">
            <a:extLst>
              <a:ext uri="{FF2B5EF4-FFF2-40B4-BE49-F238E27FC236}">
                <a16:creationId xmlns:a16="http://schemas.microsoft.com/office/drawing/2014/main" id="{1941BBCA-6998-4CDE-9BF1-FEE703C44CCB}"/>
              </a:ext>
            </a:extLst>
          </p:cNvPr>
          <p:cNvCxnSpPr/>
          <p:nvPr/>
        </p:nvCxnSpPr>
        <p:spPr>
          <a:xfrm>
            <a:off x="3602910" y="3602355"/>
            <a:ext cx="1172818" cy="0"/>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43C05453-5213-45B5-890C-F5ABB5AABD76}"/>
              </a:ext>
            </a:extLst>
          </p:cNvPr>
          <p:cNvSpPr/>
          <p:nvPr/>
        </p:nvSpPr>
        <p:spPr>
          <a:xfrm>
            <a:off x="7048385" y="2726642"/>
            <a:ext cx="1623718" cy="11666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asellaDiTesto 16">
            <a:extLst>
              <a:ext uri="{FF2B5EF4-FFF2-40B4-BE49-F238E27FC236}">
                <a16:creationId xmlns:a16="http://schemas.microsoft.com/office/drawing/2014/main" id="{00C46770-8B98-4C52-9376-9650C7C621F4}"/>
              </a:ext>
            </a:extLst>
          </p:cNvPr>
          <p:cNvSpPr txBox="1"/>
          <p:nvPr/>
        </p:nvSpPr>
        <p:spPr>
          <a:xfrm>
            <a:off x="3010144" y="502436"/>
            <a:ext cx="6171711" cy="584775"/>
          </a:xfrm>
          <a:prstGeom prst="rect">
            <a:avLst/>
          </a:prstGeom>
          <a:noFill/>
        </p:spPr>
        <p:txBody>
          <a:bodyPr wrap="square" rtlCol="0">
            <a:spAutoFit/>
          </a:bodyPr>
          <a:lstStyle/>
          <a:p>
            <a:pPr algn="ctr"/>
            <a:r>
              <a:rPr lang="it-IT" sz="3200" b="1" dirty="0" err="1">
                <a:solidFill>
                  <a:srgbClr val="0070C0"/>
                </a:solidFill>
              </a:rPr>
              <a:t>What’s</a:t>
            </a:r>
            <a:r>
              <a:rPr lang="it-IT" sz="3200" b="1" dirty="0">
                <a:solidFill>
                  <a:srgbClr val="0070C0"/>
                </a:solidFill>
              </a:rPr>
              <a:t> the </a:t>
            </a:r>
            <a:r>
              <a:rPr lang="it-IT" sz="3200" b="1" dirty="0" err="1">
                <a:solidFill>
                  <a:srgbClr val="0070C0"/>
                </a:solidFill>
              </a:rPr>
              <a:t>correct</a:t>
            </a:r>
            <a:r>
              <a:rPr lang="it-IT" sz="3200" b="1" dirty="0">
                <a:solidFill>
                  <a:srgbClr val="0070C0"/>
                </a:solidFill>
              </a:rPr>
              <a:t> name spelling?</a:t>
            </a:r>
          </a:p>
        </p:txBody>
      </p:sp>
    </p:spTree>
    <p:extLst>
      <p:ext uri="{BB962C8B-B14F-4D97-AF65-F5344CB8AC3E}">
        <p14:creationId xmlns:p14="http://schemas.microsoft.com/office/powerpoint/2010/main" val="43810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4187638" y="1515939"/>
            <a:ext cx="3816724" cy="584775"/>
          </a:xfrm>
          <a:prstGeom prst="rect">
            <a:avLst/>
          </a:prstGeom>
          <a:noFill/>
        </p:spPr>
        <p:txBody>
          <a:bodyPr wrap="square" rtlCol="0">
            <a:spAutoFit/>
          </a:bodyPr>
          <a:lstStyle/>
          <a:p>
            <a:pPr algn="ctr"/>
            <a:r>
              <a:rPr lang="el-GR" sz="3200" b="1" dirty="0">
                <a:solidFill>
                  <a:srgbClr val="0070C0"/>
                </a:solidFill>
              </a:rPr>
              <a:t>υ</a:t>
            </a:r>
            <a:endParaRPr lang="it-IT" sz="3200" b="1" dirty="0">
              <a:solidFill>
                <a:srgbClr val="0070C0"/>
              </a:solidFill>
            </a:endParaRPr>
          </a:p>
        </p:txBody>
      </p:sp>
      <p:sp>
        <p:nvSpPr>
          <p:cNvPr id="16" name="CasellaDiTesto 15">
            <a:extLst>
              <a:ext uri="{FF2B5EF4-FFF2-40B4-BE49-F238E27FC236}">
                <a16:creationId xmlns:a16="http://schemas.microsoft.com/office/drawing/2014/main" id="{639F5F7B-CBD9-4DDD-85D4-75DB55283489}"/>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1" name="CasellaDiTesto 16">
            <a:extLst>
              <a:ext uri="{FF2B5EF4-FFF2-40B4-BE49-F238E27FC236}">
                <a16:creationId xmlns:a16="http://schemas.microsoft.com/office/drawing/2014/main" id="{F6511077-7E50-47DA-96DE-ABA7A2F45025}"/>
              </a:ext>
            </a:extLst>
          </p:cNvPr>
          <p:cNvSpPr txBox="1"/>
          <p:nvPr/>
        </p:nvSpPr>
        <p:spPr>
          <a:xfrm>
            <a:off x="3436884" y="3017580"/>
            <a:ext cx="1623718" cy="584775"/>
          </a:xfrm>
          <a:prstGeom prst="rect">
            <a:avLst/>
          </a:prstGeom>
          <a:noFill/>
        </p:spPr>
        <p:txBody>
          <a:bodyPr wrap="square" rtlCol="0">
            <a:spAutoFit/>
          </a:bodyPr>
          <a:lstStyle/>
          <a:p>
            <a:pPr algn="ctr"/>
            <a:r>
              <a:rPr lang="el-GR" sz="3200" b="1" dirty="0">
                <a:solidFill>
                  <a:srgbClr val="0070C0"/>
                </a:solidFill>
              </a:rPr>
              <a:t>ύψιλον</a:t>
            </a:r>
            <a:endParaRPr lang="it-IT" sz="3200" b="1" dirty="0">
              <a:solidFill>
                <a:srgbClr val="0070C0"/>
              </a:solidFill>
            </a:endParaRPr>
          </a:p>
        </p:txBody>
      </p:sp>
      <p:sp>
        <p:nvSpPr>
          <p:cNvPr id="23" name="CasellaDiTesto 16">
            <a:extLst>
              <a:ext uri="{FF2B5EF4-FFF2-40B4-BE49-F238E27FC236}">
                <a16:creationId xmlns:a16="http://schemas.microsoft.com/office/drawing/2014/main" id="{E9C5E7FF-9D4D-4835-A155-6E0726F02065}"/>
              </a:ext>
            </a:extLst>
          </p:cNvPr>
          <p:cNvSpPr txBox="1"/>
          <p:nvPr/>
        </p:nvSpPr>
        <p:spPr>
          <a:xfrm>
            <a:off x="7131399" y="3017580"/>
            <a:ext cx="1457690" cy="584775"/>
          </a:xfrm>
          <a:prstGeom prst="rect">
            <a:avLst/>
          </a:prstGeom>
          <a:noFill/>
        </p:spPr>
        <p:txBody>
          <a:bodyPr wrap="square" rtlCol="0">
            <a:spAutoFit/>
          </a:bodyPr>
          <a:lstStyle/>
          <a:p>
            <a:pPr algn="ctr"/>
            <a:r>
              <a:rPr lang="el-GR" sz="3200" b="1" dirty="0">
                <a:solidFill>
                  <a:srgbClr val="0070C0"/>
                </a:solidFill>
              </a:rPr>
              <a:t>ύτα</a:t>
            </a:r>
            <a:endParaRPr lang="it-IT" sz="3200" b="1" dirty="0">
              <a:solidFill>
                <a:srgbClr val="0070C0"/>
              </a:solidFill>
            </a:endParaRPr>
          </a:p>
        </p:txBody>
      </p:sp>
      <p:cxnSp>
        <p:nvCxnSpPr>
          <p:cNvPr id="4" name="Straight Connector 3">
            <a:extLst>
              <a:ext uri="{FF2B5EF4-FFF2-40B4-BE49-F238E27FC236}">
                <a16:creationId xmlns:a16="http://schemas.microsoft.com/office/drawing/2014/main" id="{1941BBCA-6998-4CDE-9BF1-FEE703C44CCB}"/>
              </a:ext>
            </a:extLst>
          </p:cNvPr>
          <p:cNvCxnSpPr/>
          <p:nvPr/>
        </p:nvCxnSpPr>
        <p:spPr>
          <a:xfrm>
            <a:off x="3676483" y="3602355"/>
            <a:ext cx="1172818" cy="0"/>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43C05453-5213-45B5-890C-F5ABB5AABD76}"/>
              </a:ext>
            </a:extLst>
          </p:cNvPr>
          <p:cNvSpPr/>
          <p:nvPr/>
        </p:nvSpPr>
        <p:spPr>
          <a:xfrm>
            <a:off x="7048385" y="2726642"/>
            <a:ext cx="1623718" cy="11666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asellaDiTesto 16">
            <a:extLst>
              <a:ext uri="{FF2B5EF4-FFF2-40B4-BE49-F238E27FC236}">
                <a16:creationId xmlns:a16="http://schemas.microsoft.com/office/drawing/2014/main" id="{6E49558C-4D54-4205-8F03-85A2039E7672}"/>
              </a:ext>
            </a:extLst>
          </p:cNvPr>
          <p:cNvSpPr txBox="1"/>
          <p:nvPr/>
        </p:nvSpPr>
        <p:spPr>
          <a:xfrm>
            <a:off x="3010144" y="502436"/>
            <a:ext cx="6171711" cy="584775"/>
          </a:xfrm>
          <a:prstGeom prst="rect">
            <a:avLst/>
          </a:prstGeom>
          <a:noFill/>
        </p:spPr>
        <p:txBody>
          <a:bodyPr wrap="square" rtlCol="0">
            <a:spAutoFit/>
          </a:bodyPr>
          <a:lstStyle/>
          <a:p>
            <a:pPr algn="ctr"/>
            <a:r>
              <a:rPr lang="it-IT" sz="3200" b="1" dirty="0" err="1">
                <a:solidFill>
                  <a:srgbClr val="0070C0"/>
                </a:solidFill>
              </a:rPr>
              <a:t>What’s</a:t>
            </a:r>
            <a:r>
              <a:rPr lang="it-IT" sz="3200" b="1" dirty="0">
                <a:solidFill>
                  <a:srgbClr val="0070C0"/>
                </a:solidFill>
              </a:rPr>
              <a:t> the </a:t>
            </a:r>
            <a:r>
              <a:rPr lang="it-IT" sz="3200" b="1" dirty="0" err="1">
                <a:solidFill>
                  <a:srgbClr val="0070C0"/>
                </a:solidFill>
              </a:rPr>
              <a:t>correct</a:t>
            </a:r>
            <a:r>
              <a:rPr lang="it-IT" sz="3200" b="1" dirty="0">
                <a:solidFill>
                  <a:srgbClr val="0070C0"/>
                </a:solidFill>
              </a:rPr>
              <a:t> name spelling?</a:t>
            </a:r>
          </a:p>
        </p:txBody>
      </p:sp>
    </p:spTree>
    <p:extLst>
      <p:ext uri="{BB962C8B-B14F-4D97-AF65-F5344CB8AC3E}">
        <p14:creationId xmlns:p14="http://schemas.microsoft.com/office/powerpoint/2010/main" val="156496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4187638" y="1515939"/>
            <a:ext cx="3816724" cy="584775"/>
          </a:xfrm>
          <a:prstGeom prst="rect">
            <a:avLst/>
          </a:prstGeom>
          <a:noFill/>
        </p:spPr>
        <p:txBody>
          <a:bodyPr wrap="square" rtlCol="0">
            <a:spAutoFit/>
          </a:bodyPr>
          <a:lstStyle/>
          <a:p>
            <a:pPr algn="ctr"/>
            <a:r>
              <a:rPr lang="el-GR" sz="3200" b="1" dirty="0">
                <a:solidFill>
                  <a:srgbClr val="0070C0"/>
                </a:solidFill>
              </a:rPr>
              <a:t>σ</a:t>
            </a:r>
            <a:endParaRPr lang="it-IT" sz="3200" b="1" dirty="0">
              <a:solidFill>
                <a:srgbClr val="0070C0"/>
              </a:solidFill>
            </a:endParaRPr>
          </a:p>
        </p:txBody>
      </p:sp>
      <p:sp>
        <p:nvSpPr>
          <p:cNvPr id="16" name="CasellaDiTesto 15">
            <a:extLst>
              <a:ext uri="{FF2B5EF4-FFF2-40B4-BE49-F238E27FC236}">
                <a16:creationId xmlns:a16="http://schemas.microsoft.com/office/drawing/2014/main" id="{639F5F7B-CBD9-4DDD-85D4-75DB55283489}"/>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1" name="CasellaDiTesto 16">
            <a:extLst>
              <a:ext uri="{FF2B5EF4-FFF2-40B4-BE49-F238E27FC236}">
                <a16:creationId xmlns:a16="http://schemas.microsoft.com/office/drawing/2014/main" id="{F6511077-7E50-47DA-96DE-ABA7A2F45025}"/>
              </a:ext>
            </a:extLst>
          </p:cNvPr>
          <p:cNvSpPr txBox="1"/>
          <p:nvPr/>
        </p:nvSpPr>
        <p:spPr>
          <a:xfrm>
            <a:off x="3436884" y="3017580"/>
            <a:ext cx="1623718" cy="584775"/>
          </a:xfrm>
          <a:prstGeom prst="rect">
            <a:avLst/>
          </a:prstGeom>
          <a:noFill/>
        </p:spPr>
        <p:txBody>
          <a:bodyPr wrap="square" rtlCol="0">
            <a:spAutoFit/>
          </a:bodyPr>
          <a:lstStyle/>
          <a:p>
            <a:pPr algn="ctr"/>
            <a:r>
              <a:rPr lang="el-GR" sz="3200" b="1" dirty="0">
                <a:solidFill>
                  <a:srgbClr val="0070C0"/>
                </a:solidFill>
              </a:rPr>
              <a:t>σίγμα</a:t>
            </a:r>
            <a:endParaRPr lang="it-IT" sz="3200" b="1" dirty="0">
              <a:solidFill>
                <a:srgbClr val="0070C0"/>
              </a:solidFill>
            </a:endParaRPr>
          </a:p>
        </p:txBody>
      </p:sp>
      <p:sp>
        <p:nvSpPr>
          <p:cNvPr id="23" name="CasellaDiTesto 16">
            <a:extLst>
              <a:ext uri="{FF2B5EF4-FFF2-40B4-BE49-F238E27FC236}">
                <a16:creationId xmlns:a16="http://schemas.microsoft.com/office/drawing/2014/main" id="{E9C5E7FF-9D4D-4835-A155-6E0726F02065}"/>
              </a:ext>
            </a:extLst>
          </p:cNvPr>
          <p:cNvSpPr txBox="1"/>
          <p:nvPr/>
        </p:nvSpPr>
        <p:spPr>
          <a:xfrm>
            <a:off x="7131399" y="3017580"/>
            <a:ext cx="1457690" cy="584775"/>
          </a:xfrm>
          <a:prstGeom prst="rect">
            <a:avLst/>
          </a:prstGeom>
          <a:noFill/>
        </p:spPr>
        <p:txBody>
          <a:bodyPr wrap="square" rtlCol="0">
            <a:spAutoFit/>
          </a:bodyPr>
          <a:lstStyle/>
          <a:p>
            <a:pPr algn="ctr"/>
            <a:r>
              <a:rPr lang="el-GR" sz="3200" b="1" dirty="0">
                <a:solidFill>
                  <a:srgbClr val="0070C0"/>
                </a:solidFill>
              </a:rPr>
              <a:t>σίρμα</a:t>
            </a:r>
            <a:endParaRPr lang="it-IT" sz="3200" b="1" dirty="0">
              <a:solidFill>
                <a:srgbClr val="0070C0"/>
              </a:solidFill>
            </a:endParaRPr>
          </a:p>
        </p:txBody>
      </p:sp>
      <p:cxnSp>
        <p:nvCxnSpPr>
          <p:cNvPr id="4" name="Straight Connector 3">
            <a:extLst>
              <a:ext uri="{FF2B5EF4-FFF2-40B4-BE49-F238E27FC236}">
                <a16:creationId xmlns:a16="http://schemas.microsoft.com/office/drawing/2014/main" id="{1941BBCA-6998-4CDE-9BF1-FEE703C44CCB}"/>
              </a:ext>
            </a:extLst>
          </p:cNvPr>
          <p:cNvCxnSpPr/>
          <p:nvPr/>
        </p:nvCxnSpPr>
        <p:spPr>
          <a:xfrm>
            <a:off x="3676483" y="3602355"/>
            <a:ext cx="1172818" cy="0"/>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43C05453-5213-45B5-890C-F5ABB5AABD76}"/>
              </a:ext>
            </a:extLst>
          </p:cNvPr>
          <p:cNvSpPr/>
          <p:nvPr/>
        </p:nvSpPr>
        <p:spPr>
          <a:xfrm>
            <a:off x="7048385" y="2726642"/>
            <a:ext cx="1623718" cy="11666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asellaDiTesto 16">
            <a:extLst>
              <a:ext uri="{FF2B5EF4-FFF2-40B4-BE49-F238E27FC236}">
                <a16:creationId xmlns:a16="http://schemas.microsoft.com/office/drawing/2014/main" id="{6E49558C-4D54-4205-8F03-85A2039E7672}"/>
              </a:ext>
            </a:extLst>
          </p:cNvPr>
          <p:cNvSpPr txBox="1"/>
          <p:nvPr/>
        </p:nvSpPr>
        <p:spPr>
          <a:xfrm>
            <a:off x="3010144" y="502436"/>
            <a:ext cx="6171711" cy="584775"/>
          </a:xfrm>
          <a:prstGeom prst="rect">
            <a:avLst/>
          </a:prstGeom>
          <a:noFill/>
        </p:spPr>
        <p:txBody>
          <a:bodyPr wrap="square" rtlCol="0">
            <a:spAutoFit/>
          </a:bodyPr>
          <a:lstStyle/>
          <a:p>
            <a:pPr algn="ctr"/>
            <a:r>
              <a:rPr lang="it-IT" sz="3200" b="1" dirty="0" err="1">
                <a:solidFill>
                  <a:srgbClr val="0070C0"/>
                </a:solidFill>
              </a:rPr>
              <a:t>What’s</a:t>
            </a:r>
            <a:r>
              <a:rPr lang="it-IT" sz="3200" b="1" dirty="0">
                <a:solidFill>
                  <a:srgbClr val="0070C0"/>
                </a:solidFill>
              </a:rPr>
              <a:t> the </a:t>
            </a:r>
            <a:r>
              <a:rPr lang="it-IT" sz="3200" b="1" dirty="0" err="1">
                <a:solidFill>
                  <a:srgbClr val="0070C0"/>
                </a:solidFill>
              </a:rPr>
              <a:t>correct</a:t>
            </a:r>
            <a:r>
              <a:rPr lang="it-IT" sz="3200" b="1" dirty="0">
                <a:solidFill>
                  <a:srgbClr val="0070C0"/>
                </a:solidFill>
              </a:rPr>
              <a:t> name spelling?</a:t>
            </a:r>
          </a:p>
        </p:txBody>
      </p:sp>
    </p:spTree>
    <p:extLst>
      <p:ext uri="{BB962C8B-B14F-4D97-AF65-F5344CB8AC3E}">
        <p14:creationId xmlns:p14="http://schemas.microsoft.com/office/powerpoint/2010/main" val="146613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4187638" y="1515939"/>
            <a:ext cx="3816724" cy="584775"/>
          </a:xfrm>
          <a:prstGeom prst="rect">
            <a:avLst/>
          </a:prstGeom>
          <a:noFill/>
        </p:spPr>
        <p:txBody>
          <a:bodyPr wrap="square" rtlCol="0">
            <a:spAutoFit/>
          </a:bodyPr>
          <a:lstStyle/>
          <a:p>
            <a:pPr algn="ctr"/>
            <a:r>
              <a:rPr lang="el-GR" sz="3200" b="1" dirty="0">
                <a:solidFill>
                  <a:srgbClr val="0070C0"/>
                </a:solidFill>
              </a:rPr>
              <a:t>ω</a:t>
            </a:r>
            <a:endParaRPr lang="it-IT" sz="3200" b="1" dirty="0">
              <a:solidFill>
                <a:srgbClr val="0070C0"/>
              </a:solidFill>
            </a:endParaRPr>
          </a:p>
        </p:txBody>
      </p:sp>
      <p:sp>
        <p:nvSpPr>
          <p:cNvPr id="16" name="CasellaDiTesto 15">
            <a:extLst>
              <a:ext uri="{FF2B5EF4-FFF2-40B4-BE49-F238E27FC236}">
                <a16:creationId xmlns:a16="http://schemas.microsoft.com/office/drawing/2014/main" id="{639F5F7B-CBD9-4DDD-85D4-75DB55283489}"/>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1" name="CasellaDiTesto 16">
            <a:extLst>
              <a:ext uri="{FF2B5EF4-FFF2-40B4-BE49-F238E27FC236}">
                <a16:creationId xmlns:a16="http://schemas.microsoft.com/office/drawing/2014/main" id="{F6511077-7E50-47DA-96DE-ABA7A2F45025}"/>
              </a:ext>
            </a:extLst>
          </p:cNvPr>
          <p:cNvSpPr txBox="1"/>
          <p:nvPr/>
        </p:nvSpPr>
        <p:spPr>
          <a:xfrm>
            <a:off x="3436884" y="3017580"/>
            <a:ext cx="1623718" cy="584775"/>
          </a:xfrm>
          <a:prstGeom prst="rect">
            <a:avLst/>
          </a:prstGeom>
          <a:noFill/>
        </p:spPr>
        <p:txBody>
          <a:bodyPr wrap="square" rtlCol="0">
            <a:spAutoFit/>
          </a:bodyPr>
          <a:lstStyle/>
          <a:p>
            <a:pPr algn="ctr"/>
            <a:r>
              <a:rPr lang="el-GR" sz="3200" b="1" dirty="0">
                <a:solidFill>
                  <a:srgbClr val="0070C0"/>
                </a:solidFill>
              </a:rPr>
              <a:t>ωμέγα</a:t>
            </a:r>
            <a:endParaRPr lang="it-IT" sz="3200" b="1" dirty="0">
              <a:solidFill>
                <a:srgbClr val="0070C0"/>
              </a:solidFill>
            </a:endParaRPr>
          </a:p>
        </p:txBody>
      </p:sp>
      <p:sp>
        <p:nvSpPr>
          <p:cNvPr id="23" name="CasellaDiTesto 16">
            <a:extLst>
              <a:ext uri="{FF2B5EF4-FFF2-40B4-BE49-F238E27FC236}">
                <a16:creationId xmlns:a16="http://schemas.microsoft.com/office/drawing/2014/main" id="{E9C5E7FF-9D4D-4835-A155-6E0726F02065}"/>
              </a:ext>
            </a:extLst>
          </p:cNvPr>
          <p:cNvSpPr txBox="1"/>
          <p:nvPr/>
        </p:nvSpPr>
        <p:spPr>
          <a:xfrm>
            <a:off x="7131399" y="3017580"/>
            <a:ext cx="1457690" cy="584775"/>
          </a:xfrm>
          <a:prstGeom prst="rect">
            <a:avLst/>
          </a:prstGeom>
          <a:noFill/>
        </p:spPr>
        <p:txBody>
          <a:bodyPr wrap="square" rtlCol="0">
            <a:spAutoFit/>
          </a:bodyPr>
          <a:lstStyle/>
          <a:p>
            <a:pPr algn="ctr"/>
            <a:r>
              <a:rPr lang="el-GR" sz="3200" b="1" dirty="0">
                <a:solidFill>
                  <a:srgbClr val="0070C0"/>
                </a:solidFill>
              </a:rPr>
              <a:t>ώμελα</a:t>
            </a:r>
            <a:endParaRPr lang="it-IT" sz="3200" b="1" dirty="0">
              <a:solidFill>
                <a:srgbClr val="0070C0"/>
              </a:solidFill>
            </a:endParaRPr>
          </a:p>
        </p:txBody>
      </p:sp>
      <p:cxnSp>
        <p:nvCxnSpPr>
          <p:cNvPr id="4" name="Straight Connector 3">
            <a:extLst>
              <a:ext uri="{FF2B5EF4-FFF2-40B4-BE49-F238E27FC236}">
                <a16:creationId xmlns:a16="http://schemas.microsoft.com/office/drawing/2014/main" id="{1941BBCA-6998-4CDE-9BF1-FEE703C44CCB}"/>
              </a:ext>
            </a:extLst>
          </p:cNvPr>
          <p:cNvCxnSpPr/>
          <p:nvPr/>
        </p:nvCxnSpPr>
        <p:spPr>
          <a:xfrm>
            <a:off x="3692578" y="3602355"/>
            <a:ext cx="1172818" cy="0"/>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43C05453-5213-45B5-890C-F5ABB5AABD76}"/>
              </a:ext>
            </a:extLst>
          </p:cNvPr>
          <p:cNvSpPr/>
          <p:nvPr/>
        </p:nvSpPr>
        <p:spPr>
          <a:xfrm>
            <a:off x="7048385" y="2726642"/>
            <a:ext cx="1623718" cy="11666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asellaDiTesto 16">
            <a:extLst>
              <a:ext uri="{FF2B5EF4-FFF2-40B4-BE49-F238E27FC236}">
                <a16:creationId xmlns:a16="http://schemas.microsoft.com/office/drawing/2014/main" id="{6E49558C-4D54-4205-8F03-85A2039E7672}"/>
              </a:ext>
            </a:extLst>
          </p:cNvPr>
          <p:cNvSpPr txBox="1"/>
          <p:nvPr/>
        </p:nvSpPr>
        <p:spPr>
          <a:xfrm>
            <a:off x="3010144" y="502436"/>
            <a:ext cx="6171711" cy="584775"/>
          </a:xfrm>
          <a:prstGeom prst="rect">
            <a:avLst/>
          </a:prstGeom>
          <a:noFill/>
        </p:spPr>
        <p:txBody>
          <a:bodyPr wrap="square" rtlCol="0">
            <a:spAutoFit/>
          </a:bodyPr>
          <a:lstStyle/>
          <a:p>
            <a:pPr algn="ctr"/>
            <a:r>
              <a:rPr lang="it-IT" sz="3200" b="1" dirty="0" err="1">
                <a:solidFill>
                  <a:srgbClr val="0070C0"/>
                </a:solidFill>
              </a:rPr>
              <a:t>What’s</a:t>
            </a:r>
            <a:r>
              <a:rPr lang="it-IT" sz="3200" b="1" dirty="0">
                <a:solidFill>
                  <a:srgbClr val="0070C0"/>
                </a:solidFill>
              </a:rPr>
              <a:t> the </a:t>
            </a:r>
            <a:r>
              <a:rPr lang="it-IT" sz="3200" b="1" dirty="0" err="1">
                <a:solidFill>
                  <a:srgbClr val="0070C0"/>
                </a:solidFill>
              </a:rPr>
              <a:t>correct</a:t>
            </a:r>
            <a:r>
              <a:rPr lang="it-IT" sz="3200" b="1" dirty="0">
                <a:solidFill>
                  <a:srgbClr val="0070C0"/>
                </a:solidFill>
              </a:rPr>
              <a:t> name spelling?</a:t>
            </a:r>
          </a:p>
        </p:txBody>
      </p:sp>
    </p:spTree>
    <p:extLst>
      <p:ext uri="{BB962C8B-B14F-4D97-AF65-F5344CB8AC3E}">
        <p14:creationId xmlns:p14="http://schemas.microsoft.com/office/powerpoint/2010/main" val="43334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8" name="CasellaDiTesto 7"/>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el-GR" sz="3200" b="1" dirty="0">
                <a:solidFill>
                  <a:srgbClr val="0070C0"/>
                </a:solidFill>
              </a:rPr>
              <a:t>ΤΟ ΑΛΦΑΒΗΤΟ</a:t>
            </a:r>
            <a:endParaRPr lang="it-IT" sz="3200" b="1" dirty="0">
              <a:solidFill>
                <a:srgbClr val="0070C0"/>
              </a:solidFill>
            </a:endParaRPr>
          </a:p>
          <a:p>
            <a:pPr algn="ctr"/>
            <a:r>
              <a:rPr lang="el-GR" sz="3200" b="1" dirty="0">
                <a:solidFill>
                  <a:srgbClr val="0070C0"/>
                </a:solidFill>
              </a:rPr>
              <a:t>Το αλφάβητο</a:t>
            </a:r>
            <a:endParaRPr lang="it-IT" sz="3200" b="1" dirty="0">
              <a:solidFill>
                <a:srgbClr val="0070C0"/>
              </a:solidFill>
            </a:endParaRPr>
          </a:p>
        </p:txBody>
      </p:sp>
      <p:pic>
        <p:nvPicPr>
          <p:cNvPr id="18" name="Immagine 17">
            <a:extLst>
              <a:ext uri="{FF2B5EF4-FFF2-40B4-BE49-F238E27FC236}">
                <a16:creationId xmlns:a16="http://schemas.microsoft.com/office/drawing/2014/main" id="{BA157B77-22BA-4B01-A786-263039F8E76A}"/>
              </a:ext>
            </a:extLst>
          </p:cNvPr>
          <p:cNvPicPr>
            <a:picLocks noChangeAspect="1"/>
          </p:cNvPicPr>
          <p:nvPr/>
        </p:nvPicPr>
        <p:blipFill rotWithShape="1">
          <a:blip r:embed="rId4"/>
          <a:srcRect l="44042" t="24186" r="34156" b="17305"/>
          <a:stretch/>
        </p:blipFill>
        <p:spPr>
          <a:xfrm>
            <a:off x="792480" y="355474"/>
            <a:ext cx="3941675" cy="5702544"/>
          </a:xfrm>
          <a:prstGeom prst="rect">
            <a:avLst/>
          </a:prstGeom>
          <a:effectLst>
            <a:softEdge rad="63500"/>
          </a:effectLst>
        </p:spPr>
      </p:pic>
      <p:pic>
        <p:nvPicPr>
          <p:cNvPr id="21" name="Immagine 20">
            <a:extLst>
              <a:ext uri="{FF2B5EF4-FFF2-40B4-BE49-F238E27FC236}">
                <a16:creationId xmlns:a16="http://schemas.microsoft.com/office/drawing/2014/main" id="{4C170FAB-9521-40B0-AC72-195116013BC2}"/>
              </a:ext>
            </a:extLst>
          </p:cNvPr>
          <p:cNvPicPr>
            <a:picLocks noChangeAspect="1"/>
          </p:cNvPicPr>
          <p:nvPr/>
        </p:nvPicPr>
        <p:blipFill rotWithShape="1">
          <a:blip r:embed="rId5"/>
          <a:srcRect l="44390" t="31795" r="36318" b="31795"/>
          <a:stretch/>
        </p:blipFill>
        <p:spPr>
          <a:xfrm>
            <a:off x="5373872" y="1509792"/>
            <a:ext cx="4266206" cy="4529041"/>
          </a:xfrm>
          <a:prstGeom prst="rect">
            <a:avLst/>
          </a:prstGeom>
          <a:effectLst>
            <a:softEdge rad="63500"/>
          </a:effectLst>
        </p:spPr>
      </p:pic>
    </p:spTree>
    <p:extLst>
      <p:ext uri="{BB962C8B-B14F-4D97-AF65-F5344CB8AC3E}">
        <p14:creationId xmlns:p14="http://schemas.microsoft.com/office/powerpoint/2010/main" val="1381398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6" name="CasellaDiTesto 15">
            <a:extLst>
              <a:ext uri="{FF2B5EF4-FFF2-40B4-BE49-F238E27FC236}">
                <a16:creationId xmlns:a16="http://schemas.microsoft.com/office/drawing/2014/main" id="{CAEF3E80-E498-4FF6-AF62-90FC4E37E7CD}"/>
              </a:ext>
            </a:extLst>
          </p:cNvPr>
          <p:cNvSpPr txBox="1"/>
          <p:nvPr/>
        </p:nvSpPr>
        <p:spPr>
          <a:xfrm>
            <a:off x="590407" y="2033043"/>
            <a:ext cx="10275846" cy="3416320"/>
          </a:xfrm>
          <a:prstGeom prst="rect">
            <a:avLst/>
          </a:prstGeom>
          <a:noFill/>
        </p:spPr>
        <p:txBody>
          <a:bodyPr wrap="square" rtlCol="0">
            <a:spAutoFit/>
          </a:bodyPr>
          <a:lstStyle/>
          <a:p>
            <a:r>
              <a:rPr lang="en-GB" sz="3600" b="1" i="1" dirty="0">
                <a:solidFill>
                  <a:srgbClr val="0070C0"/>
                </a:solidFill>
              </a:rPr>
              <a:t>“a part of the vocabulary of the sciences and other specialized studies that consists of words or other linguistic forms current in two or more languages and differing from New Latin in being adapted to the structure of the individual languages in which they appear —abbreviation ISV”</a:t>
            </a:r>
            <a:endParaRPr lang="it-IT" sz="3600" b="1" i="1" dirty="0">
              <a:solidFill>
                <a:srgbClr val="0070C0"/>
              </a:solidFill>
            </a:endParaRPr>
          </a:p>
        </p:txBody>
      </p:sp>
      <p:sp>
        <p:nvSpPr>
          <p:cNvPr id="17" name="CasellaDiTesto 16">
            <a:extLst>
              <a:ext uri="{FF2B5EF4-FFF2-40B4-BE49-F238E27FC236}">
                <a16:creationId xmlns:a16="http://schemas.microsoft.com/office/drawing/2014/main" id="{5B54A43F-4E4F-48E0-860E-AB334A0D487F}"/>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8" name="CasellaDiTesto 29">
            <a:extLst>
              <a:ext uri="{FF2B5EF4-FFF2-40B4-BE49-F238E27FC236}">
                <a16:creationId xmlns:a16="http://schemas.microsoft.com/office/drawing/2014/main" id="{86207E42-7D20-4859-B668-824D7DA265B4}"/>
              </a:ext>
            </a:extLst>
          </p:cNvPr>
          <p:cNvSpPr txBox="1"/>
          <p:nvPr/>
        </p:nvSpPr>
        <p:spPr>
          <a:xfrm>
            <a:off x="8047187" y="247282"/>
            <a:ext cx="4253916" cy="1077218"/>
          </a:xfrm>
          <a:prstGeom prst="rect">
            <a:avLst/>
          </a:prstGeom>
          <a:noFill/>
        </p:spPr>
        <p:txBody>
          <a:bodyPr wrap="square" rtlCol="0">
            <a:spAutoFit/>
          </a:bodyPr>
          <a:lstStyle/>
          <a:p>
            <a:pPr algn="ctr"/>
            <a:r>
              <a:rPr lang="it-IT" sz="3200" b="1" dirty="0">
                <a:solidFill>
                  <a:srgbClr val="0070C0"/>
                </a:solidFill>
              </a:rPr>
              <a:t>International Scientific </a:t>
            </a:r>
            <a:r>
              <a:rPr lang="it-IT" sz="3200" b="1" dirty="0" err="1">
                <a:solidFill>
                  <a:srgbClr val="0070C0"/>
                </a:solidFill>
              </a:rPr>
              <a:t>Vocabulary</a:t>
            </a:r>
            <a:r>
              <a:rPr lang="it-IT" sz="3200" b="1" dirty="0">
                <a:solidFill>
                  <a:srgbClr val="0070C0"/>
                </a:solidFill>
              </a:rPr>
              <a:t> (ISV)</a:t>
            </a:r>
          </a:p>
        </p:txBody>
      </p:sp>
    </p:spTree>
    <p:extLst>
      <p:ext uri="{BB962C8B-B14F-4D97-AF65-F5344CB8AC3E}">
        <p14:creationId xmlns:p14="http://schemas.microsoft.com/office/powerpoint/2010/main" val="162560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6" name="CasellaDiTesto 15">
            <a:extLst>
              <a:ext uri="{FF2B5EF4-FFF2-40B4-BE49-F238E27FC236}">
                <a16:creationId xmlns:a16="http://schemas.microsoft.com/office/drawing/2014/main" id="{CAEF3E80-E498-4FF6-AF62-90FC4E37E7CD}"/>
              </a:ext>
            </a:extLst>
          </p:cNvPr>
          <p:cNvSpPr txBox="1"/>
          <p:nvPr/>
        </p:nvSpPr>
        <p:spPr>
          <a:xfrm>
            <a:off x="620223" y="2366764"/>
            <a:ext cx="10275846" cy="2554545"/>
          </a:xfrm>
          <a:prstGeom prst="rect">
            <a:avLst/>
          </a:prstGeom>
          <a:noFill/>
        </p:spPr>
        <p:txBody>
          <a:bodyPr wrap="square" rtlCol="0">
            <a:spAutoFit/>
          </a:bodyPr>
          <a:lstStyle/>
          <a:p>
            <a:r>
              <a:rPr lang="en-GB" sz="3200" b="1" i="1" dirty="0">
                <a:solidFill>
                  <a:srgbClr val="0070C0"/>
                </a:solidFill>
              </a:rPr>
              <a:t>“some ISV words (like haploid) have been created by taking a word with a rather general and simple meaning from one of the languages of antiquity, usually Latin and Greek, and conferring upon it a very specific and complicated meaning for the purposes of modern scientific discourse”</a:t>
            </a:r>
            <a:endParaRPr lang="it-IT" sz="3200" b="1" i="1" dirty="0">
              <a:solidFill>
                <a:srgbClr val="0070C0"/>
              </a:solidFill>
            </a:endParaRPr>
          </a:p>
        </p:txBody>
      </p:sp>
      <p:sp>
        <p:nvSpPr>
          <p:cNvPr id="30" name="CasellaDiTesto 29">
            <a:extLst>
              <a:ext uri="{FF2B5EF4-FFF2-40B4-BE49-F238E27FC236}">
                <a16:creationId xmlns:a16="http://schemas.microsoft.com/office/drawing/2014/main" id="{38E04E90-28CE-4432-AA16-9E6A7243107F}"/>
              </a:ext>
            </a:extLst>
          </p:cNvPr>
          <p:cNvSpPr txBox="1"/>
          <p:nvPr/>
        </p:nvSpPr>
        <p:spPr>
          <a:xfrm>
            <a:off x="7924220" y="432574"/>
            <a:ext cx="4253916" cy="1077218"/>
          </a:xfrm>
          <a:prstGeom prst="rect">
            <a:avLst/>
          </a:prstGeom>
          <a:noFill/>
        </p:spPr>
        <p:txBody>
          <a:bodyPr wrap="square" rtlCol="0">
            <a:spAutoFit/>
          </a:bodyPr>
          <a:lstStyle/>
          <a:p>
            <a:pPr algn="ctr"/>
            <a:r>
              <a:rPr lang="it-IT" sz="3200" b="1" dirty="0">
                <a:solidFill>
                  <a:srgbClr val="0070C0"/>
                </a:solidFill>
              </a:rPr>
              <a:t>International Scientific </a:t>
            </a:r>
            <a:r>
              <a:rPr lang="it-IT" sz="3200" b="1" dirty="0" err="1">
                <a:solidFill>
                  <a:srgbClr val="0070C0"/>
                </a:solidFill>
              </a:rPr>
              <a:t>Vocabulary</a:t>
            </a:r>
            <a:r>
              <a:rPr lang="it-IT" sz="3200" b="1" dirty="0">
                <a:solidFill>
                  <a:srgbClr val="0070C0"/>
                </a:solidFill>
              </a:rPr>
              <a:t> (ISV)</a:t>
            </a:r>
          </a:p>
        </p:txBody>
      </p:sp>
      <p:sp>
        <p:nvSpPr>
          <p:cNvPr id="17" name="CasellaDiTesto 16">
            <a:extLst>
              <a:ext uri="{FF2B5EF4-FFF2-40B4-BE49-F238E27FC236}">
                <a16:creationId xmlns:a16="http://schemas.microsoft.com/office/drawing/2014/main" id="{5B54A43F-4E4F-48E0-860E-AB334A0D487F}"/>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276410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6" name="CasellaDiTesto 15">
            <a:extLst>
              <a:ext uri="{FF2B5EF4-FFF2-40B4-BE49-F238E27FC236}">
                <a16:creationId xmlns:a16="http://schemas.microsoft.com/office/drawing/2014/main" id="{CAEF3E80-E498-4FF6-AF62-90FC4E37E7CD}"/>
              </a:ext>
            </a:extLst>
          </p:cNvPr>
          <p:cNvSpPr txBox="1"/>
          <p:nvPr/>
        </p:nvSpPr>
        <p:spPr>
          <a:xfrm>
            <a:off x="442205" y="1923162"/>
            <a:ext cx="10275846" cy="3970318"/>
          </a:xfrm>
          <a:prstGeom prst="rect">
            <a:avLst/>
          </a:prstGeom>
          <a:noFill/>
        </p:spPr>
        <p:txBody>
          <a:bodyPr wrap="square" rtlCol="0">
            <a:spAutoFit/>
          </a:bodyPr>
          <a:lstStyle/>
          <a:p>
            <a:pPr algn="just"/>
            <a:r>
              <a:rPr lang="en-GB" b="1" i="1" dirty="0">
                <a:solidFill>
                  <a:srgbClr val="0070C0"/>
                </a:solidFill>
              </a:rPr>
              <a:t>“The word lexicography has the same Greco-Latin pedigree and structure as biology, astronomy, osteopathy, phylogeny, and other widely-used names for academic activities and subjects. As such, it is part of what the American dictionary editor Philip Gove (1963:7a) has called International Scientific Vocabulary (ISV). Although Gove has for his purposes treated such words as restricted to English, they are in reality ‘</a:t>
            </a:r>
            <a:r>
              <a:rPr lang="en-GB" b="1" i="1" dirty="0" err="1">
                <a:solidFill>
                  <a:srgbClr val="0070C0"/>
                </a:solidFill>
              </a:rPr>
              <a:t>translinguistic</a:t>
            </a:r>
            <a:r>
              <a:rPr lang="en-GB" b="1" i="1" dirty="0">
                <a:solidFill>
                  <a:srgbClr val="0070C0"/>
                </a:solidFill>
              </a:rPr>
              <a:t>’: they operate (with appropriate phonological and orthographic adaptations) in many languages that serve as mediums for education, culture, science, and technology: not only in, say, Russian, Spanish, Swedish, or English (European languages traditionally receptive to Classical word elements and patterns) but also in Japanese, Malay, Tagalog/Pilipino, and other Asian languages (to which they are often transmitted through modern European languages). In effect, such words have no ultimate canonical forms: their embodiments in any language are all equally valid as citation forms. Because no language-specific version of such a term has primacy, an ISV word is truly international, transcending individual languages, a point which lexicographers worldwide have yet to come to terms with. ISV words would appear to be – both in their own right and through any loan translations that may have been made from them – the most universal set of lexical items on earth.”</a:t>
            </a:r>
            <a:endParaRPr lang="it-IT" b="1" i="1" dirty="0">
              <a:solidFill>
                <a:srgbClr val="0070C0"/>
              </a:solidFill>
            </a:endParaRPr>
          </a:p>
        </p:txBody>
      </p:sp>
      <p:sp>
        <p:nvSpPr>
          <p:cNvPr id="17" name="CasellaDiTesto 16">
            <a:extLst>
              <a:ext uri="{FF2B5EF4-FFF2-40B4-BE49-F238E27FC236}">
                <a16:creationId xmlns:a16="http://schemas.microsoft.com/office/drawing/2014/main" id="{5B54A43F-4E4F-48E0-860E-AB334A0D487F}"/>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8" name="CasellaDiTesto 29">
            <a:extLst>
              <a:ext uri="{FF2B5EF4-FFF2-40B4-BE49-F238E27FC236}">
                <a16:creationId xmlns:a16="http://schemas.microsoft.com/office/drawing/2014/main" id="{647BBBDD-C9F1-4B10-8D05-C18B77043E11}"/>
              </a:ext>
            </a:extLst>
          </p:cNvPr>
          <p:cNvSpPr txBox="1"/>
          <p:nvPr/>
        </p:nvSpPr>
        <p:spPr>
          <a:xfrm>
            <a:off x="3727174" y="266911"/>
            <a:ext cx="8095749" cy="1323439"/>
          </a:xfrm>
          <a:prstGeom prst="rect">
            <a:avLst/>
          </a:prstGeom>
          <a:noFill/>
        </p:spPr>
        <p:txBody>
          <a:bodyPr wrap="square" rtlCol="0">
            <a:spAutoFit/>
          </a:bodyPr>
          <a:lstStyle/>
          <a:p>
            <a:pPr algn="r" fontAlgn="base"/>
            <a:r>
              <a:rPr lang="en-GB" sz="2000" b="0" i="1" dirty="0">
                <a:solidFill>
                  <a:srgbClr val="0070C0"/>
                </a:solidFill>
                <a:effectLst/>
                <a:latin typeface="Roboto" panose="02000000000000000000" pitchFamily="2" charset="0"/>
              </a:rPr>
              <a:t>Asian Lexicography: Past, Present, and Prospective</a:t>
            </a:r>
          </a:p>
          <a:p>
            <a:pPr algn="r" fontAlgn="base"/>
            <a:r>
              <a:rPr lang="en-GB" sz="2000" b="0" dirty="0">
                <a:solidFill>
                  <a:srgbClr val="0070C0"/>
                </a:solidFill>
                <a:effectLst/>
                <a:latin typeface="Roboto" panose="02000000000000000000" pitchFamily="2" charset="0"/>
              </a:rPr>
              <a:t>by Tom McArthur</a:t>
            </a:r>
          </a:p>
          <a:p>
            <a:pPr algn="r" fontAlgn="base"/>
            <a:endParaRPr lang="en-GB" sz="2000" b="0" u="sng" dirty="0">
              <a:solidFill>
                <a:srgbClr val="0070C0"/>
              </a:solidFill>
              <a:effectLst/>
              <a:latin typeface="Roboto" panose="02000000000000000000" pitchFamily="2" charset="0"/>
            </a:endParaRPr>
          </a:p>
          <a:p>
            <a:pPr algn="r" fontAlgn="base"/>
            <a:r>
              <a:rPr lang="en-GB" sz="2000" b="0" u="sng" dirty="0">
                <a:solidFill>
                  <a:srgbClr val="0070C0"/>
                </a:solidFill>
                <a:effectLst/>
                <a:latin typeface="Roboto" panose="02000000000000000000" pitchFamily="2" charset="0"/>
              </a:rPr>
              <a:t>https://lexicala.com/review/2020/mcarthur-asian-lexicography/</a:t>
            </a:r>
          </a:p>
        </p:txBody>
      </p:sp>
    </p:spTree>
    <p:extLst>
      <p:ext uri="{BB962C8B-B14F-4D97-AF65-F5344CB8AC3E}">
        <p14:creationId xmlns:p14="http://schemas.microsoft.com/office/powerpoint/2010/main" val="380487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5B54A43F-4E4F-48E0-860E-AB334A0D487F}"/>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pic>
        <p:nvPicPr>
          <p:cNvPr id="4" name="Immagine 3">
            <a:extLst>
              <a:ext uri="{FF2B5EF4-FFF2-40B4-BE49-F238E27FC236}">
                <a16:creationId xmlns:a16="http://schemas.microsoft.com/office/drawing/2014/main" id="{CAEEF615-08BD-4BDE-8241-95B184F6970D}"/>
              </a:ext>
            </a:extLst>
          </p:cNvPr>
          <p:cNvPicPr>
            <a:picLocks noChangeAspect="1"/>
          </p:cNvPicPr>
          <p:nvPr/>
        </p:nvPicPr>
        <p:blipFill>
          <a:blip r:embed="rId4"/>
          <a:stretch>
            <a:fillRect/>
          </a:stretch>
        </p:blipFill>
        <p:spPr>
          <a:xfrm>
            <a:off x="429842" y="810585"/>
            <a:ext cx="6479810" cy="5043563"/>
          </a:xfrm>
          <a:prstGeom prst="rect">
            <a:avLst/>
          </a:prstGeom>
        </p:spPr>
      </p:pic>
      <p:sp>
        <p:nvSpPr>
          <p:cNvPr id="18" name="CasellaDiTesto 17">
            <a:extLst>
              <a:ext uri="{FF2B5EF4-FFF2-40B4-BE49-F238E27FC236}">
                <a16:creationId xmlns:a16="http://schemas.microsoft.com/office/drawing/2014/main" id="{0F2E769D-B667-4369-8616-4EBD01165C79}"/>
              </a:ext>
            </a:extLst>
          </p:cNvPr>
          <p:cNvSpPr txBox="1"/>
          <p:nvPr/>
        </p:nvSpPr>
        <p:spPr>
          <a:xfrm>
            <a:off x="6669158" y="4403034"/>
            <a:ext cx="5093000" cy="1077218"/>
          </a:xfrm>
          <a:prstGeom prst="rect">
            <a:avLst/>
          </a:prstGeom>
          <a:noFill/>
        </p:spPr>
        <p:txBody>
          <a:bodyPr wrap="square" rtlCol="0">
            <a:spAutoFit/>
          </a:bodyPr>
          <a:lstStyle/>
          <a:p>
            <a:pPr algn="r"/>
            <a:r>
              <a:rPr lang="en-GB" sz="1600" b="1" i="1" dirty="0">
                <a:solidFill>
                  <a:srgbClr val="0070C0"/>
                </a:solidFill>
              </a:rPr>
              <a:t>The International Scientific Vocabulary in Webster's Third</a:t>
            </a:r>
          </a:p>
          <a:p>
            <a:pPr algn="r"/>
            <a:r>
              <a:rPr lang="en-GB" sz="1600" b="1" i="1" dirty="0">
                <a:solidFill>
                  <a:srgbClr val="0070C0"/>
                </a:solidFill>
              </a:rPr>
              <a:t>Philip B. Gove</a:t>
            </a:r>
          </a:p>
          <a:p>
            <a:pPr algn="r"/>
            <a:r>
              <a:rPr lang="en-GB" sz="1600" b="1" i="1" dirty="0">
                <a:solidFill>
                  <a:srgbClr val="0070C0"/>
                </a:solidFill>
              </a:rPr>
              <a:t>First Published March 1, 1968 Research Article</a:t>
            </a:r>
          </a:p>
          <a:p>
            <a:pPr algn="r"/>
            <a:r>
              <a:rPr lang="en-GB" sz="1600" b="1" i="1" dirty="0">
                <a:solidFill>
                  <a:srgbClr val="0070C0"/>
                </a:solidFill>
              </a:rPr>
              <a:t>https://doi.org/10.1177/007542426800200101</a:t>
            </a:r>
            <a:endParaRPr lang="it-IT" sz="1600" b="1" i="1" dirty="0">
              <a:solidFill>
                <a:srgbClr val="0070C0"/>
              </a:solidFill>
            </a:endParaRPr>
          </a:p>
        </p:txBody>
      </p:sp>
      <p:sp>
        <p:nvSpPr>
          <p:cNvPr id="16" name="CasellaDiTesto 29">
            <a:extLst>
              <a:ext uri="{FF2B5EF4-FFF2-40B4-BE49-F238E27FC236}">
                <a16:creationId xmlns:a16="http://schemas.microsoft.com/office/drawing/2014/main" id="{164C3AC0-9253-4713-9899-8EE81AFF1E72}"/>
              </a:ext>
            </a:extLst>
          </p:cNvPr>
          <p:cNvSpPr txBox="1"/>
          <p:nvPr/>
        </p:nvSpPr>
        <p:spPr>
          <a:xfrm>
            <a:off x="8047187" y="247282"/>
            <a:ext cx="4253916" cy="1077218"/>
          </a:xfrm>
          <a:prstGeom prst="rect">
            <a:avLst/>
          </a:prstGeom>
          <a:noFill/>
        </p:spPr>
        <p:txBody>
          <a:bodyPr wrap="square" rtlCol="0">
            <a:spAutoFit/>
          </a:bodyPr>
          <a:lstStyle/>
          <a:p>
            <a:pPr algn="ctr"/>
            <a:r>
              <a:rPr lang="it-IT" sz="3200" b="1" dirty="0">
                <a:solidFill>
                  <a:srgbClr val="0070C0"/>
                </a:solidFill>
              </a:rPr>
              <a:t>International Scientific </a:t>
            </a:r>
            <a:r>
              <a:rPr lang="it-IT" sz="3200" b="1" dirty="0" err="1">
                <a:solidFill>
                  <a:srgbClr val="0070C0"/>
                </a:solidFill>
              </a:rPr>
              <a:t>Vocabulary</a:t>
            </a:r>
            <a:r>
              <a:rPr lang="it-IT" sz="3200" b="1" dirty="0">
                <a:solidFill>
                  <a:srgbClr val="0070C0"/>
                </a:solidFill>
              </a:rPr>
              <a:t> (ISV)</a:t>
            </a:r>
          </a:p>
        </p:txBody>
      </p:sp>
    </p:spTree>
    <p:extLst>
      <p:ext uri="{BB962C8B-B14F-4D97-AF65-F5344CB8AC3E}">
        <p14:creationId xmlns:p14="http://schemas.microsoft.com/office/powerpoint/2010/main" val="368417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6" name="CasellaDiTesto 15">
            <a:extLst>
              <a:ext uri="{FF2B5EF4-FFF2-40B4-BE49-F238E27FC236}">
                <a16:creationId xmlns:a16="http://schemas.microsoft.com/office/drawing/2014/main" id="{CAEF3E80-E498-4FF6-AF62-90FC4E37E7CD}"/>
              </a:ext>
            </a:extLst>
          </p:cNvPr>
          <p:cNvSpPr txBox="1"/>
          <p:nvPr/>
        </p:nvSpPr>
        <p:spPr>
          <a:xfrm>
            <a:off x="3526321" y="1668799"/>
            <a:ext cx="5139357" cy="3170099"/>
          </a:xfrm>
          <a:prstGeom prst="rect">
            <a:avLst/>
          </a:prstGeom>
          <a:noFill/>
        </p:spPr>
        <p:txBody>
          <a:bodyPr wrap="square" rtlCol="0">
            <a:spAutoFit/>
          </a:bodyPr>
          <a:lstStyle/>
          <a:p>
            <a:r>
              <a:rPr lang="it-IT" sz="4000" b="1" dirty="0"/>
              <a:t>cardiology</a:t>
            </a:r>
          </a:p>
          <a:p>
            <a:r>
              <a:rPr lang="it-IT" sz="4000" b="1" dirty="0"/>
              <a:t>Kardiologie</a:t>
            </a:r>
          </a:p>
          <a:p>
            <a:r>
              <a:rPr lang="it-IT" sz="4000" b="1" dirty="0"/>
              <a:t>cardiologia</a:t>
            </a:r>
          </a:p>
          <a:p>
            <a:r>
              <a:rPr lang="it-IT" sz="4000" b="1" dirty="0"/>
              <a:t>cardiologie</a:t>
            </a:r>
          </a:p>
          <a:p>
            <a:r>
              <a:rPr lang="el-GR" sz="4000" b="1" i="1" dirty="0">
                <a:solidFill>
                  <a:srgbClr val="0070C0"/>
                </a:solidFill>
              </a:rPr>
              <a:t>καρδιά</a:t>
            </a:r>
            <a:endParaRPr lang="it-IT" sz="4000" b="1" i="1" dirty="0">
              <a:solidFill>
                <a:srgbClr val="0070C0"/>
              </a:solidFill>
            </a:endParaRPr>
          </a:p>
        </p:txBody>
      </p:sp>
      <p:sp>
        <p:nvSpPr>
          <p:cNvPr id="21" name="CasellaDiTesto 20">
            <a:extLst>
              <a:ext uri="{FF2B5EF4-FFF2-40B4-BE49-F238E27FC236}">
                <a16:creationId xmlns:a16="http://schemas.microsoft.com/office/drawing/2014/main" id="{2B78DCA5-9626-4049-AB83-A554BF4E4FBC}"/>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7" name="CasellaDiTesto 29">
            <a:extLst>
              <a:ext uri="{FF2B5EF4-FFF2-40B4-BE49-F238E27FC236}">
                <a16:creationId xmlns:a16="http://schemas.microsoft.com/office/drawing/2014/main" id="{590B324F-9A3D-434C-9277-1B4F9084299E}"/>
              </a:ext>
            </a:extLst>
          </p:cNvPr>
          <p:cNvSpPr txBox="1"/>
          <p:nvPr/>
        </p:nvSpPr>
        <p:spPr>
          <a:xfrm>
            <a:off x="8047187" y="247282"/>
            <a:ext cx="4253916" cy="1077218"/>
          </a:xfrm>
          <a:prstGeom prst="rect">
            <a:avLst/>
          </a:prstGeom>
          <a:noFill/>
        </p:spPr>
        <p:txBody>
          <a:bodyPr wrap="square" rtlCol="0">
            <a:spAutoFit/>
          </a:bodyPr>
          <a:lstStyle/>
          <a:p>
            <a:pPr algn="ctr"/>
            <a:r>
              <a:rPr lang="it-IT" sz="3200" b="1" dirty="0">
                <a:solidFill>
                  <a:srgbClr val="0070C0"/>
                </a:solidFill>
              </a:rPr>
              <a:t>International Scientific </a:t>
            </a:r>
            <a:r>
              <a:rPr lang="it-IT" sz="3200" b="1" dirty="0" err="1">
                <a:solidFill>
                  <a:srgbClr val="0070C0"/>
                </a:solidFill>
              </a:rPr>
              <a:t>Vocabulary</a:t>
            </a:r>
            <a:r>
              <a:rPr lang="it-IT" sz="3200" b="1" dirty="0">
                <a:solidFill>
                  <a:srgbClr val="0070C0"/>
                </a:solidFill>
              </a:rPr>
              <a:t> (ISV)</a:t>
            </a:r>
          </a:p>
        </p:txBody>
      </p:sp>
    </p:spTree>
    <p:extLst>
      <p:ext uri="{BB962C8B-B14F-4D97-AF65-F5344CB8AC3E}">
        <p14:creationId xmlns:p14="http://schemas.microsoft.com/office/powerpoint/2010/main" val="338422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graphicFrame>
        <p:nvGraphicFramePr>
          <p:cNvPr id="16" name="Tabella 3">
            <a:extLst>
              <a:ext uri="{FF2B5EF4-FFF2-40B4-BE49-F238E27FC236}">
                <a16:creationId xmlns:a16="http://schemas.microsoft.com/office/drawing/2014/main" id="{151E97CB-7FC3-4FFE-B8FE-649F09DE0B8F}"/>
              </a:ext>
            </a:extLst>
          </p:cNvPr>
          <p:cNvGraphicFramePr>
            <a:graphicFrameLocks noGrp="1"/>
          </p:cNvGraphicFramePr>
          <p:nvPr/>
        </p:nvGraphicFramePr>
        <p:xfrm>
          <a:off x="970243" y="1242752"/>
          <a:ext cx="7343440" cy="4632960"/>
        </p:xfrm>
        <a:graphic>
          <a:graphicData uri="http://schemas.openxmlformats.org/drawingml/2006/table">
            <a:tbl>
              <a:tblPr firstRow="1" bandRow="1">
                <a:tableStyleId>{2D5ABB26-0587-4C30-8999-92F81FD0307C}</a:tableStyleId>
              </a:tblPr>
              <a:tblGrid>
                <a:gridCol w="1835860">
                  <a:extLst>
                    <a:ext uri="{9D8B030D-6E8A-4147-A177-3AD203B41FA5}">
                      <a16:colId xmlns:a16="http://schemas.microsoft.com/office/drawing/2014/main" val="1878652797"/>
                    </a:ext>
                  </a:extLst>
                </a:gridCol>
                <a:gridCol w="1835860">
                  <a:extLst>
                    <a:ext uri="{9D8B030D-6E8A-4147-A177-3AD203B41FA5}">
                      <a16:colId xmlns:a16="http://schemas.microsoft.com/office/drawing/2014/main" val="4050295934"/>
                    </a:ext>
                  </a:extLst>
                </a:gridCol>
                <a:gridCol w="1835860">
                  <a:extLst>
                    <a:ext uri="{9D8B030D-6E8A-4147-A177-3AD203B41FA5}">
                      <a16:colId xmlns:a16="http://schemas.microsoft.com/office/drawing/2014/main" val="1697776910"/>
                    </a:ext>
                  </a:extLst>
                </a:gridCol>
                <a:gridCol w="1835860">
                  <a:extLst>
                    <a:ext uri="{9D8B030D-6E8A-4147-A177-3AD203B41FA5}">
                      <a16:colId xmlns:a16="http://schemas.microsoft.com/office/drawing/2014/main" val="23369016"/>
                    </a:ext>
                  </a:extLst>
                </a:gridCol>
              </a:tblGrid>
              <a:tr h="557934">
                <a:tc>
                  <a:txBody>
                    <a:bodyPr/>
                    <a:lstStyle/>
                    <a:p>
                      <a:pPr algn="l"/>
                      <a:r>
                        <a:rPr lang="el-GR" sz="3200" b="1" dirty="0"/>
                        <a:t>Α α</a:t>
                      </a:r>
                      <a:r>
                        <a:rPr lang="it-IT" sz="3200" b="1" dirty="0"/>
                        <a:t> </a:t>
                      </a:r>
                      <a:endParaRPr lang="el-GR" sz="3200" dirty="0"/>
                    </a:p>
                  </a:txBody>
                  <a:tcPr/>
                </a:tc>
                <a:tc>
                  <a:txBody>
                    <a:bodyPr/>
                    <a:lstStyle/>
                    <a:p>
                      <a:pPr algn="l"/>
                      <a:r>
                        <a:rPr lang="el-GR" sz="3200" dirty="0"/>
                        <a:t>άλφα</a:t>
                      </a:r>
                    </a:p>
                  </a:txBody>
                  <a:tcPr/>
                </a:tc>
                <a:tc>
                  <a:txBody>
                    <a:bodyPr/>
                    <a:lstStyle/>
                    <a:p>
                      <a:pPr algn="l"/>
                      <a:r>
                        <a:rPr lang="it-IT" sz="3200" dirty="0">
                          <a:solidFill>
                            <a:srgbClr val="FF0000"/>
                          </a:solidFill>
                        </a:rPr>
                        <a:t>[a]</a:t>
                      </a:r>
                      <a:endParaRPr lang="el-GR" sz="3200" dirty="0">
                        <a:solidFill>
                          <a:srgbClr val="FF0000"/>
                        </a:solidFill>
                      </a:endParaRPr>
                    </a:p>
                  </a:txBody>
                  <a:tcPr/>
                </a:tc>
                <a:tc>
                  <a:txBody>
                    <a:bodyPr/>
                    <a:lstStyle/>
                    <a:p>
                      <a:pPr algn="l"/>
                      <a:r>
                        <a:rPr lang="el-GR" sz="3200" dirty="0"/>
                        <a:t>Άννα</a:t>
                      </a:r>
                    </a:p>
                  </a:txBody>
                  <a:tcPr/>
                </a:tc>
                <a:extLst>
                  <a:ext uri="{0D108BD9-81ED-4DB2-BD59-A6C34878D82A}">
                    <a16:rowId xmlns:a16="http://schemas.microsoft.com/office/drawing/2014/main" val="872554233"/>
                  </a:ext>
                </a:extLst>
              </a:tr>
              <a:tr h="557934">
                <a:tc>
                  <a:txBody>
                    <a:bodyPr/>
                    <a:lstStyle/>
                    <a:p>
                      <a:r>
                        <a:rPr lang="el-GR" sz="3200" b="1" dirty="0"/>
                        <a:t>Β β </a:t>
                      </a:r>
                      <a:endParaRPr lang="en-GB" sz="3200" dirty="0"/>
                    </a:p>
                  </a:txBody>
                  <a:tcPr/>
                </a:tc>
                <a:tc>
                  <a:txBody>
                    <a:bodyPr/>
                    <a:lstStyle/>
                    <a:p>
                      <a:r>
                        <a:rPr lang="el-GR" sz="3200" dirty="0"/>
                        <a:t>βήτα</a:t>
                      </a:r>
                      <a:endParaRPr lang="en-GB" sz="3200" dirty="0"/>
                    </a:p>
                  </a:txBody>
                  <a:tcPr/>
                </a:tc>
                <a:tc>
                  <a:txBody>
                    <a:bodyPr/>
                    <a:lstStyle/>
                    <a:p>
                      <a:r>
                        <a:rPr lang="it-IT" sz="3200" dirty="0">
                          <a:solidFill>
                            <a:srgbClr val="FF0000"/>
                          </a:solidFill>
                        </a:rPr>
                        <a:t>[v]</a:t>
                      </a:r>
                      <a:endParaRPr lang="en-GB" sz="3200" dirty="0">
                        <a:solidFill>
                          <a:srgbClr val="FF0000"/>
                        </a:solidFill>
                      </a:endParaRPr>
                    </a:p>
                  </a:txBody>
                  <a:tcPr/>
                </a:tc>
                <a:tc>
                  <a:txBody>
                    <a:bodyPr/>
                    <a:lstStyle/>
                    <a:p>
                      <a:r>
                        <a:rPr lang="el-GR" sz="3200" dirty="0"/>
                        <a:t>Βασίλης</a:t>
                      </a:r>
                      <a:endParaRPr lang="en-GB" sz="3200" dirty="0"/>
                    </a:p>
                  </a:txBody>
                  <a:tcPr/>
                </a:tc>
                <a:extLst>
                  <a:ext uri="{0D108BD9-81ED-4DB2-BD59-A6C34878D82A}">
                    <a16:rowId xmlns:a16="http://schemas.microsoft.com/office/drawing/2014/main" val="643026525"/>
                  </a:ext>
                </a:extLst>
              </a:tr>
              <a:tr h="557934">
                <a:tc>
                  <a:txBody>
                    <a:bodyPr/>
                    <a:lstStyle/>
                    <a:p>
                      <a:r>
                        <a:rPr lang="el-GR" sz="3200" b="1" dirty="0"/>
                        <a:t>Γ γ</a:t>
                      </a:r>
                      <a:endParaRPr lang="en-GB" sz="3200" b="1" dirty="0"/>
                    </a:p>
                  </a:txBody>
                  <a:tcPr/>
                </a:tc>
                <a:tc>
                  <a:txBody>
                    <a:bodyPr/>
                    <a:lstStyle/>
                    <a:p>
                      <a:r>
                        <a:rPr lang="el-GR" sz="3200" dirty="0"/>
                        <a:t>γάμμα</a:t>
                      </a:r>
                      <a:endParaRPr lang="en-GB" sz="3200" dirty="0"/>
                    </a:p>
                  </a:txBody>
                  <a:tcPr/>
                </a:tc>
                <a:tc>
                  <a:txBody>
                    <a:bodyPr/>
                    <a:lstStyle/>
                    <a:p>
                      <a:r>
                        <a:rPr lang="it-IT" sz="3200" dirty="0">
                          <a:solidFill>
                            <a:srgbClr val="FF0000"/>
                          </a:solidFill>
                        </a:rPr>
                        <a:t>[</a:t>
                      </a:r>
                      <a:r>
                        <a:rPr lang="en-GB" sz="3200" b="0" i="0" kern="1200" dirty="0">
                          <a:solidFill>
                            <a:srgbClr val="FF0000"/>
                          </a:solidFill>
                          <a:effectLst/>
                          <a:latin typeface="+mn-lt"/>
                          <a:ea typeface="+mn-ea"/>
                          <a:cs typeface="+mn-cs"/>
                        </a:rPr>
                        <a:t>ɣ</a:t>
                      </a:r>
                      <a:r>
                        <a:rPr lang="it-IT" sz="3200" dirty="0">
                          <a:solidFill>
                            <a:srgbClr val="FF0000"/>
                          </a:solidFill>
                        </a:rPr>
                        <a:t>]</a:t>
                      </a:r>
                      <a:endParaRPr lang="en-GB" sz="3200" dirty="0">
                        <a:solidFill>
                          <a:srgbClr val="FF0000"/>
                        </a:solidFill>
                      </a:endParaRPr>
                    </a:p>
                  </a:txBody>
                  <a:tcPr/>
                </a:tc>
                <a:tc>
                  <a:txBody>
                    <a:bodyPr/>
                    <a:lstStyle/>
                    <a:p>
                      <a:r>
                        <a:rPr lang="el-GR" sz="3200" dirty="0"/>
                        <a:t>Γιάννης</a:t>
                      </a:r>
                      <a:endParaRPr lang="en-GB" sz="3200" dirty="0"/>
                    </a:p>
                  </a:txBody>
                  <a:tcPr/>
                </a:tc>
                <a:extLst>
                  <a:ext uri="{0D108BD9-81ED-4DB2-BD59-A6C34878D82A}">
                    <a16:rowId xmlns:a16="http://schemas.microsoft.com/office/drawing/2014/main" val="647676628"/>
                  </a:ext>
                </a:extLst>
              </a:tr>
              <a:tr h="557934">
                <a:tc>
                  <a:txBody>
                    <a:bodyPr/>
                    <a:lstStyle/>
                    <a:p>
                      <a:r>
                        <a:rPr lang="el-GR" sz="3200" b="1" dirty="0"/>
                        <a:t>Δ δ</a:t>
                      </a:r>
                      <a:endParaRPr lang="en-GB" sz="3200" b="1" dirty="0"/>
                    </a:p>
                  </a:txBody>
                  <a:tcPr/>
                </a:tc>
                <a:tc>
                  <a:txBody>
                    <a:bodyPr/>
                    <a:lstStyle/>
                    <a:p>
                      <a:r>
                        <a:rPr lang="el-GR" sz="3200" dirty="0"/>
                        <a:t>δέλτα</a:t>
                      </a:r>
                      <a:endParaRPr lang="en-GB" sz="3200" dirty="0"/>
                    </a:p>
                  </a:txBody>
                  <a:tcPr/>
                </a:tc>
                <a:tc>
                  <a:txBody>
                    <a:bodyPr/>
                    <a:lstStyle/>
                    <a:p>
                      <a:r>
                        <a:rPr lang="it-IT" sz="3200" dirty="0">
                          <a:solidFill>
                            <a:srgbClr val="FF0000"/>
                          </a:solidFill>
                        </a:rPr>
                        <a:t>[</a:t>
                      </a:r>
                      <a:r>
                        <a:rPr lang="en-GB" sz="3200" b="0" i="0" kern="1200" dirty="0">
                          <a:solidFill>
                            <a:srgbClr val="FF0000"/>
                          </a:solidFill>
                          <a:effectLst/>
                          <a:latin typeface="+mn-lt"/>
                          <a:ea typeface="+mn-ea"/>
                          <a:cs typeface="+mn-cs"/>
                        </a:rPr>
                        <a:t>ð</a:t>
                      </a:r>
                      <a:r>
                        <a:rPr lang="it-IT" sz="3200" dirty="0">
                          <a:solidFill>
                            <a:srgbClr val="FF0000"/>
                          </a:solidFill>
                        </a:rPr>
                        <a:t>]</a:t>
                      </a:r>
                      <a:endParaRPr lang="en-GB" sz="3200" dirty="0">
                        <a:solidFill>
                          <a:srgbClr val="FF0000"/>
                        </a:solidFill>
                      </a:endParaRPr>
                    </a:p>
                  </a:txBody>
                  <a:tcPr/>
                </a:tc>
                <a:tc>
                  <a:txBody>
                    <a:bodyPr/>
                    <a:lstStyle/>
                    <a:p>
                      <a:r>
                        <a:rPr lang="el-GR" sz="3200" dirty="0"/>
                        <a:t>Δημήτρης</a:t>
                      </a:r>
                      <a:endParaRPr lang="en-GB" sz="3200" dirty="0"/>
                    </a:p>
                  </a:txBody>
                  <a:tcPr/>
                </a:tc>
                <a:extLst>
                  <a:ext uri="{0D108BD9-81ED-4DB2-BD59-A6C34878D82A}">
                    <a16:rowId xmlns:a16="http://schemas.microsoft.com/office/drawing/2014/main" val="3964910942"/>
                  </a:ext>
                </a:extLst>
              </a:tr>
              <a:tr h="557934">
                <a:tc>
                  <a:txBody>
                    <a:bodyPr/>
                    <a:lstStyle/>
                    <a:p>
                      <a:r>
                        <a:rPr lang="el-GR" sz="3200" b="1" dirty="0"/>
                        <a:t>Ε ε</a:t>
                      </a:r>
                      <a:endParaRPr lang="en-GB" sz="3200" b="1" dirty="0"/>
                    </a:p>
                  </a:txBody>
                  <a:tcPr/>
                </a:tc>
                <a:tc>
                  <a:txBody>
                    <a:bodyPr/>
                    <a:lstStyle/>
                    <a:p>
                      <a:r>
                        <a:rPr lang="el-GR" sz="3200" dirty="0"/>
                        <a:t>έψιλον</a:t>
                      </a:r>
                      <a:endParaRPr lang="en-GB" sz="3200" dirty="0"/>
                    </a:p>
                  </a:txBody>
                  <a:tcPr/>
                </a:tc>
                <a:tc>
                  <a:txBody>
                    <a:bodyPr/>
                    <a:lstStyle/>
                    <a:p>
                      <a:r>
                        <a:rPr lang="it-IT" sz="3200" dirty="0">
                          <a:solidFill>
                            <a:srgbClr val="FF0000"/>
                          </a:solidFill>
                        </a:rPr>
                        <a:t>[e]</a:t>
                      </a:r>
                      <a:endParaRPr lang="en-GB" sz="3200" dirty="0">
                        <a:solidFill>
                          <a:srgbClr val="FF0000"/>
                        </a:solidFill>
                      </a:endParaRPr>
                    </a:p>
                  </a:txBody>
                  <a:tcPr/>
                </a:tc>
                <a:tc>
                  <a:txBody>
                    <a:bodyPr/>
                    <a:lstStyle/>
                    <a:p>
                      <a:r>
                        <a:rPr lang="el-GR" sz="3200" dirty="0"/>
                        <a:t>Ελένη</a:t>
                      </a:r>
                      <a:endParaRPr lang="en-GB" sz="3200" dirty="0"/>
                    </a:p>
                  </a:txBody>
                  <a:tcPr/>
                </a:tc>
                <a:extLst>
                  <a:ext uri="{0D108BD9-81ED-4DB2-BD59-A6C34878D82A}">
                    <a16:rowId xmlns:a16="http://schemas.microsoft.com/office/drawing/2014/main" val="2204284410"/>
                  </a:ext>
                </a:extLst>
              </a:tr>
              <a:tr h="557934">
                <a:tc>
                  <a:txBody>
                    <a:bodyPr/>
                    <a:lstStyle/>
                    <a:p>
                      <a:r>
                        <a:rPr lang="el-GR" sz="3200" b="1" dirty="0"/>
                        <a:t>Ζ ζ</a:t>
                      </a:r>
                      <a:endParaRPr lang="en-GB" sz="3200" b="1" dirty="0"/>
                    </a:p>
                  </a:txBody>
                  <a:tcPr/>
                </a:tc>
                <a:tc>
                  <a:txBody>
                    <a:bodyPr/>
                    <a:lstStyle/>
                    <a:p>
                      <a:r>
                        <a:rPr lang="el-GR" sz="3200" dirty="0"/>
                        <a:t>ζήτα</a:t>
                      </a:r>
                      <a:endParaRPr lang="en-GB" sz="3200" dirty="0"/>
                    </a:p>
                  </a:txBody>
                  <a:tcPr/>
                </a:tc>
                <a:tc>
                  <a:txBody>
                    <a:bodyPr/>
                    <a:lstStyle/>
                    <a:p>
                      <a:r>
                        <a:rPr lang="it-IT" sz="3200" dirty="0">
                          <a:solidFill>
                            <a:srgbClr val="FF0000"/>
                          </a:solidFill>
                        </a:rPr>
                        <a:t>[z]</a:t>
                      </a:r>
                      <a:endParaRPr lang="en-GB" sz="3200" dirty="0">
                        <a:solidFill>
                          <a:srgbClr val="FF0000"/>
                        </a:solidFill>
                      </a:endParaRPr>
                    </a:p>
                  </a:txBody>
                  <a:tcPr/>
                </a:tc>
                <a:tc>
                  <a:txBody>
                    <a:bodyPr/>
                    <a:lstStyle/>
                    <a:p>
                      <a:r>
                        <a:rPr lang="el-GR" sz="3200" dirty="0"/>
                        <a:t>Ζωή</a:t>
                      </a:r>
                      <a:endParaRPr lang="en-GB" sz="3200" dirty="0"/>
                    </a:p>
                  </a:txBody>
                  <a:tcPr/>
                </a:tc>
                <a:extLst>
                  <a:ext uri="{0D108BD9-81ED-4DB2-BD59-A6C34878D82A}">
                    <a16:rowId xmlns:a16="http://schemas.microsoft.com/office/drawing/2014/main" val="956631469"/>
                  </a:ext>
                </a:extLst>
              </a:tr>
              <a:tr h="557934">
                <a:tc>
                  <a:txBody>
                    <a:bodyPr/>
                    <a:lstStyle/>
                    <a:p>
                      <a:r>
                        <a:rPr lang="el-GR" sz="3200" b="1" dirty="0"/>
                        <a:t>Η η</a:t>
                      </a:r>
                      <a:endParaRPr lang="en-GB" sz="3200" b="1" dirty="0"/>
                    </a:p>
                  </a:txBody>
                  <a:tcPr/>
                </a:tc>
                <a:tc>
                  <a:txBody>
                    <a:bodyPr/>
                    <a:lstStyle/>
                    <a:p>
                      <a:r>
                        <a:rPr lang="el-GR" sz="3200" dirty="0"/>
                        <a:t>ήτα</a:t>
                      </a:r>
                      <a:endParaRPr lang="en-GB" sz="3200" dirty="0"/>
                    </a:p>
                  </a:txBody>
                  <a:tcPr/>
                </a:tc>
                <a:tc>
                  <a:txBody>
                    <a:bodyPr/>
                    <a:lstStyle/>
                    <a:p>
                      <a:r>
                        <a:rPr lang="it-IT" sz="3200" dirty="0">
                          <a:solidFill>
                            <a:srgbClr val="FF0000"/>
                          </a:solidFill>
                        </a:rPr>
                        <a:t>[i]</a:t>
                      </a:r>
                      <a:endParaRPr lang="en-GB" sz="3200" dirty="0">
                        <a:solidFill>
                          <a:srgbClr val="FF0000"/>
                        </a:solidFill>
                      </a:endParaRPr>
                    </a:p>
                  </a:txBody>
                  <a:tcPr/>
                </a:tc>
                <a:tc>
                  <a:txBody>
                    <a:bodyPr/>
                    <a:lstStyle/>
                    <a:p>
                      <a:r>
                        <a:rPr lang="el-GR" sz="3200" dirty="0"/>
                        <a:t>Ηλίας</a:t>
                      </a:r>
                      <a:endParaRPr lang="en-GB" sz="3200" dirty="0"/>
                    </a:p>
                  </a:txBody>
                  <a:tcPr/>
                </a:tc>
                <a:extLst>
                  <a:ext uri="{0D108BD9-81ED-4DB2-BD59-A6C34878D82A}">
                    <a16:rowId xmlns:a16="http://schemas.microsoft.com/office/drawing/2014/main" val="854171317"/>
                  </a:ext>
                </a:extLst>
              </a:tr>
              <a:tr h="557934">
                <a:tc>
                  <a:txBody>
                    <a:bodyPr/>
                    <a:lstStyle/>
                    <a:p>
                      <a:r>
                        <a:rPr lang="el-GR" sz="3200" b="1" dirty="0"/>
                        <a:t>Θ θ</a:t>
                      </a:r>
                      <a:endParaRPr lang="en-GB" sz="3200" b="1" dirty="0"/>
                    </a:p>
                  </a:txBody>
                  <a:tcPr/>
                </a:tc>
                <a:tc>
                  <a:txBody>
                    <a:bodyPr/>
                    <a:lstStyle/>
                    <a:p>
                      <a:r>
                        <a:rPr lang="el-GR" sz="3200" dirty="0"/>
                        <a:t>θήτα</a:t>
                      </a:r>
                      <a:endParaRPr lang="en-GB" sz="3200" dirty="0"/>
                    </a:p>
                  </a:txBody>
                  <a:tcPr/>
                </a:tc>
                <a:tc>
                  <a:txBody>
                    <a:bodyPr/>
                    <a:lstStyle/>
                    <a:p>
                      <a:r>
                        <a:rPr lang="it-IT" sz="3200" dirty="0">
                          <a:solidFill>
                            <a:srgbClr val="FF0000"/>
                          </a:solidFill>
                        </a:rPr>
                        <a:t>[</a:t>
                      </a:r>
                      <a:r>
                        <a:rPr lang="el-GR" sz="3200" b="0" i="0" kern="1200" dirty="0">
                          <a:solidFill>
                            <a:srgbClr val="FF0000"/>
                          </a:solidFill>
                          <a:effectLst/>
                          <a:latin typeface="+mn-lt"/>
                          <a:ea typeface="+mn-ea"/>
                          <a:cs typeface="+mn-cs"/>
                        </a:rPr>
                        <a:t>θ</a:t>
                      </a:r>
                      <a:r>
                        <a:rPr lang="it-IT" sz="3200" dirty="0">
                          <a:solidFill>
                            <a:srgbClr val="FF0000"/>
                          </a:solidFill>
                        </a:rPr>
                        <a:t>]</a:t>
                      </a:r>
                      <a:endParaRPr lang="en-GB" sz="3200" dirty="0">
                        <a:solidFill>
                          <a:srgbClr val="FF0000"/>
                        </a:solidFill>
                      </a:endParaRPr>
                    </a:p>
                  </a:txBody>
                  <a:tcPr/>
                </a:tc>
                <a:tc>
                  <a:txBody>
                    <a:bodyPr/>
                    <a:lstStyle/>
                    <a:p>
                      <a:r>
                        <a:rPr lang="el-GR" sz="3200" dirty="0"/>
                        <a:t>Θανάσης</a:t>
                      </a:r>
                      <a:endParaRPr lang="en-GB" sz="3200" dirty="0"/>
                    </a:p>
                  </a:txBody>
                  <a:tcPr/>
                </a:tc>
                <a:extLst>
                  <a:ext uri="{0D108BD9-81ED-4DB2-BD59-A6C34878D82A}">
                    <a16:rowId xmlns:a16="http://schemas.microsoft.com/office/drawing/2014/main" val="3304591255"/>
                  </a:ext>
                </a:extLst>
              </a:tr>
            </a:tbl>
          </a:graphicData>
        </a:graphic>
      </p:graphicFrame>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el-GR" sz="3200" b="1" dirty="0">
                <a:solidFill>
                  <a:srgbClr val="0070C0"/>
                </a:solidFill>
              </a:rPr>
              <a:t>ΤΟ ΑΛΦΑΒΗΤΟ</a:t>
            </a:r>
            <a:endParaRPr lang="it-IT" sz="3200" b="1" dirty="0">
              <a:solidFill>
                <a:srgbClr val="0070C0"/>
              </a:solidFill>
            </a:endParaRPr>
          </a:p>
          <a:p>
            <a:pPr algn="ctr"/>
            <a:r>
              <a:rPr lang="el-GR" sz="3200" b="1" dirty="0">
                <a:solidFill>
                  <a:srgbClr val="0070C0"/>
                </a:solidFill>
              </a:rPr>
              <a:t>Το αλφάβητο</a:t>
            </a:r>
            <a:endParaRPr lang="it-IT" sz="3200" b="1" dirty="0">
              <a:solidFill>
                <a:srgbClr val="0070C0"/>
              </a:solidFill>
            </a:endParaRPr>
          </a:p>
        </p:txBody>
      </p:sp>
      <p:pic>
        <p:nvPicPr>
          <p:cNvPr id="4" name="Immagine 3">
            <a:extLst>
              <a:ext uri="{FF2B5EF4-FFF2-40B4-BE49-F238E27FC236}">
                <a16:creationId xmlns:a16="http://schemas.microsoft.com/office/drawing/2014/main" id="{9A02AC32-7A9E-4DEE-9154-EF409E1426CA}"/>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726004" y="3169449"/>
            <a:ext cx="1969715" cy="519102"/>
          </a:xfrm>
          <a:prstGeom prst="rect">
            <a:avLst/>
          </a:prstGeom>
        </p:spPr>
      </p:pic>
      <p:sp>
        <p:nvSpPr>
          <p:cNvPr id="21" name="CasellaDiTesto 20">
            <a:extLst>
              <a:ext uri="{FF2B5EF4-FFF2-40B4-BE49-F238E27FC236}">
                <a16:creationId xmlns:a16="http://schemas.microsoft.com/office/drawing/2014/main" id="{3E41588F-A7B8-47FC-9201-E23363BAB645}"/>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3695000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6" name="CasellaDiTesto 15">
            <a:extLst>
              <a:ext uri="{FF2B5EF4-FFF2-40B4-BE49-F238E27FC236}">
                <a16:creationId xmlns:a16="http://schemas.microsoft.com/office/drawing/2014/main" id="{CAEF3E80-E498-4FF6-AF62-90FC4E37E7CD}"/>
              </a:ext>
            </a:extLst>
          </p:cNvPr>
          <p:cNvSpPr txBox="1"/>
          <p:nvPr/>
        </p:nvSpPr>
        <p:spPr>
          <a:xfrm>
            <a:off x="1298108" y="1738373"/>
            <a:ext cx="3532309" cy="3170099"/>
          </a:xfrm>
          <a:prstGeom prst="rect">
            <a:avLst/>
          </a:prstGeom>
          <a:noFill/>
        </p:spPr>
        <p:txBody>
          <a:bodyPr wrap="square" rtlCol="0">
            <a:spAutoFit/>
          </a:bodyPr>
          <a:lstStyle/>
          <a:p>
            <a:r>
              <a:rPr lang="it-IT" sz="4000" b="1" dirty="0"/>
              <a:t>cardiology</a:t>
            </a:r>
          </a:p>
          <a:p>
            <a:r>
              <a:rPr lang="it-IT" sz="4000" b="1" dirty="0"/>
              <a:t>Kardiologie</a:t>
            </a:r>
          </a:p>
          <a:p>
            <a:r>
              <a:rPr lang="it-IT" sz="4000" b="1" dirty="0"/>
              <a:t>cardiologia</a:t>
            </a:r>
          </a:p>
          <a:p>
            <a:r>
              <a:rPr lang="it-IT" sz="4000" b="1" dirty="0"/>
              <a:t>cardiologie</a:t>
            </a:r>
          </a:p>
          <a:p>
            <a:r>
              <a:rPr lang="el-GR" sz="4000" b="1" i="1" dirty="0">
                <a:solidFill>
                  <a:srgbClr val="0070C0"/>
                </a:solidFill>
              </a:rPr>
              <a:t>καρδιά</a:t>
            </a:r>
            <a:endParaRPr lang="it-IT" sz="4000" b="1" i="1" dirty="0">
              <a:solidFill>
                <a:srgbClr val="0070C0"/>
              </a:solidFill>
            </a:endParaRPr>
          </a:p>
        </p:txBody>
      </p:sp>
      <p:sp>
        <p:nvSpPr>
          <p:cNvPr id="21" name="CasellaDiTesto 20">
            <a:extLst>
              <a:ext uri="{FF2B5EF4-FFF2-40B4-BE49-F238E27FC236}">
                <a16:creationId xmlns:a16="http://schemas.microsoft.com/office/drawing/2014/main" id="{2B78DCA5-9626-4049-AB83-A554BF4E4FBC}"/>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7" name="CasellaDiTesto 29">
            <a:extLst>
              <a:ext uri="{FF2B5EF4-FFF2-40B4-BE49-F238E27FC236}">
                <a16:creationId xmlns:a16="http://schemas.microsoft.com/office/drawing/2014/main" id="{590B324F-9A3D-434C-9277-1B4F9084299E}"/>
              </a:ext>
            </a:extLst>
          </p:cNvPr>
          <p:cNvSpPr txBox="1"/>
          <p:nvPr/>
        </p:nvSpPr>
        <p:spPr>
          <a:xfrm>
            <a:off x="8047187" y="247282"/>
            <a:ext cx="4253916" cy="1077218"/>
          </a:xfrm>
          <a:prstGeom prst="rect">
            <a:avLst/>
          </a:prstGeom>
          <a:noFill/>
        </p:spPr>
        <p:txBody>
          <a:bodyPr wrap="square" rtlCol="0">
            <a:spAutoFit/>
          </a:bodyPr>
          <a:lstStyle/>
          <a:p>
            <a:pPr algn="ctr"/>
            <a:r>
              <a:rPr lang="it-IT" sz="3200" b="1" dirty="0">
                <a:solidFill>
                  <a:srgbClr val="0070C0"/>
                </a:solidFill>
              </a:rPr>
              <a:t>International Scientific </a:t>
            </a:r>
            <a:r>
              <a:rPr lang="it-IT" sz="3200" b="1" dirty="0" err="1">
                <a:solidFill>
                  <a:srgbClr val="0070C0"/>
                </a:solidFill>
              </a:rPr>
              <a:t>Vocabulary</a:t>
            </a:r>
            <a:r>
              <a:rPr lang="it-IT" sz="3200" b="1" dirty="0">
                <a:solidFill>
                  <a:srgbClr val="0070C0"/>
                </a:solidFill>
              </a:rPr>
              <a:t> (ISV)</a:t>
            </a:r>
          </a:p>
        </p:txBody>
      </p:sp>
      <p:sp>
        <p:nvSpPr>
          <p:cNvPr id="18" name="CasellaDiTesto 15">
            <a:extLst>
              <a:ext uri="{FF2B5EF4-FFF2-40B4-BE49-F238E27FC236}">
                <a16:creationId xmlns:a16="http://schemas.microsoft.com/office/drawing/2014/main" id="{D8A1D0D5-27D7-4BFE-9BA3-E812BEEDDF1C}"/>
              </a:ext>
            </a:extLst>
          </p:cNvPr>
          <p:cNvSpPr txBox="1"/>
          <p:nvPr/>
        </p:nvSpPr>
        <p:spPr>
          <a:xfrm>
            <a:off x="6573684" y="3584058"/>
            <a:ext cx="5234609" cy="1938992"/>
          </a:xfrm>
          <a:prstGeom prst="rect">
            <a:avLst/>
          </a:prstGeom>
          <a:noFill/>
        </p:spPr>
        <p:txBody>
          <a:bodyPr wrap="square" rtlCol="0">
            <a:spAutoFit/>
          </a:bodyPr>
          <a:lstStyle/>
          <a:p>
            <a:r>
              <a:rPr lang="it-IT" sz="4000" b="1" dirty="0"/>
              <a:t>cardi-		</a:t>
            </a:r>
            <a:r>
              <a:rPr lang="it-IT" sz="4000" b="1" dirty="0">
                <a:solidFill>
                  <a:srgbClr val="0070C0"/>
                </a:solidFill>
              </a:rPr>
              <a:t>(</a:t>
            </a:r>
            <a:r>
              <a:rPr lang="it-IT" sz="4000" b="1" dirty="0" err="1">
                <a:solidFill>
                  <a:srgbClr val="0070C0"/>
                </a:solidFill>
              </a:rPr>
              <a:t>prefix</a:t>
            </a:r>
            <a:r>
              <a:rPr lang="it-IT" sz="4000" b="1" dirty="0">
                <a:solidFill>
                  <a:srgbClr val="0070C0"/>
                </a:solidFill>
              </a:rPr>
              <a:t>)</a:t>
            </a:r>
          </a:p>
          <a:p>
            <a:endParaRPr lang="it-IT" sz="4000" b="1" dirty="0">
              <a:solidFill>
                <a:srgbClr val="0070C0"/>
              </a:solidFill>
            </a:endParaRPr>
          </a:p>
          <a:p>
            <a:r>
              <a:rPr lang="it-IT" sz="4000" b="1" dirty="0"/>
              <a:t>-</a:t>
            </a:r>
            <a:r>
              <a:rPr lang="it-IT" sz="4000" b="1" dirty="0" err="1"/>
              <a:t>logy</a:t>
            </a:r>
            <a:r>
              <a:rPr lang="it-IT" sz="4000" b="1" dirty="0"/>
              <a:t>		</a:t>
            </a:r>
            <a:r>
              <a:rPr lang="it-IT" sz="4000" b="1" dirty="0">
                <a:solidFill>
                  <a:srgbClr val="0070C0"/>
                </a:solidFill>
              </a:rPr>
              <a:t>(</a:t>
            </a:r>
            <a:r>
              <a:rPr lang="it-IT" sz="4000" b="1" dirty="0" err="1">
                <a:solidFill>
                  <a:srgbClr val="0070C0"/>
                </a:solidFill>
              </a:rPr>
              <a:t>suffix</a:t>
            </a:r>
            <a:r>
              <a:rPr lang="it-IT" sz="4000" b="1" dirty="0">
                <a:solidFill>
                  <a:srgbClr val="0070C0"/>
                </a:solidFill>
              </a:rPr>
              <a:t>)</a:t>
            </a:r>
          </a:p>
        </p:txBody>
      </p:sp>
    </p:spTree>
    <p:extLst>
      <p:ext uri="{BB962C8B-B14F-4D97-AF65-F5344CB8AC3E}">
        <p14:creationId xmlns:p14="http://schemas.microsoft.com/office/powerpoint/2010/main" val="29272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6" name="CasellaDiTesto 15">
            <a:extLst>
              <a:ext uri="{FF2B5EF4-FFF2-40B4-BE49-F238E27FC236}">
                <a16:creationId xmlns:a16="http://schemas.microsoft.com/office/drawing/2014/main" id="{CAEF3E80-E498-4FF6-AF62-90FC4E37E7CD}"/>
              </a:ext>
            </a:extLst>
          </p:cNvPr>
          <p:cNvSpPr txBox="1"/>
          <p:nvPr/>
        </p:nvSpPr>
        <p:spPr>
          <a:xfrm>
            <a:off x="1636561" y="1542078"/>
            <a:ext cx="7344879" cy="4401205"/>
          </a:xfrm>
          <a:prstGeom prst="rect">
            <a:avLst/>
          </a:prstGeom>
          <a:noFill/>
        </p:spPr>
        <p:txBody>
          <a:bodyPr wrap="square" rtlCol="0">
            <a:spAutoFit/>
          </a:bodyPr>
          <a:lstStyle/>
          <a:p>
            <a:r>
              <a:rPr lang="az-Cyrl-AZ" sz="4000" b="1" dirty="0"/>
              <a:t>кардиология</a:t>
            </a:r>
            <a:r>
              <a:rPr lang="it-IT" sz="4000" b="1" dirty="0"/>
              <a:t> [Russian]</a:t>
            </a:r>
          </a:p>
          <a:p>
            <a:r>
              <a:rPr lang="it-IT" sz="4000" b="1" dirty="0" err="1"/>
              <a:t>kardiyoloji</a:t>
            </a:r>
            <a:r>
              <a:rPr lang="it-IT" sz="4000" b="1" dirty="0"/>
              <a:t> [</a:t>
            </a:r>
            <a:r>
              <a:rPr lang="it-IT" sz="4000" b="1" dirty="0" err="1"/>
              <a:t>Turkish</a:t>
            </a:r>
            <a:r>
              <a:rPr lang="it-IT" sz="4000" b="1" dirty="0"/>
              <a:t>]</a:t>
            </a:r>
          </a:p>
          <a:p>
            <a:r>
              <a:rPr lang="it-IT" sz="4000" b="1" dirty="0" err="1"/>
              <a:t>kardyolohiya</a:t>
            </a:r>
            <a:r>
              <a:rPr lang="it-IT" sz="4000" b="1" dirty="0"/>
              <a:t> [Tagalog]</a:t>
            </a:r>
          </a:p>
          <a:p>
            <a:r>
              <a:rPr lang="it-IT" sz="4000" b="1" dirty="0" err="1"/>
              <a:t>kardiologi</a:t>
            </a:r>
            <a:r>
              <a:rPr lang="it-IT" sz="4000" b="1" dirty="0"/>
              <a:t> [</a:t>
            </a:r>
            <a:r>
              <a:rPr lang="it-IT" sz="4000" b="1" dirty="0" err="1"/>
              <a:t>Bahasa</a:t>
            </a:r>
            <a:r>
              <a:rPr lang="it-IT" sz="4000" b="1" dirty="0"/>
              <a:t> Indonesia]</a:t>
            </a:r>
          </a:p>
          <a:p>
            <a:r>
              <a:rPr lang="hi-IN" sz="4000" b="1" dirty="0"/>
              <a:t>कार्डियलजी</a:t>
            </a:r>
            <a:r>
              <a:rPr lang="it-IT" sz="4000" b="1" dirty="0"/>
              <a:t> [Hindi]</a:t>
            </a:r>
          </a:p>
          <a:p>
            <a:r>
              <a:rPr lang="ml-IN" sz="4000" b="1" dirty="0"/>
              <a:t>കാർഡിയോളജി</a:t>
            </a:r>
            <a:r>
              <a:rPr lang="it-IT" sz="4000" b="1" dirty="0"/>
              <a:t> [Malayalam]</a:t>
            </a:r>
          </a:p>
          <a:p>
            <a:r>
              <a:rPr lang="el-GR" sz="4000" b="1" i="1" dirty="0">
                <a:solidFill>
                  <a:srgbClr val="0070C0"/>
                </a:solidFill>
              </a:rPr>
              <a:t>καρδιά</a:t>
            </a:r>
            <a:endParaRPr lang="it-IT" sz="4000" b="1" i="1" dirty="0">
              <a:solidFill>
                <a:srgbClr val="0070C0"/>
              </a:solidFill>
            </a:endParaRPr>
          </a:p>
        </p:txBody>
      </p:sp>
      <p:sp>
        <p:nvSpPr>
          <p:cNvPr id="21" name="CasellaDiTesto 20">
            <a:extLst>
              <a:ext uri="{FF2B5EF4-FFF2-40B4-BE49-F238E27FC236}">
                <a16:creationId xmlns:a16="http://schemas.microsoft.com/office/drawing/2014/main" id="{2B78DCA5-9626-4049-AB83-A554BF4E4FBC}"/>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17" name="CasellaDiTesto 29">
            <a:extLst>
              <a:ext uri="{FF2B5EF4-FFF2-40B4-BE49-F238E27FC236}">
                <a16:creationId xmlns:a16="http://schemas.microsoft.com/office/drawing/2014/main" id="{590B324F-9A3D-434C-9277-1B4F9084299E}"/>
              </a:ext>
            </a:extLst>
          </p:cNvPr>
          <p:cNvSpPr txBox="1"/>
          <p:nvPr/>
        </p:nvSpPr>
        <p:spPr>
          <a:xfrm>
            <a:off x="8047187" y="247282"/>
            <a:ext cx="4253916" cy="1077218"/>
          </a:xfrm>
          <a:prstGeom prst="rect">
            <a:avLst/>
          </a:prstGeom>
          <a:noFill/>
        </p:spPr>
        <p:txBody>
          <a:bodyPr wrap="square" rtlCol="0">
            <a:spAutoFit/>
          </a:bodyPr>
          <a:lstStyle/>
          <a:p>
            <a:pPr algn="ctr"/>
            <a:r>
              <a:rPr lang="it-IT" sz="3200" b="1" dirty="0">
                <a:solidFill>
                  <a:srgbClr val="0070C0"/>
                </a:solidFill>
              </a:rPr>
              <a:t>International Scientific </a:t>
            </a:r>
            <a:r>
              <a:rPr lang="it-IT" sz="3200" b="1" dirty="0" err="1">
                <a:solidFill>
                  <a:srgbClr val="0070C0"/>
                </a:solidFill>
              </a:rPr>
              <a:t>Vocabulary</a:t>
            </a:r>
            <a:r>
              <a:rPr lang="it-IT" sz="3200" b="1" dirty="0">
                <a:solidFill>
                  <a:srgbClr val="0070C0"/>
                </a:solidFill>
              </a:rPr>
              <a:t> (ISV)</a:t>
            </a:r>
          </a:p>
        </p:txBody>
      </p:sp>
    </p:spTree>
    <p:extLst>
      <p:ext uri="{BB962C8B-B14F-4D97-AF65-F5344CB8AC3E}">
        <p14:creationId xmlns:p14="http://schemas.microsoft.com/office/powerpoint/2010/main" val="278391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graphicFrame>
        <p:nvGraphicFramePr>
          <p:cNvPr id="16" name="Tabella 3">
            <a:extLst>
              <a:ext uri="{FF2B5EF4-FFF2-40B4-BE49-F238E27FC236}">
                <a16:creationId xmlns:a16="http://schemas.microsoft.com/office/drawing/2014/main" id="{151E97CB-7FC3-4FFE-B8FE-649F09DE0B8F}"/>
              </a:ext>
            </a:extLst>
          </p:cNvPr>
          <p:cNvGraphicFramePr>
            <a:graphicFrameLocks noGrp="1"/>
          </p:cNvGraphicFramePr>
          <p:nvPr/>
        </p:nvGraphicFramePr>
        <p:xfrm>
          <a:off x="970243" y="1242752"/>
          <a:ext cx="7343440" cy="4632960"/>
        </p:xfrm>
        <a:graphic>
          <a:graphicData uri="http://schemas.openxmlformats.org/drawingml/2006/table">
            <a:tbl>
              <a:tblPr firstRow="1" bandRow="1">
                <a:tableStyleId>{2D5ABB26-0587-4C30-8999-92F81FD0307C}</a:tableStyleId>
              </a:tblPr>
              <a:tblGrid>
                <a:gridCol w="1835860">
                  <a:extLst>
                    <a:ext uri="{9D8B030D-6E8A-4147-A177-3AD203B41FA5}">
                      <a16:colId xmlns:a16="http://schemas.microsoft.com/office/drawing/2014/main" val="1878652797"/>
                    </a:ext>
                  </a:extLst>
                </a:gridCol>
                <a:gridCol w="1835860">
                  <a:extLst>
                    <a:ext uri="{9D8B030D-6E8A-4147-A177-3AD203B41FA5}">
                      <a16:colId xmlns:a16="http://schemas.microsoft.com/office/drawing/2014/main" val="4050295934"/>
                    </a:ext>
                  </a:extLst>
                </a:gridCol>
                <a:gridCol w="1835860">
                  <a:extLst>
                    <a:ext uri="{9D8B030D-6E8A-4147-A177-3AD203B41FA5}">
                      <a16:colId xmlns:a16="http://schemas.microsoft.com/office/drawing/2014/main" val="1697776910"/>
                    </a:ext>
                  </a:extLst>
                </a:gridCol>
                <a:gridCol w="1835860">
                  <a:extLst>
                    <a:ext uri="{9D8B030D-6E8A-4147-A177-3AD203B41FA5}">
                      <a16:colId xmlns:a16="http://schemas.microsoft.com/office/drawing/2014/main" val="23369016"/>
                    </a:ext>
                  </a:extLst>
                </a:gridCol>
              </a:tblGrid>
              <a:tr h="557934">
                <a:tc>
                  <a:txBody>
                    <a:bodyPr/>
                    <a:lstStyle/>
                    <a:p>
                      <a:pPr algn="l"/>
                      <a:r>
                        <a:rPr lang="el-GR" sz="3200" b="1" dirty="0"/>
                        <a:t>Ι ι</a:t>
                      </a:r>
                      <a:r>
                        <a:rPr lang="it-IT" sz="3200" b="1" dirty="0"/>
                        <a:t> </a:t>
                      </a:r>
                      <a:endParaRPr lang="el-GR" sz="3200" dirty="0"/>
                    </a:p>
                  </a:txBody>
                  <a:tcPr/>
                </a:tc>
                <a:tc>
                  <a:txBody>
                    <a:bodyPr/>
                    <a:lstStyle/>
                    <a:p>
                      <a:pPr algn="l"/>
                      <a:r>
                        <a:rPr lang="el-GR" sz="3200" dirty="0"/>
                        <a:t>γιώτα</a:t>
                      </a:r>
                    </a:p>
                  </a:txBody>
                  <a:tcPr/>
                </a:tc>
                <a:tc>
                  <a:txBody>
                    <a:bodyPr/>
                    <a:lstStyle/>
                    <a:p>
                      <a:pPr algn="l"/>
                      <a:r>
                        <a:rPr lang="it-IT" sz="3200" dirty="0">
                          <a:solidFill>
                            <a:srgbClr val="FF0000"/>
                          </a:solidFill>
                        </a:rPr>
                        <a:t>[i]</a:t>
                      </a:r>
                      <a:endParaRPr lang="el-GR" sz="3200" dirty="0">
                        <a:solidFill>
                          <a:srgbClr val="FF0000"/>
                        </a:solidFill>
                      </a:endParaRPr>
                    </a:p>
                  </a:txBody>
                  <a:tcPr/>
                </a:tc>
                <a:tc>
                  <a:txBody>
                    <a:bodyPr/>
                    <a:lstStyle/>
                    <a:p>
                      <a:pPr algn="l"/>
                      <a:r>
                        <a:rPr lang="el-GR" sz="3200" dirty="0"/>
                        <a:t>Ιόλη</a:t>
                      </a:r>
                    </a:p>
                  </a:txBody>
                  <a:tcPr/>
                </a:tc>
                <a:extLst>
                  <a:ext uri="{0D108BD9-81ED-4DB2-BD59-A6C34878D82A}">
                    <a16:rowId xmlns:a16="http://schemas.microsoft.com/office/drawing/2014/main" val="872554233"/>
                  </a:ext>
                </a:extLst>
              </a:tr>
              <a:tr h="557934">
                <a:tc>
                  <a:txBody>
                    <a:bodyPr/>
                    <a:lstStyle/>
                    <a:p>
                      <a:r>
                        <a:rPr lang="el-GR" sz="3200" b="1" dirty="0"/>
                        <a:t>Κ κ </a:t>
                      </a:r>
                      <a:endParaRPr lang="en-GB" sz="3200" dirty="0"/>
                    </a:p>
                  </a:txBody>
                  <a:tcPr/>
                </a:tc>
                <a:tc>
                  <a:txBody>
                    <a:bodyPr/>
                    <a:lstStyle/>
                    <a:p>
                      <a:r>
                        <a:rPr lang="el-GR" sz="3200" dirty="0"/>
                        <a:t>κάπα</a:t>
                      </a:r>
                      <a:endParaRPr lang="en-GB" sz="3200" dirty="0"/>
                    </a:p>
                  </a:txBody>
                  <a:tcPr/>
                </a:tc>
                <a:tc>
                  <a:txBody>
                    <a:bodyPr/>
                    <a:lstStyle/>
                    <a:p>
                      <a:r>
                        <a:rPr lang="it-IT" sz="3200" dirty="0">
                          <a:solidFill>
                            <a:srgbClr val="FF0000"/>
                          </a:solidFill>
                        </a:rPr>
                        <a:t>[k]</a:t>
                      </a:r>
                      <a:endParaRPr lang="en-GB" sz="3200" dirty="0">
                        <a:solidFill>
                          <a:srgbClr val="FF0000"/>
                        </a:solidFill>
                      </a:endParaRPr>
                    </a:p>
                  </a:txBody>
                  <a:tcPr/>
                </a:tc>
                <a:tc>
                  <a:txBody>
                    <a:bodyPr/>
                    <a:lstStyle/>
                    <a:p>
                      <a:r>
                        <a:rPr lang="el-GR" sz="3200" dirty="0"/>
                        <a:t>Κατερίνα</a:t>
                      </a:r>
                      <a:endParaRPr lang="en-GB" sz="3200" dirty="0"/>
                    </a:p>
                  </a:txBody>
                  <a:tcPr/>
                </a:tc>
                <a:extLst>
                  <a:ext uri="{0D108BD9-81ED-4DB2-BD59-A6C34878D82A}">
                    <a16:rowId xmlns:a16="http://schemas.microsoft.com/office/drawing/2014/main" val="643026525"/>
                  </a:ext>
                </a:extLst>
              </a:tr>
              <a:tr h="557934">
                <a:tc>
                  <a:txBody>
                    <a:bodyPr/>
                    <a:lstStyle/>
                    <a:p>
                      <a:r>
                        <a:rPr lang="el-GR" sz="3200" b="1" dirty="0"/>
                        <a:t>Λ λ</a:t>
                      </a:r>
                      <a:endParaRPr lang="en-GB" sz="3200" b="1" dirty="0"/>
                    </a:p>
                  </a:txBody>
                  <a:tcPr/>
                </a:tc>
                <a:tc>
                  <a:txBody>
                    <a:bodyPr/>
                    <a:lstStyle/>
                    <a:p>
                      <a:r>
                        <a:rPr lang="el-GR" sz="3200" dirty="0"/>
                        <a:t>λάμδα</a:t>
                      </a:r>
                      <a:endParaRPr lang="en-GB" sz="3200" dirty="0"/>
                    </a:p>
                  </a:txBody>
                  <a:tcPr/>
                </a:tc>
                <a:tc>
                  <a:txBody>
                    <a:bodyPr/>
                    <a:lstStyle/>
                    <a:p>
                      <a:r>
                        <a:rPr lang="it-IT" sz="3200" dirty="0">
                          <a:solidFill>
                            <a:srgbClr val="FF0000"/>
                          </a:solidFill>
                        </a:rPr>
                        <a:t>[</a:t>
                      </a:r>
                      <a:r>
                        <a:rPr lang="en-GB" sz="3200" b="0" i="0" kern="1200" dirty="0">
                          <a:solidFill>
                            <a:srgbClr val="FF0000"/>
                          </a:solidFill>
                          <a:effectLst/>
                          <a:latin typeface="+mn-lt"/>
                          <a:ea typeface="+mn-ea"/>
                          <a:cs typeface="+mn-cs"/>
                        </a:rPr>
                        <a:t>l</a:t>
                      </a:r>
                      <a:r>
                        <a:rPr lang="it-IT" sz="3200" dirty="0">
                          <a:solidFill>
                            <a:srgbClr val="FF0000"/>
                          </a:solidFill>
                        </a:rPr>
                        <a:t>]</a:t>
                      </a:r>
                      <a:endParaRPr lang="en-GB" sz="3200" dirty="0">
                        <a:solidFill>
                          <a:srgbClr val="FF0000"/>
                        </a:solidFill>
                      </a:endParaRPr>
                    </a:p>
                  </a:txBody>
                  <a:tcPr/>
                </a:tc>
                <a:tc>
                  <a:txBody>
                    <a:bodyPr/>
                    <a:lstStyle/>
                    <a:p>
                      <a:r>
                        <a:rPr lang="el-GR" sz="3200" dirty="0"/>
                        <a:t>Λίζα</a:t>
                      </a:r>
                      <a:endParaRPr lang="en-GB" sz="3200" dirty="0"/>
                    </a:p>
                  </a:txBody>
                  <a:tcPr/>
                </a:tc>
                <a:extLst>
                  <a:ext uri="{0D108BD9-81ED-4DB2-BD59-A6C34878D82A}">
                    <a16:rowId xmlns:a16="http://schemas.microsoft.com/office/drawing/2014/main" val="647676628"/>
                  </a:ext>
                </a:extLst>
              </a:tr>
              <a:tr h="557934">
                <a:tc>
                  <a:txBody>
                    <a:bodyPr/>
                    <a:lstStyle/>
                    <a:p>
                      <a:r>
                        <a:rPr lang="el-GR" sz="3200" b="1" dirty="0"/>
                        <a:t>Μ μ</a:t>
                      </a:r>
                      <a:endParaRPr lang="en-GB" sz="3200" b="1" dirty="0"/>
                    </a:p>
                  </a:txBody>
                  <a:tcPr/>
                </a:tc>
                <a:tc>
                  <a:txBody>
                    <a:bodyPr/>
                    <a:lstStyle/>
                    <a:p>
                      <a:r>
                        <a:rPr lang="el-GR" sz="3200" dirty="0"/>
                        <a:t>μι</a:t>
                      </a:r>
                      <a:endParaRPr lang="en-GB" sz="3200" dirty="0"/>
                    </a:p>
                  </a:txBody>
                  <a:tcPr/>
                </a:tc>
                <a:tc>
                  <a:txBody>
                    <a:bodyPr/>
                    <a:lstStyle/>
                    <a:p>
                      <a:r>
                        <a:rPr lang="it-IT" sz="3200" dirty="0">
                          <a:solidFill>
                            <a:srgbClr val="FF0000"/>
                          </a:solidFill>
                        </a:rPr>
                        <a:t>[</a:t>
                      </a:r>
                      <a:r>
                        <a:rPr lang="en-GB" sz="3200" b="0" i="0" kern="1200" dirty="0">
                          <a:solidFill>
                            <a:srgbClr val="FF0000"/>
                          </a:solidFill>
                          <a:effectLst/>
                          <a:latin typeface="+mn-lt"/>
                          <a:ea typeface="+mn-ea"/>
                          <a:cs typeface="+mn-cs"/>
                        </a:rPr>
                        <a:t>m</a:t>
                      </a:r>
                      <a:r>
                        <a:rPr lang="it-IT" sz="3200" dirty="0">
                          <a:solidFill>
                            <a:srgbClr val="FF0000"/>
                          </a:solidFill>
                        </a:rPr>
                        <a:t>]</a:t>
                      </a:r>
                      <a:endParaRPr lang="en-GB" sz="3200" dirty="0">
                        <a:solidFill>
                          <a:srgbClr val="FF0000"/>
                        </a:solidFill>
                      </a:endParaRPr>
                    </a:p>
                  </a:txBody>
                  <a:tcPr/>
                </a:tc>
                <a:tc>
                  <a:txBody>
                    <a:bodyPr/>
                    <a:lstStyle/>
                    <a:p>
                      <a:r>
                        <a:rPr lang="el-GR" sz="3200" dirty="0"/>
                        <a:t>Μαρία</a:t>
                      </a:r>
                      <a:endParaRPr lang="en-GB" sz="3200" dirty="0"/>
                    </a:p>
                  </a:txBody>
                  <a:tcPr/>
                </a:tc>
                <a:extLst>
                  <a:ext uri="{0D108BD9-81ED-4DB2-BD59-A6C34878D82A}">
                    <a16:rowId xmlns:a16="http://schemas.microsoft.com/office/drawing/2014/main" val="3964910942"/>
                  </a:ext>
                </a:extLst>
              </a:tr>
              <a:tr h="557934">
                <a:tc>
                  <a:txBody>
                    <a:bodyPr/>
                    <a:lstStyle/>
                    <a:p>
                      <a:r>
                        <a:rPr lang="el-GR" sz="3200" b="1" dirty="0"/>
                        <a:t>Ν ν</a:t>
                      </a:r>
                      <a:endParaRPr lang="en-GB" sz="3200" b="1" dirty="0"/>
                    </a:p>
                  </a:txBody>
                  <a:tcPr/>
                </a:tc>
                <a:tc>
                  <a:txBody>
                    <a:bodyPr/>
                    <a:lstStyle/>
                    <a:p>
                      <a:r>
                        <a:rPr lang="el-GR" sz="3200" dirty="0"/>
                        <a:t>νι</a:t>
                      </a:r>
                      <a:endParaRPr lang="en-GB" sz="3200" dirty="0"/>
                    </a:p>
                  </a:txBody>
                  <a:tcPr/>
                </a:tc>
                <a:tc>
                  <a:txBody>
                    <a:bodyPr/>
                    <a:lstStyle/>
                    <a:p>
                      <a:r>
                        <a:rPr lang="it-IT" sz="3200" dirty="0">
                          <a:solidFill>
                            <a:srgbClr val="FF0000"/>
                          </a:solidFill>
                        </a:rPr>
                        <a:t>[n]</a:t>
                      </a:r>
                      <a:endParaRPr lang="en-GB" sz="3200" dirty="0">
                        <a:solidFill>
                          <a:srgbClr val="FF0000"/>
                        </a:solidFill>
                      </a:endParaRPr>
                    </a:p>
                  </a:txBody>
                  <a:tcPr/>
                </a:tc>
                <a:tc>
                  <a:txBody>
                    <a:bodyPr/>
                    <a:lstStyle/>
                    <a:p>
                      <a:r>
                        <a:rPr lang="el-GR" sz="3200" dirty="0"/>
                        <a:t>Νίκος</a:t>
                      </a:r>
                      <a:endParaRPr lang="en-GB" sz="3200" dirty="0"/>
                    </a:p>
                  </a:txBody>
                  <a:tcPr/>
                </a:tc>
                <a:extLst>
                  <a:ext uri="{0D108BD9-81ED-4DB2-BD59-A6C34878D82A}">
                    <a16:rowId xmlns:a16="http://schemas.microsoft.com/office/drawing/2014/main" val="2204284410"/>
                  </a:ext>
                </a:extLst>
              </a:tr>
              <a:tr h="557934">
                <a:tc>
                  <a:txBody>
                    <a:bodyPr/>
                    <a:lstStyle/>
                    <a:p>
                      <a:r>
                        <a:rPr lang="el-GR" sz="3200" b="1" dirty="0"/>
                        <a:t>Ξ ξ</a:t>
                      </a:r>
                      <a:endParaRPr lang="en-GB" sz="3200" b="1" dirty="0"/>
                    </a:p>
                  </a:txBody>
                  <a:tcPr/>
                </a:tc>
                <a:tc>
                  <a:txBody>
                    <a:bodyPr/>
                    <a:lstStyle/>
                    <a:p>
                      <a:r>
                        <a:rPr lang="el-GR" sz="3200" dirty="0"/>
                        <a:t>ξι</a:t>
                      </a:r>
                      <a:endParaRPr lang="en-GB" sz="3200" dirty="0"/>
                    </a:p>
                  </a:txBody>
                  <a:tcPr/>
                </a:tc>
                <a:tc>
                  <a:txBody>
                    <a:bodyPr/>
                    <a:lstStyle/>
                    <a:p>
                      <a:r>
                        <a:rPr lang="it-IT" sz="3200" dirty="0">
                          <a:solidFill>
                            <a:srgbClr val="FF0000"/>
                          </a:solidFill>
                        </a:rPr>
                        <a:t>[</a:t>
                      </a:r>
                      <a:r>
                        <a:rPr lang="it-IT" sz="3200" dirty="0" err="1">
                          <a:solidFill>
                            <a:srgbClr val="FF0000"/>
                          </a:solidFill>
                        </a:rPr>
                        <a:t>ks</a:t>
                      </a:r>
                      <a:r>
                        <a:rPr lang="it-IT" sz="3200" dirty="0">
                          <a:solidFill>
                            <a:srgbClr val="FF0000"/>
                          </a:solidFill>
                        </a:rPr>
                        <a:t>]</a:t>
                      </a:r>
                      <a:endParaRPr lang="en-GB" sz="3200" dirty="0">
                        <a:solidFill>
                          <a:srgbClr val="FF0000"/>
                        </a:solidFill>
                      </a:endParaRPr>
                    </a:p>
                  </a:txBody>
                  <a:tcPr/>
                </a:tc>
                <a:tc>
                  <a:txBody>
                    <a:bodyPr/>
                    <a:lstStyle/>
                    <a:p>
                      <a:r>
                        <a:rPr lang="el-GR" sz="3200" dirty="0"/>
                        <a:t>Ξανθή</a:t>
                      </a:r>
                      <a:endParaRPr lang="en-GB" sz="3200" dirty="0"/>
                    </a:p>
                  </a:txBody>
                  <a:tcPr/>
                </a:tc>
                <a:extLst>
                  <a:ext uri="{0D108BD9-81ED-4DB2-BD59-A6C34878D82A}">
                    <a16:rowId xmlns:a16="http://schemas.microsoft.com/office/drawing/2014/main" val="956631469"/>
                  </a:ext>
                </a:extLst>
              </a:tr>
              <a:tr h="557934">
                <a:tc>
                  <a:txBody>
                    <a:bodyPr/>
                    <a:lstStyle/>
                    <a:p>
                      <a:r>
                        <a:rPr lang="el-GR" sz="3200" b="1" dirty="0"/>
                        <a:t>Ο ο</a:t>
                      </a:r>
                      <a:endParaRPr lang="en-GB" sz="3200" b="1" dirty="0"/>
                    </a:p>
                  </a:txBody>
                  <a:tcPr/>
                </a:tc>
                <a:tc>
                  <a:txBody>
                    <a:bodyPr/>
                    <a:lstStyle/>
                    <a:p>
                      <a:r>
                        <a:rPr lang="el-GR" sz="3200" dirty="0"/>
                        <a:t>όμικρον</a:t>
                      </a:r>
                      <a:endParaRPr lang="en-GB" sz="3200" dirty="0"/>
                    </a:p>
                  </a:txBody>
                  <a:tcPr/>
                </a:tc>
                <a:tc>
                  <a:txBody>
                    <a:bodyPr/>
                    <a:lstStyle/>
                    <a:p>
                      <a:r>
                        <a:rPr lang="it-IT" sz="3200" dirty="0">
                          <a:solidFill>
                            <a:srgbClr val="FF0000"/>
                          </a:solidFill>
                        </a:rPr>
                        <a:t>[o]</a:t>
                      </a:r>
                      <a:endParaRPr lang="en-GB" sz="3200" dirty="0">
                        <a:solidFill>
                          <a:srgbClr val="FF0000"/>
                        </a:solidFill>
                      </a:endParaRPr>
                    </a:p>
                  </a:txBody>
                  <a:tcPr/>
                </a:tc>
                <a:tc>
                  <a:txBody>
                    <a:bodyPr/>
                    <a:lstStyle/>
                    <a:p>
                      <a:r>
                        <a:rPr lang="el-GR" sz="3200" dirty="0"/>
                        <a:t>Όλγα</a:t>
                      </a:r>
                      <a:endParaRPr lang="en-GB" sz="3200" dirty="0"/>
                    </a:p>
                  </a:txBody>
                  <a:tcPr/>
                </a:tc>
                <a:extLst>
                  <a:ext uri="{0D108BD9-81ED-4DB2-BD59-A6C34878D82A}">
                    <a16:rowId xmlns:a16="http://schemas.microsoft.com/office/drawing/2014/main" val="854171317"/>
                  </a:ext>
                </a:extLst>
              </a:tr>
              <a:tr h="557934">
                <a:tc>
                  <a:txBody>
                    <a:bodyPr/>
                    <a:lstStyle/>
                    <a:p>
                      <a:r>
                        <a:rPr lang="el-GR" sz="3200" b="1" dirty="0"/>
                        <a:t>Π π</a:t>
                      </a:r>
                      <a:endParaRPr lang="en-GB" sz="3200" b="1" dirty="0"/>
                    </a:p>
                  </a:txBody>
                  <a:tcPr/>
                </a:tc>
                <a:tc>
                  <a:txBody>
                    <a:bodyPr/>
                    <a:lstStyle/>
                    <a:p>
                      <a:r>
                        <a:rPr lang="el-GR" sz="3200" dirty="0"/>
                        <a:t>πι</a:t>
                      </a:r>
                      <a:endParaRPr lang="en-GB" sz="3200" dirty="0"/>
                    </a:p>
                  </a:txBody>
                  <a:tcPr/>
                </a:tc>
                <a:tc>
                  <a:txBody>
                    <a:bodyPr/>
                    <a:lstStyle/>
                    <a:p>
                      <a:r>
                        <a:rPr lang="it-IT" sz="3200" dirty="0">
                          <a:solidFill>
                            <a:srgbClr val="FF0000"/>
                          </a:solidFill>
                        </a:rPr>
                        <a:t>[</a:t>
                      </a:r>
                      <a:r>
                        <a:rPr lang="it-IT" sz="3200" b="0" i="0" kern="1200" dirty="0">
                          <a:solidFill>
                            <a:srgbClr val="FF0000"/>
                          </a:solidFill>
                          <a:effectLst/>
                          <a:latin typeface="+mn-lt"/>
                          <a:ea typeface="+mn-ea"/>
                          <a:cs typeface="+mn-cs"/>
                        </a:rPr>
                        <a:t>p</a:t>
                      </a:r>
                      <a:r>
                        <a:rPr lang="it-IT" sz="3200" dirty="0">
                          <a:solidFill>
                            <a:srgbClr val="FF0000"/>
                          </a:solidFill>
                        </a:rPr>
                        <a:t>]</a:t>
                      </a:r>
                      <a:endParaRPr lang="en-GB" sz="3200" dirty="0">
                        <a:solidFill>
                          <a:srgbClr val="FF0000"/>
                        </a:solidFill>
                      </a:endParaRPr>
                    </a:p>
                  </a:txBody>
                  <a:tcPr/>
                </a:tc>
                <a:tc>
                  <a:txBody>
                    <a:bodyPr/>
                    <a:lstStyle/>
                    <a:p>
                      <a:r>
                        <a:rPr lang="el-GR" sz="3200" dirty="0"/>
                        <a:t>Πέτρος</a:t>
                      </a:r>
                      <a:endParaRPr lang="en-GB" sz="3200" dirty="0"/>
                    </a:p>
                  </a:txBody>
                  <a:tcPr/>
                </a:tc>
                <a:extLst>
                  <a:ext uri="{0D108BD9-81ED-4DB2-BD59-A6C34878D82A}">
                    <a16:rowId xmlns:a16="http://schemas.microsoft.com/office/drawing/2014/main" val="3304591255"/>
                  </a:ext>
                </a:extLst>
              </a:tr>
            </a:tbl>
          </a:graphicData>
        </a:graphic>
      </p:graphicFrame>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el-GR" sz="3200" b="1" dirty="0">
                <a:solidFill>
                  <a:srgbClr val="0070C0"/>
                </a:solidFill>
              </a:rPr>
              <a:t>ΤΟ ΑΛΦΑΒΗΤΟ</a:t>
            </a:r>
            <a:endParaRPr lang="it-IT" sz="3200" b="1" dirty="0">
              <a:solidFill>
                <a:srgbClr val="0070C0"/>
              </a:solidFill>
            </a:endParaRPr>
          </a:p>
          <a:p>
            <a:pPr algn="ctr"/>
            <a:r>
              <a:rPr lang="el-GR" sz="3200" b="1" dirty="0">
                <a:solidFill>
                  <a:srgbClr val="0070C0"/>
                </a:solidFill>
              </a:rPr>
              <a:t>Το αλφάβητο</a:t>
            </a:r>
            <a:endParaRPr lang="it-IT" sz="3200" b="1" dirty="0">
              <a:solidFill>
                <a:srgbClr val="0070C0"/>
              </a:solidFill>
            </a:endParaRPr>
          </a:p>
        </p:txBody>
      </p:sp>
      <p:pic>
        <p:nvPicPr>
          <p:cNvPr id="18" name="Immagine 17">
            <a:extLst>
              <a:ext uri="{FF2B5EF4-FFF2-40B4-BE49-F238E27FC236}">
                <a16:creationId xmlns:a16="http://schemas.microsoft.com/office/drawing/2014/main" id="{1418EC02-C4AA-488D-BA77-4084BBA02D37}"/>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726004" y="3169449"/>
            <a:ext cx="1969715" cy="519102"/>
          </a:xfrm>
          <a:prstGeom prst="rect">
            <a:avLst/>
          </a:prstGeom>
        </p:spPr>
      </p:pic>
      <p:sp>
        <p:nvSpPr>
          <p:cNvPr id="21" name="CasellaDiTesto 20">
            <a:extLst>
              <a:ext uri="{FF2B5EF4-FFF2-40B4-BE49-F238E27FC236}">
                <a16:creationId xmlns:a16="http://schemas.microsoft.com/office/drawing/2014/main" id="{CCD9F6F3-AE74-40A4-9E99-F77C1DFD2A3D}"/>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99994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graphicFrame>
        <p:nvGraphicFramePr>
          <p:cNvPr id="16" name="Tabella 3">
            <a:extLst>
              <a:ext uri="{FF2B5EF4-FFF2-40B4-BE49-F238E27FC236}">
                <a16:creationId xmlns:a16="http://schemas.microsoft.com/office/drawing/2014/main" id="{151E97CB-7FC3-4FFE-B8FE-649F09DE0B8F}"/>
              </a:ext>
            </a:extLst>
          </p:cNvPr>
          <p:cNvGraphicFramePr>
            <a:graphicFrameLocks noGrp="1"/>
          </p:cNvGraphicFramePr>
          <p:nvPr/>
        </p:nvGraphicFramePr>
        <p:xfrm>
          <a:off x="970243" y="1242752"/>
          <a:ext cx="7343440" cy="4632960"/>
        </p:xfrm>
        <a:graphic>
          <a:graphicData uri="http://schemas.openxmlformats.org/drawingml/2006/table">
            <a:tbl>
              <a:tblPr firstRow="1" bandRow="1">
                <a:tableStyleId>{2D5ABB26-0587-4C30-8999-92F81FD0307C}</a:tableStyleId>
              </a:tblPr>
              <a:tblGrid>
                <a:gridCol w="1835860">
                  <a:extLst>
                    <a:ext uri="{9D8B030D-6E8A-4147-A177-3AD203B41FA5}">
                      <a16:colId xmlns:a16="http://schemas.microsoft.com/office/drawing/2014/main" val="1878652797"/>
                    </a:ext>
                  </a:extLst>
                </a:gridCol>
                <a:gridCol w="1835860">
                  <a:extLst>
                    <a:ext uri="{9D8B030D-6E8A-4147-A177-3AD203B41FA5}">
                      <a16:colId xmlns:a16="http://schemas.microsoft.com/office/drawing/2014/main" val="4050295934"/>
                    </a:ext>
                  </a:extLst>
                </a:gridCol>
                <a:gridCol w="1835860">
                  <a:extLst>
                    <a:ext uri="{9D8B030D-6E8A-4147-A177-3AD203B41FA5}">
                      <a16:colId xmlns:a16="http://schemas.microsoft.com/office/drawing/2014/main" val="1697776910"/>
                    </a:ext>
                  </a:extLst>
                </a:gridCol>
                <a:gridCol w="1835860">
                  <a:extLst>
                    <a:ext uri="{9D8B030D-6E8A-4147-A177-3AD203B41FA5}">
                      <a16:colId xmlns:a16="http://schemas.microsoft.com/office/drawing/2014/main" val="23369016"/>
                    </a:ext>
                  </a:extLst>
                </a:gridCol>
              </a:tblGrid>
              <a:tr h="557934">
                <a:tc>
                  <a:txBody>
                    <a:bodyPr/>
                    <a:lstStyle/>
                    <a:p>
                      <a:pPr algn="l"/>
                      <a:r>
                        <a:rPr lang="el-GR" sz="3200" b="1" dirty="0"/>
                        <a:t>Ρ ρ</a:t>
                      </a:r>
                      <a:r>
                        <a:rPr lang="it-IT" sz="3200" b="1" dirty="0"/>
                        <a:t> </a:t>
                      </a:r>
                      <a:endParaRPr lang="el-GR" sz="3200" dirty="0"/>
                    </a:p>
                  </a:txBody>
                  <a:tcPr/>
                </a:tc>
                <a:tc>
                  <a:txBody>
                    <a:bodyPr/>
                    <a:lstStyle/>
                    <a:p>
                      <a:pPr algn="l"/>
                      <a:r>
                        <a:rPr lang="el-GR" sz="3200" dirty="0"/>
                        <a:t>ρο</a:t>
                      </a:r>
                    </a:p>
                  </a:txBody>
                  <a:tcPr/>
                </a:tc>
                <a:tc>
                  <a:txBody>
                    <a:bodyPr/>
                    <a:lstStyle/>
                    <a:p>
                      <a:pPr algn="l"/>
                      <a:r>
                        <a:rPr lang="it-IT" sz="3200" dirty="0">
                          <a:solidFill>
                            <a:srgbClr val="FF0000"/>
                          </a:solidFill>
                        </a:rPr>
                        <a:t>[r]</a:t>
                      </a:r>
                      <a:endParaRPr lang="el-GR" sz="3200" dirty="0">
                        <a:solidFill>
                          <a:srgbClr val="FF0000"/>
                        </a:solidFill>
                      </a:endParaRPr>
                    </a:p>
                  </a:txBody>
                  <a:tcPr/>
                </a:tc>
                <a:tc>
                  <a:txBody>
                    <a:bodyPr/>
                    <a:lstStyle/>
                    <a:p>
                      <a:pPr algn="l"/>
                      <a:r>
                        <a:rPr lang="el-GR" sz="3200" dirty="0"/>
                        <a:t>Ρένα</a:t>
                      </a:r>
                    </a:p>
                  </a:txBody>
                  <a:tcPr/>
                </a:tc>
                <a:extLst>
                  <a:ext uri="{0D108BD9-81ED-4DB2-BD59-A6C34878D82A}">
                    <a16:rowId xmlns:a16="http://schemas.microsoft.com/office/drawing/2014/main" val="872554233"/>
                  </a:ext>
                </a:extLst>
              </a:tr>
              <a:tr h="557934">
                <a:tc>
                  <a:txBody>
                    <a:bodyPr/>
                    <a:lstStyle/>
                    <a:p>
                      <a:r>
                        <a:rPr lang="el-GR" sz="3200" b="1" dirty="0"/>
                        <a:t>Σ σ ς </a:t>
                      </a:r>
                      <a:endParaRPr lang="en-GB" sz="3200" dirty="0"/>
                    </a:p>
                  </a:txBody>
                  <a:tcPr/>
                </a:tc>
                <a:tc>
                  <a:txBody>
                    <a:bodyPr/>
                    <a:lstStyle/>
                    <a:p>
                      <a:r>
                        <a:rPr lang="el-GR" sz="3200" dirty="0"/>
                        <a:t>σίγμα</a:t>
                      </a:r>
                      <a:endParaRPr lang="en-GB" sz="3200" dirty="0"/>
                    </a:p>
                  </a:txBody>
                  <a:tcPr/>
                </a:tc>
                <a:tc>
                  <a:txBody>
                    <a:bodyPr/>
                    <a:lstStyle/>
                    <a:p>
                      <a:r>
                        <a:rPr lang="it-IT" sz="3200" dirty="0">
                          <a:solidFill>
                            <a:srgbClr val="FF0000"/>
                          </a:solidFill>
                        </a:rPr>
                        <a:t>[s]</a:t>
                      </a:r>
                      <a:endParaRPr lang="en-GB" sz="3200" dirty="0">
                        <a:solidFill>
                          <a:srgbClr val="FF0000"/>
                        </a:solidFill>
                      </a:endParaRPr>
                    </a:p>
                  </a:txBody>
                  <a:tcPr/>
                </a:tc>
                <a:tc>
                  <a:txBody>
                    <a:bodyPr/>
                    <a:lstStyle/>
                    <a:p>
                      <a:r>
                        <a:rPr lang="el-GR" sz="3200" dirty="0"/>
                        <a:t>Σοφία</a:t>
                      </a:r>
                      <a:endParaRPr lang="en-GB" sz="3200" dirty="0"/>
                    </a:p>
                  </a:txBody>
                  <a:tcPr/>
                </a:tc>
                <a:extLst>
                  <a:ext uri="{0D108BD9-81ED-4DB2-BD59-A6C34878D82A}">
                    <a16:rowId xmlns:a16="http://schemas.microsoft.com/office/drawing/2014/main" val="643026525"/>
                  </a:ext>
                </a:extLst>
              </a:tr>
              <a:tr h="557934">
                <a:tc>
                  <a:txBody>
                    <a:bodyPr/>
                    <a:lstStyle/>
                    <a:p>
                      <a:r>
                        <a:rPr lang="el-GR" sz="3200" b="1" dirty="0"/>
                        <a:t>Τ τ</a:t>
                      </a:r>
                      <a:endParaRPr lang="en-GB" sz="3200" b="1" dirty="0"/>
                    </a:p>
                  </a:txBody>
                  <a:tcPr/>
                </a:tc>
                <a:tc>
                  <a:txBody>
                    <a:bodyPr/>
                    <a:lstStyle/>
                    <a:p>
                      <a:r>
                        <a:rPr lang="el-GR" sz="3200" dirty="0"/>
                        <a:t>ταυ</a:t>
                      </a:r>
                      <a:endParaRPr lang="en-GB" sz="3200" dirty="0"/>
                    </a:p>
                  </a:txBody>
                  <a:tcPr/>
                </a:tc>
                <a:tc>
                  <a:txBody>
                    <a:bodyPr/>
                    <a:lstStyle/>
                    <a:p>
                      <a:r>
                        <a:rPr lang="it-IT" sz="3200" dirty="0">
                          <a:solidFill>
                            <a:srgbClr val="FF0000"/>
                          </a:solidFill>
                        </a:rPr>
                        <a:t>[</a:t>
                      </a:r>
                      <a:r>
                        <a:rPr lang="en-GB" sz="3200" b="0" i="0" kern="1200" dirty="0">
                          <a:solidFill>
                            <a:srgbClr val="FF0000"/>
                          </a:solidFill>
                          <a:effectLst/>
                          <a:latin typeface="+mn-lt"/>
                          <a:ea typeface="+mn-ea"/>
                          <a:cs typeface="+mn-cs"/>
                        </a:rPr>
                        <a:t>t</a:t>
                      </a:r>
                      <a:r>
                        <a:rPr lang="it-IT" sz="3200" dirty="0">
                          <a:solidFill>
                            <a:srgbClr val="FF0000"/>
                          </a:solidFill>
                        </a:rPr>
                        <a:t>]</a:t>
                      </a:r>
                      <a:endParaRPr lang="en-GB" sz="3200" dirty="0">
                        <a:solidFill>
                          <a:srgbClr val="FF0000"/>
                        </a:solidFill>
                      </a:endParaRPr>
                    </a:p>
                  </a:txBody>
                  <a:tcPr/>
                </a:tc>
                <a:tc>
                  <a:txBody>
                    <a:bodyPr/>
                    <a:lstStyle/>
                    <a:p>
                      <a:r>
                        <a:rPr lang="el-GR" sz="3200" dirty="0"/>
                        <a:t>Τάσος</a:t>
                      </a:r>
                      <a:endParaRPr lang="en-GB" sz="3200" dirty="0"/>
                    </a:p>
                  </a:txBody>
                  <a:tcPr/>
                </a:tc>
                <a:extLst>
                  <a:ext uri="{0D108BD9-81ED-4DB2-BD59-A6C34878D82A}">
                    <a16:rowId xmlns:a16="http://schemas.microsoft.com/office/drawing/2014/main" val="647676628"/>
                  </a:ext>
                </a:extLst>
              </a:tr>
              <a:tr h="557934">
                <a:tc>
                  <a:txBody>
                    <a:bodyPr/>
                    <a:lstStyle/>
                    <a:p>
                      <a:r>
                        <a:rPr lang="el-GR" sz="3200" b="1" dirty="0"/>
                        <a:t>Υ υ</a:t>
                      </a:r>
                      <a:endParaRPr lang="en-GB" sz="3200" b="1" dirty="0"/>
                    </a:p>
                  </a:txBody>
                  <a:tcPr/>
                </a:tc>
                <a:tc>
                  <a:txBody>
                    <a:bodyPr/>
                    <a:lstStyle/>
                    <a:p>
                      <a:r>
                        <a:rPr lang="el-GR" sz="3200" dirty="0"/>
                        <a:t>ύψιλον</a:t>
                      </a:r>
                      <a:endParaRPr lang="en-GB" sz="3200" dirty="0"/>
                    </a:p>
                  </a:txBody>
                  <a:tcPr/>
                </a:tc>
                <a:tc>
                  <a:txBody>
                    <a:bodyPr/>
                    <a:lstStyle/>
                    <a:p>
                      <a:r>
                        <a:rPr lang="it-IT" sz="3200" dirty="0">
                          <a:solidFill>
                            <a:srgbClr val="FF0000"/>
                          </a:solidFill>
                        </a:rPr>
                        <a:t>[</a:t>
                      </a:r>
                      <a:r>
                        <a:rPr lang="en-GB" sz="3200" b="0" i="0" kern="1200" dirty="0" err="1">
                          <a:solidFill>
                            <a:srgbClr val="FF0000"/>
                          </a:solidFill>
                          <a:effectLst/>
                          <a:latin typeface="+mn-lt"/>
                          <a:ea typeface="+mn-ea"/>
                          <a:cs typeface="+mn-cs"/>
                        </a:rPr>
                        <a:t>i</a:t>
                      </a:r>
                      <a:r>
                        <a:rPr lang="it-IT" sz="3200" dirty="0">
                          <a:solidFill>
                            <a:srgbClr val="FF0000"/>
                          </a:solidFill>
                        </a:rPr>
                        <a:t>]</a:t>
                      </a:r>
                      <a:endParaRPr lang="en-GB" sz="3200" dirty="0">
                        <a:solidFill>
                          <a:srgbClr val="FF0000"/>
                        </a:solidFill>
                      </a:endParaRPr>
                    </a:p>
                  </a:txBody>
                  <a:tcPr/>
                </a:tc>
                <a:tc>
                  <a:txBody>
                    <a:bodyPr/>
                    <a:lstStyle/>
                    <a:p>
                      <a:r>
                        <a:rPr lang="el-GR" sz="3200" dirty="0"/>
                        <a:t>Υβόννη</a:t>
                      </a:r>
                      <a:endParaRPr lang="en-GB" sz="3200" dirty="0"/>
                    </a:p>
                  </a:txBody>
                  <a:tcPr/>
                </a:tc>
                <a:extLst>
                  <a:ext uri="{0D108BD9-81ED-4DB2-BD59-A6C34878D82A}">
                    <a16:rowId xmlns:a16="http://schemas.microsoft.com/office/drawing/2014/main" val="3964910942"/>
                  </a:ext>
                </a:extLst>
              </a:tr>
              <a:tr h="557934">
                <a:tc>
                  <a:txBody>
                    <a:bodyPr/>
                    <a:lstStyle/>
                    <a:p>
                      <a:r>
                        <a:rPr lang="el-GR" sz="3200" b="1" dirty="0"/>
                        <a:t>Φ φ</a:t>
                      </a:r>
                      <a:endParaRPr lang="en-GB" sz="3200" b="1" dirty="0"/>
                    </a:p>
                  </a:txBody>
                  <a:tcPr/>
                </a:tc>
                <a:tc>
                  <a:txBody>
                    <a:bodyPr/>
                    <a:lstStyle/>
                    <a:p>
                      <a:r>
                        <a:rPr lang="el-GR" sz="3200" dirty="0"/>
                        <a:t>φι</a:t>
                      </a:r>
                      <a:endParaRPr lang="en-GB" sz="3200" dirty="0"/>
                    </a:p>
                  </a:txBody>
                  <a:tcPr/>
                </a:tc>
                <a:tc>
                  <a:txBody>
                    <a:bodyPr/>
                    <a:lstStyle/>
                    <a:p>
                      <a:r>
                        <a:rPr lang="it-IT" sz="3200" dirty="0">
                          <a:solidFill>
                            <a:srgbClr val="FF0000"/>
                          </a:solidFill>
                        </a:rPr>
                        <a:t>[f]</a:t>
                      </a:r>
                      <a:endParaRPr lang="en-GB" sz="3200" dirty="0">
                        <a:solidFill>
                          <a:srgbClr val="FF0000"/>
                        </a:solidFill>
                      </a:endParaRPr>
                    </a:p>
                  </a:txBody>
                  <a:tcPr/>
                </a:tc>
                <a:tc>
                  <a:txBody>
                    <a:bodyPr/>
                    <a:lstStyle/>
                    <a:p>
                      <a:r>
                        <a:rPr lang="el-GR" sz="3200" dirty="0"/>
                        <a:t>Φανή</a:t>
                      </a:r>
                      <a:endParaRPr lang="en-GB" sz="3200" dirty="0"/>
                    </a:p>
                  </a:txBody>
                  <a:tcPr/>
                </a:tc>
                <a:extLst>
                  <a:ext uri="{0D108BD9-81ED-4DB2-BD59-A6C34878D82A}">
                    <a16:rowId xmlns:a16="http://schemas.microsoft.com/office/drawing/2014/main" val="2204284410"/>
                  </a:ext>
                </a:extLst>
              </a:tr>
              <a:tr h="557934">
                <a:tc>
                  <a:txBody>
                    <a:bodyPr/>
                    <a:lstStyle/>
                    <a:p>
                      <a:r>
                        <a:rPr lang="el-GR" sz="3200" b="1" dirty="0"/>
                        <a:t>Χ χ</a:t>
                      </a:r>
                      <a:endParaRPr lang="en-GB" sz="3200" b="1" dirty="0"/>
                    </a:p>
                  </a:txBody>
                  <a:tcPr/>
                </a:tc>
                <a:tc>
                  <a:txBody>
                    <a:bodyPr/>
                    <a:lstStyle/>
                    <a:p>
                      <a:r>
                        <a:rPr lang="el-GR" sz="3200" dirty="0"/>
                        <a:t>χι</a:t>
                      </a:r>
                      <a:endParaRPr lang="en-GB" sz="3200" dirty="0"/>
                    </a:p>
                  </a:txBody>
                  <a:tcPr/>
                </a:tc>
                <a:tc>
                  <a:txBody>
                    <a:bodyPr/>
                    <a:lstStyle/>
                    <a:p>
                      <a:r>
                        <a:rPr lang="it-IT" sz="3200" dirty="0">
                          <a:solidFill>
                            <a:srgbClr val="FF0000"/>
                          </a:solidFill>
                        </a:rPr>
                        <a:t>[x]</a:t>
                      </a:r>
                      <a:endParaRPr lang="en-GB" sz="3200" dirty="0">
                        <a:solidFill>
                          <a:srgbClr val="FF0000"/>
                        </a:solidFill>
                      </a:endParaRPr>
                    </a:p>
                  </a:txBody>
                  <a:tcPr/>
                </a:tc>
                <a:tc>
                  <a:txBody>
                    <a:bodyPr/>
                    <a:lstStyle/>
                    <a:p>
                      <a:r>
                        <a:rPr lang="el-GR" sz="3200" dirty="0"/>
                        <a:t>Χαρά</a:t>
                      </a:r>
                      <a:endParaRPr lang="en-GB" sz="3200" dirty="0"/>
                    </a:p>
                  </a:txBody>
                  <a:tcPr/>
                </a:tc>
                <a:extLst>
                  <a:ext uri="{0D108BD9-81ED-4DB2-BD59-A6C34878D82A}">
                    <a16:rowId xmlns:a16="http://schemas.microsoft.com/office/drawing/2014/main" val="956631469"/>
                  </a:ext>
                </a:extLst>
              </a:tr>
              <a:tr h="557934">
                <a:tc>
                  <a:txBody>
                    <a:bodyPr/>
                    <a:lstStyle/>
                    <a:p>
                      <a:r>
                        <a:rPr lang="el-GR" sz="3200" b="1" dirty="0"/>
                        <a:t>Ψ ψ</a:t>
                      </a:r>
                      <a:endParaRPr lang="en-GB" sz="3200" b="1" dirty="0"/>
                    </a:p>
                  </a:txBody>
                  <a:tcPr/>
                </a:tc>
                <a:tc>
                  <a:txBody>
                    <a:bodyPr/>
                    <a:lstStyle/>
                    <a:p>
                      <a:r>
                        <a:rPr lang="el-GR" sz="3200" dirty="0"/>
                        <a:t>ψι</a:t>
                      </a:r>
                      <a:endParaRPr lang="en-GB" sz="3200" dirty="0"/>
                    </a:p>
                  </a:txBody>
                  <a:tcPr/>
                </a:tc>
                <a:tc>
                  <a:txBody>
                    <a:bodyPr/>
                    <a:lstStyle/>
                    <a:p>
                      <a:r>
                        <a:rPr lang="it-IT" sz="3200" dirty="0">
                          <a:solidFill>
                            <a:srgbClr val="FF0000"/>
                          </a:solidFill>
                        </a:rPr>
                        <a:t>[</a:t>
                      </a:r>
                      <a:r>
                        <a:rPr lang="it-IT" sz="3200" dirty="0" err="1">
                          <a:solidFill>
                            <a:srgbClr val="FF0000"/>
                          </a:solidFill>
                        </a:rPr>
                        <a:t>ps</a:t>
                      </a:r>
                      <a:r>
                        <a:rPr lang="it-IT" sz="3200" dirty="0">
                          <a:solidFill>
                            <a:srgbClr val="FF0000"/>
                          </a:solidFill>
                        </a:rPr>
                        <a:t>]</a:t>
                      </a:r>
                      <a:endParaRPr lang="en-GB" sz="3200" dirty="0">
                        <a:solidFill>
                          <a:srgbClr val="FF0000"/>
                        </a:solidFill>
                      </a:endParaRPr>
                    </a:p>
                  </a:txBody>
                  <a:tcPr/>
                </a:tc>
                <a:tc>
                  <a:txBody>
                    <a:bodyPr/>
                    <a:lstStyle/>
                    <a:p>
                      <a:r>
                        <a:rPr lang="el-GR" sz="3200" dirty="0"/>
                        <a:t>Καλυψώ</a:t>
                      </a:r>
                      <a:endParaRPr lang="en-GB" sz="3200" dirty="0"/>
                    </a:p>
                  </a:txBody>
                  <a:tcPr/>
                </a:tc>
                <a:extLst>
                  <a:ext uri="{0D108BD9-81ED-4DB2-BD59-A6C34878D82A}">
                    <a16:rowId xmlns:a16="http://schemas.microsoft.com/office/drawing/2014/main" val="854171317"/>
                  </a:ext>
                </a:extLst>
              </a:tr>
              <a:tr h="557934">
                <a:tc>
                  <a:txBody>
                    <a:bodyPr/>
                    <a:lstStyle/>
                    <a:p>
                      <a:r>
                        <a:rPr lang="el-GR" sz="3200" b="1" dirty="0"/>
                        <a:t>Ω ω</a:t>
                      </a:r>
                      <a:endParaRPr lang="en-GB" sz="3200" b="1" dirty="0"/>
                    </a:p>
                  </a:txBody>
                  <a:tcPr/>
                </a:tc>
                <a:tc>
                  <a:txBody>
                    <a:bodyPr/>
                    <a:lstStyle/>
                    <a:p>
                      <a:r>
                        <a:rPr lang="el-GR" sz="3200" dirty="0"/>
                        <a:t>ωμέγα</a:t>
                      </a:r>
                      <a:endParaRPr lang="en-GB" sz="3200" dirty="0"/>
                    </a:p>
                  </a:txBody>
                  <a:tcPr/>
                </a:tc>
                <a:tc>
                  <a:txBody>
                    <a:bodyPr/>
                    <a:lstStyle/>
                    <a:p>
                      <a:r>
                        <a:rPr lang="it-IT" sz="3200" dirty="0">
                          <a:solidFill>
                            <a:srgbClr val="FF0000"/>
                          </a:solidFill>
                        </a:rPr>
                        <a:t>[</a:t>
                      </a:r>
                      <a:r>
                        <a:rPr lang="it-IT" sz="3200" b="0" i="0" kern="1200" dirty="0">
                          <a:solidFill>
                            <a:srgbClr val="FF0000"/>
                          </a:solidFill>
                          <a:effectLst/>
                          <a:latin typeface="+mn-lt"/>
                          <a:ea typeface="+mn-ea"/>
                          <a:cs typeface="+mn-cs"/>
                        </a:rPr>
                        <a:t>o</a:t>
                      </a:r>
                      <a:r>
                        <a:rPr lang="it-IT" sz="3200" dirty="0">
                          <a:solidFill>
                            <a:srgbClr val="FF0000"/>
                          </a:solidFill>
                        </a:rPr>
                        <a:t>]</a:t>
                      </a:r>
                      <a:endParaRPr lang="en-GB" sz="3200" dirty="0">
                        <a:solidFill>
                          <a:srgbClr val="FF0000"/>
                        </a:solidFill>
                      </a:endParaRPr>
                    </a:p>
                  </a:txBody>
                  <a:tcPr/>
                </a:tc>
                <a:tc>
                  <a:txBody>
                    <a:bodyPr/>
                    <a:lstStyle/>
                    <a:p>
                      <a:r>
                        <a:rPr lang="el-GR" sz="3200" dirty="0"/>
                        <a:t>Μυρτώ</a:t>
                      </a:r>
                      <a:endParaRPr lang="en-GB" sz="3200" dirty="0"/>
                    </a:p>
                  </a:txBody>
                  <a:tcPr/>
                </a:tc>
                <a:extLst>
                  <a:ext uri="{0D108BD9-81ED-4DB2-BD59-A6C34878D82A}">
                    <a16:rowId xmlns:a16="http://schemas.microsoft.com/office/drawing/2014/main" val="3304591255"/>
                  </a:ext>
                </a:extLst>
              </a:tr>
            </a:tbl>
          </a:graphicData>
        </a:graphic>
      </p:graphicFrame>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el-GR" sz="3200" b="1" dirty="0">
                <a:solidFill>
                  <a:srgbClr val="0070C0"/>
                </a:solidFill>
              </a:rPr>
              <a:t>ΤΟ ΑΛΦΑΒΗΤΟ</a:t>
            </a:r>
            <a:endParaRPr lang="it-IT" sz="3200" b="1" dirty="0">
              <a:solidFill>
                <a:srgbClr val="0070C0"/>
              </a:solidFill>
            </a:endParaRPr>
          </a:p>
          <a:p>
            <a:pPr algn="ctr"/>
            <a:r>
              <a:rPr lang="el-GR" sz="3200" b="1" dirty="0">
                <a:solidFill>
                  <a:srgbClr val="0070C0"/>
                </a:solidFill>
              </a:rPr>
              <a:t>Το αλφάβητο</a:t>
            </a:r>
            <a:endParaRPr lang="it-IT" sz="3200" b="1" dirty="0">
              <a:solidFill>
                <a:srgbClr val="0070C0"/>
              </a:solidFill>
            </a:endParaRPr>
          </a:p>
        </p:txBody>
      </p:sp>
      <p:pic>
        <p:nvPicPr>
          <p:cNvPr id="18" name="Immagine 17">
            <a:extLst>
              <a:ext uri="{FF2B5EF4-FFF2-40B4-BE49-F238E27FC236}">
                <a16:creationId xmlns:a16="http://schemas.microsoft.com/office/drawing/2014/main" id="{AD512A98-F35C-4011-BA49-EE6D575246EA}"/>
              </a:ext>
            </a:extLst>
          </p:cNvPr>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726004" y="3169449"/>
            <a:ext cx="1969715" cy="519102"/>
          </a:xfrm>
          <a:prstGeom prst="rect">
            <a:avLst/>
          </a:prstGeom>
        </p:spPr>
      </p:pic>
      <p:sp>
        <p:nvSpPr>
          <p:cNvPr id="21" name="CasellaDiTesto 20">
            <a:extLst>
              <a:ext uri="{FF2B5EF4-FFF2-40B4-BE49-F238E27FC236}">
                <a16:creationId xmlns:a16="http://schemas.microsoft.com/office/drawing/2014/main" id="{0088CBA9-4758-44AA-8EAC-1D31E4B4B1D9}"/>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3993382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5BE090A9-6099-478C-AEC2-C4632C332024}"/>
              </a:ext>
            </a:extLst>
          </p:cNvPr>
          <p:cNvPicPr>
            <a:picLocks noChangeAspect="1"/>
          </p:cNvPicPr>
          <p:nvPr/>
        </p:nvPicPr>
        <p:blipFill>
          <a:blip r:embed="rId2"/>
          <a:stretch>
            <a:fillRect/>
          </a:stretch>
        </p:blipFill>
        <p:spPr>
          <a:xfrm>
            <a:off x="568696" y="1147444"/>
            <a:ext cx="10097909" cy="4563112"/>
          </a:xfrm>
          <a:prstGeom prst="rect">
            <a:avLst/>
          </a:prstGeom>
        </p:spPr>
      </p:pic>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3">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el-GR" sz="3200" b="1" dirty="0">
                <a:solidFill>
                  <a:srgbClr val="0070C0"/>
                </a:solidFill>
              </a:rPr>
              <a:t>ΤΟ ΑΛΦΑΒΗΤΟ</a:t>
            </a:r>
            <a:endParaRPr lang="it-IT" sz="3200" b="1" dirty="0">
              <a:solidFill>
                <a:srgbClr val="0070C0"/>
              </a:solidFill>
            </a:endParaRPr>
          </a:p>
          <a:p>
            <a:pPr algn="ctr"/>
            <a:r>
              <a:rPr lang="el-GR" sz="3200" b="1" dirty="0">
                <a:solidFill>
                  <a:srgbClr val="0070C0"/>
                </a:solidFill>
              </a:rPr>
              <a:t>Το αλφάβητο</a:t>
            </a:r>
            <a:endParaRPr lang="it-IT" sz="3200" b="1" dirty="0">
              <a:solidFill>
                <a:srgbClr val="0070C0"/>
              </a:solidFill>
            </a:endParaRPr>
          </a:p>
        </p:txBody>
      </p:sp>
      <p:sp>
        <p:nvSpPr>
          <p:cNvPr id="21" name="CasellaDiTesto 20">
            <a:extLst>
              <a:ext uri="{FF2B5EF4-FFF2-40B4-BE49-F238E27FC236}">
                <a16:creationId xmlns:a16="http://schemas.microsoft.com/office/drawing/2014/main" id="{E4870A13-9955-463F-9B3F-0936E7B32321}"/>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Tree>
    <p:extLst>
      <p:ext uri="{BB962C8B-B14F-4D97-AF65-F5344CB8AC3E}">
        <p14:creationId xmlns:p14="http://schemas.microsoft.com/office/powerpoint/2010/main" val="172431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8361412" y="432574"/>
            <a:ext cx="3816724" cy="1077218"/>
          </a:xfrm>
          <a:prstGeom prst="rect">
            <a:avLst/>
          </a:prstGeom>
          <a:noFill/>
        </p:spPr>
        <p:txBody>
          <a:bodyPr wrap="square" rtlCol="0">
            <a:spAutoFit/>
          </a:bodyPr>
          <a:lstStyle/>
          <a:p>
            <a:pPr algn="ctr"/>
            <a:r>
              <a:rPr lang="el-GR" sz="3200" b="1" dirty="0">
                <a:solidFill>
                  <a:srgbClr val="0070C0"/>
                </a:solidFill>
              </a:rPr>
              <a:t>Τα φωνήεντα</a:t>
            </a:r>
            <a:endParaRPr lang="it-IT" sz="3200" b="1" dirty="0">
              <a:solidFill>
                <a:srgbClr val="0070C0"/>
              </a:solidFill>
            </a:endParaRPr>
          </a:p>
          <a:p>
            <a:pPr algn="ctr"/>
            <a:r>
              <a:rPr lang="it-IT" sz="3200" b="1" dirty="0" err="1">
                <a:solidFill>
                  <a:srgbClr val="0070C0"/>
                </a:solidFill>
              </a:rPr>
              <a:t>Vowels</a:t>
            </a:r>
            <a:endParaRPr lang="it-IT" sz="3200" b="1" dirty="0">
              <a:solidFill>
                <a:srgbClr val="0070C0"/>
              </a:solidFill>
            </a:endParaRPr>
          </a:p>
        </p:txBody>
      </p:sp>
      <p:sp>
        <p:nvSpPr>
          <p:cNvPr id="16" name="CasellaDiTesto 15">
            <a:extLst>
              <a:ext uri="{FF2B5EF4-FFF2-40B4-BE49-F238E27FC236}">
                <a16:creationId xmlns:a16="http://schemas.microsoft.com/office/drawing/2014/main" id="{639F5F7B-CBD9-4DDD-85D4-75DB55283489}"/>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graphicFrame>
        <p:nvGraphicFramePr>
          <p:cNvPr id="18" name="Tabella 3">
            <a:extLst>
              <a:ext uri="{FF2B5EF4-FFF2-40B4-BE49-F238E27FC236}">
                <a16:creationId xmlns:a16="http://schemas.microsoft.com/office/drawing/2014/main" id="{5F89640E-95DA-49DD-876E-FA740ECCD507}"/>
              </a:ext>
            </a:extLst>
          </p:cNvPr>
          <p:cNvGraphicFramePr>
            <a:graphicFrameLocks noGrp="1"/>
          </p:cNvGraphicFramePr>
          <p:nvPr/>
        </p:nvGraphicFramePr>
        <p:xfrm>
          <a:off x="500852" y="432574"/>
          <a:ext cx="6329597" cy="4632960"/>
        </p:xfrm>
        <a:graphic>
          <a:graphicData uri="http://schemas.openxmlformats.org/drawingml/2006/table">
            <a:tbl>
              <a:tblPr firstRow="1" bandRow="1">
                <a:tableStyleId>{2D5ABB26-0587-4C30-8999-92F81FD0307C}</a:tableStyleId>
              </a:tblPr>
              <a:tblGrid>
                <a:gridCol w="3476839">
                  <a:extLst>
                    <a:ext uri="{9D8B030D-6E8A-4147-A177-3AD203B41FA5}">
                      <a16:colId xmlns:a16="http://schemas.microsoft.com/office/drawing/2014/main" val="1878652797"/>
                    </a:ext>
                  </a:extLst>
                </a:gridCol>
                <a:gridCol w="2852758">
                  <a:extLst>
                    <a:ext uri="{9D8B030D-6E8A-4147-A177-3AD203B41FA5}">
                      <a16:colId xmlns:a16="http://schemas.microsoft.com/office/drawing/2014/main" val="23369016"/>
                    </a:ext>
                  </a:extLst>
                </a:gridCol>
              </a:tblGrid>
              <a:tr h="557934">
                <a:tc>
                  <a:txBody>
                    <a:bodyPr/>
                    <a:lstStyle/>
                    <a:p>
                      <a:pPr algn="l"/>
                      <a:r>
                        <a:rPr lang="it-IT" sz="3200" b="0" dirty="0">
                          <a:solidFill>
                            <a:srgbClr val="0070C0"/>
                          </a:solidFill>
                        </a:rPr>
                        <a:t>GRAPHEME</a:t>
                      </a:r>
                    </a:p>
                  </a:txBody>
                  <a:tcPr/>
                </a:tc>
                <a:tc>
                  <a:txBody>
                    <a:bodyPr/>
                    <a:lstStyle/>
                    <a:p>
                      <a:pPr algn="l"/>
                      <a:r>
                        <a:rPr lang="it-IT" sz="3200" b="0" dirty="0">
                          <a:solidFill>
                            <a:srgbClr val="0070C0"/>
                          </a:solidFill>
                        </a:rPr>
                        <a:t>PHONEME</a:t>
                      </a:r>
                      <a:endParaRPr lang="el-GR" sz="3200" b="0" dirty="0">
                        <a:solidFill>
                          <a:srgbClr val="0070C0"/>
                        </a:solidFill>
                      </a:endParaRPr>
                    </a:p>
                  </a:txBody>
                  <a:tcPr/>
                </a:tc>
                <a:extLst>
                  <a:ext uri="{0D108BD9-81ED-4DB2-BD59-A6C34878D82A}">
                    <a16:rowId xmlns:a16="http://schemas.microsoft.com/office/drawing/2014/main" val="872554233"/>
                  </a:ext>
                </a:extLst>
              </a:tr>
              <a:tr h="557934">
                <a:tc>
                  <a:txBody>
                    <a:bodyPr/>
                    <a:lstStyle/>
                    <a:p>
                      <a:r>
                        <a:rPr lang="it-IT" sz="3200" b="0" dirty="0">
                          <a:solidFill>
                            <a:srgbClr val="0070C0"/>
                          </a:solidFill>
                        </a:rPr>
                        <a:t>(</a:t>
                      </a:r>
                      <a:r>
                        <a:rPr lang="it-IT" sz="3200" b="0" dirty="0" err="1">
                          <a:solidFill>
                            <a:srgbClr val="0070C0"/>
                          </a:solidFill>
                        </a:rPr>
                        <a:t>how</a:t>
                      </a:r>
                      <a:r>
                        <a:rPr lang="it-IT" sz="3200" b="0" dirty="0">
                          <a:solidFill>
                            <a:srgbClr val="0070C0"/>
                          </a:solidFill>
                        </a:rPr>
                        <a:t> </a:t>
                      </a:r>
                      <a:r>
                        <a:rPr lang="it-IT" sz="3200" b="0" dirty="0" err="1">
                          <a:solidFill>
                            <a:srgbClr val="0070C0"/>
                          </a:solidFill>
                        </a:rPr>
                        <a:t>it’s</a:t>
                      </a:r>
                      <a:r>
                        <a:rPr lang="it-IT" sz="3200" b="0" dirty="0">
                          <a:solidFill>
                            <a:srgbClr val="0070C0"/>
                          </a:solidFill>
                        </a:rPr>
                        <a:t> </a:t>
                      </a:r>
                      <a:r>
                        <a:rPr lang="it-IT" sz="3200" b="0" dirty="0" err="1">
                          <a:solidFill>
                            <a:srgbClr val="0070C0"/>
                          </a:solidFill>
                        </a:rPr>
                        <a:t>written</a:t>
                      </a:r>
                      <a:r>
                        <a:rPr lang="it-IT" sz="3200" b="0" dirty="0">
                          <a:solidFill>
                            <a:srgbClr val="0070C0"/>
                          </a:solidFill>
                        </a:rPr>
                        <a:t>)</a:t>
                      </a:r>
                      <a:endParaRPr lang="en-GB" sz="3200" b="0" dirty="0">
                        <a:solidFill>
                          <a:srgbClr val="0070C0"/>
                        </a:solidFill>
                      </a:endParaRPr>
                    </a:p>
                  </a:txBody>
                  <a:tcPr/>
                </a:tc>
                <a:tc>
                  <a:txBody>
                    <a:bodyPr/>
                    <a:lstStyle/>
                    <a:p>
                      <a:r>
                        <a:rPr lang="it-IT" sz="3200" b="0" dirty="0">
                          <a:solidFill>
                            <a:srgbClr val="0070C0"/>
                          </a:solidFill>
                        </a:rPr>
                        <a:t>(</a:t>
                      </a:r>
                      <a:r>
                        <a:rPr lang="it-IT" sz="3200" b="0" dirty="0" err="1">
                          <a:solidFill>
                            <a:srgbClr val="0070C0"/>
                          </a:solidFill>
                        </a:rPr>
                        <a:t>how</a:t>
                      </a:r>
                      <a:r>
                        <a:rPr lang="it-IT" sz="3200" b="0" dirty="0">
                          <a:solidFill>
                            <a:srgbClr val="0070C0"/>
                          </a:solidFill>
                        </a:rPr>
                        <a:t> </a:t>
                      </a:r>
                      <a:r>
                        <a:rPr lang="it-IT" sz="3200" b="0" dirty="0" err="1">
                          <a:solidFill>
                            <a:srgbClr val="0070C0"/>
                          </a:solidFill>
                        </a:rPr>
                        <a:t>it</a:t>
                      </a:r>
                      <a:r>
                        <a:rPr lang="it-IT" sz="3200" b="0" dirty="0">
                          <a:solidFill>
                            <a:srgbClr val="0070C0"/>
                          </a:solidFill>
                        </a:rPr>
                        <a:t> sounds)</a:t>
                      </a:r>
                      <a:endParaRPr lang="en-GB" sz="3200" b="0" dirty="0">
                        <a:solidFill>
                          <a:srgbClr val="0070C0"/>
                        </a:solidFill>
                      </a:endParaRPr>
                    </a:p>
                  </a:txBody>
                  <a:tcPr/>
                </a:tc>
                <a:extLst>
                  <a:ext uri="{0D108BD9-81ED-4DB2-BD59-A6C34878D82A}">
                    <a16:rowId xmlns:a16="http://schemas.microsoft.com/office/drawing/2014/main" val="643026525"/>
                  </a:ext>
                </a:extLst>
              </a:tr>
              <a:tr h="557934">
                <a:tc>
                  <a:txBody>
                    <a:bodyPr/>
                    <a:lstStyle/>
                    <a:p>
                      <a:endParaRPr lang="en-GB" sz="3200" b="0" dirty="0">
                        <a:solidFill>
                          <a:srgbClr val="0070C0"/>
                        </a:solidFill>
                      </a:endParaRPr>
                    </a:p>
                  </a:txBody>
                  <a:tcPr/>
                </a:tc>
                <a:tc>
                  <a:txBody>
                    <a:bodyPr/>
                    <a:lstStyle/>
                    <a:p>
                      <a:endParaRPr lang="en-GB" sz="3200" b="0" dirty="0">
                        <a:solidFill>
                          <a:srgbClr val="0070C0"/>
                        </a:solidFill>
                      </a:endParaRPr>
                    </a:p>
                  </a:txBody>
                  <a:tcPr/>
                </a:tc>
                <a:extLst>
                  <a:ext uri="{0D108BD9-81ED-4DB2-BD59-A6C34878D82A}">
                    <a16:rowId xmlns:a16="http://schemas.microsoft.com/office/drawing/2014/main" val="647676628"/>
                  </a:ext>
                </a:extLst>
              </a:tr>
              <a:tr h="557934">
                <a:tc>
                  <a:txBody>
                    <a:bodyPr/>
                    <a:lstStyle/>
                    <a:p>
                      <a:endParaRPr lang="en-GB" sz="3200" b="0" dirty="0">
                        <a:solidFill>
                          <a:srgbClr val="0070C0"/>
                        </a:solidFill>
                      </a:endParaRPr>
                    </a:p>
                  </a:txBody>
                  <a:tcPr/>
                </a:tc>
                <a:tc>
                  <a:txBody>
                    <a:bodyPr/>
                    <a:lstStyle/>
                    <a:p>
                      <a:endParaRPr lang="en-GB" sz="3200" b="0" dirty="0">
                        <a:solidFill>
                          <a:srgbClr val="0070C0"/>
                        </a:solidFill>
                      </a:endParaRPr>
                    </a:p>
                  </a:txBody>
                  <a:tcPr/>
                </a:tc>
                <a:extLst>
                  <a:ext uri="{0D108BD9-81ED-4DB2-BD59-A6C34878D82A}">
                    <a16:rowId xmlns:a16="http://schemas.microsoft.com/office/drawing/2014/main" val="3964910942"/>
                  </a:ext>
                </a:extLst>
              </a:tr>
              <a:tr h="557934">
                <a:tc>
                  <a:txBody>
                    <a:bodyPr/>
                    <a:lstStyle/>
                    <a:p>
                      <a:r>
                        <a:rPr lang="en-GB" sz="3200" b="0" i="0" kern="1200" dirty="0">
                          <a:solidFill>
                            <a:srgbClr val="0070C0"/>
                          </a:solidFill>
                          <a:effectLst/>
                          <a:latin typeface="+mn-lt"/>
                          <a:ea typeface="+mn-ea"/>
                          <a:cs typeface="+mn-cs"/>
                        </a:rPr>
                        <a:t>⟨</a:t>
                      </a:r>
                      <a:r>
                        <a:rPr lang="el-GR" sz="3200" b="0" i="0" kern="1200" dirty="0">
                          <a:solidFill>
                            <a:srgbClr val="0070C0"/>
                          </a:solidFill>
                          <a:effectLst/>
                          <a:latin typeface="+mn-lt"/>
                          <a:ea typeface="+mn-ea"/>
                          <a:cs typeface="+mn-cs"/>
                        </a:rPr>
                        <a:t>α</a:t>
                      </a:r>
                      <a:r>
                        <a:rPr lang="en-GB" sz="3200" b="0" i="0" kern="1200" dirty="0">
                          <a:solidFill>
                            <a:srgbClr val="0070C0"/>
                          </a:solidFill>
                          <a:effectLst/>
                          <a:latin typeface="+mn-lt"/>
                          <a:ea typeface="+mn-ea"/>
                          <a:cs typeface="+mn-cs"/>
                        </a:rPr>
                        <a:t>⟩ </a:t>
                      </a:r>
                      <a:endParaRPr lang="en-GB" sz="3200" b="0" dirty="0">
                        <a:solidFill>
                          <a:srgbClr val="0070C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3200" b="0" dirty="0">
                          <a:solidFill>
                            <a:srgbClr val="0070C0"/>
                          </a:solidFill>
                        </a:rPr>
                        <a:t>/a/</a:t>
                      </a:r>
                      <a:endParaRPr lang="en-GB" sz="3200" b="0" dirty="0">
                        <a:solidFill>
                          <a:srgbClr val="0070C0"/>
                        </a:solidFill>
                      </a:endParaRPr>
                    </a:p>
                  </a:txBody>
                  <a:tcPr/>
                </a:tc>
                <a:extLst>
                  <a:ext uri="{0D108BD9-81ED-4DB2-BD59-A6C34878D82A}">
                    <a16:rowId xmlns:a16="http://schemas.microsoft.com/office/drawing/2014/main" val="2204284410"/>
                  </a:ext>
                </a:extLst>
              </a:tr>
              <a:tr h="557934">
                <a:tc>
                  <a:txBody>
                    <a:bodyPr/>
                    <a:lstStyle/>
                    <a:p>
                      <a:r>
                        <a:rPr lang="en-GB" sz="3200" b="0" i="0" kern="1200" dirty="0">
                          <a:solidFill>
                            <a:srgbClr val="0070C0"/>
                          </a:solidFill>
                          <a:effectLst/>
                          <a:latin typeface="+mn-lt"/>
                          <a:ea typeface="+mn-ea"/>
                          <a:cs typeface="+mn-cs"/>
                        </a:rPr>
                        <a:t>⟨</a:t>
                      </a:r>
                      <a:r>
                        <a:rPr lang="el-GR" sz="3200" b="0" i="0" kern="1200" dirty="0">
                          <a:solidFill>
                            <a:srgbClr val="0070C0"/>
                          </a:solidFill>
                          <a:effectLst/>
                          <a:latin typeface="+mn-lt"/>
                          <a:ea typeface="+mn-ea"/>
                          <a:cs typeface="+mn-cs"/>
                        </a:rPr>
                        <a:t>ε</a:t>
                      </a:r>
                      <a:r>
                        <a:rPr lang="en-GB" sz="3200" b="0" i="0" kern="1200" dirty="0">
                          <a:solidFill>
                            <a:srgbClr val="0070C0"/>
                          </a:solidFill>
                          <a:effectLst/>
                          <a:latin typeface="+mn-lt"/>
                          <a:ea typeface="+mn-ea"/>
                          <a:cs typeface="+mn-cs"/>
                        </a:rPr>
                        <a:t>⟩ </a:t>
                      </a:r>
                      <a:endParaRPr lang="en-GB" sz="3200" b="0" dirty="0">
                        <a:solidFill>
                          <a:srgbClr val="0070C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3200" b="0" dirty="0">
                          <a:solidFill>
                            <a:srgbClr val="0070C0"/>
                          </a:solidFill>
                        </a:rPr>
                        <a:t>/e/</a:t>
                      </a:r>
                      <a:endParaRPr lang="en-GB" sz="3200" b="0" dirty="0">
                        <a:solidFill>
                          <a:srgbClr val="0070C0"/>
                        </a:solidFill>
                      </a:endParaRPr>
                    </a:p>
                  </a:txBody>
                  <a:tcPr/>
                </a:tc>
                <a:extLst>
                  <a:ext uri="{0D108BD9-81ED-4DB2-BD59-A6C34878D82A}">
                    <a16:rowId xmlns:a16="http://schemas.microsoft.com/office/drawing/2014/main" val="956631469"/>
                  </a:ext>
                </a:extLst>
              </a:tr>
              <a:tr h="55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b="0" i="0" kern="1200" dirty="0">
                          <a:solidFill>
                            <a:srgbClr val="0070C0"/>
                          </a:solidFill>
                          <a:effectLst/>
                          <a:latin typeface="+mn-lt"/>
                          <a:ea typeface="+mn-ea"/>
                          <a:cs typeface="+mn-cs"/>
                        </a:rPr>
                        <a:t>⟨</a:t>
                      </a:r>
                      <a:r>
                        <a:rPr lang="el-GR" sz="3200" b="0" i="0" kern="1200" dirty="0">
                          <a:solidFill>
                            <a:srgbClr val="0070C0"/>
                          </a:solidFill>
                          <a:effectLst/>
                          <a:latin typeface="+mn-lt"/>
                          <a:ea typeface="+mn-ea"/>
                          <a:cs typeface="+mn-cs"/>
                        </a:rPr>
                        <a:t>η</a:t>
                      </a:r>
                      <a:r>
                        <a:rPr lang="en-GB" sz="3200" b="0" i="0" kern="1200" dirty="0">
                          <a:solidFill>
                            <a:srgbClr val="0070C0"/>
                          </a:solidFill>
                          <a:effectLst/>
                          <a:latin typeface="+mn-lt"/>
                          <a:ea typeface="+mn-ea"/>
                          <a:cs typeface="+mn-cs"/>
                        </a:rPr>
                        <a:t>⟩</a:t>
                      </a:r>
                      <a:r>
                        <a:rPr lang="it-IT" sz="3200" b="0" i="0" kern="1200" dirty="0">
                          <a:solidFill>
                            <a:srgbClr val="0070C0"/>
                          </a:solidFill>
                          <a:effectLst/>
                          <a:latin typeface="+mn-lt"/>
                          <a:ea typeface="+mn-ea"/>
                          <a:cs typeface="+mn-cs"/>
                        </a:rPr>
                        <a:t>; </a:t>
                      </a:r>
                      <a:r>
                        <a:rPr lang="en-GB" sz="3200" b="0" i="0" kern="1200" dirty="0">
                          <a:solidFill>
                            <a:srgbClr val="0070C0"/>
                          </a:solidFill>
                          <a:effectLst/>
                          <a:latin typeface="+mn-lt"/>
                          <a:ea typeface="+mn-ea"/>
                          <a:cs typeface="+mn-cs"/>
                        </a:rPr>
                        <a:t>⟨</a:t>
                      </a:r>
                      <a:r>
                        <a:rPr lang="el-GR" sz="3200" b="0" i="0" kern="1200" dirty="0">
                          <a:solidFill>
                            <a:srgbClr val="0070C0"/>
                          </a:solidFill>
                          <a:effectLst/>
                          <a:latin typeface="+mn-lt"/>
                          <a:ea typeface="+mn-ea"/>
                          <a:cs typeface="+mn-cs"/>
                        </a:rPr>
                        <a:t>ι</a:t>
                      </a:r>
                      <a:r>
                        <a:rPr lang="en-GB" sz="3200" b="0" i="0" kern="1200" dirty="0">
                          <a:solidFill>
                            <a:srgbClr val="0070C0"/>
                          </a:solidFill>
                          <a:effectLst/>
                          <a:latin typeface="+mn-lt"/>
                          <a:ea typeface="+mn-ea"/>
                          <a:cs typeface="+mn-cs"/>
                        </a:rPr>
                        <a:t>⟩; ⟨</a:t>
                      </a:r>
                      <a:r>
                        <a:rPr lang="el-GR" sz="3200" b="0" i="0" kern="1200" dirty="0">
                          <a:solidFill>
                            <a:srgbClr val="0070C0"/>
                          </a:solidFill>
                          <a:effectLst/>
                          <a:latin typeface="+mn-lt"/>
                          <a:ea typeface="+mn-ea"/>
                          <a:cs typeface="+mn-cs"/>
                        </a:rPr>
                        <a:t>υ</a:t>
                      </a:r>
                      <a:r>
                        <a:rPr lang="en-GB" sz="3200" b="0" i="0" kern="1200" dirty="0">
                          <a:solidFill>
                            <a:srgbClr val="0070C0"/>
                          </a:solidFill>
                          <a:effectLst/>
                          <a:latin typeface="+mn-lt"/>
                          <a:ea typeface="+mn-ea"/>
                          <a:cs typeface="+mn-cs"/>
                        </a:rPr>
                        <a:t>⟩ </a:t>
                      </a:r>
                      <a:endParaRPr lang="en-GB" sz="3200" b="0" dirty="0">
                        <a:solidFill>
                          <a:srgbClr val="0070C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3200" b="0" dirty="0">
                          <a:solidFill>
                            <a:srgbClr val="0070C0"/>
                          </a:solidFill>
                        </a:rPr>
                        <a:t>/i/</a:t>
                      </a:r>
                      <a:endParaRPr lang="en-GB" sz="3200" b="0" dirty="0">
                        <a:solidFill>
                          <a:srgbClr val="0070C0"/>
                        </a:solidFill>
                      </a:endParaRPr>
                    </a:p>
                  </a:txBody>
                  <a:tcPr/>
                </a:tc>
                <a:extLst>
                  <a:ext uri="{0D108BD9-81ED-4DB2-BD59-A6C34878D82A}">
                    <a16:rowId xmlns:a16="http://schemas.microsoft.com/office/drawing/2014/main" val="854171317"/>
                  </a:ext>
                </a:extLst>
              </a:tr>
              <a:tr h="55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b="0" i="0" kern="1200" dirty="0">
                          <a:solidFill>
                            <a:srgbClr val="0070C0"/>
                          </a:solidFill>
                          <a:effectLst/>
                          <a:latin typeface="+mn-lt"/>
                          <a:ea typeface="+mn-ea"/>
                          <a:cs typeface="+mn-cs"/>
                        </a:rPr>
                        <a:t>⟨</a:t>
                      </a:r>
                      <a:r>
                        <a:rPr lang="el-GR" sz="3200" b="0" i="0" kern="1200" dirty="0">
                          <a:solidFill>
                            <a:srgbClr val="0070C0"/>
                          </a:solidFill>
                          <a:effectLst/>
                          <a:latin typeface="+mn-lt"/>
                          <a:ea typeface="+mn-ea"/>
                          <a:cs typeface="+mn-cs"/>
                        </a:rPr>
                        <a:t>ο</a:t>
                      </a:r>
                      <a:r>
                        <a:rPr lang="en-GB" sz="3200" b="0" i="0" kern="1200" dirty="0">
                          <a:solidFill>
                            <a:srgbClr val="0070C0"/>
                          </a:solidFill>
                          <a:effectLst/>
                          <a:latin typeface="+mn-lt"/>
                          <a:ea typeface="+mn-ea"/>
                          <a:cs typeface="+mn-cs"/>
                        </a:rPr>
                        <a:t>⟩</a:t>
                      </a:r>
                      <a:r>
                        <a:rPr lang="it-IT" sz="3200" b="0" i="0" kern="1200" dirty="0">
                          <a:solidFill>
                            <a:srgbClr val="0070C0"/>
                          </a:solidFill>
                          <a:effectLst/>
                          <a:latin typeface="+mn-lt"/>
                          <a:ea typeface="+mn-ea"/>
                          <a:cs typeface="+mn-cs"/>
                        </a:rPr>
                        <a:t>; </a:t>
                      </a:r>
                      <a:r>
                        <a:rPr lang="en-GB" sz="3200" b="0" i="0" kern="1200" dirty="0">
                          <a:solidFill>
                            <a:srgbClr val="0070C0"/>
                          </a:solidFill>
                          <a:effectLst/>
                          <a:latin typeface="+mn-lt"/>
                          <a:ea typeface="+mn-ea"/>
                          <a:cs typeface="+mn-cs"/>
                        </a:rPr>
                        <a:t>⟨</a:t>
                      </a:r>
                      <a:r>
                        <a:rPr lang="el-GR" sz="3200" b="0" i="0" kern="1200" dirty="0">
                          <a:solidFill>
                            <a:srgbClr val="0070C0"/>
                          </a:solidFill>
                          <a:effectLst/>
                          <a:latin typeface="+mn-lt"/>
                          <a:ea typeface="+mn-ea"/>
                          <a:cs typeface="+mn-cs"/>
                        </a:rPr>
                        <a:t>ω</a:t>
                      </a:r>
                      <a:r>
                        <a:rPr lang="en-GB" sz="3200" b="0" i="0" kern="1200" dirty="0">
                          <a:solidFill>
                            <a:srgbClr val="0070C0"/>
                          </a:solidFill>
                          <a:effectLst/>
                          <a:latin typeface="+mn-lt"/>
                          <a:ea typeface="+mn-ea"/>
                          <a:cs typeface="+mn-cs"/>
                        </a:rPr>
                        <a:t>⟩  </a:t>
                      </a:r>
                      <a:endParaRPr lang="en-GB" sz="3200" b="0" dirty="0">
                        <a:solidFill>
                          <a:srgbClr val="0070C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3200" b="0" dirty="0">
                          <a:solidFill>
                            <a:srgbClr val="0070C0"/>
                          </a:solidFill>
                        </a:rPr>
                        <a:t>/o/</a:t>
                      </a:r>
                      <a:endParaRPr lang="en-GB" sz="3200" b="0" dirty="0">
                        <a:solidFill>
                          <a:srgbClr val="0070C0"/>
                        </a:solidFill>
                      </a:endParaRPr>
                    </a:p>
                  </a:txBody>
                  <a:tcPr/>
                </a:tc>
                <a:extLst>
                  <a:ext uri="{0D108BD9-81ED-4DB2-BD59-A6C34878D82A}">
                    <a16:rowId xmlns:a16="http://schemas.microsoft.com/office/drawing/2014/main" val="3304591255"/>
                  </a:ext>
                </a:extLst>
              </a:tr>
            </a:tbl>
          </a:graphicData>
        </a:graphic>
      </p:graphicFrame>
      <p:pic>
        <p:nvPicPr>
          <p:cNvPr id="6" name="Immagine 5">
            <a:extLst>
              <a:ext uri="{FF2B5EF4-FFF2-40B4-BE49-F238E27FC236}">
                <a16:creationId xmlns:a16="http://schemas.microsoft.com/office/drawing/2014/main" id="{44F0695D-A53E-4515-8343-EBEFA58CA539}"/>
              </a:ext>
            </a:extLst>
          </p:cNvPr>
          <p:cNvPicPr>
            <a:picLocks noChangeAspect="1"/>
          </p:cNvPicPr>
          <p:nvPr/>
        </p:nvPicPr>
        <p:blipFill>
          <a:blip r:embed="rId4"/>
          <a:stretch>
            <a:fillRect/>
          </a:stretch>
        </p:blipFill>
        <p:spPr>
          <a:xfrm>
            <a:off x="7013764" y="1774270"/>
            <a:ext cx="4677384" cy="3771764"/>
          </a:xfrm>
          <a:prstGeom prst="rect">
            <a:avLst/>
          </a:prstGeom>
        </p:spPr>
      </p:pic>
    </p:spTree>
    <p:extLst>
      <p:ext uri="{BB962C8B-B14F-4D97-AF65-F5344CB8AC3E}">
        <p14:creationId xmlns:p14="http://schemas.microsoft.com/office/powerpoint/2010/main" val="310847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4187638" y="1515939"/>
            <a:ext cx="3816724" cy="584775"/>
          </a:xfrm>
          <a:prstGeom prst="rect">
            <a:avLst/>
          </a:prstGeom>
          <a:noFill/>
        </p:spPr>
        <p:txBody>
          <a:bodyPr wrap="square" rtlCol="0">
            <a:spAutoFit/>
          </a:bodyPr>
          <a:lstStyle/>
          <a:p>
            <a:pPr algn="ctr"/>
            <a:r>
              <a:rPr lang="el-GR" sz="3200" b="1" dirty="0">
                <a:solidFill>
                  <a:srgbClr val="0070C0"/>
                </a:solidFill>
              </a:rPr>
              <a:t>α</a:t>
            </a:r>
            <a:endParaRPr lang="it-IT" sz="3200" b="1" dirty="0">
              <a:solidFill>
                <a:srgbClr val="0070C0"/>
              </a:solidFill>
            </a:endParaRPr>
          </a:p>
        </p:txBody>
      </p:sp>
      <p:sp>
        <p:nvSpPr>
          <p:cNvPr id="16" name="CasellaDiTesto 15">
            <a:extLst>
              <a:ext uri="{FF2B5EF4-FFF2-40B4-BE49-F238E27FC236}">
                <a16:creationId xmlns:a16="http://schemas.microsoft.com/office/drawing/2014/main" id="{639F5F7B-CBD9-4DDD-85D4-75DB55283489}"/>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1" name="CasellaDiTesto 16">
            <a:extLst>
              <a:ext uri="{FF2B5EF4-FFF2-40B4-BE49-F238E27FC236}">
                <a16:creationId xmlns:a16="http://schemas.microsoft.com/office/drawing/2014/main" id="{F6511077-7E50-47DA-96DE-ABA7A2F45025}"/>
              </a:ext>
            </a:extLst>
          </p:cNvPr>
          <p:cNvSpPr txBox="1"/>
          <p:nvPr/>
        </p:nvSpPr>
        <p:spPr>
          <a:xfrm>
            <a:off x="3436884" y="3017580"/>
            <a:ext cx="1623718" cy="584775"/>
          </a:xfrm>
          <a:prstGeom prst="rect">
            <a:avLst/>
          </a:prstGeom>
          <a:noFill/>
        </p:spPr>
        <p:txBody>
          <a:bodyPr wrap="square" rtlCol="0">
            <a:spAutoFit/>
          </a:bodyPr>
          <a:lstStyle/>
          <a:p>
            <a:pPr algn="ctr"/>
            <a:r>
              <a:rPr lang="el-GR" sz="3200" b="1" dirty="0">
                <a:solidFill>
                  <a:srgbClr val="0070C0"/>
                </a:solidFill>
              </a:rPr>
              <a:t>άλφα</a:t>
            </a:r>
            <a:endParaRPr lang="it-IT" sz="3200" b="1" dirty="0">
              <a:solidFill>
                <a:srgbClr val="0070C0"/>
              </a:solidFill>
            </a:endParaRPr>
          </a:p>
        </p:txBody>
      </p:sp>
      <p:sp>
        <p:nvSpPr>
          <p:cNvPr id="23" name="CasellaDiTesto 16">
            <a:extLst>
              <a:ext uri="{FF2B5EF4-FFF2-40B4-BE49-F238E27FC236}">
                <a16:creationId xmlns:a16="http://schemas.microsoft.com/office/drawing/2014/main" id="{E9C5E7FF-9D4D-4835-A155-6E0726F02065}"/>
              </a:ext>
            </a:extLst>
          </p:cNvPr>
          <p:cNvSpPr txBox="1"/>
          <p:nvPr/>
        </p:nvSpPr>
        <p:spPr>
          <a:xfrm>
            <a:off x="7131399" y="3017580"/>
            <a:ext cx="1457690" cy="584775"/>
          </a:xfrm>
          <a:prstGeom prst="rect">
            <a:avLst/>
          </a:prstGeom>
          <a:noFill/>
        </p:spPr>
        <p:txBody>
          <a:bodyPr wrap="square" rtlCol="0">
            <a:spAutoFit/>
          </a:bodyPr>
          <a:lstStyle/>
          <a:p>
            <a:pPr algn="ctr"/>
            <a:r>
              <a:rPr lang="el-GR" sz="3200" b="1" dirty="0">
                <a:solidFill>
                  <a:srgbClr val="0070C0"/>
                </a:solidFill>
              </a:rPr>
              <a:t>άλμα</a:t>
            </a:r>
            <a:endParaRPr lang="it-IT" sz="3200" b="1" dirty="0">
              <a:solidFill>
                <a:srgbClr val="0070C0"/>
              </a:solidFill>
            </a:endParaRPr>
          </a:p>
        </p:txBody>
      </p:sp>
      <p:cxnSp>
        <p:nvCxnSpPr>
          <p:cNvPr id="4" name="Straight Connector 3">
            <a:extLst>
              <a:ext uri="{FF2B5EF4-FFF2-40B4-BE49-F238E27FC236}">
                <a16:creationId xmlns:a16="http://schemas.microsoft.com/office/drawing/2014/main" id="{1941BBCA-6998-4CDE-9BF1-FEE703C44CCB}"/>
              </a:ext>
            </a:extLst>
          </p:cNvPr>
          <p:cNvCxnSpPr/>
          <p:nvPr/>
        </p:nvCxnSpPr>
        <p:spPr>
          <a:xfrm>
            <a:off x="3676483" y="3602355"/>
            <a:ext cx="1172818" cy="0"/>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43C05453-5213-45B5-890C-F5ABB5AABD76}"/>
              </a:ext>
            </a:extLst>
          </p:cNvPr>
          <p:cNvSpPr/>
          <p:nvPr/>
        </p:nvSpPr>
        <p:spPr>
          <a:xfrm>
            <a:off x="7048385" y="2845675"/>
            <a:ext cx="1623718" cy="11666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asellaDiTesto 16">
            <a:extLst>
              <a:ext uri="{FF2B5EF4-FFF2-40B4-BE49-F238E27FC236}">
                <a16:creationId xmlns:a16="http://schemas.microsoft.com/office/drawing/2014/main" id="{6E49558C-4D54-4205-8F03-85A2039E7672}"/>
              </a:ext>
            </a:extLst>
          </p:cNvPr>
          <p:cNvSpPr txBox="1"/>
          <p:nvPr/>
        </p:nvSpPr>
        <p:spPr>
          <a:xfrm>
            <a:off x="3010144" y="502436"/>
            <a:ext cx="6171711" cy="584775"/>
          </a:xfrm>
          <a:prstGeom prst="rect">
            <a:avLst/>
          </a:prstGeom>
          <a:noFill/>
        </p:spPr>
        <p:txBody>
          <a:bodyPr wrap="square" rtlCol="0">
            <a:spAutoFit/>
          </a:bodyPr>
          <a:lstStyle/>
          <a:p>
            <a:pPr algn="ctr"/>
            <a:r>
              <a:rPr lang="it-IT" sz="3200" b="1" dirty="0" err="1">
                <a:solidFill>
                  <a:srgbClr val="0070C0"/>
                </a:solidFill>
              </a:rPr>
              <a:t>What’s</a:t>
            </a:r>
            <a:r>
              <a:rPr lang="it-IT" sz="3200" b="1" dirty="0">
                <a:solidFill>
                  <a:srgbClr val="0070C0"/>
                </a:solidFill>
              </a:rPr>
              <a:t> the </a:t>
            </a:r>
            <a:r>
              <a:rPr lang="it-IT" sz="3200" b="1" dirty="0" err="1">
                <a:solidFill>
                  <a:srgbClr val="0070C0"/>
                </a:solidFill>
              </a:rPr>
              <a:t>correct</a:t>
            </a:r>
            <a:r>
              <a:rPr lang="it-IT" sz="3200" b="1" dirty="0">
                <a:solidFill>
                  <a:srgbClr val="0070C0"/>
                </a:solidFill>
              </a:rPr>
              <a:t> name spelling?</a:t>
            </a:r>
          </a:p>
        </p:txBody>
      </p:sp>
    </p:spTree>
    <p:extLst>
      <p:ext uri="{BB962C8B-B14F-4D97-AF65-F5344CB8AC3E}">
        <p14:creationId xmlns:p14="http://schemas.microsoft.com/office/powerpoint/2010/main" val="222087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4187638" y="1515939"/>
            <a:ext cx="3816724" cy="584775"/>
          </a:xfrm>
          <a:prstGeom prst="rect">
            <a:avLst/>
          </a:prstGeom>
          <a:noFill/>
        </p:spPr>
        <p:txBody>
          <a:bodyPr wrap="square" rtlCol="0">
            <a:spAutoFit/>
          </a:bodyPr>
          <a:lstStyle/>
          <a:p>
            <a:pPr algn="ctr"/>
            <a:r>
              <a:rPr lang="el-GR" sz="3200" b="1" dirty="0">
                <a:solidFill>
                  <a:srgbClr val="0070C0"/>
                </a:solidFill>
              </a:rPr>
              <a:t>δ</a:t>
            </a:r>
            <a:endParaRPr lang="it-IT" sz="3200" b="1" dirty="0">
              <a:solidFill>
                <a:srgbClr val="0070C0"/>
              </a:solidFill>
            </a:endParaRPr>
          </a:p>
        </p:txBody>
      </p:sp>
      <p:sp>
        <p:nvSpPr>
          <p:cNvPr id="16" name="CasellaDiTesto 15">
            <a:extLst>
              <a:ext uri="{FF2B5EF4-FFF2-40B4-BE49-F238E27FC236}">
                <a16:creationId xmlns:a16="http://schemas.microsoft.com/office/drawing/2014/main" id="{639F5F7B-CBD9-4DDD-85D4-75DB55283489}"/>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1" name="CasellaDiTesto 16">
            <a:extLst>
              <a:ext uri="{FF2B5EF4-FFF2-40B4-BE49-F238E27FC236}">
                <a16:creationId xmlns:a16="http://schemas.microsoft.com/office/drawing/2014/main" id="{F6511077-7E50-47DA-96DE-ABA7A2F45025}"/>
              </a:ext>
            </a:extLst>
          </p:cNvPr>
          <p:cNvSpPr txBox="1"/>
          <p:nvPr/>
        </p:nvSpPr>
        <p:spPr>
          <a:xfrm>
            <a:off x="3602912" y="3017580"/>
            <a:ext cx="1457690" cy="584775"/>
          </a:xfrm>
          <a:prstGeom prst="rect">
            <a:avLst/>
          </a:prstGeom>
          <a:noFill/>
        </p:spPr>
        <p:txBody>
          <a:bodyPr wrap="square" rtlCol="0">
            <a:spAutoFit/>
          </a:bodyPr>
          <a:lstStyle/>
          <a:p>
            <a:pPr algn="ctr"/>
            <a:r>
              <a:rPr lang="el-GR" sz="3200" b="1" dirty="0">
                <a:solidFill>
                  <a:srgbClr val="0070C0"/>
                </a:solidFill>
              </a:rPr>
              <a:t>δέλτα</a:t>
            </a:r>
            <a:endParaRPr lang="it-IT" sz="3200" b="1" dirty="0">
              <a:solidFill>
                <a:srgbClr val="0070C0"/>
              </a:solidFill>
            </a:endParaRPr>
          </a:p>
        </p:txBody>
      </p:sp>
      <p:sp>
        <p:nvSpPr>
          <p:cNvPr id="22" name="CasellaDiTesto 16">
            <a:extLst>
              <a:ext uri="{FF2B5EF4-FFF2-40B4-BE49-F238E27FC236}">
                <a16:creationId xmlns:a16="http://schemas.microsoft.com/office/drawing/2014/main" id="{4787D54D-B86B-4CB1-800F-6922F592A66F}"/>
              </a:ext>
            </a:extLst>
          </p:cNvPr>
          <p:cNvSpPr txBox="1"/>
          <p:nvPr/>
        </p:nvSpPr>
        <p:spPr>
          <a:xfrm>
            <a:off x="3010144" y="502436"/>
            <a:ext cx="6171711" cy="584775"/>
          </a:xfrm>
          <a:prstGeom prst="rect">
            <a:avLst/>
          </a:prstGeom>
          <a:noFill/>
        </p:spPr>
        <p:txBody>
          <a:bodyPr wrap="square" rtlCol="0">
            <a:spAutoFit/>
          </a:bodyPr>
          <a:lstStyle/>
          <a:p>
            <a:pPr algn="ctr"/>
            <a:r>
              <a:rPr lang="it-IT" sz="3200" b="1" dirty="0" err="1">
                <a:solidFill>
                  <a:srgbClr val="0070C0"/>
                </a:solidFill>
              </a:rPr>
              <a:t>What’s</a:t>
            </a:r>
            <a:r>
              <a:rPr lang="it-IT" sz="3200" b="1" dirty="0">
                <a:solidFill>
                  <a:srgbClr val="0070C0"/>
                </a:solidFill>
              </a:rPr>
              <a:t> the </a:t>
            </a:r>
            <a:r>
              <a:rPr lang="it-IT" sz="3200" b="1" dirty="0" err="1">
                <a:solidFill>
                  <a:srgbClr val="0070C0"/>
                </a:solidFill>
              </a:rPr>
              <a:t>correct</a:t>
            </a:r>
            <a:r>
              <a:rPr lang="it-IT" sz="3200" b="1" dirty="0">
                <a:solidFill>
                  <a:srgbClr val="0070C0"/>
                </a:solidFill>
              </a:rPr>
              <a:t> name spelling?</a:t>
            </a:r>
          </a:p>
        </p:txBody>
      </p:sp>
      <p:sp>
        <p:nvSpPr>
          <p:cNvPr id="23" name="CasellaDiTesto 16">
            <a:extLst>
              <a:ext uri="{FF2B5EF4-FFF2-40B4-BE49-F238E27FC236}">
                <a16:creationId xmlns:a16="http://schemas.microsoft.com/office/drawing/2014/main" id="{E9C5E7FF-9D4D-4835-A155-6E0726F02065}"/>
              </a:ext>
            </a:extLst>
          </p:cNvPr>
          <p:cNvSpPr txBox="1"/>
          <p:nvPr/>
        </p:nvSpPr>
        <p:spPr>
          <a:xfrm>
            <a:off x="7131399" y="3017580"/>
            <a:ext cx="1457690" cy="584775"/>
          </a:xfrm>
          <a:prstGeom prst="rect">
            <a:avLst/>
          </a:prstGeom>
          <a:noFill/>
        </p:spPr>
        <p:txBody>
          <a:bodyPr wrap="square" rtlCol="0">
            <a:spAutoFit/>
          </a:bodyPr>
          <a:lstStyle/>
          <a:p>
            <a:pPr algn="ctr"/>
            <a:r>
              <a:rPr lang="el-GR" sz="3200" b="1" dirty="0">
                <a:solidFill>
                  <a:srgbClr val="0070C0"/>
                </a:solidFill>
              </a:rPr>
              <a:t>δέητα</a:t>
            </a:r>
            <a:endParaRPr lang="it-IT" sz="3200" b="1" dirty="0">
              <a:solidFill>
                <a:srgbClr val="0070C0"/>
              </a:solidFill>
            </a:endParaRPr>
          </a:p>
        </p:txBody>
      </p:sp>
      <p:cxnSp>
        <p:nvCxnSpPr>
          <p:cNvPr id="4" name="Straight Connector 3">
            <a:extLst>
              <a:ext uri="{FF2B5EF4-FFF2-40B4-BE49-F238E27FC236}">
                <a16:creationId xmlns:a16="http://schemas.microsoft.com/office/drawing/2014/main" id="{1941BBCA-6998-4CDE-9BF1-FEE703C44CCB}"/>
              </a:ext>
            </a:extLst>
          </p:cNvPr>
          <p:cNvCxnSpPr/>
          <p:nvPr/>
        </p:nvCxnSpPr>
        <p:spPr>
          <a:xfrm>
            <a:off x="3745348" y="3552659"/>
            <a:ext cx="1172818" cy="0"/>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43C05453-5213-45B5-890C-F5ABB5AABD76}"/>
              </a:ext>
            </a:extLst>
          </p:cNvPr>
          <p:cNvSpPr/>
          <p:nvPr/>
        </p:nvSpPr>
        <p:spPr>
          <a:xfrm>
            <a:off x="7112361" y="2709613"/>
            <a:ext cx="1623718" cy="11666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727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2668180A-E7D5-47E6-85CE-E0D5098B3B99}"/>
              </a:ext>
            </a:extLst>
          </p:cNvPr>
          <p:cNvPicPr>
            <a:picLocks noChangeAspect="1"/>
          </p:cNvPicPr>
          <p:nvPr/>
        </p:nvPicPr>
        <p:blipFill rotWithShape="1">
          <a:blip r:embed="rId2">
            <a:extLst>
              <a:ext uri="{28A0092B-C50C-407E-A947-70E740481C1C}">
                <a14:useLocalDpi xmlns:a14="http://schemas.microsoft.com/office/drawing/2010/main" val="0"/>
              </a:ext>
            </a:extLst>
          </a:blip>
          <a:srcRect t="-1" b="11743"/>
          <a:stretch/>
        </p:blipFill>
        <p:spPr>
          <a:xfrm>
            <a:off x="10279795" y="5258037"/>
            <a:ext cx="1720657" cy="1599963"/>
          </a:xfrm>
          <a:prstGeom prst="rect">
            <a:avLst/>
          </a:prstGeom>
        </p:spPr>
      </p:pic>
      <p:grpSp>
        <p:nvGrpSpPr>
          <p:cNvPr id="7" name="Gruppo 6">
            <a:extLst>
              <a:ext uri="{FF2B5EF4-FFF2-40B4-BE49-F238E27FC236}">
                <a16:creationId xmlns:a16="http://schemas.microsoft.com/office/drawing/2014/main" id="{26B6EAF2-CBB3-4DA8-8C07-4AF92493ADB7}"/>
              </a:ext>
            </a:extLst>
          </p:cNvPr>
          <p:cNvGrpSpPr/>
          <p:nvPr/>
        </p:nvGrpSpPr>
        <p:grpSpPr>
          <a:xfrm>
            <a:off x="956441" y="6160862"/>
            <a:ext cx="9307156" cy="519102"/>
            <a:chOff x="662151" y="5144570"/>
            <a:chExt cx="9307156" cy="519102"/>
          </a:xfrm>
        </p:grpSpPr>
        <p:pic>
          <p:nvPicPr>
            <p:cNvPr id="3" name="Immagine 2">
              <a:extLst>
                <a:ext uri="{FF2B5EF4-FFF2-40B4-BE49-F238E27FC236}">
                  <a16:creationId xmlns:a16="http://schemas.microsoft.com/office/drawing/2014/main" id="{BE926B0F-C08E-4F7F-99C4-85B1DD58CE1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62151" y="5144570"/>
              <a:ext cx="1175020" cy="519102"/>
            </a:xfrm>
            <a:prstGeom prst="rect">
              <a:avLst/>
            </a:prstGeom>
          </p:spPr>
        </p:pic>
        <p:pic>
          <p:nvPicPr>
            <p:cNvPr id="15" name="Immagine 14">
              <a:extLst>
                <a:ext uri="{FF2B5EF4-FFF2-40B4-BE49-F238E27FC236}">
                  <a16:creationId xmlns:a16="http://schemas.microsoft.com/office/drawing/2014/main" id="{EF09BA52-D7D4-4E7C-8F53-E3F26F78982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1822905" y="5144570"/>
              <a:ext cx="1175020" cy="519102"/>
            </a:xfrm>
            <a:prstGeom prst="rect">
              <a:avLst/>
            </a:prstGeom>
          </p:spPr>
        </p:pic>
        <p:pic>
          <p:nvPicPr>
            <p:cNvPr id="19" name="Immagine 18">
              <a:extLst>
                <a:ext uri="{FF2B5EF4-FFF2-40B4-BE49-F238E27FC236}">
                  <a16:creationId xmlns:a16="http://schemas.microsoft.com/office/drawing/2014/main" id="{474EC2C3-910E-46C2-AB0B-B6D4B523C8BF}"/>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2985987" y="5144570"/>
              <a:ext cx="1175020" cy="519102"/>
            </a:xfrm>
            <a:prstGeom prst="rect">
              <a:avLst/>
            </a:prstGeom>
          </p:spPr>
        </p:pic>
        <p:pic>
          <p:nvPicPr>
            <p:cNvPr id="20" name="Immagine 19">
              <a:extLst>
                <a:ext uri="{FF2B5EF4-FFF2-40B4-BE49-F238E27FC236}">
                  <a16:creationId xmlns:a16="http://schemas.microsoft.com/office/drawing/2014/main" id="{D8B31A47-8FB5-4F8B-9A8D-BCBF168869B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4148341" y="5144570"/>
              <a:ext cx="1175020" cy="519102"/>
            </a:xfrm>
            <a:prstGeom prst="rect">
              <a:avLst/>
            </a:prstGeom>
          </p:spPr>
        </p:pic>
        <p:pic>
          <p:nvPicPr>
            <p:cNvPr id="27" name="Immagine 26">
              <a:extLst>
                <a:ext uri="{FF2B5EF4-FFF2-40B4-BE49-F238E27FC236}">
                  <a16:creationId xmlns:a16="http://schemas.microsoft.com/office/drawing/2014/main" id="{413F4EAC-F6A8-4F86-8724-5BB1FB177E77}"/>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5302492" y="5144570"/>
              <a:ext cx="1175020" cy="519102"/>
            </a:xfrm>
            <a:prstGeom prst="rect">
              <a:avLst/>
            </a:prstGeom>
          </p:spPr>
        </p:pic>
        <p:pic>
          <p:nvPicPr>
            <p:cNvPr id="28" name="Immagine 27">
              <a:extLst>
                <a:ext uri="{FF2B5EF4-FFF2-40B4-BE49-F238E27FC236}">
                  <a16:creationId xmlns:a16="http://schemas.microsoft.com/office/drawing/2014/main" id="{A085FA02-F772-47B9-B613-DF601AAE3BBD}"/>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6463245" y="5144570"/>
              <a:ext cx="1175020" cy="519102"/>
            </a:xfrm>
            <a:prstGeom prst="rect">
              <a:avLst/>
            </a:prstGeom>
          </p:spPr>
        </p:pic>
        <p:pic>
          <p:nvPicPr>
            <p:cNvPr id="25" name="Immagine 24">
              <a:extLst>
                <a:ext uri="{FF2B5EF4-FFF2-40B4-BE49-F238E27FC236}">
                  <a16:creationId xmlns:a16="http://schemas.microsoft.com/office/drawing/2014/main" id="{D5E11AC9-FFA0-48E2-8DB2-9342E666E56B}"/>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7629930" y="5144570"/>
              <a:ext cx="1175020" cy="519102"/>
            </a:xfrm>
            <a:prstGeom prst="rect">
              <a:avLst/>
            </a:prstGeom>
          </p:spPr>
        </p:pic>
        <p:pic>
          <p:nvPicPr>
            <p:cNvPr id="26" name="Immagine 25">
              <a:extLst>
                <a:ext uri="{FF2B5EF4-FFF2-40B4-BE49-F238E27FC236}">
                  <a16:creationId xmlns:a16="http://schemas.microsoft.com/office/drawing/2014/main" id="{C7B52F96-1B56-4508-B9DD-B8AA8AB79738}"/>
                </a:ext>
              </a:extLst>
            </p:cNvPr>
            <p:cNvPicPr>
              <a:picLocks noChangeAspect="1"/>
            </p:cNvPicPr>
            <p:nvPr/>
          </p:nvPicPr>
          <p:blipFill rotWithShape="1">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t="28584" r="51333" b="28417"/>
            <a:stretch/>
          </p:blipFill>
          <p:spPr>
            <a:xfrm flipV="1">
              <a:off x="8794287" y="5144570"/>
              <a:ext cx="1175020" cy="519102"/>
            </a:xfrm>
            <a:prstGeom prst="rect">
              <a:avLst/>
            </a:prstGeom>
          </p:spPr>
        </p:pic>
      </p:grpSp>
      <p:sp>
        <p:nvSpPr>
          <p:cNvPr id="17" name="CasellaDiTesto 16">
            <a:extLst>
              <a:ext uri="{FF2B5EF4-FFF2-40B4-BE49-F238E27FC236}">
                <a16:creationId xmlns:a16="http://schemas.microsoft.com/office/drawing/2014/main" id="{8F2A5445-E355-4962-8797-772B97BF5A2D}"/>
              </a:ext>
            </a:extLst>
          </p:cNvPr>
          <p:cNvSpPr txBox="1"/>
          <p:nvPr/>
        </p:nvSpPr>
        <p:spPr>
          <a:xfrm>
            <a:off x="4187638" y="1515939"/>
            <a:ext cx="3816724" cy="584775"/>
          </a:xfrm>
          <a:prstGeom prst="rect">
            <a:avLst/>
          </a:prstGeom>
          <a:noFill/>
        </p:spPr>
        <p:txBody>
          <a:bodyPr wrap="square" rtlCol="0">
            <a:spAutoFit/>
          </a:bodyPr>
          <a:lstStyle/>
          <a:p>
            <a:pPr algn="ctr"/>
            <a:r>
              <a:rPr lang="el-GR" sz="3200" b="1" dirty="0">
                <a:solidFill>
                  <a:srgbClr val="0070C0"/>
                </a:solidFill>
              </a:rPr>
              <a:t>ζ</a:t>
            </a:r>
            <a:endParaRPr lang="it-IT" sz="3200" b="1" dirty="0">
              <a:solidFill>
                <a:srgbClr val="0070C0"/>
              </a:solidFill>
            </a:endParaRPr>
          </a:p>
        </p:txBody>
      </p:sp>
      <p:sp>
        <p:nvSpPr>
          <p:cNvPr id="16" name="CasellaDiTesto 15">
            <a:extLst>
              <a:ext uri="{FF2B5EF4-FFF2-40B4-BE49-F238E27FC236}">
                <a16:creationId xmlns:a16="http://schemas.microsoft.com/office/drawing/2014/main" id="{639F5F7B-CBD9-4DDD-85D4-75DB55283489}"/>
              </a:ext>
            </a:extLst>
          </p:cNvPr>
          <p:cNvSpPr txBox="1"/>
          <p:nvPr/>
        </p:nvSpPr>
        <p:spPr>
          <a:xfrm>
            <a:off x="442205" y="6236301"/>
            <a:ext cx="7871478" cy="374417"/>
          </a:xfrm>
          <a:prstGeom prst="rect">
            <a:avLst/>
          </a:prstGeom>
          <a:solidFill>
            <a:schemeClr val="bg1"/>
          </a:solidFill>
        </p:spPr>
        <p:txBody>
          <a:bodyPr wrap="square" rtlCol="0">
            <a:spAutoFit/>
          </a:bodyPr>
          <a:lstStyle/>
          <a:p>
            <a:r>
              <a:rPr lang="it-IT" dirty="0" err="1">
                <a:solidFill>
                  <a:srgbClr val="0070C0"/>
                </a:solidFill>
              </a:rPr>
              <a:t>Modern</a:t>
            </a:r>
            <a:r>
              <a:rPr lang="it-IT" dirty="0">
                <a:solidFill>
                  <a:srgbClr val="0070C0"/>
                </a:solidFill>
              </a:rPr>
              <a:t> </a:t>
            </a:r>
            <a:r>
              <a:rPr lang="it-IT" dirty="0" err="1">
                <a:solidFill>
                  <a:srgbClr val="0070C0"/>
                </a:solidFill>
              </a:rPr>
              <a:t>Greek</a:t>
            </a:r>
            <a:r>
              <a:rPr lang="it-IT" dirty="0">
                <a:solidFill>
                  <a:srgbClr val="0070C0"/>
                </a:solidFill>
              </a:rPr>
              <a:t> (GRE1001) | Jacopo Mosesso </a:t>
            </a:r>
            <a:r>
              <a:rPr lang="it-IT" dirty="0"/>
              <a:t>|</a:t>
            </a:r>
            <a:r>
              <a:rPr lang="it-IT" dirty="0">
                <a:solidFill>
                  <a:srgbClr val="002060"/>
                </a:solidFill>
              </a:rPr>
              <a:t> VIT University, </a:t>
            </a:r>
            <a:r>
              <a:rPr lang="it-IT" dirty="0" err="1">
                <a:solidFill>
                  <a:srgbClr val="002060"/>
                </a:solidFill>
              </a:rPr>
              <a:t>July</a:t>
            </a:r>
            <a:r>
              <a:rPr lang="it-IT" dirty="0">
                <a:solidFill>
                  <a:srgbClr val="002060"/>
                </a:solidFill>
              </a:rPr>
              <a:t> 2022</a:t>
            </a:r>
          </a:p>
        </p:txBody>
      </p:sp>
      <p:sp>
        <p:nvSpPr>
          <p:cNvPr id="21" name="CasellaDiTesto 16">
            <a:extLst>
              <a:ext uri="{FF2B5EF4-FFF2-40B4-BE49-F238E27FC236}">
                <a16:creationId xmlns:a16="http://schemas.microsoft.com/office/drawing/2014/main" id="{F6511077-7E50-47DA-96DE-ABA7A2F45025}"/>
              </a:ext>
            </a:extLst>
          </p:cNvPr>
          <p:cNvSpPr txBox="1"/>
          <p:nvPr/>
        </p:nvSpPr>
        <p:spPr>
          <a:xfrm>
            <a:off x="3602912" y="3017580"/>
            <a:ext cx="1457690" cy="584775"/>
          </a:xfrm>
          <a:prstGeom prst="rect">
            <a:avLst/>
          </a:prstGeom>
          <a:noFill/>
        </p:spPr>
        <p:txBody>
          <a:bodyPr wrap="square" rtlCol="0">
            <a:spAutoFit/>
          </a:bodyPr>
          <a:lstStyle/>
          <a:p>
            <a:pPr algn="ctr"/>
            <a:r>
              <a:rPr lang="el-GR" sz="3200" b="1" dirty="0">
                <a:solidFill>
                  <a:srgbClr val="0070C0"/>
                </a:solidFill>
              </a:rPr>
              <a:t>ζι</a:t>
            </a:r>
            <a:endParaRPr lang="it-IT" sz="3200" b="1" dirty="0">
              <a:solidFill>
                <a:srgbClr val="0070C0"/>
              </a:solidFill>
            </a:endParaRPr>
          </a:p>
        </p:txBody>
      </p:sp>
      <p:sp>
        <p:nvSpPr>
          <p:cNvPr id="23" name="CasellaDiTesto 16">
            <a:extLst>
              <a:ext uri="{FF2B5EF4-FFF2-40B4-BE49-F238E27FC236}">
                <a16:creationId xmlns:a16="http://schemas.microsoft.com/office/drawing/2014/main" id="{E9C5E7FF-9D4D-4835-A155-6E0726F02065}"/>
              </a:ext>
            </a:extLst>
          </p:cNvPr>
          <p:cNvSpPr txBox="1"/>
          <p:nvPr/>
        </p:nvSpPr>
        <p:spPr>
          <a:xfrm>
            <a:off x="7131399" y="3017580"/>
            <a:ext cx="1457690" cy="584775"/>
          </a:xfrm>
          <a:prstGeom prst="rect">
            <a:avLst/>
          </a:prstGeom>
          <a:noFill/>
        </p:spPr>
        <p:txBody>
          <a:bodyPr wrap="square" rtlCol="0">
            <a:spAutoFit/>
          </a:bodyPr>
          <a:lstStyle/>
          <a:p>
            <a:pPr algn="ctr"/>
            <a:r>
              <a:rPr lang="el-GR" sz="3200" b="1" dirty="0">
                <a:solidFill>
                  <a:srgbClr val="0070C0"/>
                </a:solidFill>
              </a:rPr>
              <a:t>ζήτα</a:t>
            </a:r>
            <a:endParaRPr lang="it-IT" sz="3200" b="1" dirty="0">
              <a:solidFill>
                <a:srgbClr val="0070C0"/>
              </a:solidFill>
            </a:endParaRPr>
          </a:p>
        </p:txBody>
      </p:sp>
      <p:cxnSp>
        <p:nvCxnSpPr>
          <p:cNvPr id="4" name="Straight Connector 3">
            <a:extLst>
              <a:ext uri="{FF2B5EF4-FFF2-40B4-BE49-F238E27FC236}">
                <a16:creationId xmlns:a16="http://schemas.microsoft.com/office/drawing/2014/main" id="{1941BBCA-6998-4CDE-9BF1-FEE703C44CCB}"/>
              </a:ext>
            </a:extLst>
          </p:cNvPr>
          <p:cNvCxnSpPr/>
          <p:nvPr/>
        </p:nvCxnSpPr>
        <p:spPr>
          <a:xfrm>
            <a:off x="7273835" y="3623538"/>
            <a:ext cx="1172818" cy="0"/>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43C05453-5213-45B5-890C-F5ABB5AABD76}"/>
              </a:ext>
            </a:extLst>
          </p:cNvPr>
          <p:cNvSpPr/>
          <p:nvPr/>
        </p:nvSpPr>
        <p:spPr>
          <a:xfrm>
            <a:off x="3519898" y="2726642"/>
            <a:ext cx="1623718" cy="1166649"/>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asellaDiTesto 16">
            <a:extLst>
              <a:ext uri="{FF2B5EF4-FFF2-40B4-BE49-F238E27FC236}">
                <a16:creationId xmlns:a16="http://schemas.microsoft.com/office/drawing/2014/main" id="{697A8228-235A-452C-88BB-78DF44DF9C78}"/>
              </a:ext>
            </a:extLst>
          </p:cNvPr>
          <p:cNvSpPr txBox="1"/>
          <p:nvPr/>
        </p:nvSpPr>
        <p:spPr>
          <a:xfrm>
            <a:off x="3010144" y="502436"/>
            <a:ext cx="6171711" cy="584775"/>
          </a:xfrm>
          <a:prstGeom prst="rect">
            <a:avLst/>
          </a:prstGeom>
          <a:noFill/>
        </p:spPr>
        <p:txBody>
          <a:bodyPr wrap="square" rtlCol="0">
            <a:spAutoFit/>
          </a:bodyPr>
          <a:lstStyle/>
          <a:p>
            <a:pPr algn="ctr"/>
            <a:r>
              <a:rPr lang="it-IT" sz="3200" b="1" dirty="0" err="1">
                <a:solidFill>
                  <a:srgbClr val="0070C0"/>
                </a:solidFill>
              </a:rPr>
              <a:t>What’s</a:t>
            </a:r>
            <a:r>
              <a:rPr lang="it-IT" sz="3200" b="1" dirty="0">
                <a:solidFill>
                  <a:srgbClr val="0070C0"/>
                </a:solidFill>
              </a:rPr>
              <a:t> the </a:t>
            </a:r>
            <a:r>
              <a:rPr lang="it-IT" sz="3200" b="1" dirty="0" err="1">
                <a:solidFill>
                  <a:srgbClr val="0070C0"/>
                </a:solidFill>
              </a:rPr>
              <a:t>correct</a:t>
            </a:r>
            <a:r>
              <a:rPr lang="it-IT" sz="3200" b="1" dirty="0">
                <a:solidFill>
                  <a:srgbClr val="0070C0"/>
                </a:solidFill>
              </a:rPr>
              <a:t> name spelling?</a:t>
            </a:r>
          </a:p>
        </p:txBody>
      </p:sp>
    </p:spTree>
    <p:extLst>
      <p:ext uri="{BB962C8B-B14F-4D97-AF65-F5344CB8AC3E}">
        <p14:creationId xmlns:p14="http://schemas.microsoft.com/office/powerpoint/2010/main" val="356633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1088</Words>
  <Application>Microsoft Office PowerPoint</Application>
  <PresentationFormat>Widescreen</PresentationFormat>
  <Paragraphs>208</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Arial</vt:lpstr>
      <vt:lpstr>Calibri</vt:lpstr>
      <vt:lpstr>Calibri Light</vt:lpstr>
      <vt:lpstr>Roboto</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JACOPO MOSESSO</dc:creator>
  <cp:lastModifiedBy>JACOPO MOSESSO</cp:lastModifiedBy>
  <cp:revision>3</cp:revision>
  <dcterms:created xsi:type="dcterms:W3CDTF">2022-07-11T11:07:26Z</dcterms:created>
  <dcterms:modified xsi:type="dcterms:W3CDTF">2022-07-13T11:50:55Z</dcterms:modified>
</cp:coreProperties>
</file>