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5" r:id="rId2"/>
    <p:sldId id="281" r:id="rId3"/>
    <p:sldId id="278" r:id="rId4"/>
    <p:sldId id="275" r:id="rId5"/>
    <p:sldId id="280" r:id="rId6"/>
    <p:sldId id="279" r:id="rId7"/>
    <p:sldId id="310" r:id="rId8"/>
    <p:sldId id="311" r:id="rId9"/>
    <p:sldId id="312" r:id="rId10"/>
    <p:sldId id="313" r:id="rId11"/>
    <p:sldId id="315" r:id="rId12"/>
    <p:sldId id="314" r:id="rId13"/>
    <p:sldId id="506" r:id="rId14"/>
    <p:sldId id="503" r:id="rId15"/>
    <p:sldId id="316" r:id="rId16"/>
    <p:sldId id="322" r:id="rId17"/>
    <p:sldId id="504" r:id="rId18"/>
    <p:sldId id="317" r:id="rId19"/>
    <p:sldId id="318" r:id="rId20"/>
    <p:sldId id="319" r:id="rId21"/>
    <p:sldId id="320" r:id="rId22"/>
    <p:sldId id="507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37FFA9-69F9-F6E6-0963-3B6937D74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32A6B0-DF3D-D663-4317-AF171FAF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F183AB-2DA7-BA5B-A68B-AA6D5276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C81B10-D000-F354-F1B8-9BB9FEF5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F6CCB0-3163-075E-8A52-1BCE4397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10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08E23-DA8F-DDEE-BAA4-6F85AFD2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C90E80-FAAE-BFD4-7500-7A14B216A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E22092-D3A5-FFF2-3748-F9A324C1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9B055B-3049-819C-CB5E-144932A9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3E67E0-0B88-C369-F6FB-CF8F249E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3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2B5790C-0DED-86DB-3F1B-3F36267B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69419D-B6EB-BEF2-1C03-2690C541D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3871BE-6704-5A67-B120-AB49BE77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CEDC90-B979-8C38-4843-1888C93A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A3F8B6-F1F4-C9AF-25D2-ECC0F16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5CFC4-5D2A-B824-5ED6-FF8B2733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7A3C8E-C9CD-6184-927C-271AA123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8ABC0A-23B8-8BE5-D7DD-6CB4DB55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D0F34F-1596-F77E-1D19-12220EDF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A597BE-A35C-9426-3763-9DADE6C7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25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4D475-EBD8-48D7-0647-48BB08EE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5391F1-D3ED-2531-9589-0438C799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89604F-2FBA-85D7-F32F-4B23B601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BC4C5-EDA8-E5C3-9AD7-DC942971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F1648-869E-4D5F-9FA9-B48A6097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51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5FD97-639E-F4BE-DF06-3CC397AF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F199B5-1C30-8007-4CD7-A5F68D71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D3FCA2-DD6E-1351-DDAC-36A07215C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F92B83-BD0A-CEE2-FFA0-B4F159C8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648508-2CCC-A82C-D8B7-248F46E1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FEABAD-662E-1D9F-EDA4-B79BF2A7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4E631-1201-F3FB-D98D-CEF62569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989D2B-4986-27FB-D961-FE91DCE19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0C5D9A-8CD0-E112-A7B1-EB669BF6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C2A021-895D-160C-08CC-2A3E833B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2587BD-6E92-8B36-853B-5083D46B8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B38B69F-FC97-4868-452F-AF775E6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E8D08A2-22F1-FC73-68B3-A5F7B948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5CC9DD-7F45-AF43-E7B8-898C8398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1A78F-781A-CAB8-1401-45E353E3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8752EAC-6A29-6273-660A-A3B5EB60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2682D2-8A46-848B-443B-C8B627E7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2BA7E0-F956-66C6-98FA-41CE51F4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31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523E87F-BE13-09CE-94B1-C039FCB5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6FD3C4-066B-8180-11C5-955BCFE2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72D8BA-BA86-55FF-3661-2DC0CE8E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2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8BABC9-8360-BCA1-532D-D04E2DE9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29D737-DD76-2147-B4C2-D232C0E3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FB8BC9-2230-6A8B-710F-65AC536CF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460E98-C52F-A16E-9111-CCCFDD23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D8EBD4-77E0-1C54-9F72-BC6B0714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763D07-9037-8ACB-9855-29150376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CE4EB-A670-F032-2E6E-9934261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73ECE0-D100-60B4-8D1B-305C6CC9F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6A860E-206B-8BF0-6AD1-0E94A0D00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05E3BF-0902-9BBE-3152-5AA58A03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06025F-19AA-3C52-5322-AC2AD362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44927A-A6EE-B3BE-2CE9-D5CBB7F8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32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C974AB6-24CD-EF91-F782-4C59EC3B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604911-CA6C-761B-DAE2-ECFE01C6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5D7916-0EFD-480E-EC8B-BE5FB7CAF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B158-F107-4037-AC5A-30809B11933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965B87-FB93-2435-1F8E-09378BA63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A68561-BE93-9C31-6D4D-B0944A7A3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724D-446E-4F03-A423-F6FA326249A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phonetic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phonetic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78DCA5-9626-4049-AB83-A554BF4E4FBC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17" name="CasellaDiTesto 29">
            <a:extLst>
              <a:ext uri="{FF2B5EF4-FFF2-40B4-BE49-F238E27FC236}">
                <a16:creationId xmlns:a16="http://schemas.microsoft.com/office/drawing/2014/main" id="{590B324F-9A3D-434C-9277-1B4F9084299E}"/>
              </a:ext>
            </a:extLst>
          </p:cNvPr>
          <p:cNvSpPr txBox="1"/>
          <p:nvPr/>
        </p:nvSpPr>
        <p:spPr>
          <a:xfrm>
            <a:off x="7932555" y="2228671"/>
            <a:ext cx="4188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kern="2400" spc="50" dirty="0">
                <a:solidFill>
                  <a:srgbClr val="0070C0"/>
                </a:solidFill>
              </a:rPr>
              <a:t>e t y m o l o g y</a:t>
            </a:r>
          </a:p>
          <a:p>
            <a:r>
              <a:rPr lang="el-GR" sz="4000" b="1" kern="2400" spc="50" dirty="0">
                <a:solidFill>
                  <a:srgbClr val="0070C0"/>
                </a:solidFill>
              </a:rPr>
              <a:t>ε</a:t>
            </a:r>
            <a:r>
              <a:rPr lang="it-IT" sz="4000" b="1" kern="2400" spc="50" dirty="0">
                <a:solidFill>
                  <a:srgbClr val="0070C0"/>
                </a:solidFill>
              </a:rPr>
              <a:t> </a:t>
            </a:r>
            <a:r>
              <a:rPr lang="el-GR" sz="4000" b="1" kern="2400" spc="50" dirty="0">
                <a:solidFill>
                  <a:srgbClr val="0070C0"/>
                </a:solidFill>
              </a:rPr>
              <a:t>τ</a:t>
            </a:r>
            <a:r>
              <a:rPr lang="it-IT" sz="4000" b="1" kern="2400" spc="50" dirty="0">
                <a:solidFill>
                  <a:srgbClr val="0070C0"/>
                </a:solidFill>
              </a:rPr>
              <a:t> </a:t>
            </a:r>
            <a:r>
              <a:rPr lang="el-GR" sz="4000" b="1" kern="2400" spc="50" dirty="0">
                <a:solidFill>
                  <a:srgbClr val="0070C0"/>
                </a:solidFill>
              </a:rPr>
              <a:t>υ</a:t>
            </a:r>
            <a:r>
              <a:rPr lang="it-IT" sz="4000" b="1" kern="2400" spc="50" dirty="0">
                <a:solidFill>
                  <a:srgbClr val="0070C0"/>
                </a:solidFill>
              </a:rPr>
              <a:t> </a:t>
            </a:r>
            <a:r>
              <a:rPr lang="el-GR" sz="4000" b="1" kern="2400" spc="50" dirty="0">
                <a:solidFill>
                  <a:srgbClr val="0070C0"/>
                </a:solidFill>
              </a:rPr>
              <a:t>μ</a:t>
            </a:r>
            <a:r>
              <a:rPr lang="it-IT" sz="4000" b="1" kern="2400" spc="50" dirty="0">
                <a:solidFill>
                  <a:srgbClr val="0070C0"/>
                </a:solidFill>
              </a:rPr>
              <a:t> </a:t>
            </a:r>
            <a:r>
              <a:rPr lang="el-GR" sz="4000" b="1" kern="2400" spc="50" dirty="0">
                <a:solidFill>
                  <a:srgbClr val="0070C0"/>
                </a:solidFill>
              </a:rPr>
              <a:t>ο</a:t>
            </a:r>
            <a:r>
              <a:rPr lang="it-IT" sz="4000" b="1" kern="2400" spc="50" dirty="0">
                <a:solidFill>
                  <a:srgbClr val="0070C0"/>
                </a:solidFill>
              </a:rPr>
              <a:t> </a:t>
            </a:r>
            <a:r>
              <a:rPr lang="el-GR" sz="4000" b="1" kern="2400" spc="50" dirty="0">
                <a:solidFill>
                  <a:srgbClr val="0070C0"/>
                </a:solidFill>
              </a:rPr>
              <a:t>λ</a:t>
            </a:r>
            <a:r>
              <a:rPr lang="it-IT" sz="4000" b="1" kern="2400" spc="50" dirty="0">
                <a:solidFill>
                  <a:srgbClr val="0070C0"/>
                </a:solidFill>
              </a:rPr>
              <a:t> </a:t>
            </a:r>
            <a:r>
              <a:rPr lang="el-GR" sz="4000" b="1" kern="2400" spc="50" dirty="0">
                <a:solidFill>
                  <a:srgbClr val="0070C0"/>
                </a:solidFill>
              </a:rPr>
              <a:t>ο</a:t>
            </a:r>
            <a:r>
              <a:rPr lang="it-IT" sz="4000" b="1" kern="2400" spc="50" dirty="0">
                <a:solidFill>
                  <a:srgbClr val="0070C0"/>
                </a:solidFill>
              </a:rPr>
              <a:t> </a:t>
            </a:r>
            <a:r>
              <a:rPr lang="el-GR" sz="4000" b="1" kern="2400" spc="50" dirty="0">
                <a:solidFill>
                  <a:srgbClr val="0070C0"/>
                </a:solidFill>
              </a:rPr>
              <a:t>γ</a:t>
            </a:r>
            <a:r>
              <a:rPr lang="it-IT" sz="4000" b="1" kern="2400" spc="50" dirty="0">
                <a:solidFill>
                  <a:srgbClr val="0070C0"/>
                </a:solidFill>
              </a:rPr>
              <a:t> </a:t>
            </a:r>
            <a:r>
              <a:rPr lang="el-GR" sz="4000" b="1" kern="2400" spc="50" dirty="0">
                <a:solidFill>
                  <a:srgbClr val="0070C0"/>
                </a:solidFill>
              </a:rPr>
              <a:t>ί</a:t>
            </a:r>
            <a:r>
              <a:rPr lang="it-IT" sz="4000" b="1" kern="2400" spc="50" dirty="0">
                <a:solidFill>
                  <a:srgbClr val="0070C0"/>
                </a:solidFill>
              </a:rPr>
              <a:t> </a:t>
            </a:r>
            <a:r>
              <a:rPr lang="el-GR" sz="4000" b="1" kern="2400" spc="50" dirty="0">
                <a:solidFill>
                  <a:srgbClr val="0070C0"/>
                </a:solidFill>
              </a:rPr>
              <a:t>α </a:t>
            </a:r>
            <a:endParaRPr lang="it-IT" sz="4000" b="1" kern="2400" spc="50" dirty="0">
              <a:solidFill>
                <a:srgbClr val="0070C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5B13BE-E7DD-6D4C-D737-1B752FFF9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8" y="251233"/>
            <a:ext cx="7093172" cy="52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0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F7332F-B16C-45DC-89C3-4E215C9A7165}"/>
              </a:ext>
            </a:extLst>
          </p:cNvPr>
          <p:cNvSpPr txBox="1"/>
          <p:nvPr/>
        </p:nvSpPr>
        <p:spPr>
          <a:xfrm>
            <a:off x="8361412" y="432574"/>
            <a:ext cx="381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0070C0"/>
                </a:solidFill>
              </a:rPr>
              <a:t>ΤΟ ΑΛΦΑΒΗΤΟ</a:t>
            </a:r>
            <a:endParaRPr lang="it-IT" sz="3200" b="1" dirty="0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36C2DC-9039-48D6-B8B5-B6DF208DAF93}"/>
              </a:ext>
            </a:extLst>
          </p:cNvPr>
          <p:cNvSpPr txBox="1"/>
          <p:nvPr/>
        </p:nvSpPr>
        <p:spPr>
          <a:xfrm>
            <a:off x="956440" y="548801"/>
            <a:ext cx="7993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u="sng" dirty="0">
                <a:solidFill>
                  <a:srgbClr val="0070C0"/>
                </a:solidFill>
              </a:rPr>
              <a:t>Orthographic transcription</a:t>
            </a:r>
            <a:r>
              <a:rPr lang="en-GB" sz="2400" dirty="0">
                <a:solidFill>
                  <a:srgbClr val="0070C0"/>
                </a:solidFill>
              </a:rPr>
              <a:t>: mapping from sound to script, adapting to the standard system of the target language.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Examples: </a:t>
            </a:r>
            <a:r>
              <a:rPr lang="en-GB" sz="2000" dirty="0">
                <a:solidFill>
                  <a:srgbClr val="FF0000"/>
                </a:solidFill>
              </a:rPr>
              <a:t>glass 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गिलास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0070C0"/>
                </a:solidFill>
              </a:rPr>
              <a:t>; </a:t>
            </a:r>
            <a:r>
              <a:rPr lang="en-GB" sz="2000" dirty="0">
                <a:solidFill>
                  <a:srgbClr val="FF0000"/>
                </a:solidFill>
              </a:rPr>
              <a:t>Samsung 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hi-IN" sz="2000" dirty="0">
                <a:solidFill>
                  <a:srgbClr val="FF0000"/>
                </a:solidFill>
              </a:rPr>
              <a:t>सैमसंग</a:t>
            </a:r>
            <a:r>
              <a:rPr lang="it-IT" sz="2000" dirty="0">
                <a:solidFill>
                  <a:srgbClr val="0070C0"/>
                </a:solidFill>
              </a:rPr>
              <a:t>; </a:t>
            </a:r>
            <a:r>
              <a:rPr lang="en-GB" sz="2000" dirty="0">
                <a:solidFill>
                  <a:srgbClr val="FF0000"/>
                </a:solidFill>
              </a:rPr>
              <a:t>Samsung 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சேம்சங்</a:t>
            </a:r>
            <a:r>
              <a:rPr lang="en-GB" sz="2000" dirty="0">
                <a:solidFill>
                  <a:srgbClr val="FF0000"/>
                </a:solidFill>
              </a:rPr>
              <a:t> maillot 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GB" sz="2000" dirty="0">
                <a:solidFill>
                  <a:srgbClr val="FF0000"/>
                </a:solidFill>
              </a:rPr>
              <a:t> μα</a:t>
            </a:r>
            <a:r>
              <a:rPr lang="en-GB" sz="2000" dirty="0" err="1">
                <a:solidFill>
                  <a:srgbClr val="FF0000"/>
                </a:solidFill>
              </a:rPr>
              <a:t>γιό</a:t>
            </a:r>
            <a:endParaRPr lang="en-GB" sz="2000" dirty="0">
              <a:solidFill>
                <a:srgbClr val="FF0000"/>
              </a:solidFill>
            </a:endParaRPr>
          </a:p>
          <a:p>
            <a:pPr algn="just"/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D9F303-8A4E-4FB9-B75E-32D681892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517" y="2947099"/>
            <a:ext cx="3445729" cy="258429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FC1ED21-CE79-44B0-B2D6-CE459ECB2E8A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pic>
        <p:nvPicPr>
          <p:cNvPr id="1026" name="Picture 2" descr="Samsung Increases Its Brandshop Footprint in Chennai – Samsung Newsroom  India">
            <a:extLst>
              <a:ext uri="{FF2B5EF4-FFF2-40B4-BE49-F238E27FC236}">
                <a16:creationId xmlns:a16="http://schemas.microsoft.com/office/drawing/2014/main" id="{013D3E27-A1D8-ACF0-6D6A-0DAB54F2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0" y="2580126"/>
            <a:ext cx="5807965" cy="329306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31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F7332F-B16C-45DC-89C3-4E215C9A7165}"/>
              </a:ext>
            </a:extLst>
          </p:cNvPr>
          <p:cNvSpPr txBox="1"/>
          <p:nvPr/>
        </p:nvSpPr>
        <p:spPr>
          <a:xfrm>
            <a:off x="8361412" y="432574"/>
            <a:ext cx="381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0070C0"/>
                </a:solidFill>
              </a:rPr>
              <a:t>ΤΟ ΑΛΦΑΒΗΤΟ</a:t>
            </a:r>
            <a:endParaRPr lang="it-IT" sz="3200" b="1" dirty="0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36C2DC-9039-48D6-B8B5-B6DF208DAF93}"/>
              </a:ext>
            </a:extLst>
          </p:cNvPr>
          <p:cNvSpPr txBox="1"/>
          <p:nvPr/>
        </p:nvSpPr>
        <p:spPr>
          <a:xfrm>
            <a:off x="593652" y="901153"/>
            <a:ext cx="7626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dirty="0">
              <a:solidFill>
                <a:srgbClr val="0070C0"/>
              </a:solidFill>
            </a:endParaRPr>
          </a:p>
          <a:p>
            <a:pPr algn="just"/>
            <a:endParaRPr lang="en-GB" dirty="0">
              <a:solidFill>
                <a:srgbClr val="0070C0"/>
              </a:solidFill>
            </a:endParaRPr>
          </a:p>
          <a:p>
            <a:pPr algn="just"/>
            <a:endParaRPr lang="en-GB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u="sng" dirty="0">
                <a:solidFill>
                  <a:srgbClr val="0070C0"/>
                </a:solidFill>
              </a:rPr>
              <a:t>Phonetic transcription</a:t>
            </a:r>
            <a:r>
              <a:rPr lang="en-GB" sz="2400" dirty="0">
                <a:solidFill>
                  <a:srgbClr val="0070C0"/>
                </a:solidFill>
              </a:rPr>
              <a:t>: mapping from sound to script, mostly using IPA (see </a:t>
            </a:r>
            <a:r>
              <a:rPr lang="en-GB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https://tophonetics.com/</a:t>
            </a:r>
            <a:r>
              <a:rPr lang="en-GB" sz="2400" dirty="0">
                <a:solidFill>
                  <a:srgbClr val="0070C0"/>
                </a:solidFill>
              </a:rPr>
              <a:t>).</a:t>
            </a:r>
          </a:p>
          <a:p>
            <a:pPr algn="just"/>
            <a:endParaRPr lang="en-GB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Example: </a:t>
            </a:r>
            <a:r>
              <a:rPr lang="en-GB" sz="2000" dirty="0">
                <a:solidFill>
                  <a:srgbClr val="FF0000"/>
                </a:solidFill>
              </a:rPr>
              <a:t>/ˈ</a:t>
            </a:r>
            <a:r>
              <a:rPr lang="en-GB" sz="2000" dirty="0" err="1">
                <a:solidFill>
                  <a:srgbClr val="FF0000"/>
                </a:solidFill>
              </a:rPr>
              <a:t>taɪtl</a:t>
            </a:r>
            <a:r>
              <a:rPr lang="en-GB" sz="2000" dirty="0">
                <a:solidFill>
                  <a:srgbClr val="FF0000"/>
                </a:solidFill>
              </a:rPr>
              <a:t>/ </a:t>
            </a:r>
            <a:r>
              <a:rPr lang="en-GB" sz="2000" dirty="0">
                <a:solidFill>
                  <a:srgbClr val="0070C0"/>
                </a:solidFill>
              </a:rPr>
              <a:t>(broad transcription, uses slashes); </a:t>
            </a:r>
            <a:r>
              <a:rPr lang="en-GB" sz="2000" dirty="0">
                <a:solidFill>
                  <a:srgbClr val="FF0000"/>
                </a:solidFill>
              </a:rPr>
              <a:t>[ˈ</a:t>
            </a:r>
            <a:r>
              <a:rPr lang="en-GB" sz="2000" dirty="0" err="1">
                <a:solidFill>
                  <a:srgbClr val="FF0000"/>
                </a:solidFill>
              </a:rPr>
              <a:t>taɪɾɫ</a:t>
            </a:r>
            <a:r>
              <a:rPr lang="en-GB" sz="2000" dirty="0">
                <a:solidFill>
                  <a:srgbClr val="FF0000"/>
                </a:solidFill>
              </a:rPr>
              <a:t>̩] </a:t>
            </a:r>
            <a:r>
              <a:rPr lang="en-GB" sz="2000" dirty="0">
                <a:solidFill>
                  <a:srgbClr val="0070C0"/>
                </a:solidFill>
              </a:rPr>
              <a:t>(narrow, allophonic transcription, uses square brackets) </a:t>
            </a:r>
            <a:r>
              <a:rPr lang="en-GB" sz="20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GB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title</a:t>
            </a:r>
            <a:r>
              <a:rPr lang="en-GB" sz="2000" dirty="0">
                <a:solidFill>
                  <a:srgbClr val="0070C0"/>
                </a:solidFill>
                <a:sym typeface="Wingdings" panose="05000000000000000000" pitchFamily="2" charset="2"/>
              </a:rPr>
              <a:t> and </a:t>
            </a:r>
            <a:r>
              <a:rPr lang="en-GB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tidal</a:t>
            </a:r>
            <a:r>
              <a:rPr lang="en-GB" sz="2000" dirty="0">
                <a:solidFill>
                  <a:srgbClr val="0070C0"/>
                </a:solidFill>
                <a:sym typeface="Wingdings" panose="05000000000000000000" pitchFamily="2" charset="2"/>
              </a:rPr>
              <a:t> are 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allophones</a:t>
            </a:r>
            <a:r>
              <a:rPr lang="en-GB" sz="2000" dirty="0">
                <a:solidFill>
                  <a:srgbClr val="0070C0"/>
                </a:solidFill>
                <a:sym typeface="Wingdings" panose="05000000000000000000" pitchFamily="2" charset="2"/>
              </a:rPr>
              <a:t> in American English.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FC1ED21-CE79-44B0-B2D6-CE459ECB2E8A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9062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F7332F-B16C-45DC-89C3-4E215C9A7165}"/>
              </a:ext>
            </a:extLst>
          </p:cNvPr>
          <p:cNvSpPr txBox="1"/>
          <p:nvPr/>
        </p:nvSpPr>
        <p:spPr>
          <a:xfrm>
            <a:off x="8361412" y="432574"/>
            <a:ext cx="381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0070C0"/>
                </a:solidFill>
              </a:rPr>
              <a:t>ΤΟ ΑΛΦΑΒΗΤΟ</a:t>
            </a:r>
            <a:endParaRPr lang="it-IT" sz="3200" b="1" dirty="0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36C2DC-9039-48D6-B8B5-B6DF208DAF93}"/>
              </a:ext>
            </a:extLst>
          </p:cNvPr>
          <p:cNvSpPr txBox="1"/>
          <p:nvPr/>
        </p:nvSpPr>
        <p:spPr>
          <a:xfrm>
            <a:off x="629626" y="901153"/>
            <a:ext cx="76260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am-ET" sz="8800" dirty="0">
                <a:solidFill>
                  <a:srgbClr val="0070C0"/>
                </a:solidFill>
              </a:rPr>
              <a:t>ኮካ</a:t>
            </a:r>
            <a:r>
              <a:rPr lang="it-IT" sz="8800" dirty="0">
                <a:solidFill>
                  <a:srgbClr val="0070C0"/>
                </a:solidFill>
              </a:rPr>
              <a:t>-</a:t>
            </a:r>
            <a:r>
              <a:rPr lang="am-ET" sz="8800" dirty="0">
                <a:solidFill>
                  <a:srgbClr val="0070C0"/>
                </a:solidFill>
              </a:rPr>
              <a:t>ኮላ</a:t>
            </a:r>
            <a:endParaRPr lang="it-IT" sz="8800" dirty="0">
              <a:solidFill>
                <a:srgbClr val="0070C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D9F303-8A4E-4FB9-B75E-32D681892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12" y="2136851"/>
            <a:ext cx="3445729" cy="258429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FC1ED21-CE79-44B0-B2D6-CE459ECB2E8A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16" name="CasellaDiTesto 21">
            <a:extLst>
              <a:ext uri="{FF2B5EF4-FFF2-40B4-BE49-F238E27FC236}">
                <a16:creationId xmlns:a16="http://schemas.microsoft.com/office/drawing/2014/main" id="{338862E7-CF23-4953-AE9F-2E9097AB3AFA}"/>
              </a:ext>
            </a:extLst>
          </p:cNvPr>
          <p:cNvSpPr txBox="1"/>
          <p:nvPr/>
        </p:nvSpPr>
        <p:spPr>
          <a:xfrm>
            <a:off x="208833" y="2562860"/>
            <a:ext cx="38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400" dirty="0">
                <a:solidFill>
                  <a:srgbClr val="0070C0"/>
                </a:solidFill>
              </a:rPr>
              <a:t>ኮ</a:t>
            </a:r>
            <a:r>
              <a:rPr lang="it-IT" sz="3200" dirty="0">
                <a:solidFill>
                  <a:srgbClr val="0070C0"/>
                </a:solidFill>
              </a:rPr>
              <a:t> = ko</a:t>
            </a:r>
          </a:p>
        </p:txBody>
      </p:sp>
      <p:sp>
        <p:nvSpPr>
          <p:cNvPr id="18" name="CasellaDiTesto 21">
            <a:extLst>
              <a:ext uri="{FF2B5EF4-FFF2-40B4-BE49-F238E27FC236}">
                <a16:creationId xmlns:a16="http://schemas.microsoft.com/office/drawing/2014/main" id="{61289AEE-F7B6-4109-AA9C-F668BF4A36FE}"/>
              </a:ext>
            </a:extLst>
          </p:cNvPr>
          <p:cNvSpPr txBox="1"/>
          <p:nvPr/>
        </p:nvSpPr>
        <p:spPr>
          <a:xfrm>
            <a:off x="223099" y="3204594"/>
            <a:ext cx="38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400" dirty="0">
                <a:solidFill>
                  <a:srgbClr val="0070C0"/>
                </a:solidFill>
              </a:rPr>
              <a:t>ካ</a:t>
            </a:r>
            <a:r>
              <a:rPr lang="it-IT" sz="3200" dirty="0">
                <a:solidFill>
                  <a:srgbClr val="0070C0"/>
                </a:solidFill>
              </a:rPr>
              <a:t> = ka</a:t>
            </a:r>
          </a:p>
        </p:txBody>
      </p:sp>
      <p:sp>
        <p:nvSpPr>
          <p:cNvPr id="21" name="CasellaDiTesto 21">
            <a:extLst>
              <a:ext uri="{FF2B5EF4-FFF2-40B4-BE49-F238E27FC236}">
                <a16:creationId xmlns:a16="http://schemas.microsoft.com/office/drawing/2014/main" id="{F72ADAFA-87F0-4003-9ED7-6198A286DF77}"/>
              </a:ext>
            </a:extLst>
          </p:cNvPr>
          <p:cNvSpPr txBox="1"/>
          <p:nvPr/>
        </p:nvSpPr>
        <p:spPr>
          <a:xfrm>
            <a:off x="223099" y="3846327"/>
            <a:ext cx="38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400" dirty="0">
                <a:solidFill>
                  <a:srgbClr val="0070C0"/>
                </a:solidFill>
              </a:rPr>
              <a:t>ላ</a:t>
            </a:r>
            <a:r>
              <a:rPr lang="it-IT" sz="3200" dirty="0">
                <a:solidFill>
                  <a:srgbClr val="0070C0"/>
                </a:solidFill>
              </a:rPr>
              <a:t> = la</a:t>
            </a:r>
          </a:p>
        </p:txBody>
      </p:sp>
      <p:sp>
        <p:nvSpPr>
          <p:cNvPr id="23" name="CasellaDiTesto 21">
            <a:extLst>
              <a:ext uri="{FF2B5EF4-FFF2-40B4-BE49-F238E27FC236}">
                <a16:creationId xmlns:a16="http://schemas.microsoft.com/office/drawing/2014/main" id="{B7BA02AE-D5B5-4020-B261-53D3CBB4A279}"/>
              </a:ext>
            </a:extLst>
          </p:cNvPr>
          <p:cNvSpPr txBox="1"/>
          <p:nvPr/>
        </p:nvSpPr>
        <p:spPr>
          <a:xfrm>
            <a:off x="3528321" y="2314484"/>
            <a:ext cx="38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>
                <a:solidFill>
                  <a:srgbClr val="0070C0"/>
                </a:solidFill>
              </a:rPr>
              <a:t>koka</a:t>
            </a:r>
            <a:r>
              <a:rPr lang="it-IT" sz="5400" dirty="0">
                <a:solidFill>
                  <a:srgbClr val="0070C0"/>
                </a:solidFill>
              </a:rPr>
              <a:t> – </a:t>
            </a:r>
            <a:r>
              <a:rPr lang="it-IT" sz="5400" dirty="0" err="1">
                <a:solidFill>
                  <a:srgbClr val="0070C0"/>
                </a:solidFill>
              </a:rPr>
              <a:t>kola</a:t>
            </a:r>
            <a:r>
              <a:rPr lang="it-IT" sz="5400" dirty="0">
                <a:solidFill>
                  <a:srgbClr val="0070C0"/>
                </a:solidFill>
              </a:rPr>
              <a:t>?</a:t>
            </a:r>
            <a:endParaRPr lang="it-IT" sz="3200" dirty="0">
              <a:solidFill>
                <a:srgbClr val="0070C0"/>
              </a:solidFill>
            </a:endParaRPr>
          </a:p>
        </p:txBody>
      </p:sp>
      <p:sp>
        <p:nvSpPr>
          <p:cNvPr id="24" name="CasellaDiTesto 21">
            <a:extLst>
              <a:ext uri="{FF2B5EF4-FFF2-40B4-BE49-F238E27FC236}">
                <a16:creationId xmlns:a16="http://schemas.microsoft.com/office/drawing/2014/main" id="{D57A41F8-D561-4270-B62D-C9D75A535BC6}"/>
              </a:ext>
            </a:extLst>
          </p:cNvPr>
          <p:cNvSpPr txBox="1"/>
          <p:nvPr/>
        </p:nvSpPr>
        <p:spPr>
          <a:xfrm>
            <a:off x="3528321" y="3330952"/>
            <a:ext cx="381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0070C0"/>
                </a:solidFill>
              </a:rPr>
              <a:t>ko «sounds like co»</a:t>
            </a:r>
            <a:endParaRPr lang="it-IT" sz="1600" dirty="0">
              <a:solidFill>
                <a:srgbClr val="0070C0"/>
              </a:solidFill>
            </a:endParaRPr>
          </a:p>
        </p:txBody>
      </p:sp>
      <p:sp>
        <p:nvSpPr>
          <p:cNvPr id="29" name="CasellaDiTesto 21">
            <a:extLst>
              <a:ext uri="{FF2B5EF4-FFF2-40B4-BE49-F238E27FC236}">
                <a16:creationId xmlns:a16="http://schemas.microsoft.com/office/drawing/2014/main" id="{C0C40469-88E5-4360-9895-7293A5C4E398}"/>
              </a:ext>
            </a:extLst>
          </p:cNvPr>
          <p:cNvSpPr txBox="1"/>
          <p:nvPr/>
        </p:nvSpPr>
        <p:spPr>
          <a:xfrm>
            <a:off x="3688420" y="4790547"/>
            <a:ext cx="381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0070C0"/>
                </a:solidFill>
              </a:rPr>
              <a:t>The </a:t>
            </a:r>
            <a:r>
              <a:rPr lang="it-IT" sz="1600" dirty="0" err="1">
                <a:solidFill>
                  <a:srgbClr val="0070C0"/>
                </a:solidFill>
              </a:rPr>
              <a:t>orthographic</a:t>
            </a:r>
            <a:r>
              <a:rPr lang="it-IT" sz="1600" dirty="0">
                <a:solidFill>
                  <a:srgbClr val="0070C0"/>
                </a:solidFill>
              </a:rPr>
              <a:t> </a:t>
            </a:r>
            <a:r>
              <a:rPr lang="it-IT" sz="1600" dirty="0" err="1">
                <a:solidFill>
                  <a:srgbClr val="0070C0"/>
                </a:solidFill>
              </a:rPr>
              <a:t>transcription</a:t>
            </a:r>
            <a:r>
              <a:rPr lang="it-IT" sz="1600" dirty="0">
                <a:solidFill>
                  <a:srgbClr val="0070C0"/>
                </a:solidFill>
              </a:rPr>
              <a:t> </a:t>
            </a:r>
            <a:r>
              <a:rPr lang="it-IT" sz="1600" dirty="0" err="1">
                <a:solidFill>
                  <a:srgbClr val="0070C0"/>
                </a:solidFill>
              </a:rPr>
              <a:t>is</a:t>
            </a:r>
            <a:r>
              <a:rPr lang="it-IT" sz="1600" dirty="0">
                <a:solidFill>
                  <a:srgbClr val="0070C0"/>
                </a:solidFill>
              </a:rPr>
              <a:t> </a:t>
            </a:r>
            <a:r>
              <a:rPr lang="it-IT" sz="1600" dirty="0" err="1">
                <a:solidFill>
                  <a:srgbClr val="0070C0"/>
                </a:solidFill>
              </a:rPr>
              <a:t>based</a:t>
            </a:r>
            <a:r>
              <a:rPr lang="it-IT" sz="1600" dirty="0">
                <a:solidFill>
                  <a:srgbClr val="0070C0"/>
                </a:solidFill>
              </a:rPr>
              <a:t> on </a:t>
            </a:r>
            <a:r>
              <a:rPr lang="it-IT" sz="1600" dirty="0" err="1">
                <a:solidFill>
                  <a:srgbClr val="0070C0"/>
                </a:solidFill>
              </a:rPr>
              <a:t>how</a:t>
            </a:r>
            <a:r>
              <a:rPr lang="it-IT" sz="1600" dirty="0">
                <a:solidFill>
                  <a:srgbClr val="0070C0"/>
                </a:solidFill>
              </a:rPr>
              <a:t> a word </a:t>
            </a:r>
            <a:r>
              <a:rPr lang="it-IT" sz="1600" dirty="0" err="1">
                <a:solidFill>
                  <a:srgbClr val="0070C0"/>
                </a:solidFill>
              </a:rPr>
              <a:t>is</a:t>
            </a:r>
            <a:r>
              <a:rPr lang="it-IT" sz="1600" dirty="0">
                <a:solidFill>
                  <a:srgbClr val="0070C0"/>
                </a:solidFill>
              </a:rPr>
              <a:t> </a:t>
            </a:r>
            <a:r>
              <a:rPr lang="it-IT" sz="1600" dirty="0" err="1">
                <a:solidFill>
                  <a:srgbClr val="0070C0"/>
                </a:solidFill>
              </a:rPr>
              <a:t>pronounced</a:t>
            </a:r>
            <a:endParaRPr lang="it-IT" sz="1600" dirty="0">
              <a:solidFill>
                <a:srgbClr val="0070C0"/>
              </a:solidFill>
            </a:endParaRPr>
          </a:p>
        </p:txBody>
      </p:sp>
      <p:sp>
        <p:nvSpPr>
          <p:cNvPr id="30" name="CasellaDiTesto 21">
            <a:extLst>
              <a:ext uri="{FF2B5EF4-FFF2-40B4-BE49-F238E27FC236}">
                <a16:creationId xmlns:a16="http://schemas.microsoft.com/office/drawing/2014/main" id="{13A193E5-5CE1-443F-B510-4ADC7D07AA98}"/>
              </a:ext>
            </a:extLst>
          </p:cNvPr>
          <p:cNvSpPr txBox="1"/>
          <p:nvPr/>
        </p:nvSpPr>
        <p:spPr>
          <a:xfrm>
            <a:off x="3528321" y="3864015"/>
            <a:ext cx="381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0070C0"/>
                </a:solidFill>
              </a:rPr>
              <a:t>in </a:t>
            </a:r>
            <a:r>
              <a:rPr lang="it-IT" sz="3200" i="1" dirty="0">
                <a:solidFill>
                  <a:srgbClr val="0070C0"/>
                </a:solidFill>
              </a:rPr>
              <a:t>coca-cola</a:t>
            </a:r>
            <a:endParaRPr lang="it-IT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graphicFrame>
        <p:nvGraphicFramePr>
          <p:cNvPr id="16" name="Tabella 3">
            <a:extLst>
              <a:ext uri="{FF2B5EF4-FFF2-40B4-BE49-F238E27FC236}">
                <a16:creationId xmlns:a16="http://schemas.microsoft.com/office/drawing/2014/main" id="{151E97CB-7FC3-4FFE-B8FE-649F09DE0B8F}"/>
              </a:ext>
            </a:extLst>
          </p:cNvPr>
          <p:cNvGraphicFramePr>
            <a:graphicFrameLocks noGrp="1"/>
          </p:cNvGraphicFramePr>
          <p:nvPr/>
        </p:nvGraphicFramePr>
        <p:xfrm>
          <a:off x="1014187" y="2314377"/>
          <a:ext cx="10340210" cy="2679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042">
                  <a:extLst>
                    <a:ext uri="{9D8B030D-6E8A-4147-A177-3AD203B41FA5}">
                      <a16:colId xmlns:a16="http://schemas.microsoft.com/office/drawing/2014/main" val="1878652797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1697776910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351437887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23369016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2768901727"/>
                    </a:ext>
                  </a:extLst>
                </a:gridCol>
              </a:tblGrid>
              <a:tr h="557934">
                <a:tc>
                  <a:txBody>
                    <a:bodyPr/>
                    <a:lstStyle/>
                    <a:p>
                      <a:pPr algn="l"/>
                      <a:r>
                        <a:rPr lang="el-GR" sz="2000" b="1" dirty="0"/>
                        <a:t>α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[a]</a:t>
                      </a:r>
                      <a:endParaRPr lang="el-G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a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f</a:t>
                      </a:r>
                      <a:r>
                        <a:rPr lang="it-IT" sz="2000" b="1" i="1" u="sng" dirty="0" err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ther</a:t>
                      </a:r>
                      <a:endParaRPr lang="el-GR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2000" dirty="0"/>
                        <a:t>πάλι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pali</a:t>
                      </a:r>
                      <a:endParaRPr lang="el-GR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54233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η, ι, υ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[i]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i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fat</a:t>
                      </a:r>
                      <a:r>
                        <a:rPr lang="it-IT" sz="2000" b="1" i="1" u="sng" dirty="0" err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gue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Μήλο</a:t>
                      </a:r>
                      <a:endParaRPr lang="it-IT" sz="2000" dirty="0"/>
                    </a:p>
                    <a:p>
                      <a:r>
                        <a:rPr lang="el-GR" sz="2000" dirty="0"/>
                        <a:t>Τι</a:t>
                      </a:r>
                      <a:endParaRPr lang="it-IT" sz="2000" dirty="0"/>
                    </a:p>
                    <a:p>
                      <a:r>
                        <a:rPr lang="el-GR" sz="2000" dirty="0"/>
                        <a:t>Πολύ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milo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, ti, poli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26525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ε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GB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e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p</a:t>
                      </a:r>
                      <a:r>
                        <a:rPr lang="it-IT" sz="2000" b="1" i="1" u="sng" dirty="0" err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n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πατέρας, Μαίρη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pateras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, Meri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76628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ο, ω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GB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o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l</a:t>
                      </a:r>
                      <a:r>
                        <a:rPr lang="it-IT" sz="2000" b="1" i="1" u="sng" dirty="0" err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t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Ιταλός, μένω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italos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, meno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10942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8361412" y="432574"/>
            <a:ext cx="3816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</a:rPr>
              <a:t>Pronunciation</a:t>
            </a:r>
          </a:p>
          <a:p>
            <a:pPr algn="ctr"/>
            <a:r>
              <a:rPr lang="el-GR" sz="3200" b="1" dirty="0">
                <a:solidFill>
                  <a:srgbClr val="0070C0"/>
                </a:solidFill>
              </a:rPr>
              <a:t>Προφορά</a:t>
            </a:r>
            <a:endParaRPr lang="it-IT" sz="3200" b="1" dirty="0">
              <a:solidFill>
                <a:srgbClr val="0070C0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D512A98-F35C-4011-BA49-EE6D575246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49369" y="3527257"/>
            <a:ext cx="1938294" cy="51910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4D69DB-E206-4966-8199-C66C4A54CE03}"/>
              </a:ext>
            </a:extLst>
          </p:cNvPr>
          <p:cNvSpPr txBox="1"/>
          <p:nvPr/>
        </p:nvSpPr>
        <p:spPr>
          <a:xfrm>
            <a:off x="342814" y="555684"/>
            <a:ext cx="3816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0070C0"/>
                </a:solidFill>
              </a:rPr>
              <a:t>Απλά φωνήεντα</a:t>
            </a:r>
            <a:endParaRPr lang="it-IT" sz="2400" b="1" dirty="0">
              <a:solidFill>
                <a:srgbClr val="0070C0"/>
              </a:solidFill>
            </a:endParaRPr>
          </a:p>
          <a:p>
            <a:r>
              <a:rPr lang="it-IT" sz="2400" b="1" i="1" dirty="0">
                <a:solidFill>
                  <a:srgbClr val="0070C0"/>
                </a:solidFill>
              </a:rPr>
              <a:t>Simple </a:t>
            </a:r>
            <a:r>
              <a:rPr lang="it-IT" sz="2400" b="1" i="1" dirty="0" err="1">
                <a:solidFill>
                  <a:srgbClr val="0070C0"/>
                </a:solidFill>
              </a:rPr>
              <a:t>vowels</a:t>
            </a:r>
            <a:endParaRPr lang="it-IT" sz="2400" b="1" i="1" dirty="0">
              <a:solidFill>
                <a:srgbClr val="0070C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87879B2-FB01-453E-BC0E-75B8E4618930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94035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4D69DB-E206-4966-8199-C66C4A54CE03}"/>
              </a:ext>
            </a:extLst>
          </p:cNvPr>
          <p:cNvSpPr txBox="1"/>
          <p:nvPr/>
        </p:nvSpPr>
        <p:spPr>
          <a:xfrm>
            <a:off x="442205" y="247282"/>
            <a:ext cx="8423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0070C0"/>
                </a:solidFill>
              </a:rPr>
              <a:t>δίψηφα φωνήεντα</a:t>
            </a:r>
            <a:endParaRPr lang="it-IT" sz="2400" b="1" dirty="0">
              <a:solidFill>
                <a:srgbClr val="0070C0"/>
              </a:solidFill>
            </a:endParaRPr>
          </a:p>
          <a:p>
            <a:r>
              <a:rPr lang="it-IT" sz="2400" b="1" i="1" dirty="0" err="1">
                <a:solidFill>
                  <a:srgbClr val="0070C0"/>
                </a:solidFill>
              </a:rPr>
              <a:t>vowel</a:t>
            </a:r>
            <a:r>
              <a:rPr lang="it-IT" sz="2400" b="1" i="1" dirty="0">
                <a:solidFill>
                  <a:srgbClr val="0070C0"/>
                </a:solidFill>
              </a:rPr>
              <a:t> </a:t>
            </a:r>
            <a:r>
              <a:rPr lang="it-IT" sz="2400" b="1" i="1" dirty="0" err="1">
                <a:solidFill>
                  <a:srgbClr val="0070C0"/>
                </a:solidFill>
              </a:rPr>
              <a:t>digraphs</a:t>
            </a:r>
            <a:endParaRPr lang="it-IT" sz="2400" b="1" i="1" dirty="0">
              <a:solidFill>
                <a:srgbClr val="0070C0"/>
              </a:solidFill>
            </a:endParaRPr>
          </a:p>
          <a:p>
            <a:r>
              <a:rPr lang="it-IT" sz="2400" dirty="0">
                <a:solidFill>
                  <a:srgbClr val="0070C0"/>
                </a:solidFill>
              </a:rPr>
              <a:t>i.e., </a:t>
            </a:r>
            <a:r>
              <a:rPr lang="it-IT" sz="2400" dirty="0" err="1">
                <a:solidFill>
                  <a:srgbClr val="0070C0"/>
                </a:solidFill>
              </a:rPr>
              <a:t>two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letters</a:t>
            </a:r>
            <a:r>
              <a:rPr lang="it-IT" sz="2400" dirty="0">
                <a:solidFill>
                  <a:srgbClr val="0070C0"/>
                </a:solidFill>
              </a:rPr>
              <a:t> (</a:t>
            </a:r>
            <a:r>
              <a:rPr lang="it-IT" sz="2400" dirty="0" err="1">
                <a:solidFill>
                  <a:srgbClr val="0070C0"/>
                </a:solidFill>
              </a:rPr>
              <a:t>vowels</a:t>
            </a:r>
            <a:r>
              <a:rPr lang="it-IT" sz="2400" dirty="0">
                <a:solidFill>
                  <a:srgbClr val="0070C0"/>
                </a:solidFill>
              </a:rPr>
              <a:t>) </a:t>
            </a:r>
            <a:r>
              <a:rPr lang="it-IT" sz="2400" dirty="0" err="1">
                <a:solidFill>
                  <a:srgbClr val="0070C0"/>
                </a:solidFill>
              </a:rPr>
              <a:t>which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represent</a:t>
            </a:r>
            <a:r>
              <a:rPr lang="it-IT" sz="2400" dirty="0">
                <a:solidFill>
                  <a:srgbClr val="0070C0"/>
                </a:solidFill>
              </a:rPr>
              <a:t> a single sound (</a:t>
            </a:r>
            <a:r>
              <a:rPr lang="it-IT" sz="2400" dirty="0" err="1">
                <a:solidFill>
                  <a:srgbClr val="0070C0"/>
                </a:solidFill>
              </a:rPr>
              <a:t>vowel</a:t>
            </a:r>
            <a:r>
              <a:rPr lang="it-IT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87879B2-FB01-453E-BC0E-75B8E4618930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8AC916B0-CA67-4A9F-AB85-C4BA3FB55D6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52305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3905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08379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9610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386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ει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οι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ου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/e/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/i/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/i/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/u/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01772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73D8FBF-8216-4139-B9A2-A952CC2E585E}"/>
              </a:ext>
            </a:extLst>
          </p:cNvPr>
          <p:cNvGraphicFramePr>
            <a:graphicFrameLocks noGrp="1"/>
          </p:cNvGraphicFramePr>
          <p:nvPr/>
        </p:nvGraphicFramePr>
        <p:xfrm>
          <a:off x="279439" y="2409396"/>
          <a:ext cx="10000356" cy="368196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66726">
                  <a:extLst>
                    <a:ext uri="{9D8B030D-6E8A-4147-A177-3AD203B41FA5}">
                      <a16:colId xmlns:a16="http://schemas.microsoft.com/office/drawing/2014/main" val="658272798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3638680913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1917976498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3050092291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1972231752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272978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Writing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Pronunciation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Example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Translation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Pronunciation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Similar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pronunciation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0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αι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/e/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αί</a:t>
                      </a:r>
                      <a:r>
                        <a:rPr lang="el-GR" dirty="0"/>
                        <a:t>μα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e</a:t>
                      </a:r>
                      <a:r>
                        <a:rPr lang="it-IT" dirty="0" err="1"/>
                        <a:t>ma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Aesthetic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ever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95687"/>
                  </a:ext>
                </a:extLst>
              </a:tr>
              <a:tr h="4460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αι</a:t>
                      </a:r>
                      <a:r>
                        <a:rPr lang="el-GR" dirty="0"/>
                        <a:t>σθητική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Aesthetics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/es</a:t>
                      </a:r>
                      <a:r>
                        <a:rPr lang="el-GR" dirty="0"/>
                        <a:t>θ</a:t>
                      </a:r>
                      <a:r>
                        <a:rPr lang="it-IT" dirty="0" err="1"/>
                        <a:t>itic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i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5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οι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/i/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οι</a:t>
                      </a:r>
                      <a:r>
                        <a:rPr lang="el-GR" dirty="0"/>
                        <a:t>κονομία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Economicy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ikonom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i</a:t>
                      </a:r>
                      <a:r>
                        <a:rPr lang="it-IT" dirty="0" err="1"/>
                        <a:t>a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Police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4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οι</a:t>
                      </a:r>
                      <a:r>
                        <a:rPr lang="el-GR" dirty="0"/>
                        <a:t>κογένεια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Family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ikoʝ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e</a:t>
                      </a:r>
                      <a:r>
                        <a:rPr lang="it-IT" dirty="0" err="1"/>
                        <a:t>nia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3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ει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/i/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εί</a:t>
                      </a:r>
                      <a:r>
                        <a:rPr lang="el-GR" dirty="0"/>
                        <a:t>μαι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 </a:t>
                      </a:r>
                      <a:r>
                        <a:rPr lang="it-IT" dirty="0" err="1"/>
                        <a:t>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b="1" dirty="0">
                          <a:solidFill>
                            <a:srgbClr val="00B0F0"/>
                          </a:solidFill>
                        </a:rPr>
                        <a:t>i</a:t>
                      </a:r>
                      <a:r>
                        <a:rPr lang="it-IT" dirty="0"/>
                        <a:t>me/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8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κλ</a:t>
                      </a:r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ει</a:t>
                      </a:r>
                      <a:r>
                        <a:rPr lang="el-GR" dirty="0"/>
                        <a:t>δί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klið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i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9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ου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/u/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ου</a:t>
                      </a:r>
                      <a:r>
                        <a:rPr lang="el-GR" dirty="0"/>
                        <a:t>ρανός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Sky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uran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o</a:t>
                      </a:r>
                      <a:r>
                        <a:rPr lang="it-IT" dirty="0" err="1"/>
                        <a:t>s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Zoo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8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ου</a:t>
                      </a:r>
                      <a:r>
                        <a:rPr lang="el-GR" dirty="0"/>
                        <a:t>λ</a:t>
                      </a:r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ού</a:t>
                      </a:r>
                      <a:r>
                        <a:rPr lang="el-GR" dirty="0"/>
                        <a:t>δι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flower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lul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u</a:t>
                      </a:r>
                      <a:r>
                        <a:rPr lang="it-IT" dirty="0" err="1"/>
                        <a:t>ði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4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0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graphicFrame>
        <p:nvGraphicFramePr>
          <p:cNvPr id="16" name="Tabella 3">
            <a:extLst>
              <a:ext uri="{FF2B5EF4-FFF2-40B4-BE49-F238E27FC236}">
                <a16:creationId xmlns:a16="http://schemas.microsoft.com/office/drawing/2014/main" id="{151E97CB-7FC3-4FFE-B8FE-649F09DE0B8F}"/>
              </a:ext>
            </a:extLst>
          </p:cNvPr>
          <p:cNvGraphicFramePr>
            <a:graphicFrameLocks noGrp="1"/>
          </p:cNvGraphicFramePr>
          <p:nvPr/>
        </p:nvGraphicFramePr>
        <p:xfrm>
          <a:off x="2292284" y="2270760"/>
          <a:ext cx="8930502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834">
                  <a:extLst>
                    <a:ext uri="{9D8B030D-6E8A-4147-A177-3AD203B41FA5}">
                      <a16:colId xmlns:a16="http://schemas.microsoft.com/office/drawing/2014/main" val="1878652797"/>
                    </a:ext>
                  </a:extLst>
                </a:gridCol>
                <a:gridCol w="2976834">
                  <a:extLst>
                    <a:ext uri="{9D8B030D-6E8A-4147-A177-3AD203B41FA5}">
                      <a16:colId xmlns:a16="http://schemas.microsoft.com/office/drawing/2014/main" val="1697776910"/>
                    </a:ext>
                  </a:extLst>
                </a:gridCol>
                <a:gridCol w="2976834">
                  <a:extLst>
                    <a:ext uri="{9D8B030D-6E8A-4147-A177-3AD203B41FA5}">
                      <a16:colId xmlns:a16="http://schemas.microsoft.com/office/drawing/2014/main" val="23369016"/>
                    </a:ext>
                  </a:extLst>
                </a:gridCol>
              </a:tblGrid>
              <a:tr h="557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b="1" dirty="0"/>
                        <a:t>αυ</a:t>
                      </a:r>
                      <a:r>
                        <a:rPr lang="it-IT" sz="3200" b="1" dirty="0"/>
                        <a:t> </a:t>
                      </a:r>
                      <a:endParaRPr lang="el-G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it-IT" sz="3200" dirty="0" err="1">
                          <a:solidFill>
                            <a:srgbClr val="FF0000"/>
                          </a:solidFill>
                        </a:rPr>
                        <a:t>av</a:t>
                      </a:r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dirty="0"/>
                        <a:t>αυλή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54233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3200" b="1" dirty="0"/>
                        <a:t>αυ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it-IT" sz="3200" dirty="0" err="1">
                          <a:solidFill>
                            <a:srgbClr val="FF0000"/>
                          </a:solidFill>
                        </a:rPr>
                        <a:t>af</a:t>
                      </a:r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dirty="0"/>
                        <a:t>αυτή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26525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3200" b="1" dirty="0"/>
                        <a:t>ευ</a:t>
                      </a:r>
                      <a:endParaRPr lang="en-GB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GB" sz="32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dirty="0"/>
                        <a:t>Εύα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76628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3200" b="1" dirty="0"/>
                        <a:t>ευ</a:t>
                      </a:r>
                      <a:endParaRPr lang="en-GB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it-IT" sz="3200" dirty="0" err="1">
                          <a:solidFill>
                            <a:srgbClr val="FF0000"/>
                          </a:solidFill>
                        </a:rPr>
                        <a:t>ef</a:t>
                      </a:r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dirty="0"/>
                        <a:t>Ευτυχία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10942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78614AA-8C2A-4A67-95F6-3C1CA0438041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7CC18BF-8053-485A-88C6-07DB55B46041}"/>
              </a:ext>
            </a:extLst>
          </p:cNvPr>
          <p:cNvSpPr txBox="1"/>
          <p:nvPr/>
        </p:nvSpPr>
        <p:spPr>
          <a:xfrm>
            <a:off x="442205" y="317184"/>
            <a:ext cx="8423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0070C0"/>
                </a:solidFill>
              </a:rPr>
              <a:t>συνδιασμοί αυ </a:t>
            </a:r>
            <a:r>
              <a:rPr lang="it-IT" sz="2400" b="1" dirty="0">
                <a:solidFill>
                  <a:srgbClr val="0070C0"/>
                </a:solidFill>
              </a:rPr>
              <a:t>&amp; </a:t>
            </a:r>
            <a:r>
              <a:rPr lang="el-GR" sz="2400" b="1" dirty="0">
                <a:solidFill>
                  <a:srgbClr val="0070C0"/>
                </a:solidFill>
              </a:rPr>
              <a:t>ευ</a:t>
            </a:r>
            <a:endParaRPr lang="it-IT" sz="2400" b="1" dirty="0">
              <a:solidFill>
                <a:srgbClr val="0070C0"/>
              </a:solidFill>
            </a:endParaRPr>
          </a:p>
          <a:p>
            <a:r>
              <a:rPr lang="it-IT" sz="2400" b="1" i="1" dirty="0" err="1">
                <a:solidFill>
                  <a:srgbClr val="0070C0"/>
                </a:solidFill>
              </a:rPr>
              <a:t>combinations</a:t>
            </a:r>
            <a:r>
              <a:rPr lang="it-IT" sz="2400" b="1" i="1" dirty="0">
                <a:solidFill>
                  <a:srgbClr val="0070C0"/>
                </a:solidFill>
              </a:rPr>
              <a:t>: </a:t>
            </a:r>
            <a:r>
              <a:rPr lang="el-GR" sz="2400" b="1" i="1" dirty="0">
                <a:solidFill>
                  <a:srgbClr val="0070C0"/>
                </a:solidFill>
              </a:rPr>
              <a:t>α</a:t>
            </a:r>
            <a:r>
              <a:rPr lang="it-IT" sz="2400" b="1" i="1" dirty="0">
                <a:solidFill>
                  <a:srgbClr val="0070C0"/>
                </a:solidFill>
              </a:rPr>
              <a:t>+</a:t>
            </a:r>
            <a:r>
              <a:rPr lang="el-GR" sz="2400" b="1" i="1" dirty="0">
                <a:solidFill>
                  <a:srgbClr val="0070C0"/>
                </a:solidFill>
              </a:rPr>
              <a:t>υ </a:t>
            </a:r>
            <a:r>
              <a:rPr lang="it-IT" sz="2400" b="1" i="1" dirty="0">
                <a:solidFill>
                  <a:srgbClr val="0070C0"/>
                </a:solidFill>
              </a:rPr>
              <a:t>&amp; </a:t>
            </a:r>
            <a:r>
              <a:rPr lang="el-GR" sz="2400" b="1" i="1" dirty="0">
                <a:solidFill>
                  <a:srgbClr val="0070C0"/>
                </a:solidFill>
              </a:rPr>
              <a:t>ε</a:t>
            </a:r>
            <a:r>
              <a:rPr lang="it-IT" sz="2400" b="1" i="1" dirty="0">
                <a:solidFill>
                  <a:srgbClr val="0070C0"/>
                </a:solidFill>
              </a:rPr>
              <a:t>+</a:t>
            </a:r>
            <a:r>
              <a:rPr lang="el-GR" sz="2400" b="1" i="1" dirty="0">
                <a:solidFill>
                  <a:srgbClr val="0070C0"/>
                </a:solidFill>
              </a:rPr>
              <a:t>υ</a:t>
            </a:r>
            <a:endParaRPr lang="it-IT" sz="2400" b="1" i="1" dirty="0">
              <a:solidFill>
                <a:srgbClr val="0070C0"/>
              </a:solidFill>
            </a:endParaRPr>
          </a:p>
          <a:p>
            <a:r>
              <a:rPr lang="it-IT" sz="2400" dirty="0">
                <a:solidFill>
                  <a:srgbClr val="0070C0"/>
                </a:solidFill>
              </a:rPr>
              <a:t>i.e., </a:t>
            </a:r>
            <a:r>
              <a:rPr lang="it-IT" sz="2400" dirty="0" err="1">
                <a:solidFill>
                  <a:srgbClr val="0070C0"/>
                </a:solidFill>
              </a:rPr>
              <a:t>two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letters</a:t>
            </a:r>
            <a:r>
              <a:rPr lang="it-IT" sz="2400" dirty="0">
                <a:solidFill>
                  <a:srgbClr val="0070C0"/>
                </a:solidFill>
              </a:rPr>
              <a:t> (</a:t>
            </a:r>
            <a:r>
              <a:rPr lang="it-IT" sz="2400" dirty="0" err="1">
                <a:solidFill>
                  <a:srgbClr val="0070C0"/>
                </a:solidFill>
              </a:rPr>
              <a:t>vowels</a:t>
            </a:r>
            <a:r>
              <a:rPr lang="it-IT" sz="2400" dirty="0">
                <a:solidFill>
                  <a:srgbClr val="0070C0"/>
                </a:solidFill>
              </a:rPr>
              <a:t>) </a:t>
            </a:r>
            <a:r>
              <a:rPr lang="it-IT" sz="2400" dirty="0" err="1">
                <a:solidFill>
                  <a:srgbClr val="0070C0"/>
                </a:solidFill>
              </a:rPr>
              <a:t>which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represent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two</a:t>
            </a:r>
            <a:r>
              <a:rPr lang="it-IT" sz="2400" dirty="0">
                <a:solidFill>
                  <a:srgbClr val="0070C0"/>
                </a:solidFill>
              </a:rPr>
              <a:t> sounds (</a:t>
            </a:r>
            <a:r>
              <a:rPr lang="it-IT" sz="2400" dirty="0" err="1">
                <a:solidFill>
                  <a:srgbClr val="0070C0"/>
                </a:solidFill>
              </a:rPr>
              <a:t>vowel+consonant</a:t>
            </a:r>
            <a:r>
              <a:rPr lang="it-IT" sz="24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083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F1D2D8A9-B7DB-48E0-9966-417398FCD154}"/>
              </a:ext>
            </a:extLst>
          </p:cNvPr>
          <p:cNvGraphicFramePr>
            <a:graphicFrameLocks noGrp="1"/>
          </p:cNvGraphicFramePr>
          <p:nvPr/>
        </p:nvGraphicFramePr>
        <p:xfrm>
          <a:off x="956441" y="822960"/>
          <a:ext cx="4661210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279">
                  <a:extLst>
                    <a:ext uri="{9D8B030D-6E8A-4147-A177-3AD203B41FA5}">
                      <a16:colId xmlns:a16="http://schemas.microsoft.com/office/drawing/2014/main" val="2884014303"/>
                    </a:ext>
                  </a:extLst>
                </a:gridCol>
                <a:gridCol w="2904931">
                  <a:extLst>
                    <a:ext uri="{9D8B030D-6E8A-4147-A177-3AD203B41FA5}">
                      <a16:colId xmlns:a16="http://schemas.microsoft.com/office/drawing/2014/main" val="30852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κ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5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π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4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τ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φ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C00000"/>
                          </a:solidFill>
                        </a:rPr>
                        <a:t>αυ</a:t>
                      </a:r>
                      <a:r>
                        <a:rPr lang="it-IT" sz="3200" b="1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el-GR" sz="3200" b="1" dirty="0">
                          <a:solidFill>
                            <a:srgbClr val="C00000"/>
                          </a:solidFill>
                        </a:rPr>
                        <a:t>ευ</a:t>
                      </a:r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it-IT" sz="3200" b="1" dirty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GB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θ</a:t>
                      </a:r>
                      <a:r>
                        <a:rPr lang="it-IT" sz="3200" b="1" dirty="0">
                          <a:solidFill>
                            <a:srgbClr val="0070C0"/>
                          </a:solidFill>
                        </a:rPr>
                        <a:t>        </a:t>
                      </a:r>
                      <a:r>
                        <a:rPr lang="it-IT" sz="3200" b="1" dirty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it-IT" sz="32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it-IT" sz="3200" b="1" dirty="0">
                          <a:solidFill>
                            <a:srgbClr val="C00000"/>
                          </a:solidFill>
                        </a:rPr>
                        <a:t>[</a:t>
                      </a:r>
                      <a:r>
                        <a:rPr lang="it-IT" sz="3200" b="1" dirty="0" err="1">
                          <a:solidFill>
                            <a:srgbClr val="C00000"/>
                          </a:solidFill>
                        </a:rPr>
                        <a:t>af</a:t>
                      </a:r>
                      <a:r>
                        <a:rPr lang="it-IT" sz="3200" b="1" dirty="0">
                          <a:solidFill>
                            <a:srgbClr val="C00000"/>
                          </a:solidFill>
                        </a:rPr>
                        <a:t>] [</a:t>
                      </a:r>
                      <a:r>
                        <a:rPr lang="it-IT" sz="3200" b="1" dirty="0" err="1">
                          <a:solidFill>
                            <a:srgbClr val="C00000"/>
                          </a:solidFill>
                        </a:rPr>
                        <a:t>ef</a:t>
                      </a:r>
                      <a:r>
                        <a:rPr lang="it-IT" sz="3200" b="1" dirty="0">
                          <a:solidFill>
                            <a:srgbClr val="C00000"/>
                          </a:solidFill>
                        </a:rPr>
                        <a:t>]</a:t>
                      </a:r>
                      <a:endParaRPr lang="en-GB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1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χ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σ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9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ξ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ψ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52742"/>
                  </a:ext>
                </a:extLst>
              </a:tr>
            </a:tbl>
          </a:graphicData>
        </a:graphic>
      </p:graphicFrame>
      <p:graphicFrame>
        <p:nvGraphicFramePr>
          <p:cNvPr id="21" name="Tabella 3">
            <a:extLst>
              <a:ext uri="{FF2B5EF4-FFF2-40B4-BE49-F238E27FC236}">
                <a16:creationId xmlns:a16="http://schemas.microsoft.com/office/drawing/2014/main" id="{C37E7870-7BAA-488E-A411-62FBE47126AE}"/>
              </a:ext>
            </a:extLst>
          </p:cNvPr>
          <p:cNvGraphicFramePr>
            <a:graphicFrameLocks noGrp="1"/>
          </p:cNvGraphicFramePr>
          <p:nvPr/>
        </p:nvGraphicFramePr>
        <p:xfrm>
          <a:off x="5983078" y="825618"/>
          <a:ext cx="5690762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882">
                  <a:extLst>
                    <a:ext uri="{9D8B030D-6E8A-4147-A177-3AD203B41FA5}">
                      <a16:colId xmlns:a16="http://schemas.microsoft.com/office/drawing/2014/main" val="2884014303"/>
                    </a:ext>
                  </a:extLst>
                </a:gridCol>
                <a:gridCol w="3992880">
                  <a:extLst>
                    <a:ext uri="{9D8B030D-6E8A-4147-A177-3AD203B41FA5}">
                      <a16:colId xmlns:a16="http://schemas.microsoft.com/office/drawing/2014/main" val="30852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α, ε, η, ει, οι, ου, ω, ο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5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β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4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γ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δ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C00000"/>
                          </a:solidFill>
                        </a:rPr>
                        <a:t>αυ</a:t>
                      </a:r>
                      <a:r>
                        <a:rPr lang="it-IT" sz="3200" b="1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el-GR" sz="3200" b="1" dirty="0">
                          <a:solidFill>
                            <a:srgbClr val="C00000"/>
                          </a:solidFill>
                        </a:rPr>
                        <a:t>ευ</a:t>
                      </a:r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it-IT" sz="3200" b="1" dirty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GB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ζ</a:t>
                      </a:r>
                      <a:r>
                        <a:rPr lang="it-IT" sz="3200" b="1" dirty="0">
                          <a:solidFill>
                            <a:srgbClr val="0070C0"/>
                          </a:solidFill>
                        </a:rPr>
                        <a:t>        </a:t>
                      </a:r>
                      <a:r>
                        <a:rPr lang="it-IT" sz="3200" b="1" dirty="0">
                          <a:solidFill>
                            <a:srgbClr val="C00000"/>
                          </a:solidFill>
                        </a:rPr>
                        <a:t>= [</a:t>
                      </a:r>
                      <a:r>
                        <a:rPr lang="it-IT" sz="3200" b="1" dirty="0" err="1">
                          <a:solidFill>
                            <a:srgbClr val="C00000"/>
                          </a:solidFill>
                        </a:rPr>
                        <a:t>av</a:t>
                      </a:r>
                      <a:r>
                        <a:rPr lang="it-IT" sz="3200" b="1" dirty="0">
                          <a:solidFill>
                            <a:srgbClr val="C00000"/>
                          </a:solidFill>
                        </a:rPr>
                        <a:t>] [</a:t>
                      </a:r>
                      <a:r>
                        <a:rPr lang="it-IT" sz="3200" b="1" dirty="0" err="1">
                          <a:solidFill>
                            <a:srgbClr val="C00000"/>
                          </a:solidFill>
                        </a:rPr>
                        <a:t>ev</a:t>
                      </a:r>
                      <a:r>
                        <a:rPr lang="it-IT" sz="3200" b="1" dirty="0">
                          <a:solidFill>
                            <a:srgbClr val="C00000"/>
                          </a:solidFill>
                        </a:rPr>
                        <a:t>]</a:t>
                      </a:r>
                      <a:endParaRPr lang="en-GB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1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λ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ρ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9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μ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200" b="1" dirty="0">
                          <a:solidFill>
                            <a:srgbClr val="0070C0"/>
                          </a:solidFill>
                        </a:rPr>
                        <a:t>ν</a:t>
                      </a:r>
                      <a:endParaRPr lang="en-GB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52742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32E2568-B193-43CA-A21A-B3A31B0A3D50}"/>
              </a:ext>
            </a:extLst>
          </p:cNvPr>
          <p:cNvSpPr txBox="1"/>
          <p:nvPr/>
        </p:nvSpPr>
        <p:spPr>
          <a:xfrm rot="16200000">
            <a:off x="6405320" y="3136612"/>
            <a:ext cx="381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C00000"/>
                </a:solidFill>
              </a:rPr>
              <a:t>SONORANT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6D055B3-1A93-4D6F-A504-829C9CE47B86}"/>
              </a:ext>
            </a:extLst>
          </p:cNvPr>
          <p:cNvSpPr txBox="1"/>
          <p:nvPr/>
        </p:nvSpPr>
        <p:spPr>
          <a:xfrm rot="16200000">
            <a:off x="1488012" y="3136611"/>
            <a:ext cx="381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C00000"/>
                </a:solidFill>
              </a:rPr>
              <a:t>VOICELESS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21508FA-A95E-4E70-9E42-4A548B2A7A2F}"/>
              </a:ext>
            </a:extLst>
          </p:cNvPr>
          <p:cNvCxnSpPr/>
          <p:nvPr/>
        </p:nvCxnSpPr>
        <p:spPr>
          <a:xfrm>
            <a:off x="5617651" y="406400"/>
            <a:ext cx="0" cy="5506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5DEF77-E8B6-4C64-B2A4-E916BD17B56C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0895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4D69DB-E206-4966-8199-C66C4A54CE03}"/>
              </a:ext>
            </a:extLst>
          </p:cNvPr>
          <p:cNvSpPr txBox="1"/>
          <p:nvPr/>
        </p:nvSpPr>
        <p:spPr>
          <a:xfrm>
            <a:off x="442205" y="247282"/>
            <a:ext cx="9837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0070C0"/>
                </a:solidFill>
              </a:rPr>
              <a:t>καταχρηστικοί δίφθογγοι</a:t>
            </a:r>
          </a:p>
          <a:p>
            <a:r>
              <a:rPr lang="it-IT" sz="2400" b="1" i="1" dirty="0" err="1">
                <a:solidFill>
                  <a:srgbClr val="0070C0"/>
                </a:solidFill>
              </a:rPr>
              <a:t>spurious</a:t>
            </a:r>
            <a:r>
              <a:rPr lang="it-IT" sz="2400" b="1" i="1" dirty="0">
                <a:solidFill>
                  <a:srgbClr val="0070C0"/>
                </a:solidFill>
              </a:rPr>
              <a:t> </a:t>
            </a:r>
            <a:r>
              <a:rPr lang="it-IT" sz="2400" b="1" i="1" dirty="0" err="1">
                <a:solidFill>
                  <a:srgbClr val="0070C0"/>
                </a:solidFill>
              </a:rPr>
              <a:t>diphthongs</a:t>
            </a:r>
            <a:endParaRPr lang="it-IT" sz="2400" b="1" i="1" dirty="0">
              <a:solidFill>
                <a:srgbClr val="0070C0"/>
              </a:solidFill>
            </a:endParaRPr>
          </a:p>
          <a:p>
            <a:r>
              <a:rPr lang="it-IT" sz="2400" dirty="0">
                <a:solidFill>
                  <a:srgbClr val="0070C0"/>
                </a:solidFill>
              </a:rPr>
              <a:t>Two (or </a:t>
            </a:r>
            <a:r>
              <a:rPr lang="it-IT" sz="2400" dirty="0" err="1">
                <a:solidFill>
                  <a:srgbClr val="0070C0"/>
                </a:solidFill>
              </a:rPr>
              <a:t>exceptionally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three</a:t>
            </a:r>
            <a:r>
              <a:rPr lang="it-IT" sz="2400" dirty="0">
                <a:solidFill>
                  <a:srgbClr val="0070C0"/>
                </a:solidFill>
              </a:rPr>
              <a:t>) </a:t>
            </a:r>
            <a:r>
              <a:rPr lang="it-IT" sz="2400" dirty="0" err="1">
                <a:solidFill>
                  <a:srgbClr val="0070C0"/>
                </a:solidFill>
              </a:rPr>
              <a:t>vowels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that</a:t>
            </a:r>
            <a:r>
              <a:rPr lang="it-IT" sz="2400" dirty="0">
                <a:solidFill>
                  <a:srgbClr val="0070C0"/>
                </a:solidFill>
              </a:rPr>
              <a:t> are </a:t>
            </a:r>
            <a:r>
              <a:rPr lang="it-IT" sz="2400" dirty="0" err="1">
                <a:solidFill>
                  <a:srgbClr val="0070C0"/>
                </a:solidFill>
              </a:rPr>
              <a:t>pronounced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as</a:t>
            </a:r>
            <a:r>
              <a:rPr lang="it-IT" sz="2400" dirty="0">
                <a:solidFill>
                  <a:srgbClr val="0070C0"/>
                </a:solidFill>
              </a:rPr>
              <a:t> a single </a:t>
            </a:r>
            <a:r>
              <a:rPr lang="it-IT" sz="2400" dirty="0" err="1">
                <a:solidFill>
                  <a:srgbClr val="0070C0"/>
                </a:solidFill>
              </a:rPr>
              <a:t>syllable</a:t>
            </a:r>
            <a:r>
              <a:rPr lang="it-IT" sz="24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87879B2-FB01-453E-BC0E-75B8E4618930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73D8FBF-8216-4139-B9A2-A952CC2E585E}"/>
              </a:ext>
            </a:extLst>
          </p:cNvPr>
          <p:cNvGraphicFramePr>
            <a:graphicFrameLocks noGrp="1"/>
          </p:cNvGraphicFramePr>
          <p:nvPr/>
        </p:nvGraphicFramePr>
        <p:xfrm>
          <a:off x="5526941" y="3062693"/>
          <a:ext cx="5000178" cy="15585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66726">
                  <a:extLst>
                    <a:ext uri="{9D8B030D-6E8A-4147-A177-3AD203B41FA5}">
                      <a16:colId xmlns:a16="http://schemas.microsoft.com/office/drawing/2014/main" val="1917976498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3050092291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1972231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Example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Translation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Pronunciation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0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κορ</a:t>
                      </a:r>
                      <a:r>
                        <a:rPr lang="el-GR" b="1" u="sng" dirty="0">
                          <a:solidFill>
                            <a:srgbClr val="A568D2"/>
                          </a:solidFill>
                        </a:rPr>
                        <a:t>όι</a:t>
                      </a:r>
                      <a:r>
                        <a:rPr lang="el-GR" dirty="0"/>
                        <a:t>δο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ko.r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o</a:t>
                      </a:r>
                      <a:r>
                        <a:rPr lang="it-IT" dirty="0" err="1"/>
                        <a:t>i.ðo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95687"/>
                  </a:ext>
                </a:extLst>
              </a:tr>
              <a:tr h="446006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αη</a:t>
                      </a:r>
                      <a:r>
                        <a:rPr lang="el-GR" dirty="0"/>
                        <a:t>δόνι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nightingale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it-IT" dirty="0"/>
                        <a:t>i.ð</a:t>
                      </a:r>
                      <a:r>
                        <a:rPr lang="it-IT" b="1" dirty="0">
                          <a:solidFill>
                            <a:srgbClr val="00B0F0"/>
                          </a:solidFill>
                        </a:rPr>
                        <a:t>o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.ni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5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άι</a:t>
                      </a:r>
                      <a:r>
                        <a:rPr lang="el-GR" dirty="0"/>
                        <a:t>δαρος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donkey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ɣ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a</a:t>
                      </a:r>
                      <a:r>
                        <a:rPr lang="it-IT" dirty="0" err="1"/>
                        <a:t>i.ða.ros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93078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B7A22D6-61F3-4919-9255-C5A3302B85E2}"/>
              </a:ext>
            </a:extLst>
          </p:cNvPr>
          <p:cNvSpPr txBox="1"/>
          <p:nvPr/>
        </p:nvSpPr>
        <p:spPr>
          <a:xfrm>
            <a:off x="511778" y="1841717"/>
            <a:ext cx="10030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70C0"/>
                </a:solidFill>
              </a:rPr>
              <a:t>The </a:t>
            </a:r>
            <a:r>
              <a:rPr lang="it-IT" sz="2400" dirty="0" err="1">
                <a:solidFill>
                  <a:srgbClr val="0070C0"/>
                </a:solidFill>
              </a:rPr>
              <a:t>spurious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diphthongs</a:t>
            </a:r>
            <a:r>
              <a:rPr lang="it-IT" sz="2400" dirty="0">
                <a:solidFill>
                  <a:srgbClr val="0070C0"/>
                </a:solidFill>
              </a:rPr>
              <a:t> are</a:t>
            </a:r>
            <a:r>
              <a:rPr lang="el-GR" sz="2400" dirty="0">
                <a:solidFill>
                  <a:srgbClr val="0070C0"/>
                </a:solidFill>
              </a:rPr>
              <a:t> </a:t>
            </a:r>
            <a:r>
              <a:rPr lang="it-IT" sz="2400" dirty="0">
                <a:solidFill>
                  <a:srgbClr val="0070C0"/>
                </a:solidFill>
              </a:rPr>
              <a:t>(</a:t>
            </a:r>
            <a:r>
              <a:rPr lang="it-IT" sz="2400" dirty="0" err="1">
                <a:solidFill>
                  <a:srgbClr val="0070C0"/>
                </a:solidFill>
              </a:rPr>
              <a:t>pay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attention</a:t>
            </a:r>
            <a:r>
              <a:rPr lang="it-IT" sz="2400" dirty="0">
                <a:solidFill>
                  <a:srgbClr val="0070C0"/>
                </a:solidFill>
              </a:rPr>
              <a:t> to the position of the stress </a:t>
            </a:r>
            <a:r>
              <a:rPr lang="it-IT" sz="2400" dirty="0" err="1">
                <a:solidFill>
                  <a:srgbClr val="0070C0"/>
                </a:solidFill>
              </a:rPr>
              <a:t>mark</a:t>
            </a:r>
            <a:r>
              <a:rPr lang="it-IT" sz="2400" dirty="0">
                <a:solidFill>
                  <a:srgbClr val="0070C0"/>
                </a:solidFill>
              </a:rPr>
              <a:t>!)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>
                <a:solidFill>
                  <a:srgbClr val="0070C0"/>
                </a:solidFill>
              </a:rPr>
              <a:t>όι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>
                <a:solidFill>
                  <a:srgbClr val="0070C0"/>
                </a:solidFill>
              </a:rPr>
              <a:t>όη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>
                <a:solidFill>
                  <a:srgbClr val="0070C0"/>
                </a:solidFill>
              </a:rPr>
              <a:t>άι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>
                <a:solidFill>
                  <a:srgbClr val="0070C0"/>
                </a:solidFill>
              </a:rPr>
              <a:t>αη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>
                <a:solidFill>
                  <a:srgbClr val="0070C0"/>
                </a:solidFill>
              </a:rPr>
              <a:t>ια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>
                <a:solidFill>
                  <a:srgbClr val="0070C0"/>
                </a:solidFill>
              </a:rPr>
              <a:t>υα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>
                <a:solidFill>
                  <a:srgbClr val="0070C0"/>
                </a:solidFill>
              </a:rPr>
              <a:t>εια</a:t>
            </a:r>
            <a:r>
              <a:rPr lang="it-IT" sz="2400" b="1" dirty="0">
                <a:solidFill>
                  <a:srgbClr val="0070C0"/>
                </a:solidFill>
              </a:rPr>
              <a:t> (3 </a:t>
            </a:r>
            <a:r>
              <a:rPr lang="it-IT" sz="2400" b="1" dirty="0" err="1">
                <a:solidFill>
                  <a:srgbClr val="0070C0"/>
                </a:solidFill>
              </a:rPr>
              <a:t>vowels</a:t>
            </a:r>
            <a:r>
              <a:rPr lang="it-IT" sz="2400" b="1" dirty="0">
                <a:solidFill>
                  <a:srgbClr val="0070C0"/>
                </a:solidFill>
              </a:rPr>
              <a:t>)</a:t>
            </a:r>
            <a:endParaRPr lang="el-GR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>
                <a:solidFill>
                  <a:srgbClr val="0070C0"/>
                </a:solidFill>
              </a:rPr>
              <a:t>οια</a:t>
            </a:r>
            <a:r>
              <a:rPr lang="it-IT" sz="2400" b="1" dirty="0">
                <a:solidFill>
                  <a:srgbClr val="0070C0"/>
                </a:solidFill>
              </a:rPr>
              <a:t> (3 </a:t>
            </a:r>
            <a:r>
              <a:rPr lang="it-IT" sz="2400" b="1" dirty="0" err="1">
                <a:solidFill>
                  <a:srgbClr val="0070C0"/>
                </a:solidFill>
              </a:rPr>
              <a:t>vowels</a:t>
            </a:r>
            <a:r>
              <a:rPr lang="it-IT" sz="2400" b="1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126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graphicFrame>
        <p:nvGraphicFramePr>
          <p:cNvPr id="16" name="Tabella 3">
            <a:extLst>
              <a:ext uri="{FF2B5EF4-FFF2-40B4-BE49-F238E27FC236}">
                <a16:creationId xmlns:a16="http://schemas.microsoft.com/office/drawing/2014/main" id="{151E97CB-7FC3-4FFE-B8FE-649F09DE0B8F}"/>
              </a:ext>
            </a:extLst>
          </p:cNvPr>
          <p:cNvGraphicFramePr>
            <a:graphicFrameLocks noGrp="1"/>
          </p:cNvGraphicFramePr>
          <p:nvPr/>
        </p:nvGraphicFramePr>
        <p:xfrm>
          <a:off x="1014187" y="2314377"/>
          <a:ext cx="10340210" cy="2789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042">
                  <a:extLst>
                    <a:ext uri="{9D8B030D-6E8A-4147-A177-3AD203B41FA5}">
                      <a16:colId xmlns:a16="http://schemas.microsoft.com/office/drawing/2014/main" val="1878652797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1697776910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351437887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23369016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2768901727"/>
                    </a:ext>
                  </a:extLst>
                </a:gridCol>
              </a:tblGrid>
              <a:tr h="557934">
                <a:tc>
                  <a:txBody>
                    <a:bodyPr/>
                    <a:lstStyle/>
                    <a:p>
                      <a:pPr algn="l"/>
                      <a:r>
                        <a:rPr lang="el-GR" sz="2000" b="1" dirty="0"/>
                        <a:t>Β β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[v]</a:t>
                      </a:r>
                      <a:endParaRPr lang="el-G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v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>
                          <a:solidFill>
                            <a:srgbClr val="00B0F0"/>
                          </a:solidFill>
                        </a:rPr>
                        <a:t>voice</a:t>
                      </a:r>
                      <a:endParaRPr lang="el-GR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2000" dirty="0"/>
                        <a:t>βάζω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vazo</a:t>
                      </a:r>
                      <a:endParaRPr lang="el-GR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54233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Δ δ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GB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ð</a:t>
                      </a:r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dh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then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εδώ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edho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26525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Ζ ζ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[z]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z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>
                          <a:solidFill>
                            <a:srgbClr val="00B0F0"/>
                          </a:solidFill>
                        </a:rPr>
                        <a:t>zebra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ζείτε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zite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76628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Θ θ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l-GR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th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thick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θέλω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thelo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10942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Λ λ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GB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l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leave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λέξη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lexi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3146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8361412" y="432574"/>
            <a:ext cx="3816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</a:rPr>
              <a:t>Pronunciation</a:t>
            </a:r>
          </a:p>
          <a:p>
            <a:pPr algn="ctr"/>
            <a:r>
              <a:rPr lang="el-GR" sz="3200" b="1" dirty="0">
                <a:solidFill>
                  <a:srgbClr val="0070C0"/>
                </a:solidFill>
              </a:rPr>
              <a:t>Προφορά</a:t>
            </a:r>
            <a:endParaRPr lang="it-IT" sz="3200" b="1" dirty="0">
              <a:solidFill>
                <a:srgbClr val="0070C0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D512A98-F35C-4011-BA49-EE6D575246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49369" y="3527257"/>
            <a:ext cx="1938294" cy="51910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4D69DB-E206-4966-8199-C66C4A54CE03}"/>
              </a:ext>
            </a:extLst>
          </p:cNvPr>
          <p:cNvSpPr txBox="1"/>
          <p:nvPr/>
        </p:nvSpPr>
        <p:spPr>
          <a:xfrm>
            <a:off x="442205" y="803697"/>
            <a:ext cx="3816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70C0"/>
                </a:solidFill>
              </a:rPr>
              <a:t>Απλά σύμφωνα</a:t>
            </a:r>
          </a:p>
          <a:p>
            <a:pPr algn="ctr"/>
            <a:r>
              <a:rPr lang="it-IT" sz="2000" b="1" dirty="0">
                <a:solidFill>
                  <a:srgbClr val="0070C0"/>
                </a:solidFill>
              </a:rPr>
              <a:t>(Simple </a:t>
            </a:r>
            <a:r>
              <a:rPr lang="it-IT" sz="2000" b="1" dirty="0" err="1">
                <a:solidFill>
                  <a:srgbClr val="0070C0"/>
                </a:solidFill>
              </a:rPr>
              <a:t>consonants</a:t>
            </a:r>
            <a:r>
              <a:rPr lang="it-IT" sz="2000" b="1" dirty="0">
                <a:solidFill>
                  <a:srgbClr val="0070C0"/>
                </a:solidFill>
              </a:rPr>
              <a:t>)</a:t>
            </a:r>
            <a:r>
              <a:rPr lang="el-GR" sz="2000" b="1" dirty="0">
                <a:solidFill>
                  <a:srgbClr val="0070C0"/>
                </a:solidFill>
              </a:rPr>
              <a:t> </a:t>
            </a:r>
            <a:endParaRPr lang="it-IT" sz="2000" b="1" dirty="0">
              <a:solidFill>
                <a:srgbClr val="0070C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AF9CF00-8FC4-4C25-97E3-2299419271F0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58133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graphicFrame>
        <p:nvGraphicFramePr>
          <p:cNvPr id="16" name="Tabella 3">
            <a:extLst>
              <a:ext uri="{FF2B5EF4-FFF2-40B4-BE49-F238E27FC236}">
                <a16:creationId xmlns:a16="http://schemas.microsoft.com/office/drawing/2014/main" id="{151E97CB-7FC3-4FFE-B8FE-649F09DE0B8F}"/>
              </a:ext>
            </a:extLst>
          </p:cNvPr>
          <p:cNvGraphicFramePr>
            <a:graphicFrameLocks noGrp="1"/>
          </p:cNvGraphicFramePr>
          <p:nvPr/>
        </p:nvGraphicFramePr>
        <p:xfrm>
          <a:off x="1014187" y="2314377"/>
          <a:ext cx="10340210" cy="2789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042">
                  <a:extLst>
                    <a:ext uri="{9D8B030D-6E8A-4147-A177-3AD203B41FA5}">
                      <a16:colId xmlns:a16="http://schemas.microsoft.com/office/drawing/2014/main" val="1878652797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1697776910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351437887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23369016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2768901727"/>
                    </a:ext>
                  </a:extLst>
                </a:gridCol>
              </a:tblGrid>
              <a:tr h="557934">
                <a:tc>
                  <a:txBody>
                    <a:bodyPr/>
                    <a:lstStyle/>
                    <a:p>
                      <a:pPr algn="l"/>
                      <a:r>
                        <a:rPr lang="el-GR" sz="2000" b="1" dirty="0"/>
                        <a:t>Μ μ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[m]</a:t>
                      </a:r>
                      <a:endParaRPr lang="el-G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m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meet</a:t>
                      </a:r>
                      <a:endParaRPr lang="el-GR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2000" dirty="0"/>
                        <a:t>μήνας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minas</a:t>
                      </a:r>
                      <a:endParaRPr lang="el-GR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54233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Ν ν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[n]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n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nun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νέος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neos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26525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Π π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GB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p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>
                          <a:solidFill>
                            <a:srgbClr val="00B0F0"/>
                          </a:solidFill>
                        </a:rPr>
                        <a:t>peep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πρέπει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prepi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76628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Ρ ρ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GB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r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pretty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νερό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nero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10942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Σ σ/ς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[s]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s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>
                          <a:solidFill>
                            <a:srgbClr val="00B0F0"/>
                          </a:solidFill>
                        </a:rPr>
                        <a:t>soft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ίσως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isos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3146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8361412" y="432574"/>
            <a:ext cx="3816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</a:rPr>
              <a:t>Pronunciation</a:t>
            </a:r>
          </a:p>
          <a:p>
            <a:pPr algn="ctr"/>
            <a:r>
              <a:rPr lang="el-GR" sz="3200" b="1" dirty="0">
                <a:solidFill>
                  <a:srgbClr val="0070C0"/>
                </a:solidFill>
              </a:rPr>
              <a:t>Προφορά</a:t>
            </a:r>
            <a:endParaRPr lang="it-IT" sz="3200" b="1" dirty="0">
              <a:solidFill>
                <a:srgbClr val="0070C0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D512A98-F35C-4011-BA49-EE6D575246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49369" y="3527257"/>
            <a:ext cx="1938294" cy="51910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4D69DB-E206-4966-8199-C66C4A54CE03}"/>
              </a:ext>
            </a:extLst>
          </p:cNvPr>
          <p:cNvSpPr txBox="1"/>
          <p:nvPr/>
        </p:nvSpPr>
        <p:spPr>
          <a:xfrm>
            <a:off x="442205" y="803697"/>
            <a:ext cx="3816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70C0"/>
                </a:solidFill>
              </a:rPr>
              <a:t>Απλά σύμφωνα</a:t>
            </a:r>
          </a:p>
          <a:p>
            <a:pPr algn="ctr"/>
            <a:r>
              <a:rPr lang="it-IT" sz="2000" b="1" dirty="0">
                <a:solidFill>
                  <a:srgbClr val="0070C0"/>
                </a:solidFill>
              </a:rPr>
              <a:t>(Simple </a:t>
            </a:r>
            <a:r>
              <a:rPr lang="it-IT" sz="2000" b="1" dirty="0" err="1">
                <a:solidFill>
                  <a:srgbClr val="0070C0"/>
                </a:solidFill>
              </a:rPr>
              <a:t>consonants</a:t>
            </a:r>
            <a:r>
              <a:rPr lang="it-IT" sz="2000" b="1" dirty="0">
                <a:solidFill>
                  <a:srgbClr val="0070C0"/>
                </a:solidFill>
              </a:rPr>
              <a:t>)</a:t>
            </a:r>
            <a:r>
              <a:rPr lang="el-GR" sz="2000" b="1" dirty="0">
                <a:solidFill>
                  <a:srgbClr val="0070C0"/>
                </a:solidFill>
              </a:rPr>
              <a:t> </a:t>
            </a:r>
            <a:endParaRPr lang="it-IT" sz="2000" b="1" dirty="0">
              <a:solidFill>
                <a:srgbClr val="0070C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C2581FA-72AE-4AE7-8370-84102CE19693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13051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AEF3E80-E498-4FF6-AF62-90FC4E37E7CD}"/>
              </a:ext>
            </a:extLst>
          </p:cNvPr>
          <p:cNvSpPr txBox="1"/>
          <p:nvPr/>
        </p:nvSpPr>
        <p:spPr>
          <a:xfrm>
            <a:off x="478293" y="525799"/>
            <a:ext cx="5139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rgbClr val="0070C0"/>
                </a:solidFill>
              </a:rPr>
              <a:t>mathema</a:t>
            </a:r>
            <a:r>
              <a:rPr lang="it-IT" sz="4000" b="1" dirty="0" err="1"/>
              <a:t>tics</a:t>
            </a:r>
            <a:r>
              <a:rPr lang="el-GR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μάθημα</a:t>
            </a:r>
            <a:endParaRPr lang="it-IT" sz="4000" b="1" i="1" dirty="0">
              <a:solidFill>
                <a:srgbClr val="0070C0"/>
              </a:solidFill>
            </a:endParaRPr>
          </a:p>
          <a:p>
            <a:r>
              <a:rPr lang="it-IT" sz="4000" b="1" dirty="0" err="1">
                <a:solidFill>
                  <a:srgbClr val="0070C0"/>
                </a:solidFill>
              </a:rPr>
              <a:t>kinema</a:t>
            </a:r>
            <a:r>
              <a:rPr lang="it-IT" sz="4000" b="1" dirty="0" err="1"/>
              <a:t>tics</a:t>
            </a:r>
            <a:r>
              <a:rPr lang="el-GR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κίνημα</a:t>
            </a:r>
            <a:endParaRPr lang="it-IT" sz="4000" b="1" i="1" dirty="0">
              <a:solidFill>
                <a:srgbClr val="0070C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0A2EE0B-2F89-42BE-A489-46E161733AF6}"/>
              </a:ext>
            </a:extLst>
          </p:cNvPr>
          <p:cNvSpPr txBox="1"/>
          <p:nvPr/>
        </p:nvSpPr>
        <p:spPr>
          <a:xfrm>
            <a:off x="478293" y="2385034"/>
            <a:ext cx="4867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rgbClr val="0070C0"/>
                </a:solidFill>
              </a:rPr>
              <a:t>electron</a:t>
            </a:r>
            <a:r>
              <a:rPr lang="it-IT" sz="4000" b="1" dirty="0" err="1"/>
              <a:t>ics</a:t>
            </a:r>
            <a:r>
              <a:rPr lang="el-GR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ήλεκτρον</a:t>
            </a:r>
            <a:endParaRPr lang="it-IT" sz="4000" b="1" i="1" dirty="0">
              <a:solidFill>
                <a:srgbClr val="0070C0"/>
              </a:solidFill>
            </a:endParaRPr>
          </a:p>
          <a:p>
            <a:r>
              <a:rPr lang="it-IT" sz="4000" b="1" dirty="0" err="1">
                <a:solidFill>
                  <a:srgbClr val="0070C0"/>
                </a:solidFill>
              </a:rPr>
              <a:t>phys</a:t>
            </a:r>
            <a:r>
              <a:rPr lang="it-IT" sz="4000" b="1" dirty="0" err="1"/>
              <a:t>ics</a:t>
            </a:r>
            <a:r>
              <a:rPr lang="el-GR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φυσική</a:t>
            </a:r>
            <a:endParaRPr lang="it-IT" sz="4000" b="1" i="1" dirty="0">
              <a:solidFill>
                <a:srgbClr val="0070C0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BA927D9-B2AF-47FE-85AE-C98923BA79E8}"/>
              </a:ext>
            </a:extLst>
          </p:cNvPr>
          <p:cNvSpPr txBox="1"/>
          <p:nvPr/>
        </p:nvSpPr>
        <p:spPr>
          <a:xfrm>
            <a:off x="442205" y="4377066"/>
            <a:ext cx="4867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rgbClr val="0070C0"/>
                </a:solidFill>
              </a:rPr>
              <a:t>tribo</a:t>
            </a:r>
            <a:r>
              <a:rPr lang="it-IT" sz="4000" b="1" dirty="0" err="1"/>
              <a:t>logy</a:t>
            </a:r>
            <a:r>
              <a:rPr lang="it-IT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τρίβω</a:t>
            </a:r>
          </a:p>
          <a:p>
            <a:r>
              <a:rPr lang="it-IT" sz="4000" b="1" dirty="0" err="1">
                <a:solidFill>
                  <a:srgbClr val="0070C0"/>
                </a:solidFill>
              </a:rPr>
              <a:t>techno</a:t>
            </a:r>
            <a:r>
              <a:rPr lang="it-IT" sz="4000" b="1" dirty="0" err="1"/>
              <a:t>logy</a:t>
            </a:r>
            <a:r>
              <a:rPr lang="it-IT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τέχνη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78DCA5-9626-4049-AB83-A554BF4E4FBC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5EB281E-D4F5-4F6F-8DE5-1EC5CF55C148}"/>
              </a:ext>
            </a:extLst>
          </p:cNvPr>
          <p:cNvSpPr txBox="1"/>
          <p:nvPr/>
        </p:nvSpPr>
        <p:spPr>
          <a:xfrm>
            <a:off x="6785732" y="2647390"/>
            <a:ext cx="357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rgbClr val="0070C0"/>
                </a:solidFill>
              </a:rPr>
              <a:t>μαθηματικά</a:t>
            </a:r>
            <a:endParaRPr lang="it-IT" sz="4000" b="1" i="1" dirty="0">
              <a:solidFill>
                <a:srgbClr val="0070C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B9DE23B-BEFC-493B-A925-33ABBDBD720D}"/>
              </a:ext>
            </a:extLst>
          </p:cNvPr>
          <p:cNvSpPr txBox="1"/>
          <p:nvPr/>
        </p:nvSpPr>
        <p:spPr>
          <a:xfrm>
            <a:off x="6845804" y="3551445"/>
            <a:ext cx="345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rgbClr val="0070C0"/>
                </a:solidFill>
              </a:rPr>
              <a:t>τεχνολογία</a:t>
            </a:r>
            <a:endParaRPr lang="it-IT" sz="4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1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31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graphicFrame>
        <p:nvGraphicFramePr>
          <p:cNvPr id="16" name="Tabella 3">
            <a:extLst>
              <a:ext uri="{FF2B5EF4-FFF2-40B4-BE49-F238E27FC236}">
                <a16:creationId xmlns:a16="http://schemas.microsoft.com/office/drawing/2014/main" id="{151E97CB-7FC3-4FFE-B8FE-649F09DE0B8F}"/>
              </a:ext>
            </a:extLst>
          </p:cNvPr>
          <p:cNvGraphicFramePr>
            <a:graphicFrameLocks noGrp="1"/>
          </p:cNvGraphicFramePr>
          <p:nvPr/>
        </p:nvGraphicFramePr>
        <p:xfrm>
          <a:off x="1014187" y="1514276"/>
          <a:ext cx="10340210" cy="4133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042">
                  <a:extLst>
                    <a:ext uri="{9D8B030D-6E8A-4147-A177-3AD203B41FA5}">
                      <a16:colId xmlns:a16="http://schemas.microsoft.com/office/drawing/2014/main" val="1878652797"/>
                    </a:ext>
                  </a:extLst>
                </a:gridCol>
                <a:gridCol w="803971">
                  <a:extLst>
                    <a:ext uri="{9D8B030D-6E8A-4147-A177-3AD203B41FA5}">
                      <a16:colId xmlns:a16="http://schemas.microsoft.com/office/drawing/2014/main" val="1697776910"/>
                    </a:ext>
                  </a:extLst>
                </a:gridCol>
                <a:gridCol w="3332113">
                  <a:extLst>
                    <a:ext uri="{9D8B030D-6E8A-4147-A177-3AD203B41FA5}">
                      <a16:colId xmlns:a16="http://schemas.microsoft.com/office/drawing/2014/main" val="351437887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23369016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2768901727"/>
                    </a:ext>
                  </a:extLst>
                </a:gridCol>
              </a:tblGrid>
              <a:tr h="557934">
                <a:tc>
                  <a:txBody>
                    <a:bodyPr/>
                    <a:lstStyle/>
                    <a:p>
                      <a:pPr algn="l"/>
                      <a:r>
                        <a:rPr lang="el-GR" sz="2000" b="1" dirty="0"/>
                        <a:t>Τ τ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[t]</a:t>
                      </a:r>
                      <a:endParaRPr lang="el-G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t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>
                          <a:solidFill>
                            <a:srgbClr val="00B0F0"/>
                          </a:solidFill>
                        </a:rPr>
                        <a:t>tea</a:t>
                      </a:r>
                      <a:endParaRPr lang="el-GR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2000" dirty="0"/>
                        <a:t>Τώρα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tora</a:t>
                      </a:r>
                      <a:endParaRPr lang="el-GR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54233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Φ φ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[f]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f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>
                          <a:solidFill>
                            <a:srgbClr val="00B0F0"/>
                          </a:solidFill>
                        </a:rPr>
                        <a:t>fox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φάρμακο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farmako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26525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Γ γ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GB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ɣ, ʝ</a:t>
                      </a:r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1) 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gh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voiced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velar)</a:t>
                      </a:r>
                    </a:p>
                    <a:p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2) y 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year</a:t>
                      </a:r>
                      <a:r>
                        <a:rPr lang="it-IT" sz="2000" i="1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voiced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palatal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when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followed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by [e] or [i])</a:t>
                      </a:r>
                      <a:endParaRPr lang="en-GB" sz="2000" i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μεγάλη</a:t>
                      </a:r>
                    </a:p>
                    <a:p>
                      <a:r>
                        <a:rPr lang="el-GR" sz="2000" dirty="0"/>
                        <a:t>γέρος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meghali</a:t>
                      </a:r>
                      <a:endParaRPr lang="it-IT" sz="2000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yeros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76628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Χ χ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[x, ç]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1)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kh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Scottish </a:t>
                      </a:r>
                      <a:r>
                        <a:rPr lang="it-IT" sz="2000" i="1" dirty="0">
                          <a:solidFill>
                            <a:srgbClr val="00B0F0"/>
                          </a:solidFill>
                        </a:rPr>
                        <a:t>loch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2) 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ch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German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ich</a:t>
                      </a:r>
                      <a:r>
                        <a:rPr lang="it-IT" sz="2000" i="1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when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followed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by [e] or [i])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έχω</a:t>
                      </a:r>
                    </a:p>
                    <a:p>
                      <a:r>
                        <a:rPr lang="el-GR" sz="2000" dirty="0"/>
                        <a:t>όχι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ekho</a:t>
                      </a:r>
                      <a:endParaRPr lang="it-IT" sz="2000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GB" sz="2000" dirty="0" err="1">
                          <a:solidFill>
                            <a:srgbClr val="00B0F0"/>
                          </a:solidFill>
                        </a:rPr>
                        <a:t>ochi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10942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Κ κ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[k, c]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1)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ck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>
                          <a:solidFill>
                            <a:srgbClr val="00B0F0"/>
                          </a:solidFill>
                        </a:rPr>
                        <a:t>lock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2) k 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in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i="1" dirty="0">
                          <a:solidFill>
                            <a:srgbClr val="00B0F0"/>
                          </a:solidFill>
                        </a:rPr>
                        <a:t>key 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when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i="0" dirty="0" err="1">
                          <a:solidFill>
                            <a:srgbClr val="00B0F0"/>
                          </a:solidFill>
                        </a:rPr>
                        <a:t>followed</a:t>
                      </a:r>
                      <a:r>
                        <a:rPr lang="it-IT" sz="2000" i="0" dirty="0">
                          <a:solidFill>
                            <a:srgbClr val="00B0F0"/>
                          </a:solidFill>
                        </a:rPr>
                        <a:t> by [e] or [i])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εκατό</a:t>
                      </a:r>
                    </a:p>
                    <a:p>
                      <a:r>
                        <a:rPr lang="el-GR" sz="2000" dirty="0"/>
                        <a:t>εκεί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ekato</a:t>
                      </a:r>
                      <a:endParaRPr lang="it-IT" sz="2000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eki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3146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8361412" y="432574"/>
            <a:ext cx="3816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</a:rPr>
              <a:t>Pronunciation</a:t>
            </a:r>
          </a:p>
          <a:p>
            <a:pPr algn="ctr"/>
            <a:r>
              <a:rPr lang="el-GR" sz="3200" b="1" dirty="0">
                <a:solidFill>
                  <a:srgbClr val="0070C0"/>
                </a:solidFill>
              </a:rPr>
              <a:t>Προφορά</a:t>
            </a:r>
            <a:endParaRPr lang="it-IT" sz="3200" b="1" dirty="0">
              <a:solidFill>
                <a:srgbClr val="0070C0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D512A98-F35C-4011-BA49-EE6D575246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49369" y="3527257"/>
            <a:ext cx="1938294" cy="51910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4D69DB-E206-4966-8199-C66C4A54CE03}"/>
              </a:ext>
            </a:extLst>
          </p:cNvPr>
          <p:cNvSpPr txBox="1"/>
          <p:nvPr/>
        </p:nvSpPr>
        <p:spPr>
          <a:xfrm>
            <a:off x="442205" y="803697"/>
            <a:ext cx="3816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70C0"/>
                </a:solidFill>
              </a:rPr>
              <a:t>Απλά σύμφωνα</a:t>
            </a:r>
          </a:p>
          <a:p>
            <a:pPr algn="ctr"/>
            <a:r>
              <a:rPr lang="it-IT" sz="2000" b="1" dirty="0">
                <a:solidFill>
                  <a:srgbClr val="0070C0"/>
                </a:solidFill>
              </a:rPr>
              <a:t>(Simple </a:t>
            </a:r>
            <a:r>
              <a:rPr lang="it-IT" sz="2000" b="1" dirty="0" err="1">
                <a:solidFill>
                  <a:srgbClr val="0070C0"/>
                </a:solidFill>
              </a:rPr>
              <a:t>consonants</a:t>
            </a:r>
            <a:r>
              <a:rPr lang="it-IT" sz="2000" b="1" dirty="0">
                <a:solidFill>
                  <a:srgbClr val="0070C0"/>
                </a:solidFill>
              </a:rPr>
              <a:t>)</a:t>
            </a:r>
            <a:r>
              <a:rPr lang="el-GR" sz="2000" b="1" dirty="0">
                <a:solidFill>
                  <a:srgbClr val="0070C0"/>
                </a:solidFill>
              </a:rPr>
              <a:t> </a:t>
            </a:r>
            <a:endParaRPr lang="it-IT" sz="2000" b="1" dirty="0">
              <a:solidFill>
                <a:srgbClr val="0070C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EDE50F6-7AA4-49A9-9856-E7DE07402BD1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950767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graphicFrame>
        <p:nvGraphicFramePr>
          <p:cNvPr id="16" name="Tabella 3">
            <a:extLst>
              <a:ext uri="{FF2B5EF4-FFF2-40B4-BE49-F238E27FC236}">
                <a16:creationId xmlns:a16="http://schemas.microsoft.com/office/drawing/2014/main" id="{151E97CB-7FC3-4FFE-B8FE-649F09DE0B8F}"/>
              </a:ext>
            </a:extLst>
          </p:cNvPr>
          <p:cNvGraphicFramePr>
            <a:graphicFrameLocks noGrp="1"/>
          </p:cNvGraphicFramePr>
          <p:nvPr/>
        </p:nvGraphicFramePr>
        <p:xfrm>
          <a:off x="925895" y="2871066"/>
          <a:ext cx="10340210" cy="111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042">
                  <a:extLst>
                    <a:ext uri="{9D8B030D-6E8A-4147-A177-3AD203B41FA5}">
                      <a16:colId xmlns:a16="http://schemas.microsoft.com/office/drawing/2014/main" val="1878652797"/>
                    </a:ext>
                  </a:extLst>
                </a:gridCol>
                <a:gridCol w="803971">
                  <a:extLst>
                    <a:ext uri="{9D8B030D-6E8A-4147-A177-3AD203B41FA5}">
                      <a16:colId xmlns:a16="http://schemas.microsoft.com/office/drawing/2014/main" val="1697776910"/>
                    </a:ext>
                  </a:extLst>
                </a:gridCol>
                <a:gridCol w="3332113">
                  <a:extLst>
                    <a:ext uri="{9D8B030D-6E8A-4147-A177-3AD203B41FA5}">
                      <a16:colId xmlns:a16="http://schemas.microsoft.com/office/drawing/2014/main" val="351437887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23369016"/>
                    </a:ext>
                  </a:extLst>
                </a:gridCol>
                <a:gridCol w="2068042">
                  <a:extLst>
                    <a:ext uri="{9D8B030D-6E8A-4147-A177-3AD203B41FA5}">
                      <a16:colId xmlns:a16="http://schemas.microsoft.com/office/drawing/2014/main" val="2768901727"/>
                    </a:ext>
                  </a:extLst>
                </a:gridCol>
              </a:tblGrid>
              <a:tr h="557934">
                <a:tc>
                  <a:txBody>
                    <a:bodyPr/>
                    <a:lstStyle/>
                    <a:p>
                      <a:pPr algn="l"/>
                      <a:r>
                        <a:rPr lang="el-GR" sz="2000" b="1" dirty="0"/>
                        <a:t>Ξ ξ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it-IT" sz="2000" dirty="0" err="1">
                          <a:solidFill>
                            <a:srgbClr val="FF0000"/>
                          </a:solidFill>
                        </a:rPr>
                        <a:t>ks</a:t>
                      </a:r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l-G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ks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</a:t>
                      </a:r>
                      <a:r>
                        <a:rPr lang="it-IT" sz="2000" i="1" dirty="0" err="1">
                          <a:solidFill>
                            <a:srgbClr val="00B0F0"/>
                          </a:solidFill>
                        </a:rPr>
                        <a:t>beaks</a:t>
                      </a:r>
                      <a:endParaRPr lang="el-GR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2000" dirty="0"/>
                        <a:t>έξυπνος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eksipnos</a:t>
                      </a:r>
                      <a:endParaRPr lang="el-GR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54233"/>
                  </a:ext>
                </a:extLst>
              </a:tr>
              <a:tr h="557934">
                <a:tc>
                  <a:txBody>
                    <a:bodyPr/>
                    <a:lstStyle/>
                    <a:p>
                      <a:r>
                        <a:rPr lang="el-GR" sz="2000" b="1" dirty="0"/>
                        <a:t>Ψ ψ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it-IT" sz="2000" dirty="0" err="1">
                          <a:solidFill>
                            <a:srgbClr val="FF0000"/>
                          </a:solidFill>
                        </a:rPr>
                        <a:t>ps</a:t>
                      </a:r>
                      <a:r>
                        <a:rPr lang="it-IT" sz="20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ps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as</a:t>
                      </a:r>
                      <a:r>
                        <a:rPr lang="it-IT" sz="2000" dirty="0">
                          <a:solidFill>
                            <a:srgbClr val="00B0F0"/>
                          </a:solidFill>
                        </a:rPr>
                        <a:t> in shops</a:t>
                      </a:r>
                      <a:endParaRPr lang="en-GB" sz="20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ψωμί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solidFill>
                            <a:srgbClr val="00B0F0"/>
                          </a:solidFill>
                        </a:rPr>
                        <a:t>psomi</a:t>
                      </a:r>
                      <a:endParaRPr lang="en-GB" sz="2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26525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8361412" y="432574"/>
            <a:ext cx="3816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70C0"/>
                </a:solidFill>
              </a:rPr>
              <a:t>Pronunciation</a:t>
            </a:r>
          </a:p>
          <a:p>
            <a:pPr algn="ctr"/>
            <a:r>
              <a:rPr lang="el-GR" sz="3200" b="1" dirty="0">
                <a:solidFill>
                  <a:srgbClr val="0070C0"/>
                </a:solidFill>
              </a:rPr>
              <a:t>Προφορά</a:t>
            </a:r>
            <a:endParaRPr lang="it-IT" sz="3200" b="1" dirty="0">
              <a:solidFill>
                <a:srgbClr val="0070C0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D512A98-F35C-4011-BA49-EE6D575246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2204" y="3198641"/>
            <a:ext cx="1938294" cy="51910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4D69DB-E206-4966-8199-C66C4A54CE03}"/>
              </a:ext>
            </a:extLst>
          </p:cNvPr>
          <p:cNvSpPr txBox="1"/>
          <p:nvPr/>
        </p:nvSpPr>
        <p:spPr>
          <a:xfrm>
            <a:off x="442205" y="803697"/>
            <a:ext cx="3816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70C0"/>
                </a:solidFill>
              </a:rPr>
              <a:t>Διπλά σύμφωνα</a:t>
            </a:r>
          </a:p>
          <a:p>
            <a:pPr algn="ctr"/>
            <a:r>
              <a:rPr lang="it-IT" sz="2000" b="1" dirty="0">
                <a:solidFill>
                  <a:srgbClr val="0070C0"/>
                </a:solidFill>
              </a:rPr>
              <a:t>(Double </a:t>
            </a:r>
            <a:r>
              <a:rPr lang="it-IT" sz="2000" b="1" dirty="0" err="1">
                <a:solidFill>
                  <a:srgbClr val="0070C0"/>
                </a:solidFill>
              </a:rPr>
              <a:t>consonants</a:t>
            </a:r>
            <a:r>
              <a:rPr lang="it-IT" sz="2000" b="1" dirty="0">
                <a:solidFill>
                  <a:srgbClr val="0070C0"/>
                </a:solidFill>
              </a:rPr>
              <a:t>)</a:t>
            </a:r>
            <a:r>
              <a:rPr lang="el-GR" sz="2000" b="1" dirty="0">
                <a:solidFill>
                  <a:srgbClr val="0070C0"/>
                </a:solidFill>
              </a:rPr>
              <a:t> </a:t>
            </a:r>
            <a:endParaRPr lang="it-IT" sz="2000" b="1" dirty="0">
              <a:solidFill>
                <a:srgbClr val="0070C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D30D6AF-336F-4F8A-8AB1-7FF2885BEB1F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24829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4D69DB-E206-4966-8199-C66C4A54CE03}"/>
              </a:ext>
            </a:extLst>
          </p:cNvPr>
          <p:cNvSpPr txBox="1"/>
          <p:nvPr/>
        </p:nvSpPr>
        <p:spPr>
          <a:xfrm>
            <a:off x="442205" y="247282"/>
            <a:ext cx="947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0070C0"/>
                </a:solidFill>
              </a:rPr>
              <a:t>δίψηφα σύμφωνα</a:t>
            </a:r>
            <a:endParaRPr lang="it-IT" sz="2400" b="1" dirty="0">
              <a:solidFill>
                <a:srgbClr val="0070C0"/>
              </a:solidFill>
            </a:endParaRPr>
          </a:p>
          <a:p>
            <a:r>
              <a:rPr lang="it-IT" sz="2400" b="1" i="1" dirty="0" err="1">
                <a:solidFill>
                  <a:srgbClr val="0070C0"/>
                </a:solidFill>
              </a:rPr>
              <a:t>consonant</a:t>
            </a:r>
            <a:r>
              <a:rPr lang="it-IT" sz="2400" b="1" i="1" dirty="0">
                <a:solidFill>
                  <a:srgbClr val="0070C0"/>
                </a:solidFill>
              </a:rPr>
              <a:t> </a:t>
            </a:r>
            <a:r>
              <a:rPr lang="it-IT" sz="2400" b="1" i="1" dirty="0" err="1">
                <a:solidFill>
                  <a:srgbClr val="0070C0"/>
                </a:solidFill>
              </a:rPr>
              <a:t>digraphs</a:t>
            </a:r>
            <a:endParaRPr lang="it-IT" sz="2400" b="1" i="1" dirty="0">
              <a:solidFill>
                <a:srgbClr val="0070C0"/>
              </a:solidFill>
            </a:endParaRPr>
          </a:p>
          <a:p>
            <a:r>
              <a:rPr lang="it-IT" sz="2400" dirty="0">
                <a:solidFill>
                  <a:srgbClr val="0070C0"/>
                </a:solidFill>
              </a:rPr>
              <a:t>i.e., </a:t>
            </a:r>
            <a:r>
              <a:rPr lang="it-IT" sz="2400" dirty="0" err="1">
                <a:solidFill>
                  <a:srgbClr val="0070C0"/>
                </a:solidFill>
              </a:rPr>
              <a:t>two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letters</a:t>
            </a:r>
            <a:r>
              <a:rPr lang="it-IT" sz="2400" dirty="0">
                <a:solidFill>
                  <a:srgbClr val="0070C0"/>
                </a:solidFill>
              </a:rPr>
              <a:t> (</a:t>
            </a:r>
            <a:r>
              <a:rPr lang="it-IT" sz="2400" dirty="0" err="1">
                <a:solidFill>
                  <a:srgbClr val="0070C0"/>
                </a:solidFill>
              </a:rPr>
              <a:t>consonants</a:t>
            </a:r>
            <a:r>
              <a:rPr lang="it-IT" sz="2400" dirty="0">
                <a:solidFill>
                  <a:srgbClr val="0070C0"/>
                </a:solidFill>
              </a:rPr>
              <a:t>) </a:t>
            </a:r>
            <a:r>
              <a:rPr lang="it-IT" sz="2400" dirty="0" err="1">
                <a:solidFill>
                  <a:srgbClr val="0070C0"/>
                </a:solidFill>
              </a:rPr>
              <a:t>which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err="1">
                <a:solidFill>
                  <a:srgbClr val="0070C0"/>
                </a:solidFill>
              </a:rPr>
              <a:t>represent</a:t>
            </a:r>
            <a:r>
              <a:rPr lang="it-IT" sz="2400" dirty="0">
                <a:solidFill>
                  <a:srgbClr val="0070C0"/>
                </a:solidFill>
              </a:rPr>
              <a:t> a single sound (</a:t>
            </a:r>
            <a:r>
              <a:rPr lang="it-IT" sz="2400" dirty="0" err="1">
                <a:solidFill>
                  <a:srgbClr val="0070C0"/>
                </a:solidFill>
              </a:rPr>
              <a:t>consonant</a:t>
            </a:r>
            <a:r>
              <a:rPr lang="it-IT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87879B2-FB01-453E-BC0E-75B8E4618930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8AC916B0-CA67-4A9F-AB85-C4BA3FB55D69}"/>
              </a:ext>
            </a:extLst>
          </p:cNvPr>
          <p:cNvGraphicFramePr>
            <a:graphicFrameLocks noGrp="1"/>
          </p:cNvGraphicFramePr>
          <p:nvPr/>
        </p:nvGraphicFramePr>
        <p:xfrm>
          <a:off x="1378382" y="1818451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719403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55417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390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60837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796101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8386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μπ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ντ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τζ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τσ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γκ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γγ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/b/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/d/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</a:t>
                      </a:r>
                      <a:r>
                        <a:rPr lang="it-IT" dirty="0" err="1"/>
                        <a:t>d͡ʒ</a:t>
                      </a:r>
                      <a:r>
                        <a:rPr lang="it-IT" dirty="0"/>
                        <a:t>/; /dz/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</a:t>
                      </a:r>
                      <a:r>
                        <a:rPr lang="it-IT" dirty="0" err="1"/>
                        <a:t>t͡ʃ</a:t>
                      </a:r>
                      <a:r>
                        <a:rPr lang="it-IT" dirty="0"/>
                        <a:t>/; /ts/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/g/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/g/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01772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73D8FBF-8216-4139-B9A2-A952CC2E585E}"/>
              </a:ext>
            </a:extLst>
          </p:cNvPr>
          <p:cNvGraphicFramePr>
            <a:graphicFrameLocks noGrp="1"/>
          </p:cNvGraphicFramePr>
          <p:nvPr/>
        </p:nvGraphicFramePr>
        <p:xfrm>
          <a:off x="442205" y="2780236"/>
          <a:ext cx="10000356" cy="2865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66726">
                  <a:extLst>
                    <a:ext uri="{9D8B030D-6E8A-4147-A177-3AD203B41FA5}">
                      <a16:colId xmlns:a16="http://schemas.microsoft.com/office/drawing/2014/main" val="658272798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3638680913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1917976498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3050092291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1972231752"/>
                    </a:ext>
                  </a:extLst>
                </a:gridCol>
                <a:gridCol w="1666726">
                  <a:extLst>
                    <a:ext uri="{9D8B030D-6E8A-4147-A177-3AD203B41FA5}">
                      <a16:colId xmlns:a16="http://schemas.microsoft.com/office/drawing/2014/main" val="272978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Writing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Pronunciation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Example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Translation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Pronunciation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Similar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pronunciation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0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μπ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/b/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μπ</a:t>
                      </a:r>
                      <a:r>
                        <a:rPr lang="el-GR" dirty="0"/>
                        <a:t>ίρα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beer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b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i</a:t>
                      </a:r>
                      <a:r>
                        <a:rPr lang="it-IT" dirty="0" err="1"/>
                        <a:t>ra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err="1">
                          <a:solidFill>
                            <a:srgbClr val="A568D2"/>
                          </a:solidFill>
                        </a:rPr>
                        <a:t>b</a:t>
                      </a:r>
                      <a:r>
                        <a:rPr lang="it-IT" dirty="0" err="1"/>
                        <a:t>eer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9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ντ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/d/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ντ</a:t>
                      </a:r>
                      <a:r>
                        <a:rPr lang="el-GR" dirty="0"/>
                        <a:t>ομάτα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tomato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/dom</a:t>
                      </a:r>
                      <a:r>
                        <a:rPr lang="it-IT" b="1" dirty="0">
                          <a:solidFill>
                            <a:srgbClr val="00B0F0"/>
                          </a:solidFill>
                        </a:rPr>
                        <a:t>a</a:t>
                      </a:r>
                      <a:r>
                        <a:rPr lang="it-IT" dirty="0"/>
                        <a:t>ta/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>
                          <a:solidFill>
                            <a:srgbClr val="A568D2"/>
                          </a:solidFill>
                        </a:rPr>
                        <a:t>d</a:t>
                      </a:r>
                      <a:r>
                        <a:rPr lang="it-IT" dirty="0"/>
                        <a:t>omino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4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τζ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d͡ʒ</a:t>
                      </a:r>
                      <a:r>
                        <a:rPr lang="it-IT" dirty="0"/>
                        <a:t>/; /dz/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τζ</a:t>
                      </a:r>
                      <a:r>
                        <a:rPr lang="el-GR" dirty="0"/>
                        <a:t>ί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Jeep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d͡ʒ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i</a:t>
                      </a:r>
                      <a:r>
                        <a:rPr lang="it-IT" dirty="0" err="1"/>
                        <a:t>p</a:t>
                      </a:r>
                      <a:r>
                        <a:rPr lang="it-IT" dirty="0"/>
                        <a:t>/; /</a:t>
                      </a:r>
                      <a:r>
                        <a:rPr lang="it-IT" dirty="0" err="1"/>
                        <a:t>dz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i</a:t>
                      </a:r>
                      <a:r>
                        <a:rPr lang="it-IT" dirty="0" err="1"/>
                        <a:t>p</a:t>
                      </a:r>
                      <a:r>
                        <a:rPr lang="it-IT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>
                          <a:solidFill>
                            <a:srgbClr val="A568D2"/>
                          </a:solidFill>
                        </a:rPr>
                        <a:t>J</a:t>
                      </a:r>
                      <a:r>
                        <a:rPr lang="it-IT" dirty="0"/>
                        <a:t>eep; loa</a:t>
                      </a:r>
                      <a:r>
                        <a:rPr lang="it-IT" b="1" u="sng" dirty="0">
                          <a:solidFill>
                            <a:srgbClr val="A568D2"/>
                          </a:solidFill>
                        </a:rPr>
                        <a:t>ds</a:t>
                      </a:r>
                      <a:endParaRPr lang="en-GB" b="1" u="sng" dirty="0">
                        <a:solidFill>
                          <a:srgbClr val="A568D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3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τσ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t͡ʃ</a:t>
                      </a:r>
                      <a:r>
                        <a:rPr lang="it-IT" dirty="0"/>
                        <a:t>/; /ts/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τσ</a:t>
                      </a:r>
                      <a:r>
                        <a:rPr lang="el-GR" dirty="0"/>
                        <a:t>έπι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pocket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t͡ʃ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e</a:t>
                      </a:r>
                      <a:r>
                        <a:rPr lang="it-IT" dirty="0" err="1"/>
                        <a:t>pi</a:t>
                      </a:r>
                      <a:r>
                        <a:rPr lang="it-IT" dirty="0"/>
                        <a:t>/; /</a:t>
                      </a:r>
                      <a:r>
                        <a:rPr lang="it-IT" dirty="0" err="1"/>
                        <a:t>ts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e</a:t>
                      </a:r>
                      <a:r>
                        <a:rPr lang="it-IT" dirty="0" err="1"/>
                        <a:t>pi</a:t>
                      </a:r>
                      <a:r>
                        <a:rPr lang="it-IT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>
                          <a:solidFill>
                            <a:srgbClr val="A568D2"/>
                          </a:solidFill>
                        </a:rPr>
                        <a:t>ch</a:t>
                      </a:r>
                      <a:r>
                        <a:rPr lang="it-IT" dirty="0"/>
                        <a:t>eap; </a:t>
                      </a:r>
                      <a:r>
                        <a:rPr lang="it-IT" dirty="0" err="1"/>
                        <a:t>ca</a:t>
                      </a:r>
                      <a:r>
                        <a:rPr lang="it-IT" b="1" u="sng" dirty="0" err="1">
                          <a:solidFill>
                            <a:srgbClr val="A568D2"/>
                          </a:solidFill>
                        </a:rPr>
                        <a:t>ts</a:t>
                      </a:r>
                      <a:endParaRPr lang="en-GB" b="1" u="sng" dirty="0">
                        <a:solidFill>
                          <a:srgbClr val="A568D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8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γκ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/g/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γκ</a:t>
                      </a:r>
                      <a:r>
                        <a:rPr lang="el-GR" dirty="0"/>
                        <a:t>αρσόνι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waiter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gars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o</a:t>
                      </a:r>
                      <a:r>
                        <a:rPr lang="it-IT" b="0" dirty="0" err="1">
                          <a:solidFill>
                            <a:schemeClr val="tx1"/>
                          </a:solidFill>
                        </a:rPr>
                        <a:t>ni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>
                          <a:solidFill>
                            <a:srgbClr val="A568D2"/>
                          </a:solidFill>
                        </a:rPr>
                        <a:t>g</a:t>
                      </a:r>
                      <a:r>
                        <a:rPr lang="it-IT" dirty="0"/>
                        <a:t>ood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9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γγ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/g/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φε</a:t>
                      </a:r>
                      <a:r>
                        <a:rPr lang="el-GR" b="1" dirty="0">
                          <a:solidFill>
                            <a:srgbClr val="A568D2"/>
                          </a:solidFill>
                        </a:rPr>
                        <a:t>γγ</a:t>
                      </a:r>
                      <a:r>
                        <a:rPr lang="el-GR" dirty="0"/>
                        <a:t>άρι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feg</a:t>
                      </a:r>
                      <a:r>
                        <a:rPr lang="it-IT" b="1" dirty="0" err="1">
                          <a:solidFill>
                            <a:srgbClr val="00B0F0"/>
                          </a:solidFill>
                        </a:rPr>
                        <a:t>a</a:t>
                      </a:r>
                      <a:r>
                        <a:rPr lang="it-IT" dirty="0" err="1"/>
                        <a:t>ri</a:t>
                      </a:r>
                      <a:r>
                        <a:rPr lang="it-IT" dirty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</a:t>
                      </a:r>
                      <a:r>
                        <a:rPr lang="it-IT" b="1" u="sng" dirty="0">
                          <a:solidFill>
                            <a:srgbClr val="A568D2"/>
                          </a:solidFill>
                        </a:rPr>
                        <a:t>g</a:t>
                      </a:r>
                      <a:r>
                        <a:rPr lang="it-IT" dirty="0"/>
                        <a:t>ly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8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95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F7332F-B16C-45DC-89C3-4E215C9A7165}"/>
              </a:ext>
            </a:extLst>
          </p:cNvPr>
          <p:cNvSpPr txBox="1"/>
          <p:nvPr/>
        </p:nvSpPr>
        <p:spPr>
          <a:xfrm>
            <a:off x="8361412" y="432574"/>
            <a:ext cx="381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0070C0"/>
                </a:solidFill>
              </a:rPr>
              <a:t>ΤΟ ΑΛΦΑΒΗΤΟ</a:t>
            </a:r>
            <a:endParaRPr lang="it-IT" sz="3200" b="1" dirty="0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36C2DC-9039-48D6-B8B5-B6DF208DAF93}"/>
              </a:ext>
            </a:extLst>
          </p:cNvPr>
          <p:cNvSpPr txBox="1"/>
          <p:nvPr/>
        </p:nvSpPr>
        <p:spPr>
          <a:xfrm>
            <a:off x="442205" y="2729953"/>
            <a:ext cx="7626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u="sng" dirty="0">
                <a:solidFill>
                  <a:srgbClr val="0070C0"/>
                </a:solidFill>
              </a:rPr>
              <a:t>Phonetic transcription</a:t>
            </a:r>
            <a:r>
              <a:rPr lang="en-GB" sz="2400" dirty="0">
                <a:solidFill>
                  <a:srgbClr val="0070C0"/>
                </a:solidFill>
              </a:rPr>
              <a:t>: mapping from sound to script, mostly using IPA (see </a:t>
            </a:r>
            <a:r>
              <a:rPr lang="en-GB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https://tophonetics.com/</a:t>
            </a:r>
            <a:r>
              <a:rPr lang="en-GB" sz="2400" dirty="0">
                <a:solidFill>
                  <a:srgbClr val="0070C0"/>
                </a:solidFill>
              </a:rPr>
              <a:t>).</a:t>
            </a:r>
          </a:p>
          <a:p>
            <a:pPr algn="just"/>
            <a:endParaRPr lang="en-GB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Example: </a:t>
            </a:r>
            <a:r>
              <a:rPr lang="en-GB" sz="2000" dirty="0">
                <a:solidFill>
                  <a:srgbClr val="FF0000"/>
                </a:solidFill>
              </a:rPr>
              <a:t>/ˈ</a:t>
            </a:r>
            <a:r>
              <a:rPr lang="en-GB" sz="2000" dirty="0" err="1">
                <a:solidFill>
                  <a:srgbClr val="FF0000"/>
                </a:solidFill>
              </a:rPr>
              <a:t>taɪtl</a:t>
            </a:r>
            <a:r>
              <a:rPr lang="en-GB" sz="2000" dirty="0">
                <a:solidFill>
                  <a:srgbClr val="FF0000"/>
                </a:solidFill>
              </a:rPr>
              <a:t>/ </a:t>
            </a:r>
            <a:r>
              <a:rPr lang="en-GB" sz="2000" dirty="0">
                <a:solidFill>
                  <a:srgbClr val="0070C0"/>
                </a:solidFill>
              </a:rPr>
              <a:t>(broad transcription, uses slashes); </a:t>
            </a:r>
            <a:r>
              <a:rPr lang="en-GB" sz="2000" dirty="0">
                <a:solidFill>
                  <a:srgbClr val="FF0000"/>
                </a:solidFill>
              </a:rPr>
              <a:t>[ˈ</a:t>
            </a:r>
            <a:r>
              <a:rPr lang="en-GB" sz="2000" dirty="0" err="1">
                <a:solidFill>
                  <a:srgbClr val="FF0000"/>
                </a:solidFill>
              </a:rPr>
              <a:t>taɪɾɫ</a:t>
            </a:r>
            <a:r>
              <a:rPr lang="en-GB" sz="2000" dirty="0">
                <a:solidFill>
                  <a:srgbClr val="FF0000"/>
                </a:solidFill>
              </a:rPr>
              <a:t>̩] </a:t>
            </a:r>
            <a:r>
              <a:rPr lang="en-GB" sz="2000" dirty="0">
                <a:solidFill>
                  <a:srgbClr val="0070C0"/>
                </a:solidFill>
              </a:rPr>
              <a:t>(narrow, allophonic transcription, uses square brackets) </a:t>
            </a:r>
            <a:r>
              <a:rPr lang="en-GB" sz="20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GB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title</a:t>
            </a:r>
            <a:r>
              <a:rPr lang="en-GB" sz="2000" dirty="0">
                <a:solidFill>
                  <a:srgbClr val="0070C0"/>
                </a:solidFill>
                <a:sym typeface="Wingdings" panose="05000000000000000000" pitchFamily="2" charset="2"/>
              </a:rPr>
              <a:t> and </a:t>
            </a:r>
            <a:r>
              <a:rPr lang="en-GB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tidal</a:t>
            </a:r>
            <a:r>
              <a:rPr lang="en-GB" sz="2000" dirty="0">
                <a:solidFill>
                  <a:srgbClr val="0070C0"/>
                </a:solidFill>
                <a:sym typeface="Wingdings" panose="05000000000000000000" pitchFamily="2" charset="2"/>
              </a:rPr>
              <a:t> are 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allophones</a:t>
            </a:r>
            <a:r>
              <a:rPr lang="en-GB" sz="2000" dirty="0">
                <a:solidFill>
                  <a:srgbClr val="0070C0"/>
                </a:solidFill>
                <a:sym typeface="Wingdings" panose="05000000000000000000" pitchFamily="2" charset="2"/>
              </a:rPr>
              <a:t> in American English.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FC1ED21-CE79-44B0-B2D6-CE459ECB2E8A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45126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2E21C2-7D29-4F57-9ABF-86DD2BC50FBC}"/>
              </a:ext>
            </a:extLst>
          </p:cNvPr>
          <p:cNvSpPr txBox="1"/>
          <p:nvPr/>
        </p:nvSpPr>
        <p:spPr>
          <a:xfrm>
            <a:off x="956441" y="1061952"/>
            <a:ext cx="5139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rgbClr val="0070C0"/>
                </a:solidFill>
              </a:rPr>
              <a:t>Geo</a:t>
            </a:r>
            <a:r>
              <a:rPr lang="it-IT" sz="4000" b="1" dirty="0" err="1"/>
              <a:t>metry</a:t>
            </a:r>
            <a:r>
              <a:rPr lang="it-IT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γη / μέτρον</a:t>
            </a:r>
          </a:p>
          <a:p>
            <a:r>
              <a:rPr lang="it-IT" sz="4000" b="1" dirty="0" err="1">
                <a:solidFill>
                  <a:srgbClr val="0070C0"/>
                </a:solidFill>
              </a:rPr>
              <a:t>Trigono</a:t>
            </a:r>
            <a:r>
              <a:rPr lang="it-IT" sz="4000" b="1" dirty="0" err="1"/>
              <a:t>metry</a:t>
            </a:r>
            <a:r>
              <a:rPr lang="it-IT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τρίγωνο</a:t>
            </a:r>
            <a:endParaRPr lang="it-IT" sz="4000" b="1" i="1" dirty="0">
              <a:solidFill>
                <a:srgbClr val="0070C0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043CB63-D4E7-4436-981B-96281271CF79}"/>
              </a:ext>
            </a:extLst>
          </p:cNvPr>
          <p:cNvSpPr txBox="1"/>
          <p:nvPr/>
        </p:nvSpPr>
        <p:spPr>
          <a:xfrm>
            <a:off x="956441" y="3865352"/>
            <a:ext cx="5139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rgbClr val="0070C0"/>
                </a:solidFill>
              </a:rPr>
              <a:t>Choreo</a:t>
            </a:r>
            <a:r>
              <a:rPr lang="it-IT" sz="4000" b="1" dirty="0" err="1"/>
              <a:t>graphy</a:t>
            </a:r>
            <a:r>
              <a:rPr lang="it-IT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χορός</a:t>
            </a:r>
          </a:p>
          <a:p>
            <a:r>
              <a:rPr lang="it-IT" sz="4000" b="1" dirty="0" err="1">
                <a:solidFill>
                  <a:srgbClr val="0070C0"/>
                </a:solidFill>
              </a:rPr>
              <a:t>Geo</a:t>
            </a:r>
            <a:r>
              <a:rPr lang="it-IT" sz="4000" b="1" dirty="0" err="1"/>
              <a:t>graphy</a:t>
            </a:r>
            <a:r>
              <a:rPr lang="it-IT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γη </a:t>
            </a:r>
            <a:r>
              <a:rPr lang="it-IT" sz="4000" b="1" i="1" dirty="0">
                <a:solidFill>
                  <a:srgbClr val="0070C0"/>
                </a:solidFill>
              </a:rPr>
              <a:t>/</a:t>
            </a:r>
            <a:r>
              <a:rPr lang="el-GR" sz="4000" b="1" i="1" dirty="0">
                <a:solidFill>
                  <a:srgbClr val="0070C0"/>
                </a:solidFill>
              </a:rPr>
              <a:t> γραφή</a:t>
            </a:r>
            <a:endParaRPr lang="it-IT" sz="4000" b="1" i="1" dirty="0">
              <a:solidFill>
                <a:srgbClr val="0070C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78DCA5-9626-4049-AB83-A554BF4E4FBC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CF898D7-269E-4CC8-8DEF-F2E9BAA684E8}"/>
              </a:ext>
            </a:extLst>
          </p:cNvPr>
          <p:cNvSpPr txBox="1"/>
          <p:nvPr/>
        </p:nvSpPr>
        <p:spPr>
          <a:xfrm>
            <a:off x="7508628" y="1847564"/>
            <a:ext cx="372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rgbClr val="0070C0"/>
                </a:solidFill>
              </a:rPr>
              <a:t>γεωμετρία</a:t>
            </a:r>
            <a:endParaRPr lang="it-IT" sz="4000" b="1" i="1" dirty="0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C9DF5B4-2880-4DE9-A60D-B7A56A83F722}"/>
              </a:ext>
            </a:extLst>
          </p:cNvPr>
          <p:cNvSpPr txBox="1"/>
          <p:nvPr/>
        </p:nvSpPr>
        <p:spPr>
          <a:xfrm>
            <a:off x="7508628" y="3249017"/>
            <a:ext cx="372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rgbClr val="0070C0"/>
                </a:solidFill>
              </a:rPr>
              <a:t>γεωγραφία</a:t>
            </a:r>
            <a:endParaRPr lang="it-IT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AEF3E80-E498-4FF6-AF62-90FC4E37E7CD}"/>
              </a:ext>
            </a:extLst>
          </p:cNvPr>
          <p:cNvSpPr txBox="1"/>
          <p:nvPr/>
        </p:nvSpPr>
        <p:spPr>
          <a:xfrm>
            <a:off x="478294" y="479632"/>
            <a:ext cx="5139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rgbClr val="FF0000"/>
                </a:solidFill>
              </a:rPr>
              <a:t>Socio</a:t>
            </a:r>
            <a:r>
              <a:rPr lang="it-IT" sz="4000" b="1" dirty="0" err="1"/>
              <a:t>logy</a:t>
            </a:r>
            <a:r>
              <a:rPr lang="el-GR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λόγος</a:t>
            </a:r>
            <a:endParaRPr lang="it-IT" sz="4000" b="1" i="1" dirty="0">
              <a:solidFill>
                <a:srgbClr val="0070C0"/>
              </a:solidFill>
            </a:endParaRPr>
          </a:p>
          <a:p>
            <a:r>
              <a:rPr lang="it-IT" sz="4000" b="1" dirty="0"/>
              <a:t>Tele</a:t>
            </a:r>
            <a:r>
              <a:rPr lang="it-IT" sz="4000" b="1" dirty="0">
                <a:solidFill>
                  <a:srgbClr val="FF0000"/>
                </a:solidFill>
              </a:rPr>
              <a:t>vision</a:t>
            </a:r>
            <a:r>
              <a:rPr lang="el-GR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τήλε</a:t>
            </a:r>
            <a:r>
              <a:rPr lang="it-IT" sz="4000" b="1" i="1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0A2EE0B-2F89-42BE-A489-46E161733AF6}"/>
              </a:ext>
            </a:extLst>
          </p:cNvPr>
          <p:cNvSpPr txBox="1"/>
          <p:nvPr/>
        </p:nvSpPr>
        <p:spPr>
          <a:xfrm>
            <a:off x="478293" y="2385034"/>
            <a:ext cx="4867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Tele</a:t>
            </a:r>
            <a:r>
              <a:rPr lang="it-IT" sz="4000" b="1" dirty="0" err="1">
                <a:solidFill>
                  <a:srgbClr val="0070C0"/>
                </a:solidFill>
              </a:rPr>
              <a:t>scope</a:t>
            </a:r>
            <a:r>
              <a:rPr lang="el-GR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σκοπός</a:t>
            </a:r>
            <a:endParaRPr lang="it-IT" sz="4000" b="1" i="1" dirty="0">
              <a:solidFill>
                <a:srgbClr val="0070C0"/>
              </a:solidFill>
            </a:endParaRPr>
          </a:p>
          <a:p>
            <a:r>
              <a:rPr lang="it-IT" sz="4000" b="1" dirty="0"/>
              <a:t>Tele</a:t>
            </a:r>
            <a:r>
              <a:rPr lang="it-IT" sz="4000" b="1" dirty="0">
                <a:solidFill>
                  <a:srgbClr val="0070C0"/>
                </a:solidFill>
              </a:rPr>
              <a:t>phone</a:t>
            </a:r>
            <a:r>
              <a:rPr lang="el-GR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φωνή</a:t>
            </a:r>
            <a:endParaRPr lang="it-IT" sz="4000" b="1" i="1" dirty="0">
              <a:solidFill>
                <a:srgbClr val="0070C0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BA927D9-B2AF-47FE-85AE-C98923BA79E8}"/>
              </a:ext>
            </a:extLst>
          </p:cNvPr>
          <p:cNvSpPr txBox="1"/>
          <p:nvPr/>
        </p:nvSpPr>
        <p:spPr>
          <a:xfrm>
            <a:off x="442205" y="4377066"/>
            <a:ext cx="4867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rgbClr val="0070C0"/>
                </a:solidFill>
              </a:rPr>
              <a:t>Eco</a:t>
            </a:r>
            <a:r>
              <a:rPr lang="it-IT" sz="4000" b="1" dirty="0" err="1"/>
              <a:t>logy</a:t>
            </a:r>
            <a:r>
              <a:rPr lang="it-IT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οίκος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0011C5-EC9F-43AC-8D4A-525487D3F3B6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F547910-15B0-4ED1-BCA2-211BCBC096B9}"/>
              </a:ext>
            </a:extLst>
          </p:cNvPr>
          <p:cNvSpPr txBox="1"/>
          <p:nvPr/>
        </p:nvSpPr>
        <p:spPr>
          <a:xfrm>
            <a:off x="6757535" y="1141352"/>
            <a:ext cx="372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rgbClr val="0070C0"/>
                </a:solidFill>
              </a:rPr>
              <a:t>τηλεόραση</a:t>
            </a:r>
            <a:endParaRPr lang="it-IT" sz="4000" b="1" dirty="0">
              <a:solidFill>
                <a:srgbClr val="0070C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E53DBA3-36FB-4CB5-BD3C-9B0405880512}"/>
              </a:ext>
            </a:extLst>
          </p:cNvPr>
          <p:cNvSpPr txBox="1"/>
          <p:nvPr/>
        </p:nvSpPr>
        <p:spPr>
          <a:xfrm>
            <a:off x="6771802" y="1849238"/>
            <a:ext cx="372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rgbClr val="0070C0"/>
                </a:solidFill>
              </a:rPr>
              <a:t>πανόραμα</a:t>
            </a:r>
            <a:endParaRPr lang="it-IT" sz="4000" b="1" dirty="0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2F69B01-DEB3-444E-A2DF-B06A6DB16760}"/>
              </a:ext>
            </a:extLst>
          </p:cNvPr>
          <p:cNvSpPr txBox="1"/>
          <p:nvPr/>
        </p:nvSpPr>
        <p:spPr>
          <a:xfrm>
            <a:off x="6757534" y="3000587"/>
            <a:ext cx="372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rgbClr val="0070C0"/>
                </a:solidFill>
              </a:rPr>
              <a:t>τηλέφωνο</a:t>
            </a:r>
            <a:endParaRPr lang="it-IT" sz="4000" b="1" dirty="0">
              <a:solidFill>
                <a:srgbClr val="0070C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653A1DB-CDEF-4173-8334-8701B8708B5A}"/>
              </a:ext>
            </a:extLst>
          </p:cNvPr>
          <p:cNvSpPr txBox="1"/>
          <p:nvPr/>
        </p:nvSpPr>
        <p:spPr>
          <a:xfrm>
            <a:off x="6757534" y="4377066"/>
            <a:ext cx="372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rgbClr val="0070C0"/>
                </a:solidFill>
              </a:rPr>
              <a:t>οικολογία</a:t>
            </a:r>
            <a:endParaRPr lang="it-IT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2E21C2-7D29-4F57-9ABF-86DD2BC50FBC}"/>
              </a:ext>
            </a:extLst>
          </p:cNvPr>
          <p:cNvSpPr txBox="1"/>
          <p:nvPr/>
        </p:nvSpPr>
        <p:spPr>
          <a:xfrm>
            <a:off x="956441" y="1956474"/>
            <a:ext cx="5139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rgbClr val="0070C0"/>
                </a:solidFill>
              </a:rPr>
              <a:t>Odo</a:t>
            </a:r>
            <a:r>
              <a:rPr lang="it-IT" sz="4000" b="1" dirty="0" err="1"/>
              <a:t>meter</a:t>
            </a:r>
            <a:r>
              <a:rPr lang="el-GR" sz="4000" b="1" i="1" dirty="0">
                <a:solidFill>
                  <a:srgbClr val="0070C0"/>
                </a:solidFill>
              </a:rPr>
              <a:t> οδός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043CB63-D4E7-4436-981B-96281271CF79}"/>
              </a:ext>
            </a:extLst>
          </p:cNvPr>
          <p:cNvSpPr txBox="1"/>
          <p:nvPr/>
        </p:nvSpPr>
        <p:spPr>
          <a:xfrm>
            <a:off x="956441" y="3051452"/>
            <a:ext cx="51393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rgbClr val="0070C0"/>
                </a:solidFill>
              </a:rPr>
              <a:t>Photo</a:t>
            </a:r>
            <a:r>
              <a:rPr lang="it-IT" sz="4000" b="1" dirty="0" err="1"/>
              <a:t>graphy</a:t>
            </a:r>
            <a:r>
              <a:rPr lang="it-IT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φως</a:t>
            </a:r>
          </a:p>
          <a:p>
            <a:r>
              <a:rPr lang="it-IT" sz="4000" b="1" dirty="0" err="1">
                <a:solidFill>
                  <a:srgbClr val="0070C0"/>
                </a:solidFill>
              </a:rPr>
              <a:t>Geo</a:t>
            </a:r>
            <a:r>
              <a:rPr lang="it-IT" sz="4000" b="1" dirty="0" err="1"/>
              <a:t>graphy</a:t>
            </a:r>
            <a:r>
              <a:rPr lang="it-IT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γη </a:t>
            </a:r>
            <a:r>
              <a:rPr lang="it-IT" sz="4000" b="1" i="1" dirty="0">
                <a:solidFill>
                  <a:srgbClr val="0070C0"/>
                </a:solidFill>
              </a:rPr>
              <a:t>/</a:t>
            </a:r>
            <a:r>
              <a:rPr lang="el-GR" sz="4000" b="1" i="1" dirty="0">
                <a:solidFill>
                  <a:srgbClr val="0070C0"/>
                </a:solidFill>
              </a:rPr>
              <a:t> γραφή</a:t>
            </a:r>
            <a:endParaRPr lang="it-IT" sz="4000" b="1" i="1" dirty="0">
              <a:solidFill>
                <a:srgbClr val="0070C0"/>
              </a:solidFill>
            </a:endParaRPr>
          </a:p>
          <a:p>
            <a:endParaRPr lang="it-IT" sz="4000" b="1" i="1" dirty="0">
              <a:solidFill>
                <a:srgbClr val="0070C0"/>
              </a:solidFill>
            </a:endParaRPr>
          </a:p>
          <a:p>
            <a:r>
              <a:rPr lang="it-IT" sz="4000" b="1" dirty="0" err="1">
                <a:solidFill>
                  <a:srgbClr val="0070C0"/>
                </a:solidFill>
              </a:rPr>
              <a:t>Geo</a:t>
            </a:r>
            <a:r>
              <a:rPr lang="it-IT" sz="4000" b="1" dirty="0" err="1">
                <a:solidFill>
                  <a:srgbClr val="FF0000"/>
                </a:solidFill>
              </a:rPr>
              <a:t>metry</a:t>
            </a:r>
            <a:r>
              <a:rPr lang="it-IT" sz="4000" b="1" dirty="0"/>
              <a:t> </a:t>
            </a:r>
            <a:r>
              <a:rPr lang="el-GR" sz="4000" b="1" i="1" dirty="0">
                <a:solidFill>
                  <a:srgbClr val="0070C0"/>
                </a:solidFill>
              </a:rPr>
              <a:t>γη / μέτρον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0011C5-EC9F-43AC-8D4A-525487D3F3B6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AF00ED-FAC1-4C27-A191-71BA08BE059E}"/>
              </a:ext>
            </a:extLst>
          </p:cNvPr>
          <p:cNvSpPr txBox="1"/>
          <p:nvPr/>
        </p:nvSpPr>
        <p:spPr>
          <a:xfrm>
            <a:off x="7045768" y="3005285"/>
            <a:ext cx="372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rgbClr val="0070C0"/>
                </a:solidFill>
              </a:rPr>
              <a:t>φωτογραφία</a:t>
            </a:r>
            <a:endParaRPr lang="it-IT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7245626" y="344657"/>
            <a:ext cx="463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rgbClr val="0070C0"/>
                </a:solidFill>
              </a:rPr>
              <a:t>LOANWORDS,</a:t>
            </a:r>
          </a:p>
          <a:p>
            <a:pPr algn="r"/>
            <a:r>
              <a:rPr lang="it-IT" sz="3200" b="1" dirty="0">
                <a:solidFill>
                  <a:srgbClr val="0070C0"/>
                </a:solidFill>
              </a:rPr>
              <a:t>THE OTHER WAY ROUND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0A2EE0B-2F89-42BE-A489-46E161733AF6}"/>
              </a:ext>
            </a:extLst>
          </p:cNvPr>
          <p:cNvSpPr txBox="1"/>
          <p:nvPr/>
        </p:nvSpPr>
        <p:spPr>
          <a:xfrm>
            <a:off x="442203" y="1223240"/>
            <a:ext cx="7454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corona</a:t>
            </a:r>
            <a:r>
              <a:rPr lang="el-GR" sz="3200" b="1" dirty="0"/>
              <a:t> </a:t>
            </a:r>
            <a:r>
              <a:rPr lang="it-IT" sz="3200" b="1" i="1" dirty="0">
                <a:solidFill>
                  <a:srgbClr val="0070C0"/>
                </a:solidFill>
              </a:rPr>
              <a:t>corona</a:t>
            </a:r>
            <a:r>
              <a:rPr lang="el-GR" sz="3200" b="1" i="1" dirty="0">
                <a:solidFill>
                  <a:srgbClr val="0070C0"/>
                </a:solidFill>
              </a:rPr>
              <a:t> </a:t>
            </a:r>
            <a:r>
              <a:rPr lang="it-IT" sz="3200" b="1" dirty="0">
                <a:solidFill>
                  <a:srgbClr val="0070C0"/>
                </a:solidFill>
              </a:rPr>
              <a:t>(Latin | «crown»)</a:t>
            </a:r>
            <a:endParaRPr lang="it-IT" sz="3200" b="1" i="1" dirty="0">
              <a:solidFill>
                <a:srgbClr val="0070C0"/>
              </a:solidFill>
            </a:endParaRPr>
          </a:p>
          <a:p>
            <a:r>
              <a:rPr lang="it-IT" sz="3200" b="1" dirty="0"/>
              <a:t>virus</a:t>
            </a:r>
            <a:r>
              <a:rPr lang="el-GR" sz="3200" b="1" dirty="0"/>
              <a:t> </a:t>
            </a:r>
            <a:r>
              <a:rPr lang="it-IT" sz="3200" b="1" i="1" dirty="0">
                <a:solidFill>
                  <a:srgbClr val="0070C0"/>
                </a:solidFill>
              </a:rPr>
              <a:t>virus </a:t>
            </a:r>
            <a:r>
              <a:rPr lang="it-IT" sz="3200" b="1" dirty="0">
                <a:solidFill>
                  <a:srgbClr val="0070C0"/>
                </a:solidFill>
              </a:rPr>
              <a:t>(Latin | «</a:t>
            </a:r>
            <a:r>
              <a:rPr lang="it-IT" sz="3200" b="1" dirty="0" err="1">
                <a:solidFill>
                  <a:srgbClr val="0070C0"/>
                </a:solidFill>
              </a:rPr>
              <a:t>poison</a:t>
            </a:r>
            <a:r>
              <a:rPr lang="it-IT" sz="3200" b="1" dirty="0">
                <a:solidFill>
                  <a:srgbClr val="0070C0"/>
                </a:solidFill>
              </a:rPr>
              <a:t>»)</a:t>
            </a:r>
            <a:endParaRPr lang="it-IT" sz="3200" b="1" i="1" dirty="0">
              <a:solidFill>
                <a:srgbClr val="0070C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0011C5-EC9F-43AC-8D4A-525487D3F3B6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458AAB9-DB39-416B-90E1-C0EAE68751E1}"/>
              </a:ext>
            </a:extLst>
          </p:cNvPr>
          <p:cNvSpPr txBox="1"/>
          <p:nvPr/>
        </p:nvSpPr>
        <p:spPr>
          <a:xfrm>
            <a:off x="4679230" y="2640432"/>
            <a:ext cx="8496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pharmacy</a:t>
            </a:r>
            <a:r>
              <a:rPr lang="el-GR" sz="3200" b="1" dirty="0"/>
              <a:t> </a:t>
            </a:r>
            <a:r>
              <a:rPr lang="el-GR" sz="3200" b="1" i="1" dirty="0">
                <a:solidFill>
                  <a:srgbClr val="0070C0"/>
                </a:solidFill>
              </a:rPr>
              <a:t>φάρμακον </a:t>
            </a:r>
            <a:r>
              <a:rPr lang="it-IT" sz="3200" b="1" dirty="0">
                <a:solidFill>
                  <a:srgbClr val="0070C0"/>
                </a:solidFill>
              </a:rPr>
              <a:t>(</a:t>
            </a:r>
            <a:r>
              <a:rPr lang="it-IT" sz="3200" b="1" dirty="0" err="1">
                <a:solidFill>
                  <a:srgbClr val="0070C0"/>
                </a:solidFill>
              </a:rPr>
              <a:t>Greek</a:t>
            </a:r>
            <a:r>
              <a:rPr lang="it-IT" sz="3200" b="1" dirty="0">
                <a:solidFill>
                  <a:srgbClr val="0070C0"/>
                </a:solidFill>
              </a:rPr>
              <a:t> | «</a:t>
            </a:r>
            <a:r>
              <a:rPr lang="it-IT" sz="3200" b="1" dirty="0" err="1">
                <a:solidFill>
                  <a:srgbClr val="0070C0"/>
                </a:solidFill>
              </a:rPr>
              <a:t>poison</a:t>
            </a:r>
            <a:r>
              <a:rPr lang="it-IT" sz="3200" b="1" dirty="0">
                <a:solidFill>
                  <a:srgbClr val="0070C0"/>
                </a:solidFill>
              </a:rPr>
              <a:t>»)</a:t>
            </a:r>
            <a:endParaRPr lang="it-IT" sz="3200" b="1" i="1" dirty="0">
              <a:solidFill>
                <a:srgbClr val="0070C0"/>
              </a:solidFill>
            </a:endParaRPr>
          </a:p>
          <a:p>
            <a:r>
              <a:rPr lang="el-GR" sz="3200" b="1" dirty="0"/>
              <a:t>ιός</a:t>
            </a:r>
            <a:r>
              <a:rPr lang="it-IT" sz="3200" b="1" i="1" dirty="0">
                <a:solidFill>
                  <a:srgbClr val="0070C0"/>
                </a:solidFill>
              </a:rPr>
              <a:t> </a:t>
            </a:r>
            <a:r>
              <a:rPr lang="it-IT" sz="3200" b="1" dirty="0">
                <a:solidFill>
                  <a:srgbClr val="0070C0"/>
                </a:solidFill>
              </a:rPr>
              <a:t>(</a:t>
            </a:r>
            <a:r>
              <a:rPr lang="it-IT" sz="3200" b="1" dirty="0" err="1">
                <a:solidFill>
                  <a:srgbClr val="0070C0"/>
                </a:solidFill>
              </a:rPr>
              <a:t>Greek</a:t>
            </a:r>
            <a:r>
              <a:rPr lang="it-IT" sz="3200" b="1" dirty="0">
                <a:solidFill>
                  <a:srgbClr val="0070C0"/>
                </a:solidFill>
              </a:rPr>
              <a:t> | </a:t>
            </a:r>
            <a:r>
              <a:rPr lang="it-IT" sz="3200" b="1" dirty="0" err="1">
                <a:solidFill>
                  <a:srgbClr val="0070C0"/>
                </a:solidFill>
              </a:rPr>
              <a:t>another</a:t>
            </a:r>
            <a:r>
              <a:rPr lang="it-IT" sz="3200" b="1" dirty="0">
                <a:solidFill>
                  <a:srgbClr val="0070C0"/>
                </a:solidFill>
              </a:rPr>
              <a:t> word for «</a:t>
            </a:r>
            <a:r>
              <a:rPr lang="it-IT" sz="3200" b="1" dirty="0" err="1">
                <a:solidFill>
                  <a:srgbClr val="0070C0"/>
                </a:solidFill>
              </a:rPr>
              <a:t>poison</a:t>
            </a:r>
            <a:r>
              <a:rPr lang="it-IT" sz="3200" b="1" dirty="0">
                <a:solidFill>
                  <a:srgbClr val="0070C0"/>
                </a:solidFill>
              </a:rPr>
              <a:t>»)</a:t>
            </a:r>
            <a:endParaRPr lang="it-IT" sz="3200" b="1" i="1" dirty="0">
              <a:solidFill>
                <a:srgbClr val="0070C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0FB0867-379A-4EF3-B5F8-597A8455097D}"/>
              </a:ext>
            </a:extLst>
          </p:cNvPr>
          <p:cNvSpPr txBox="1"/>
          <p:nvPr/>
        </p:nvSpPr>
        <p:spPr>
          <a:xfrm>
            <a:off x="4679230" y="4819109"/>
            <a:ext cx="7454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quarantine</a:t>
            </a:r>
            <a:r>
              <a:rPr lang="el-GR" sz="3200" b="1" dirty="0"/>
              <a:t> </a:t>
            </a:r>
            <a:r>
              <a:rPr lang="it-IT" sz="3200" b="1" i="1" dirty="0">
                <a:solidFill>
                  <a:srgbClr val="0070C0"/>
                </a:solidFill>
              </a:rPr>
              <a:t>quaranta</a:t>
            </a:r>
            <a:r>
              <a:rPr lang="el-GR" sz="3200" b="1" i="1" dirty="0">
                <a:solidFill>
                  <a:srgbClr val="0070C0"/>
                </a:solidFill>
              </a:rPr>
              <a:t> </a:t>
            </a:r>
            <a:r>
              <a:rPr lang="it-IT" sz="3200" b="1" dirty="0">
                <a:solidFill>
                  <a:srgbClr val="0070C0"/>
                </a:solidFill>
              </a:rPr>
              <a:t>(</a:t>
            </a:r>
            <a:r>
              <a:rPr lang="it-IT" sz="3200" b="1" dirty="0" err="1">
                <a:solidFill>
                  <a:srgbClr val="0070C0"/>
                </a:solidFill>
              </a:rPr>
              <a:t>Italian</a:t>
            </a:r>
            <a:r>
              <a:rPr lang="it-IT" sz="3200" b="1" dirty="0">
                <a:solidFill>
                  <a:srgbClr val="0070C0"/>
                </a:solidFill>
              </a:rPr>
              <a:t> | «</a:t>
            </a:r>
            <a:r>
              <a:rPr lang="it-IT" sz="3200" b="1" dirty="0" err="1">
                <a:solidFill>
                  <a:srgbClr val="0070C0"/>
                </a:solidFill>
              </a:rPr>
              <a:t>fourty</a:t>
            </a:r>
            <a:r>
              <a:rPr lang="it-IT" sz="3200" b="1" dirty="0">
                <a:solidFill>
                  <a:srgbClr val="0070C0"/>
                </a:solidFill>
              </a:rPr>
              <a:t>»)</a:t>
            </a:r>
            <a:endParaRPr lang="it-IT" sz="3200" b="1" i="1" dirty="0">
              <a:solidFill>
                <a:srgbClr val="0070C0"/>
              </a:solidFill>
            </a:endParaRPr>
          </a:p>
          <a:p>
            <a:r>
              <a:rPr lang="it-IT" sz="3200" b="1" dirty="0"/>
              <a:t>vaccine</a:t>
            </a:r>
            <a:r>
              <a:rPr lang="el-GR" sz="3200" b="1" dirty="0"/>
              <a:t> </a:t>
            </a:r>
            <a:r>
              <a:rPr lang="it-IT" sz="3200" b="1" i="1" dirty="0">
                <a:solidFill>
                  <a:srgbClr val="0070C0"/>
                </a:solidFill>
              </a:rPr>
              <a:t>vacca </a:t>
            </a:r>
            <a:r>
              <a:rPr lang="it-IT" sz="3200" b="1" dirty="0">
                <a:solidFill>
                  <a:srgbClr val="0070C0"/>
                </a:solidFill>
              </a:rPr>
              <a:t>(Latin | «cow»)</a:t>
            </a:r>
            <a:endParaRPr lang="it-IT" sz="3200" b="1" i="1" dirty="0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56741FF-80F6-4D17-8962-791178FC2C15}"/>
              </a:ext>
            </a:extLst>
          </p:cNvPr>
          <p:cNvSpPr txBox="1"/>
          <p:nvPr/>
        </p:nvSpPr>
        <p:spPr>
          <a:xfrm>
            <a:off x="442203" y="3914436"/>
            <a:ext cx="299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/>
              <a:t>κορωνοϊός</a:t>
            </a:r>
            <a:r>
              <a:rPr lang="it-IT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8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F40C489-872A-41D6-83D8-30244F20E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64" t="20230" r="12327" b="48506"/>
          <a:stretch/>
        </p:blipFill>
        <p:spPr>
          <a:xfrm>
            <a:off x="8603499" y="1417578"/>
            <a:ext cx="2084802" cy="162165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8361412" y="432574"/>
            <a:ext cx="3816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0070C0"/>
                </a:solidFill>
              </a:rPr>
              <a:t>ΤΟ ΑΛΦΑΒΗΤΟ</a:t>
            </a:r>
            <a:endParaRPr lang="it-IT" sz="3200" b="1" dirty="0">
              <a:solidFill>
                <a:srgbClr val="0070C0"/>
              </a:solidFill>
            </a:endParaRPr>
          </a:p>
          <a:p>
            <a:pPr algn="ctr"/>
            <a:r>
              <a:rPr lang="el-GR" sz="3200" b="1" dirty="0">
                <a:solidFill>
                  <a:srgbClr val="0070C0"/>
                </a:solidFill>
              </a:rPr>
              <a:t>ΚΕΦΑΛΑΙΑ / μικρά</a:t>
            </a:r>
            <a:endParaRPr lang="it-IT" sz="3200" b="1" dirty="0">
              <a:solidFill>
                <a:srgbClr val="0070C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97B348-A6CD-453F-8154-BB8CA1881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8" t="18850" r="68581" b="48507"/>
          <a:stretch/>
        </p:blipFill>
        <p:spPr>
          <a:xfrm>
            <a:off x="1831739" y="1193381"/>
            <a:ext cx="1756041" cy="168896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D6EC406-CB4A-4D94-A109-A47F22F9C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40" t="18851" r="42930" b="48506"/>
          <a:stretch/>
        </p:blipFill>
        <p:spPr>
          <a:xfrm>
            <a:off x="5217979" y="1144198"/>
            <a:ext cx="1756041" cy="199910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5A02217-1B82-44A1-80B8-4D5BC836EBEB}"/>
              </a:ext>
            </a:extLst>
          </p:cNvPr>
          <p:cNvSpPr txBox="1"/>
          <p:nvPr/>
        </p:nvSpPr>
        <p:spPr>
          <a:xfrm>
            <a:off x="1439501" y="3144781"/>
            <a:ext cx="232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0070C0"/>
                </a:solidFill>
              </a:rPr>
              <a:t>ΑΣΑΝΣΕΡ</a:t>
            </a:r>
            <a:endParaRPr lang="it-IT" sz="3200" b="1" dirty="0">
              <a:solidFill>
                <a:srgbClr val="0070C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ADB68D2-5A8D-4FE8-967B-992C14F9162C}"/>
              </a:ext>
            </a:extLst>
          </p:cNvPr>
          <p:cNvSpPr txBox="1"/>
          <p:nvPr/>
        </p:nvSpPr>
        <p:spPr>
          <a:xfrm>
            <a:off x="4933541" y="3152712"/>
            <a:ext cx="232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0070C0"/>
                </a:solidFill>
              </a:rPr>
              <a:t>ΑΦΙΣΑ</a:t>
            </a:r>
            <a:endParaRPr lang="it-IT" sz="3200" b="1" dirty="0">
              <a:solidFill>
                <a:srgbClr val="0070C0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8D1B210-77AF-4BBA-855C-22FAAE6471A1}"/>
              </a:ext>
            </a:extLst>
          </p:cNvPr>
          <p:cNvSpPr txBox="1"/>
          <p:nvPr/>
        </p:nvSpPr>
        <p:spPr>
          <a:xfrm>
            <a:off x="8273322" y="3136612"/>
            <a:ext cx="275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0070C0"/>
                </a:solidFill>
              </a:rPr>
              <a:t>ΚΡΟΥΑΣΑΝ</a:t>
            </a:r>
            <a:endParaRPr lang="it-IT" sz="3200" b="1" dirty="0">
              <a:solidFill>
                <a:srgbClr val="0070C0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8D48865-C413-4880-BB83-5A684D116252}"/>
              </a:ext>
            </a:extLst>
          </p:cNvPr>
          <p:cNvSpPr txBox="1"/>
          <p:nvPr/>
        </p:nvSpPr>
        <p:spPr>
          <a:xfrm>
            <a:off x="1048974" y="3721387"/>
            <a:ext cx="310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F0000"/>
                </a:solidFill>
              </a:rPr>
              <a:t>ασανσέρ</a:t>
            </a:r>
            <a:endParaRPr lang="it-IT" sz="3200" b="1" dirty="0">
              <a:solidFill>
                <a:srgbClr val="FF0000"/>
              </a:solidFill>
            </a:endParaRPr>
          </a:p>
          <a:p>
            <a:pPr algn="ctr"/>
            <a:r>
              <a:rPr lang="it-IT" sz="2400" i="1" dirty="0" err="1">
                <a:solidFill>
                  <a:srgbClr val="0070C0"/>
                </a:solidFill>
              </a:rPr>
              <a:t>ascenseur</a:t>
            </a:r>
            <a:r>
              <a:rPr lang="it-IT" sz="2400" dirty="0">
                <a:solidFill>
                  <a:srgbClr val="0070C0"/>
                </a:solidFill>
              </a:rPr>
              <a:t> [</a:t>
            </a:r>
            <a:r>
              <a:rPr lang="it-IT" sz="2400" dirty="0" err="1">
                <a:solidFill>
                  <a:srgbClr val="0070C0"/>
                </a:solidFill>
              </a:rPr>
              <a:t>asɑ̃sɶr</a:t>
            </a:r>
            <a:r>
              <a:rPr lang="it-IT" sz="2400" dirty="0">
                <a:solidFill>
                  <a:srgbClr val="0070C0"/>
                </a:solidFill>
              </a:rPr>
              <a:t>]</a:t>
            </a:r>
            <a:endParaRPr lang="it-IT" sz="2800" dirty="0">
              <a:solidFill>
                <a:srgbClr val="0070C0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D7B053E-FA41-4B8A-AEF6-14C65E125C1B}"/>
              </a:ext>
            </a:extLst>
          </p:cNvPr>
          <p:cNvSpPr txBox="1"/>
          <p:nvPr/>
        </p:nvSpPr>
        <p:spPr>
          <a:xfrm>
            <a:off x="4927886" y="3721387"/>
            <a:ext cx="2327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F0000"/>
                </a:solidFill>
              </a:rPr>
              <a:t>αφίσα</a:t>
            </a:r>
            <a:endParaRPr lang="it-IT" sz="3200" b="1" dirty="0">
              <a:solidFill>
                <a:srgbClr val="FF0000"/>
              </a:solidFill>
            </a:endParaRPr>
          </a:p>
          <a:p>
            <a:pPr algn="ctr"/>
            <a:r>
              <a:rPr lang="it-IT" sz="2400" i="1" dirty="0">
                <a:solidFill>
                  <a:srgbClr val="0070C0"/>
                </a:solidFill>
              </a:rPr>
              <a:t>affiche</a:t>
            </a:r>
            <a:r>
              <a:rPr lang="it-IT" sz="2400" dirty="0">
                <a:solidFill>
                  <a:srgbClr val="0070C0"/>
                </a:solidFill>
              </a:rPr>
              <a:t> [</a:t>
            </a:r>
            <a:r>
              <a:rPr lang="it-IT" sz="2400" dirty="0" err="1">
                <a:solidFill>
                  <a:srgbClr val="0070C0"/>
                </a:solidFill>
              </a:rPr>
              <a:t>afiʃ</a:t>
            </a:r>
            <a:r>
              <a:rPr lang="it-IT" sz="2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88920F7-C325-44CE-B418-C1B3A9E5BE50}"/>
              </a:ext>
            </a:extLst>
          </p:cNvPr>
          <p:cNvSpPr txBox="1"/>
          <p:nvPr/>
        </p:nvSpPr>
        <p:spPr>
          <a:xfrm>
            <a:off x="8267667" y="3721387"/>
            <a:ext cx="2756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F0000"/>
                </a:solidFill>
              </a:rPr>
              <a:t>κρουασάν</a:t>
            </a:r>
            <a:endParaRPr lang="it-IT" sz="3200" b="1" dirty="0">
              <a:solidFill>
                <a:srgbClr val="FF0000"/>
              </a:solidFill>
            </a:endParaRPr>
          </a:p>
          <a:p>
            <a:pPr algn="ctr"/>
            <a:r>
              <a:rPr lang="it-IT" sz="2400" i="1" dirty="0">
                <a:solidFill>
                  <a:srgbClr val="0070C0"/>
                </a:solidFill>
              </a:rPr>
              <a:t>croissant</a:t>
            </a:r>
            <a:r>
              <a:rPr lang="it-IT" sz="2400" dirty="0">
                <a:solidFill>
                  <a:srgbClr val="0070C0"/>
                </a:solidFill>
              </a:rPr>
              <a:t> [</a:t>
            </a:r>
            <a:r>
              <a:rPr lang="it-IT" sz="2400" dirty="0" err="1">
                <a:solidFill>
                  <a:srgbClr val="0070C0"/>
                </a:solidFill>
              </a:rPr>
              <a:t>krwasɑ</a:t>
            </a:r>
            <a:r>
              <a:rPr lang="it-IT" sz="2400" dirty="0">
                <a:solidFill>
                  <a:srgbClr val="0070C0"/>
                </a:solidFill>
              </a:rPr>
              <a:t>̃]</a:t>
            </a:r>
          </a:p>
          <a:p>
            <a:pPr algn="ctr"/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0EEAC30-0C1F-4E43-9E13-F78D25FDB5C3}"/>
              </a:ext>
            </a:extLst>
          </p:cNvPr>
          <p:cNvSpPr txBox="1"/>
          <p:nvPr/>
        </p:nvSpPr>
        <p:spPr>
          <a:xfrm>
            <a:off x="442205" y="4937141"/>
            <a:ext cx="359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b="1" i="1" u="sng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loanword</a:t>
            </a:r>
            <a:r>
              <a:rPr lang="it-IT" sz="2800" dirty="0"/>
              <a:t>?</a:t>
            </a:r>
            <a:endParaRPr lang="it-IT" sz="2800" b="1" dirty="0">
              <a:solidFill>
                <a:srgbClr val="FF000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B2FBBDD-56C6-49E8-99EF-2F31E3F32891}"/>
              </a:ext>
            </a:extLst>
          </p:cNvPr>
          <p:cNvSpPr txBox="1"/>
          <p:nvPr/>
        </p:nvSpPr>
        <p:spPr>
          <a:xfrm>
            <a:off x="3587780" y="4953314"/>
            <a:ext cx="799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800" dirty="0"/>
              <a:t>गिलास</a:t>
            </a:r>
            <a:r>
              <a:rPr lang="it-IT" sz="2800" dirty="0"/>
              <a:t> (</a:t>
            </a:r>
            <a:r>
              <a:rPr lang="hi-IN" sz="2800" dirty="0"/>
              <a:t>एक गिलास पानी</a:t>
            </a:r>
            <a:r>
              <a:rPr lang="it-IT" sz="2800" dirty="0"/>
              <a:t>)       </a:t>
            </a:r>
            <a:r>
              <a:rPr lang="en-GB" sz="2800" b="1" dirty="0">
                <a:solidFill>
                  <a:srgbClr val="00B050"/>
                </a:solidFill>
              </a:rPr>
              <a:t>/</a:t>
            </a:r>
            <a:r>
              <a:rPr lang="en-GB" sz="2800" b="1" dirty="0" err="1">
                <a:solidFill>
                  <a:srgbClr val="00B050"/>
                </a:solidFill>
              </a:rPr>
              <a:t>ɡɪ</a:t>
            </a:r>
            <a:r>
              <a:rPr lang="el-GR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ʹ</a:t>
            </a:r>
            <a:r>
              <a:rPr lang="en-GB" sz="2800" b="1" dirty="0" err="1">
                <a:solidFill>
                  <a:srgbClr val="00B050"/>
                </a:solidFill>
              </a:rPr>
              <a:t>lɑːs</a:t>
            </a:r>
            <a:r>
              <a:rPr lang="en-GB" sz="2800" b="1" dirty="0">
                <a:solidFill>
                  <a:srgbClr val="00B050"/>
                </a:solidFill>
              </a:rPr>
              <a:t>/</a:t>
            </a:r>
            <a:endParaRPr lang="it-IT" sz="2800" b="1" dirty="0">
              <a:solidFill>
                <a:srgbClr val="00B05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18FEB3-8708-4EF5-B7F3-8948C35823B5}"/>
              </a:ext>
            </a:extLst>
          </p:cNvPr>
          <p:cNvSpPr txBox="1"/>
          <p:nvPr/>
        </p:nvSpPr>
        <p:spPr>
          <a:xfrm>
            <a:off x="7324761" y="5440422"/>
            <a:ext cx="313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glass (UK): </a:t>
            </a:r>
            <a:r>
              <a:rPr lang="en-GB" sz="2800" b="1" dirty="0">
                <a:solidFill>
                  <a:srgbClr val="00B050"/>
                </a:solidFill>
              </a:rPr>
              <a:t>/ˈ</a:t>
            </a:r>
            <a:r>
              <a:rPr lang="en-GB" sz="2800" b="1" dirty="0" err="1">
                <a:solidFill>
                  <a:srgbClr val="00B050"/>
                </a:solidFill>
              </a:rPr>
              <a:t>ɡlɑːs</a:t>
            </a:r>
            <a:r>
              <a:rPr lang="en-GB" sz="2800" b="1" dirty="0">
                <a:solidFill>
                  <a:srgbClr val="00B050"/>
                </a:solidFill>
              </a:rPr>
              <a:t>/</a:t>
            </a:r>
            <a:endParaRPr lang="it-IT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29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5A02217-1B82-44A1-80B8-4D5BC836EBEB}"/>
              </a:ext>
            </a:extLst>
          </p:cNvPr>
          <p:cNvSpPr txBox="1"/>
          <p:nvPr/>
        </p:nvSpPr>
        <p:spPr>
          <a:xfrm>
            <a:off x="952667" y="2828641"/>
            <a:ext cx="232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0070C0"/>
                </a:solidFill>
              </a:rPr>
              <a:t>ΚΡΕΠΑ</a:t>
            </a:r>
            <a:endParaRPr lang="it-IT" sz="3200" b="1" dirty="0">
              <a:solidFill>
                <a:srgbClr val="0070C0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8D1B210-77AF-4BBA-855C-22FAAE6471A1}"/>
              </a:ext>
            </a:extLst>
          </p:cNvPr>
          <p:cNvSpPr txBox="1"/>
          <p:nvPr/>
        </p:nvSpPr>
        <p:spPr>
          <a:xfrm>
            <a:off x="4239417" y="2837402"/>
            <a:ext cx="275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0070C0"/>
                </a:solidFill>
              </a:rPr>
              <a:t>ΜΑΓΙΟ</a:t>
            </a:r>
            <a:endParaRPr lang="it-IT" sz="3200" b="1" dirty="0">
              <a:solidFill>
                <a:srgbClr val="0070C0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8D48865-C413-4880-BB83-5A684D116252}"/>
              </a:ext>
            </a:extLst>
          </p:cNvPr>
          <p:cNvSpPr txBox="1"/>
          <p:nvPr/>
        </p:nvSpPr>
        <p:spPr>
          <a:xfrm>
            <a:off x="952667" y="3208625"/>
            <a:ext cx="232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F0000"/>
                </a:solidFill>
              </a:rPr>
              <a:t>κρέπα</a:t>
            </a:r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88920F7-C325-44CE-B418-C1B3A9E5BE50}"/>
              </a:ext>
            </a:extLst>
          </p:cNvPr>
          <p:cNvSpPr txBox="1"/>
          <p:nvPr/>
        </p:nvSpPr>
        <p:spPr>
          <a:xfrm>
            <a:off x="4218548" y="3173623"/>
            <a:ext cx="275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F0000"/>
                </a:solidFill>
              </a:rPr>
              <a:t>μαγιό</a:t>
            </a:r>
            <a:endParaRPr lang="it-IT" sz="3200" b="1" dirty="0">
              <a:solidFill>
                <a:srgbClr val="FF0000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87C8F42-E3E2-4C2B-9122-47CA50911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93" t="36475" r="52845" b="33180"/>
          <a:stretch/>
        </p:blipFill>
        <p:spPr>
          <a:xfrm>
            <a:off x="693043" y="752231"/>
            <a:ext cx="2848304" cy="208104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1F8C400-3758-4232-99CF-2455AD33F2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79" t="36629" r="25259" b="33027"/>
          <a:stretch/>
        </p:blipFill>
        <p:spPr>
          <a:xfrm>
            <a:off x="4193499" y="752231"/>
            <a:ext cx="2848304" cy="208104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F7332F-B16C-45DC-89C3-4E215C9A7165}"/>
              </a:ext>
            </a:extLst>
          </p:cNvPr>
          <p:cNvSpPr txBox="1"/>
          <p:nvPr/>
        </p:nvSpPr>
        <p:spPr>
          <a:xfrm>
            <a:off x="8361412" y="432574"/>
            <a:ext cx="3816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0070C0"/>
                </a:solidFill>
              </a:rPr>
              <a:t>ΤΟ ΑΛΦΑΒΗΤΟ</a:t>
            </a:r>
            <a:endParaRPr lang="it-IT" sz="3200" b="1" dirty="0">
              <a:solidFill>
                <a:srgbClr val="0070C0"/>
              </a:solidFill>
            </a:endParaRPr>
          </a:p>
          <a:p>
            <a:pPr algn="ctr"/>
            <a:r>
              <a:rPr lang="el-GR" sz="3200" b="1" dirty="0">
                <a:solidFill>
                  <a:srgbClr val="0070C0"/>
                </a:solidFill>
              </a:rPr>
              <a:t>ΚΕΦΑΛΑΙΑ / μικρά</a:t>
            </a:r>
            <a:endParaRPr lang="it-IT" sz="3200" b="1" dirty="0">
              <a:solidFill>
                <a:srgbClr val="0070C0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40D9694-80CC-4118-B75B-FD414DED24E5}"/>
              </a:ext>
            </a:extLst>
          </p:cNvPr>
          <p:cNvSpPr txBox="1"/>
          <p:nvPr/>
        </p:nvSpPr>
        <p:spPr>
          <a:xfrm>
            <a:off x="964605" y="3603004"/>
            <a:ext cx="2327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In French: </a:t>
            </a:r>
            <a:r>
              <a:rPr lang="it-IT" sz="2400" i="1" dirty="0">
                <a:solidFill>
                  <a:srgbClr val="0070C0"/>
                </a:solidFill>
              </a:rPr>
              <a:t>cr</a:t>
            </a:r>
            <a:r>
              <a:rPr lang="it-IT" sz="2400" i="1" dirty="0">
                <a:solidFill>
                  <a:srgbClr val="0070C0"/>
                </a:solidFill>
                <a:cs typeface="Arial" panose="020B0604020202020204" pitchFamily="34" charset="0"/>
              </a:rPr>
              <a:t>êpe</a:t>
            </a:r>
          </a:p>
          <a:p>
            <a:pPr algn="ctr"/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kr</a:t>
            </a:r>
            <a:r>
              <a:rPr lang="el-GR" sz="2000" dirty="0">
                <a:solidFill>
                  <a:srgbClr val="0070C0"/>
                </a:solidFill>
              </a:rPr>
              <a:t>ε</a:t>
            </a:r>
            <a:r>
              <a:rPr lang="en-GB" sz="2000" dirty="0">
                <a:solidFill>
                  <a:srgbClr val="0070C0"/>
                </a:solidFill>
              </a:rPr>
              <a:t>p]</a:t>
            </a:r>
            <a:endParaRPr lang="it-IT" sz="2400" b="1" dirty="0">
              <a:solidFill>
                <a:srgbClr val="0070C0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DC7E144-74DC-4374-B72D-F5D16A6C1EDD}"/>
              </a:ext>
            </a:extLst>
          </p:cNvPr>
          <p:cNvSpPr txBox="1"/>
          <p:nvPr/>
        </p:nvSpPr>
        <p:spPr>
          <a:xfrm>
            <a:off x="4371570" y="3603004"/>
            <a:ext cx="2450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In French: </a:t>
            </a:r>
            <a:r>
              <a:rPr lang="it-IT" sz="2400" i="1" dirty="0" err="1">
                <a:solidFill>
                  <a:srgbClr val="0070C0"/>
                </a:solidFill>
              </a:rPr>
              <a:t>maillot</a:t>
            </a:r>
            <a:endParaRPr lang="it-IT" sz="2400" i="1" dirty="0">
              <a:solidFill>
                <a:srgbClr val="0070C0"/>
              </a:solidFill>
            </a:endParaRPr>
          </a:p>
          <a:p>
            <a:pPr algn="ctr"/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majo</a:t>
            </a:r>
            <a:r>
              <a:rPr lang="en-GB" sz="2000" dirty="0">
                <a:solidFill>
                  <a:srgbClr val="0070C0"/>
                </a:solidFill>
              </a:rPr>
              <a:t>]</a:t>
            </a:r>
            <a:endParaRPr lang="it-IT" sz="2400" b="1" dirty="0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36C2DC-9039-48D6-B8B5-B6DF208DAF93}"/>
              </a:ext>
            </a:extLst>
          </p:cNvPr>
          <p:cNvSpPr txBox="1"/>
          <p:nvPr/>
        </p:nvSpPr>
        <p:spPr>
          <a:xfrm>
            <a:off x="2266907" y="4897184"/>
            <a:ext cx="765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>
                <a:solidFill>
                  <a:srgbClr val="0070C0"/>
                </a:solidFill>
              </a:rPr>
              <a:t>Transliteration</a:t>
            </a:r>
            <a:r>
              <a:rPr lang="it-IT" sz="2800" b="1" dirty="0">
                <a:solidFill>
                  <a:srgbClr val="0070C0"/>
                </a:solidFill>
              </a:rPr>
              <a:t> or </a:t>
            </a:r>
            <a:r>
              <a:rPr lang="it-IT" sz="2800" b="1" dirty="0" err="1">
                <a:solidFill>
                  <a:srgbClr val="0070C0"/>
                </a:solidFill>
              </a:rPr>
              <a:t>Orthographic</a:t>
            </a:r>
            <a:r>
              <a:rPr lang="it-IT" sz="2800" b="1" dirty="0">
                <a:solidFill>
                  <a:srgbClr val="0070C0"/>
                </a:solidFill>
              </a:rPr>
              <a:t> </a:t>
            </a:r>
            <a:r>
              <a:rPr lang="it-IT" sz="2800" b="1" dirty="0" err="1">
                <a:solidFill>
                  <a:srgbClr val="0070C0"/>
                </a:solidFill>
              </a:rPr>
              <a:t>transcription</a:t>
            </a:r>
            <a:r>
              <a:rPr lang="it-IT" sz="2800" dirty="0"/>
              <a:t>?</a:t>
            </a:r>
            <a:endParaRPr lang="it-IT" sz="2800" b="1" dirty="0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519C9E0-DF1F-4280-B87E-0DDDC25B7321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4007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29" grpId="0"/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36C2DC-9039-48D6-B8B5-B6DF208DAF93}"/>
              </a:ext>
            </a:extLst>
          </p:cNvPr>
          <p:cNvSpPr txBox="1"/>
          <p:nvPr/>
        </p:nvSpPr>
        <p:spPr>
          <a:xfrm>
            <a:off x="442205" y="469467"/>
            <a:ext cx="75740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Example: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“</a:t>
            </a:r>
            <a:r>
              <a:rPr lang="en-GB" sz="2000" dirty="0" err="1">
                <a:solidFill>
                  <a:srgbClr val="FF0000"/>
                </a:solidFill>
              </a:rPr>
              <a:t>Ελληνική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Δημοκρ</a:t>
            </a:r>
            <a:r>
              <a:rPr lang="en-GB" sz="2000" dirty="0">
                <a:solidFill>
                  <a:srgbClr val="FF0000"/>
                </a:solidFill>
              </a:rPr>
              <a:t>ατία</a:t>
            </a:r>
            <a:r>
              <a:rPr lang="en-GB" sz="2000" dirty="0">
                <a:solidFill>
                  <a:srgbClr val="0070C0"/>
                </a:solidFill>
              </a:rPr>
              <a:t>”: the usual transliteration to Latin script is </a:t>
            </a:r>
            <a:r>
              <a:rPr lang="en-GB" sz="2000" dirty="0">
                <a:solidFill>
                  <a:srgbClr val="FF0000"/>
                </a:solidFill>
              </a:rPr>
              <a:t>⟨Ellēnikḗ Dēmokratía⟩</a:t>
            </a:r>
            <a:r>
              <a:rPr lang="en-GB" sz="2000" dirty="0">
                <a:solidFill>
                  <a:srgbClr val="0070C0"/>
                </a:solidFill>
              </a:rPr>
              <a:t>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The equivalence </a:t>
            </a:r>
            <a:r>
              <a:rPr lang="en-GB" sz="2000" dirty="0">
                <a:solidFill>
                  <a:srgbClr val="FF0000"/>
                </a:solidFill>
              </a:rPr>
              <a:t>⟨η⟩ = ⟨ē⟩ </a:t>
            </a:r>
            <a:r>
              <a:rPr lang="en-GB" sz="2000" dirty="0">
                <a:solidFill>
                  <a:srgbClr val="0070C0"/>
                </a:solidFill>
              </a:rPr>
              <a:t>is not accurate in terms of pronunciation: the grapheme </a:t>
            </a:r>
            <a:r>
              <a:rPr lang="en-GB" sz="2000" dirty="0">
                <a:solidFill>
                  <a:srgbClr val="FF0000"/>
                </a:solidFill>
              </a:rPr>
              <a:t>⟨ē⟩ </a:t>
            </a:r>
            <a:r>
              <a:rPr lang="en-GB" sz="2000" dirty="0">
                <a:solidFill>
                  <a:srgbClr val="0070C0"/>
                </a:solidFill>
              </a:rPr>
              <a:t>is associated to a long [ē] sound (in English we can find this sound in the word </a:t>
            </a:r>
            <a:r>
              <a:rPr lang="en-GB" sz="2000" i="1" dirty="0">
                <a:solidFill>
                  <a:srgbClr val="FF0000"/>
                </a:solidFill>
              </a:rPr>
              <a:t>bared</a:t>
            </a:r>
            <a:r>
              <a:rPr lang="en-GB" sz="2000" dirty="0">
                <a:solidFill>
                  <a:srgbClr val="0070C0"/>
                </a:solidFill>
              </a:rPr>
              <a:t>, pronounced as</a:t>
            </a:r>
            <a:r>
              <a:rPr lang="en-GB" sz="2000" dirty="0">
                <a:solidFill>
                  <a:srgbClr val="FF0000"/>
                </a:solidFill>
              </a:rPr>
              <a:t> [</a:t>
            </a:r>
            <a:r>
              <a:rPr lang="en-GB" sz="2000" dirty="0" err="1">
                <a:solidFill>
                  <a:srgbClr val="FF0000"/>
                </a:solidFill>
              </a:rPr>
              <a:t>beːd</a:t>
            </a:r>
            <a:r>
              <a:rPr lang="en-GB" sz="2000" dirty="0">
                <a:solidFill>
                  <a:srgbClr val="FF0000"/>
                </a:solidFill>
              </a:rPr>
              <a:t>]</a:t>
            </a:r>
            <a:r>
              <a:rPr lang="en-GB" sz="2000" dirty="0">
                <a:solidFill>
                  <a:srgbClr val="0070C0"/>
                </a:solidFill>
              </a:rPr>
              <a:t>).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In fact, the vowel </a:t>
            </a:r>
            <a:r>
              <a:rPr lang="en-GB" sz="2000" dirty="0">
                <a:solidFill>
                  <a:srgbClr val="FF0000"/>
                </a:solidFill>
              </a:rPr>
              <a:t>⟨η⟩ </a:t>
            </a:r>
            <a:r>
              <a:rPr lang="en-GB" sz="2000" dirty="0">
                <a:solidFill>
                  <a:srgbClr val="0070C0"/>
                </a:solidFill>
              </a:rPr>
              <a:t>is pronounced as </a:t>
            </a:r>
            <a:r>
              <a:rPr lang="en-GB" sz="2000" dirty="0">
                <a:solidFill>
                  <a:srgbClr val="FF0000"/>
                </a:solidFill>
              </a:rPr>
              <a:t>[</a:t>
            </a:r>
            <a:r>
              <a:rPr lang="en-GB" sz="2000" dirty="0" err="1">
                <a:solidFill>
                  <a:srgbClr val="FF0000"/>
                </a:solidFill>
              </a:rPr>
              <a:t>i</a:t>
            </a:r>
            <a:r>
              <a:rPr lang="en-GB" sz="2000" dirty="0">
                <a:solidFill>
                  <a:srgbClr val="FF0000"/>
                </a:solidFill>
              </a:rPr>
              <a:t>] </a:t>
            </a:r>
            <a:r>
              <a:rPr lang="en-GB" sz="2000" dirty="0">
                <a:solidFill>
                  <a:srgbClr val="0070C0"/>
                </a:solidFill>
              </a:rPr>
              <a:t>(in English we can find this sound in the word </a:t>
            </a:r>
            <a:r>
              <a:rPr lang="en-GB" sz="2000" i="1" dirty="0">
                <a:solidFill>
                  <a:srgbClr val="FF0000"/>
                </a:solidFill>
              </a:rPr>
              <a:t>fatigue</a:t>
            </a:r>
            <a:r>
              <a:rPr lang="en-GB" sz="2000" dirty="0">
                <a:solidFill>
                  <a:srgbClr val="0070C0"/>
                </a:solidFill>
              </a:rPr>
              <a:t>, pronounced as </a:t>
            </a:r>
            <a:r>
              <a:rPr lang="en-GB" sz="2000" dirty="0">
                <a:solidFill>
                  <a:srgbClr val="FF0000"/>
                </a:solidFill>
              </a:rPr>
              <a:t>[</a:t>
            </a:r>
            <a:r>
              <a:rPr lang="en-GB" sz="2000" dirty="0" err="1">
                <a:solidFill>
                  <a:srgbClr val="FF0000"/>
                </a:solidFill>
              </a:rPr>
              <a:t>fəˈtiːg</a:t>
            </a:r>
            <a:r>
              <a:rPr lang="en-GB" sz="2000" dirty="0">
                <a:solidFill>
                  <a:srgbClr val="FF0000"/>
                </a:solidFill>
              </a:rPr>
              <a:t>]</a:t>
            </a:r>
            <a:r>
              <a:rPr lang="en-GB" sz="2000" dirty="0">
                <a:solidFill>
                  <a:srgbClr val="0070C0"/>
                </a:solidFill>
              </a:rPr>
              <a:t>).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A </a:t>
            </a:r>
            <a:r>
              <a:rPr lang="en-GB" sz="2000" b="1" u="sng" dirty="0">
                <a:solidFill>
                  <a:srgbClr val="0070C0"/>
                </a:solidFill>
              </a:rPr>
              <a:t>phonetic transcription</a:t>
            </a:r>
            <a:r>
              <a:rPr lang="en-GB" sz="2000" b="1" dirty="0">
                <a:solidFill>
                  <a:srgbClr val="0070C0"/>
                </a:solidFill>
              </a:rPr>
              <a:t> </a:t>
            </a:r>
            <a:r>
              <a:rPr lang="en-GB" sz="2000" dirty="0">
                <a:solidFill>
                  <a:srgbClr val="0070C0"/>
                </a:solidFill>
              </a:rPr>
              <a:t>(based on how we pronounce the various symbols) is instead: </a:t>
            </a:r>
            <a:r>
              <a:rPr lang="en-GB" sz="2000" dirty="0">
                <a:solidFill>
                  <a:srgbClr val="FF0000"/>
                </a:solidFill>
              </a:rPr>
              <a:t>[</a:t>
            </a:r>
            <a:r>
              <a:rPr lang="en-GB" sz="2000" dirty="0" err="1">
                <a:solidFill>
                  <a:srgbClr val="FF0000"/>
                </a:solidFill>
              </a:rPr>
              <a:t>elinikí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ðimokratía</a:t>
            </a:r>
            <a:r>
              <a:rPr lang="en-GB" sz="2000" dirty="0">
                <a:solidFill>
                  <a:srgbClr val="FF0000"/>
                </a:solidFill>
              </a:rPr>
              <a:t>]</a:t>
            </a:r>
            <a:r>
              <a:rPr lang="en-GB" sz="2000" dirty="0">
                <a:solidFill>
                  <a:srgbClr val="0070C0"/>
                </a:solidFill>
              </a:rPr>
              <a:t>.</a:t>
            </a:r>
          </a:p>
          <a:p>
            <a:pPr algn="just"/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911DBB8-44D9-4E04-A249-352982B8F9F0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2834C0-F6D9-47CC-64AB-E7DD9BEF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08" y="469467"/>
            <a:ext cx="13620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lcome to cbm industrie">
            <a:extLst>
              <a:ext uri="{FF2B5EF4-FFF2-40B4-BE49-F238E27FC236}">
                <a16:creationId xmlns:a16="http://schemas.microsoft.com/office/drawing/2014/main" id="{F62277F7-34B3-E989-07B7-A1D0F5156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1"/>
          <a:stretch/>
        </p:blipFill>
        <p:spPr bwMode="auto">
          <a:xfrm>
            <a:off x="8015093" y="2368841"/>
            <a:ext cx="2497546" cy="33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49956F0-1223-E077-7D41-77935166AD3C}"/>
              </a:ext>
            </a:extLst>
          </p:cNvPr>
          <p:cNvSpPr txBox="1"/>
          <p:nvPr/>
        </p:nvSpPr>
        <p:spPr>
          <a:xfrm>
            <a:off x="442205" y="680490"/>
            <a:ext cx="9523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u="sng" dirty="0">
                <a:solidFill>
                  <a:schemeClr val="accent5">
                    <a:lumMod val="75000"/>
                  </a:schemeClr>
                </a:solidFill>
              </a:rPr>
              <a:t>Transliteration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: conversion from one script to another (swapping letters). The phonetical aspect is secondary (matching is based on written symbols and not on the corresponding sounds).</a:t>
            </a:r>
          </a:p>
          <a:p>
            <a:pPr algn="just"/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7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1680</Words>
  <Application>Microsoft Office PowerPoint</Application>
  <PresentationFormat>Widescreen</PresentationFormat>
  <Paragraphs>432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Nyala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MOSESSO</dc:creator>
  <cp:lastModifiedBy>JACOPO MOSESSO</cp:lastModifiedBy>
  <cp:revision>2</cp:revision>
  <dcterms:created xsi:type="dcterms:W3CDTF">2022-07-13T11:50:14Z</dcterms:created>
  <dcterms:modified xsi:type="dcterms:W3CDTF">2022-07-15T05:40:54Z</dcterms:modified>
</cp:coreProperties>
</file>