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438" r:id="rId3"/>
    <p:sldId id="439" r:id="rId4"/>
    <p:sldId id="440" r:id="rId5"/>
    <p:sldId id="454" r:id="rId6"/>
    <p:sldId id="506" r:id="rId7"/>
    <p:sldId id="471" r:id="rId8"/>
    <p:sldId id="472" r:id="rId9"/>
    <p:sldId id="473" r:id="rId10"/>
    <p:sldId id="436" r:id="rId11"/>
    <p:sldId id="507" r:id="rId12"/>
    <p:sldId id="455" r:id="rId13"/>
    <p:sldId id="456" r:id="rId14"/>
    <p:sldId id="474" r:id="rId15"/>
    <p:sldId id="5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4A695-77BB-EE62-5516-7E76896E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82833C-CB16-3561-7902-1974363F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6870E2-482A-DACB-5AB4-B17B5CEA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55DA9-638C-E586-CA3A-696DD0A0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9866DF-0E10-F381-6AEB-1852A219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B7D86-6FDA-3454-B70C-2100B961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1FA34D6-CA5B-5AF0-2CB1-99FAD44E7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B05589-6E7D-BCE0-EFDB-F808E6AB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8D7D4B-A7A5-513D-25AC-CEA3C1DB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D6EF1F-15A5-0E38-68C6-0FB72017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013F34C-ED5C-B25B-52F5-D857E8442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280961-F8F9-53F4-E0B3-82D1F99C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E28B22-C2A6-94F1-0039-39CFFC6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017F0-42E6-B9BC-E3B2-0AC725B0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4A94B5-F45D-6C95-731C-69C7FD64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8D0E0-D013-D02B-E7CB-CE641DD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EC9A06-249F-6E5B-6527-883F2E29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1650F7-DDF1-CB9C-1148-2EC0B9A7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45713A-0418-5EFA-9C72-8572FC52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4E08B0-52DD-3A5D-EB5B-241EC85F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667A4-8524-F3DC-5DD8-105E8AE3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C0DCBE-88A9-0B81-8BF7-48E77A65E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13A397-F268-BC1A-0D10-D3EE48E6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F48E27-8C9D-4290-C80F-E0E20F10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C8B32E-AAC8-CF4F-FE74-BD8E4A0D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CDC1B8-8910-556E-5F91-A73A104D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23030D-23DA-72E7-163D-4AB7BF241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F3296C-9293-F6A0-F437-030EF93A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D8790F-1F9D-B186-D8F0-41D481B9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A06330-410E-A68C-433E-A25E47C5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41049E-E820-202F-E9C1-CE29DE46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4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D96D74-D6C0-D5F3-27CC-A912E984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C3822E-7554-E159-5350-E05CEE46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06880B-7BED-247D-AAD1-E7CC76DF9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B79D65-5AA6-0F11-BB4C-A7E00CE64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A0D811-702B-9335-AF82-F60993230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ABECF1-E580-A027-AE33-56E35469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F3B8E31-2117-2609-ADD0-D3427B01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3CA155-BC59-59EB-A66B-F4CC0F4A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8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633EE-B4A8-F6BA-C59C-C535B407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C53135-D135-E959-3B26-A3515FEF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3A5E29-B8DE-85E3-FEC2-C2D7D463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0F5CD0-72D7-6BC1-A042-9D12A5EB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2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5EF030-40D1-3095-69E7-F064D5F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3EE5E0-B69C-A970-1EA6-BF6B3997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D6EC4C-490D-87A9-8587-419E5E92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67FCE-6D37-59DC-D197-2901ADF6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D4872A-6750-1A6A-82CD-FF46F8B9F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55EAE6-D43E-0AC4-C7E8-D6E5AF49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520940-07FC-2755-D1EE-BDE13E49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801E85-9357-BB18-8D1B-D63FA89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8BD41D-5DA6-F22C-EAE2-17361F7D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1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2C890-2241-0FFC-ECE6-5E57940F2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DCA2AAF-BDCC-3A05-48C7-4E590989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7F53DA-B65E-89EE-7B27-FAE9965D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90E820-D01E-42A2-D7B7-1654C9BF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B6395E-E366-834C-939B-DA3C10A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691AC6-E93C-D7CF-F752-A00EF2DD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A694C7-7E0B-FBC2-BFF9-F41EB8CC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493314-4CF2-A2E1-2BC5-A0AB40E5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BA4730-811D-F51A-F291-B74AA2CEB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E38-F557-4232-9348-BDA076B46DA6}" type="datetimeFigureOut">
              <a:rPr lang="en-GB" smtClean="0"/>
              <a:t>19/08/2022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7CF699-5A08-1C61-679A-5A4B2A36D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269244-A9C6-B7A1-5C33-75375639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0982-2691-4815-8210-671E9261593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5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1933754-C1DE-4A25-8C33-182F7255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3914361"/>
            <a:ext cx="4284317" cy="2208781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26660FD-60ED-4C18-BD43-60DE27201B5D}"/>
              </a:ext>
            </a:extLst>
          </p:cNvPr>
          <p:cNvSpPr/>
          <p:nvPr/>
        </p:nvSpPr>
        <p:spPr>
          <a:xfrm>
            <a:off x="566512" y="1468499"/>
            <a:ext cx="11235559" cy="2050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Α)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Γεια σου.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σε λένε;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Β)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λένε Κώστα. Εσένα;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Α)	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λένε Χοσέ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[José]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Β)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πού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, Χοσέ;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Α)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από την Ισπανία.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A6B68F1-98D8-4CB3-B1FD-085AE82D9405}"/>
              </a:ext>
            </a:extLst>
          </p:cNvPr>
          <p:cNvSpPr/>
          <p:nvPr/>
        </p:nvSpPr>
        <p:spPr>
          <a:xfrm>
            <a:off x="7193280" y="252366"/>
            <a:ext cx="4998720" cy="595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rgbClr val="C00000"/>
                </a:solidFill>
              </a:rPr>
              <a:t>Γράψτε τη σωστή λέξη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4CED99-4C55-4BDB-96C3-C8224166277E}"/>
              </a:ext>
            </a:extLst>
          </p:cNvPr>
          <p:cNvSpPr txBox="1"/>
          <p:nvPr/>
        </p:nvSpPr>
        <p:spPr>
          <a:xfrm>
            <a:off x="2704704" y="1489255"/>
            <a:ext cx="151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Πώς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0B5BEB-9746-44B3-9C2C-3EAE7BA119C4}"/>
              </a:ext>
            </a:extLst>
          </p:cNvPr>
          <p:cNvSpPr txBox="1"/>
          <p:nvPr/>
        </p:nvSpPr>
        <p:spPr>
          <a:xfrm>
            <a:off x="1431235" y="190502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Με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EF5136-CC24-46B2-B19E-445C51A7D12D}"/>
              </a:ext>
            </a:extLst>
          </p:cNvPr>
          <p:cNvSpPr txBox="1"/>
          <p:nvPr/>
        </p:nvSpPr>
        <p:spPr>
          <a:xfrm>
            <a:off x="1461714" y="2322915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rgbClr val="FF0000"/>
                </a:solidFill>
                <a:latin typeface="Segoe Script" panose="030B0504020000000003" pitchFamily="66" charset="0"/>
              </a:rPr>
              <a:t>Με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340C24-81DF-4C84-9E0B-F9D923BC55FB}"/>
              </a:ext>
            </a:extLst>
          </p:cNvPr>
          <p:cNvSpPr txBox="1"/>
          <p:nvPr/>
        </p:nvSpPr>
        <p:spPr>
          <a:xfrm>
            <a:off x="2852016" y="2661335"/>
            <a:ext cx="12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είσαι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3E5323-4151-43FE-9777-B63DDAC39708}"/>
              </a:ext>
            </a:extLst>
          </p:cNvPr>
          <p:cNvSpPr txBox="1"/>
          <p:nvPr/>
        </p:nvSpPr>
        <p:spPr>
          <a:xfrm>
            <a:off x="1431235" y="3107810"/>
            <a:ext cx="10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Είμαι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956441" y="1754431"/>
            <a:ext cx="5549261" cy="2838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Γεια σου, Ανθή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Ο Δημήτρης είμαι, από την Αθήνα. Είσαι καλά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FF0000"/>
                </a:solidFill>
              </a:rPr>
              <a:t>Γεια χαρά</a:t>
            </a:r>
            <a:r>
              <a:rPr lang="it-IT" sz="2800" b="1" dirty="0">
                <a:solidFill>
                  <a:srgbClr val="FF0000"/>
                </a:solidFill>
              </a:rPr>
              <a:t>,</a:t>
            </a:r>
            <a:r>
              <a:rPr lang="el-GR" sz="2800" b="1" dirty="0">
                <a:solidFill>
                  <a:srgbClr val="FF0000"/>
                </a:solidFill>
              </a:rPr>
              <a:t> Δημήτρη</a:t>
            </a:r>
            <a:r>
              <a:rPr lang="it-IT" sz="2800" b="1" dirty="0">
                <a:solidFill>
                  <a:srgbClr val="FF0000"/>
                </a:solidFill>
              </a:rPr>
              <a:t>!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FF0000"/>
                </a:solidFill>
              </a:rPr>
              <a:t>Εδώ, στο Σουφλί, όλα καλά.</a:t>
            </a:r>
            <a:endParaRPr lang="it-IT" sz="2800" b="1" dirty="0">
              <a:solidFill>
                <a:srgbClr val="FF0000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dirty="0">
                <a:solidFill>
                  <a:srgbClr val="FF0000"/>
                </a:solidFill>
              </a:rPr>
              <a:t>Εσύ</a:t>
            </a:r>
            <a:r>
              <a:rPr lang="it-IT" sz="2800" b="1" dirty="0">
                <a:solidFill>
                  <a:srgbClr val="FF0000"/>
                </a:solidFill>
              </a:rPr>
              <a:t>;</a:t>
            </a:r>
            <a:r>
              <a:rPr lang="el-GR" sz="2800" b="1" dirty="0">
                <a:solidFill>
                  <a:srgbClr val="FF0000"/>
                </a:solidFill>
              </a:rPr>
              <a:t> Τι κάνεις στην Αθήνα</a:t>
            </a:r>
            <a:r>
              <a:rPr lang="it-IT" sz="2800" b="1" dirty="0">
                <a:solidFill>
                  <a:srgbClr val="FF0000"/>
                </a:solidFill>
              </a:rPr>
              <a:t>;</a:t>
            </a:r>
            <a:endParaRPr lang="en-GB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8587880" y="388694"/>
            <a:ext cx="302717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ΠΟΥ ΜΕΝΕΙΣ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A3B7968-9511-431A-A34B-6EAF4B31CB0A}"/>
              </a:ext>
            </a:extLst>
          </p:cNvPr>
          <p:cNvGraphicFramePr>
            <a:graphicFrameLocks noGrp="1"/>
          </p:cNvGraphicFramePr>
          <p:nvPr/>
        </p:nvGraphicFramePr>
        <p:xfrm>
          <a:off x="6877878" y="3173442"/>
          <a:ext cx="4993365" cy="2016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7493">
                  <a:extLst>
                    <a:ext uri="{9D8B030D-6E8A-4147-A177-3AD203B41FA5}">
                      <a16:colId xmlns:a16="http://schemas.microsoft.com/office/drawing/2014/main" val="2999276216"/>
                    </a:ext>
                  </a:extLst>
                </a:gridCol>
                <a:gridCol w="1060805">
                  <a:extLst>
                    <a:ext uri="{9D8B030D-6E8A-4147-A177-3AD203B41FA5}">
                      <a16:colId xmlns:a16="http://schemas.microsoft.com/office/drawing/2014/main" val="338170139"/>
                    </a:ext>
                  </a:extLst>
                </a:gridCol>
                <a:gridCol w="1005067">
                  <a:extLst>
                    <a:ext uri="{9D8B030D-6E8A-4147-A177-3AD203B41FA5}">
                      <a16:colId xmlns:a16="http://schemas.microsoft.com/office/drawing/2014/main" val="408689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b="1" dirty="0"/>
                        <a:t>ΣΩΣΤΟ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b="1" dirty="0"/>
                        <a:t>ΛΑΘΟΣ</a:t>
                      </a:r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b="1" dirty="0"/>
                        <a:t>Ο Δημήτρης είναι από τη Θεσσαλονίκη.</a:t>
                      </a:r>
                      <a:endParaRPr lang="en-GB" sz="24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dirty="0"/>
                        <a:t>X</a:t>
                      </a:r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9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b="1" dirty="0"/>
                        <a:t>Η Ανθή είναι στο Σουφλί.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3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1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75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782284" y="832384"/>
            <a:ext cx="5549261" cy="468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u="sng" dirty="0">
                <a:solidFill>
                  <a:srgbClr val="00B0F0"/>
                </a:solidFill>
              </a:rPr>
              <a:t>Άρης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Γεια σου, Άννα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Είμαι ο Άρης! Τι κάνεις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u="sng" dirty="0">
                <a:solidFill>
                  <a:srgbClr val="FF99FF"/>
                </a:solidFill>
              </a:rPr>
              <a:t>Άννα</a:t>
            </a:r>
            <a:r>
              <a:rPr lang="it-IT" sz="2800" b="1" dirty="0">
                <a:solidFill>
                  <a:srgbClr val="FF0000"/>
                </a:solidFill>
              </a:rPr>
              <a:t>: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Γεια σου, Άρη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!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Καλά... Από πού είσαι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u="sng" dirty="0">
                <a:solidFill>
                  <a:srgbClr val="00B0F0"/>
                </a:solidFill>
              </a:rPr>
              <a:t>Άρης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Από τη Θεσσαλονίκη. Εσύ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800" b="1" u="sng" dirty="0">
                <a:solidFill>
                  <a:srgbClr val="FF99FF"/>
                </a:solidFill>
              </a:rPr>
              <a:t>Άννα</a:t>
            </a:r>
            <a:r>
              <a:rPr lang="it-IT" sz="2800" b="1" dirty="0">
                <a:solidFill>
                  <a:srgbClr val="FF0000"/>
                </a:solidFill>
              </a:rPr>
              <a:t>: 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Εγώ δεν είμαι από τη Θεσσαλονίκη. Είμαι από τον Βόλο.</a:t>
            </a:r>
          </a:p>
          <a:p>
            <a:pPr>
              <a:lnSpc>
                <a:spcPct val="107000"/>
              </a:lnSpc>
            </a:pPr>
            <a:r>
              <a:rPr lang="el-GR" sz="2800" b="1" u="sng" dirty="0">
                <a:solidFill>
                  <a:srgbClr val="00B0F0"/>
                </a:solidFill>
              </a:rPr>
              <a:t>Άρης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 Α... ο Βόλος είναι πολύ ωραία πόλη. Στον Βόλο μένει μια φίλη μου, η Καίτη.</a:t>
            </a:r>
            <a:endParaRPr lang="it-IT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8587880" y="388694"/>
            <a:ext cx="302717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ΠΟΥ ΜΕΝΕΙΣ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A3B7968-9511-431A-A34B-6EAF4B31CB0A}"/>
              </a:ext>
            </a:extLst>
          </p:cNvPr>
          <p:cNvGraphicFramePr>
            <a:graphicFrameLocks noGrp="1"/>
          </p:cNvGraphicFramePr>
          <p:nvPr/>
        </p:nvGraphicFramePr>
        <p:xfrm>
          <a:off x="6771802" y="1719895"/>
          <a:ext cx="4993365" cy="3205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27493">
                  <a:extLst>
                    <a:ext uri="{9D8B030D-6E8A-4147-A177-3AD203B41FA5}">
                      <a16:colId xmlns:a16="http://schemas.microsoft.com/office/drawing/2014/main" val="2999276216"/>
                    </a:ext>
                  </a:extLst>
                </a:gridCol>
                <a:gridCol w="1060805">
                  <a:extLst>
                    <a:ext uri="{9D8B030D-6E8A-4147-A177-3AD203B41FA5}">
                      <a16:colId xmlns:a16="http://schemas.microsoft.com/office/drawing/2014/main" val="338170139"/>
                    </a:ext>
                  </a:extLst>
                </a:gridCol>
                <a:gridCol w="1005067">
                  <a:extLst>
                    <a:ext uri="{9D8B030D-6E8A-4147-A177-3AD203B41FA5}">
                      <a16:colId xmlns:a16="http://schemas.microsoft.com/office/drawing/2014/main" val="4086892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b="1" dirty="0"/>
                        <a:t>ΣΩΣΤΟ</a:t>
                      </a:r>
                      <a:endParaRPr lang="en-GB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b="1" dirty="0"/>
                        <a:t>ΛΑΘΟΣ</a:t>
                      </a:r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b="1" dirty="0"/>
                        <a:t>Ο Άρης είναι από τη Θεσσαλονίκη.</a:t>
                      </a:r>
                      <a:endParaRPr lang="en-GB" sz="24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9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b="1" dirty="0"/>
                        <a:t>Η Αννα είναι στο Σουφλί.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600" b="1" dirty="0"/>
                        <a:t>Χ</a:t>
                      </a:r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1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b="1" dirty="0"/>
                        <a:t>Η Καίτη είναι στον Βόλο.</a:t>
                      </a:r>
                      <a:endParaRPr lang="en-GB" sz="2400" b="1" dirty="0"/>
                    </a:p>
                    <a:p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0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3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8ABCB6-0F86-4901-87F0-0A56CA26803A}"/>
              </a:ext>
            </a:extLst>
          </p:cNvPr>
          <p:cNvSpPr/>
          <p:nvPr/>
        </p:nvSpPr>
        <p:spPr>
          <a:xfrm>
            <a:off x="566512" y="1468499"/>
            <a:ext cx="11235559" cy="2050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Ιβάν Πετρόφ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πού είστε;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Φιλίπ Μαρέ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Είμαι από τη Γαλλία.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Ιβάν Πετρόφ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ποιο μέρος;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Φιλίπ Μαρέ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Από το Παρίσι. Εσείς από πού είστε;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Ιβάν Πετρόφ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Εγώ είμαι από τη Ρωσία, από τη Μόσχα.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8403792" y="388694"/>
            <a:ext cx="3395353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Από πού είστε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FF3348-6B12-4E78-81EF-7C5D97AF4432}"/>
              </a:ext>
            </a:extLst>
          </p:cNvPr>
          <p:cNvSpPr txBox="1"/>
          <p:nvPr/>
        </p:nvSpPr>
        <p:spPr>
          <a:xfrm>
            <a:off x="548250" y="443991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Γαλλία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E566C0A-7EDA-457E-AA81-B330EA0C3B91}"/>
              </a:ext>
            </a:extLst>
          </p:cNvPr>
          <p:cNvSpPr txBox="1"/>
          <p:nvPr/>
        </p:nvSpPr>
        <p:spPr>
          <a:xfrm>
            <a:off x="2117195" y="443991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Γαλλία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DB574DF-8C99-4AB1-956D-6CAE97D4AEBA}"/>
              </a:ext>
            </a:extLst>
          </p:cNvPr>
          <p:cNvSpPr txBox="1"/>
          <p:nvPr/>
        </p:nvSpPr>
        <p:spPr>
          <a:xfrm>
            <a:off x="548249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το Παρίσι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FFB900F-9D13-4746-9BE2-0F69CD191A73}"/>
              </a:ext>
            </a:extLst>
          </p:cNvPr>
          <p:cNvSpPr txBox="1"/>
          <p:nvPr/>
        </p:nvSpPr>
        <p:spPr>
          <a:xfrm>
            <a:off x="2131461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το Παρίσι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259317D-5F6F-4F1B-9A2E-A11FE00E4EF9}"/>
              </a:ext>
            </a:extLst>
          </p:cNvPr>
          <p:cNvSpPr txBox="1"/>
          <p:nvPr/>
        </p:nvSpPr>
        <p:spPr>
          <a:xfrm>
            <a:off x="5828270" y="443991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Ρωσία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896D3C-DF7F-4B91-B07F-7BC1232DC506}"/>
              </a:ext>
            </a:extLst>
          </p:cNvPr>
          <p:cNvSpPr txBox="1"/>
          <p:nvPr/>
        </p:nvSpPr>
        <p:spPr>
          <a:xfrm>
            <a:off x="7582465" y="443991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Ρωσία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575154F-0DAF-4320-9EF2-FDCFED403355}"/>
              </a:ext>
            </a:extLst>
          </p:cNvPr>
          <p:cNvSpPr txBox="1"/>
          <p:nvPr/>
        </p:nvSpPr>
        <p:spPr>
          <a:xfrm>
            <a:off x="5828270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Μόσχα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834F5FE-C255-4C31-B7E0-56ADE57D7356}"/>
              </a:ext>
            </a:extLst>
          </p:cNvPr>
          <p:cNvSpPr txBox="1"/>
          <p:nvPr/>
        </p:nvSpPr>
        <p:spPr>
          <a:xfrm>
            <a:off x="7582464" y="5107370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Μόσχα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5" name="CasellaDiTesto 7">
            <a:extLst>
              <a:ext uri="{FF2B5EF4-FFF2-40B4-BE49-F238E27FC236}">
                <a16:creationId xmlns:a16="http://schemas.microsoft.com/office/drawing/2014/main" id="{81417ACC-38BD-45EA-8697-E1E78409F81E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8ABCB6-0F86-4901-87F0-0A56CA26803A}"/>
              </a:ext>
            </a:extLst>
          </p:cNvPr>
          <p:cNvSpPr/>
          <p:nvPr/>
        </p:nvSpPr>
        <p:spPr>
          <a:xfrm>
            <a:off x="566512" y="1468499"/>
            <a:ext cx="11235559" cy="2050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Χοσέ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πού είσαι, Έλενα;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Έλενα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Από την Αυστρία.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Χοσέ 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ποιο μέρος;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Έλενα 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Από τη Βιέννη. Εσύ από πού είσαι;</a:t>
            </a:r>
          </a:p>
          <a:p>
            <a:pPr>
              <a:lnSpc>
                <a:spcPct val="107000"/>
              </a:lnSpc>
            </a:pPr>
            <a:r>
              <a:rPr lang="el-GR" sz="2400" b="1" dirty="0">
                <a:solidFill>
                  <a:srgbClr val="C00000"/>
                </a:solidFill>
              </a:rPr>
              <a:t>Χοσέ 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Εγώ είμαι από την Ισπανία, από τη Μαδρίτη.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C8F9263-CE46-42CE-BC8C-854EF9CFCA34}"/>
              </a:ext>
            </a:extLst>
          </p:cNvPr>
          <p:cNvSpPr/>
          <p:nvPr/>
        </p:nvSpPr>
        <p:spPr>
          <a:xfrm>
            <a:off x="8399721" y="388694"/>
            <a:ext cx="3403496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Από πού είσαι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CF8D97-9E99-4A2A-ABD2-A185BC2655F8}"/>
              </a:ext>
            </a:extLst>
          </p:cNvPr>
          <p:cNvSpPr txBox="1"/>
          <p:nvPr/>
        </p:nvSpPr>
        <p:spPr>
          <a:xfrm>
            <a:off x="442206" y="4439915"/>
            <a:ext cx="162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Αυστρία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F71B36-E282-4F5A-83C5-74839257945E}"/>
              </a:ext>
            </a:extLst>
          </p:cNvPr>
          <p:cNvSpPr txBox="1"/>
          <p:nvPr/>
        </p:nvSpPr>
        <p:spPr>
          <a:xfrm>
            <a:off x="2117195" y="4439915"/>
            <a:ext cx="185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την Αυστρία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BE14F40-922F-4931-91FD-8BBF283CD7E3}"/>
              </a:ext>
            </a:extLst>
          </p:cNvPr>
          <p:cNvSpPr txBox="1"/>
          <p:nvPr/>
        </p:nvSpPr>
        <p:spPr>
          <a:xfrm>
            <a:off x="548249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Βιέννη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D01EA7-450A-4BF4-844E-228571917338}"/>
              </a:ext>
            </a:extLst>
          </p:cNvPr>
          <p:cNvSpPr txBox="1"/>
          <p:nvPr/>
        </p:nvSpPr>
        <p:spPr>
          <a:xfrm>
            <a:off x="2131461" y="5100333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Βιέννη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E9C178-1C9A-4F41-8390-55F365040771}"/>
              </a:ext>
            </a:extLst>
          </p:cNvPr>
          <p:cNvSpPr txBox="1"/>
          <p:nvPr/>
        </p:nvSpPr>
        <p:spPr>
          <a:xfrm>
            <a:off x="5828270" y="443991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Ισπανία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86F7C70-9742-46CF-AB91-3153D4BD17E9}"/>
              </a:ext>
            </a:extLst>
          </p:cNvPr>
          <p:cNvSpPr txBox="1"/>
          <p:nvPr/>
        </p:nvSpPr>
        <p:spPr>
          <a:xfrm>
            <a:off x="7582465" y="4439915"/>
            <a:ext cx="214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την Ισπανία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42FF054-325D-4AB2-AD78-EFDE2A7FA291}"/>
              </a:ext>
            </a:extLst>
          </p:cNvPr>
          <p:cNvSpPr txBox="1"/>
          <p:nvPr/>
        </p:nvSpPr>
        <p:spPr>
          <a:xfrm>
            <a:off x="5744818" y="5100333"/>
            <a:ext cx="160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00B050"/>
                </a:solidFill>
                <a:latin typeface="Segoe Script" panose="030B0504020000000003" pitchFamily="66" charset="0"/>
              </a:rPr>
              <a:t>η Μαδρίτη</a:t>
            </a:r>
            <a:endParaRPr lang="en-GB" b="1" dirty="0">
              <a:solidFill>
                <a:srgbClr val="00B050"/>
              </a:solidFill>
              <a:latin typeface="Segoe Script" panose="030B0504020000000003" pitchFamily="66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9F60702-23A1-46E8-A8A7-31B6AD0C71D4}"/>
              </a:ext>
            </a:extLst>
          </p:cNvPr>
          <p:cNvSpPr txBox="1"/>
          <p:nvPr/>
        </p:nvSpPr>
        <p:spPr>
          <a:xfrm>
            <a:off x="7582464" y="5107370"/>
            <a:ext cx="210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 Μαδρίτη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30" name="CasellaDiTesto 7">
            <a:extLst>
              <a:ext uri="{FF2B5EF4-FFF2-40B4-BE49-F238E27FC236}">
                <a16:creationId xmlns:a16="http://schemas.microsoft.com/office/drawing/2014/main" id="{79E7F642-C43F-4A5F-B11D-2D8A86633222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4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3" grpId="0"/>
      <p:bldP spid="24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77B553B1-3491-46E7-AF67-F9483FD0AA10}"/>
              </a:ext>
            </a:extLst>
          </p:cNvPr>
          <p:cNvSpPr/>
          <p:nvPr/>
        </p:nvSpPr>
        <p:spPr>
          <a:xfrm>
            <a:off x="1870841" y="2175661"/>
            <a:ext cx="554926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a)	I am from Spain.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EA00F-7E5F-49C1-9A36-09A5BE56669C}"/>
              </a:ext>
            </a:extLst>
          </p:cNvPr>
          <p:cNvSpPr/>
          <p:nvPr/>
        </p:nvSpPr>
        <p:spPr>
          <a:xfrm>
            <a:off x="5560868" y="348054"/>
            <a:ext cx="6439584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Translate into Modern Greek: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2821CE5-7503-4AA3-A555-B0DBC2847279}"/>
              </a:ext>
            </a:extLst>
          </p:cNvPr>
          <p:cNvSpPr/>
          <p:nvPr/>
        </p:nvSpPr>
        <p:spPr>
          <a:xfrm>
            <a:off x="1870840" y="3737321"/>
            <a:ext cx="5549261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a)	</a:t>
            </a:r>
            <a:r>
              <a:rPr lang="el-GR" sz="3600" b="1" dirty="0">
                <a:solidFill>
                  <a:schemeClr val="accent1">
                    <a:lumMod val="75000"/>
                  </a:schemeClr>
                </a:solidFill>
              </a:rPr>
              <a:t>Είμαι από την Ισπανία.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5331D9E-2F87-352E-4CCA-AA7318CC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95" y="548640"/>
            <a:ext cx="5120640" cy="51206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1DDB7E-DE30-2C1A-5BEA-CABFC4730E1B}"/>
              </a:ext>
            </a:extLst>
          </p:cNvPr>
          <p:cNvSpPr txBox="1"/>
          <p:nvPr/>
        </p:nvSpPr>
        <p:spPr>
          <a:xfrm>
            <a:off x="6757535" y="1161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https://forms.gle/U6Tt2FB3a6durm6N8</a:t>
            </a:r>
          </a:p>
        </p:txBody>
      </p:sp>
    </p:spTree>
    <p:extLst>
      <p:ext uri="{BB962C8B-B14F-4D97-AF65-F5344CB8AC3E}">
        <p14:creationId xmlns:p14="http://schemas.microsoft.com/office/powerpoint/2010/main" val="11490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1933754-C1DE-4A25-8C33-182F7255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3914361"/>
            <a:ext cx="4284317" cy="2208781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26660FD-60ED-4C18-BD43-60DE27201B5D}"/>
              </a:ext>
            </a:extLst>
          </p:cNvPr>
          <p:cNvSpPr/>
          <p:nvPr/>
        </p:nvSpPr>
        <p:spPr>
          <a:xfrm>
            <a:off x="566512" y="1468499"/>
            <a:ext cx="11235559" cy="20506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Α)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Γεια σας.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Γιώργος Σαββήδης.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Β)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	Χαίρω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. Μαρία Μπράουν.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Α)	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Χαίρω πολύ. Από 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είστε, κυρία Μπράουν;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Β)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Από 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Γερμανία. Εσείς;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2400" b="1" dirty="0">
                <a:solidFill>
                  <a:srgbClr val="C00000"/>
                </a:solidFill>
              </a:rPr>
              <a:t>Α)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</a:rPr>
              <a:t>______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</a:rPr>
              <a:t> από την Ελλάδα.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A6B68F1-98D8-4CB3-B1FD-085AE82D9405}"/>
              </a:ext>
            </a:extLst>
          </p:cNvPr>
          <p:cNvSpPr/>
          <p:nvPr/>
        </p:nvSpPr>
        <p:spPr>
          <a:xfrm>
            <a:off x="7193280" y="252366"/>
            <a:ext cx="4998720" cy="595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rgbClr val="C00000"/>
                </a:solidFill>
              </a:rPr>
              <a:t>Γράψτε τη σωστή λέξη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E4CED99-4C55-4BDB-96C3-C8224166277E}"/>
              </a:ext>
            </a:extLst>
          </p:cNvPr>
          <p:cNvSpPr txBox="1"/>
          <p:nvPr/>
        </p:nvSpPr>
        <p:spPr>
          <a:xfrm>
            <a:off x="2704704" y="1489255"/>
            <a:ext cx="1516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Λέγομαι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0B5BEB-9746-44B3-9C2C-3EAE7BA119C4}"/>
              </a:ext>
            </a:extLst>
          </p:cNvPr>
          <p:cNvSpPr txBox="1"/>
          <p:nvPr/>
        </p:nvSpPr>
        <p:spPr>
          <a:xfrm>
            <a:off x="2323332" y="1920829"/>
            <a:ext cx="10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πολύ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EF5136-CC24-46B2-B19E-445C51A7D12D}"/>
              </a:ext>
            </a:extLst>
          </p:cNvPr>
          <p:cNvSpPr txBox="1"/>
          <p:nvPr/>
        </p:nvSpPr>
        <p:spPr>
          <a:xfrm>
            <a:off x="3841231" y="2321387"/>
            <a:ext cx="10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πού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340C24-81DF-4C84-9E0B-F9D923BC55FB}"/>
              </a:ext>
            </a:extLst>
          </p:cNvPr>
          <p:cNvSpPr txBox="1"/>
          <p:nvPr/>
        </p:nvSpPr>
        <p:spPr>
          <a:xfrm>
            <a:off x="2415571" y="2701369"/>
            <a:ext cx="12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τη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83E5323-4151-43FE-9777-B63DDAC39708}"/>
              </a:ext>
            </a:extLst>
          </p:cNvPr>
          <p:cNvSpPr txBox="1"/>
          <p:nvPr/>
        </p:nvSpPr>
        <p:spPr>
          <a:xfrm>
            <a:off x="1431235" y="3107810"/>
            <a:ext cx="107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rgbClr val="FF0000"/>
                </a:solidFill>
                <a:latin typeface="Segoe Script" panose="030B0504020000000003" pitchFamily="66" charset="0"/>
              </a:rPr>
              <a:t>Είμαι</a:t>
            </a:r>
            <a:endParaRPr lang="en-GB" b="1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26660FD-60ED-4C18-BD43-60DE27201B5D}"/>
              </a:ext>
            </a:extLst>
          </p:cNvPr>
          <p:cNvSpPr/>
          <p:nvPr/>
        </p:nvSpPr>
        <p:spPr>
          <a:xfrm>
            <a:off x="3038583" y="427094"/>
            <a:ext cx="6114833" cy="48114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3200" b="1" u="sng" dirty="0">
                <a:solidFill>
                  <a:schemeClr val="accent1">
                    <a:lumMod val="75000"/>
                  </a:schemeClr>
                </a:solidFill>
              </a:rPr>
              <a:t>ΜΕ ΛΕΝΕ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l-GR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l-GR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Με λένε Γιάννη 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Είμαι ο </a:t>
            </a:r>
            <a:r>
              <a:rPr lang="el-GR" sz="3200" b="1" dirty="0">
                <a:solidFill>
                  <a:srgbClr val="C00000"/>
                </a:solidFill>
              </a:rPr>
              <a:t>Γιάννης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Με λένε Κώστα 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Είμαι ο </a:t>
            </a:r>
            <a:r>
              <a:rPr lang="el-GR" sz="3200" b="1" dirty="0">
                <a:solidFill>
                  <a:srgbClr val="C00000"/>
                </a:solidFill>
              </a:rPr>
              <a:t>Κώστας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Με λένε Μάριο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=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 Είμαι ο </a:t>
            </a:r>
            <a:r>
              <a:rPr lang="el-GR" sz="3200" b="1" dirty="0">
                <a:solidFill>
                  <a:srgbClr val="C00000"/>
                </a:solidFill>
              </a:rPr>
              <a:t>Μάριος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el-GR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Με λένε Πόπη 	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 Είμαι η </a:t>
            </a:r>
            <a:r>
              <a:rPr lang="el-GR" sz="3200" b="1" dirty="0">
                <a:solidFill>
                  <a:srgbClr val="C00000"/>
                </a:solidFill>
              </a:rPr>
              <a:t>Πόπη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Με λένε Μαρία 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</a:rPr>
              <a:t>Είμαι η </a:t>
            </a:r>
            <a:r>
              <a:rPr lang="el-GR" sz="3200" b="1" dirty="0">
                <a:solidFill>
                  <a:srgbClr val="C00000"/>
                </a:solidFill>
              </a:rPr>
              <a:t>Μαρία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D341BE24-A920-4B2A-848F-E10C57D5EFA8}"/>
              </a:ext>
            </a:extLst>
          </p:cNvPr>
          <p:cNvSpPr/>
          <p:nvPr/>
        </p:nvSpPr>
        <p:spPr>
          <a:xfrm>
            <a:off x="7175716" y="1550216"/>
            <a:ext cx="1912861" cy="39855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BA3F3DB-A23D-4374-BBF3-D0D3AAA69110}"/>
              </a:ext>
            </a:extLst>
          </p:cNvPr>
          <p:cNvSpPr/>
          <p:nvPr/>
        </p:nvSpPr>
        <p:spPr>
          <a:xfrm>
            <a:off x="4298326" y="1556368"/>
            <a:ext cx="1912861" cy="398559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1EC15F5-FCC6-4BEC-ACA1-6EC7AFAA662C}"/>
              </a:ext>
            </a:extLst>
          </p:cNvPr>
          <p:cNvCxnSpPr/>
          <p:nvPr/>
        </p:nvCxnSpPr>
        <p:spPr>
          <a:xfrm flipH="1" flipV="1">
            <a:off x="3038583" y="1421296"/>
            <a:ext cx="1682504" cy="3379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0B57713-53C6-40CD-A78D-BA44291603E7}"/>
              </a:ext>
            </a:extLst>
          </p:cNvPr>
          <p:cNvCxnSpPr>
            <a:cxnSpLocks/>
          </p:cNvCxnSpPr>
          <p:nvPr/>
        </p:nvCxnSpPr>
        <p:spPr>
          <a:xfrm flipV="1">
            <a:off x="8665816" y="1266888"/>
            <a:ext cx="1271213" cy="352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8B7D85C-B835-4299-B6C4-2045F141DCDB}"/>
              </a:ext>
            </a:extLst>
          </p:cNvPr>
          <p:cNvSpPr txBox="1"/>
          <p:nvPr/>
        </p:nvSpPr>
        <p:spPr>
          <a:xfrm>
            <a:off x="1769165" y="1043609"/>
            <a:ext cx="16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Accusative case</a:t>
            </a:r>
            <a:endParaRPr lang="en-GB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F743F3B-A160-4C4F-9D8D-4830B98E6679}"/>
              </a:ext>
            </a:extLst>
          </p:cNvPr>
          <p:cNvSpPr txBox="1"/>
          <p:nvPr/>
        </p:nvSpPr>
        <p:spPr>
          <a:xfrm>
            <a:off x="9937029" y="895634"/>
            <a:ext cx="17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Nominative case</a:t>
            </a:r>
            <a:endParaRPr lang="en-GB" dirty="0"/>
          </a:p>
        </p:txBody>
      </p:sp>
      <p:sp>
        <p:nvSpPr>
          <p:cNvPr id="21" name="CasellaDiTesto 7">
            <a:extLst>
              <a:ext uri="{FF2B5EF4-FFF2-40B4-BE49-F238E27FC236}">
                <a16:creationId xmlns:a16="http://schemas.microsoft.com/office/drawing/2014/main" id="{34F393EE-FBFB-4741-B5C5-CE5E72916B77}"/>
              </a:ext>
            </a:extLst>
          </p:cNvPr>
          <p:cNvSpPr txBox="1"/>
          <p:nvPr/>
        </p:nvSpPr>
        <p:spPr>
          <a:xfrm>
            <a:off x="442205" y="6236301"/>
            <a:ext cx="7871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26660FD-60ED-4C18-BD43-60DE27201B5D}"/>
              </a:ext>
            </a:extLst>
          </p:cNvPr>
          <p:cNvSpPr/>
          <p:nvPr/>
        </p:nvSpPr>
        <p:spPr>
          <a:xfrm>
            <a:off x="884583" y="427094"/>
            <a:ext cx="10257182" cy="375756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3200" b="1" u="sng" dirty="0">
                <a:solidFill>
                  <a:schemeClr val="accent1">
                    <a:lumMod val="75000"/>
                  </a:schemeClr>
                </a:solidFill>
              </a:rPr>
              <a:t>ΜΕ ΛΕΝΕ</a:t>
            </a: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l-GR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ctr">
              <a:lnSpc>
                <a:spcPct val="107000"/>
              </a:lnSpc>
              <a:spcAft>
                <a:spcPts val="0"/>
              </a:spcAft>
            </a:pPr>
            <a:endParaRPr lang="el-GR" sz="3200"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it-IT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rgbClr val="2F5597"/>
                </a:solidFill>
              </a:rPr>
              <a:t>Πώς		</a:t>
            </a:r>
            <a:r>
              <a:rPr lang="el-GR" sz="3200" b="1" u="sng" dirty="0">
                <a:solidFill>
                  <a:srgbClr val="2F5597"/>
                </a:solidFill>
              </a:rPr>
              <a:t>σε</a:t>
            </a:r>
            <a:r>
              <a:rPr lang="el-GR" sz="3200" b="1" dirty="0">
                <a:solidFill>
                  <a:srgbClr val="2F5597"/>
                </a:solidFill>
              </a:rPr>
              <a:t> 	λένε</a:t>
            </a:r>
            <a:r>
              <a:rPr lang="it-IT" sz="3200" b="1" dirty="0">
                <a:solidFill>
                  <a:srgbClr val="2F5597"/>
                </a:solidFill>
              </a:rPr>
              <a:t>;</a:t>
            </a:r>
            <a:r>
              <a:rPr lang="el-GR" sz="3200" b="1" dirty="0">
                <a:solidFill>
                  <a:srgbClr val="2F5597"/>
                </a:solidFill>
              </a:rPr>
              <a:t>		</a:t>
            </a:r>
            <a:r>
              <a:rPr lang="el-GR" sz="3200" b="1" u="sng" dirty="0">
                <a:solidFill>
                  <a:srgbClr val="2F5597"/>
                </a:solidFill>
              </a:rPr>
              <a:t>Με</a:t>
            </a:r>
            <a:r>
              <a:rPr lang="el-GR" sz="3200" b="1" dirty="0">
                <a:solidFill>
                  <a:srgbClr val="2F5597"/>
                </a:solidFill>
              </a:rPr>
              <a:t> 	λένε Κώστα</a:t>
            </a:r>
            <a:r>
              <a:rPr lang="it-IT" sz="3200" b="1" dirty="0">
                <a:solidFill>
                  <a:srgbClr val="2F5597"/>
                </a:solidFill>
              </a:rPr>
              <a:t>/</a:t>
            </a:r>
            <a:r>
              <a:rPr lang="el-GR" sz="3200" b="1" dirty="0">
                <a:solidFill>
                  <a:srgbClr val="2F5597"/>
                </a:solidFill>
              </a:rPr>
              <a:t>Μαρία.</a:t>
            </a:r>
            <a:endParaRPr lang="it-IT" sz="3200" b="1" dirty="0">
              <a:solidFill>
                <a:srgbClr val="2F5597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rgbClr val="2F5597"/>
                </a:solidFill>
              </a:rPr>
              <a:t>Πώς</a:t>
            </a:r>
            <a:r>
              <a:rPr lang="it-IT" sz="3200" b="1" dirty="0">
                <a:solidFill>
                  <a:srgbClr val="2F5597"/>
                </a:solidFill>
              </a:rPr>
              <a:t>		</a:t>
            </a:r>
            <a:r>
              <a:rPr lang="el-GR" sz="3200" b="1" u="sng" dirty="0">
                <a:solidFill>
                  <a:srgbClr val="00B0F0"/>
                </a:solidFill>
              </a:rPr>
              <a:t>τον</a:t>
            </a:r>
            <a:r>
              <a:rPr lang="el-GR" sz="3200" b="1" dirty="0">
                <a:solidFill>
                  <a:srgbClr val="2F5597"/>
                </a:solidFill>
              </a:rPr>
              <a:t>	λένε</a:t>
            </a:r>
            <a:r>
              <a:rPr lang="it-IT" sz="3200" b="1" dirty="0">
                <a:solidFill>
                  <a:srgbClr val="2F5597"/>
                </a:solidFill>
              </a:rPr>
              <a:t>;	</a:t>
            </a:r>
            <a:r>
              <a:rPr lang="el-GR" sz="3200" b="1" dirty="0">
                <a:solidFill>
                  <a:srgbClr val="2F5597"/>
                </a:solidFill>
              </a:rPr>
              <a:t>	</a:t>
            </a:r>
            <a:r>
              <a:rPr lang="el-GR" sz="3200" b="1" u="sng" dirty="0">
                <a:solidFill>
                  <a:srgbClr val="00B0F0"/>
                </a:solidFill>
              </a:rPr>
              <a:t>Τον</a:t>
            </a:r>
            <a:r>
              <a:rPr lang="el-GR" sz="3200" b="1" dirty="0">
                <a:solidFill>
                  <a:srgbClr val="2F5597"/>
                </a:solidFill>
              </a:rPr>
              <a:t> 	λένε Κώστα.</a:t>
            </a:r>
            <a:endParaRPr lang="it-IT" sz="3200" b="1" dirty="0">
              <a:solidFill>
                <a:srgbClr val="2F5597"/>
              </a:solidFill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l-GR" sz="3200" b="1" dirty="0">
                <a:solidFill>
                  <a:srgbClr val="2F5597"/>
                </a:solidFill>
              </a:rPr>
              <a:t>Πώς		</a:t>
            </a:r>
            <a:r>
              <a:rPr lang="el-GR" sz="3200" b="1" u="sng" dirty="0">
                <a:solidFill>
                  <a:srgbClr val="FF99FF"/>
                </a:solidFill>
              </a:rPr>
              <a:t>τη</a:t>
            </a:r>
            <a:r>
              <a:rPr lang="el-GR" sz="3200" b="1" dirty="0">
                <a:solidFill>
                  <a:srgbClr val="2F5597"/>
                </a:solidFill>
              </a:rPr>
              <a:t>	λένε</a:t>
            </a:r>
            <a:r>
              <a:rPr lang="it-IT" sz="3200" b="1" dirty="0">
                <a:solidFill>
                  <a:srgbClr val="2F5597"/>
                </a:solidFill>
              </a:rPr>
              <a:t>;</a:t>
            </a:r>
            <a:r>
              <a:rPr lang="el-GR" sz="3200" b="1" dirty="0">
                <a:solidFill>
                  <a:srgbClr val="2F5597"/>
                </a:solidFill>
              </a:rPr>
              <a:t>		</a:t>
            </a:r>
            <a:r>
              <a:rPr lang="el-GR" sz="3200" b="1" u="sng" dirty="0">
                <a:solidFill>
                  <a:srgbClr val="FF99FF"/>
                </a:solidFill>
              </a:rPr>
              <a:t>Τη</a:t>
            </a:r>
            <a:r>
              <a:rPr lang="el-GR" sz="3200" b="1" dirty="0">
                <a:solidFill>
                  <a:srgbClr val="2F5597"/>
                </a:solidFill>
              </a:rPr>
              <a:t> 	λένε Μαρία.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29A144B-C9D8-450B-BEDD-89F130BD21CB}"/>
              </a:ext>
            </a:extLst>
          </p:cNvPr>
          <p:cNvCxnSpPr/>
          <p:nvPr/>
        </p:nvCxnSpPr>
        <p:spPr>
          <a:xfrm>
            <a:off x="4681330" y="2882348"/>
            <a:ext cx="616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ADFF4F8-4952-441C-A973-F6859211BA11}"/>
              </a:ext>
            </a:extLst>
          </p:cNvPr>
          <p:cNvCxnSpPr/>
          <p:nvPr/>
        </p:nvCxnSpPr>
        <p:spPr>
          <a:xfrm>
            <a:off x="4684645" y="3382618"/>
            <a:ext cx="616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61FAA274-2646-4C03-82EE-1AC7BDB0FA10}"/>
              </a:ext>
            </a:extLst>
          </p:cNvPr>
          <p:cNvCxnSpPr/>
          <p:nvPr/>
        </p:nvCxnSpPr>
        <p:spPr>
          <a:xfrm>
            <a:off x="4704522" y="3929269"/>
            <a:ext cx="616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7">
            <a:extLst>
              <a:ext uri="{FF2B5EF4-FFF2-40B4-BE49-F238E27FC236}">
                <a16:creationId xmlns:a16="http://schemas.microsoft.com/office/drawing/2014/main" id="{64099B5D-EBFE-4A2F-A279-E34222C4120F}"/>
              </a:ext>
            </a:extLst>
          </p:cNvPr>
          <p:cNvSpPr txBox="1"/>
          <p:nvPr/>
        </p:nvSpPr>
        <p:spPr>
          <a:xfrm>
            <a:off x="442205" y="6236301"/>
            <a:ext cx="78714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</a:t>
            </a:r>
            <a:r>
              <a:rPr lang="it-IT">
                <a:solidFill>
                  <a:srgbClr val="002060"/>
                </a:solidFill>
              </a:rPr>
              <a:t>, August</a:t>
            </a:r>
            <a:r>
              <a:rPr lang="el-GR">
                <a:solidFill>
                  <a:srgbClr val="002060"/>
                </a:solidFill>
              </a:rPr>
              <a:t> </a:t>
            </a:r>
            <a:r>
              <a:rPr lang="el-GR" dirty="0">
                <a:solidFill>
                  <a:srgbClr val="002060"/>
                </a:solidFill>
              </a:rPr>
              <a:t>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 2022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8587880" y="388694"/>
            <a:ext cx="302717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ΠΟΥ ΜΕΝΕΙΣ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BD063ED-8079-40EF-9160-43719DAAABF8}"/>
              </a:ext>
            </a:extLst>
          </p:cNvPr>
          <p:cNvSpPr/>
          <p:nvPr/>
        </p:nvSpPr>
        <p:spPr>
          <a:xfrm>
            <a:off x="759222" y="1852921"/>
            <a:ext cx="99290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Modern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Greek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the first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singular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of the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present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indicative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verb’s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citation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or name.</a:t>
            </a:r>
          </a:p>
          <a:p>
            <a:pPr algn="just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The infinitive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usual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citation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form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in the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grammars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dictionaries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of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modern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European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</a:rPr>
              <a:t>languages</a:t>
            </a: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l-G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sp>
        <p:nvSpPr>
          <p:cNvPr id="8" name="CasellaDiTesto 7"/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 2022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D571C399-A516-4260-97AC-2D1194E9CB75}"/>
              </a:ext>
            </a:extLst>
          </p:cNvPr>
          <p:cNvSpPr/>
          <p:nvPr/>
        </p:nvSpPr>
        <p:spPr>
          <a:xfrm>
            <a:off x="546739" y="1110430"/>
            <a:ext cx="113007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</a:rPr>
              <a:t>εγώ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μέν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	έχ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δουλεύ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ω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l-G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l-GR" sz="2000" b="1" dirty="0">
                <a:solidFill>
                  <a:srgbClr val="7030A0"/>
                </a:solidFill>
              </a:rPr>
              <a:t>εσύ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μέν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εις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	έχ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εις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δουλεύ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εις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l-G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l-GR" sz="2000" b="1" dirty="0">
                <a:solidFill>
                  <a:srgbClr val="00B0F0"/>
                </a:solidFill>
              </a:rPr>
              <a:t>αυτός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Ι </a:t>
            </a:r>
            <a:r>
              <a:rPr lang="el-GR" sz="2000" b="1" dirty="0">
                <a:solidFill>
                  <a:srgbClr val="EF6BC6"/>
                </a:solidFill>
              </a:rPr>
              <a:t>αυτή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Ι </a:t>
            </a:r>
            <a:r>
              <a:rPr lang="el-GR" sz="2000" b="1" dirty="0">
                <a:solidFill>
                  <a:srgbClr val="92D050"/>
                </a:solidFill>
              </a:rPr>
              <a:t>αυτό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μέν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	έχ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δουλεύ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l-G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l-GR" sz="2000" b="1" dirty="0">
                <a:solidFill>
                  <a:srgbClr val="7030A0"/>
                </a:solidFill>
              </a:rPr>
              <a:t>εμείς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μέν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ουμε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	έχ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ουμε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δουλεύ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ουμε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endParaRPr lang="el-G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l-GR" sz="2000" b="1" dirty="0">
                <a:solidFill>
                  <a:srgbClr val="7030A0"/>
                </a:solidFill>
              </a:rPr>
              <a:t>εσείς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μέν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ετε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	έχ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ετε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δουλεύ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ετε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l-G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l-GR" sz="2000" b="1" dirty="0">
                <a:solidFill>
                  <a:srgbClr val="00B0F0"/>
                </a:solidFill>
              </a:rPr>
              <a:t>αυτοί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Ι </a:t>
            </a:r>
            <a:r>
              <a:rPr lang="el-GR" sz="2000" b="1" dirty="0">
                <a:solidFill>
                  <a:srgbClr val="EF6BC6"/>
                </a:solidFill>
              </a:rPr>
              <a:t>αυτές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Ι </a:t>
            </a:r>
            <a:r>
              <a:rPr lang="el-GR" sz="2000" b="1" dirty="0">
                <a:solidFill>
                  <a:srgbClr val="92D050"/>
                </a:solidFill>
              </a:rPr>
              <a:t>αυτά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μέν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ουν(ε)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	έχ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ουν(ε)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</a:rPr>
              <a:t>δουλεύ</a:t>
            </a:r>
            <a:r>
              <a:rPr lang="el-GR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ουν(ε) </a:t>
            </a:r>
            <a:endParaRPr lang="el-GR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E4100CB-29FD-4DF6-8FCC-6375D0D769A9}"/>
              </a:ext>
            </a:extLst>
          </p:cNvPr>
          <p:cNvSpPr/>
          <p:nvPr/>
        </p:nvSpPr>
        <p:spPr>
          <a:xfrm>
            <a:off x="8587880" y="388694"/>
            <a:ext cx="302717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chemeClr val="accent1">
                    <a:lumMod val="75000"/>
                  </a:schemeClr>
                </a:solidFill>
              </a:rPr>
              <a:t>ΠΟΥ ΜΕΝΕΙΣ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l-GR" sz="4000" b="1" dirty="0">
              <a:solidFill>
                <a:srgbClr val="C0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123764B-829D-4314-9392-22FFCE765D90}"/>
              </a:ext>
            </a:extLst>
          </p:cNvPr>
          <p:cNvSpPr/>
          <p:nvPr/>
        </p:nvSpPr>
        <p:spPr>
          <a:xfrm>
            <a:off x="3197810" y="3610601"/>
            <a:ext cx="16125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</a:rPr>
              <a:t>DESINENCE:</a:t>
            </a:r>
            <a:endParaRPr lang="el-G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l-GR" sz="2000" b="1" dirty="0">
                <a:solidFill>
                  <a:srgbClr val="FF0000"/>
                </a:solidFill>
              </a:rPr>
              <a:t>-ω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-εις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-ει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-ουμε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-ετε</a:t>
            </a:r>
          </a:p>
          <a:p>
            <a:r>
              <a:rPr lang="el-GR" sz="2000" b="1" dirty="0">
                <a:solidFill>
                  <a:srgbClr val="FF0000"/>
                </a:solidFill>
              </a:rPr>
              <a:t>-ουν</a:t>
            </a:r>
            <a:endParaRPr lang="el-GR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7BD063ED-8079-40EF-9160-43719DAAABF8}"/>
                  </a:ext>
                </a:extLst>
              </p:cNvPr>
              <p:cNvSpPr/>
              <p:nvPr/>
            </p:nvSpPr>
            <p:spPr>
              <a:xfrm>
                <a:off x="546739" y="3610601"/>
                <a:ext cx="1986232" cy="2156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VERB ROOT:</a:t>
                </a:r>
                <a:endParaRPr lang="el-GR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l-GR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l-GR" sz="32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μέν</m:t>
                          </m:r>
                        </m:e>
                      </m:rad>
                    </m:oMath>
                  </m:oMathPara>
                </a14:m>
                <a:endParaRPr lang="el-GR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l-GR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l-GR" sz="32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έχ</m:t>
                          </m:r>
                        </m:e>
                      </m:rad>
                    </m:oMath>
                  </m:oMathPara>
                </a14:m>
                <a:endParaRPr lang="el-GR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l-GR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l-GR" sz="32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m:t>δουλεύ</m:t>
                          </m:r>
                        </m:e>
                      </m:rad>
                    </m:oMath>
                  </m:oMathPara>
                </a14:m>
                <a:endParaRPr lang="el-GR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7BD063ED-8079-40EF-9160-43719DAAAB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9" y="3610601"/>
                <a:ext cx="1986232" cy="2156809"/>
              </a:xfrm>
              <a:prstGeom prst="rect">
                <a:avLst/>
              </a:prstGeom>
              <a:blipFill>
                <a:blip r:embed="rId4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677F4EDF-D25D-4531-B34E-10BA69FCB415}"/>
              </a:ext>
            </a:extLst>
          </p:cNvPr>
          <p:cNvSpPr/>
          <p:nvPr/>
        </p:nvSpPr>
        <p:spPr>
          <a:xfrm>
            <a:off x="5897449" y="3251962"/>
            <a:ext cx="621858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Two (and a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half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conjugations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Greek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FIRST		SECOND (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α’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)		SECOND (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β’)</a:t>
            </a:r>
          </a:p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-ω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ώ (/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άω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)		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ώ</a:t>
            </a:r>
          </a:p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-εις		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άς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είς</a:t>
            </a:r>
          </a:p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-ει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(/-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άει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)		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εί</a:t>
            </a:r>
          </a:p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-ουμε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άμε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(/-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ούμε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)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ούμε</a:t>
            </a:r>
          </a:p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-ετε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άτε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είτε</a:t>
            </a:r>
          </a:p>
          <a:p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-ουν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ούν(ε)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(/-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άνε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)		-</a:t>
            </a:r>
            <a:r>
              <a:rPr lang="el-GR" b="1" dirty="0">
                <a:solidFill>
                  <a:schemeClr val="accent1">
                    <a:lumMod val="75000"/>
                  </a:schemeClr>
                </a:solidFill>
              </a:rPr>
              <a:t>ούν(ε)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48A215D1-6FDA-470D-8834-ACB287ED5BAE}"/>
              </a:ext>
            </a:extLst>
          </p:cNvPr>
          <p:cNvSpPr/>
          <p:nvPr/>
        </p:nvSpPr>
        <p:spPr>
          <a:xfrm>
            <a:off x="7564143" y="438020"/>
            <a:ext cx="457208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ΣΩΣΤΗ ΑΠΑΝΤΗΣΗ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9A249BE0-ED3C-41BF-80AE-235BFA3C692E}"/>
              </a:ext>
            </a:extLst>
          </p:cNvPr>
          <p:cNvSpPr/>
          <p:nvPr/>
        </p:nvSpPr>
        <p:spPr>
          <a:xfrm>
            <a:off x="606290" y="798888"/>
            <a:ext cx="501136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Κάνει δέκα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Είμαι καλά, εύχαριστώ.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Είμαι από τον Καναδά.</a:t>
            </a:r>
          </a:p>
        </p:txBody>
      </p:sp>
      <p:sp>
        <p:nvSpPr>
          <p:cNvPr id="17" name="Rettangolo 20">
            <a:extLst>
              <a:ext uri="{FF2B5EF4-FFF2-40B4-BE49-F238E27FC236}">
                <a16:creationId xmlns:a16="http://schemas.microsoft.com/office/drawing/2014/main" id="{A98F1C6A-0F0F-47D0-8EC1-E8E4D75608E4}"/>
              </a:ext>
            </a:extLst>
          </p:cNvPr>
          <p:cNvSpPr/>
          <p:nvPr/>
        </p:nvSpPr>
        <p:spPr>
          <a:xfrm>
            <a:off x="6006049" y="798887"/>
            <a:ext cx="501136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ten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fine, thanks]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from Canada]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CasellaDiTesto 7">
            <a:extLst>
              <a:ext uri="{FF2B5EF4-FFF2-40B4-BE49-F238E27FC236}">
                <a16:creationId xmlns:a16="http://schemas.microsoft.com/office/drawing/2014/main" id="{DF0848AD-0C8D-49AE-BF08-8BDD41D413E1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9A249BE0-ED3C-41BF-80AE-235BFA3C692E}"/>
              </a:ext>
            </a:extLst>
          </p:cNvPr>
          <p:cNvSpPr/>
          <p:nvPr/>
        </p:nvSpPr>
        <p:spPr>
          <a:xfrm>
            <a:off x="606289" y="798888"/>
            <a:ext cx="6013171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Χαίρω πολύ. Κώστας Αναστασίου.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Πολύ καλά, εύχαριστώ.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Εγώ είμαι από την Ισπανία.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BCD2FF-8BA8-4EC0-95DF-A161B514B921}"/>
              </a:ext>
            </a:extLst>
          </p:cNvPr>
          <p:cNvSpPr/>
          <p:nvPr/>
        </p:nvSpPr>
        <p:spPr>
          <a:xfrm>
            <a:off x="7564143" y="438020"/>
            <a:ext cx="457208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ΣΩΣΤΗ ΑΠΑΝΤΗΣΗ</a:t>
            </a:r>
          </a:p>
        </p:txBody>
      </p:sp>
      <p:sp>
        <p:nvSpPr>
          <p:cNvPr id="16" name="Rettangolo 20">
            <a:extLst>
              <a:ext uri="{FF2B5EF4-FFF2-40B4-BE49-F238E27FC236}">
                <a16:creationId xmlns:a16="http://schemas.microsoft.com/office/drawing/2014/main" id="{CEA626D8-23A1-4FEF-9C55-E5E0A1732333}"/>
              </a:ext>
            </a:extLst>
          </p:cNvPr>
          <p:cNvSpPr/>
          <p:nvPr/>
        </p:nvSpPr>
        <p:spPr>
          <a:xfrm>
            <a:off x="6771802" y="798887"/>
            <a:ext cx="501136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Nice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to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meet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!]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good, thank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from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Spain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sellaDiTesto 7">
            <a:extLst>
              <a:ext uri="{FF2B5EF4-FFF2-40B4-BE49-F238E27FC236}">
                <a16:creationId xmlns:a16="http://schemas.microsoft.com/office/drawing/2014/main" id="{9D218970-94B3-4F82-9EA4-B6120D7383D9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26B6EAF2-CBB3-4DA8-8C07-4AF92493ADB7}"/>
              </a:ext>
            </a:extLst>
          </p:cNvPr>
          <p:cNvGrpSpPr/>
          <p:nvPr/>
        </p:nvGrpSpPr>
        <p:grpSpPr>
          <a:xfrm>
            <a:off x="956441" y="6160862"/>
            <a:ext cx="9307156" cy="519102"/>
            <a:chOff x="662151" y="5144570"/>
            <a:chExt cx="9307156" cy="51910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E926B0F-C08E-4F7F-99C4-85B1DD58C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62151" y="5144570"/>
              <a:ext cx="1175020" cy="519102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F09BA52-D7D4-4E7C-8F53-E3F26F789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1822905" y="5144570"/>
              <a:ext cx="1175020" cy="519102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74EC2C3-910E-46C2-AB0B-B6D4B523C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2985987" y="5144570"/>
              <a:ext cx="1175020" cy="519102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D8B31A47-8FB5-4F8B-9A8D-BCBF16886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4148341" y="5144570"/>
              <a:ext cx="1175020" cy="519102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3F4EAC-F6A8-4F86-8724-5BB1FB177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5302492" y="5144570"/>
              <a:ext cx="1175020" cy="519102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A085FA02-F772-47B9-B613-DF601AAE3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6463245" y="5144570"/>
              <a:ext cx="1175020" cy="519102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D5E11AC9-FFA0-48E2-8DB2-9342E666E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7629930" y="5144570"/>
              <a:ext cx="1175020" cy="519102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7B52F96-1B56-4508-B9DD-B8AA8AB7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4" r="51333" b="28417"/>
            <a:stretch/>
          </p:blipFill>
          <p:spPr>
            <a:xfrm flipV="1">
              <a:off x="8794287" y="5144570"/>
              <a:ext cx="1175020" cy="519102"/>
            </a:xfrm>
            <a:prstGeom prst="rect">
              <a:avLst/>
            </a:prstGeom>
          </p:spPr>
        </p:pic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2668180A-E7D5-47E6-85CE-E0D5098B3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743"/>
          <a:stretch/>
        </p:blipFill>
        <p:spPr>
          <a:xfrm>
            <a:off x="10279795" y="5258037"/>
            <a:ext cx="1720657" cy="1599963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9A249BE0-ED3C-41BF-80AE-235BFA3C692E}"/>
              </a:ext>
            </a:extLst>
          </p:cNvPr>
          <p:cNvSpPr/>
          <p:nvPr/>
        </p:nvSpPr>
        <p:spPr>
          <a:xfrm>
            <a:off x="606289" y="798888"/>
            <a:ext cx="6013171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Είμαι ο Γιώργος.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Είμαι από τον Λίβανο.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800" b="1" dirty="0">
                <a:solidFill>
                  <a:schemeClr val="accent1">
                    <a:lumMod val="75000"/>
                  </a:schemeClr>
                </a:solidFill>
              </a:rPr>
              <a:t>Είμαι καλά.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1BCD2FF-8BA8-4EC0-95DF-A161B514B921}"/>
              </a:ext>
            </a:extLst>
          </p:cNvPr>
          <p:cNvSpPr/>
          <p:nvPr/>
        </p:nvSpPr>
        <p:spPr>
          <a:xfrm>
            <a:off x="7564143" y="438020"/>
            <a:ext cx="4572085" cy="721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el-GR" sz="4000" b="1" dirty="0">
                <a:solidFill>
                  <a:srgbClr val="C00000"/>
                </a:solidFill>
              </a:rPr>
              <a:t>Η ΣΩΣΤΗ ΑΠΑΝΤΗΣΗ</a:t>
            </a:r>
          </a:p>
        </p:txBody>
      </p:sp>
      <p:sp>
        <p:nvSpPr>
          <p:cNvPr id="16" name="Rettangolo 20">
            <a:extLst>
              <a:ext uri="{FF2B5EF4-FFF2-40B4-BE49-F238E27FC236}">
                <a16:creationId xmlns:a16="http://schemas.microsoft.com/office/drawing/2014/main" id="{039E1233-3E82-45CB-9B45-557A95BABAC9}"/>
              </a:ext>
            </a:extLst>
          </p:cNvPr>
          <p:cNvSpPr/>
          <p:nvPr/>
        </p:nvSpPr>
        <p:spPr>
          <a:xfrm>
            <a:off x="6006049" y="798887"/>
            <a:ext cx="501136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Giorgos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from Lebanon]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it-IT" sz="2800" b="1" dirty="0" err="1">
                <a:solidFill>
                  <a:schemeClr val="accent1">
                    <a:lumMod val="75000"/>
                  </a:schemeClr>
                </a:solidFill>
              </a:rPr>
              <a:t>I’m</a:t>
            </a:r>
            <a:r>
              <a:rPr lang="it-IT" sz="2800" b="1" dirty="0">
                <a:solidFill>
                  <a:schemeClr val="accent1">
                    <a:lumMod val="75000"/>
                  </a:schemeClr>
                </a:solidFill>
              </a:rPr>
              <a:t> fine]</a:t>
            </a:r>
            <a:endParaRPr lang="el-G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asellaDiTesto 7">
            <a:extLst>
              <a:ext uri="{FF2B5EF4-FFF2-40B4-BE49-F238E27FC236}">
                <a16:creationId xmlns:a16="http://schemas.microsoft.com/office/drawing/2014/main" id="{5C3299EA-11D7-4DCC-82D7-C0D0D5ED4DCA}"/>
              </a:ext>
            </a:extLst>
          </p:cNvPr>
          <p:cNvSpPr txBox="1"/>
          <p:nvPr/>
        </p:nvSpPr>
        <p:spPr>
          <a:xfrm>
            <a:off x="442205" y="6236301"/>
            <a:ext cx="7871478" cy="3744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Modern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Greek</a:t>
            </a:r>
            <a:r>
              <a:rPr lang="it-IT" dirty="0">
                <a:solidFill>
                  <a:srgbClr val="0070C0"/>
                </a:solidFill>
              </a:rPr>
              <a:t> (GRE1001) | Jacopo Mosesso </a:t>
            </a:r>
            <a:r>
              <a:rPr lang="it-IT" dirty="0"/>
              <a:t>|</a:t>
            </a:r>
            <a:r>
              <a:rPr lang="it-IT" dirty="0">
                <a:solidFill>
                  <a:srgbClr val="002060"/>
                </a:solidFill>
              </a:rPr>
              <a:t> VIT University, August</a:t>
            </a:r>
            <a:r>
              <a:rPr lang="el-GR" dirty="0">
                <a:solidFill>
                  <a:srgbClr val="002060"/>
                </a:solidFill>
              </a:rPr>
              <a:t> 2022</a:t>
            </a:r>
            <a:endParaRPr lang="it-IT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4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1100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Segoe Script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MOSESSO</dc:creator>
  <cp:lastModifiedBy>JACOPO MOSESSO</cp:lastModifiedBy>
  <cp:revision>4</cp:revision>
  <dcterms:created xsi:type="dcterms:W3CDTF">2022-08-11T11:27:26Z</dcterms:created>
  <dcterms:modified xsi:type="dcterms:W3CDTF">2022-08-19T17:56:45Z</dcterms:modified>
</cp:coreProperties>
</file>