
<file path=[Content_Types].xml><?xml version="1.0" encoding="utf-8"?>
<Types xmlns="http://schemas.openxmlformats.org/package/2006/content-types">
  <Default Extension="jpeg" ContentType="image/jpeg"/>
  <Default Extension="jpg" ContentType="image/jpeg"/>
  <Default Extension="mp3" ContentType="audio/m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17" r:id="rId2"/>
    <p:sldId id="318" r:id="rId3"/>
    <p:sldId id="319" r:id="rId4"/>
    <p:sldId id="320" r:id="rId5"/>
    <p:sldId id="507" r:id="rId6"/>
    <p:sldId id="323" r:id="rId7"/>
    <p:sldId id="330" r:id="rId8"/>
    <p:sldId id="511" r:id="rId9"/>
    <p:sldId id="512" r:id="rId10"/>
    <p:sldId id="513" r:id="rId11"/>
    <p:sldId id="331" r:id="rId12"/>
    <p:sldId id="332" r:id="rId13"/>
    <p:sldId id="333" r:id="rId14"/>
    <p:sldId id="337" r:id="rId15"/>
    <p:sldId id="514" r:id="rId16"/>
    <p:sldId id="339" r:id="rId17"/>
    <p:sldId id="340" r:id="rId18"/>
    <p:sldId id="341" r:id="rId19"/>
    <p:sldId id="351" r:id="rId20"/>
    <p:sldId id="352" r:id="rId21"/>
    <p:sldId id="353" r:id="rId22"/>
    <p:sldId id="508"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3" d="100"/>
          <a:sy n="63" d="100"/>
        </p:scale>
        <p:origin x="732"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91878EA-C281-B330-128C-3BFFD1AE81D8}"/>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endParaRPr lang="en-GB"/>
          </a:p>
        </p:txBody>
      </p:sp>
      <p:sp>
        <p:nvSpPr>
          <p:cNvPr id="3" name="Sottotitolo 2">
            <a:extLst>
              <a:ext uri="{FF2B5EF4-FFF2-40B4-BE49-F238E27FC236}">
                <a16:creationId xmlns:a16="http://schemas.microsoft.com/office/drawing/2014/main" id="{2FD56964-24C9-F799-AE13-23FB8ECDB4D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endParaRPr lang="en-GB"/>
          </a:p>
        </p:txBody>
      </p:sp>
      <p:sp>
        <p:nvSpPr>
          <p:cNvPr id="4" name="Segnaposto data 3">
            <a:extLst>
              <a:ext uri="{FF2B5EF4-FFF2-40B4-BE49-F238E27FC236}">
                <a16:creationId xmlns:a16="http://schemas.microsoft.com/office/drawing/2014/main" id="{DCAEB066-B3F1-E04F-E0B5-7E308D723962}"/>
              </a:ext>
            </a:extLst>
          </p:cNvPr>
          <p:cNvSpPr>
            <a:spLocks noGrp="1"/>
          </p:cNvSpPr>
          <p:nvPr>
            <p:ph type="dt" sz="half" idx="10"/>
          </p:nvPr>
        </p:nvSpPr>
        <p:spPr/>
        <p:txBody>
          <a:bodyPr/>
          <a:lstStyle/>
          <a:p>
            <a:fld id="{E5155605-02B7-441B-834E-E0D34676AE6D}" type="datetimeFigureOut">
              <a:rPr lang="en-GB" smtClean="0"/>
              <a:t>19/07/2022</a:t>
            </a:fld>
            <a:endParaRPr lang="en-GB"/>
          </a:p>
        </p:txBody>
      </p:sp>
      <p:sp>
        <p:nvSpPr>
          <p:cNvPr id="5" name="Segnaposto piè di pagina 4">
            <a:extLst>
              <a:ext uri="{FF2B5EF4-FFF2-40B4-BE49-F238E27FC236}">
                <a16:creationId xmlns:a16="http://schemas.microsoft.com/office/drawing/2014/main" id="{D624401D-A567-E3C7-4041-8957D43D7855}"/>
              </a:ext>
            </a:extLst>
          </p:cNvPr>
          <p:cNvSpPr>
            <a:spLocks noGrp="1"/>
          </p:cNvSpPr>
          <p:nvPr>
            <p:ph type="ftr" sz="quarter" idx="11"/>
          </p:nvPr>
        </p:nvSpPr>
        <p:spPr/>
        <p:txBody>
          <a:bodyPr/>
          <a:lstStyle/>
          <a:p>
            <a:endParaRPr lang="en-GB"/>
          </a:p>
        </p:txBody>
      </p:sp>
      <p:sp>
        <p:nvSpPr>
          <p:cNvPr id="6" name="Segnaposto numero diapositiva 5">
            <a:extLst>
              <a:ext uri="{FF2B5EF4-FFF2-40B4-BE49-F238E27FC236}">
                <a16:creationId xmlns:a16="http://schemas.microsoft.com/office/drawing/2014/main" id="{75C147AB-FA15-E82D-0C18-13F73566289A}"/>
              </a:ext>
            </a:extLst>
          </p:cNvPr>
          <p:cNvSpPr>
            <a:spLocks noGrp="1"/>
          </p:cNvSpPr>
          <p:nvPr>
            <p:ph type="sldNum" sz="quarter" idx="12"/>
          </p:nvPr>
        </p:nvSpPr>
        <p:spPr/>
        <p:txBody>
          <a:bodyPr/>
          <a:lstStyle/>
          <a:p>
            <a:fld id="{6F67B96C-5E7E-463F-A0C1-9D5741D89EDF}" type="slidenum">
              <a:rPr lang="en-GB" smtClean="0"/>
              <a:t>‹N›</a:t>
            </a:fld>
            <a:endParaRPr lang="en-GB"/>
          </a:p>
        </p:txBody>
      </p:sp>
    </p:spTree>
    <p:extLst>
      <p:ext uri="{BB962C8B-B14F-4D97-AF65-F5344CB8AC3E}">
        <p14:creationId xmlns:p14="http://schemas.microsoft.com/office/powerpoint/2010/main" val="12214693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5946224-A221-E7C3-EACB-85C6E670116B}"/>
              </a:ext>
            </a:extLst>
          </p:cNvPr>
          <p:cNvSpPr>
            <a:spLocks noGrp="1"/>
          </p:cNvSpPr>
          <p:nvPr>
            <p:ph type="title"/>
          </p:nvPr>
        </p:nvSpPr>
        <p:spPr/>
        <p:txBody>
          <a:bodyPr/>
          <a:lstStyle/>
          <a:p>
            <a:r>
              <a:rPr lang="it-IT"/>
              <a:t>Fare clic per modificare lo stile del titolo dello schema</a:t>
            </a:r>
            <a:endParaRPr lang="en-GB"/>
          </a:p>
        </p:txBody>
      </p:sp>
      <p:sp>
        <p:nvSpPr>
          <p:cNvPr id="3" name="Segnaposto testo verticale 2">
            <a:extLst>
              <a:ext uri="{FF2B5EF4-FFF2-40B4-BE49-F238E27FC236}">
                <a16:creationId xmlns:a16="http://schemas.microsoft.com/office/drawing/2014/main" id="{6F0047CA-53AE-EB70-1007-3FFDA240A0EE}"/>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4" name="Segnaposto data 3">
            <a:extLst>
              <a:ext uri="{FF2B5EF4-FFF2-40B4-BE49-F238E27FC236}">
                <a16:creationId xmlns:a16="http://schemas.microsoft.com/office/drawing/2014/main" id="{1C4DEA38-8FBA-A854-9BEF-B851D7BC5882}"/>
              </a:ext>
            </a:extLst>
          </p:cNvPr>
          <p:cNvSpPr>
            <a:spLocks noGrp="1"/>
          </p:cNvSpPr>
          <p:nvPr>
            <p:ph type="dt" sz="half" idx="10"/>
          </p:nvPr>
        </p:nvSpPr>
        <p:spPr/>
        <p:txBody>
          <a:bodyPr/>
          <a:lstStyle/>
          <a:p>
            <a:fld id="{E5155605-02B7-441B-834E-E0D34676AE6D}" type="datetimeFigureOut">
              <a:rPr lang="en-GB" smtClean="0"/>
              <a:t>19/07/2022</a:t>
            </a:fld>
            <a:endParaRPr lang="en-GB"/>
          </a:p>
        </p:txBody>
      </p:sp>
      <p:sp>
        <p:nvSpPr>
          <p:cNvPr id="5" name="Segnaposto piè di pagina 4">
            <a:extLst>
              <a:ext uri="{FF2B5EF4-FFF2-40B4-BE49-F238E27FC236}">
                <a16:creationId xmlns:a16="http://schemas.microsoft.com/office/drawing/2014/main" id="{9C73F85B-D633-3D2C-273E-11E12179A269}"/>
              </a:ext>
            </a:extLst>
          </p:cNvPr>
          <p:cNvSpPr>
            <a:spLocks noGrp="1"/>
          </p:cNvSpPr>
          <p:nvPr>
            <p:ph type="ftr" sz="quarter" idx="11"/>
          </p:nvPr>
        </p:nvSpPr>
        <p:spPr/>
        <p:txBody>
          <a:bodyPr/>
          <a:lstStyle/>
          <a:p>
            <a:endParaRPr lang="en-GB"/>
          </a:p>
        </p:txBody>
      </p:sp>
      <p:sp>
        <p:nvSpPr>
          <p:cNvPr id="6" name="Segnaposto numero diapositiva 5">
            <a:extLst>
              <a:ext uri="{FF2B5EF4-FFF2-40B4-BE49-F238E27FC236}">
                <a16:creationId xmlns:a16="http://schemas.microsoft.com/office/drawing/2014/main" id="{DC38A41E-DF30-FECF-F4F6-8EEE009A0C54}"/>
              </a:ext>
            </a:extLst>
          </p:cNvPr>
          <p:cNvSpPr>
            <a:spLocks noGrp="1"/>
          </p:cNvSpPr>
          <p:nvPr>
            <p:ph type="sldNum" sz="quarter" idx="12"/>
          </p:nvPr>
        </p:nvSpPr>
        <p:spPr/>
        <p:txBody>
          <a:bodyPr/>
          <a:lstStyle/>
          <a:p>
            <a:fld id="{6F67B96C-5E7E-463F-A0C1-9D5741D89EDF}" type="slidenum">
              <a:rPr lang="en-GB" smtClean="0"/>
              <a:t>‹N›</a:t>
            </a:fld>
            <a:endParaRPr lang="en-GB"/>
          </a:p>
        </p:txBody>
      </p:sp>
    </p:spTree>
    <p:extLst>
      <p:ext uri="{BB962C8B-B14F-4D97-AF65-F5344CB8AC3E}">
        <p14:creationId xmlns:p14="http://schemas.microsoft.com/office/powerpoint/2010/main" val="7267562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B3E8C00E-983F-5429-DB38-4ACC06FD5EDB}"/>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endParaRPr lang="en-GB"/>
          </a:p>
        </p:txBody>
      </p:sp>
      <p:sp>
        <p:nvSpPr>
          <p:cNvPr id="3" name="Segnaposto testo verticale 2">
            <a:extLst>
              <a:ext uri="{FF2B5EF4-FFF2-40B4-BE49-F238E27FC236}">
                <a16:creationId xmlns:a16="http://schemas.microsoft.com/office/drawing/2014/main" id="{8FDDEE75-BD1D-1C3F-D53D-76651FD62A48}"/>
              </a:ext>
            </a:extLst>
          </p:cNvPr>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4" name="Segnaposto data 3">
            <a:extLst>
              <a:ext uri="{FF2B5EF4-FFF2-40B4-BE49-F238E27FC236}">
                <a16:creationId xmlns:a16="http://schemas.microsoft.com/office/drawing/2014/main" id="{99C99B8E-5369-AA22-CC92-44E5B0EC6A39}"/>
              </a:ext>
            </a:extLst>
          </p:cNvPr>
          <p:cNvSpPr>
            <a:spLocks noGrp="1"/>
          </p:cNvSpPr>
          <p:nvPr>
            <p:ph type="dt" sz="half" idx="10"/>
          </p:nvPr>
        </p:nvSpPr>
        <p:spPr/>
        <p:txBody>
          <a:bodyPr/>
          <a:lstStyle/>
          <a:p>
            <a:fld id="{E5155605-02B7-441B-834E-E0D34676AE6D}" type="datetimeFigureOut">
              <a:rPr lang="en-GB" smtClean="0"/>
              <a:t>19/07/2022</a:t>
            </a:fld>
            <a:endParaRPr lang="en-GB"/>
          </a:p>
        </p:txBody>
      </p:sp>
      <p:sp>
        <p:nvSpPr>
          <p:cNvPr id="5" name="Segnaposto piè di pagina 4">
            <a:extLst>
              <a:ext uri="{FF2B5EF4-FFF2-40B4-BE49-F238E27FC236}">
                <a16:creationId xmlns:a16="http://schemas.microsoft.com/office/drawing/2014/main" id="{A0D21617-FCBE-D814-230C-0B45411C9E1C}"/>
              </a:ext>
            </a:extLst>
          </p:cNvPr>
          <p:cNvSpPr>
            <a:spLocks noGrp="1"/>
          </p:cNvSpPr>
          <p:nvPr>
            <p:ph type="ftr" sz="quarter" idx="11"/>
          </p:nvPr>
        </p:nvSpPr>
        <p:spPr/>
        <p:txBody>
          <a:bodyPr/>
          <a:lstStyle/>
          <a:p>
            <a:endParaRPr lang="en-GB"/>
          </a:p>
        </p:txBody>
      </p:sp>
      <p:sp>
        <p:nvSpPr>
          <p:cNvPr id="6" name="Segnaposto numero diapositiva 5">
            <a:extLst>
              <a:ext uri="{FF2B5EF4-FFF2-40B4-BE49-F238E27FC236}">
                <a16:creationId xmlns:a16="http://schemas.microsoft.com/office/drawing/2014/main" id="{E65D6E8C-1168-863A-0184-7F73922046B7}"/>
              </a:ext>
            </a:extLst>
          </p:cNvPr>
          <p:cNvSpPr>
            <a:spLocks noGrp="1"/>
          </p:cNvSpPr>
          <p:nvPr>
            <p:ph type="sldNum" sz="quarter" idx="12"/>
          </p:nvPr>
        </p:nvSpPr>
        <p:spPr/>
        <p:txBody>
          <a:bodyPr/>
          <a:lstStyle/>
          <a:p>
            <a:fld id="{6F67B96C-5E7E-463F-A0C1-9D5741D89EDF}" type="slidenum">
              <a:rPr lang="en-GB" smtClean="0"/>
              <a:t>‹N›</a:t>
            </a:fld>
            <a:endParaRPr lang="en-GB"/>
          </a:p>
        </p:txBody>
      </p:sp>
    </p:spTree>
    <p:extLst>
      <p:ext uri="{BB962C8B-B14F-4D97-AF65-F5344CB8AC3E}">
        <p14:creationId xmlns:p14="http://schemas.microsoft.com/office/powerpoint/2010/main" val="37436779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4FF0872-6DB2-E662-FF08-8CCF9F6D8F13}"/>
              </a:ext>
            </a:extLst>
          </p:cNvPr>
          <p:cNvSpPr>
            <a:spLocks noGrp="1"/>
          </p:cNvSpPr>
          <p:nvPr>
            <p:ph type="title"/>
          </p:nvPr>
        </p:nvSpPr>
        <p:spPr/>
        <p:txBody>
          <a:bodyPr/>
          <a:lstStyle/>
          <a:p>
            <a:r>
              <a:rPr lang="it-IT"/>
              <a:t>Fare clic per modificare lo stile del titolo dello schema</a:t>
            </a:r>
            <a:endParaRPr lang="en-GB"/>
          </a:p>
        </p:txBody>
      </p:sp>
      <p:sp>
        <p:nvSpPr>
          <p:cNvPr id="3" name="Segnaposto contenuto 2">
            <a:extLst>
              <a:ext uri="{FF2B5EF4-FFF2-40B4-BE49-F238E27FC236}">
                <a16:creationId xmlns:a16="http://schemas.microsoft.com/office/drawing/2014/main" id="{ABDD6DB5-23BE-B6BE-7830-72E4083E3943}"/>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4" name="Segnaposto data 3">
            <a:extLst>
              <a:ext uri="{FF2B5EF4-FFF2-40B4-BE49-F238E27FC236}">
                <a16:creationId xmlns:a16="http://schemas.microsoft.com/office/drawing/2014/main" id="{0A07FAE6-8B97-5B98-DCBF-A9CA7897C9F4}"/>
              </a:ext>
            </a:extLst>
          </p:cNvPr>
          <p:cNvSpPr>
            <a:spLocks noGrp="1"/>
          </p:cNvSpPr>
          <p:nvPr>
            <p:ph type="dt" sz="half" idx="10"/>
          </p:nvPr>
        </p:nvSpPr>
        <p:spPr/>
        <p:txBody>
          <a:bodyPr/>
          <a:lstStyle/>
          <a:p>
            <a:fld id="{E5155605-02B7-441B-834E-E0D34676AE6D}" type="datetimeFigureOut">
              <a:rPr lang="en-GB" smtClean="0"/>
              <a:t>19/07/2022</a:t>
            </a:fld>
            <a:endParaRPr lang="en-GB"/>
          </a:p>
        </p:txBody>
      </p:sp>
      <p:sp>
        <p:nvSpPr>
          <p:cNvPr id="5" name="Segnaposto piè di pagina 4">
            <a:extLst>
              <a:ext uri="{FF2B5EF4-FFF2-40B4-BE49-F238E27FC236}">
                <a16:creationId xmlns:a16="http://schemas.microsoft.com/office/drawing/2014/main" id="{28ECB02A-849E-5D43-6D81-4DE416D4281A}"/>
              </a:ext>
            </a:extLst>
          </p:cNvPr>
          <p:cNvSpPr>
            <a:spLocks noGrp="1"/>
          </p:cNvSpPr>
          <p:nvPr>
            <p:ph type="ftr" sz="quarter" idx="11"/>
          </p:nvPr>
        </p:nvSpPr>
        <p:spPr/>
        <p:txBody>
          <a:bodyPr/>
          <a:lstStyle/>
          <a:p>
            <a:endParaRPr lang="en-GB"/>
          </a:p>
        </p:txBody>
      </p:sp>
      <p:sp>
        <p:nvSpPr>
          <p:cNvPr id="6" name="Segnaposto numero diapositiva 5">
            <a:extLst>
              <a:ext uri="{FF2B5EF4-FFF2-40B4-BE49-F238E27FC236}">
                <a16:creationId xmlns:a16="http://schemas.microsoft.com/office/drawing/2014/main" id="{3378EFFF-63C4-16DA-CF9E-BACAB40130FE}"/>
              </a:ext>
            </a:extLst>
          </p:cNvPr>
          <p:cNvSpPr>
            <a:spLocks noGrp="1"/>
          </p:cNvSpPr>
          <p:nvPr>
            <p:ph type="sldNum" sz="quarter" idx="12"/>
          </p:nvPr>
        </p:nvSpPr>
        <p:spPr/>
        <p:txBody>
          <a:bodyPr/>
          <a:lstStyle/>
          <a:p>
            <a:fld id="{6F67B96C-5E7E-463F-A0C1-9D5741D89EDF}" type="slidenum">
              <a:rPr lang="en-GB" smtClean="0"/>
              <a:t>‹N›</a:t>
            </a:fld>
            <a:endParaRPr lang="en-GB"/>
          </a:p>
        </p:txBody>
      </p:sp>
    </p:spTree>
    <p:extLst>
      <p:ext uri="{BB962C8B-B14F-4D97-AF65-F5344CB8AC3E}">
        <p14:creationId xmlns:p14="http://schemas.microsoft.com/office/powerpoint/2010/main" val="31683644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6BB58BD-0E8B-60C1-A8AF-CDDA325B8209}"/>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endParaRPr lang="en-GB"/>
          </a:p>
        </p:txBody>
      </p:sp>
      <p:sp>
        <p:nvSpPr>
          <p:cNvPr id="3" name="Segnaposto testo 2">
            <a:extLst>
              <a:ext uri="{FF2B5EF4-FFF2-40B4-BE49-F238E27FC236}">
                <a16:creationId xmlns:a16="http://schemas.microsoft.com/office/drawing/2014/main" id="{2A34BC3B-A5D3-1699-A644-0E512A3CA98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2BFD9120-DB14-4912-F574-81D73F83CAAC}"/>
              </a:ext>
            </a:extLst>
          </p:cNvPr>
          <p:cNvSpPr>
            <a:spLocks noGrp="1"/>
          </p:cNvSpPr>
          <p:nvPr>
            <p:ph type="dt" sz="half" idx="10"/>
          </p:nvPr>
        </p:nvSpPr>
        <p:spPr/>
        <p:txBody>
          <a:bodyPr/>
          <a:lstStyle/>
          <a:p>
            <a:fld id="{E5155605-02B7-441B-834E-E0D34676AE6D}" type="datetimeFigureOut">
              <a:rPr lang="en-GB" smtClean="0"/>
              <a:t>19/07/2022</a:t>
            </a:fld>
            <a:endParaRPr lang="en-GB"/>
          </a:p>
        </p:txBody>
      </p:sp>
      <p:sp>
        <p:nvSpPr>
          <p:cNvPr id="5" name="Segnaposto piè di pagina 4">
            <a:extLst>
              <a:ext uri="{FF2B5EF4-FFF2-40B4-BE49-F238E27FC236}">
                <a16:creationId xmlns:a16="http://schemas.microsoft.com/office/drawing/2014/main" id="{9C065F1B-95FF-D15C-4579-0FF5EB7EC4D8}"/>
              </a:ext>
            </a:extLst>
          </p:cNvPr>
          <p:cNvSpPr>
            <a:spLocks noGrp="1"/>
          </p:cNvSpPr>
          <p:nvPr>
            <p:ph type="ftr" sz="quarter" idx="11"/>
          </p:nvPr>
        </p:nvSpPr>
        <p:spPr/>
        <p:txBody>
          <a:bodyPr/>
          <a:lstStyle/>
          <a:p>
            <a:endParaRPr lang="en-GB"/>
          </a:p>
        </p:txBody>
      </p:sp>
      <p:sp>
        <p:nvSpPr>
          <p:cNvPr id="6" name="Segnaposto numero diapositiva 5">
            <a:extLst>
              <a:ext uri="{FF2B5EF4-FFF2-40B4-BE49-F238E27FC236}">
                <a16:creationId xmlns:a16="http://schemas.microsoft.com/office/drawing/2014/main" id="{5B897414-79EF-000D-4976-D3A01EC75B5A}"/>
              </a:ext>
            </a:extLst>
          </p:cNvPr>
          <p:cNvSpPr>
            <a:spLocks noGrp="1"/>
          </p:cNvSpPr>
          <p:nvPr>
            <p:ph type="sldNum" sz="quarter" idx="12"/>
          </p:nvPr>
        </p:nvSpPr>
        <p:spPr/>
        <p:txBody>
          <a:bodyPr/>
          <a:lstStyle/>
          <a:p>
            <a:fld id="{6F67B96C-5E7E-463F-A0C1-9D5741D89EDF}" type="slidenum">
              <a:rPr lang="en-GB" smtClean="0"/>
              <a:t>‹N›</a:t>
            </a:fld>
            <a:endParaRPr lang="en-GB"/>
          </a:p>
        </p:txBody>
      </p:sp>
    </p:spTree>
    <p:extLst>
      <p:ext uri="{BB962C8B-B14F-4D97-AF65-F5344CB8AC3E}">
        <p14:creationId xmlns:p14="http://schemas.microsoft.com/office/powerpoint/2010/main" val="26393785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995FA64-2A1D-FF3D-2611-10FAA05ACFB7}"/>
              </a:ext>
            </a:extLst>
          </p:cNvPr>
          <p:cNvSpPr>
            <a:spLocks noGrp="1"/>
          </p:cNvSpPr>
          <p:nvPr>
            <p:ph type="title"/>
          </p:nvPr>
        </p:nvSpPr>
        <p:spPr/>
        <p:txBody>
          <a:bodyPr/>
          <a:lstStyle/>
          <a:p>
            <a:r>
              <a:rPr lang="it-IT"/>
              <a:t>Fare clic per modificare lo stile del titolo dello schema</a:t>
            </a:r>
            <a:endParaRPr lang="en-GB"/>
          </a:p>
        </p:txBody>
      </p:sp>
      <p:sp>
        <p:nvSpPr>
          <p:cNvPr id="3" name="Segnaposto contenuto 2">
            <a:extLst>
              <a:ext uri="{FF2B5EF4-FFF2-40B4-BE49-F238E27FC236}">
                <a16:creationId xmlns:a16="http://schemas.microsoft.com/office/drawing/2014/main" id="{75C8C030-3574-D75E-A624-C962883E5905}"/>
              </a:ext>
            </a:extLst>
          </p:cNvPr>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4" name="Segnaposto contenuto 3">
            <a:extLst>
              <a:ext uri="{FF2B5EF4-FFF2-40B4-BE49-F238E27FC236}">
                <a16:creationId xmlns:a16="http://schemas.microsoft.com/office/drawing/2014/main" id="{14595D58-8BB8-3D96-D2C0-9F1824D0642D}"/>
              </a:ext>
            </a:extLst>
          </p:cNvPr>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5" name="Segnaposto data 4">
            <a:extLst>
              <a:ext uri="{FF2B5EF4-FFF2-40B4-BE49-F238E27FC236}">
                <a16:creationId xmlns:a16="http://schemas.microsoft.com/office/drawing/2014/main" id="{81E5B640-5B76-B06B-172B-D5C5298C12FF}"/>
              </a:ext>
            </a:extLst>
          </p:cNvPr>
          <p:cNvSpPr>
            <a:spLocks noGrp="1"/>
          </p:cNvSpPr>
          <p:nvPr>
            <p:ph type="dt" sz="half" idx="10"/>
          </p:nvPr>
        </p:nvSpPr>
        <p:spPr/>
        <p:txBody>
          <a:bodyPr/>
          <a:lstStyle/>
          <a:p>
            <a:fld id="{E5155605-02B7-441B-834E-E0D34676AE6D}" type="datetimeFigureOut">
              <a:rPr lang="en-GB" smtClean="0"/>
              <a:t>19/07/2022</a:t>
            </a:fld>
            <a:endParaRPr lang="en-GB"/>
          </a:p>
        </p:txBody>
      </p:sp>
      <p:sp>
        <p:nvSpPr>
          <p:cNvPr id="6" name="Segnaposto piè di pagina 5">
            <a:extLst>
              <a:ext uri="{FF2B5EF4-FFF2-40B4-BE49-F238E27FC236}">
                <a16:creationId xmlns:a16="http://schemas.microsoft.com/office/drawing/2014/main" id="{0CC9FC0F-BF7D-C229-A6DF-9C247BCE75C0}"/>
              </a:ext>
            </a:extLst>
          </p:cNvPr>
          <p:cNvSpPr>
            <a:spLocks noGrp="1"/>
          </p:cNvSpPr>
          <p:nvPr>
            <p:ph type="ftr" sz="quarter" idx="11"/>
          </p:nvPr>
        </p:nvSpPr>
        <p:spPr/>
        <p:txBody>
          <a:bodyPr/>
          <a:lstStyle/>
          <a:p>
            <a:endParaRPr lang="en-GB"/>
          </a:p>
        </p:txBody>
      </p:sp>
      <p:sp>
        <p:nvSpPr>
          <p:cNvPr id="7" name="Segnaposto numero diapositiva 6">
            <a:extLst>
              <a:ext uri="{FF2B5EF4-FFF2-40B4-BE49-F238E27FC236}">
                <a16:creationId xmlns:a16="http://schemas.microsoft.com/office/drawing/2014/main" id="{E4C901EF-80E3-FB5D-AA66-FB4ACEC551BE}"/>
              </a:ext>
            </a:extLst>
          </p:cNvPr>
          <p:cNvSpPr>
            <a:spLocks noGrp="1"/>
          </p:cNvSpPr>
          <p:nvPr>
            <p:ph type="sldNum" sz="quarter" idx="12"/>
          </p:nvPr>
        </p:nvSpPr>
        <p:spPr/>
        <p:txBody>
          <a:bodyPr/>
          <a:lstStyle/>
          <a:p>
            <a:fld id="{6F67B96C-5E7E-463F-A0C1-9D5741D89EDF}" type="slidenum">
              <a:rPr lang="en-GB" smtClean="0"/>
              <a:t>‹N›</a:t>
            </a:fld>
            <a:endParaRPr lang="en-GB"/>
          </a:p>
        </p:txBody>
      </p:sp>
    </p:spTree>
    <p:extLst>
      <p:ext uri="{BB962C8B-B14F-4D97-AF65-F5344CB8AC3E}">
        <p14:creationId xmlns:p14="http://schemas.microsoft.com/office/powerpoint/2010/main" val="22852000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21647BC-DC0A-91E0-7261-5DD0193A5DB7}"/>
              </a:ext>
            </a:extLst>
          </p:cNvPr>
          <p:cNvSpPr>
            <a:spLocks noGrp="1"/>
          </p:cNvSpPr>
          <p:nvPr>
            <p:ph type="title"/>
          </p:nvPr>
        </p:nvSpPr>
        <p:spPr>
          <a:xfrm>
            <a:off x="839788" y="365125"/>
            <a:ext cx="10515600" cy="1325563"/>
          </a:xfrm>
        </p:spPr>
        <p:txBody>
          <a:bodyPr/>
          <a:lstStyle/>
          <a:p>
            <a:r>
              <a:rPr lang="it-IT"/>
              <a:t>Fare clic per modificare lo stile del titolo dello schema</a:t>
            </a:r>
            <a:endParaRPr lang="en-GB"/>
          </a:p>
        </p:txBody>
      </p:sp>
      <p:sp>
        <p:nvSpPr>
          <p:cNvPr id="3" name="Segnaposto testo 2">
            <a:extLst>
              <a:ext uri="{FF2B5EF4-FFF2-40B4-BE49-F238E27FC236}">
                <a16:creationId xmlns:a16="http://schemas.microsoft.com/office/drawing/2014/main" id="{DB6B2456-ED3C-0F6E-6CAF-103F4473AA4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259CAEB6-FFEB-9ADB-F0A0-341880826A74}"/>
              </a:ext>
            </a:extLst>
          </p:cNvPr>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5" name="Segnaposto testo 4">
            <a:extLst>
              <a:ext uri="{FF2B5EF4-FFF2-40B4-BE49-F238E27FC236}">
                <a16:creationId xmlns:a16="http://schemas.microsoft.com/office/drawing/2014/main" id="{130B4631-9FD9-36A4-7A4E-B3D1AE25C8B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E0CFFF8D-BC79-F684-6418-4A71C1677600}"/>
              </a:ext>
            </a:extLst>
          </p:cNvPr>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7" name="Segnaposto data 6">
            <a:extLst>
              <a:ext uri="{FF2B5EF4-FFF2-40B4-BE49-F238E27FC236}">
                <a16:creationId xmlns:a16="http://schemas.microsoft.com/office/drawing/2014/main" id="{810EA674-BA3B-29D6-062F-D54CFE8E6A8D}"/>
              </a:ext>
            </a:extLst>
          </p:cNvPr>
          <p:cNvSpPr>
            <a:spLocks noGrp="1"/>
          </p:cNvSpPr>
          <p:nvPr>
            <p:ph type="dt" sz="half" idx="10"/>
          </p:nvPr>
        </p:nvSpPr>
        <p:spPr/>
        <p:txBody>
          <a:bodyPr/>
          <a:lstStyle/>
          <a:p>
            <a:fld id="{E5155605-02B7-441B-834E-E0D34676AE6D}" type="datetimeFigureOut">
              <a:rPr lang="en-GB" smtClean="0"/>
              <a:t>19/07/2022</a:t>
            </a:fld>
            <a:endParaRPr lang="en-GB"/>
          </a:p>
        </p:txBody>
      </p:sp>
      <p:sp>
        <p:nvSpPr>
          <p:cNvPr id="8" name="Segnaposto piè di pagina 7">
            <a:extLst>
              <a:ext uri="{FF2B5EF4-FFF2-40B4-BE49-F238E27FC236}">
                <a16:creationId xmlns:a16="http://schemas.microsoft.com/office/drawing/2014/main" id="{B5F48EC2-2D86-9F00-C796-2CDD0A4C64FF}"/>
              </a:ext>
            </a:extLst>
          </p:cNvPr>
          <p:cNvSpPr>
            <a:spLocks noGrp="1"/>
          </p:cNvSpPr>
          <p:nvPr>
            <p:ph type="ftr" sz="quarter" idx="11"/>
          </p:nvPr>
        </p:nvSpPr>
        <p:spPr/>
        <p:txBody>
          <a:bodyPr/>
          <a:lstStyle/>
          <a:p>
            <a:endParaRPr lang="en-GB"/>
          </a:p>
        </p:txBody>
      </p:sp>
      <p:sp>
        <p:nvSpPr>
          <p:cNvPr id="9" name="Segnaposto numero diapositiva 8">
            <a:extLst>
              <a:ext uri="{FF2B5EF4-FFF2-40B4-BE49-F238E27FC236}">
                <a16:creationId xmlns:a16="http://schemas.microsoft.com/office/drawing/2014/main" id="{97E4C619-0E6E-15EA-5679-44FD88D4F3F6}"/>
              </a:ext>
            </a:extLst>
          </p:cNvPr>
          <p:cNvSpPr>
            <a:spLocks noGrp="1"/>
          </p:cNvSpPr>
          <p:nvPr>
            <p:ph type="sldNum" sz="quarter" idx="12"/>
          </p:nvPr>
        </p:nvSpPr>
        <p:spPr/>
        <p:txBody>
          <a:bodyPr/>
          <a:lstStyle/>
          <a:p>
            <a:fld id="{6F67B96C-5E7E-463F-A0C1-9D5741D89EDF}" type="slidenum">
              <a:rPr lang="en-GB" smtClean="0"/>
              <a:t>‹N›</a:t>
            </a:fld>
            <a:endParaRPr lang="en-GB"/>
          </a:p>
        </p:txBody>
      </p:sp>
    </p:spTree>
    <p:extLst>
      <p:ext uri="{BB962C8B-B14F-4D97-AF65-F5344CB8AC3E}">
        <p14:creationId xmlns:p14="http://schemas.microsoft.com/office/powerpoint/2010/main" val="26056959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6664310-63CB-9408-8F0A-C2B59C2D3950}"/>
              </a:ext>
            </a:extLst>
          </p:cNvPr>
          <p:cNvSpPr>
            <a:spLocks noGrp="1"/>
          </p:cNvSpPr>
          <p:nvPr>
            <p:ph type="title"/>
          </p:nvPr>
        </p:nvSpPr>
        <p:spPr/>
        <p:txBody>
          <a:bodyPr/>
          <a:lstStyle/>
          <a:p>
            <a:r>
              <a:rPr lang="it-IT"/>
              <a:t>Fare clic per modificare lo stile del titolo dello schema</a:t>
            </a:r>
            <a:endParaRPr lang="en-GB"/>
          </a:p>
        </p:txBody>
      </p:sp>
      <p:sp>
        <p:nvSpPr>
          <p:cNvPr id="3" name="Segnaposto data 2">
            <a:extLst>
              <a:ext uri="{FF2B5EF4-FFF2-40B4-BE49-F238E27FC236}">
                <a16:creationId xmlns:a16="http://schemas.microsoft.com/office/drawing/2014/main" id="{8BEEC5E9-0037-DAAA-038B-F7EFFA33B7D2}"/>
              </a:ext>
            </a:extLst>
          </p:cNvPr>
          <p:cNvSpPr>
            <a:spLocks noGrp="1"/>
          </p:cNvSpPr>
          <p:nvPr>
            <p:ph type="dt" sz="half" idx="10"/>
          </p:nvPr>
        </p:nvSpPr>
        <p:spPr/>
        <p:txBody>
          <a:bodyPr/>
          <a:lstStyle/>
          <a:p>
            <a:fld id="{E5155605-02B7-441B-834E-E0D34676AE6D}" type="datetimeFigureOut">
              <a:rPr lang="en-GB" smtClean="0"/>
              <a:t>19/07/2022</a:t>
            </a:fld>
            <a:endParaRPr lang="en-GB"/>
          </a:p>
        </p:txBody>
      </p:sp>
      <p:sp>
        <p:nvSpPr>
          <p:cNvPr id="4" name="Segnaposto piè di pagina 3">
            <a:extLst>
              <a:ext uri="{FF2B5EF4-FFF2-40B4-BE49-F238E27FC236}">
                <a16:creationId xmlns:a16="http://schemas.microsoft.com/office/drawing/2014/main" id="{AE18333A-7715-C2BF-494E-CD3D317D90D7}"/>
              </a:ext>
            </a:extLst>
          </p:cNvPr>
          <p:cNvSpPr>
            <a:spLocks noGrp="1"/>
          </p:cNvSpPr>
          <p:nvPr>
            <p:ph type="ftr" sz="quarter" idx="11"/>
          </p:nvPr>
        </p:nvSpPr>
        <p:spPr/>
        <p:txBody>
          <a:bodyPr/>
          <a:lstStyle/>
          <a:p>
            <a:endParaRPr lang="en-GB"/>
          </a:p>
        </p:txBody>
      </p:sp>
      <p:sp>
        <p:nvSpPr>
          <p:cNvPr id="5" name="Segnaposto numero diapositiva 4">
            <a:extLst>
              <a:ext uri="{FF2B5EF4-FFF2-40B4-BE49-F238E27FC236}">
                <a16:creationId xmlns:a16="http://schemas.microsoft.com/office/drawing/2014/main" id="{438FC128-2E36-2528-150D-0D5C024B5CCB}"/>
              </a:ext>
            </a:extLst>
          </p:cNvPr>
          <p:cNvSpPr>
            <a:spLocks noGrp="1"/>
          </p:cNvSpPr>
          <p:nvPr>
            <p:ph type="sldNum" sz="quarter" idx="12"/>
          </p:nvPr>
        </p:nvSpPr>
        <p:spPr/>
        <p:txBody>
          <a:bodyPr/>
          <a:lstStyle/>
          <a:p>
            <a:fld id="{6F67B96C-5E7E-463F-A0C1-9D5741D89EDF}" type="slidenum">
              <a:rPr lang="en-GB" smtClean="0"/>
              <a:t>‹N›</a:t>
            </a:fld>
            <a:endParaRPr lang="en-GB"/>
          </a:p>
        </p:txBody>
      </p:sp>
    </p:spTree>
    <p:extLst>
      <p:ext uri="{BB962C8B-B14F-4D97-AF65-F5344CB8AC3E}">
        <p14:creationId xmlns:p14="http://schemas.microsoft.com/office/powerpoint/2010/main" val="33550592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89359E74-F65C-B51E-0AB7-CDEE59F4ECF7}"/>
              </a:ext>
            </a:extLst>
          </p:cNvPr>
          <p:cNvSpPr>
            <a:spLocks noGrp="1"/>
          </p:cNvSpPr>
          <p:nvPr>
            <p:ph type="dt" sz="half" idx="10"/>
          </p:nvPr>
        </p:nvSpPr>
        <p:spPr/>
        <p:txBody>
          <a:bodyPr/>
          <a:lstStyle/>
          <a:p>
            <a:fld id="{E5155605-02B7-441B-834E-E0D34676AE6D}" type="datetimeFigureOut">
              <a:rPr lang="en-GB" smtClean="0"/>
              <a:t>19/07/2022</a:t>
            </a:fld>
            <a:endParaRPr lang="en-GB"/>
          </a:p>
        </p:txBody>
      </p:sp>
      <p:sp>
        <p:nvSpPr>
          <p:cNvPr id="3" name="Segnaposto piè di pagina 2">
            <a:extLst>
              <a:ext uri="{FF2B5EF4-FFF2-40B4-BE49-F238E27FC236}">
                <a16:creationId xmlns:a16="http://schemas.microsoft.com/office/drawing/2014/main" id="{B042ACB0-875E-B485-4A1C-F4463E7F0BAF}"/>
              </a:ext>
            </a:extLst>
          </p:cNvPr>
          <p:cNvSpPr>
            <a:spLocks noGrp="1"/>
          </p:cNvSpPr>
          <p:nvPr>
            <p:ph type="ftr" sz="quarter" idx="11"/>
          </p:nvPr>
        </p:nvSpPr>
        <p:spPr/>
        <p:txBody>
          <a:bodyPr/>
          <a:lstStyle/>
          <a:p>
            <a:endParaRPr lang="en-GB"/>
          </a:p>
        </p:txBody>
      </p:sp>
      <p:sp>
        <p:nvSpPr>
          <p:cNvPr id="4" name="Segnaposto numero diapositiva 3">
            <a:extLst>
              <a:ext uri="{FF2B5EF4-FFF2-40B4-BE49-F238E27FC236}">
                <a16:creationId xmlns:a16="http://schemas.microsoft.com/office/drawing/2014/main" id="{13C88798-37EE-1FAA-97BF-24C1B7831FC1}"/>
              </a:ext>
            </a:extLst>
          </p:cNvPr>
          <p:cNvSpPr>
            <a:spLocks noGrp="1"/>
          </p:cNvSpPr>
          <p:nvPr>
            <p:ph type="sldNum" sz="quarter" idx="12"/>
          </p:nvPr>
        </p:nvSpPr>
        <p:spPr/>
        <p:txBody>
          <a:bodyPr/>
          <a:lstStyle/>
          <a:p>
            <a:fld id="{6F67B96C-5E7E-463F-A0C1-9D5741D89EDF}" type="slidenum">
              <a:rPr lang="en-GB" smtClean="0"/>
              <a:t>‹N›</a:t>
            </a:fld>
            <a:endParaRPr lang="en-GB"/>
          </a:p>
        </p:txBody>
      </p:sp>
    </p:spTree>
    <p:extLst>
      <p:ext uri="{BB962C8B-B14F-4D97-AF65-F5344CB8AC3E}">
        <p14:creationId xmlns:p14="http://schemas.microsoft.com/office/powerpoint/2010/main" val="38474917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429573F-1B0C-83C9-30B5-9DA15AB6CCB0}"/>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endParaRPr lang="en-GB"/>
          </a:p>
        </p:txBody>
      </p:sp>
      <p:sp>
        <p:nvSpPr>
          <p:cNvPr id="3" name="Segnaposto contenuto 2">
            <a:extLst>
              <a:ext uri="{FF2B5EF4-FFF2-40B4-BE49-F238E27FC236}">
                <a16:creationId xmlns:a16="http://schemas.microsoft.com/office/drawing/2014/main" id="{3EC02D7A-9870-D5CA-042D-2EED3433333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4" name="Segnaposto testo 3">
            <a:extLst>
              <a:ext uri="{FF2B5EF4-FFF2-40B4-BE49-F238E27FC236}">
                <a16:creationId xmlns:a16="http://schemas.microsoft.com/office/drawing/2014/main" id="{864942BB-8CE8-0B47-68BB-83001CEF495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29697E87-FB76-C8DB-2A61-2EE0B225DF57}"/>
              </a:ext>
            </a:extLst>
          </p:cNvPr>
          <p:cNvSpPr>
            <a:spLocks noGrp="1"/>
          </p:cNvSpPr>
          <p:nvPr>
            <p:ph type="dt" sz="half" idx="10"/>
          </p:nvPr>
        </p:nvSpPr>
        <p:spPr/>
        <p:txBody>
          <a:bodyPr/>
          <a:lstStyle/>
          <a:p>
            <a:fld id="{E5155605-02B7-441B-834E-E0D34676AE6D}" type="datetimeFigureOut">
              <a:rPr lang="en-GB" smtClean="0"/>
              <a:t>19/07/2022</a:t>
            </a:fld>
            <a:endParaRPr lang="en-GB"/>
          </a:p>
        </p:txBody>
      </p:sp>
      <p:sp>
        <p:nvSpPr>
          <p:cNvPr id="6" name="Segnaposto piè di pagina 5">
            <a:extLst>
              <a:ext uri="{FF2B5EF4-FFF2-40B4-BE49-F238E27FC236}">
                <a16:creationId xmlns:a16="http://schemas.microsoft.com/office/drawing/2014/main" id="{4FE49682-3CCE-8C34-8342-5506BD213896}"/>
              </a:ext>
            </a:extLst>
          </p:cNvPr>
          <p:cNvSpPr>
            <a:spLocks noGrp="1"/>
          </p:cNvSpPr>
          <p:nvPr>
            <p:ph type="ftr" sz="quarter" idx="11"/>
          </p:nvPr>
        </p:nvSpPr>
        <p:spPr/>
        <p:txBody>
          <a:bodyPr/>
          <a:lstStyle/>
          <a:p>
            <a:endParaRPr lang="en-GB"/>
          </a:p>
        </p:txBody>
      </p:sp>
      <p:sp>
        <p:nvSpPr>
          <p:cNvPr id="7" name="Segnaposto numero diapositiva 6">
            <a:extLst>
              <a:ext uri="{FF2B5EF4-FFF2-40B4-BE49-F238E27FC236}">
                <a16:creationId xmlns:a16="http://schemas.microsoft.com/office/drawing/2014/main" id="{56891F94-BE1E-B002-CD21-1FA03182E2BA}"/>
              </a:ext>
            </a:extLst>
          </p:cNvPr>
          <p:cNvSpPr>
            <a:spLocks noGrp="1"/>
          </p:cNvSpPr>
          <p:nvPr>
            <p:ph type="sldNum" sz="quarter" idx="12"/>
          </p:nvPr>
        </p:nvSpPr>
        <p:spPr/>
        <p:txBody>
          <a:bodyPr/>
          <a:lstStyle/>
          <a:p>
            <a:fld id="{6F67B96C-5E7E-463F-A0C1-9D5741D89EDF}" type="slidenum">
              <a:rPr lang="en-GB" smtClean="0"/>
              <a:t>‹N›</a:t>
            </a:fld>
            <a:endParaRPr lang="en-GB"/>
          </a:p>
        </p:txBody>
      </p:sp>
    </p:spTree>
    <p:extLst>
      <p:ext uri="{BB962C8B-B14F-4D97-AF65-F5344CB8AC3E}">
        <p14:creationId xmlns:p14="http://schemas.microsoft.com/office/powerpoint/2010/main" val="4742993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D85B740-83AC-A4EA-3370-5FF0CD78D30A}"/>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endParaRPr lang="en-GB"/>
          </a:p>
        </p:txBody>
      </p:sp>
      <p:sp>
        <p:nvSpPr>
          <p:cNvPr id="3" name="Segnaposto immagine 2">
            <a:extLst>
              <a:ext uri="{FF2B5EF4-FFF2-40B4-BE49-F238E27FC236}">
                <a16:creationId xmlns:a16="http://schemas.microsoft.com/office/drawing/2014/main" id="{5A7780AF-C2D0-BDC2-CA1E-E480F40F267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Segnaposto testo 3">
            <a:extLst>
              <a:ext uri="{FF2B5EF4-FFF2-40B4-BE49-F238E27FC236}">
                <a16:creationId xmlns:a16="http://schemas.microsoft.com/office/drawing/2014/main" id="{FE974900-E86A-4D3E-8869-FB9597B028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31C80DB5-CD1F-DD1A-B1A1-FBEE3018EAA3}"/>
              </a:ext>
            </a:extLst>
          </p:cNvPr>
          <p:cNvSpPr>
            <a:spLocks noGrp="1"/>
          </p:cNvSpPr>
          <p:nvPr>
            <p:ph type="dt" sz="half" idx="10"/>
          </p:nvPr>
        </p:nvSpPr>
        <p:spPr/>
        <p:txBody>
          <a:bodyPr/>
          <a:lstStyle/>
          <a:p>
            <a:fld id="{E5155605-02B7-441B-834E-E0D34676AE6D}" type="datetimeFigureOut">
              <a:rPr lang="en-GB" smtClean="0"/>
              <a:t>19/07/2022</a:t>
            </a:fld>
            <a:endParaRPr lang="en-GB"/>
          </a:p>
        </p:txBody>
      </p:sp>
      <p:sp>
        <p:nvSpPr>
          <p:cNvPr id="6" name="Segnaposto piè di pagina 5">
            <a:extLst>
              <a:ext uri="{FF2B5EF4-FFF2-40B4-BE49-F238E27FC236}">
                <a16:creationId xmlns:a16="http://schemas.microsoft.com/office/drawing/2014/main" id="{70A716C0-AD5C-B9FB-97CF-3B65E4FF0EBE}"/>
              </a:ext>
            </a:extLst>
          </p:cNvPr>
          <p:cNvSpPr>
            <a:spLocks noGrp="1"/>
          </p:cNvSpPr>
          <p:nvPr>
            <p:ph type="ftr" sz="quarter" idx="11"/>
          </p:nvPr>
        </p:nvSpPr>
        <p:spPr/>
        <p:txBody>
          <a:bodyPr/>
          <a:lstStyle/>
          <a:p>
            <a:endParaRPr lang="en-GB"/>
          </a:p>
        </p:txBody>
      </p:sp>
      <p:sp>
        <p:nvSpPr>
          <p:cNvPr id="7" name="Segnaposto numero diapositiva 6">
            <a:extLst>
              <a:ext uri="{FF2B5EF4-FFF2-40B4-BE49-F238E27FC236}">
                <a16:creationId xmlns:a16="http://schemas.microsoft.com/office/drawing/2014/main" id="{A7950771-10B0-FE43-181A-B6D7F61CD879}"/>
              </a:ext>
            </a:extLst>
          </p:cNvPr>
          <p:cNvSpPr>
            <a:spLocks noGrp="1"/>
          </p:cNvSpPr>
          <p:nvPr>
            <p:ph type="sldNum" sz="quarter" idx="12"/>
          </p:nvPr>
        </p:nvSpPr>
        <p:spPr/>
        <p:txBody>
          <a:bodyPr/>
          <a:lstStyle/>
          <a:p>
            <a:fld id="{6F67B96C-5E7E-463F-A0C1-9D5741D89EDF}" type="slidenum">
              <a:rPr lang="en-GB" smtClean="0"/>
              <a:t>‹N›</a:t>
            </a:fld>
            <a:endParaRPr lang="en-GB"/>
          </a:p>
        </p:txBody>
      </p:sp>
    </p:spTree>
    <p:extLst>
      <p:ext uri="{BB962C8B-B14F-4D97-AF65-F5344CB8AC3E}">
        <p14:creationId xmlns:p14="http://schemas.microsoft.com/office/powerpoint/2010/main" val="11163371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33499A68-6BB3-1177-6C9F-39C983006DB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endParaRPr lang="en-GB"/>
          </a:p>
        </p:txBody>
      </p:sp>
      <p:sp>
        <p:nvSpPr>
          <p:cNvPr id="3" name="Segnaposto testo 2">
            <a:extLst>
              <a:ext uri="{FF2B5EF4-FFF2-40B4-BE49-F238E27FC236}">
                <a16:creationId xmlns:a16="http://schemas.microsoft.com/office/drawing/2014/main" id="{8F2A1361-747A-5375-FFCF-9E5B7646C5C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4" name="Segnaposto data 3">
            <a:extLst>
              <a:ext uri="{FF2B5EF4-FFF2-40B4-BE49-F238E27FC236}">
                <a16:creationId xmlns:a16="http://schemas.microsoft.com/office/drawing/2014/main" id="{0747A895-4919-20CF-3223-638FBCAB9E8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5155605-02B7-441B-834E-E0D34676AE6D}" type="datetimeFigureOut">
              <a:rPr lang="en-GB" smtClean="0"/>
              <a:t>19/07/2022</a:t>
            </a:fld>
            <a:endParaRPr lang="en-GB"/>
          </a:p>
        </p:txBody>
      </p:sp>
      <p:sp>
        <p:nvSpPr>
          <p:cNvPr id="5" name="Segnaposto piè di pagina 4">
            <a:extLst>
              <a:ext uri="{FF2B5EF4-FFF2-40B4-BE49-F238E27FC236}">
                <a16:creationId xmlns:a16="http://schemas.microsoft.com/office/drawing/2014/main" id="{C15DAC78-0045-5333-1A29-63C2D864AF1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egnaposto numero diapositiva 5">
            <a:extLst>
              <a:ext uri="{FF2B5EF4-FFF2-40B4-BE49-F238E27FC236}">
                <a16:creationId xmlns:a16="http://schemas.microsoft.com/office/drawing/2014/main" id="{A2867DED-E0F4-C802-575B-D85090B3520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F67B96C-5E7E-463F-A0C1-9D5741D89EDF}" type="slidenum">
              <a:rPr lang="en-GB" smtClean="0"/>
              <a:t>‹N›</a:t>
            </a:fld>
            <a:endParaRPr lang="en-GB"/>
          </a:p>
        </p:txBody>
      </p:sp>
    </p:spTree>
    <p:extLst>
      <p:ext uri="{BB962C8B-B14F-4D97-AF65-F5344CB8AC3E}">
        <p14:creationId xmlns:p14="http://schemas.microsoft.com/office/powerpoint/2010/main" val="5737869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1.xml"/><Relationship Id="rId7" Type="http://schemas.openxmlformats.org/officeDocument/2006/relationships/image" Target="../media/image6.png"/><Relationship Id="rId2" Type="http://schemas.openxmlformats.org/officeDocument/2006/relationships/audio" Target="../media/media1.mp3"/><Relationship Id="rId1" Type="http://schemas.microsoft.com/office/2007/relationships/media" Target="../media/media1.mp3"/><Relationship Id="rId6" Type="http://schemas.openxmlformats.org/officeDocument/2006/relationships/image" Target="../media/image5.png"/><Relationship Id="rId5" Type="http://schemas.openxmlformats.org/officeDocument/2006/relationships/image" Target="../media/image2.png"/><Relationship Id="rId4" Type="http://schemas.openxmlformats.org/officeDocument/2006/relationships/image" Target="../media/image1.jp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hyperlink" Target="https://tophonetics.com/"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4.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Immagine 13">
            <a:extLst>
              <a:ext uri="{FF2B5EF4-FFF2-40B4-BE49-F238E27FC236}">
                <a16:creationId xmlns:a16="http://schemas.microsoft.com/office/drawing/2014/main" id="{2668180A-E7D5-47E6-85CE-E0D5098B3B99}"/>
              </a:ext>
            </a:extLst>
          </p:cNvPr>
          <p:cNvPicPr>
            <a:picLocks noChangeAspect="1"/>
          </p:cNvPicPr>
          <p:nvPr/>
        </p:nvPicPr>
        <p:blipFill rotWithShape="1">
          <a:blip r:embed="rId2">
            <a:extLst>
              <a:ext uri="{28A0092B-C50C-407E-A947-70E740481C1C}">
                <a14:useLocalDpi xmlns:a14="http://schemas.microsoft.com/office/drawing/2010/main" val="0"/>
              </a:ext>
            </a:extLst>
          </a:blip>
          <a:srcRect t="-1" b="11743"/>
          <a:stretch/>
        </p:blipFill>
        <p:spPr>
          <a:xfrm>
            <a:off x="10279795" y="5258037"/>
            <a:ext cx="1720657" cy="1599963"/>
          </a:xfrm>
          <a:prstGeom prst="rect">
            <a:avLst/>
          </a:prstGeom>
        </p:spPr>
      </p:pic>
      <p:grpSp>
        <p:nvGrpSpPr>
          <p:cNvPr id="7" name="Gruppo 6">
            <a:extLst>
              <a:ext uri="{FF2B5EF4-FFF2-40B4-BE49-F238E27FC236}">
                <a16:creationId xmlns:a16="http://schemas.microsoft.com/office/drawing/2014/main" id="{26B6EAF2-CBB3-4DA8-8C07-4AF92493ADB7}"/>
              </a:ext>
            </a:extLst>
          </p:cNvPr>
          <p:cNvGrpSpPr/>
          <p:nvPr/>
        </p:nvGrpSpPr>
        <p:grpSpPr>
          <a:xfrm>
            <a:off x="956441" y="6160862"/>
            <a:ext cx="9307156" cy="519102"/>
            <a:chOff x="662151" y="5144570"/>
            <a:chExt cx="9307156" cy="519102"/>
          </a:xfrm>
        </p:grpSpPr>
        <p:pic>
          <p:nvPicPr>
            <p:cNvPr id="3" name="Immagine 2">
              <a:extLst>
                <a:ext uri="{FF2B5EF4-FFF2-40B4-BE49-F238E27FC236}">
                  <a16:creationId xmlns:a16="http://schemas.microsoft.com/office/drawing/2014/main" id="{BE926B0F-C08E-4F7F-99C4-85B1DD58CE17}"/>
                </a:ext>
              </a:extLst>
            </p:cNvPr>
            <p:cNvPicPr>
              <a:picLocks noChangeAspect="1"/>
            </p:cNvPicPr>
            <p:nvPr/>
          </p:nvPicPr>
          <p:blipFill rotWithShape="1">
            <a:blip r:embed="rId3" cstate="print">
              <a:duotone>
                <a:schemeClr val="accent5">
                  <a:shade val="45000"/>
                  <a:satMod val="135000"/>
                </a:schemeClr>
                <a:prstClr val="white"/>
              </a:duotone>
              <a:extLst>
                <a:ext uri="{28A0092B-C50C-407E-A947-70E740481C1C}">
                  <a14:useLocalDpi xmlns:a14="http://schemas.microsoft.com/office/drawing/2010/main" val="0"/>
                </a:ext>
              </a:extLst>
            </a:blip>
            <a:srcRect t="28584" r="51333" b="28417"/>
            <a:stretch/>
          </p:blipFill>
          <p:spPr>
            <a:xfrm flipV="1">
              <a:off x="662151" y="5144570"/>
              <a:ext cx="1175020" cy="519102"/>
            </a:xfrm>
            <a:prstGeom prst="rect">
              <a:avLst/>
            </a:prstGeom>
          </p:spPr>
        </p:pic>
        <p:pic>
          <p:nvPicPr>
            <p:cNvPr id="15" name="Immagine 14">
              <a:extLst>
                <a:ext uri="{FF2B5EF4-FFF2-40B4-BE49-F238E27FC236}">
                  <a16:creationId xmlns:a16="http://schemas.microsoft.com/office/drawing/2014/main" id="{EF09BA52-D7D4-4E7C-8F53-E3F26F789827}"/>
                </a:ext>
              </a:extLst>
            </p:cNvPr>
            <p:cNvPicPr>
              <a:picLocks noChangeAspect="1"/>
            </p:cNvPicPr>
            <p:nvPr/>
          </p:nvPicPr>
          <p:blipFill rotWithShape="1">
            <a:blip r:embed="rId3" cstate="print">
              <a:duotone>
                <a:schemeClr val="accent5">
                  <a:shade val="45000"/>
                  <a:satMod val="135000"/>
                </a:schemeClr>
                <a:prstClr val="white"/>
              </a:duotone>
              <a:extLst>
                <a:ext uri="{28A0092B-C50C-407E-A947-70E740481C1C}">
                  <a14:useLocalDpi xmlns:a14="http://schemas.microsoft.com/office/drawing/2010/main" val="0"/>
                </a:ext>
              </a:extLst>
            </a:blip>
            <a:srcRect t="28584" r="51333" b="28417"/>
            <a:stretch/>
          </p:blipFill>
          <p:spPr>
            <a:xfrm flipV="1">
              <a:off x="1822905" y="5144570"/>
              <a:ext cx="1175020" cy="519102"/>
            </a:xfrm>
            <a:prstGeom prst="rect">
              <a:avLst/>
            </a:prstGeom>
          </p:spPr>
        </p:pic>
        <p:pic>
          <p:nvPicPr>
            <p:cNvPr id="19" name="Immagine 18">
              <a:extLst>
                <a:ext uri="{FF2B5EF4-FFF2-40B4-BE49-F238E27FC236}">
                  <a16:creationId xmlns:a16="http://schemas.microsoft.com/office/drawing/2014/main" id="{474EC2C3-910E-46C2-AB0B-B6D4B523C8BF}"/>
                </a:ext>
              </a:extLst>
            </p:cNvPr>
            <p:cNvPicPr>
              <a:picLocks noChangeAspect="1"/>
            </p:cNvPicPr>
            <p:nvPr/>
          </p:nvPicPr>
          <p:blipFill rotWithShape="1">
            <a:blip r:embed="rId3" cstate="print">
              <a:duotone>
                <a:schemeClr val="accent5">
                  <a:shade val="45000"/>
                  <a:satMod val="135000"/>
                </a:schemeClr>
                <a:prstClr val="white"/>
              </a:duotone>
              <a:extLst>
                <a:ext uri="{28A0092B-C50C-407E-A947-70E740481C1C}">
                  <a14:useLocalDpi xmlns:a14="http://schemas.microsoft.com/office/drawing/2010/main" val="0"/>
                </a:ext>
              </a:extLst>
            </a:blip>
            <a:srcRect t="28584" r="51333" b="28417"/>
            <a:stretch/>
          </p:blipFill>
          <p:spPr>
            <a:xfrm flipV="1">
              <a:off x="2985987" y="5144570"/>
              <a:ext cx="1175020" cy="519102"/>
            </a:xfrm>
            <a:prstGeom prst="rect">
              <a:avLst/>
            </a:prstGeom>
          </p:spPr>
        </p:pic>
        <p:pic>
          <p:nvPicPr>
            <p:cNvPr id="20" name="Immagine 19">
              <a:extLst>
                <a:ext uri="{FF2B5EF4-FFF2-40B4-BE49-F238E27FC236}">
                  <a16:creationId xmlns:a16="http://schemas.microsoft.com/office/drawing/2014/main" id="{D8B31A47-8FB5-4F8B-9A8D-BCBF168869B8}"/>
                </a:ext>
              </a:extLst>
            </p:cNvPr>
            <p:cNvPicPr>
              <a:picLocks noChangeAspect="1"/>
            </p:cNvPicPr>
            <p:nvPr/>
          </p:nvPicPr>
          <p:blipFill rotWithShape="1">
            <a:blip r:embed="rId3" cstate="print">
              <a:duotone>
                <a:schemeClr val="accent5">
                  <a:shade val="45000"/>
                  <a:satMod val="135000"/>
                </a:schemeClr>
                <a:prstClr val="white"/>
              </a:duotone>
              <a:extLst>
                <a:ext uri="{28A0092B-C50C-407E-A947-70E740481C1C}">
                  <a14:useLocalDpi xmlns:a14="http://schemas.microsoft.com/office/drawing/2010/main" val="0"/>
                </a:ext>
              </a:extLst>
            </a:blip>
            <a:srcRect t="28584" r="51333" b="28417"/>
            <a:stretch/>
          </p:blipFill>
          <p:spPr>
            <a:xfrm flipV="1">
              <a:off x="4148341" y="5144570"/>
              <a:ext cx="1175020" cy="519102"/>
            </a:xfrm>
            <a:prstGeom prst="rect">
              <a:avLst/>
            </a:prstGeom>
          </p:spPr>
        </p:pic>
        <p:pic>
          <p:nvPicPr>
            <p:cNvPr id="27" name="Immagine 26">
              <a:extLst>
                <a:ext uri="{FF2B5EF4-FFF2-40B4-BE49-F238E27FC236}">
                  <a16:creationId xmlns:a16="http://schemas.microsoft.com/office/drawing/2014/main" id="{413F4EAC-F6A8-4F86-8724-5BB1FB177E77}"/>
                </a:ext>
              </a:extLst>
            </p:cNvPr>
            <p:cNvPicPr>
              <a:picLocks noChangeAspect="1"/>
            </p:cNvPicPr>
            <p:nvPr/>
          </p:nvPicPr>
          <p:blipFill rotWithShape="1">
            <a:blip r:embed="rId3" cstate="print">
              <a:duotone>
                <a:schemeClr val="accent5">
                  <a:shade val="45000"/>
                  <a:satMod val="135000"/>
                </a:schemeClr>
                <a:prstClr val="white"/>
              </a:duotone>
              <a:extLst>
                <a:ext uri="{28A0092B-C50C-407E-A947-70E740481C1C}">
                  <a14:useLocalDpi xmlns:a14="http://schemas.microsoft.com/office/drawing/2010/main" val="0"/>
                </a:ext>
              </a:extLst>
            </a:blip>
            <a:srcRect t="28584" r="51333" b="28417"/>
            <a:stretch/>
          </p:blipFill>
          <p:spPr>
            <a:xfrm flipV="1">
              <a:off x="5302492" y="5144570"/>
              <a:ext cx="1175020" cy="519102"/>
            </a:xfrm>
            <a:prstGeom prst="rect">
              <a:avLst/>
            </a:prstGeom>
          </p:spPr>
        </p:pic>
        <p:pic>
          <p:nvPicPr>
            <p:cNvPr id="28" name="Immagine 27">
              <a:extLst>
                <a:ext uri="{FF2B5EF4-FFF2-40B4-BE49-F238E27FC236}">
                  <a16:creationId xmlns:a16="http://schemas.microsoft.com/office/drawing/2014/main" id="{A085FA02-F772-47B9-B613-DF601AAE3BBD}"/>
                </a:ext>
              </a:extLst>
            </p:cNvPr>
            <p:cNvPicPr>
              <a:picLocks noChangeAspect="1"/>
            </p:cNvPicPr>
            <p:nvPr/>
          </p:nvPicPr>
          <p:blipFill rotWithShape="1">
            <a:blip r:embed="rId3" cstate="print">
              <a:duotone>
                <a:schemeClr val="accent5">
                  <a:shade val="45000"/>
                  <a:satMod val="135000"/>
                </a:schemeClr>
                <a:prstClr val="white"/>
              </a:duotone>
              <a:extLst>
                <a:ext uri="{28A0092B-C50C-407E-A947-70E740481C1C}">
                  <a14:useLocalDpi xmlns:a14="http://schemas.microsoft.com/office/drawing/2010/main" val="0"/>
                </a:ext>
              </a:extLst>
            </a:blip>
            <a:srcRect t="28584" r="51333" b="28417"/>
            <a:stretch/>
          </p:blipFill>
          <p:spPr>
            <a:xfrm flipV="1">
              <a:off x="6463245" y="5144570"/>
              <a:ext cx="1175020" cy="519102"/>
            </a:xfrm>
            <a:prstGeom prst="rect">
              <a:avLst/>
            </a:prstGeom>
          </p:spPr>
        </p:pic>
        <p:pic>
          <p:nvPicPr>
            <p:cNvPr id="25" name="Immagine 24">
              <a:extLst>
                <a:ext uri="{FF2B5EF4-FFF2-40B4-BE49-F238E27FC236}">
                  <a16:creationId xmlns:a16="http://schemas.microsoft.com/office/drawing/2014/main" id="{D5E11AC9-FFA0-48E2-8DB2-9342E666E56B}"/>
                </a:ext>
              </a:extLst>
            </p:cNvPr>
            <p:cNvPicPr>
              <a:picLocks noChangeAspect="1"/>
            </p:cNvPicPr>
            <p:nvPr/>
          </p:nvPicPr>
          <p:blipFill rotWithShape="1">
            <a:blip r:embed="rId3" cstate="print">
              <a:duotone>
                <a:schemeClr val="accent5">
                  <a:shade val="45000"/>
                  <a:satMod val="135000"/>
                </a:schemeClr>
                <a:prstClr val="white"/>
              </a:duotone>
              <a:extLst>
                <a:ext uri="{28A0092B-C50C-407E-A947-70E740481C1C}">
                  <a14:useLocalDpi xmlns:a14="http://schemas.microsoft.com/office/drawing/2010/main" val="0"/>
                </a:ext>
              </a:extLst>
            </a:blip>
            <a:srcRect t="28584" r="51333" b="28417"/>
            <a:stretch/>
          </p:blipFill>
          <p:spPr>
            <a:xfrm flipV="1">
              <a:off x="7629930" y="5144570"/>
              <a:ext cx="1175020" cy="519102"/>
            </a:xfrm>
            <a:prstGeom prst="rect">
              <a:avLst/>
            </a:prstGeom>
          </p:spPr>
        </p:pic>
        <p:pic>
          <p:nvPicPr>
            <p:cNvPr id="26" name="Immagine 25">
              <a:extLst>
                <a:ext uri="{FF2B5EF4-FFF2-40B4-BE49-F238E27FC236}">
                  <a16:creationId xmlns:a16="http://schemas.microsoft.com/office/drawing/2014/main" id="{C7B52F96-1B56-4508-B9DD-B8AA8AB79738}"/>
                </a:ext>
              </a:extLst>
            </p:cNvPr>
            <p:cNvPicPr>
              <a:picLocks noChangeAspect="1"/>
            </p:cNvPicPr>
            <p:nvPr/>
          </p:nvPicPr>
          <p:blipFill rotWithShape="1">
            <a:blip r:embed="rId3" cstate="print">
              <a:duotone>
                <a:schemeClr val="accent5">
                  <a:shade val="45000"/>
                  <a:satMod val="135000"/>
                </a:schemeClr>
                <a:prstClr val="white"/>
              </a:duotone>
              <a:extLst>
                <a:ext uri="{28A0092B-C50C-407E-A947-70E740481C1C}">
                  <a14:useLocalDpi xmlns:a14="http://schemas.microsoft.com/office/drawing/2010/main" val="0"/>
                </a:ext>
              </a:extLst>
            </a:blip>
            <a:srcRect t="28584" r="51333" b="28417"/>
            <a:stretch/>
          </p:blipFill>
          <p:spPr>
            <a:xfrm flipV="1">
              <a:off x="8794287" y="5144570"/>
              <a:ext cx="1175020" cy="519102"/>
            </a:xfrm>
            <a:prstGeom prst="rect">
              <a:avLst/>
            </a:prstGeom>
          </p:spPr>
        </p:pic>
      </p:grpSp>
      <p:graphicFrame>
        <p:nvGraphicFramePr>
          <p:cNvPr id="16" name="Tabella 3">
            <a:extLst>
              <a:ext uri="{FF2B5EF4-FFF2-40B4-BE49-F238E27FC236}">
                <a16:creationId xmlns:a16="http://schemas.microsoft.com/office/drawing/2014/main" id="{151E97CB-7FC3-4FFE-B8FE-649F09DE0B8F}"/>
              </a:ext>
            </a:extLst>
          </p:cNvPr>
          <p:cNvGraphicFramePr>
            <a:graphicFrameLocks noGrp="1"/>
          </p:cNvGraphicFramePr>
          <p:nvPr/>
        </p:nvGraphicFramePr>
        <p:xfrm>
          <a:off x="1014187" y="2314377"/>
          <a:ext cx="10340210" cy="2789670"/>
        </p:xfrm>
        <a:graphic>
          <a:graphicData uri="http://schemas.openxmlformats.org/drawingml/2006/table">
            <a:tbl>
              <a:tblPr firstRow="1" bandRow="1">
                <a:tableStyleId>{2D5ABB26-0587-4C30-8999-92F81FD0307C}</a:tableStyleId>
              </a:tblPr>
              <a:tblGrid>
                <a:gridCol w="2068042">
                  <a:extLst>
                    <a:ext uri="{9D8B030D-6E8A-4147-A177-3AD203B41FA5}">
                      <a16:colId xmlns:a16="http://schemas.microsoft.com/office/drawing/2014/main" val="1878652797"/>
                    </a:ext>
                  </a:extLst>
                </a:gridCol>
                <a:gridCol w="2068042">
                  <a:extLst>
                    <a:ext uri="{9D8B030D-6E8A-4147-A177-3AD203B41FA5}">
                      <a16:colId xmlns:a16="http://schemas.microsoft.com/office/drawing/2014/main" val="1697776910"/>
                    </a:ext>
                  </a:extLst>
                </a:gridCol>
                <a:gridCol w="2068042">
                  <a:extLst>
                    <a:ext uri="{9D8B030D-6E8A-4147-A177-3AD203B41FA5}">
                      <a16:colId xmlns:a16="http://schemas.microsoft.com/office/drawing/2014/main" val="351437887"/>
                    </a:ext>
                  </a:extLst>
                </a:gridCol>
                <a:gridCol w="2068042">
                  <a:extLst>
                    <a:ext uri="{9D8B030D-6E8A-4147-A177-3AD203B41FA5}">
                      <a16:colId xmlns:a16="http://schemas.microsoft.com/office/drawing/2014/main" val="23369016"/>
                    </a:ext>
                  </a:extLst>
                </a:gridCol>
                <a:gridCol w="2068042">
                  <a:extLst>
                    <a:ext uri="{9D8B030D-6E8A-4147-A177-3AD203B41FA5}">
                      <a16:colId xmlns:a16="http://schemas.microsoft.com/office/drawing/2014/main" val="2768901727"/>
                    </a:ext>
                  </a:extLst>
                </a:gridCol>
              </a:tblGrid>
              <a:tr h="557934">
                <a:tc>
                  <a:txBody>
                    <a:bodyPr/>
                    <a:lstStyle/>
                    <a:p>
                      <a:pPr algn="l"/>
                      <a:r>
                        <a:rPr lang="el-GR" sz="2000" b="1" dirty="0"/>
                        <a:t>Β β</a:t>
                      </a:r>
                      <a:endParaRPr lang="el-GR" sz="2000" dirty="0"/>
                    </a:p>
                  </a:txBody>
                  <a:tcPr/>
                </a:tc>
                <a:tc>
                  <a:txBody>
                    <a:bodyPr/>
                    <a:lstStyle/>
                    <a:p>
                      <a:pPr algn="l"/>
                      <a:r>
                        <a:rPr lang="it-IT" sz="2000" dirty="0">
                          <a:solidFill>
                            <a:srgbClr val="FF0000"/>
                          </a:solidFill>
                        </a:rPr>
                        <a:t>[v]</a:t>
                      </a:r>
                      <a:endParaRPr lang="el-GR" sz="2000" dirty="0">
                        <a:solidFill>
                          <a:srgbClr val="FF0000"/>
                        </a:solidFill>
                      </a:endParaRPr>
                    </a:p>
                  </a:txBody>
                  <a:tcPr/>
                </a:tc>
                <a:tc>
                  <a:txBody>
                    <a:bodyPr/>
                    <a:lstStyle/>
                    <a:p>
                      <a:pPr algn="l"/>
                      <a:r>
                        <a:rPr lang="it-IT" sz="2000" dirty="0">
                          <a:solidFill>
                            <a:srgbClr val="00B0F0"/>
                          </a:solidFill>
                        </a:rPr>
                        <a:t>v </a:t>
                      </a:r>
                      <a:r>
                        <a:rPr lang="it-IT" sz="2000" dirty="0" err="1">
                          <a:solidFill>
                            <a:srgbClr val="00B0F0"/>
                          </a:solidFill>
                        </a:rPr>
                        <a:t>as</a:t>
                      </a:r>
                      <a:r>
                        <a:rPr lang="it-IT" sz="2000" dirty="0">
                          <a:solidFill>
                            <a:srgbClr val="00B0F0"/>
                          </a:solidFill>
                        </a:rPr>
                        <a:t> in </a:t>
                      </a:r>
                      <a:r>
                        <a:rPr lang="it-IT" sz="2000" i="1" dirty="0">
                          <a:solidFill>
                            <a:srgbClr val="00B0F0"/>
                          </a:solidFill>
                        </a:rPr>
                        <a:t>voice</a:t>
                      </a:r>
                      <a:endParaRPr lang="el-GR" sz="2000" i="1" dirty="0">
                        <a:solidFill>
                          <a:srgbClr val="00B0F0"/>
                        </a:solidFill>
                      </a:endParaRPr>
                    </a:p>
                  </a:txBody>
                  <a:tcPr/>
                </a:tc>
                <a:tc>
                  <a:txBody>
                    <a:bodyPr/>
                    <a:lstStyle/>
                    <a:p>
                      <a:pPr algn="l"/>
                      <a:r>
                        <a:rPr lang="el-GR" sz="2000" dirty="0"/>
                        <a:t>βάζω</a:t>
                      </a:r>
                    </a:p>
                  </a:txBody>
                  <a:tcPr/>
                </a:tc>
                <a:tc>
                  <a:txBody>
                    <a:bodyPr/>
                    <a:lstStyle/>
                    <a:p>
                      <a:pPr algn="l"/>
                      <a:r>
                        <a:rPr lang="it-IT" sz="2000" dirty="0" err="1">
                          <a:solidFill>
                            <a:srgbClr val="00B0F0"/>
                          </a:solidFill>
                        </a:rPr>
                        <a:t>vazo</a:t>
                      </a:r>
                      <a:endParaRPr lang="el-GR" sz="2000" dirty="0">
                        <a:solidFill>
                          <a:srgbClr val="00B0F0"/>
                        </a:solidFill>
                      </a:endParaRPr>
                    </a:p>
                  </a:txBody>
                  <a:tcPr/>
                </a:tc>
                <a:extLst>
                  <a:ext uri="{0D108BD9-81ED-4DB2-BD59-A6C34878D82A}">
                    <a16:rowId xmlns:a16="http://schemas.microsoft.com/office/drawing/2014/main" val="872554233"/>
                  </a:ext>
                </a:extLst>
              </a:tr>
              <a:tr h="557934">
                <a:tc>
                  <a:txBody>
                    <a:bodyPr/>
                    <a:lstStyle/>
                    <a:p>
                      <a:r>
                        <a:rPr lang="el-GR" sz="2000" b="1" dirty="0"/>
                        <a:t>Δ δ</a:t>
                      </a:r>
                      <a:endParaRPr lang="en-GB" sz="2000" dirty="0"/>
                    </a:p>
                  </a:txBody>
                  <a:tcPr/>
                </a:tc>
                <a:tc>
                  <a:txBody>
                    <a:bodyPr/>
                    <a:lstStyle/>
                    <a:p>
                      <a:r>
                        <a:rPr lang="it-IT" sz="2000" dirty="0">
                          <a:solidFill>
                            <a:srgbClr val="FF0000"/>
                          </a:solidFill>
                        </a:rPr>
                        <a:t>[</a:t>
                      </a:r>
                      <a:r>
                        <a:rPr lang="en-GB" sz="2000" b="0" i="0" kern="1200" dirty="0">
                          <a:solidFill>
                            <a:srgbClr val="FF0000"/>
                          </a:solidFill>
                          <a:effectLst/>
                          <a:latin typeface="+mn-lt"/>
                          <a:ea typeface="+mn-ea"/>
                          <a:cs typeface="+mn-cs"/>
                        </a:rPr>
                        <a:t>ð</a:t>
                      </a:r>
                      <a:r>
                        <a:rPr lang="it-IT" sz="2000" dirty="0">
                          <a:solidFill>
                            <a:srgbClr val="FF0000"/>
                          </a:solidFill>
                        </a:rPr>
                        <a:t>]</a:t>
                      </a:r>
                      <a:endParaRPr lang="en-GB" sz="2000" dirty="0">
                        <a:solidFill>
                          <a:srgbClr val="FF0000"/>
                        </a:solidFill>
                      </a:endParaRPr>
                    </a:p>
                  </a:txBody>
                  <a:tcPr/>
                </a:tc>
                <a:tc>
                  <a:txBody>
                    <a:bodyPr/>
                    <a:lstStyle/>
                    <a:p>
                      <a:r>
                        <a:rPr lang="it-IT" sz="2000" dirty="0" err="1">
                          <a:solidFill>
                            <a:srgbClr val="00B0F0"/>
                          </a:solidFill>
                        </a:rPr>
                        <a:t>dh</a:t>
                      </a:r>
                      <a:r>
                        <a:rPr lang="it-IT" sz="2000" dirty="0">
                          <a:solidFill>
                            <a:srgbClr val="00B0F0"/>
                          </a:solidFill>
                        </a:rPr>
                        <a:t> </a:t>
                      </a:r>
                      <a:r>
                        <a:rPr lang="it-IT" sz="2000" dirty="0" err="1">
                          <a:solidFill>
                            <a:srgbClr val="00B0F0"/>
                          </a:solidFill>
                        </a:rPr>
                        <a:t>as</a:t>
                      </a:r>
                      <a:r>
                        <a:rPr lang="it-IT" sz="2000" dirty="0">
                          <a:solidFill>
                            <a:srgbClr val="00B0F0"/>
                          </a:solidFill>
                        </a:rPr>
                        <a:t> in </a:t>
                      </a:r>
                      <a:r>
                        <a:rPr lang="it-IT" sz="2000" i="1" dirty="0" err="1">
                          <a:solidFill>
                            <a:srgbClr val="00B0F0"/>
                          </a:solidFill>
                        </a:rPr>
                        <a:t>then</a:t>
                      </a:r>
                      <a:endParaRPr lang="en-GB" sz="2000" i="1" dirty="0">
                        <a:solidFill>
                          <a:srgbClr val="00B0F0"/>
                        </a:solidFill>
                      </a:endParaRPr>
                    </a:p>
                  </a:txBody>
                  <a:tcPr/>
                </a:tc>
                <a:tc>
                  <a:txBody>
                    <a:bodyPr/>
                    <a:lstStyle/>
                    <a:p>
                      <a:r>
                        <a:rPr lang="el-GR" sz="2000" dirty="0"/>
                        <a:t>εδώ</a:t>
                      </a:r>
                      <a:endParaRPr lang="en-GB" sz="2000" dirty="0"/>
                    </a:p>
                  </a:txBody>
                  <a:tcPr/>
                </a:tc>
                <a:tc>
                  <a:txBody>
                    <a:bodyPr/>
                    <a:lstStyle/>
                    <a:p>
                      <a:r>
                        <a:rPr lang="it-IT" sz="2000" dirty="0" err="1">
                          <a:solidFill>
                            <a:srgbClr val="00B0F0"/>
                          </a:solidFill>
                        </a:rPr>
                        <a:t>edho</a:t>
                      </a:r>
                      <a:endParaRPr lang="en-GB" sz="2000" dirty="0">
                        <a:solidFill>
                          <a:srgbClr val="00B0F0"/>
                        </a:solidFill>
                      </a:endParaRPr>
                    </a:p>
                  </a:txBody>
                  <a:tcPr/>
                </a:tc>
                <a:extLst>
                  <a:ext uri="{0D108BD9-81ED-4DB2-BD59-A6C34878D82A}">
                    <a16:rowId xmlns:a16="http://schemas.microsoft.com/office/drawing/2014/main" val="643026525"/>
                  </a:ext>
                </a:extLst>
              </a:tr>
              <a:tr h="557934">
                <a:tc>
                  <a:txBody>
                    <a:bodyPr/>
                    <a:lstStyle/>
                    <a:p>
                      <a:r>
                        <a:rPr lang="el-GR" sz="2000" b="1" dirty="0"/>
                        <a:t>Ζ ζ</a:t>
                      </a:r>
                      <a:endParaRPr lang="en-GB" sz="2000" b="1" dirty="0"/>
                    </a:p>
                  </a:txBody>
                  <a:tcPr/>
                </a:tc>
                <a:tc>
                  <a:txBody>
                    <a:bodyPr/>
                    <a:lstStyle/>
                    <a:p>
                      <a:r>
                        <a:rPr lang="it-IT" sz="2000" dirty="0">
                          <a:solidFill>
                            <a:srgbClr val="FF0000"/>
                          </a:solidFill>
                        </a:rPr>
                        <a:t>[z]</a:t>
                      </a:r>
                      <a:endParaRPr lang="en-GB" sz="2000" dirty="0">
                        <a:solidFill>
                          <a:srgbClr val="FF0000"/>
                        </a:solidFill>
                      </a:endParaRPr>
                    </a:p>
                  </a:txBody>
                  <a:tcPr/>
                </a:tc>
                <a:tc>
                  <a:txBody>
                    <a:bodyPr/>
                    <a:lstStyle/>
                    <a:p>
                      <a:r>
                        <a:rPr lang="it-IT" sz="2000" dirty="0">
                          <a:solidFill>
                            <a:srgbClr val="00B0F0"/>
                          </a:solidFill>
                        </a:rPr>
                        <a:t>z </a:t>
                      </a:r>
                      <a:r>
                        <a:rPr lang="it-IT" sz="2000" dirty="0" err="1">
                          <a:solidFill>
                            <a:srgbClr val="00B0F0"/>
                          </a:solidFill>
                        </a:rPr>
                        <a:t>as</a:t>
                      </a:r>
                      <a:r>
                        <a:rPr lang="it-IT" sz="2000" dirty="0">
                          <a:solidFill>
                            <a:srgbClr val="00B0F0"/>
                          </a:solidFill>
                        </a:rPr>
                        <a:t> in </a:t>
                      </a:r>
                      <a:r>
                        <a:rPr lang="it-IT" sz="2000" i="1" dirty="0">
                          <a:solidFill>
                            <a:srgbClr val="00B0F0"/>
                          </a:solidFill>
                        </a:rPr>
                        <a:t>zebra</a:t>
                      </a:r>
                      <a:endParaRPr lang="en-GB" sz="2000" i="1" dirty="0">
                        <a:solidFill>
                          <a:srgbClr val="00B0F0"/>
                        </a:solidFill>
                      </a:endParaRPr>
                    </a:p>
                  </a:txBody>
                  <a:tcPr/>
                </a:tc>
                <a:tc>
                  <a:txBody>
                    <a:bodyPr/>
                    <a:lstStyle/>
                    <a:p>
                      <a:r>
                        <a:rPr lang="el-GR" sz="2000" dirty="0"/>
                        <a:t>ζείτε</a:t>
                      </a:r>
                      <a:endParaRPr lang="en-GB" sz="2000" dirty="0"/>
                    </a:p>
                  </a:txBody>
                  <a:tcPr/>
                </a:tc>
                <a:tc>
                  <a:txBody>
                    <a:bodyPr/>
                    <a:lstStyle/>
                    <a:p>
                      <a:r>
                        <a:rPr lang="it-IT" sz="2000" dirty="0">
                          <a:solidFill>
                            <a:srgbClr val="00B0F0"/>
                          </a:solidFill>
                        </a:rPr>
                        <a:t>zite</a:t>
                      </a:r>
                      <a:endParaRPr lang="en-GB" sz="2000" dirty="0">
                        <a:solidFill>
                          <a:srgbClr val="00B0F0"/>
                        </a:solidFill>
                      </a:endParaRPr>
                    </a:p>
                  </a:txBody>
                  <a:tcPr/>
                </a:tc>
                <a:extLst>
                  <a:ext uri="{0D108BD9-81ED-4DB2-BD59-A6C34878D82A}">
                    <a16:rowId xmlns:a16="http://schemas.microsoft.com/office/drawing/2014/main" val="647676628"/>
                  </a:ext>
                </a:extLst>
              </a:tr>
              <a:tr h="557934">
                <a:tc>
                  <a:txBody>
                    <a:bodyPr/>
                    <a:lstStyle/>
                    <a:p>
                      <a:r>
                        <a:rPr lang="el-GR" sz="2000" b="1" dirty="0"/>
                        <a:t>Θ θ</a:t>
                      </a:r>
                      <a:endParaRPr lang="en-GB" sz="2000" b="1" dirty="0"/>
                    </a:p>
                  </a:txBody>
                  <a:tcPr/>
                </a:tc>
                <a:tc>
                  <a:txBody>
                    <a:bodyPr/>
                    <a:lstStyle/>
                    <a:p>
                      <a:r>
                        <a:rPr lang="it-IT" sz="2000" dirty="0">
                          <a:solidFill>
                            <a:srgbClr val="FF0000"/>
                          </a:solidFill>
                        </a:rPr>
                        <a:t>[</a:t>
                      </a:r>
                      <a:r>
                        <a:rPr lang="el-GR" sz="2000" b="0" i="0" kern="1200" dirty="0">
                          <a:solidFill>
                            <a:srgbClr val="FF0000"/>
                          </a:solidFill>
                          <a:effectLst/>
                          <a:latin typeface="+mn-lt"/>
                          <a:ea typeface="+mn-ea"/>
                          <a:cs typeface="+mn-cs"/>
                        </a:rPr>
                        <a:t>θ</a:t>
                      </a:r>
                      <a:r>
                        <a:rPr lang="it-IT" sz="2000" dirty="0">
                          <a:solidFill>
                            <a:srgbClr val="FF0000"/>
                          </a:solidFill>
                        </a:rPr>
                        <a:t>]</a:t>
                      </a:r>
                      <a:endParaRPr lang="en-GB" sz="2000" dirty="0">
                        <a:solidFill>
                          <a:srgbClr val="FF0000"/>
                        </a:solidFill>
                      </a:endParaRPr>
                    </a:p>
                  </a:txBody>
                  <a:tcPr/>
                </a:tc>
                <a:tc>
                  <a:txBody>
                    <a:bodyPr/>
                    <a:lstStyle/>
                    <a:p>
                      <a:r>
                        <a:rPr lang="it-IT" sz="2000" dirty="0" err="1">
                          <a:solidFill>
                            <a:srgbClr val="00B0F0"/>
                          </a:solidFill>
                        </a:rPr>
                        <a:t>th</a:t>
                      </a:r>
                      <a:r>
                        <a:rPr lang="it-IT" sz="2000" dirty="0">
                          <a:solidFill>
                            <a:srgbClr val="00B0F0"/>
                          </a:solidFill>
                        </a:rPr>
                        <a:t> </a:t>
                      </a:r>
                      <a:r>
                        <a:rPr lang="it-IT" sz="2000" dirty="0" err="1">
                          <a:solidFill>
                            <a:srgbClr val="00B0F0"/>
                          </a:solidFill>
                        </a:rPr>
                        <a:t>as</a:t>
                      </a:r>
                      <a:r>
                        <a:rPr lang="it-IT" sz="2000" dirty="0">
                          <a:solidFill>
                            <a:srgbClr val="00B0F0"/>
                          </a:solidFill>
                        </a:rPr>
                        <a:t> in </a:t>
                      </a:r>
                      <a:r>
                        <a:rPr lang="it-IT" sz="2000" i="1" dirty="0" err="1">
                          <a:solidFill>
                            <a:srgbClr val="00B0F0"/>
                          </a:solidFill>
                        </a:rPr>
                        <a:t>thick</a:t>
                      </a:r>
                      <a:endParaRPr lang="en-GB" sz="2000" i="1" dirty="0">
                        <a:solidFill>
                          <a:srgbClr val="00B0F0"/>
                        </a:solidFill>
                      </a:endParaRPr>
                    </a:p>
                  </a:txBody>
                  <a:tcPr/>
                </a:tc>
                <a:tc>
                  <a:txBody>
                    <a:bodyPr/>
                    <a:lstStyle/>
                    <a:p>
                      <a:r>
                        <a:rPr lang="el-GR" sz="2000" dirty="0"/>
                        <a:t>θέλω</a:t>
                      </a:r>
                      <a:endParaRPr lang="en-GB" sz="2000" dirty="0"/>
                    </a:p>
                  </a:txBody>
                  <a:tcPr/>
                </a:tc>
                <a:tc>
                  <a:txBody>
                    <a:bodyPr/>
                    <a:lstStyle/>
                    <a:p>
                      <a:r>
                        <a:rPr lang="it-IT" sz="2000" dirty="0" err="1">
                          <a:solidFill>
                            <a:srgbClr val="00B0F0"/>
                          </a:solidFill>
                        </a:rPr>
                        <a:t>thelo</a:t>
                      </a:r>
                      <a:endParaRPr lang="en-GB" sz="2000" dirty="0">
                        <a:solidFill>
                          <a:srgbClr val="00B0F0"/>
                        </a:solidFill>
                      </a:endParaRPr>
                    </a:p>
                  </a:txBody>
                  <a:tcPr/>
                </a:tc>
                <a:extLst>
                  <a:ext uri="{0D108BD9-81ED-4DB2-BD59-A6C34878D82A}">
                    <a16:rowId xmlns:a16="http://schemas.microsoft.com/office/drawing/2014/main" val="3964910942"/>
                  </a:ext>
                </a:extLst>
              </a:tr>
              <a:tr h="557934">
                <a:tc>
                  <a:txBody>
                    <a:bodyPr/>
                    <a:lstStyle/>
                    <a:p>
                      <a:r>
                        <a:rPr lang="el-GR" sz="2000" b="1" dirty="0"/>
                        <a:t>Λ λ</a:t>
                      </a:r>
                      <a:endParaRPr lang="en-GB" sz="2000" b="1" dirty="0"/>
                    </a:p>
                  </a:txBody>
                  <a:tcPr/>
                </a:tc>
                <a:tc>
                  <a:txBody>
                    <a:bodyPr/>
                    <a:lstStyle/>
                    <a:p>
                      <a:r>
                        <a:rPr lang="it-IT" sz="2000" dirty="0">
                          <a:solidFill>
                            <a:srgbClr val="FF0000"/>
                          </a:solidFill>
                        </a:rPr>
                        <a:t>[</a:t>
                      </a:r>
                      <a:r>
                        <a:rPr lang="en-GB" sz="2000" b="0" i="0" kern="1200" dirty="0">
                          <a:solidFill>
                            <a:srgbClr val="FF0000"/>
                          </a:solidFill>
                          <a:effectLst/>
                          <a:latin typeface="+mn-lt"/>
                          <a:ea typeface="+mn-ea"/>
                          <a:cs typeface="+mn-cs"/>
                        </a:rPr>
                        <a:t>l</a:t>
                      </a:r>
                      <a:r>
                        <a:rPr lang="it-IT" sz="2000" dirty="0">
                          <a:solidFill>
                            <a:srgbClr val="FF0000"/>
                          </a:solidFill>
                        </a:rPr>
                        <a:t>]</a:t>
                      </a:r>
                      <a:endParaRPr lang="en-GB" sz="2000" dirty="0">
                        <a:solidFill>
                          <a:srgbClr val="FF0000"/>
                        </a:solidFill>
                      </a:endParaRPr>
                    </a:p>
                  </a:txBody>
                  <a:tcPr/>
                </a:tc>
                <a:tc>
                  <a:txBody>
                    <a:bodyPr/>
                    <a:lstStyle/>
                    <a:p>
                      <a:r>
                        <a:rPr lang="it-IT" sz="2000" dirty="0">
                          <a:solidFill>
                            <a:srgbClr val="00B0F0"/>
                          </a:solidFill>
                        </a:rPr>
                        <a:t>l </a:t>
                      </a:r>
                      <a:r>
                        <a:rPr lang="it-IT" sz="2000" dirty="0" err="1">
                          <a:solidFill>
                            <a:srgbClr val="00B0F0"/>
                          </a:solidFill>
                        </a:rPr>
                        <a:t>as</a:t>
                      </a:r>
                      <a:r>
                        <a:rPr lang="it-IT" sz="2000" dirty="0">
                          <a:solidFill>
                            <a:srgbClr val="00B0F0"/>
                          </a:solidFill>
                        </a:rPr>
                        <a:t> in </a:t>
                      </a:r>
                      <a:r>
                        <a:rPr lang="it-IT" sz="2000" i="1" dirty="0" err="1">
                          <a:solidFill>
                            <a:srgbClr val="00B0F0"/>
                          </a:solidFill>
                        </a:rPr>
                        <a:t>leave</a:t>
                      </a:r>
                      <a:endParaRPr lang="en-GB" sz="2000" dirty="0">
                        <a:solidFill>
                          <a:srgbClr val="00B0F0"/>
                        </a:solidFill>
                      </a:endParaRPr>
                    </a:p>
                  </a:txBody>
                  <a:tcPr/>
                </a:tc>
                <a:tc>
                  <a:txBody>
                    <a:bodyPr/>
                    <a:lstStyle/>
                    <a:p>
                      <a:r>
                        <a:rPr lang="el-GR" sz="2000" dirty="0"/>
                        <a:t>λέξη</a:t>
                      </a:r>
                      <a:endParaRPr lang="en-GB" sz="2000" dirty="0"/>
                    </a:p>
                  </a:txBody>
                  <a:tcPr/>
                </a:tc>
                <a:tc>
                  <a:txBody>
                    <a:bodyPr/>
                    <a:lstStyle/>
                    <a:p>
                      <a:r>
                        <a:rPr lang="it-IT" sz="2000" dirty="0" err="1">
                          <a:solidFill>
                            <a:srgbClr val="00B0F0"/>
                          </a:solidFill>
                        </a:rPr>
                        <a:t>lexi</a:t>
                      </a:r>
                      <a:endParaRPr lang="en-GB" sz="2000" dirty="0">
                        <a:solidFill>
                          <a:srgbClr val="00B0F0"/>
                        </a:solidFill>
                      </a:endParaRPr>
                    </a:p>
                  </a:txBody>
                  <a:tcPr/>
                </a:tc>
                <a:extLst>
                  <a:ext uri="{0D108BD9-81ED-4DB2-BD59-A6C34878D82A}">
                    <a16:rowId xmlns:a16="http://schemas.microsoft.com/office/drawing/2014/main" val="956631469"/>
                  </a:ext>
                </a:extLst>
              </a:tr>
            </a:tbl>
          </a:graphicData>
        </a:graphic>
      </p:graphicFrame>
      <p:sp>
        <p:nvSpPr>
          <p:cNvPr id="17" name="CasellaDiTesto 16">
            <a:extLst>
              <a:ext uri="{FF2B5EF4-FFF2-40B4-BE49-F238E27FC236}">
                <a16:creationId xmlns:a16="http://schemas.microsoft.com/office/drawing/2014/main" id="{8F2A5445-E355-4962-8797-772B97BF5A2D}"/>
              </a:ext>
            </a:extLst>
          </p:cNvPr>
          <p:cNvSpPr txBox="1"/>
          <p:nvPr/>
        </p:nvSpPr>
        <p:spPr>
          <a:xfrm>
            <a:off x="8361412" y="432574"/>
            <a:ext cx="3816724" cy="1077218"/>
          </a:xfrm>
          <a:prstGeom prst="rect">
            <a:avLst/>
          </a:prstGeom>
          <a:noFill/>
        </p:spPr>
        <p:txBody>
          <a:bodyPr wrap="square" rtlCol="0">
            <a:spAutoFit/>
          </a:bodyPr>
          <a:lstStyle/>
          <a:p>
            <a:pPr algn="ctr"/>
            <a:r>
              <a:rPr lang="it-IT" sz="3200" b="1" dirty="0">
                <a:solidFill>
                  <a:srgbClr val="0070C0"/>
                </a:solidFill>
              </a:rPr>
              <a:t>Pronunciation</a:t>
            </a:r>
          </a:p>
          <a:p>
            <a:pPr algn="ctr"/>
            <a:r>
              <a:rPr lang="el-GR" sz="3200" b="1" dirty="0">
                <a:solidFill>
                  <a:srgbClr val="0070C0"/>
                </a:solidFill>
              </a:rPr>
              <a:t>Προφορά</a:t>
            </a:r>
            <a:endParaRPr lang="it-IT" sz="3200" b="1" dirty="0">
              <a:solidFill>
                <a:srgbClr val="0070C0"/>
              </a:solidFill>
            </a:endParaRPr>
          </a:p>
        </p:txBody>
      </p:sp>
      <p:pic>
        <p:nvPicPr>
          <p:cNvPr id="18" name="Immagine 17">
            <a:extLst>
              <a:ext uri="{FF2B5EF4-FFF2-40B4-BE49-F238E27FC236}">
                <a16:creationId xmlns:a16="http://schemas.microsoft.com/office/drawing/2014/main" id="{AD512A98-F35C-4011-BA49-EE6D575246EA}"/>
              </a:ext>
            </a:extLst>
          </p:cNvPr>
          <p:cNvPicPr>
            <a:picLocks noChangeAspect="1"/>
          </p:cNvPicPr>
          <p:nvPr/>
        </p:nvPicPr>
        <p:blipFill>
          <a:blip r:embed="rId4"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rot="16200000">
            <a:off x="1849369" y="3527257"/>
            <a:ext cx="1938294" cy="519102"/>
          </a:xfrm>
          <a:prstGeom prst="rect">
            <a:avLst/>
          </a:prstGeom>
        </p:spPr>
      </p:pic>
      <p:sp>
        <p:nvSpPr>
          <p:cNvPr id="21" name="CasellaDiTesto 20">
            <a:extLst>
              <a:ext uri="{FF2B5EF4-FFF2-40B4-BE49-F238E27FC236}">
                <a16:creationId xmlns:a16="http://schemas.microsoft.com/office/drawing/2014/main" id="{CD4D69DB-E206-4966-8199-C66C4A54CE03}"/>
              </a:ext>
            </a:extLst>
          </p:cNvPr>
          <p:cNvSpPr txBox="1"/>
          <p:nvPr/>
        </p:nvSpPr>
        <p:spPr>
          <a:xfrm>
            <a:off x="442205" y="803697"/>
            <a:ext cx="3816724" cy="707886"/>
          </a:xfrm>
          <a:prstGeom prst="rect">
            <a:avLst/>
          </a:prstGeom>
          <a:noFill/>
        </p:spPr>
        <p:txBody>
          <a:bodyPr wrap="square" rtlCol="0">
            <a:spAutoFit/>
          </a:bodyPr>
          <a:lstStyle/>
          <a:p>
            <a:pPr algn="ctr"/>
            <a:r>
              <a:rPr lang="el-GR" sz="2000" b="1" dirty="0">
                <a:solidFill>
                  <a:srgbClr val="0070C0"/>
                </a:solidFill>
              </a:rPr>
              <a:t>Απλά σύμφωνα</a:t>
            </a:r>
          </a:p>
          <a:p>
            <a:pPr algn="ctr"/>
            <a:r>
              <a:rPr lang="it-IT" sz="2000" b="1" dirty="0">
                <a:solidFill>
                  <a:srgbClr val="0070C0"/>
                </a:solidFill>
              </a:rPr>
              <a:t>(Simple </a:t>
            </a:r>
            <a:r>
              <a:rPr lang="it-IT" sz="2000" b="1" dirty="0" err="1">
                <a:solidFill>
                  <a:srgbClr val="0070C0"/>
                </a:solidFill>
              </a:rPr>
              <a:t>consonants</a:t>
            </a:r>
            <a:r>
              <a:rPr lang="it-IT" sz="2000" b="1" dirty="0">
                <a:solidFill>
                  <a:srgbClr val="0070C0"/>
                </a:solidFill>
              </a:rPr>
              <a:t>)</a:t>
            </a:r>
            <a:r>
              <a:rPr lang="el-GR" sz="2000" b="1" dirty="0">
                <a:solidFill>
                  <a:srgbClr val="0070C0"/>
                </a:solidFill>
              </a:rPr>
              <a:t> </a:t>
            </a:r>
            <a:endParaRPr lang="it-IT" sz="2000" b="1" dirty="0">
              <a:solidFill>
                <a:srgbClr val="0070C0"/>
              </a:solidFill>
            </a:endParaRPr>
          </a:p>
        </p:txBody>
      </p:sp>
      <p:sp>
        <p:nvSpPr>
          <p:cNvPr id="22" name="CasellaDiTesto 21">
            <a:extLst>
              <a:ext uri="{FF2B5EF4-FFF2-40B4-BE49-F238E27FC236}">
                <a16:creationId xmlns:a16="http://schemas.microsoft.com/office/drawing/2014/main" id="{AAF9CF00-8FC4-4C25-97E3-2299419271F0}"/>
              </a:ext>
            </a:extLst>
          </p:cNvPr>
          <p:cNvSpPr txBox="1"/>
          <p:nvPr/>
        </p:nvSpPr>
        <p:spPr>
          <a:xfrm>
            <a:off x="442205" y="6236301"/>
            <a:ext cx="7871478" cy="374417"/>
          </a:xfrm>
          <a:prstGeom prst="rect">
            <a:avLst/>
          </a:prstGeom>
          <a:solidFill>
            <a:schemeClr val="bg1"/>
          </a:solidFill>
        </p:spPr>
        <p:txBody>
          <a:bodyPr wrap="square" rtlCol="0">
            <a:spAutoFit/>
          </a:bodyPr>
          <a:lstStyle/>
          <a:p>
            <a:r>
              <a:rPr lang="it-IT" dirty="0" err="1">
                <a:solidFill>
                  <a:srgbClr val="0070C0"/>
                </a:solidFill>
              </a:rPr>
              <a:t>Modern</a:t>
            </a:r>
            <a:r>
              <a:rPr lang="it-IT" dirty="0">
                <a:solidFill>
                  <a:srgbClr val="0070C0"/>
                </a:solidFill>
              </a:rPr>
              <a:t> </a:t>
            </a:r>
            <a:r>
              <a:rPr lang="it-IT" dirty="0" err="1">
                <a:solidFill>
                  <a:srgbClr val="0070C0"/>
                </a:solidFill>
              </a:rPr>
              <a:t>Greek</a:t>
            </a:r>
            <a:r>
              <a:rPr lang="it-IT" dirty="0">
                <a:solidFill>
                  <a:srgbClr val="0070C0"/>
                </a:solidFill>
              </a:rPr>
              <a:t> (GRE1001) | Jacopo Mosesso </a:t>
            </a:r>
            <a:r>
              <a:rPr lang="it-IT" dirty="0"/>
              <a:t>|</a:t>
            </a:r>
            <a:r>
              <a:rPr lang="it-IT" dirty="0">
                <a:solidFill>
                  <a:srgbClr val="002060"/>
                </a:solidFill>
              </a:rPr>
              <a:t> VIT University, </a:t>
            </a:r>
            <a:r>
              <a:rPr lang="it-IT" dirty="0" err="1">
                <a:solidFill>
                  <a:srgbClr val="002060"/>
                </a:solidFill>
              </a:rPr>
              <a:t>July</a:t>
            </a:r>
            <a:r>
              <a:rPr lang="it-IT" dirty="0">
                <a:solidFill>
                  <a:srgbClr val="002060"/>
                </a:solidFill>
              </a:rPr>
              <a:t> 2022</a:t>
            </a:r>
          </a:p>
        </p:txBody>
      </p:sp>
    </p:spTree>
    <p:extLst>
      <p:ext uri="{BB962C8B-B14F-4D97-AF65-F5344CB8AC3E}">
        <p14:creationId xmlns:p14="http://schemas.microsoft.com/office/powerpoint/2010/main" val="5813315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Immagine 13">
            <a:extLst>
              <a:ext uri="{FF2B5EF4-FFF2-40B4-BE49-F238E27FC236}">
                <a16:creationId xmlns:a16="http://schemas.microsoft.com/office/drawing/2014/main" id="{2668180A-E7D5-47E6-85CE-E0D5098B3B99}"/>
              </a:ext>
            </a:extLst>
          </p:cNvPr>
          <p:cNvPicPr>
            <a:picLocks noChangeAspect="1"/>
          </p:cNvPicPr>
          <p:nvPr/>
        </p:nvPicPr>
        <p:blipFill rotWithShape="1">
          <a:blip r:embed="rId2">
            <a:extLst>
              <a:ext uri="{28A0092B-C50C-407E-A947-70E740481C1C}">
                <a14:useLocalDpi xmlns:a14="http://schemas.microsoft.com/office/drawing/2010/main" val="0"/>
              </a:ext>
            </a:extLst>
          </a:blip>
          <a:srcRect t="-1" b="11743"/>
          <a:stretch/>
        </p:blipFill>
        <p:spPr>
          <a:xfrm>
            <a:off x="10279795" y="5258037"/>
            <a:ext cx="1720657" cy="1599963"/>
          </a:xfrm>
          <a:prstGeom prst="rect">
            <a:avLst/>
          </a:prstGeom>
        </p:spPr>
      </p:pic>
      <p:grpSp>
        <p:nvGrpSpPr>
          <p:cNvPr id="7" name="Gruppo 6">
            <a:extLst>
              <a:ext uri="{FF2B5EF4-FFF2-40B4-BE49-F238E27FC236}">
                <a16:creationId xmlns:a16="http://schemas.microsoft.com/office/drawing/2014/main" id="{26B6EAF2-CBB3-4DA8-8C07-4AF92493ADB7}"/>
              </a:ext>
            </a:extLst>
          </p:cNvPr>
          <p:cNvGrpSpPr/>
          <p:nvPr/>
        </p:nvGrpSpPr>
        <p:grpSpPr>
          <a:xfrm>
            <a:off x="956441" y="6160862"/>
            <a:ext cx="9307156" cy="519102"/>
            <a:chOff x="662151" y="5144570"/>
            <a:chExt cx="9307156" cy="519102"/>
          </a:xfrm>
        </p:grpSpPr>
        <p:pic>
          <p:nvPicPr>
            <p:cNvPr id="3" name="Immagine 2">
              <a:extLst>
                <a:ext uri="{FF2B5EF4-FFF2-40B4-BE49-F238E27FC236}">
                  <a16:creationId xmlns:a16="http://schemas.microsoft.com/office/drawing/2014/main" id="{BE926B0F-C08E-4F7F-99C4-85B1DD58CE17}"/>
                </a:ext>
              </a:extLst>
            </p:cNvPr>
            <p:cNvPicPr>
              <a:picLocks noChangeAspect="1"/>
            </p:cNvPicPr>
            <p:nvPr/>
          </p:nvPicPr>
          <p:blipFill rotWithShape="1">
            <a:blip r:embed="rId3" cstate="print">
              <a:duotone>
                <a:schemeClr val="accent5">
                  <a:shade val="45000"/>
                  <a:satMod val="135000"/>
                </a:schemeClr>
                <a:prstClr val="white"/>
              </a:duotone>
              <a:extLst>
                <a:ext uri="{28A0092B-C50C-407E-A947-70E740481C1C}">
                  <a14:useLocalDpi xmlns:a14="http://schemas.microsoft.com/office/drawing/2010/main" val="0"/>
                </a:ext>
              </a:extLst>
            </a:blip>
            <a:srcRect t="28584" r="51333" b="28417"/>
            <a:stretch/>
          </p:blipFill>
          <p:spPr>
            <a:xfrm flipV="1">
              <a:off x="662151" y="5144570"/>
              <a:ext cx="1175020" cy="519102"/>
            </a:xfrm>
            <a:prstGeom prst="rect">
              <a:avLst/>
            </a:prstGeom>
          </p:spPr>
        </p:pic>
        <p:pic>
          <p:nvPicPr>
            <p:cNvPr id="15" name="Immagine 14">
              <a:extLst>
                <a:ext uri="{FF2B5EF4-FFF2-40B4-BE49-F238E27FC236}">
                  <a16:creationId xmlns:a16="http://schemas.microsoft.com/office/drawing/2014/main" id="{EF09BA52-D7D4-4E7C-8F53-E3F26F789827}"/>
                </a:ext>
              </a:extLst>
            </p:cNvPr>
            <p:cNvPicPr>
              <a:picLocks noChangeAspect="1"/>
            </p:cNvPicPr>
            <p:nvPr/>
          </p:nvPicPr>
          <p:blipFill rotWithShape="1">
            <a:blip r:embed="rId3" cstate="print">
              <a:duotone>
                <a:schemeClr val="accent5">
                  <a:shade val="45000"/>
                  <a:satMod val="135000"/>
                </a:schemeClr>
                <a:prstClr val="white"/>
              </a:duotone>
              <a:extLst>
                <a:ext uri="{28A0092B-C50C-407E-A947-70E740481C1C}">
                  <a14:useLocalDpi xmlns:a14="http://schemas.microsoft.com/office/drawing/2010/main" val="0"/>
                </a:ext>
              </a:extLst>
            </a:blip>
            <a:srcRect t="28584" r="51333" b="28417"/>
            <a:stretch/>
          </p:blipFill>
          <p:spPr>
            <a:xfrm flipV="1">
              <a:off x="1822905" y="5144570"/>
              <a:ext cx="1175020" cy="519102"/>
            </a:xfrm>
            <a:prstGeom prst="rect">
              <a:avLst/>
            </a:prstGeom>
          </p:spPr>
        </p:pic>
        <p:pic>
          <p:nvPicPr>
            <p:cNvPr id="19" name="Immagine 18">
              <a:extLst>
                <a:ext uri="{FF2B5EF4-FFF2-40B4-BE49-F238E27FC236}">
                  <a16:creationId xmlns:a16="http://schemas.microsoft.com/office/drawing/2014/main" id="{474EC2C3-910E-46C2-AB0B-B6D4B523C8BF}"/>
                </a:ext>
              </a:extLst>
            </p:cNvPr>
            <p:cNvPicPr>
              <a:picLocks noChangeAspect="1"/>
            </p:cNvPicPr>
            <p:nvPr/>
          </p:nvPicPr>
          <p:blipFill rotWithShape="1">
            <a:blip r:embed="rId3" cstate="print">
              <a:duotone>
                <a:schemeClr val="accent5">
                  <a:shade val="45000"/>
                  <a:satMod val="135000"/>
                </a:schemeClr>
                <a:prstClr val="white"/>
              </a:duotone>
              <a:extLst>
                <a:ext uri="{28A0092B-C50C-407E-A947-70E740481C1C}">
                  <a14:useLocalDpi xmlns:a14="http://schemas.microsoft.com/office/drawing/2010/main" val="0"/>
                </a:ext>
              </a:extLst>
            </a:blip>
            <a:srcRect t="28584" r="51333" b="28417"/>
            <a:stretch/>
          </p:blipFill>
          <p:spPr>
            <a:xfrm flipV="1">
              <a:off x="2985987" y="5144570"/>
              <a:ext cx="1175020" cy="519102"/>
            </a:xfrm>
            <a:prstGeom prst="rect">
              <a:avLst/>
            </a:prstGeom>
          </p:spPr>
        </p:pic>
        <p:pic>
          <p:nvPicPr>
            <p:cNvPr id="20" name="Immagine 19">
              <a:extLst>
                <a:ext uri="{FF2B5EF4-FFF2-40B4-BE49-F238E27FC236}">
                  <a16:creationId xmlns:a16="http://schemas.microsoft.com/office/drawing/2014/main" id="{D8B31A47-8FB5-4F8B-9A8D-BCBF168869B8}"/>
                </a:ext>
              </a:extLst>
            </p:cNvPr>
            <p:cNvPicPr>
              <a:picLocks noChangeAspect="1"/>
            </p:cNvPicPr>
            <p:nvPr/>
          </p:nvPicPr>
          <p:blipFill rotWithShape="1">
            <a:blip r:embed="rId3" cstate="print">
              <a:duotone>
                <a:schemeClr val="accent5">
                  <a:shade val="45000"/>
                  <a:satMod val="135000"/>
                </a:schemeClr>
                <a:prstClr val="white"/>
              </a:duotone>
              <a:extLst>
                <a:ext uri="{28A0092B-C50C-407E-A947-70E740481C1C}">
                  <a14:useLocalDpi xmlns:a14="http://schemas.microsoft.com/office/drawing/2010/main" val="0"/>
                </a:ext>
              </a:extLst>
            </a:blip>
            <a:srcRect t="28584" r="51333" b="28417"/>
            <a:stretch/>
          </p:blipFill>
          <p:spPr>
            <a:xfrm flipV="1">
              <a:off x="4148341" y="5144570"/>
              <a:ext cx="1175020" cy="519102"/>
            </a:xfrm>
            <a:prstGeom prst="rect">
              <a:avLst/>
            </a:prstGeom>
          </p:spPr>
        </p:pic>
        <p:pic>
          <p:nvPicPr>
            <p:cNvPr id="27" name="Immagine 26">
              <a:extLst>
                <a:ext uri="{FF2B5EF4-FFF2-40B4-BE49-F238E27FC236}">
                  <a16:creationId xmlns:a16="http://schemas.microsoft.com/office/drawing/2014/main" id="{413F4EAC-F6A8-4F86-8724-5BB1FB177E77}"/>
                </a:ext>
              </a:extLst>
            </p:cNvPr>
            <p:cNvPicPr>
              <a:picLocks noChangeAspect="1"/>
            </p:cNvPicPr>
            <p:nvPr/>
          </p:nvPicPr>
          <p:blipFill rotWithShape="1">
            <a:blip r:embed="rId3" cstate="print">
              <a:duotone>
                <a:schemeClr val="accent5">
                  <a:shade val="45000"/>
                  <a:satMod val="135000"/>
                </a:schemeClr>
                <a:prstClr val="white"/>
              </a:duotone>
              <a:extLst>
                <a:ext uri="{28A0092B-C50C-407E-A947-70E740481C1C}">
                  <a14:useLocalDpi xmlns:a14="http://schemas.microsoft.com/office/drawing/2010/main" val="0"/>
                </a:ext>
              </a:extLst>
            </a:blip>
            <a:srcRect t="28584" r="51333" b="28417"/>
            <a:stretch/>
          </p:blipFill>
          <p:spPr>
            <a:xfrm flipV="1">
              <a:off x="5302492" y="5144570"/>
              <a:ext cx="1175020" cy="519102"/>
            </a:xfrm>
            <a:prstGeom prst="rect">
              <a:avLst/>
            </a:prstGeom>
          </p:spPr>
        </p:pic>
        <p:pic>
          <p:nvPicPr>
            <p:cNvPr id="28" name="Immagine 27">
              <a:extLst>
                <a:ext uri="{FF2B5EF4-FFF2-40B4-BE49-F238E27FC236}">
                  <a16:creationId xmlns:a16="http://schemas.microsoft.com/office/drawing/2014/main" id="{A085FA02-F772-47B9-B613-DF601AAE3BBD}"/>
                </a:ext>
              </a:extLst>
            </p:cNvPr>
            <p:cNvPicPr>
              <a:picLocks noChangeAspect="1"/>
            </p:cNvPicPr>
            <p:nvPr/>
          </p:nvPicPr>
          <p:blipFill rotWithShape="1">
            <a:blip r:embed="rId3" cstate="print">
              <a:duotone>
                <a:schemeClr val="accent5">
                  <a:shade val="45000"/>
                  <a:satMod val="135000"/>
                </a:schemeClr>
                <a:prstClr val="white"/>
              </a:duotone>
              <a:extLst>
                <a:ext uri="{28A0092B-C50C-407E-A947-70E740481C1C}">
                  <a14:useLocalDpi xmlns:a14="http://schemas.microsoft.com/office/drawing/2010/main" val="0"/>
                </a:ext>
              </a:extLst>
            </a:blip>
            <a:srcRect t="28584" r="51333" b="28417"/>
            <a:stretch/>
          </p:blipFill>
          <p:spPr>
            <a:xfrm flipV="1">
              <a:off x="6463245" y="5144570"/>
              <a:ext cx="1175020" cy="519102"/>
            </a:xfrm>
            <a:prstGeom prst="rect">
              <a:avLst/>
            </a:prstGeom>
          </p:spPr>
        </p:pic>
        <p:pic>
          <p:nvPicPr>
            <p:cNvPr id="25" name="Immagine 24">
              <a:extLst>
                <a:ext uri="{FF2B5EF4-FFF2-40B4-BE49-F238E27FC236}">
                  <a16:creationId xmlns:a16="http://schemas.microsoft.com/office/drawing/2014/main" id="{D5E11AC9-FFA0-48E2-8DB2-9342E666E56B}"/>
                </a:ext>
              </a:extLst>
            </p:cNvPr>
            <p:cNvPicPr>
              <a:picLocks noChangeAspect="1"/>
            </p:cNvPicPr>
            <p:nvPr/>
          </p:nvPicPr>
          <p:blipFill rotWithShape="1">
            <a:blip r:embed="rId3" cstate="print">
              <a:duotone>
                <a:schemeClr val="accent5">
                  <a:shade val="45000"/>
                  <a:satMod val="135000"/>
                </a:schemeClr>
                <a:prstClr val="white"/>
              </a:duotone>
              <a:extLst>
                <a:ext uri="{28A0092B-C50C-407E-A947-70E740481C1C}">
                  <a14:useLocalDpi xmlns:a14="http://schemas.microsoft.com/office/drawing/2010/main" val="0"/>
                </a:ext>
              </a:extLst>
            </a:blip>
            <a:srcRect t="28584" r="51333" b="28417"/>
            <a:stretch/>
          </p:blipFill>
          <p:spPr>
            <a:xfrm flipV="1">
              <a:off x="7629930" y="5144570"/>
              <a:ext cx="1175020" cy="519102"/>
            </a:xfrm>
            <a:prstGeom prst="rect">
              <a:avLst/>
            </a:prstGeom>
          </p:spPr>
        </p:pic>
        <p:pic>
          <p:nvPicPr>
            <p:cNvPr id="26" name="Immagine 25">
              <a:extLst>
                <a:ext uri="{FF2B5EF4-FFF2-40B4-BE49-F238E27FC236}">
                  <a16:creationId xmlns:a16="http://schemas.microsoft.com/office/drawing/2014/main" id="{C7B52F96-1B56-4508-B9DD-B8AA8AB79738}"/>
                </a:ext>
              </a:extLst>
            </p:cNvPr>
            <p:cNvPicPr>
              <a:picLocks noChangeAspect="1"/>
            </p:cNvPicPr>
            <p:nvPr/>
          </p:nvPicPr>
          <p:blipFill rotWithShape="1">
            <a:blip r:embed="rId3" cstate="print">
              <a:duotone>
                <a:schemeClr val="accent5">
                  <a:shade val="45000"/>
                  <a:satMod val="135000"/>
                </a:schemeClr>
                <a:prstClr val="white"/>
              </a:duotone>
              <a:extLst>
                <a:ext uri="{28A0092B-C50C-407E-A947-70E740481C1C}">
                  <a14:useLocalDpi xmlns:a14="http://schemas.microsoft.com/office/drawing/2010/main" val="0"/>
                </a:ext>
              </a:extLst>
            </a:blip>
            <a:srcRect t="28584" r="51333" b="28417"/>
            <a:stretch/>
          </p:blipFill>
          <p:spPr>
            <a:xfrm flipV="1">
              <a:off x="8794287" y="5144570"/>
              <a:ext cx="1175020" cy="519102"/>
            </a:xfrm>
            <a:prstGeom prst="rect">
              <a:avLst/>
            </a:prstGeom>
          </p:spPr>
        </p:pic>
      </p:grpSp>
      <p:sp>
        <p:nvSpPr>
          <p:cNvPr id="8" name="CasellaDiTesto 7"/>
          <p:cNvSpPr txBox="1"/>
          <p:nvPr/>
        </p:nvSpPr>
        <p:spPr>
          <a:xfrm>
            <a:off x="442205" y="6236301"/>
            <a:ext cx="7871478" cy="374417"/>
          </a:xfrm>
          <a:prstGeom prst="rect">
            <a:avLst/>
          </a:prstGeom>
          <a:solidFill>
            <a:schemeClr val="bg1"/>
          </a:solidFill>
        </p:spPr>
        <p:txBody>
          <a:bodyPr wrap="square" rtlCol="0">
            <a:spAutoFit/>
          </a:bodyPr>
          <a:lstStyle/>
          <a:p>
            <a:r>
              <a:rPr lang="it-IT" dirty="0" err="1">
                <a:solidFill>
                  <a:srgbClr val="0070C0"/>
                </a:solidFill>
              </a:rPr>
              <a:t>Modern</a:t>
            </a:r>
            <a:r>
              <a:rPr lang="it-IT" dirty="0">
                <a:solidFill>
                  <a:srgbClr val="0070C0"/>
                </a:solidFill>
              </a:rPr>
              <a:t> </a:t>
            </a:r>
            <a:r>
              <a:rPr lang="it-IT" dirty="0" err="1">
                <a:solidFill>
                  <a:srgbClr val="0070C0"/>
                </a:solidFill>
              </a:rPr>
              <a:t>Greek</a:t>
            </a:r>
            <a:r>
              <a:rPr lang="it-IT" dirty="0">
                <a:solidFill>
                  <a:srgbClr val="0070C0"/>
                </a:solidFill>
              </a:rPr>
              <a:t> (GRE1001) | Jacopo Mosesso </a:t>
            </a:r>
            <a:r>
              <a:rPr lang="it-IT" dirty="0"/>
              <a:t>|</a:t>
            </a:r>
            <a:r>
              <a:rPr lang="it-IT" dirty="0">
                <a:solidFill>
                  <a:srgbClr val="002060"/>
                </a:solidFill>
              </a:rPr>
              <a:t> VIT University, </a:t>
            </a:r>
            <a:r>
              <a:rPr lang="it-IT" dirty="0" err="1">
                <a:solidFill>
                  <a:srgbClr val="002060"/>
                </a:solidFill>
              </a:rPr>
              <a:t>July</a:t>
            </a:r>
            <a:r>
              <a:rPr lang="it-IT" dirty="0">
                <a:solidFill>
                  <a:srgbClr val="002060"/>
                </a:solidFill>
              </a:rPr>
              <a:t> 2022</a:t>
            </a:r>
          </a:p>
        </p:txBody>
      </p:sp>
      <p:sp>
        <p:nvSpPr>
          <p:cNvPr id="17" name="CasellaDiTesto 16">
            <a:extLst>
              <a:ext uri="{FF2B5EF4-FFF2-40B4-BE49-F238E27FC236}">
                <a16:creationId xmlns:a16="http://schemas.microsoft.com/office/drawing/2014/main" id="{8F2A5445-E355-4962-8797-772B97BF5A2D}"/>
              </a:ext>
            </a:extLst>
          </p:cNvPr>
          <p:cNvSpPr txBox="1"/>
          <p:nvPr/>
        </p:nvSpPr>
        <p:spPr>
          <a:xfrm>
            <a:off x="9088576" y="432574"/>
            <a:ext cx="3089559" cy="646331"/>
          </a:xfrm>
          <a:prstGeom prst="rect">
            <a:avLst/>
          </a:prstGeom>
          <a:noFill/>
        </p:spPr>
        <p:txBody>
          <a:bodyPr wrap="square" rtlCol="0">
            <a:spAutoFit/>
          </a:bodyPr>
          <a:lstStyle/>
          <a:p>
            <a:pPr algn="ctr"/>
            <a:r>
              <a:rPr lang="it-IT" sz="3600" b="1" dirty="0">
                <a:solidFill>
                  <a:srgbClr val="0070C0"/>
                </a:solidFill>
              </a:rPr>
              <a:t>WORD STRESS</a:t>
            </a:r>
          </a:p>
        </p:txBody>
      </p:sp>
      <p:sp>
        <p:nvSpPr>
          <p:cNvPr id="16" name="CasellaDiTesto 15">
            <a:extLst>
              <a:ext uri="{FF2B5EF4-FFF2-40B4-BE49-F238E27FC236}">
                <a16:creationId xmlns:a16="http://schemas.microsoft.com/office/drawing/2014/main" id="{DD4DB908-2F48-4EF6-AFBD-0D96670EC551}"/>
              </a:ext>
            </a:extLst>
          </p:cNvPr>
          <p:cNvSpPr txBox="1"/>
          <p:nvPr/>
        </p:nvSpPr>
        <p:spPr>
          <a:xfrm>
            <a:off x="956441" y="755739"/>
            <a:ext cx="9118364" cy="5693866"/>
          </a:xfrm>
          <a:prstGeom prst="rect">
            <a:avLst/>
          </a:prstGeom>
          <a:noFill/>
        </p:spPr>
        <p:txBody>
          <a:bodyPr wrap="square" rtlCol="0">
            <a:spAutoFit/>
          </a:bodyPr>
          <a:lstStyle/>
          <a:p>
            <a:r>
              <a:rPr lang="en-GB" sz="2000" b="1" dirty="0">
                <a:solidFill>
                  <a:srgbClr val="0070C0"/>
                </a:solidFill>
              </a:rPr>
              <a:t>If we shadows have offended,</a:t>
            </a:r>
          </a:p>
          <a:p>
            <a:r>
              <a:rPr lang="en-GB" sz="2000" b="1" dirty="0">
                <a:solidFill>
                  <a:srgbClr val="0070C0"/>
                </a:solidFill>
              </a:rPr>
              <a:t>Think but this, and all is mended—</a:t>
            </a:r>
          </a:p>
          <a:p>
            <a:r>
              <a:rPr lang="en-GB" sz="2000" b="1" dirty="0">
                <a:solidFill>
                  <a:srgbClr val="0070C0"/>
                </a:solidFill>
              </a:rPr>
              <a:t>That you have but slumbered here</a:t>
            </a:r>
          </a:p>
          <a:p>
            <a:r>
              <a:rPr lang="en-GB" sz="2000" b="1" dirty="0">
                <a:solidFill>
                  <a:srgbClr val="0070C0"/>
                </a:solidFill>
              </a:rPr>
              <a:t>While these visions did appear.</a:t>
            </a:r>
          </a:p>
          <a:p>
            <a:r>
              <a:rPr lang="en-GB" sz="2000" b="1" dirty="0">
                <a:solidFill>
                  <a:srgbClr val="0070C0"/>
                </a:solidFill>
              </a:rPr>
              <a:t>And this weak and idle theme,</a:t>
            </a:r>
          </a:p>
          <a:p>
            <a:r>
              <a:rPr lang="en-GB" sz="2000" b="1" dirty="0">
                <a:solidFill>
                  <a:srgbClr val="0070C0"/>
                </a:solidFill>
              </a:rPr>
              <a:t>No more yielding but a dream,</a:t>
            </a:r>
          </a:p>
          <a:p>
            <a:r>
              <a:rPr lang="en-GB" sz="2000" b="1" dirty="0">
                <a:solidFill>
                  <a:srgbClr val="0070C0"/>
                </a:solidFill>
              </a:rPr>
              <a:t>Gentles, do not reprehend.</a:t>
            </a:r>
          </a:p>
          <a:p>
            <a:r>
              <a:rPr lang="en-GB" sz="2000" b="1" dirty="0">
                <a:solidFill>
                  <a:srgbClr val="0070C0"/>
                </a:solidFill>
              </a:rPr>
              <a:t>If you pardon, we will mend.</a:t>
            </a:r>
          </a:p>
          <a:p>
            <a:r>
              <a:rPr lang="en-GB" sz="2000" b="1" dirty="0">
                <a:solidFill>
                  <a:srgbClr val="0070C0"/>
                </a:solidFill>
              </a:rPr>
              <a:t>And, as I am an honest Puck,</a:t>
            </a:r>
          </a:p>
          <a:p>
            <a:r>
              <a:rPr lang="en-GB" sz="2000" b="1" dirty="0">
                <a:solidFill>
                  <a:srgbClr val="0070C0"/>
                </a:solidFill>
              </a:rPr>
              <a:t>If we have unearned luck</a:t>
            </a:r>
          </a:p>
          <a:p>
            <a:r>
              <a:rPr lang="en-GB" sz="2000" b="1" dirty="0">
                <a:solidFill>
                  <a:srgbClr val="0070C0"/>
                </a:solidFill>
              </a:rPr>
              <a:t>Now to ’scape the serpent’s tongue,</a:t>
            </a:r>
          </a:p>
          <a:p>
            <a:r>
              <a:rPr lang="en-GB" sz="2000" b="1" dirty="0">
                <a:solidFill>
                  <a:srgbClr val="0070C0"/>
                </a:solidFill>
              </a:rPr>
              <a:t>We will make amends ere long.</a:t>
            </a:r>
          </a:p>
          <a:p>
            <a:r>
              <a:rPr lang="en-GB" sz="2000" b="1" dirty="0">
                <a:solidFill>
                  <a:srgbClr val="0070C0"/>
                </a:solidFill>
              </a:rPr>
              <a:t>Else the Puck a liar call.</a:t>
            </a:r>
          </a:p>
          <a:p>
            <a:r>
              <a:rPr lang="en-GB" sz="2000" b="1" dirty="0">
                <a:solidFill>
                  <a:srgbClr val="0070C0"/>
                </a:solidFill>
              </a:rPr>
              <a:t>So good night unto you all.</a:t>
            </a:r>
          </a:p>
          <a:p>
            <a:r>
              <a:rPr lang="en-GB" sz="2000" b="1" dirty="0">
                <a:solidFill>
                  <a:srgbClr val="0070C0"/>
                </a:solidFill>
              </a:rPr>
              <a:t>Give me your hands if we be friends,</a:t>
            </a:r>
          </a:p>
          <a:p>
            <a:r>
              <a:rPr lang="en-GB" sz="2000" b="1" dirty="0">
                <a:solidFill>
                  <a:srgbClr val="0070C0"/>
                </a:solidFill>
              </a:rPr>
              <a:t>And Robin shall restore amends.</a:t>
            </a:r>
          </a:p>
          <a:p>
            <a:endParaRPr lang="it-IT" sz="4400" b="1" dirty="0">
              <a:solidFill>
                <a:srgbClr val="0070C0"/>
              </a:solidFill>
            </a:endParaRPr>
          </a:p>
        </p:txBody>
      </p:sp>
      <p:sp>
        <p:nvSpPr>
          <p:cNvPr id="21" name="CasellaDiTesto 20">
            <a:extLst>
              <a:ext uri="{FF2B5EF4-FFF2-40B4-BE49-F238E27FC236}">
                <a16:creationId xmlns:a16="http://schemas.microsoft.com/office/drawing/2014/main" id="{68575096-B10D-9B2A-9E0F-1136F5B749DB}"/>
              </a:ext>
            </a:extLst>
          </p:cNvPr>
          <p:cNvSpPr txBox="1"/>
          <p:nvPr/>
        </p:nvSpPr>
        <p:spPr>
          <a:xfrm>
            <a:off x="6647557" y="2046059"/>
            <a:ext cx="4903365" cy="2862322"/>
          </a:xfrm>
          <a:prstGeom prst="rect">
            <a:avLst/>
          </a:prstGeom>
          <a:noFill/>
        </p:spPr>
        <p:txBody>
          <a:bodyPr wrap="square" rtlCol="0">
            <a:spAutoFit/>
          </a:bodyPr>
          <a:lstStyle/>
          <a:p>
            <a:r>
              <a:rPr lang="en-GB" sz="8000" b="1" dirty="0">
                <a:solidFill>
                  <a:srgbClr val="0070C0"/>
                </a:solidFill>
              </a:rPr>
              <a:t>¯˘ ¯˘ ¯˘ ¯˘</a:t>
            </a:r>
          </a:p>
          <a:p>
            <a:r>
              <a:rPr lang="en-GB" sz="8000" b="1" dirty="0">
                <a:solidFill>
                  <a:srgbClr val="0070C0"/>
                </a:solidFill>
              </a:rPr>
              <a:t>¯˘ ¯˘ ¯˘ ¯</a:t>
            </a:r>
          </a:p>
          <a:p>
            <a:r>
              <a:rPr lang="en-GB" sz="2000" b="1" dirty="0">
                <a:solidFill>
                  <a:srgbClr val="0070C0"/>
                </a:solidFill>
              </a:rPr>
              <a:t>[catalectic trochaic tetrameter]</a:t>
            </a:r>
            <a:endParaRPr lang="it-IT" sz="2000" b="1" dirty="0">
              <a:solidFill>
                <a:srgbClr val="0070C0"/>
              </a:solidFill>
            </a:endParaRPr>
          </a:p>
        </p:txBody>
      </p:sp>
    </p:spTree>
    <p:extLst>
      <p:ext uri="{BB962C8B-B14F-4D97-AF65-F5344CB8AC3E}">
        <p14:creationId xmlns:p14="http://schemas.microsoft.com/office/powerpoint/2010/main" val="20225907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
                                            <p:txEl>
                                              <p:pRg st="0" end="0"/>
                                            </p:txEl>
                                          </p:spTgt>
                                        </p:tgtEl>
                                        <p:attrNameLst>
                                          <p:attrName>style.visibility</p:attrName>
                                        </p:attrNameLst>
                                      </p:cBhvr>
                                      <p:to>
                                        <p:strVal val="visible"/>
                                      </p:to>
                                    </p:set>
                                    <p:animEffect transition="in" filter="fade">
                                      <p:cBhvr>
                                        <p:cTn id="7" dur="500"/>
                                        <p:tgtEl>
                                          <p:spTgt spid="2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1">
                                            <p:txEl>
                                              <p:pRg st="1" end="1"/>
                                            </p:txEl>
                                          </p:spTgt>
                                        </p:tgtEl>
                                        <p:attrNameLst>
                                          <p:attrName>style.visibility</p:attrName>
                                        </p:attrNameLst>
                                      </p:cBhvr>
                                      <p:to>
                                        <p:strVal val="visible"/>
                                      </p:to>
                                    </p:set>
                                    <p:animEffect transition="in" filter="fade">
                                      <p:cBhvr>
                                        <p:cTn id="12" dur="500"/>
                                        <p:tgtEl>
                                          <p:spTgt spid="2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1">
                                            <p:txEl>
                                              <p:pRg st="2" end="2"/>
                                            </p:txEl>
                                          </p:spTgt>
                                        </p:tgtEl>
                                        <p:attrNameLst>
                                          <p:attrName>style.visibility</p:attrName>
                                        </p:attrNameLst>
                                      </p:cBhvr>
                                      <p:to>
                                        <p:strVal val="visible"/>
                                      </p:to>
                                    </p:set>
                                    <p:animEffect transition="in" filter="fade">
                                      <p:cBhvr>
                                        <p:cTn id="17" dur="500"/>
                                        <p:tgtEl>
                                          <p:spTgt spid="2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Immagine 13">
            <a:extLst>
              <a:ext uri="{FF2B5EF4-FFF2-40B4-BE49-F238E27FC236}">
                <a16:creationId xmlns:a16="http://schemas.microsoft.com/office/drawing/2014/main" id="{2668180A-E7D5-47E6-85CE-E0D5098B3B99}"/>
              </a:ext>
            </a:extLst>
          </p:cNvPr>
          <p:cNvPicPr>
            <a:picLocks noChangeAspect="1"/>
          </p:cNvPicPr>
          <p:nvPr/>
        </p:nvPicPr>
        <p:blipFill rotWithShape="1">
          <a:blip r:embed="rId2">
            <a:extLst>
              <a:ext uri="{28A0092B-C50C-407E-A947-70E740481C1C}">
                <a14:useLocalDpi xmlns:a14="http://schemas.microsoft.com/office/drawing/2010/main" val="0"/>
              </a:ext>
            </a:extLst>
          </a:blip>
          <a:srcRect t="-1" b="11743"/>
          <a:stretch/>
        </p:blipFill>
        <p:spPr>
          <a:xfrm>
            <a:off x="10279795" y="5258037"/>
            <a:ext cx="1720657" cy="1599963"/>
          </a:xfrm>
          <a:prstGeom prst="rect">
            <a:avLst/>
          </a:prstGeom>
        </p:spPr>
      </p:pic>
      <p:grpSp>
        <p:nvGrpSpPr>
          <p:cNvPr id="7" name="Gruppo 6">
            <a:extLst>
              <a:ext uri="{FF2B5EF4-FFF2-40B4-BE49-F238E27FC236}">
                <a16:creationId xmlns:a16="http://schemas.microsoft.com/office/drawing/2014/main" id="{26B6EAF2-CBB3-4DA8-8C07-4AF92493ADB7}"/>
              </a:ext>
            </a:extLst>
          </p:cNvPr>
          <p:cNvGrpSpPr/>
          <p:nvPr/>
        </p:nvGrpSpPr>
        <p:grpSpPr>
          <a:xfrm>
            <a:off x="956441" y="6160862"/>
            <a:ext cx="9307156" cy="519102"/>
            <a:chOff x="662151" y="5144570"/>
            <a:chExt cx="9307156" cy="519102"/>
          </a:xfrm>
        </p:grpSpPr>
        <p:pic>
          <p:nvPicPr>
            <p:cNvPr id="3" name="Immagine 2">
              <a:extLst>
                <a:ext uri="{FF2B5EF4-FFF2-40B4-BE49-F238E27FC236}">
                  <a16:creationId xmlns:a16="http://schemas.microsoft.com/office/drawing/2014/main" id="{BE926B0F-C08E-4F7F-99C4-85B1DD58CE17}"/>
                </a:ext>
              </a:extLst>
            </p:cNvPr>
            <p:cNvPicPr>
              <a:picLocks noChangeAspect="1"/>
            </p:cNvPicPr>
            <p:nvPr/>
          </p:nvPicPr>
          <p:blipFill rotWithShape="1">
            <a:blip r:embed="rId3" cstate="print">
              <a:duotone>
                <a:schemeClr val="accent5">
                  <a:shade val="45000"/>
                  <a:satMod val="135000"/>
                </a:schemeClr>
                <a:prstClr val="white"/>
              </a:duotone>
              <a:extLst>
                <a:ext uri="{28A0092B-C50C-407E-A947-70E740481C1C}">
                  <a14:useLocalDpi xmlns:a14="http://schemas.microsoft.com/office/drawing/2010/main" val="0"/>
                </a:ext>
              </a:extLst>
            </a:blip>
            <a:srcRect t="28584" r="51333" b="28417"/>
            <a:stretch/>
          </p:blipFill>
          <p:spPr>
            <a:xfrm flipV="1">
              <a:off x="662151" y="5144570"/>
              <a:ext cx="1175020" cy="519102"/>
            </a:xfrm>
            <a:prstGeom prst="rect">
              <a:avLst/>
            </a:prstGeom>
          </p:spPr>
        </p:pic>
        <p:pic>
          <p:nvPicPr>
            <p:cNvPr id="15" name="Immagine 14">
              <a:extLst>
                <a:ext uri="{FF2B5EF4-FFF2-40B4-BE49-F238E27FC236}">
                  <a16:creationId xmlns:a16="http://schemas.microsoft.com/office/drawing/2014/main" id="{EF09BA52-D7D4-4E7C-8F53-E3F26F789827}"/>
                </a:ext>
              </a:extLst>
            </p:cNvPr>
            <p:cNvPicPr>
              <a:picLocks noChangeAspect="1"/>
            </p:cNvPicPr>
            <p:nvPr/>
          </p:nvPicPr>
          <p:blipFill rotWithShape="1">
            <a:blip r:embed="rId3" cstate="print">
              <a:duotone>
                <a:schemeClr val="accent5">
                  <a:shade val="45000"/>
                  <a:satMod val="135000"/>
                </a:schemeClr>
                <a:prstClr val="white"/>
              </a:duotone>
              <a:extLst>
                <a:ext uri="{28A0092B-C50C-407E-A947-70E740481C1C}">
                  <a14:useLocalDpi xmlns:a14="http://schemas.microsoft.com/office/drawing/2010/main" val="0"/>
                </a:ext>
              </a:extLst>
            </a:blip>
            <a:srcRect t="28584" r="51333" b="28417"/>
            <a:stretch/>
          </p:blipFill>
          <p:spPr>
            <a:xfrm flipV="1">
              <a:off x="1822905" y="5144570"/>
              <a:ext cx="1175020" cy="519102"/>
            </a:xfrm>
            <a:prstGeom prst="rect">
              <a:avLst/>
            </a:prstGeom>
          </p:spPr>
        </p:pic>
        <p:pic>
          <p:nvPicPr>
            <p:cNvPr id="19" name="Immagine 18">
              <a:extLst>
                <a:ext uri="{FF2B5EF4-FFF2-40B4-BE49-F238E27FC236}">
                  <a16:creationId xmlns:a16="http://schemas.microsoft.com/office/drawing/2014/main" id="{474EC2C3-910E-46C2-AB0B-B6D4B523C8BF}"/>
                </a:ext>
              </a:extLst>
            </p:cNvPr>
            <p:cNvPicPr>
              <a:picLocks noChangeAspect="1"/>
            </p:cNvPicPr>
            <p:nvPr/>
          </p:nvPicPr>
          <p:blipFill rotWithShape="1">
            <a:blip r:embed="rId3" cstate="print">
              <a:duotone>
                <a:schemeClr val="accent5">
                  <a:shade val="45000"/>
                  <a:satMod val="135000"/>
                </a:schemeClr>
                <a:prstClr val="white"/>
              </a:duotone>
              <a:extLst>
                <a:ext uri="{28A0092B-C50C-407E-A947-70E740481C1C}">
                  <a14:useLocalDpi xmlns:a14="http://schemas.microsoft.com/office/drawing/2010/main" val="0"/>
                </a:ext>
              </a:extLst>
            </a:blip>
            <a:srcRect t="28584" r="51333" b="28417"/>
            <a:stretch/>
          </p:blipFill>
          <p:spPr>
            <a:xfrm flipV="1">
              <a:off x="2985987" y="5144570"/>
              <a:ext cx="1175020" cy="519102"/>
            </a:xfrm>
            <a:prstGeom prst="rect">
              <a:avLst/>
            </a:prstGeom>
          </p:spPr>
        </p:pic>
        <p:pic>
          <p:nvPicPr>
            <p:cNvPr id="20" name="Immagine 19">
              <a:extLst>
                <a:ext uri="{FF2B5EF4-FFF2-40B4-BE49-F238E27FC236}">
                  <a16:creationId xmlns:a16="http://schemas.microsoft.com/office/drawing/2014/main" id="{D8B31A47-8FB5-4F8B-9A8D-BCBF168869B8}"/>
                </a:ext>
              </a:extLst>
            </p:cNvPr>
            <p:cNvPicPr>
              <a:picLocks noChangeAspect="1"/>
            </p:cNvPicPr>
            <p:nvPr/>
          </p:nvPicPr>
          <p:blipFill rotWithShape="1">
            <a:blip r:embed="rId3" cstate="print">
              <a:duotone>
                <a:schemeClr val="accent5">
                  <a:shade val="45000"/>
                  <a:satMod val="135000"/>
                </a:schemeClr>
                <a:prstClr val="white"/>
              </a:duotone>
              <a:extLst>
                <a:ext uri="{28A0092B-C50C-407E-A947-70E740481C1C}">
                  <a14:useLocalDpi xmlns:a14="http://schemas.microsoft.com/office/drawing/2010/main" val="0"/>
                </a:ext>
              </a:extLst>
            </a:blip>
            <a:srcRect t="28584" r="51333" b="28417"/>
            <a:stretch/>
          </p:blipFill>
          <p:spPr>
            <a:xfrm flipV="1">
              <a:off x="4148341" y="5144570"/>
              <a:ext cx="1175020" cy="519102"/>
            </a:xfrm>
            <a:prstGeom prst="rect">
              <a:avLst/>
            </a:prstGeom>
          </p:spPr>
        </p:pic>
        <p:pic>
          <p:nvPicPr>
            <p:cNvPr id="27" name="Immagine 26">
              <a:extLst>
                <a:ext uri="{FF2B5EF4-FFF2-40B4-BE49-F238E27FC236}">
                  <a16:creationId xmlns:a16="http://schemas.microsoft.com/office/drawing/2014/main" id="{413F4EAC-F6A8-4F86-8724-5BB1FB177E77}"/>
                </a:ext>
              </a:extLst>
            </p:cNvPr>
            <p:cNvPicPr>
              <a:picLocks noChangeAspect="1"/>
            </p:cNvPicPr>
            <p:nvPr/>
          </p:nvPicPr>
          <p:blipFill rotWithShape="1">
            <a:blip r:embed="rId3" cstate="print">
              <a:duotone>
                <a:schemeClr val="accent5">
                  <a:shade val="45000"/>
                  <a:satMod val="135000"/>
                </a:schemeClr>
                <a:prstClr val="white"/>
              </a:duotone>
              <a:extLst>
                <a:ext uri="{28A0092B-C50C-407E-A947-70E740481C1C}">
                  <a14:useLocalDpi xmlns:a14="http://schemas.microsoft.com/office/drawing/2010/main" val="0"/>
                </a:ext>
              </a:extLst>
            </a:blip>
            <a:srcRect t="28584" r="51333" b="28417"/>
            <a:stretch/>
          </p:blipFill>
          <p:spPr>
            <a:xfrm flipV="1">
              <a:off x="5302492" y="5144570"/>
              <a:ext cx="1175020" cy="519102"/>
            </a:xfrm>
            <a:prstGeom prst="rect">
              <a:avLst/>
            </a:prstGeom>
          </p:spPr>
        </p:pic>
        <p:pic>
          <p:nvPicPr>
            <p:cNvPr id="28" name="Immagine 27">
              <a:extLst>
                <a:ext uri="{FF2B5EF4-FFF2-40B4-BE49-F238E27FC236}">
                  <a16:creationId xmlns:a16="http://schemas.microsoft.com/office/drawing/2014/main" id="{A085FA02-F772-47B9-B613-DF601AAE3BBD}"/>
                </a:ext>
              </a:extLst>
            </p:cNvPr>
            <p:cNvPicPr>
              <a:picLocks noChangeAspect="1"/>
            </p:cNvPicPr>
            <p:nvPr/>
          </p:nvPicPr>
          <p:blipFill rotWithShape="1">
            <a:blip r:embed="rId3" cstate="print">
              <a:duotone>
                <a:schemeClr val="accent5">
                  <a:shade val="45000"/>
                  <a:satMod val="135000"/>
                </a:schemeClr>
                <a:prstClr val="white"/>
              </a:duotone>
              <a:extLst>
                <a:ext uri="{28A0092B-C50C-407E-A947-70E740481C1C}">
                  <a14:useLocalDpi xmlns:a14="http://schemas.microsoft.com/office/drawing/2010/main" val="0"/>
                </a:ext>
              </a:extLst>
            </a:blip>
            <a:srcRect t="28584" r="51333" b="28417"/>
            <a:stretch/>
          </p:blipFill>
          <p:spPr>
            <a:xfrm flipV="1">
              <a:off x="6463245" y="5144570"/>
              <a:ext cx="1175020" cy="519102"/>
            </a:xfrm>
            <a:prstGeom prst="rect">
              <a:avLst/>
            </a:prstGeom>
          </p:spPr>
        </p:pic>
        <p:pic>
          <p:nvPicPr>
            <p:cNvPr id="25" name="Immagine 24">
              <a:extLst>
                <a:ext uri="{FF2B5EF4-FFF2-40B4-BE49-F238E27FC236}">
                  <a16:creationId xmlns:a16="http://schemas.microsoft.com/office/drawing/2014/main" id="{D5E11AC9-FFA0-48E2-8DB2-9342E666E56B}"/>
                </a:ext>
              </a:extLst>
            </p:cNvPr>
            <p:cNvPicPr>
              <a:picLocks noChangeAspect="1"/>
            </p:cNvPicPr>
            <p:nvPr/>
          </p:nvPicPr>
          <p:blipFill rotWithShape="1">
            <a:blip r:embed="rId3" cstate="print">
              <a:duotone>
                <a:schemeClr val="accent5">
                  <a:shade val="45000"/>
                  <a:satMod val="135000"/>
                </a:schemeClr>
                <a:prstClr val="white"/>
              </a:duotone>
              <a:extLst>
                <a:ext uri="{28A0092B-C50C-407E-A947-70E740481C1C}">
                  <a14:useLocalDpi xmlns:a14="http://schemas.microsoft.com/office/drawing/2010/main" val="0"/>
                </a:ext>
              </a:extLst>
            </a:blip>
            <a:srcRect t="28584" r="51333" b="28417"/>
            <a:stretch/>
          </p:blipFill>
          <p:spPr>
            <a:xfrm flipV="1">
              <a:off x="7629930" y="5144570"/>
              <a:ext cx="1175020" cy="519102"/>
            </a:xfrm>
            <a:prstGeom prst="rect">
              <a:avLst/>
            </a:prstGeom>
          </p:spPr>
        </p:pic>
        <p:pic>
          <p:nvPicPr>
            <p:cNvPr id="26" name="Immagine 25">
              <a:extLst>
                <a:ext uri="{FF2B5EF4-FFF2-40B4-BE49-F238E27FC236}">
                  <a16:creationId xmlns:a16="http://schemas.microsoft.com/office/drawing/2014/main" id="{C7B52F96-1B56-4508-B9DD-B8AA8AB79738}"/>
                </a:ext>
              </a:extLst>
            </p:cNvPr>
            <p:cNvPicPr>
              <a:picLocks noChangeAspect="1"/>
            </p:cNvPicPr>
            <p:nvPr/>
          </p:nvPicPr>
          <p:blipFill rotWithShape="1">
            <a:blip r:embed="rId3" cstate="print">
              <a:duotone>
                <a:schemeClr val="accent5">
                  <a:shade val="45000"/>
                  <a:satMod val="135000"/>
                </a:schemeClr>
                <a:prstClr val="white"/>
              </a:duotone>
              <a:extLst>
                <a:ext uri="{28A0092B-C50C-407E-A947-70E740481C1C}">
                  <a14:useLocalDpi xmlns:a14="http://schemas.microsoft.com/office/drawing/2010/main" val="0"/>
                </a:ext>
              </a:extLst>
            </a:blip>
            <a:srcRect t="28584" r="51333" b="28417"/>
            <a:stretch/>
          </p:blipFill>
          <p:spPr>
            <a:xfrm flipV="1">
              <a:off x="8794287" y="5144570"/>
              <a:ext cx="1175020" cy="519102"/>
            </a:xfrm>
            <a:prstGeom prst="rect">
              <a:avLst/>
            </a:prstGeom>
          </p:spPr>
        </p:pic>
      </p:grpSp>
      <p:sp>
        <p:nvSpPr>
          <p:cNvPr id="17" name="CasellaDiTesto 16">
            <a:extLst>
              <a:ext uri="{FF2B5EF4-FFF2-40B4-BE49-F238E27FC236}">
                <a16:creationId xmlns:a16="http://schemas.microsoft.com/office/drawing/2014/main" id="{8F2A5445-E355-4962-8797-772B97BF5A2D}"/>
              </a:ext>
            </a:extLst>
          </p:cNvPr>
          <p:cNvSpPr txBox="1"/>
          <p:nvPr/>
        </p:nvSpPr>
        <p:spPr>
          <a:xfrm>
            <a:off x="9088576" y="432574"/>
            <a:ext cx="3089559" cy="646331"/>
          </a:xfrm>
          <a:prstGeom prst="rect">
            <a:avLst/>
          </a:prstGeom>
          <a:noFill/>
        </p:spPr>
        <p:txBody>
          <a:bodyPr wrap="square" rtlCol="0">
            <a:spAutoFit/>
          </a:bodyPr>
          <a:lstStyle/>
          <a:p>
            <a:pPr algn="ctr"/>
            <a:r>
              <a:rPr lang="it-IT" sz="3600" b="1" dirty="0">
                <a:solidFill>
                  <a:srgbClr val="0070C0"/>
                </a:solidFill>
              </a:rPr>
              <a:t>WORD STRESS</a:t>
            </a:r>
          </a:p>
        </p:txBody>
      </p:sp>
      <p:sp>
        <p:nvSpPr>
          <p:cNvPr id="16" name="CasellaDiTesto 15">
            <a:extLst>
              <a:ext uri="{FF2B5EF4-FFF2-40B4-BE49-F238E27FC236}">
                <a16:creationId xmlns:a16="http://schemas.microsoft.com/office/drawing/2014/main" id="{DD4DB908-2F48-4EF6-AFBD-0D96670EC551}"/>
              </a:ext>
            </a:extLst>
          </p:cNvPr>
          <p:cNvSpPr txBox="1"/>
          <p:nvPr/>
        </p:nvSpPr>
        <p:spPr>
          <a:xfrm>
            <a:off x="956440" y="755739"/>
            <a:ext cx="9489585" cy="4832092"/>
          </a:xfrm>
          <a:prstGeom prst="rect">
            <a:avLst/>
          </a:prstGeom>
          <a:noFill/>
        </p:spPr>
        <p:txBody>
          <a:bodyPr wrap="square" rtlCol="0">
            <a:spAutoFit/>
          </a:bodyPr>
          <a:lstStyle/>
          <a:p>
            <a:r>
              <a:rPr lang="it-IT" sz="4400" b="1" dirty="0" err="1">
                <a:solidFill>
                  <a:srgbClr val="0070C0"/>
                </a:solidFill>
              </a:rPr>
              <a:t>diacritics</a:t>
            </a:r>
            <a:r>
              <a:rPr lang="it-IT" sz="4400" b="1" dirty="0">
                <a:solidFill>
                  <a:srgbClr val="0070C0"/>
                </a:solidFill>
              </a:rPr>
              <a:t> </a:t>
            </a:r>
            <a:r>
              <a:rPr lang="el-GR" sz="2400" b="1" dirty="0">
                <a:solidFill>
                  <a:srgbClr val="FF0000"/>
                </a:solidFill>
              </a:rPr>
              <a:t>διακριτικά →</a:t>
            </a:r>
            <a:r>
              <a:rPr lang="it-IT" sz="2400" b="1" dirty="0">
                <a:solidFill>
                  <a:srgbClr val="FF0000"/>
                </a:solidFill>
              </a:rPr>
              <a:t> «to </a:t>
            </a:r>
            <a:r>
              <a:rPr lang="it-IT" sz="2400" b="1" dirty="0" err="1">
                <a:solidFill>
                  <a:srgbClr val="FF0000"/>
                </a:solidFill>
              </a:rPr>
              <a:t>distinguish</a:t>
            </a:r>
            <a:r>
              <a:rPr lang="it-IT" sz="2400" b="1" dirty="0">
                <a:solidFill>
                  <a:srgbClr val="FF0000"/>
                </a:solidFill>
              </a:rPr>
              <a:t>»</a:t>
            </a:r>
          </a:p>
          <a:p>
            <a:endParaRPr lang="it-IT" sz="4400" b="1" dirty="0">
              <a:solidFill>
                <a:srgbClr val="0070C0"/>
              </a:solidFill>
            </a:endParaRPr>
          </a:p>
          <a:p>
            <a:pPr marL="571500" indent="-571500">
              <a:buFont typeface="Arial" panose="020B0604020202020204" pitchFamily="34" charset="0"/>
              <a:buChar char="•"/>
            </a:pPr>
            <a:r>
              <a:rPr lang="it-IT" sz="4400" b="1" dirty="0">
                <a:solidFill>
                  <a:srgbClr val="0070C0"/>
                </a:solidFill>
              </a:rPr>
              <a:t>acute </a:t>
            </a:r>
            <a:r>
              <a:rPr lang="it-IT" sz="4400" b="1" dirty="0" err="1">
                <a:solidFill>
                  <a:srgbClr val="0070C0"/>
                </a:solidFill>
              </a:rPr>
              <a:t>accent</a:t>
            </a:r>
            <a:r>
              <a:rPr lang="it-IT" sz="4400" b="1" dirty="0">
                <a:solidFill>
                  <a:srgbClr val="0070C0"/>
                </a:solidFill>
              </a:rPr>
              <a:t> → ◌́ </a:t>
            </a:r>
            <a:r>
              <a:rPr lang="el-GR" sz="2400" b="1" dirty="0">
                <a:solidFill>
                  <a:srgbClr val="FF0000"/>
                </a:solidFill>
              </a:rPr>
              <a:t>τόνος</a:t>
            </a:r>
            <a:endParaRPr lang="it-IT" sz="4400" b="1" dirty="0">
              <a:solidFill>
                <a:srgbClr val="0070C0"/>
              </a:solidFill>
            </a:endParaRPr>
          </a:p>
          <a:p>
            <a:pPr marL="571500" indent="-571500">
              <a:buFont typeface="Arial" panose="020B0604020202020204" pitchFamily="34" charset="0"/>
              <a:buChar char="•"/>
            </a:pPr>
            <a:r>
              <a:rPr lang="it-IT" sz="4400" b="1" dirty="0" err="1">
                <a:solidFill>
                  <a:srgbClr val="0070C0"/>
                </a:solidFill>
              </a:rPr>
              <a:t>diaeresis</a:t>
            </a:r>
            <a:r>
              <a:rPr lang="it-IT" sz="4400" b="1" dirty="0">
                <a:solidFill>
                  <a:srgbClr val="0070C0"/>
                </a:solidFill>
              </a:rPr>
              <a:t> →</a:t>
            </a:r>
            <a:r>
              <a:rPr lang="el-GR" sz="4400" b="1" dirty="0">
                <a:solidFill>
                  <a:srgbClr val="0070C0"/>
                </a:solidFill>
              </a:rPr>
              <a:t> ◌̈ </a:t>
            </a:r>
            <a:r>
              <a:rPr lang="el-GR" sz="2400" b="1" dirty="0">
                <a:solidFill>
                  <a:srgbClr val="FF0000"/>
                </a:solidFill>
              </a:rPr>
              <a:t>διαλυτικά</a:t>
            </a:r>
            <a:endParaRPr lang="en-GB" sz="4400" b="1" dirty="0">
              <a:solidFill>
                <a:srgbClr val="0070C0"/>
              </a:solidFill>
            </a:endParaRPr>
          </a:p>
          <a:p>
            <a:pPr marL="571500" indent="-571500">
              <a:buFont typeface="Arial" panose="020B0604020202020204" pitchFamily="34" charset="0"/>
              <a:buChar char="•"/>
            </a:pPr>
            <a:r>
              <a:rPr lang="en-GB" sz="4400" b="1" dirty="0">
                <a:solidFill>
                  <a:srgbClr val="0070C0"/>
                </a:solidFill>
              </a:rPr>
              <a:t>diaeresis with accent </a:t>
            </a:r>
            <a:r>
              <a:rPr lang="it-IT" sz="4400" b="1" dirty="0">
                <a:solidFill>
                  <a:srgbClr val="0070C0"/>
                </a:solidFill>
              </a:rPr>
              <a:t>→ </a:t>
            </a:r>
            <a:r>
              <a:rPr lang="en-GB" sz="4400" b="1" dirty="0">
                <a:solidFill>
                  <a:srgbClr val="0070C0"/>
                </a:solidFill>
              </a:rPr>
              <a:t>◌̈́</a:t>
            </a:r>
            <a:r>
              <a:rPr lang="el-GR" sz="4400" b="1" dirty="0">
                <a:solidFill>
                  <a:srgbClr val="0070C0"/>
                </a:solidFill>
              </a:rPr>
              <a:t> </a:t>
            </a:r>
            <a:r>
              <a:rPr lang="el-GR" sz="2400" b="1" dirty="0">
                <a:solidFill>
                  <a:srgbClr val="FF0000"/>
                </a:solidFill>
              </a:rPr>
              <a:t>διαλυτικά με τόνο</a:t>
            </a:r>
            <a:endParaRPr lang="it-IT" sz="4400" b="1" dirty="0">
              <a:solidFill>
                <a:srgbClr val="0070C0"/>
              </a:solidFill>
            </a:endParaRPr>
          </a:p>
          <a:p>
            <a:endParaRPr lang="en-GB" sz="4400" b="1" dirty="0">
              <a:solidFill>
                <a:srgbClr val="0070C0"/>
              </a:solidFill>
            </a:endParaRPr>
          </a:p>
          <a:p>
            <a:endParaRPr lang="it-IT" sz="4400" b="1" dirty="0">
              <a:solidFill>
                <a:srgbClr val="0070C0"/>
              </a:solidFill>
            </a:endParaRPr>
          </a:p>
        </p:txBody>
      </p:sp>
      <p:sp>
        <p:nvSpPr>
          <p:cNvPr id="21" name="CasellaDiTesto 20">
            <a:extLst>
              <a:ext uri="{FF2B5EF4-FFF2-40B4-BE49-F238E27FC236}">
                <a16:creationId xmlns:a16="http://schemas.microsoft.com/office/drawing/2014/main" id="{F37CC75F-1536-4F00-8022-A7015795C7D2}"/>
              </a:ext>
            </a:extLst>
          </p:cNvPr>
          <p:cNvSpPr txBox="1"/>
          <p:nvPr/>
        </p:nvSpPr>
        <p:spPr>
          <a:xfrm>
            <a:off x="442205" y="6236301"/>
            <a:ext cx="7871478" cy="374417"/>
          </a:xfrm>
          <a:prstGeom prst="rect">
            <a:avLst/>
          </a:prstGeom>
          <a:solidFill>
            <a:schemeClr val="bg1"/>
          </a:solidFill>
        </p:spPr>
        <p:txBody>
          <a:bodyPr wrap="square" rtlCol="0">
            <a:spAutoFit/>
          </a:bodyPr>
          <a:lstStyle/>
          <a:p>
            <a:r>
              <a:rPr lang="it-IT" dirty="0" err="1">
                <a:solidFill>
                  <a:srgbClr val="0070C0"/>
                </a:solidFill>
              </a:rPr>
              <a:t>Modern</a:t>
            </a:r>
            <a:r>
              <a:rPr lang="it-IT" dirty="0">
                <a:solidFill>
                  <a:srgbClr val="0070C0"/>
                </a:solidFill>
              </a:rPr>
              <a:t> </a:t>
            </a:r>
            <a:r>
              <a:rPr lang="it-IT" dirty="0" err="1">
                <a:solidFill>
                  <a:srgbClr val="0070C0"/>
                </a:solidFill>
              </a:rPr>
              <a:t>Greek</a:t>
            </a:r>
            <a:r>
              <a:rPr lang="it-IT" dirty="0">
                <a:solidFill>
                  <a:srgbClr val="0070C0"/>
                </a:solidFill>
              </a:rPr>
              <a:t> (GRE1001) | Jacopo Mosesso </a:t>
            </a:r>
            <a:r>
              <a:rPr lang="it-IT" dirty="0"/>
              <a:t>|</a:t>
            </a:r>
            <a:r>
              <a:rPr lang="it-IT" dirty="0">
                <a:solidFill>
                  <a:srgbClr val="002060"/>
                </a:solidFill>
              </a:rPr>
              <a:t> VIT University, </a:t>
            </a:r>
            <a:r>
              <a:rPr lang="it-IT" dirty="0" err="1">
                <a:solidFill>
                  <a:srgbClr val="002060"/>
                </a:solidFill>
              </a:rPr>
              <a:t>July</a:t>
            </a:r>
            <a:r>
              <a:rPr lang="it-IT" dirty="0">
                <a:solidFill>
                  <a:srgbClr val="002060"/>
                </a:solidFill>
              </a:rPr>
              <a:t> 2022</a:t>
            </a:r>
          </a:p>
        </p:txBody>
      </p:sp>
    </p:spTree>
    <p:extLst>
      <p:ext uri="{BB962C8B-B14F-4D97-AF65-F5344CB8AC3E}">
        <p14:creationId xmlns:p14="http://schemas.microsoft.com/office/powerpoint/2010/main" val="24323797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
                                            <p:txEl>
                                              <p:pRg st="0" end="0"/>
                                            </p:txEl>
                                          </p:spTgt>
                                        </p:tgtEl>
                                        <p:attrNameLst>
                                          <p:attrName>style.visibility</p:attrName>
                                        </p:attrNameLst>
                                      </p:cBhvr>
                                      <p:to>
                                        <p:strVal val="visible"/>
                                      </p:to>
                                    </p:set>
                                    <p:animEffect transition="in" filter="fade">
                                      <p:cBhvr>
                                        <p:cTn id="7" dur="500"/>
                                        <p:tgtEl>
                                          <p:spTgt spid="1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6">
                                            <p:txEl>
                                              <p:pRg st="2" end="2"/>
                                            </p:txEl>
                                          </p:spTgt>
                                        </p:tgtEl>
                                        <p:attrNameLst>
                                          <p:attrName>style.visibility</p:attrName>
                                        </p:attrNameLst>
                                      </p:cBhvr>
                                      <p:to>
                                        <p:strVal val="visible"/>
                                      </p:to>
                                    </p:set>
                                    <p:animEffect transition="in" filter="fade">
                                      <p:cBhvr>
                                        <p:cTn id="12" dur="500"/>
                                        <p:tgtEl>
                                          <p:spTgt spid="1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6">
                                            <p:txEl>
                                              <p:pRg st="3" end="3"/>
                                            </p:txEl>
                                          </p:spTgt>
                                        </p:tgtEl>
                                        <p:attrNameLst>
                                          <p:attrName>style.visibility</p:attrName>
                                        </p:attrNameLst>
                                      </p:cBhvr>
                                      <p:to>
                                        <p:strVal val="visible"/>
                                      </p:to>
                                    </p:set>
                                    <p:animEffect transition="in" filter="fade">
                                      <p:cBhvr>
                                        <p:cTn id="17" dur="500"/>
                                        <p:tgtEl>
                                          <p:spTgt spid="16">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6">
                                            <p:txEl>
                                              <p:pRg st="4" end="4"/>
                                            </p:txEl>
                                          </p:spTgt>
                                        </p:tgtEl>
                                        <p:attrNameLst>
                                          <p:attrName>style.visibility</p:attrName>
                                        </p:attrNameLst>
                                      </p:cBhvr>
                                      <p:to>
                                        <p:strVal val="visible"/>
                                      </p:to>
                                    </p:set>
                                    <p:animEffect transition="in" filter="fade">
                                      <p:cBhvr>
                                        <p:cTn id="22" dur="500"/>
                                        <p:tgtEl>
                                          <p:spTgt spid="1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Immagine 13">
            <a:extLst>
              <a:ext uri="{FF2B5EF4-FFF2-40B4-BE49-F238E27FC236}">
                <a16:creationId xmlns:a16="http://schemas.microsoft.com/office/drawing/2014/main" id="{2668180A-E7D5-47E6-85CE-E0D5098B3B99}"/>
              </a:ext>
            </a:extLst>
          </p:cNvPr>
          <p:cNvPicPr>
            <a:picLocks noChangeAspect="1"/>
          </p:cNvPicPr>
          <p:nvPr/>
        </p:nvPicPr>
        <p:blipFill rotWithShape="1">
          <a:blip r:embed="rId2">
            <a:extLst>
              <a:ext uri="{28A0092B-C50C-407E-A947-70E740481C1C}">
                <a14:useLocalDpi xmlns:a14="http://schemas.microsoft.com/office/drawing/2010/main" val="0"/>
              </a:ext>
            </a:extLst>
          </a:blip>
          <a:srcRect t="-1" b="11743"/>
          <a:stretch/>
        </p:blipFill>
        <p:spPr>
          <a:xfrm>
            <a:off x="10279795" y="5258037"/>
            <a:ext cx="1720657" cy="1599963"/>
          </a:xfrm>
          <a:prstGeom prst="rect">
            <a:avLst/>
          </a:prstGeom>
        </p:spPr>
      </p:pic>
      <p:grpSp>
        <p:nvGrpSpPr>
          <p:cNvPr id="7" name="Gruppo 6">
            <a:extLst>
              <a:ext uri="{FF2B5EF4-FFF2-40B4-BE49-F238E27FC236}">
                <a16:creationId xmlns:a16="http://schemas.microsoft.com/office/drawing/2014/main" id="{26B6EAF2-CBB3-4DA8-8C07-4AF92493ADB7}"/>
              </a:ext>
            </a:extLst>
          </p:cNvPr>
          <p:cNvGrpSpPr/>
          <p:nvPr/>
        </p:nvGrpSpPr>
        <p:grpSpPr>
          <a:xfrm>
            <a:off x="956441" y="6160862"/>
            <a:ext cx="9307156" cy="519102"/>
            <a:chOff x="662151" y="5144570"/>
            <a:chExt cx="9307156" cy="519102"/>
          </a:xfrm>
        </p:grpSpPr>
        <p:pic>
          <p:nvPicPr>
            <p:cNvPr id="3" name="Immagine 2">
              <a:extLst>
                <a:ext uri="{FF2B5EF4-FFF2-40B4-BE49-F238E27FC236}">
                  <a16:creationId xmlns:a16="http://schemas.microsoft.com/office/drawing/2014/main" id="{BE926B0F-C08E-4F7F-99C4-85B1DD58CE17}"/>
                </a:ext>
              </a:extLst>
            </p:cNvPr>
            <p:cNvPicPr>
              <a:picLocks noChangeAspect="1"/>
            </p:cNvPicPr>
            <p:nvPr/>
          </p:nvPicPr>
          <p:blipFill rotWithShape="1">
            <a:blip r:embed="rId3" cstate="print">
              <a:duotone>
                <a:schemeClr val="accent5">
                  <a:shade val="45000"/>
                  <a:satMod val="135000"/>
                </a:schemeClr>
                <a:prstClr val="white"/>
              </a:duotone>
              <a:extLst>
                <a:ext uri="{28A0092B-C50C-407E-A947-70E740481C1C}">
                  <a14:useLocalDpi xmlns:a14="http://schemas.microsoft.com/office/drawing/2010/main" val="0"/>
                </a:ext>
              </a:extLst>
            </a:blip>
            <a:srcRect t="28584" r="51333" b="28417"/>
            <a:stretch/>
          </p:blipFill>
          <p:spPr>
            <a:xfrm flipV="1">
              <a:off x="662151" y="5144570"/>
              <a:ext cx="1175020" cy="519102"/>
            </a:xfrm>
            <a:prstGeom prst="rect">
              <a:avLst/>
            </a:prstGeom>
          </p:spPr>
        </p:pic>
        <p:pic>
          <p:nvPicPr>
            <p:cNvPr id="15" name="Immagine 14">
              <a:extLst>
                <a:ext uri="{FF2B5EF4-FFF2-40B4-BE49-F238E27FC236}">
                  <a16:creationId xmlns:a16="http://schemas.microsoft.com/office/drawing/2014/main" id="{EF09BA52-D7D4-4E7C-8F53-E3F26F789827}"/>
                </a:ext>
              </a:extLst>
            </p:cNvPr>
            <p:cNvPicPr>
              <a:picLocks noChangeAspect="1"/>
            </p:cNvPicPr>
            <p:nvPr/>
          </p:nvPicPr>
          <p:blipFill rotWithShape="1">
            <a:blip r:embed="rId3" cstate="print">
              <a:duotone>
                <a:schemeClr val="accent5">
                  <a:shade val="45000"/>
                  <a:satMod val="135000"/>
                </a:schemeClr>
                <a:prstClr val="white"/>
              </a:duotone>
              <a:extLst>
                <a:ext uri="{28A0092B-C50C-407E-A947-70E740481C1C}">
                  <a14:useLocalDpi xmlns:a14="http://schemas.microsoft.com/office/drawing/2010/main" val="0"/>
                </a:ext>
              </a:extLst>
            </a:blip>
            <a:srcRect t="28584" r="51333" b="28417"/>
            <a:stretch/>
          </p:blipFill>
          <p:spPr>
            <a:xfrm flipV="1">
              <a:off x="1822905" y="5144570"/>
              <a:ext cx="1175020" cy="519102"/>
            </a:xfrm>
            <a:prstGeom prst="rect">
              <a:avLst/>
            </a:prstGeom>
          </p:spPr>
        </p:pic>
        <p:pic>
          <p:nvPicPr>
            <p:cNvPr id="19" name="Immagine 18">
              <a:extLst>
                <a:ext uri="{FF2B5EF4-FFF2-40B4-BE49-F238E27FC236}">
                  <a16:creationId xmlns:a16="http://schemas.microsoft.com/office/drawing/2014/main" id="{474EC2C3-910E-46C2-AB0B-B6D4B523C8BF}"/>
                </a:ext>
              </a:extLst>
            </p:cNvPr>
            <p:cNvPicPr>
              <a:picLocks noChangeAspect="1"/>
            </p:cNvPicPr>
            <p:nvPr/>
          </p:nvPicPr>
          <p:blipFill rotWithShape="1">
            <a:blip r:embed="rId3" cstate="print">
              <a:duotone>
                <a:schemeClr val="accent5">
                  <a:shade val="45000"/>
                  <a:satMod val="135000"/>
                </a:schemeClr>
                <a:prstClr val="white"/>
              </a:duotone>
              <a:extLst>
                <a:ext uri="{28A0092B-C50C-407E-A947-70E740481C1C}">
                  <a14:useLocalDpi xmlns:a14="http://schemas.microsoft.com/office/drawing/2010/main" val="0"/>
                </a:ext>
              </a:extLst>
            </a:blip>
            <a:srcRect t="28584" r="51333" b="28417"/>
            <a:stretch/>
          </p:blipFill>
          <p:spPr>
            <a:xfrm flipV="1">
              <a:off x="2985987" y="5144570"/>
              <a:ext cx="1175020" cy="519102"/>
            </a:xfrm>
            <a:prstGeom prst="rect">
              <a:avLst/>
            </a:prstGeom>
          </p:spPr>
        </p:pic>
        <p:pic>
          <p:nvPicPr>
            <p:cNvPr id="20" name="Immagine 19">
              <a:extLst>
                <a:ext uri="{FF2B5EF4-FFF2-40B4-BE49-F238E27FC236}">
                  <a16:creationId xmlns:a16="http://schemas.microsoft.com/office/drawing/2014/main" id="{D8B31A47-8FB5-4F8B-9A8D-BCBF168869B8}"/>
                </a:ext>
              </a:extLst>
            </p:cNvPr>
            <p:cNvPicPr>
              <a:picLocks noChangeAspect="1"/>
            </p:cNvPicPr>
            <p:nvPr/>
          </p:nvPicPr>
          <p:blipFill rotWithShape="1">
            <a:blip r:embed="rId3" cstate="print">
              <a:duotone>
                <a:schemeClr val="accent5">
                  <a:shade val="45000"/>
                  <a:satMod val="135000"/>
                </a:schemeClr>
                <a:prstClr val="white"/>
              </a:duotone>
              <a:extLst>
                <a:ext uri="{28A0092B-C50C-407E-A947-70E740481C1C}">
                  <a14:useLocalDpi xmlns:a14="http://schemas.microsoft.com/office/drawing/2010/main" val="0"/>
                </a:ext>
              </a:extLst>
            </a:blip>
            <a:srcRect t="28584" r="51333" b="28417"/>
            <a:stretch/>
          </p:blipFill>
          <p:spPr>
            <a:xfrm flipV="1">
              <a:off x="4148341" y="5144570"/>
              <a:ext cx="1175020" cy="519102"/>
            </a:xfrm>
            <a:prstGeom prst="rect">
              <a:avLst/>
            </a:prstGeom>
          </p:spPr>
        </p:pic>
        <p:pic>
          <p:nvPicPr>
            <p:cNvPr id="27" name="Immagine 26">
              <a:extLst>
                <a:ext uri="{FF2B5EF4-FFF2-40B4-BE49-F238E27FC236}">
                  <a16:creationId xmlns:a16="http://schemas.microsoft.com/office/drawing/2014/main" id="{413F4EAC-F6A8-4F86-8724-5BB1FB177E77}"/>
                </a:ext>
              </a:extLst>
            </p:cNvPr>
            <p:cNvPicPr>
              <a:picLocks noChangeAspect="1"/>
            </p:cNvPicPr>
            <p:nvPr/>
          </p:nvPicPr>
          <p:blipFill rotWithShape="1">
            <a:blip r:embed="rId3" cstate="print">
              <a:duotone>
                <a:schemeClr val="accent5">
                  <a:shade val="45000"/>
                  <a:satMod val="135000"/>
                </a:schemeClr>
                <a:prstClr val="white"/>
              </a:duotone>
              <a:extLst>
                <a:ext uri="{28A0092B-C50C-407E-A947-70E740481C1C}">
                  <a14:useLocalDpi xmlns:a14="http://schemas.microsoft.com/office/drawing/2010/main" val="0"/>
                </a:ext>
              </a:extLst>
            </a:blip>
            <a:srcRect t="28584" r="51333" b="28417"/>
            <a:stretch/>
          </p:blipFill>
          <p:spPr>
            <a:xfrm flipV="1">
              <a:off x="5302492" y="5144570"/>
              <a:ext cx="1175020" cy="519102"/>
            </a:xfrm>
            <a:prstGeom prst="rect">
              <a:avLst/>
            </a:prstGeom>
          </p:spPr>
        </p:pic>
        <p:pic>
          <p:nvPicPr>
            <p:cNvPr id="28" name="Immagine 27">
              <a:extLst>
                <a:ext uri="{FF2B5EF4-FFF2-40B4-BE49-F238E27FC236}">
                  <a16:creationId xmlns:a16="http://schemas.microsoft.com/office/drawing/2014/main" id="{A085FA02-F772-47B9-B613-DF601AAE3BBD}"/>
                </a:ext>
              </a:extLst>
            </p:cNvPr>
            <p:cNvPicPr>
              <a:picLocks noChangeAspect="1"/>
            </p:cNvPicPr>
            <p:nvPr/>
          </p:nvPicPr>
          <p:blipFill rotWithShape="1">
            <a:blip r:embed="rId3" cstate="print">
              <a:duotone>
                <a:schemeClr val="accent5">
                  <a:shade val="45000"/>
                  <a:satMod val="135000"/>
                </a:schemeClr>
                <a:prstClr val="white"/>
              </a:duotone>
              <a:extLst>
                <a:ext uri="{28A0092B-C50C-407E-A947-70E740481C1C}">
                  <a14:useLocalDpi xmlns:a14="http://schemas.microsoft.com/office/drawing/2010/main" val="0"/>
                </a:ext>
              </a:extLst>
            </a:blip>
            <a:srcRect t="28584" r="51333" b="28417"/>
            <a:stretch/>
          </p:blipFill>
          <p:spPr>
            <a:xfrm flipV="1">
              <a:off x="6463245" y="5144570"/>
              <a:ext cx="1175020" cy="519102"/>
            </a:xfrm>
            <a:prstGeom prst="rect">
              <a:avLst/>
            </a:prstGeom>
          </p:spPr>
        </p:pic>
        <p:pic>
          <p:nvPicPr>
            <p:cNvPr id="25" name="Immagine 24">
              <a:extLst>
                <a:ext uri="{FF2B5EF4-FFF2-40B4-BE49-F238E27FC236}">
                  <a16:creationId xmlns:a16="http://schemas.microsoft.com/office/drawing/2014/main" id="{D5E11AC9-FFA0-48E2-8DB2-9342E666E56B}"/>
                </a:ext>
              </a:extLst>
            </p:cNvPr>
            <p:cNvPicPr>
              <a:picLocks noChangeAspect="1"/>
            </p:cNvPicPr>
            <p:nvPr/>
          </p:nvPicPr>
          <p:blipFill rotWithShape="1">
            <a:blip r:embed="rId3" cstate="print">
              <a:duotone>
                <a:schemeClr val="accent5">
                  <a:shade val="45000"/>
                  <a:satMod val="135000"/>
                </a:schemeClr>
                <a:prstClr val="white"/>
              </a:duotone>
              <a:extLst>
                <a:ext uri="{28A0092B-C50C-407E-A947-70E740481C1C}">
                  <a14:useLocalDpi xmlns:a14="http://schemas.microsoft.com/office/drawing/2010/main" val="0"/>
                </a:ext>
              </a:extLst>
            </a:blip>
            <a:srcRect t="28584" r="51333" b="28417"/>
            <a:stretch/>
          </p:blipFill>
          <p:spPr>
            <a:xfrm flipV="1">
              <a:off x="7629930" y="5144570"/>
              <a:ext cx="1175020" cy="519102"/>
            </a:xfrm>
            <a:prstGeom prst="rect">
              <a:avLst/>
            </a:prstGeom>
          </p:spPr>
        </p:pic>
        <p:pic>
          <p:nvPicPr>
            <p:cNvPr id="26" name="Immagine 25">
              <a:extLst>
                <a:ext uri="{FF2B5EF4-FFF2-40B4-BE49-F238E27FC236}">
                  <a16:creationId xmlns:a16="http://schemas.microsoft.com/office/drawing/2014/main" id="{C7B52F96-1B56-4508-B9DD-B8AA8AB79738}"/>
                </a:ext>
              </a:extLst>
            </p:cNvPr>
            <p:cNvPicPr>
              <a:picLocks noChangeAspect="1"/>
            </p:cNvPicPr>
            <p:nvPr/>
          </p:nvPicPr>
          <p:blipFill rotWithShape="1">
            <a:blip r:embed="rId3" cstate="print">
              <a:duotone>
                <a:schemeClr val="accent5">
                  <a:shade val="45000"/>
                  <a:satMod val="135000"/>
                </a:schemeClr>
                <a:prstClr val="white"/>
              </a:duotone>
              <a:extLst>
                <a:ext uri="{28A0092B-C50C-407E-A947-70E740481C1C}">
                  <a14:useLocalDpi xmlns:a14="http://schemas.microsoft.com/office/drawing/2010/main" val="0"/>
                </a:ext>
              </a:extLst>
            </a:blip>
            <a:srcRect t="28584" r="51333" b="28417"/>
            <a:stretch/>
          </p:blipFill>
          <p:spPr>
            <a:xfrm flipV="1">
              <a:off x="8794287" y="5144570"/>
              <a:ext cx="1175020" cy="519102"/>
            </a:xfrm>
            <a:prstGeom prst="rect">
              <a:avLst/>
            </a:prstGeom>
          </p:spPr>
        </p:pic>
      </p:grpSp>
      <p:sp>
        <p:nvSpPr>
          <p:cNvPr id="17" name="CasellaDiTesto 16">
            <a:extLst>
              <a:ext uri="{FF2B5EF4-FFF2-40B4-BE49-F238E27FC236}">
                <a16:creationId xmlns:a16="http://schemas.microsoft.com/office/drawing/2014/main" id="{8F2A5445-E355-4962-8797-772B97BF5A2D}"/>
              </a:ext>
            </a:extLst>
          </p:cNvPr>
          <p:cNvSpPr txBox="1"/>
          <p:nvPr/>
        </p:nvSpPr>
        <p:spPr>
          <a:xfrm>
            <a:off x="9088576" y="432574"/>
            <a:ext cx="3089559" cy="646331"/>
          </a:xfrm>
          <a:prstGeom prst="rect">
            <a:avLst/>
          </a:prstGeom>
          <a:noFill/>
        </p:spPr>
        <p:txBody>
          <a:bodyPr wrap="square" rtlCol="0">
            <a:spAutoFit/>
          </a:bodyPr>
          <a:lstStyle/>
          <a:p>
            <a:pPr algn="ctr"/>
            <a:r>
              <a:rPr lang="it-IT" sz="3600" b="1" dirty="0">
                <a:solidFill>
                  <a:srgbClr val="0070C0"/>
                </a:solidFill>
              </a:rPr>
              <a:t>WORD STRESS</a:t>
            </a:r>
          </a:p>
        </p:txBody>
      </p:sp>
      <p:sp>
        <p:nvSpPr>
          <p:cNvPr id="16" name="CasellaDiTesto 15">
            <a:extLst>
              <a:ext uri="{FF2B5EF4-FFF2-40B4-BE49-F238E27FC236}">
                <a16:creationId xmlns:a16="http://schemas.microsoft.com/office/drawing/2014/main" id="{DD4DB908-2F48-4EF6-AFBD-0D96670EC551}"/>
              </a:ext>
            </a:extLst>
          </p:cNvPr>
          <p:cNvSpPr txBox="1"/>
          <p:nvPr/>
        </p:nvSpPr>
        <p:spPr>
          <a:xfrm>
            <a:off x="956441" y="755739"/>
            <a:ext cx="5444359" cy="4832092"/>
          </a:xfrm>
          <a:prstGeom prst="rect">
            <a:avLst/>
          </a:prstGeom>
          <a:noFill/>
        </p:spPr>
        <p:txBody>
          <a:bodyPr wrap="square" rtlCol="0">
            <a:spAutoFit/>
          </a:bodyPr>
          <a:lstStyle/>
          <a:p>
            <a:r>
              <a:rPr lang="it-IT" sz="4400" b="1" dirty="0" err="1">
                <a:solidFill>
                  <a:srgbClr val="0070C0"/>
                </a:solidFill>
              </a:rPr>
              <a:t>diaeresis</a:t>
            </a:r>
            <a:r>
              <a:rPr lang="it-IT" sz="4400" b="1" dirty="0">
                <a:solidFill>
                  <a:srgbClr val="0070C0"/>
                </a:solidFill>
              </a:rPr>
              <a:t> </a:t>
            </a:r>
            <a:r>
              <a:rPr lang="el-GR" sz="2400" b="1" dirty="0">
                <a:solidFill>
                  <a:srgbClr val="FF0000"/>
                </a:solidFill>
              </a:rPr>
              <a:t>διαίρεσις →</a:t>
            </a:r>
            <a:r>
              <a:rPr lang="it-IT" sz="2400" b="1" dirty="0">
                <a:solidFill>
                  <a:srgbClr val="FF0000"/>
                </a:solidFill>
              </a:rPr>
              <a:t> «to divide»</a:t>
            </a:r>
          </a:p>
          <a:p>
            <a:endParaRPr lang="it-IT" sz="4400" b="1" dirty="0">
              <a:solidFill>
                <a:srgbClr val="0070C0"/>
              </a:solidFill>
            </a:endParaRPr>
          </a:p>
          <a:p>
            <a:pPr marL="571500" indent="-571500">
              <a:buFont typeface="Arial" panose="020B0604020202020204" pitchFamily="34" charset="0"/>
              <a:buChar char="•"/>
            </a:pPr>
            <a:r>
              <a:rPr lang="el-GR" sz="4400" b="1" dirty="0">
                <a:solidFill>
                  <a:srgbClr val="0070C0"/>
                </a:solidFill>
              </a:rPr>
              <a:t>αι </a:t>
            </a:r>
            <a:endParaRPr lang="it-IT" sz="4400" b="1" dirty="0">
              <a:solidFill>
                <a:srgbClr val="0070C0"/>
              </a:solidFill>
            </a:endParaRPr>
          </a:p>
          <a:p>
            <a:pPr marL="571500" indent="-571500">
              <a:buFont typeface="Arial" panose="020B0604020202020204" pitchFamily="34" charset="0"/>
              <a:buChar char="•"/>
            </a:pPr>
            <a:r>
              <a:rPr lang="el-GR" sz="4400" b="1" dirty="0">
                <a:solidFill>
                  <a:srgbClr val="0070C0"/>
                </a:solidFill>
              </a:rPr>
              <a:t>αϊ</a:t>
            </a:r>
          </a:p>
          <a:p>
            <a:pPr marL="571500" indent="-571500">
              <a:buFont typeface="Arial" panose="020B0604020202020204" pitchFamily="34" charset="0"/>
              <a:buChar char="•"/>
            </a:pPr>
            <a:r>
              <a:rPr lang="el-GR" sz="4400" b="1" dirty="0">
                <a:solidFill>
                  <a:srgbClr val="0070C0"/>
                </a:solidFill>
              </a:rPr>
              <a:t>οι</a:t>
            </a:r>
          </a:p>
          <a:p>
            <a:pPr marL="571500" indent="-571500">
              <a:buFont typeface="Arial" panose="020B0604020202020204" pitchFamily="34" charset="0"/>
              <a:buChar char="•"/>
            </a:pPr>
            <a:r>
              <a:rPr lang="el-GR" sz="4400" b="1" dirty="0">
                <a:solidFill>
                  <a:srgbClr val="0070C0"/>
                </a:solidFill>
              </a:rPr>
              <a:t>οϊ</a:t>
            </a:r>
            <a:endParaRPr lang="en-GB" sz="4400" b="1" dirty="0">
              <a:solidFill>
                <a:srgbClr val="0070C0"/>
              </a:solidFill>
            </a:endParaRPr>
          </a:p>
          <a:p>
            <a:endParaRPr lang="it-IT" sz="4400" b="1" dirty="0">
              <a:solidFill>
                <a:srgbClr val="0070C0"/>
              </a:solidFill>
            </a:endParaRPr>
          </a:p>
        </p:txBody>
      </p:sp>
      <p:sp>
        <p:nvSpPr>
          <p:cNvPr id="18" name="CasellaDiTesto 17">
            <a:extLst>
              <a:ext uri="{FF2B5EF4-FFF2-40B4-BE49-F238E27FC236}">
                <a16:creationId xmlns:a16="http://schemas.microsoft.com/office/drawing/2014/main" id="{7BF126DA-284C-455A-B282-F3B87A987BAB}"/>
              </a:ext>
            </a:extLst>
          </p:cNvPr>
          <p:cNvSpPr txBox="1"/>
          <p:nvPr/>
        </p:nvSpPr>
        <p:spPr>
          <a:xfrm>
            <a:off x="3867787" y="752425"/>
            <a:ext cx="5444359" cy="4832092"/>
          </a:xfrm>
          <a:prstGeom prst="rect">
            <a:avLst/>
          </a:prstGeom>
          <a:noFill/>
        </p:spPr>
        <p:txBody>
          <a:bodyPr wrap="square" rtlCol="0">
            <a:spAutoFit/>
          </a:bodyPr>
          <a:lstStyle/>
          <a:p>
            <a:endParaRPr lang="el-GR" sz="4400" b="1" dirty="0">
              <a:solidFill>
                <a:srgbClr val="0070C0"/>
              </a:solidFill>
            </a:endParaRPr>
          </a:p>
          <a:p>
            <a:endParaRPr lang="it-IT" sz="4400" b="1" dirty="0">
              <a:solidFill>
                <a:srgbClr val="0070C0"/>
              </a:solidFill>
            </a:endParaRPr>
          </a:p>
          <a:p>
            <a:r>
              <a:rPr lang="el-GR" sz="4400" b="1" dirty="0">
                <a:solidFill>
                  <a:srgbClr val="0070C0"/>
                </a:solidFill>
              </a:rPr>
              <a:t>→ </a:t>
            </a:r>
            <a:r>
              <a:rPr lang="it-IT" sz="4400" b="1" dirty="0">
                <a:solidFill>
                  <a:srgbClr val="0070C0"/>
                </a:solidFill>
              </a:rPr>
              <a:t>/e/</a:t>
            </a:r>
            <a:r>
              <a:rPr lang="el-GR" sz="4400" b="1" dirty="0">
                <a:solidFill>
                  <a:srgbClr val="0070C0"/>
                </a:solidFill>
              </a:rPr>
              <a:t> </a:t>
            </a:r>
            <a:endParaRPr lang="it-IT" sz="4400" b="1" dirty="0">
              <a:solidFill>
                <a:srgbClr val="0070C0"/>
              </a:solidFill>
            </a:endParaRPr>
          </a:p>
          <a:p>
            <a:r>
              <a:rPr lang="el-GR" sz="4400" b="1" dirty="0">
                <a:solidFill>
                  <a:srgbClr val="0070C0"/>
                </a:solidFill>
              </a:rPr>
              <a:t>→ </a:t>
            </a:r>
            <a:r>
              <a:rPr lang="it-IT" sz="4400" b="1" dirty="0">
                <a:solidFill>
                  <a:srgbClr val="0070C0"/>
                </a:solidFill>
              </a:rPr>
              <a:t>/ai/</a:t>
            </a:r>
            <a:endParaRPr lang="el-GR" sz="4400" b="1" dirty="0">
              <a:solidFill>
                <a:srgbClr val="0070C0"/>
              </a:solidFill>
            </a:endParaRPr>
          </a:p>
          <a:p>
            <a:r>
              <a:rPr lang="en-GB" sz="4400" b="1" dirty="0">
                <a:solidFill>
                  <a:srgbClr val="0070C0"/>
                </a:solidFill>
              </a:rPr>
              <a:t>→</a:t>
            </a:r>
            <a:r>
              <a:rPr lang="el-GR" sz="4400" b="1" dirty="0">
                <a:solidFill>
                  <a:srgbClr val="0070C0"/>
                </a:solidFill>
              </a:rPr>
              <a:t> </a:t>
            </a:r>
            <a:r>
              <a:rPr lang="it-IT" sz="4400" b="1" dirty="0">
                <a:solidFill>
                  <a:srgbClr val="0070C0"/>
                </a:solidFill>
              </a:rPr>
              <a:t>/i/</a:t>
            </a:r>
            <a:endParaRPr lang="el-GR" sz="4400" b="1" dirty="0">
              <a:solidFill>
                <a:srgbClr val="0070C0"/>
              </a:solidFill>
            </a:endParaRPr>
          </a:p>
          <a:p>
            <a:r>
              <a:rPr lang="en-GB" sz="4400" b="1" dirty="0">
                <a:solidFill>
                  <a:srgbClr val="0070C0"/>
                </a:solidFill>
              </a:rPr>
              <a:t>→</a:t>
            </a:r>
            <a:r>
              <a:rPr lang="el-GR" sz="4400" b="1" dirty="0">
                <a:solidFill>
                  <a:srgbClr val="0070C0"/>
                </a:solidFill>
              </a:rPr>
              <a:t> </a:t>
            </a:r>
            <a:r>
              <a:rPr lang="it-IT" sz="4400" b="1" dirty="0">
                <a:solidFill>
                  <a:srgbClr val="0070C0"/>
                </a:solidFill>
              </a:rPr>
              <a:t>/oi/</a:t>
            </a:r>
            <a:endParaRPr lang="en-GB" sz="4400" b="1" dirty="0">
              <a:solidFill>
                <a:srgbClr val="0070C0"/>
              </a:solidFill>
            </a:endParaRPr>
          </a:p>
          <a:p>
            <a:endParaRPr lang="it-IT" sz="4400" b="1" dirty="0">
              <a:solidFill>
                <a:srgbClr val="0070C0"/>
              </a:solidFill>
            </a:endParaRPr>
          </a:p>
        </p:txBody>
      </p:sp>
      <p:sp>
        <p:nvSpPr>
          <p:cNvPr id="21" name="CasellaDiTesto 20">
            <a:extLst>
              <a:ext uri="{FF2B5EF4-FFF2-40B4-BE49-F238E27FC236}">
                <a16:creationId xmlns:a16="http://schemas.microsoft.com/office/drawing/2014/main" id="{0541621B-87BA-499B-8F43-4154DD2A21B4}"/>
              </a:ext>
            </a:extLst>
          </p:cNvPr>
          <p:cNvSpPr txBox="1"/>
          <p:nvPr/>
        </p:nvSpPr>
        <p:spPr>
          <a:xfrm>
            <a:off x="442205" y="6236301"/>
            <a:ext cx="7871478" cy="374417"/>
          </a:xfrm>
          <a:prstGeom prst="rect">
            <a:avLst/>
          </a:prstGeom>
          <a:solidFill>
            <a:schemeClr val="bg1"/>
          </a:solidFill>
        </p:spPr>
        <p:txBody>
          <a:bodyPr wrap="square" rtlCol="0">
            <a:spAutoFit/>
          </a:bodyPr>
          <a:lstStyle/>
          <a:p>
            <a:r>
              <a:rPr lang="it-IT" dirty="0" err="1">
                <a:solidFill>
                  <a:srgbClr val="0070C0"/>
                </a:solidFill>
              </a:rPr>
              <a:t>Modern</a:t>
            </a:r>
            <a:r>
              <a:rPr lang="it-IT" dirty="0">
                <a:solidFill>
                  <a:srgbClr val="0070C0"/>
                </a:solidFill>
              </a:rPr>
              <a:t> </a:t>
            </a:r>
            <a:r>
              <a:rPr lang="it-IT" dirty="0" err="1">
                <a:solidFill>
                  <a:srgbClr val="0070C0"/>
                </a:solidFill>
              </a:rPr>
              <a:t>Greek</a:t>
            </a:r>
            <a:r>
              <a:rPr lang="it-IT" dirty="0">
                <a:solidFill>
                  <a:srgbClr val="0070C0"/>
                </a:solidFill>
              </a:rPr>
              <a:t> (GRE1001) | Jacopo Mosesso </a:t>
            </a:r>
            <a:r>
              <a:rPr lang="it-IT" dirty="0"/>
              <a:t>|</a:t>
            </a:r>
            <a:r>
              <a:rPr lang="it-IT" dirty="0">
                <a:solidFill>
                  <a:srgbClr val="002060"/>
                </a:solidFill>
              </a:rPr>
              <a:t> VIT University, </a:t>
            </a:r>
            <a:r>
              <a:rPr lang="it-IT" dirty="0" err="1">
                <a:solidFill>
                  <a:srgbClr val="002060"/>
                </a:solidFill>
              </a:rPr>
              <a:t>July</a:t>
            </a:r>
            <a:r>
              <a:rPr lang="it-IT" dirty="0">
                <a:solidFill>
                  <a:srgbClr val="002060"/>
                </a:solidFill>
              </a:rPr>
              <a:t> 2022</a:t>
            </a:r>
          </a:p>
        </p:txBody>
      </p:sp>
    </p:spTree>
    <p:extLst>
      <p:ext uri="{BB962C8B-B14F-4D97-AF65-F5344CB8AC3E}">
        <p14:creationId xmlns:p14="http://schemas.microsoft.com/office/powerpoint/2010/main" val="1874820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
                                            <p:txEl>
                                              <p:pRg st="0" end="0"/>
                                            </p:txEl>
                                          </p:spTgt>
                                        </p:tgtEl>
                                        <p:attrNameLst>
                                          <p:attrName>style.visibility</p:attrName>
                                        </p:attrNameLst>
                                      </p:cBhvr>
                                      <p:to>
                                        <p:strVal val="visible"/>
                                      </p:to>
                                    </p:set>
                                    <p:animEffect transition="in" filter="fade">
                                      <p:cBhvr>
                                        <p:cTn id="7" dur="500"/>
                                        <p:tgtEl>
                                          <p:spTgt spid="1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6">
                                            <p:txEl>
                                              <p:pRg st="2" end="2"/>
                                            </p:txEl>
                                          </p:spTgt>
                                        </p:tgtEl>
                                        <p:attrNameLst>
                                          <p:attrName>style.visibility</p:attrName>
                                        </p:attrNameLst>
                                      </p:cBhvr>
                                      <p:to>
                                        <p:strVal val="visible"/>
                                      </p:to>
                                    </p:set>
                                    <p:animEffect transition="in" filter="fade">
                                      <p:cBhvr>
                                        <p:cTn id="12" dur="500"/>
                                        <p:tgtEl>
                                          <p:spTgt spid="1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6">
                                            <p:txEl>
                                              <p:pRg st="3" end="3"/>
                                            </p:txEl>
                                          </p:spTgt>
                                        </p:tgtEl>
                                        <p:attrNameLst>
                                          <p:attrName>style.visibility</p:attrName>
                                        </p:attrNameLst>
                                      </p:cBhvr>
                                      <p:to>
                                        <p:strVal val="visible"/>
                                      </p:to>
                                    </p:set>
                                    <p:animEffect transition="in" filter="fade">
                                      <p:cBhvr>
                                        <p:cTn id="17" dur="500"/>
                                        <p:tgtEl>
                                          <p:spTgt spid="16">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6">
                                            <p:txEl>
                                              <p:pRg st="4" end="4"/>
                                            </p:txEl>
                                          </p:spTgt>
                                        </p:tgtEl>
                                        <p:attrNameLst>
                                          <p:attrName>style.visibility</p:attrName>
                                        </p:attrNameLst>
                                      </p:cBhvr>
                                      <p:to>
                                        <p:strVal val="visible"/>
                                      </p:to>
                                    </p:set>
                                    <p:animEffect transition="in" filter="fade">
                                      <p:cBhvr>
                                        <p:cTn id="22" dur="500"/>
                                        <p:tgtEl>
                                          <p:spTgt spid="16">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6">
                                            <p:txEl>
                                              <p:pRg st="5" end="5"/>
                                            </p:txEl>
                                          </p:spTgt>
                                        </p:tgtEl>
                                        <p:attrNameLst>
                                          <p:attrName>style.visibility</p:attrName>
                                        </p:attrNameLst>
                                      </p:cBhvr>
                                      <p:to>
                                        <p:strVal val="visible"/>
                                      </p:to>
                                    </p:set>
                                    <p:animEffect transition="in" filter="fade">
                                      <p:cBhvr>
                                        <p:cTn id="27" dur="500"/>
                                        <p:tgtEl>
                                          <p:spTgt spid="16">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8">
                                            <p:txEl>
                                              <p:pRg st="2" end="2"/>
                                            </p:txEl>
                                          </p:spTgt>
                                        </p:tgtEl>
                                        <p:attrNameLst>
                                          <p:attrName>style.visibility</p:attrName>
                                        </p:attrNameLst>
                                      </p:cBhvr>
                                      <p:to>
                                        <p:strVal val="visible"/>
                                      </p:to>
                                    </p:set>
                                    <p:animEffect transition="in" filter="fade">
                                      <p:cBhvr>
                                        <p:cTn id="32" dur="500"/>
                                        <p:tgtEl>
                                          <p:spTgt spid="18">
                                            <p:txEl>
                                              <p:pRg st="2" end="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8">
                                            <p:txEl>
                                              <p:pRg st="3" end="3"/>
                                            </p:txEl>
                                          </p:spTgt>
                                        </p:tgtEl>
                                        <p:attrNameLst>
                                          <p:attrName>style.visibility</p:attrName>
                                        </p:attrNameLst>
                                      </p:cBhvr>
                                      <p:to>
                                        <p:strVal val="visible"/>
                                      </p:to>
                                    </p:set>
                                    <p:animEffect transition="in" filter="fade">
                                      <p:cBhvr>
                                        <p:cTn id="37" dur="500"/>
                                        <p:tgtEl>
                                          <p:spTgt spid="18">
                                            <p:txEl>
                                              <p:pRg st="3" end="3"/>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8">
                                            <p:txEl>
                                              <p:pRg st="4" end="4"/>
                                            </p:txEl>
                                          </p:spTgt>
                                        </p:tgtEl>
                                        <p:attrNameLst>
                                          <p:attrName>style.visibility</p:attrName>
                                        </p:attrNameLst>
                                      </p:cBhvr>
                                      <p:to>
                                        <p:strVal val="visible"/>
                                      </p:to>
                                    </p:set>
                                    <p:animEffect transition="in" filter="fade">
                                      <p:cBhvr>
                                        <p:cTn id="42" dur="500"/>
                                        <p:tgtEl>
                                          <p:spTgt spid="18">
                                            <p:txEl>
                                              <p:pRg st="4" end="4"/>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8">
                                            <p:txEl>
                                              <p:pRg st="5" end="5"/>
                                            </p:txEl>
                                          </p:spTgt>
                                        </p:tgtEl>
                                        <p:attrNameLst>
                                          <p:attrName>style.visibility</p:attrName>
                                        </p:attrNameLst>
                                      </p:cBhvr>
                                      <p:to>
                                        <p:strVal val="visible"/>
                                      </p:to>
                                    </p:set>
                                    <p:animEffect transition="in" filter="fade">
                                      <p:cBhvr>
                                        <p:cTn id="47" dur="500"/>
                                        <p:tgtEl>
                                          <p:spTgt spid="18">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uild="p"/>
      <p:bldP spid="18"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Immagine 13">
            <a:extLst>
              <a:ext uri="{FF2B5EF4-FFF2-40B4-BE49-F238E27FC236}">
                <a16:creationId xmlns:a16="http://schemas.microsoft.com/office/drawing/2014/main" id="{2668180A-E7D5-47E6-85CE-E0D5098B3B99}"/>
              </a:ext>
            </a:extLst>
          </p:cNvPr>
          <p:cNvPicPr>
            <a:picLocks noChangeAspect="1"/>
          </p:cNvPicPr>
          <p:nvPr/>
        </p:nvPicPr>
        <p:blipFill rotWithShape="1">
          <a:blip r:embed="rId2">
            <a:extLst>
              <a:ext uri="{28A0092B-C50C-407E-A947-70E740481C1C}">
                <a14:useLocalDpi xmlns:a14="http://schemas.microsoft.com/office/drawing/2010/main" val="0"/>
              </a:ext>
            </a:extLst>
          </a:blip>
          <a:srcRect t="-1" b="11743"/>
          <a:stretch/>
        </p:blipFill>
        <p:spPr>
          <a:xfrm>
            <a:off x="10279795" y="5258037"/>
            <a:ext cx="1720657" cy="1599963"/>
          </a:xfrm>
          <a:prstGeom prst="rect">
            <a:avLst/>
          </a:prstGeom>
        </p:spPr>
      </p:pic>
      <p:grpSp>
        <p:nvGrpSpPr>
          <p:cNvPr id="7" name="Gruppo 6">
            <a:extLst>
              <a:ext uri="{FF2B5EF4-FFF2-40B4-BE49-F238E27FC236}">
                <a16:creationId xmlns:a16="http://schemas.microsoft.com/office/drawing/2014/main" id="{26B6EAF2-CBB3-4DA8-8C07-4AF92493ADB7}"/>
              </a:ext>
            </a:extLst>
          </p:cNvPr>
          <p:cNvGrpSpPr/>
          <p:nvPr/>
        </p:nvGrpSpPr>
        <p:grpSpPr>
          <a:xfrm>
            <a:off x="956441" y="6160862"/>
            <a:ext cx="9307156" cy="519102"/>
            <a:chOff x="662151" y="5144570"/>
            <a:chExt cx="9307156" cy="519102"/>
          </a:xfrm>
        </p:grpSpPr>
        <p:pic>
          <p:nvPicPr>
            <p:cNvPr id="3" name="Immagine 2">
              <a:extLst>
                <a:ext uri="{FF2B5EF4-FFF2-40B4-BE49-F238E27FC236}">
                  <a16:creationId xmlns:a16="http://schemas.microsoft.com/office/drawing/2014/main" id="{BE926B0F-C08E-4F7F-99C4-85B1DD58CE17}"/>
                </a:ext>
              </a:extLst>
            </p:cNvPr>
            <p:cNvPicPr>
              <a:picLocks noChangeAspect="1"/>
            </p:cNvPicPr>
            <p:nvPr/>
          </p:nvPicPr>
          <p:blipFill rotWithShape="1">
            <a:blip r:embed="rId3" cstate="print">
              <a:duotone>
                <a:schemeClr val="accent5">
                  <a:shade val="45000"/>
                  <a:satMod val="135000"/>
                </a:schemeClr>
                <a:prstClr val="white"/>
              </a:duotone>
              <a:extLst>
                <a:ext uri="{28A0092B-C50C-407E-A947-70E740481C1C}">
                  <a14:useLocalDpi xmlns:a14="http://schemas.microsoft.com/office/drawing/2010/main" val="0"/>
                </a:ext>
              </a:extLst>
            </a:blip>
            <a:srcRect t="28584" r="51333" b="28417"/>
            <a:stretch/>
          </p:blipFill>
          <p:spPr>
            <a:xfrm flipV="1">
              <a:off x="662151" y="5144570"/>
              <a:ext cx="1175020" cy="519102"/>
            </a:xfrm>
            <a:prstGeom prst="rect">
              <a:avLst/>
            </a:prstGeom>
          </p:spPr>
        </p:pic>
        <p:pic>
          <p:nvPicPr>
            <p:cNvPr id="15" name="Immagine 14">
              <a:extLst>
                <a:ext uri="{FF2B5EF4-FFF2-40B4-BE49-F238E27FC236}">
                  <a16:creationId xmlns:a16="http://schemas.microsoft.com/office/drawing/2014/main" id="{EF09BA52-D7D4-4E7C-8F53-E3F26F789827}"/>
                </a:ext>
              </a:extLst>
            </p:cNvPr>
            <p:cNvPicPr>
              <a:picLocks noChangeAspect="1"/>
            </p:cNvPicPr>
            <p:nvPr/>
          </p:nvPicPr>
          <p:blipFill rotWithShape="1">
            <a:blip r:embed="rId3" cstate="print">
              <a:duotone>
                <a:schemeClr val="accent5">
                  <a:shade val="45000"/>
                  <a:satMod val="135000"/>
                </a:schemeClr>
                <a:prstClr val="white"/>
              </a:duotone>
              <a:extLst>
                <a:ext uri="{28A0092B-C50C-407E-A947-70E740481C1C}">
                  <a14:useLocalDpi xmlns:a14="http://schemas.microsoft.com/office/drawing/2010/main" val="0"/>
                </a:ext>
              </a:extLst>
            </a:blip>
            <a:srcRect t="28584" r="51333" b="28417"/>
            <a:stretch/>
          </p:blipFill>
          <p:spPr>
            <a:xfrm flipV="1">
              <a:off x="1822905" y="5144570"/>
              <a:ext cx="1175020" cy="519102"/>
            </a:xfrm>
            <a:prstGeom prst="rect">
              <a:avLst/>
            </a:prstGeom>
          </p:spPr>
        </p:pic>
        <p:pic>
          <p:nvPicPr>
            <p:cNvPr id="19" name="Immagine 18">
              <a:extLst>
                <a:ext uri="{FF2B5EF4-FFF2-40B4-BE49-F238E27FC236}">
                  <a16:creationId xmlns:a16="http://schemas.microsoft.com/office/drawing/2014/main" id="{474EC2C3-910E-46C2-AB0B-B6D4B523C8BF}"/>
                </a:ext>
              </a:extLst>
            </p:cNvPr>
            <p:cNvPicPr>
              <a:picLocks noChangeAspect="1"/>
            </p:cNvPicPr>
            <p:nvPr/>
          </p:nvPicPr>
          <p:blipFill rotWithShape="1">
            <a:blip r:embed="rId3" cstate="print">
              <a:duotone>
                <a:schemeClr val="accent5">
                  <a:shade val="45000"/>
                  <a:satMod val="135000"/>
                </a:schemeClr>
                <a:prstClr val="white"/>
              </a:duotone>
              <a:extLst>
                <a:ext uri="{28A0092B-C50C-407E-A947-70E740481C1C}">
                  <a14:useLocalDpi xmlns:a14="http://schemas.microsoft.com/office/drawing/2010/main" val="0"/>
                </a:ext>
              </a:extLst>
            </a:blip>
            <a:srcRect t="28584" r="51333" b="28417"/>
            <a:stretch/>
          </p:blipFill>
          <p:spPr>
            <a:xfrm flipV="1">
              <a:off x="2985987" y="5144570"/>
              <a:ext cx="1175020" cy="519102"/>
            </a:xfrm>
            <a:prstGeom prst="rect">
              <a:avLst/>
            </a:prstGeom>
          </p:spPr>
        </p:pic>
        <p:pic>
          <p:nvPicPr>
            <p:cNvPr id="20" name="Immagine 19">
              <a:extLst>
                <a:ext uri="{FF2B5EF4-FFF2-40B4-BE49-F238E27FC236}">
                  <a16:creationId xmlns:a16="http://schemas.microsoft.com/office/drawing/2014/main" id="{D8B31A47-8FB5-4F8B-9A8D-BCBF168869B8}"/>
                </a:ext>
              </a:extLst>
            </p:cNvPr>
            <p:cNvPicPr>
              <a:picLocks noChangeAspect="1"/>
            </p:cNvPicPr>
            <p:nvPr/>
          </p:nvPicPr>
          <p:blipFill rotWithShape="1">
            <a:blip r:embed="rId3" cstate="print">
              <a:duotone>
                <a:schemeClr val="accent5">
                  <a:shade val="45000"/>
                  <a:satMod val="135000"/>
                </a:schemeClr>
                <a:prstClr val="white"/>
              </a:duotone>
              <a:extLst>
                <a:ext uri="{28A0092B-C50C-407E-A947-70E740481C1C}">
                  <a14:useLocalDpi xmlns:a14="http://schemas.microsoft.com/office/drawing/2010/main" val="0"/>
                </a:ext>
              </a:extLst>
            </a:blip>
            <a:srcRect t="28584" r="51333" b="28417"/>
            <a:stretch/>
          </p:blipFill>
          <p:spPr>
            <a:xfrm flipV="1">
              <a:off x="4148341" y="5144570"/>
              <a:ext cx="1175020" cy="519102"/>
            </a:xfrm>
            <a:prstGeom prst="rect">
              <a:avLst/>
            </a:prstGeom>
          </p:spPr>
        </p:pic>
        <p:pic>
          <p:nvPicPr>
            <p:cNvPr id="27" name="Immagine 26">
              <a:extLst>
                <a:ext uri="{FF2B5EF4-FFF2-40B4-BE49-F238E27FC236}">
                  <a16:creationId xmlns:a16="http://schemas.microsoft.com/office/drawing/2014/main" id="{413F4EAC-F6A8-4F86-8724-5BB1FB177E77}"/>
                </a:ext>
              </a:extLst>
            </p:cNvPr>
            <p:cNvPicPr>
              <a:picLocks noChangeAspect="1"/>
            </p:cNvPicPr>
            <p:nvPr/>
          </p:nvPicPr>
          <p:blipFill rotWithShape="1">
            <a:blip r:embed="rId3" cstate="print">
              <a:duotone>
                <a:schemeClr val="accent5">
                  <a:shade val="45000"/>
                  <a:satMod val="135000"/>
                </a:schemeClr>
                <a:prstClr val="white"/>
              </a:duotone>
              <a:extLst>
                <a:ext uri="{28A0092B-C50C-407E-A947-70E740481C1C}">
                  <a14:useLocalDpi xmlns:a14="http://schemas.microsoft.com/office/drawing/2010/main" val="0"/>
                </a:ext>
              </a:extLst>
            </a:blip>
            <a:srcRect t="28584" r="51333" b="28417"/>
            <a:stretch/>
          </p:blipFill>
          <p:spPr>
            <a:xfrm flipV="1">
              <a:off x="5302492" y="5144570"/>
              <a:ext cx="1175020" cy="519102"/>
            </a:xfrm>
            <a:prstGeom prst="rect">
              <a:avLst/>
            </a:prstGeom>
          </p:spPr>
        </p:pic>
        <p:pic>
          <p:nvPicPr>
            <p:cNvPr id="28" name="Immagine 27">
              <a:extLst>
                <a:ext uri="{FF2B5EF4-FFF2-40B4-BE49-F238E27FC236}">
                  <a16:creationId xmlns:a16="http://schemas.microsoft.com/office/drawing/2014/main" id="{A085FA02-F772-47B9-B613-DF601AAE3BBD}"/>
                </a:ext>
              </a:extLst>
            </p:cNvPr>
            <p:cNvPicPr>
              <a:picLocks noChangeAspect="1"/>
            </p:cNvPicPr>
            <p:nvPr/>
          </p:nvPicPr>
          <p:blipFill rotWithShape="1">
            <a:blip r:embed="rId3" cstate="print">
              <a:duotone>
                <a:schemeClr val="accent5">
                  <a:shade val="45000"/>
                  <a:satMod val="135000"/>
                </a:schemeClr>
                <a:prstClr val="white"/>
              </a:duotone>
              <a:extLst>
                <a:ext uri="{28A0092B-C50C-407E-A947-70E740481C1C}">
                  <a14:useLocalDpi xmlns:a14="http://schemas.microsoft.com/office/drawing/2010/main" val="0"/>
                </a:ext>
              </a:extLst>
            </a:blip>
            <a:srcRect t="28584" r="51333" b="28417"/>
            <a:stretch/>
          </p:blipFill>
          <p:spPr>
            <a:xfrm flipV="1">
              <a:off x="6463245" y="5144570"/>
              <a:ext cx="1175020" cy="519102"/>
            </a:xfrm>
            <a:prstGeom prst="rect">
              <a:avLst/>
            </a:prstGeom>
          </p:spPr>
        </p:pic>
        <p:pic>
          <p:nvPicPr>
            <p:cNvPr id="25" name="Immagine 24">
              <a:extLst>
                <a:ext uri="{FF2B5EF4-FFF2-40B4-BE49-F238E27FC236}">
                  <a16:creationId xmlns:a16="http://schemas.microsoft.com/office/drawing/2014/main" id="{D5E11AC9-FFA0-48E2-8DB2-9342E666E56B}"/>
                </a:ext>
              </a:extLst>
            </p:cNvPr>
            <p:cNvPicPr>
              <a:picLocks noChangeAspect="1"/>
            </p:cNvPicPr>
            <p:nvPr/>
          </p:nvPicPr>
          <p:blipFill rotWithShape="1">
            <a:blip r:embed="rId3" cstate="print">
              <a:duotone>
                <a:schemeClr val="accent5">
                  <a:shade val="45000"/>
                  <a:satMod val="135000"/>
                </a:schemeClr>
                <a:prstClr val="white"/>
              </a:duotone>
              <a:extLst>
                <a:ext uri="{28A0092B-C50C-407E-A947-70E740481C1C}">
                  <a14:useLocalDpi xmlns:a14="http://schemas.microsoft.com/office/drawing/2010/main" val="0"/>
                </a:ext>
              </a:extLst>
            </a:blip>
            <a:srcRect t="28584" r="51333" b="28417"/>
            <a:stretch/>
          </p:blipFill>
          <p:spPr>
            <a:xfrm flipV="1">
              <a:off x="7629930" y="5144570"/>
              <a:ext cx="1175020" cy="519102"/>
            </a:xfrm>
            <a:prstGeom prst="rect">
              <a:avLst/>
            </a:prstGeom>
          </p:spPr>
        </p:pic>
        <p:pic>
          <p:nvPicPr>
            <p:cNvPr id="26" name="Immagine 25">
              <a:extLst>
                <a:ext uri="{FF2B5EF4-FFF2-40B4-BE49-F238E27FC236}">
                  <a16:creationId xmlns:a16="http://schemas.microsoft.com/office/drawing/2014/main" id="{C7B52F96-1B56-4508-B9DD-B8AA8AB79738}"/>
                </a:ext>
              </a:extLst>
            </p:cNvPr>
            <p:cNvPicPr>
              <a:picLocks noChangeAspect="1"/>
            </p:cNvPicPr>
            <p:nvPr/>
          </p:nvPicPr>
          <p:blipFill rotWithShape="1">
            <a:blip r:embed="rId3" cstate="print">
              <a:duotone>
                <a:schemeClr val="accent5">
                  <a:shade val="45000"/>
                  <a:satMod val="135000"/>
                </a:schemeClr>
                <a:prstClr val="white"/>
              </a:duotone>
              <a:extLst>
                <a:ext uri="{28A0092B-C50C-407E-A947-70E740481C1C}">
                  <a14:useLocalDpi xmlns:a14="http://schemas.microsoft.com/office/drawing/2010/main" val="0"/>
                </a:ext>
              </a:extLst>
            </a:blip>
            <a:srcRect t="28584" r="51333" b="28417"/>
            <a:stretch/>
          </p:blipFill>
          <p:spPr>
            <a:xfrm flipV="1">
              <a:off x="8794287" y="5144570"/>
              <a:ext cx="1175020" cy="519102"/>
            </a:xfrm>
            <a:prstGeom prst="rect">
              <a:avLst/>
            </a:prstGeom>
          </p:spPr>
        </p:pic>
      </p:grpSp>
      <p:sp>
        <p:nvSpPr>
          <p:cNvPr id="21" name="CasellaDiTesto 20">
            <a:extLst>
              <a:ext uri="{FF2B5EF4-FFF2-40B4-BE49-F238E27FC236}">
                <a16:creationId xmlns:a16="http://schemas.microsoft.com/office/drawing/2014/main" id="{8029B005-A2B0-4EA2-A79A-5A287D7017D0}"/>
              </a:ext>
            </a:extLst>
          </p:cNvPr>
          <p:cNvSpPr txBox="1"/>
          <p:nvPr/>
        </p:nvSpPr>
        <p:spPr>
          <a:xfrm>
            <a:off x="9233290" y="780442"/>
            <a:ext cx="2683727" cy="1200329"/>
          </a:xfrm>
          <a:prstGeom prst="rect">
            <a:avLst/>
          </a:prstGeom>
          <a:noFill/>
        </p:spPr>
        <p:txBody>
          <a:bodyPr wrap="square" rtlCol="0">
            <a:spAutoFit/>
          </a:bodyPr>
          <a:lstStyle/>
          <a:p>
            <a:r>
              <a:rPr lang="el-GR" sz="3600" b="1" dirty="0">
                <a:solidFill>
                  <a:srgbClr val="0070C0"/>
                </a:solidFill>
              </a:rPr>
              <a:t>ι ί ϊ ΐ υ ύ ϋ ΰ</a:t>
            </a:r>
          </a:p>
          <a:p>
            <a:endParaRPr lang="it-IT" sz="3600" b="1" dirty="0">
              <a:solidFill>
                <a:srgbClr val="0070C0"/>
              </a:solidFill>
            </a:endParaRPr>
          </a:p>
        </p:txBody>
      </p:sp>
      <p:sp>
        <p:nvSpPr>
          <p:cNvPr id="22" name="CasellaDiTesto 21">
            <a:extLst>
              <a:ext uri="{FF2B5EF4-FFF2-40B4-BE49-F238E27FC236}">
                <a16:creationId xmlns:a16="http://schemas.microsoft.com/office/drawing/2014/main" id="{6A42500A-A77B-4EA0-9397-E3104B60FF4C}"/>
              </a:ext>
            </a:extLst>
          </p:cNvPr>
          <p:cNvSpPr txBox="1"/>
          <p:nvPr/>
        </p:nvSpPr>
        <p:spPr>
          <a:xfrm>
            <a:off x="442204" y="780442"/>
            <a:ext cx="7220865" cy="2308324"/>
          </a:xfrm>
          <a:prstGeom prst="rect">
            <a:avLst/>
          </a:prstGeom>
          <a:noFill/>
        </p:spPr>
        <p:txBody>
          <a:bodyPr wrap="square">
            <a:spAutoFit/>
          </a:bodyPr>
          <a:lstStyle/>
          <a:p>
            <a:r>
              <a:rPr lang="nn-NO" sz="3600" b="1" dirty="0">
                <a:solidFill>
                  <a:srgbClr val="FF0000"/>
                </a:solidFill>
              </a:rPr>
              <a:t>ΐ</a:t>
            </a:r>
            <a:r>
              <a:rPr lang="el-GR" sz="3600" b="1" dirty="0">
                <a:solidFill>
                  <a:srgbClr val="FF0000"/>
                </a:solidFill>
              </a:rPr>
              <a:t> </a:t>
            </a:r>
            <a:r>
              <a:rPr lang="it-IT" sz="3600" b="1" dirty="0">
                <a:solidFill>
                  <a:srgbClr val="FF0000"/>
                </a:solidFill>
              </a:rPr>
              <a:t>(</a:t>
            </a:r>
            <a:r>
              <a:rPr lang="el-GR" sz="3600" b="1" dirty="0">
                <a:solidFill>
                  <a:srgbClr val="FF0000"/>
                </a:solidFill>
              </a:rPr>
              <a:t>ιώτα με τόνο και διαλυτικά</a:t>
            </a:r>
            <a:r>
              <a:rPr lang="it-IT" sz="3600" b="1" dirty="0">
                <a:solidFill>
                  <a:srgbClr val="FF0000"/>
                </a:solidFill>
              </a:rPr>
              <a:t>): </a:t>
            </a:r>
          </a:p>
          <a:p>
            <a:r>
              <a:rPr lang="it-IT" sz="3600" b="1" dirty="0">
                <a:solidFill>
                  <a:srgbClr val="0070C0"/>
                </a:solidFill>
              </a:rPr>
              <a:t>Windows: </a:t>
            </a:r>
            <a:r>
              <a:rPr lang="nn-NO" sz="3600" b="1" dirty="0">
                <a:latin typeface="Courier New" panose="02070309020205020404" pitchFamily="49" charset="0"/>
                <a:cs typeface="Courier New" panose="02070309020205020404" pitchFamily="49" charset="0"/>
              </a:rPr>
              <a:t>Shift + W I</a:t>
            </a:r>
            <a:endParaRPr lang="it-IT" sz="3600" b="1" dirty="0">
              <a:latin typeface="Courier New" panose="02070309020205020404" pitchFamily="49" charset="0"/>
              <a:cs typeface="Courier New" panose="02070309020205020404" pitchFamily="49" charset="0"/>
            </a:endParaRPr>
          </a:p>
          <a:p>
            <a:r>
              <a:rPr lang="it-IT" sz="3600" b="1" dirty="0">
                <a:solidFill>
                  <a:srgbClr val="0070C0"/>
                </a:solidFill>
              </a:rPr>
              <a:t>Mac: </a:t>
            </a:r>
            <a:r>
              <a:rPr lang="nn-NO" sz="3600" b="1" dirty="0">
                <a:latin typeface="Courier New" panose="02070309020205020404" pitchFamily="49" charset="0"/>
                <a:cs typeface="Courier New" panose="02070309020205020404" pitchFamily="49" charset="0"/>
              </a:rPr>
              <a:t>⌥ + ; I</a:t>
            </a:r>
          </a:p>
          <a:p>
            <a:r>
              <a:rPr lang="nn-NO" sz="3600" b="1" dirty="0">
                <a:solidFill>
                  <a:srgbClr val="0070C0"/>
                </a:solidFill>
              </a:rPr>
              <a:t>Linux, BSD, Unix: </a:t>
            </a:r>
            <a:r>
              <a:rPr lang="nn-NO" sz="3600" b="1" dirty="0">
                <a:latin typeface="Courier New" panose="02070309020205020404" pitchFamily="49" charset="0"/>
                <a:cs typeface="Courier New" panose="02070309020205020404" pitchFamily="49" charset="0"/>
              </a:rPr>
              <a:t>Shift + ; ; I</a:t>
            </a:r>
            <a:endParaRPr lang="en-GB" sz="3600" b="1" dirty="0">
              <a:latin typeface="Courier New" panose="02070309020205020404" pitchFamily="49" charset="0"/>
              <a:cs typeface="Courier New" panose="02070309020205020404" pitchFamily="49" charset="0"/>
            </a:endParaRPr>
          </a:p>
        </p:txBody>
      </p:sp>
      <p:sp>
        <p:nvSpPr>
          <p:cNvPr id="23" name="CasellaDiTesto 22">
            <a:extLst>
              <a:ext uri="{FF2B5EF4-FFF2-40B4-BE49-F238E27FC236}">
                <a16:creationId xmlns:a16="http://schemas.microsoft.com/office/drawing/2014/main" id="{C4FEB37C-109E-476C-9858-C6736647CCEA}"/>
              </a:ext>
            </a:extLst>
          </p:cNvPr>
          <p:cNvSpPr txBox="1"/>
          <p:nvPr/>
        </p:nvSpPr>
        <p:spPr>
          <a:xfrm>
            <a:off x="442205" y="3429000"/>
            <a:ext cx="7871478" cy="2308324"/>
          </a:xfrm>
          <a:prstGeom prst="rect">
            <a:avLst/>
          </a:prstGeom>
          <a:noFill/>
        </p:spPr>
        <p:txBody>
          <a:bodyPr wrap="square">
            <a:spAutoFit/>
          </a:bodyPr>
          <a:lstStyle/>
          <a:p>
            <a:r>
              <a:rPr lang="el-GR" sz="3600" b="1" dirty="0">
                <a:solidFill>
                  <a:srgbClr val="FF0000"/>
                </a:solidFill>
              </a:rPr>
              <a:t>ΰ </a:t>
            </a:r>
            <a:r>
              <a:rPr lang="it-IT" sz="3600" b="1" dirty="0">
                <a:solidFill>
                  <a:srgbClr val="FF0000"/>
                </a:solidFill>
              </a:rPr>
              <a:t>(</a:t>
            </a:r>
            <a:r>
              <a:rPr lang="el-GR" sz="3600" b="1" dirty="0">
                <a:solidFill>
                  <a:srgbClr val="FF0000"/>
                </a:solidFill>
              </a:rPr>
              <a:t>ύψιλον με τόνο και διαλυτικά</a:t>
            </a:r>
            <a:r>
              <a:rPr lang="it-IT" sz="3600" b="1" dirty="0">
                <a:solidFill>
                  <a:srgbClr val="FF0000"/>
                </a:solidFill>
              </a:rPr>
              <a:t>): </a:t>
            </a:r>
          </a:p>
          <a:p>
            <a:r>
              <a:rPr lang="it-IT" sz="3600" b="1" dirty="0">
                <a:solidFill>
                  <a:srgbClr val="0070C0"/>
                </a:solidFill>
              </a:rPr>
              <a:t>Windows: </a:t>
            </a:r>
            <a:r>
              <a:rPr lang="nn-NO" sz="3600" b="1" dirty="0">
                <a:latin typeface="Courier New" panose="02070309020205020404" pitchFamily="49" charset="0"/>
                <a:cs typeface="Courier New" panose="02070309020205020404" pitchFamily="49" charset="0"/>
              </a:rPr>
              <a:t>Shift + W </a:t>
            </a:r>
            <a:r>
              <a:rPr lang="el-GR" sz="3600" b="1" dirty="0">
                <a:latin typeface="Courier New" panose="02070309020205020404" pitchFamily="49" charset="0"/>
                <a:cs typeface="Courier New" panose="02070309020205020404" pitchFamily="49" charset="0"/>
              </a:rPr>
              <a:t>Υ</a:t>
            </a:r>
            <a:endParaRPr lang="it-IT" sz="3600" b="1" dirty="0">
              <a:latin typeface="Courier New" panose="02070309020205020404" pitchFamily="49" charset="0"/>
              <a:cs typeface="Courier New" panose="02070309020205020404" pitchFamily="49" charset="0"/>
            </a:endParaRPr>
          </a:p>
          <a:p>
            <a:r>
              <a:rPr lang="it-IT" sz="3600" b="1" dirty="0">
                <a:solidFill>
                  <a:srgbClr val="0070C0"/>
                </a:solidFill>
              </a:rPr>
              <a:t>Mac: </a:t>
            </a:r>
            <a:r>
              <a:rPr lang="nn-NO" sz="3600" b="1" dirty="0">
                <a:latin typeface="Courier New" panose="02070309020205020404" pitchFamily="49" charset="0"/>
                <a:cs typeface="Courier New" panose="02070309020205020404" pitchFamily="49" charset="0"/>
              </a:rPr>
              <a:t>⌥ + ; </a:t>
            </a:r>
            <a:r>
              <a:rPr lang="el-GR" sz="3600" b="1" dirty="0">
                <a:latin typeface="Courier New" panose="02070309020205020404" pitchFamily="49" charset="0"/>
                <a:cs typeface="Courier New" panose="02070309020205020404" pitchFamily="49" charset="0"/>
              </a:rPr>
              <a:t>Υ</a:t>
            </a:r>
            <a:endParaRPr lang="nn-NO" sz="3600" b="1" dirty="0">
              <a:latin typeface="Courier New" panose="02070309020205020404" pitchFamily="49" charset="0"/>
              <a:cs typeface="Courier New" panose="02070309020205020404" pitchFamily="49" charset="0"/>
            </a:endParaRPr>
          </a:p>
          <a:p>
            <a:r>
              <a:rPr lang="nn-NO" sz="3600" b="1" dirty="0">
                <a:solidFill>
                  <a:srgbClr val="0070C0"/>
                </a:solidFill>
              </a:rPr>
              <a:t>Linux, BSD, Unix: </a:t>
            </a:r>
            <a:r>
              <a:rPr lang="nn-NO" sz="3600" b="1" dirty="0">
                <a:latin typeface="Courier New" panose="02070309020205020404" pitchFamily="49" charset="0"/>
                <a:cs typeface="Courier New" panose="02070309020205020404" pitchFamily="49" charset="0"/>
              </a:rPr>
              <a:t>Shift + ; ; </a:t>
            </a:r>
            <a:r>
              <a:rPr lang="el-GR" sz="3600" b="1" dirty="0">
                <a:latin typeface="Courier New" panose="02070309020205020404" pitchFamily="49" charset="0"/>
                <a:cs typeface="Courier New" panose="02070309020205020404" pitchFamily="49" charset="0"/>
              </a:rPr>
              <a:t>Υ</a:t>
            </a:r>
            <a:endParaRPr lang="en-GB" sz="3600" b="1" dirty="0">
              <a:latin typeface="Courier New" panose="02070309020205020404" pitchFamily="49" charset="0"/>
              <a:cs typeface="Courier New" panose="02070309020205020404" pitchFamily="49" charset="0"/>
            </a:endParaRPr>
          </a:p>
        </p:txBody>
      </p:sp>
      <p:sp>
        <p:nvSpPr>
          <p:cNvPr id="16" name="CasellaDiTesto 15">
            <a:extLst>
              <a:ext uri="{FF2B5EF4-FFF2-40B4-BE49-F238E27FC236}">
                <a16:creationId xmlns:a16="http://schemas.microsoft.com/office/drawing/2014/main" id="{2456B62D-CF58-4318-BDDF-878A3DED9854}"/>
              </a:ext>
            </a:extLst>
          </p:cNvPr>
          <p:cNvSpPr txBox="1"/>
          <p:nvPr/>
        </p:nvSpPr>
        <p:spPr>
          <a:xfrm>
            <a:off x="442205" y="6236301"/>
            <a:ext cx="7871478" cy="374417"/>
          </a:xfrm>
          <a:prstGeom prst="rect">
            <a:avLst/>
          </a:prstGeom>
          <a:solidFill>
            <a:schemeClr val="bg1"/>
          </a:solidFill>
        </p:spPr>
        <p:txBody>
          <a:bodyPr wrap="square" rtlCol="0">
            <a:spAutoFit/>
          </a:bodyPr>
          <a:lstStyle/>
          <a:p>
            <a:r>
              <a:rPr lang="it-IT" dirty="0" err="1">
                <a:solidFill>
                  <a:srgbClr val="0070C0"/>
                </a:solidFill>
              </a:rPr>
              <a:t>Modern</a:t>
            </a:r>
            <a:r>
              <a:rPr lang="it-IT" dirty="0">
                <a:solidFill>
                  <a:srgbClr val="0070C0"/>
                </a:solidFill>
              </a:rPr>
              <a:t> </a:t>
            </a:r>
            <a:r>
              <a:rPr lang="it-IT" dirty="0" err="1">
                <a:solidFill>
                  <a:srgbClr val="0070C0"/>
                </a:solidFill>
              </a:rPr>
              <a:t>Greek</a:t>
            </a:r>
            <a:r>
              <a:rPr lang="it-IT" dirty="0">
                <a:solidFill>
                  <a:srgbClr val="0070C0"/>
                </a:solidFill>
              </a:rPr>
              <a:t> (GRE1001) | Jacopo Mosesso </a:t>
            </a:r>
            <a:r>
              <a:rPr lang="it-IT" dirty="0"/>
              <a:t>|</a:t>
            </a:r>
            <a:r>
              <a:rPr lang="it-IT" dirty="0">
                <a:solidFill>
                  <a:srgbClr val="002060"/>
                </a:solidFill>
              </a:rPr>
              <a:t> VIT University, </a:t>
            </a:r>
            <a:r>
              <a:rPr lang="it-IT" dirty="0" err="1">
                <a:solidFill>
                  <a:srgbClr val="002060"/>
                </a:solidFill>
              </a:rPr>
              <a:t>July</a:t>
            </a:r>
            <a:r>
              <a:rPr lang="it-IT" dirty="0">
                <a:solidFill>
                  <a:srgbClr val="002060"/>
                </a:solidFill>
              </a:rPr>
              <a:t> 2022</a:t>
            </a:r>
          </a:p>
        </p:txBody>
      </p:sp>
    </p:spTree>
    <p:extLst>
      <p:ext uri="{BB962C8B-B14F-4D97-AF65-F5344CB8AC3E}">
        <p14:creationId xmlns:p14="http://schemas.microsoft.com/office/powerpoint/2010/main" val="27864925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
                                            <p:txEl>
                                              <p:pRg st="0" end="0"/>
                                            </p:txEl>
                                          </p:spTgt>
                                        </p:tgtEl>
                                        <p:attrNameLst>
                                          <p:attrName>style.visibility</p:attrName>
                                        </p:attrNameLst>
                                      </p:cBhvr>
                                      <p:to>
                                        <p:strVal val="visible"/>
                                      </p:to>
                                    </p:set>
                                    <p:animEffect transition="in" filter="fade">
                                      <p:cBhvr>
                                        <p:cTn id="7" dur="500"/>
                                        <p:tgtEl>
                                          <p:spTgt spid="2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Immagine 13">
            <a:extLst>
              <a:ext uri="{FF2B5EF4-FFF2-40B4-BE49-F238E27FC236}">
                <a16:creationId xmlns:a16="http://schemas.microsoft.com/office/drawing/2014/main" id="{2668180A-E7D5-47E6-85CE-E0D5098B3B99}"/>
              </a:ext>
            </a:extLst>
          </p:cNvPr>
          <p:cNvPicPr>
            <a:picLocks noChangeAspect="1"/>
          </p:cNvPicPr>
          <p:nvPr/>
        </p:nvPicPr>
        <p:blipFill rotWithShape="1">
          <a:blip r:embed="rId4">
            <a:extLst>
              <a:ext uri="{28A0092B-C50C-407E-A947-70E740481C1C}">
                <a14:useLocalDpi xmlns:a14="http://schemas.microsoft.com/office/drawing/2010/main" val="0"/>
              </a:ext>
            </a:extLst>
          </a:blip>
          <a:srcRect t="-1" b="11743"/>
          <a:stretch/>
        </p:blipFill>
        <p:spPr>
          <a:xfrm>
            <a:off x="10279795" y="5258037"/>
            <a:ext cx="1720657" cy="1599963"/>
          </a:xfrm>
          <a:prstGeom prst="rect">
            <a:avLst/>
          </a:prstGeom>
        </p:spPr>
      </p:pic>
      <p:grpSp>
        <p:nvGrpSpPr>
          <p:cNvPr id="7" name="Gruppo 6">
            <a:extLst>
              <a:ext uri="{FF2B5EF4-FFF2-40B4-BE49-F238E27FC236}">
                <a16:creationId xmlns:a16="http://schemas.microsoft.com/office/drawing/2014/main" id="{26B6EAF2-CBB3-4DA8-8C07-4AF92493ADB7}"/>
              </a:ext>
            </a:extLst>
          </p:cNvPr>
          <p:cNvGrpSpPr/>
          <p:nvPr/>
        </p:nvGrpSpPr>
        <p:grpSpPr>
          <a:xfrm>
            <a:off x="956441" y="6160862"/>
            <a:ext cx="9307156" cy="519102"/>
            <a:chOff x="662151" y="5144570"/>
            <a:chExt cx="9307156" cy="519102"/>
          </a:xfrm>
        </p:grpSpPr>
        <p:pic>
          <p:nvPicPr>
            <p:cNvPr id="3" name="Immagine 2">
              <a:extLst>
                <a:ext uri="{FF2B5EF4-FFF2-40B4-BE49-F238E27FC236}">
                  <a16:creationId xmlns:a16="http://schemas.microsoft.com/office/drawing/2014/main" id="{BE926B0F-C08E-4F7F-99C4-85B1DD58CE17}"/>
                </a:ext>
              </a:extLst>
            </p:cNvPr>
            <p:cNvPicPr>
              <a:picLocks noChangeAspect="1"/>
            </p:cNvPicPr>
            <p:nvPr/>
          </p:nvPicPr>
          <p:blipFill rotWithShape="1">
            <a:blip r:embed="rId5" cstate="print">
              <a:duotone>
                <a:schemeClr val="accent5">
                  <a:shade val="45000"/>
                  <a:satMod val="135000"/>
                </a:schemeClr>
                <a:prstClr val="white"/>
              </a:duotone>
              <a:extLst>
                <a:ext uri="{28A0092B-C50C-407E-A947-70E740481C1C}">
                  <a14:useLocalDpi xmlns:a14="http://schemas.microsoft.com/office/drawing/2010/main" val="0"/>
                </a:ext>
              </a:extLst>
            </a:blip>
            <a:srcRect t="28584" r="51333" b="28417"/>
            <a:stretch/>
          </p:blipFill>
          <p:spPr>
            <a:xfrm flipV="1">
              <a:off x="662151" y="5144570"/>
              <a:ext cx="1175020" cy="519102"/>
            </a:xfrm>
            <a:prstGeom prst="rect">
              <a:avLst/>
            </a:prstGeom>
          </p:spPr>
        </p:pic>
        <p:pic>
          <p:nvPicPr>
            <p:cNvPr id="15" name="Immagine 14">
              <a:extLst>
                <a:ext uri="{FF2B5EF4-FFF2-40B4-BE49-F238E27FC236}">
                  <a16:creationId xmlns:a16="http://schemas.microsoft.com/office/drawing/2014/main" id="{EF09BA52-D7D4-4E7C-8F53-E3F26F789827}"/>
                </a:ext>
              </a:extLst>
            </p:cNvPr>
            <p:cNvPicPr>
              <a:picLocks noChangeAspect="1"/>
            </p:cNvPicPr>
            <p:nvPr/>
          </p:nvPicPr>
          <p:blipFill rotWithShape="1">
            <a:blip r:embed="rId5" cstate="print">
              <a:duotone>
                <a:schemeClr val="accent5">
                  <a:shade val="45000"/>
                  <a:satMod val="135000"/>
                </a:schemeClr>
                <a:prstClr val="white"/>
              </a:duotone>
              <a:extLst>
                <a:ext uri="{28A0092B-C50C-407E-A947-70E740481C1C}">
                  <a14:useLocalDpi xmlns:a14="http://schemas.microsoft.com/office/drawing/2010/main" val="0"/>
                </a:ext>
              </a:extLst>
            </a:blip>
            <a:srcRect t="28584" r="51333" b="28417"/>
            <a:stretch/>
          </p:blipFill>
          <p:spPr>
            <a:xfrm flipV="1">
              <a:off x="1822905" y="5144570"/>
              <a:ext cx="1175020" cy="519102"/>
            </a:xfrm>
            <a:prstGeom prst="rect">
              <a:avLst/>
            </a:prstGeom>
          </p:spPr>
        </p:pic>
        <p:pic>
          <p:nvPicPr>
            <p:cNvPr id="19" name="Immagine 18">
              <a:extLst>
                <a:ext uri="{FF2B5EF4-FFF2-40B4-BE49-F238E27FC236}">
                  <a16:creationId xmlns:a16="http://schemas.microsoft.com/office/drawing/2014/main" id="{474EC2C3-910E-46C2-AB0B-B6D4B523C8BF}"/>
                </a:ext>
              </a:extLst>
            </p:cNvPr>
            <p:cNvPicPr>
              <a:picLocks noChangeAspect="1"/>
            </p:cNvPicPr>
            <p:nvPr/>
          </p:nvPicPr>
          <p:blipFill rotWithShape="1">
            <a:blip r:embed="rId5" cstate="print">
              <a:duotone>
                <a:schemeClr val="accent5">
                  <a:shade val="45000"/>
                  <a:satMod val="135000"/>
                </a:schemeClr>
                <a:prstClr val="white"/>
              </a:duotone>
              <a:extLst>
                <a:ext uri="{28A0092B-C50C-407E-A947-70E740481C1C}">
                  <a14:useLocalDpi xmlns:a14="http://schemas.microsoft.com/office/drawing/2010/main" val="0"/>
                </a:ext>
              </a:extLst>
            </a:blip>
            <a:srcRect t="28584" r="51333" b="28417"/>
            <a:stretch/>
          </p:blipFill>
          <p:spPr>
            <a:xfrm flipV="1">
              <a:off x="2985987" y="5144570"/>
              <a:ext cx="1175020" cy="519102"/>
            </a:xfrm>
            <a:prstGeom prst="rect">
              <a:avLst/>
            </a:prstGeom>
          </p:spPr>
        </p:pic>
        <p:pic>
          <p:nvPicPr>
            <p:cNvPr id="20" name="Immagine 19">
              <a:extLst>
                <a:ext uri="{FF2B5EF4-FFF2-40B4-BE49-F238E27FC236}">
                  <a16:creationId xmlns:a16="http://schemas.microsoft.com/office/drawing/2014/main" id="{D8B31A47-8FB5-4F8B-9A8D-BCBF168869B8}"/>
                </a:ext>
              </a:extLst>
            </p:cNvPr>
            <p:cNvPicPr>
              <a:picLocks noChangeAspect="1"/>
            </p:cNvPicPr>
            <p:nvPr/>
          </p:nvPicPr>
          <p:blipFill rotWithShape="1">
            <a:blip r:embed="rId5" cstate="print">
              <a:duotone>
                <a:schemeClr val="accent5">
                  <a:shade val="45000"/>
                  <a:satMod val="135000"/>
                </a:schemeClr>
                <a:prstClr val="white"/>
              </a:duotone>
              <a:extLst>
                <a:ext uri="{28A0092B-C50C-407E-A947-70E740481C1C}">
                  <a14:useLocalDpi xmlns:a14="http://schemas.microsoft.com/office/drawing/2010/main" val="0"/>
                </a:ext>
              </a:extLst>
            </a:blip>
            <a:srcRect t="28584" r="51333" b="28417"/>
            <a:stretch/>
          </p:blipFill>
          <p:spPr>
            <a:xfrm flipV="1">
              <a:off x="4148341" y="5144570"/>
              <a:ext cx="1175020" cy="519102"/>
            </a:xfrm>
            <a:prstGeom prst="rect">
              <a:avLst/>
            </a:prstGeom>
          </p:spPr>
        </p:pic>
        <p:pic>
          <p:nvPicPr>
            <p:cNvPr id="27" name="Immagine 26">
              <a:extLst>
                <a:ext uri="{FF2B5EF4-FFF2-40B4-BE49-F238E27FC236}">
                  <a16:creationId xmlns:a16="http://schemas.microsoft.com/office/drawing/2014/main" id="{413F4EAC-F6A8-4F86-8724-5BB1FB177E77}"/>
                </a:ext>
              </a:extLst>
            </p:cNvPr>
            <p:cNvPicPr>
              <a:picLocks noChangeAspect="1"/>
            </p:cNvPicPr>
            <p:nvPr/>
          </p:nvPicPr>
          <p:blipFill rotWithShape="1">
            <a:blip r:embed="rId5" cstate="print">
              <a:duotone>
                <a:schemeClr val="accent5">
                  <a:shade val="45000"/>
                  <a:satMod val="135000"/>
                </a:schemeClr>
                <a:prstClr val="white"/>
              </a:duotone>
              <a:extLst>
                <a:ext uri="{28A0092B-C50C-407E-A947-70E740481C1C}">
                  <a14:useLocalDpi xmlns:a14="http://schemas.microsoft.com/office/drawing/2010/main" val="0"/>
                </a:ext>
              </a:extLst>
            </a:blip>
            <a:srcRect t="28584" r="51333" b="28417"/>
            <a:stretch/>
          </p:blipFill>
          <p:spPr>
            <a:xfrm flipV="1">
              <a:off x="5302492" y="5144570"/>
              <a:ext cx="1175020" cy="519102"/>
            </a:xfrm>
            <a:prstGeom prst="rect">
              <a:avLst/>
            </a:prstGeom>
          </p:spPr>
        </p:pic>
        <p:pic>
          <p:nvPicPr>
            <p:cNvPr id="28" name="Immagine 27">
              <a:extLst>
                <a:ext uri="{FF2B5EF4-FFF2-40B4-BE49-F238E27FC236}">
                  <a16:creationId xmlns:a16="http://schemas.microsoft.com/office/drawing/2014/main" id="{A085FA02-F772-47B9-B613-DF601AAE3BBD}"/>
                </a:ext>
              </a:extLst>
            </p:cNvPr>
            <p:cNvPicPr>
              <a:picLocks noChangeAspect="1"/>
            </p:cNvPicPr>
            <p:nvPr/>
          </p:nvPicPr>
          <p:blipFill rotWithShape="1">
            <a:blip r:embed="rId5" cstate="print">
              <a:duotone>
                <a:schemeClr val="accent5">
                  <a:shade val="45000"/>
                  <a:satMod val="135000"/>
                </a:schemeClr>
                <a:prstClr val="white"/>
              </a:duotone>
              <a:extLst>
                <a:ext uri="{28A0092B-C50C-407E-A947-70E740481C1C}">
                  <a14:useLocalDpi xmlns:a14="http://schemas.microsoft.com/office/drawing/2010/main" val="0"/>
                </a:ext>
              </a:extLst>
            </a:blip>
            <a:srcRect t="28584" r="51333" b="28417"/>
            <a:stretch/>
          </p:blipFill>
          <p:spPr>
            <a:xfrm flipV="1">
              <a:off x="6463245" y="5144570"/>
              <a:ext cx="1175020" cy="519102"/>
            </a:xfrm>
            <a:prstGeom prst="rect">
              <a:avLst/>
            </a:prstGeom>
          </p:spPr>
        </p:pic>
        <p:pic>
          <p:nvPicPr>
            <p:cNvPr id="25" name="Immagine 24">
              <a:extLst>
                <a:ext uri="{FF2B5EF4-FFF2-40B4-BE49-F238E27FC236}">
                  <a16:creationId xmlns:a16="http://schemas.microsoft.com/office/drawing/2014/main" id="{D5E11AC9-FFA0-48E2-8DB2-9342E666E56B}"/>
                </a:ext>
              </a:extLst>
            </p:cNvPr>
            <p:cNvPicPr>
              <a:picLocks noChangeAspect="1"/>
            </p:cNvPicPr>
            <p:nvPr/>
          </p:nvPicPr>
          <p:blipFill rotWithShape="1">
            <a:blip r:embed="rId5" cstate="print">
              <a:duotone>
                <a:schemeClr val="accent5">
                  <a:shade val="45000"/>
                  <a:satMod val="135000"/>
                </a:schemeClr>
                <a:prstClr val="white"/>
              </a:duotone>
              <a:extLst>
                <a:ext uri="{28A0092B-C50C-407E-A947-70E740481C1C}">
                  <a14:useLocalDpi xmlns:a14="http://schemas.microsoft.com/office/drawing/2010/main" val="0"/>
                </a:ext>
              </a:extLst>
            </a:blip>
            <a:srcRect t="28584" r="51333" b="28417"/>
            <a:stretch/>
          </p:blipFill>
          <p:spPr>
            <a:xfrm flipV="1">
              <a:off x="7629930" y="5144570"/>
              <a:ext cx="1175020" cy="519102"/>
            </a:xfrm>
            <a:prstGeom prst="rect">
              <a:avLst/>
            </a:prstGeom>
          </p:spPr>
        </p:pic>
        <p:pic>
          <p:nvPicPr>
            <p:cNvPr id="26" name="Immagine 25">
              <a:extLst>
                <a:ext uri="{FF2B5EF4-FFF2-40B4-BE49-F238E27FC236}">
                  <a16:creationId xmlns:a16="http://schemas.microsoft.com/office/drawing/2014/main" id="{C7B52F96-1B56-4508-B9DD-B8AA8AB79738}"/>
                </a:ext>
              </a:extLst>
            </p:cNvPr>
            <p:cNvPicPr>
              <a:picLocks noChangeAspect="1"/>
            </p:cNvPicPr>
            <p:nvPr/>
          </p:nvPicPr>
          <p:blipFill rotWithShape="1">
            <a:blip r:embed="rId5" cstate="print">
              <a:duotone>
                <a:schemeClr val="accent5">
                  <a:shade val="45000"/>
                  <a:satMod val="135000"/>
                </a:schemeClr>
                <a:prstClr val="white"/>
              </a:duotone>
              <a:extLst>
                <a:ext uri="{28A0092B-C50C-407E-A947-70E740481C1C}">
                  <a14:useLocalDpi xmlns:a14="http://schemas.microsoft.com/office/drawing/2010/main" val="0"/>
                </a:ext>
              </a:extLst>
            </a:blip>
            <a:srcRect t="28584" r="51333" b="28417"/>
            <a:stretch/>
          </p:blipFill>
          <p:spPr>
            <a:xfrm flipV="1">
              <a:off x="8794287" y="5144570"/>
              <a:ext cx="1175020" cy="519102"/>
            </a:xfrm>
            <a:prstGeom prst="rect">
              <a:avLst/>
            </a:prstGeom>
          </p:spPr>
        </p:pic>
      </p:grpSp>
      <p:sp>
        <p:nvSpPr>
          <p:cNvPr id="17" name="CasellaDiTesto 16">
            <a:extLst>
              <a:ext uri="{FF2B5EF4-FFF2-40B4-BE49-F238E27FC236}">
                <a16:creationId xmlns:a16="http://schemas.microsoft.com/office/drawing/2014/main" id="{8F2A5445-E355-4962-8797-772B97BF5A2D}"/>
              </a:ext>
            </a:extLst>
          </p:cNvPr>
          <p:cNvSpPr txBox="1"/>
          <p:nvPr/>
        </p:nvSpPr>
        <p:spPr>
          <a:xfrm>
            <a:off x="3037840" y="432574"/>
            <a:ext cx="9140296" cy="584775"/>
          </a:xfrm>
          <a:prstGeom prst="rect">
            <a:avLst/>
          </a:prstGeom>
          <a:noFill/>
        </p:spPr>
        <p:txBody>
          <a:bodyPr wrap="square" rtlCol="0">
            <a:spAutoFit/>
          </a:bodyPr>
          <a:lstStyle/>
          <a:p>
            <a:pPr algn="ctr"/>
            <a:r>
              <a:rPr lang="it-IT" sz="3200" b="1" dirty="0">
                <a:solidFill>
                  <a:srgbClr val="C00000"/>
                </a:solidFill>
              </a:rPr>
              <a:t>[e]</a:t>
            </a:r>
            <a:r>
              <a:rPr lang="el-GR" sz="3200" b="1" dirty="0">
                <a:solidFill>
                  <a:srgbClr val="0070C0"/>
                </a:solidFill>
              </a:rPr>
              <a:t> αι,</a:t>
            </a:r>
            <a:r>
              <a:rPr lang="it-IT" sz="3200" b="1" dirty="0">
                <a:solidFill>
                  <a:srgbClr val="0070C0"/>
                </a:solidFill>
              </a:rPr>
              <a:t> </a:t>
            </a:r>
            <a:r>
              <a:rPr lang="it-IT" sz="3200" b="1" dirty="0">
                <a:solidFill>
                  <a:srgbClr val="C00000"/>
                </a:solidFill>
              </a:rPr>
              <a:t>[ai]</a:t>
            </a:r>
            <a:r>
              <a:rPr lang="el-GR" sz="3200" b="1" dirty="0">
                <a:solidFill>
                  <a:srgbClr val="0070C0"/>
                </a:solidFill>
              </a:rPr>
              <a:t> άι αϋ αϊ α</a:t>
            </a:r>
            <a:r>
              <a:rPr lang="el-GR" sz="3200" b="1" dirty="0">
                <a:solidFill>
                  <a:srgbClr val="0070C0"/>
                </a:solidFill>
                <a:cs typeface="Arial" panose="020B0604020202020204" pitchFamily="34" charset="0"/>
              </a:rPr>
              <a:t>ΐ,</a:t>
            </a:r>
            <a:r>
              <a:rPr lang="it-IT" sz="3200" b="1" dirty="0">
                <a:solidFill>
                  <a:srgbClr val="0070C0"/>
                </a:solidFill>
              </a:rPr>
              <a:t> </a:t>
            </a:r>
            <a:r>
              <a:rPr lang="it-IT" sz="3200" b="1" dirty="0">
                <a:solidFill>
                  <a:srgbClr val="C00000"/>
                </a:solidFill>
              </a:rPr>
              <a:t>[i]</a:t>
            </a:r>
            <a:r>
              <a:rPr lang="el-GR" sz="3200" b="1" dirty="0">
                <a:solidFill>
                  <a:srgbClr val="0070C0"/>
                </a:solidFill>
              </a:rPr>
              <a:t> οι,</a:t>
            </a:r>
            <a:r>
              <a:rPr lang="it-IT" sz="3200" b="1" dirty="0">
                <a:solidFill>
                  <a:srgbClr val="0070C0"/>
                </a:solidFill>
              </a:rPr>
              <a:t> </a:t>
            </a:r>
            <a:r>
              <a:rPr lang="it-IT" sz="3200" b="1" dirty="0">
                <a:solidFill>
                  <a:srgbClr val="C00000"/>
                </a:solidFill>
              </a:rPr>
              <a:t>[oi]</a:t>
            </a:r>
            <a:r>
              <a:rPr lang="el-GR" sz="3200" b="1" dirty="0">
                <a:solidFill>
                  <a:srgbClr val="0070C0"/>
                </a:solidFill>
              </a:rPr>
              <a:t> όι οϊ ωί,</a:t>
            </a:r>
            <a:r>
              <a:rPr lang="it-IT" sz="3200" b="1" dirty="0">
                <a:solidFill>
                  <a:srgbClr val="0070C0"/>
                </a:solidFill>
              </a:rPr>
              <a:t> </a:t>
            </a:r>
            <a:r>
              <a:rPr lang="it-IT" sz="3200" b="1" dirty="0">
                <a:solidFill>
                  <a:srgbClr val="C00000"/>
                </a:solidFill>
              </a:rPr>
              <a:t>[ei]</a:t>
            </a:r>
            <a:r>
              <a:rPr lang="el-GR" sz="3200" b="1" dirty="0">
                <a:solidFill>
                  <a:srgbClr val="0070C0"/>
                </a:solidFill>
              </a:rPr>
              <a:t> έι εϊ</a:t>
            </a:r>
            <a:endParaRPr lang="it-IT" sz="3200" b="1" dirty="0">
              <a:solidFill>
                <a:srgbClr val="0070C0"/>
              </a:solidFill>
            </a:endParaRPr>
          </a:p>
        </p:txBody>
      </p:sp>
      <p:pic>
        <p:nvPicPr>
          <p:cNvPr id="2" name="Immagine 1">
            <a:extLst>
              <a:ext uri="{FF2B5EF4-FFF2-40B4-BE49-F238E27FC236}">
                <a16:creationId xmlns:a16="http://schemas.microsoft.com/office/drawing/2014/main" id="{A1513737-93D7-4211-BDFB-3ADB72B95622}"/>
              </a:ext>
            </a:extLst>
          </p:cNvPr>
          <p:cNvPicPr>
            <a:picLocks noChangeAspect="1"/>
          </p:cNvPicPr>
          <p:nvPr/>
        </p:nvPicPr>
        <p:blipFill rotWithShape="1">
          <a:blip r:embed="rId6"/>
          <a:srcRect l="13000" t="35259" r="11917" b="18518"/>
          <a:stretch/>
        </p:blipFill>
        <p:spPr>
          <a:xfrm>
            <a:off x="668052" y="1461118"/>
            <a:ext cx="10855895" cy="3759200"/>
          </a:xfrm>
          <a:prstGeom prst="rect">
            <a:avLst/>
          </a:prstGeom>
        </p:spPr>
      </p:pic>
      <p:pic>
        <p:nvPicPr>
          <p:cNvPr id="4" name="16 Track 16">
            <a:hlinkClick r:id="" action="ppaction://media"/>
            <a:extLst>
              <a:ext uri="{FF2B5EF4-FFF2-40B4-BE49-F238E27FC236}">
                <a16:creationId xmlns:a16="http://schemas.microsoft.com/office/drawing/2014/main" id="{10EAAC3C-E043-4FD7-B2DE-DC15C7E0BBC4}"/>
              </a:ext>
            </a:extLst>
          </p:cNvPr>
          <p:cNvPicPr>
            <a:picLocks noChangeAspect="1"/>
          </p:cNvPicPr>
          <p:nvPr>
            <a:audioFile r:link="rId2"/>
            <p:extLst>
              <p:ext uri="{DAA4B4D4-6D71-4841-9C94-3DE7FCFB9230}">
                <p14:media xmlns:p14="http://schemas.microsoft.com/office/powerpoint/2010/main" r:embed="rId1"/>
              </p:ext>
            </p:extLst>
          </p:nvPr>
        </p:nvPicPr>
        <p:blipFill>
          <a:blip r:embed="rId7"/>
          <a:stretch>
            <a:fillRect/>
          </a:stretch>
        </p:blipFill>
        <p:spPr>
          <a:xfrm>
            <a:off x="2262745" y="432574"/>
            <a:ext cx="883920" cy="883920"/>
          </a:xfrm>
          <a:prstGeom prst="rect">
            <a:avLst/>
          </a:prstGeom>
        </p:spPr>
      </p:pic>
      <p:sp>
        <p:nvSpPr>
          <p:cNvPr id="16" name="CasellaDiTesto 15">
            <a:extLst>
              <a:ext uri="{FF2B5EF4-FFF2-40B4-BE49-F238E27FC236}">
                <a16:creationId xmlns:a16="http://schemas.microsoft.com/office/drawing/2014/main" id="{A93DF5A5-CA54-4D23-A0A1-DC53F0E15FA4}"/>
              </a:ext>
            </a:extLst>
          </p:cNvPr>
          <p:cNvSpPr txBox="1"/>
          <p:nvPr/>
        </p:nvSpPr>
        <p:spPr>
          <a:xfrm>
            <a:off x="442205" y="6236301"/>
            <a:ext cx="7871478" cy="374417"/>
          </a:xfrm>
          <a:prstGeom prst="rect">
            <a:avLst/>
          </a:prstGeom>
          <a:solidFill>
            <a:schemeClr val="bg1"/>
          </a:solidFill>
        </p:spPr>
        <p:txBody>
          <a:bodyPr wrap="square" rtlCol="0">
            <a:spAutoFit/>
          </a:bodyPr>
          <a:lstStyle/>
          <a:p>
            <a:r>
              <a:rPr lang="it-IT" dirty="0" err="1">
                <a:solidFill>
                  <a:srgbClr val="0070C0"/>
                </a:solidFill>
              </a:rPr>
              <a:t>Modern</a:t>
            </a:r>
            <a:r>
              <a:rPr lang="it-IT" dirty="0">
                <a:solidFill>
                  <a:srgbClr val="0070C0"/>
                </a:solidFill>
              </a:rPr>
              <a:t> </a:t>
            </a:r>
            <a:r>
              <a:rPr lang="it-IT" dirty="0" err="1">
                <a:solidFill>
                  <a:srgbClr val="0070C0"/>
                </a:solidFill>
              </a:rPr>
              <a:t>Greek</a:t>
            </a:r>
            <a:r>
              <a:rPr lang="it-IT" dirty="0">
                <a:solidFill>
                  <a:srgbClr val="0070C0"/>
                </a:solidFill>
              </a:rPr>
              <a:t> (GRE1001) | Jacopo Mosesso </a:t>
            </a:r>
            <a:r>
              <a:rPr lang="it-IT" dirty="0"/>
              <a:t>|</a:t>
            </a:r>
            <a:r>
              <a:rPr lang="it-IT" dirty="0">
                <a:solidFill>
                  <a:srgbClr val="002060"/>
                </a:solidFill>
              </a:rPr>
              <a:t> VIT University, </a:t>
            </a:r>
            <a:r>
              <a:rPr lang="it-IT" dirty="0" err="1">
                <a:solidFill>
                  <a:srgbClr val="002060"/>
                </a:solidFill>
              </a:rPr>
              <a:t>July</a:t>
            </a:r>
            <a:r>
              <a:rPr lang="it-IT" dirty="0">
                <a:solidFill>
                  <a:srgbClr val="002060"/>
                </a:solidFill>
              </a:rPr>
              <a:t> 2022</a:t>
            </a:r>
          </a:p>
        </p:txBody>
      </p:sp>
    </p:spTree>
    <p:extLst>
      <p:ext uri="{BB962C8B-B14F-4D97-AF65-F5344CB8AC3E}">
        <p14:creationId xmlns:p14="http://schemas.microsoft.com/office/powerpoint/2010/main" val="18157992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27979"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4"/>
                </p:tgtEl>
              </p:cMediaNode>
            </p:audio>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Immagine 13">
            <a:extLst>
              <a:ext uri="{FF2B5EF4-FFF2-40B4-BE49-F238E27FC236}">
                <a16:creationId xmlns:a16="http://schemas.microsoft.com/office/drawing/2014/main" id="{2668180A-E7D5-47E6-85CE-E0D5098B3B99}"/>
              </a:ext>
            </a:extLst>
          </p:cNvPr>
          <p:cNvPicPr>
            <a:picLocks noChangeAspect="1"/>
          </p:cNvPicPr>
          <p:nvPr/>
        </p:nvPicPr>
        <p:blipFill rotWithShape="1">
          <a:blip r:embed="rId2">
            <a:extLst>
              <a:ext uri="{28A0092B-C50C-407E-A947-70E740481C1C}">
                <a14:useLocalDpi xmlns:a14="http://schemas.microsoft.com/office/drawing/2010/main" val="0"/>
              </a:ext>
            </a:extLst>
          </a:blip>
          <a:srcRect t="-1" b="11743"/>
          <a:stretch/>
        </p:blipFill>
        <p:spPr>
          <a:xfrm>
            <a:off x="10279795" y="5258037"/>
            <a:ext cx="1720657" cy="1599963"/>
          </a:xfrm>
          <a:prstGeom prst="rect">
            <a:avLst/>
          </a:prstGeom>
        </p:spPr>
      </p:pic>
      <p:grpSp>
        <p:nvGrpSpPr>
          <p:cNvPr id="7" name="Gruppo 6">
            <a:extLst>
              <a:ext uri="{FF2B5EF4-FFF2-40B4-BE49-F238E27FC236}">
                <a16:creationId xmlns:a16="http://schemas.microsoft.com/office/drawing/2014/main" id="{26B6EAF2-CBB3-4DA8-8C07-4AF92493ADB7}"/>
              </a:ext>
            </a:extLst>
          </p:cNvPr>
          <p:cNvGrpSpPr/>
          <p:nvPr/>
        </p:nvGrpSpPr>
        <p:grpSpPr>
          <a:xfrm>
            <a:off x="956441" y="6160862"/>
            <a:ext cx="9307156" cy="519102"/>
            <a:chOff x="662151" y="5144570"/>
            <a:chExt cx="9307156" cy="519102"/>
          </a:xfrm>
        </p:grpSpPr>
        <p:pic>
          <p:nvPicPr>
            <p:cNvPr id="3" name="Immagine 2">
              <a:extLst>
                <a:ext uri="{FF2B5EF4-FFF2-40B4-BE49-F238E27FC236}">
                  <a16:creationId xmlns:a16="http://schemas.microsoft.com/office/drawing/2014/main" id="{BE926B0F-C08E-4F7F-99C4-85B1DD58CE17}"/>
                </a:ext>
              </a:extLst>
            </p:cNvPr>
            <p:cNvPicPr>
              <a:picLocks noChangeAspect="1"/>
            </p:cNvPicPr>
            <p:nvPr/>
          </p:nvPicPr>
          <p:blipFill rotWithShape="1">
            <a:blip r:embed="rId3" cstate="print">
              <a:duotone>
                <a:schemeClr val="accent5">
                  <a:shade val="45000"/>
                  <a:satMod val="135000"/>
                </a:schemeClr>
                <a:prstClr val="white"/>
              </a:duotone>
              <a:extLst>
                <a:ext uri="{28A0092B-C50C-407E-A947-70E740481C1C}">
                  <a14:useLocalDpi xmlns:a14="http://schemas.microsoft.com/office/drawing/2010/main" val="0"/>
                </a:ext>
              </a:extLst>
            </a:blip>
            <a:srcRect t="28584" r="51333" b="28417"/>
            <a:stretch/>
          </p:blipFill>
          <p:spPr>
            <a:xfrm flipV="1">
              <a:off x="662151" y="5144570"/>
              <a:ext cx="1175020" cy="519102"/>
            </a:xfrm>
            <a:prstGeom prst="rect">
              <a:avLst/>
            </a:prstGeom>
          </p:spPr>
        </p:pic>
        <p:pic>
          <p:nvPicPr>
            <p:cNvPr id="15" name="Immagine 14">
              <a:extLst>
                <a:ext uri="{FF2B5EF4-FFF2-40B4-BE49-F238E27FC236}">
                  <a16:creationId xmlns:a16="http://schemas.microsoft.com/office/drawing/2014/main" id="{EF09BA52-D7D4-4E7C-8F53-E3F26F789827}"/>
                </a:ext>
              </a:extLst>
            </p:cNvPr>
            <p:cNvPicPr>
              <a:picLocks noChangeAspect="1"/>
            </p:cNvPicPr>
            <p:nvPr/>
          </p:nvPicPr>
          <p:blipFill rotWithShape="1">
            <a:blip r:embed="rId3" cstate="print">
              <a:duotone>
                <a:schemeClr val="accent5">
                  <a:shade val="45000"/>
                  <a:satMod val="135000"/>
                </a:schemeClr>
                <a:prstClr val="white"/>
              </a:duotone>
              <a:extLst>
                <a:ext uri="{28A0092B-C50C-407E-A947-70E740481C1C}">
                  <a14:useLocalDpi xmlns:a14="http://schemas.microsoft.com/office/drawing/2010/main" val="0"/>
                </a:ext>
              </a:extLst>
            </a:blip>
            <a:srcRect t="28584" r="51333" b="28417"/>
            <a:stretch/>
          </p:blipFill>
          <p:spPr>
            <a:xfrm flipV="1">
              <a:off x="1822905" y="5144570"/>
              <a:ext cx="1175020" cy="519102"/>
            </a:xfrm>
            <a:prstGeom prst="rect">
              <a:avLst/>
            </a:prstGeom>
          </p:spPr>
        </p:pic>
        <p:pic>
          <p:nvPicPr>
            <p:cNvPr id="19" name="Immagine 18">
              <a:extLst>
                <a:ext uri="{FF2B5EF4-FFF2-40B4-BE49-F238E27FC236}">
                  <a16:creationId xmlns:a16="http://schemas.microsoft.com/office/drawing/2014/main" id="{474EC2C3-910E-46C2-AB0B-B6D4B523C8BF}"/>
                </a:ext>
              </a:extLst>
            </p:cNvPr>
            <p:cNvPicPr>
              <a:picLocks noChangeAspect="1"/>
            </p:cNvPicPr>
            <p:nvPr/>
          </p:nvPicPr>
          <p:blipFill rotWithShape="1">
            <a:blip r:embed="rId3" cstate="print">
              <a:duotone>
                <a:schemeClr val="accent5">
                  <a:shade val="45000"/>
                  <a:satMod val="135000"/>
                </a:schemeClr>
                <a:prstClr val="white"/>
              </a:duotone>
              <a:extLst>
                <a:ext uri="{28A0092B-C50C-407E-A947-70E740481C1C}">
                  <a14:useLocalDpi xmlns:a14="http://schemas.microsoft.com/office/drawing/2010/main" val="0"/>
                </a:ext>
              </a:extLst>
            </a:blip>
            <a:srcRect t="28584" r="51333" b="28417"/>
            <a:stretch/>
          </p:blipFill>
          <p:spPr>
            <a:xfrm flipV="1">
              <a:off x="2985987" y="5144570"/>
              <a:ext cx="1175020" cy="519102"/>
            </a:xfrm>
            <a:prstGeom prst="rect">
              <a:avLst/>
            </a:prstGeom>
          </p:spPr>
        </p:pic>
        <p:pic>
          <p:nvPicPr>
            <p:cNvPr id="20" name="Immagine 19">
              <a:extLst>
                <a:ext uri="{FF2B5EF4-FFF2-40B4-BE49-F238E27FC236}">
                  <a16:creationId xmlns:a16="http://schemas.microsoft.com/office/drawing/2014/main" id="{D8B31A47-8FB5-4F8B-9A8D-BCBF168869B8}"/>
                </a:ext>
              </a:extLst>
            </p:cNvPr>
            <p:cNvPicPr>
              <a:picLocks noChangeAspect="1"/>
            </p:cNvPicPr>
            <p:nvPr/>
          </p:nvPicPr>
          <p:blipFill rotWithShape="1">
            <a:blip r:embed="rId3" cstate="print">
              <a:duotone>
                <a:schemeClr val="accent5">
                  <a:shade val="45000"/>
                  <a:satMod val="135000"/>
                </a:schemeClr>
                <a:prstClr val="white"/>
              </a:duotone>
              <a:extLst>
                <a:ext uri="{28A0092B-C50C-407E-A947-70E740481C1C}">
                  <a14:useLocalDpi xmlns:a14="http://schemas.microsoft.com/office/drawing/2010/main" val="0"/>
                </a:ext>
              </a:extLst>
            </a:blip>
            <a:srcRect t="28584" r="51333" b="28417"/>
            <a:stretch/>
          </p:blipFill>
          <p:spPr>
            <a:xfrm flipV="1">
              <a:off x="4148341" y="5144570"/>
              <a:ext cx="1175020" cy="519102"/>
            </a:xfrm>
            <a:prstGeom prst="rect">
              <a:avLst/>
            </a:prstGeom>
          </p:spPr>
        </p:pic>
        <p:pic>
          <p:nvPicPr>
            <p:cNvPr id="27" name="Immagine 26">
              <a:extLst>
                <a:ext uri="{FF2B5EF4-FFF2-40B4-BE49-F238E27FC236}">
                  <a16:creationId xmlns:a16="http://schemas.microsoft.com/office/drawing/2014/main" id="{413F4EAC-F6A8-4F86-8724-5BB1FB177E77}"/>
                </a:ext>
              </a:extLst>
            </p:cNvPr>
            <p:cNvPicPr>
              <a:picLocks noChangeAspect="1"/>
            </p:cNvPicPr>
            <p:nvPr/>
          </p:nvPicPr>
          <p:blipFill rotWithShape="1">
            <a:blip r:embed="rId3" cstate="print">
              <a:duotone>
                <a:schemeClr val="accent5">
                  <a:shade val="45000"/>
                  <a:satMod val="135000"/>
                </a:schemeClr>
                <a:prstClr val="white"/>
              </a:duotone>
              <a:extLst>
                <a:ext uri="{28A0092B-C50C-407E-A947-70E740481C1C}">
                  <a14:useLocalDpi xmlns:a14="http://schemas.microsoft.com/office/drawing/2010/main" val="0"/>
                </a:ext>
              </a:extLst>
            </a:blip>
            <a:srcRect t="28584" r="51333" b="28417"/>
            <a:stretch/>
          </p:blipFill>
          <p:spPr>
            <a:xfrm flipV="1">
              <a:off x="5302492" y="5144570"/>
              <a:ext cx="1175020" cy="519102"/>
            </a:xfrm>
            <a:prstGeom prst="rect">
              <a:avLst/>
            </a:prstGeom>
          </p:spPr>
        </p:pic>
        <p:pic>
          <p:nvPicPr>
            <p:cNvPr id="28" name="Immagine 27">
              <a:extLst>
                <a:ext uri="{FF2B5EF4-FFF2-40B4-BE49-F238E27FC236}">
                  <a16:creationId xmlns:a16="http://schemas.microsoft.com/office/drawing/2014/main" id="{A085FA02-F772-47B9-B613-DF601AAE3BBD}"/>
                </a:ext>
              </a:extLst>
            </p:cNvPr>
            <p:cNvPicPr>
              <a:picLocks noChangeAspect="1"/>
            </p:cNvPicPr>
            <p:nvPr/>
          </p:nvPicPr>
          <p:blipFill rotWithShape="1">
            <a:blip r:embed="rId3" cstate="print">
              <a:duotone>
                <a:schemeClr val="accent5">
                  <a:shade val="45000"/>
                  <a:satMod val="135000"/>
                </a:schemeClr>
                <a:prstClr val="white"/>
              </a:duotone>
              <a:extLst>
                <a:ext uri="{28A0092B-C50C-407E-A947-70E740481C1C}">
                  <a14:useLocalDpi xmlns:a14="http://schemas.microsoft.com/office/drawing/2010/main" val="0"/>
                </a:ext>
              </a:extLst>
            </a:blip>
            <a:srcRect t="28584" r="51333" b="28417"/>
            <a:stretch/>
          </p:blipFill>
          <p:spPr>
            <a:xfrm flipV="1">
              <a:off x="6463245" y="5144570"/>
              <a:ext cx="1175020" cy="519102"/>
            </a:xfrm>
            <a:prstGeom prst="rect">
              <a:avLst/>
            </a:prstGeom>
          </p:spPr>
        </p:pic>
        <p:pic>
          <p:nvPicPr>
            <p:cNvPr id="25" name="Immagine 24">
              <a:extLst>
                <a:ext uri="{FF2B5EF4-FFF2-40B4-BE49-F238E27FC236}">
                  <a16:creationId xmlns:a16="http://schemas.microsoft.com/office/drawing/2014/main" id="{D5E11AC9-FFA0-48E2-8DB2-9342E666E56B}"/>
                </a:ext>
              </a:extLst>
            </p:cNvPr>
            <p:cNvPicPr>
              <a:picLocks noChangeAspect="1"/>
            </p:cNvPicPr>
            <p:nvPr/>
          </p:nvPicPr>
          <p:blipFill rotWithShape="1">
            <a:blip r:embed="rId3" cstate="print">
              <a:duotone>
                <a:schemeClr val="accent5">
                  <a:shade val="45000"/>
                  <a:satMod val="135000"/>
                </a:schemeClr>
                <a:prstClr val="white"/>
              </a:duotone>
              <a:extLst>
                <a:ext uri="{28A0092B-C50C-407E-A947-70E740481C1C}">
                  <a14:useLocalDpi xmlns:a14="http://schemas.microsoft.com/office/drawing/2010/main" val="0"/>
                </a:ext>
              </a:extLst>
            </a:blip>
            <a:srcRect t="28584" r="51333" b="28417"/>
            <a:stretch/>
          </p:blipFill>
          <p:spPr>
            <a:xfrm flipV="1">
              <a:off x="7629930" y="5144570"/>
              <a:ext cx="1175020" cy="519102"/>
            </a:xfrm>
            <a:prstGeom prst="rect">
              <a:avLst/>
            </a:prstGeom>
          </p:spPr>
        </p:pic>
        <p:pic>
          <p:nvPicPr>
            <p:cNvPr id="26" name="Immagine 25">
              <a:extLst>
                <a:ext uri="{FF2B5EF4-FFF2-40B4-BE49-F238E27FC236}">
                  <a16:creationId xmlns:a16="http://schemas.microsoft.com/office/drawing/2014/main" id="{C7B52F96-1B56-4508-B9DD-B8AA8AB79738}"/>
                </a:ext>
              </a:extLst>
            </p:cNvPr>
            <p:cNvPicPr>
              <a:picLocks noChangeAspect="1"/>
            </p:cNvPicPr>
            <p:nvPr/>
          </p:nvPicPr>
          <p:blipFill rotWithShape="1">
            <a:blip r:embed="rId3" cstate="print">
              <a:duotone>
                <a:schemeClr val="accent5">
                  <a:shade val="45000"/>
                  <a:satMod val="135000"/>
                </a:schemeClr>
                <a:prstClr val="white"/>
              </a:duotone>
              <a:extLst>
                <a:ext uri="{28A0092B-C50C-407E-A947-70E740481C1C}">
                  <a14:useLocalDpi xmlns:a14="http://schemas.microsoft.com/office/drawing/2010/main" val="0"/>
                </a:ext>
              </a:extLst>
            </a:blip>
            <a:srcRect t="28584" r="51333" b="28417"/>
            <a:stretch/>
          </p:blipFill>
          <p:spPr>
            <a:xfrm flipV="1">
              <a:off x="8794287" y="5144570"/>
              <a:ext cx="1175020" cy="519102"/>
            </a:xfrm>
            <a:prstGeom prst="rect">
              <a:avLst/>
            </a:prstGeom>
          </p:spPr>
        </p:pic>
      </p:grpSp>
      <p:sp>
        <p:nvSpPr>
          <p:cNvPr id="17" name="CasellaDiTesto 16">
            <a:extLst>
              <a:ext uri="{FF2B5EF4-FFF2-40B4-BE49-F238E27FC236}">
                <a16:creationId xmlns:a16="http://schemas.microsoft.com/office/drawing/2014/main" id="{8F2A5445-E355-4962-8797-772B97BF5A2D}"/>
              </a:ext>
            </a:extLst>
          </p:cNvPr>
          <p:cNvSpPr txBox="1"/>
          <p:nvPr/>
        </p:nvSpPr>
        <p:spPr>
          <a:xfrm>
            <a:off x="9088576" y="432574"/>
            <a:ext cx="3089559" cy="646331"/>
          </a:xfrm>
          <a:prstGeom prst="rect">
            <a:avLst/>
          </a:prstGeom>
          <a:noFill/>
        </p:spPr>
        <p:txBody>
          <a:bodyPr wrap="square" rtlCol="0">
            <a:spAutoFit/>
          </a:bodyPr>
          <a:lstStyle/>
          <a:p>
            <a:pPr algn="ctr"/>
            <a:r>
              <a:rPr lang="it-IT" sz="3600" b="1" dirty="0">
                <a:solidFill>
                  <a:srgbClr val="0070C0"/>
                </a:solidFill>
              </a:rPr>
              <a:t>WORD STRESS</a:t>
            </a:r>
          </a:p>
        </p:txBody>
      </p:sp>
      <p:sp>
        <p:nvSpPr>
          <p:cNvPr id="16" name="CasellaDiTesto 15">
            <a:extLst>
              <a:ext uri="{FF2B5EF4-FFF2-40B4-BE49-F238E27FC236}">
                <a16:creationId xmlns:a16="http://schemas.microsoft.com/office/drawing/2014/main" id="{DD4DB908-2F48-4EF6-AFBD-0D96670EC551}"/>
              </a:ext>
            </a:extLst>
          </p:cNvPr>
          <p:cNvSpPr txBox="1"/>
          <p:nvPr/>
        </p:nvSpPr>
        <p:spPr>
          <a:xfrm>
            <a:off x="956441" y="755739"/>
            <a:ext cx="5444359" cy="4832092"/>
          </a:xfrm>
          <a:prstGeom prst="rect">
            <a:avLst/>
          </a:prstGeom>
          <a:noFill/>
        </p:spPr>
        <p:txBody>
          <a:bodyPr wrap="square" rtlCol="0">
            <a:spAutoFit/>
          </a:bodyPr>
          <a:lstStyle/>
          <a:p>
            <a:r>
              <a:rPr lang="it-IT" sz="4400" b="1" dirty="0" err="1">
                <a:solidFill>
                  <a:srgbClr val="0070C0"/>
                </a:solidFill>
              </a:rPr>
              <a:t>diaeresis</a:t>
            </a:r>
            <a:r>
              <a:rPr lang="it-IT" sz="4400" b="1" dirty="0">
                <a:solidFill>
                  <a:srgbClr val="0070C0"/>
                </a:solidFill>
              </a:rPr>
              <a:t> </a:t>
            </a:r>
            <a:r>
              <a:rPr lang="el-GR" sz="2400" b="1" dirty="0">
                <a:solidFill>
                  <a:srgbClr val="FF0000"/>
                </a:solidFill>
              </a:rPr>
              <a:t>διαίρεσις →</a:t>
            </a:r>
            <a:r>
              <a:rPr lang="it-IT" sz="2400" b="1" dirty="0">
                <a:solidFill>
                  <a:srgbClr val="FF0000"/>
                </a:solidFill>
              </a:rPr>
              <a:t> «to divide»</a:t>
            </a:r>
          </a:p>
          <a:p>
            <a:endParaRPr lang="it-IT" sz="4400" b="1" dirty="0">
              <a:solidFill>
                <a:srgbClr val="0070C0"/>
              </a:solidFill>
            </a:endParaRPr>
          </a:p>
          <a:p>
            <a:pPr marL="571500" indent="-571500">
              <a:buFont typeface="Arial" panose="020B0604020202020204" pitchFamily="34" charset="0"/>
              <a:buChar char="•"/>
            </a:pPr>
            <a:r>
              <a:rPr lang="el-GR" sz="4400" b="1" dirty="0">
                <a:solidFill>
                  <a:srgbClr val="0070C0"/>
                </a:solidFill>
              </a:rPr>
              <a:t>αι </a:t>
            </a:r>
            <a:endParaRPr lang="it-IT" sz="4400" b="1" dirty="0">
              <a:solidFill>
                <a:srgbClr val="0070C0"/>
              </a:solidFill>
            </a:endParaRPr>
          </a:p>
          <a:p>
            <a:pPr marL="571500" indent="-571500">
              <a:buFont typeface="Arial" panose="020B0604020202020204" pitchFamily="34" charset="0"/>
              <a:buChar char="•"/>
            </a:pPr>
            <a:r>
              <a:rPr lang="el-GR" sz="4400" b="1" dirty="0">
                <a:solidFill>
                  <a:srgbClr val="0070C0"/>
                </a:solidFill>
              </a:rPr>
              <a:t>αϊ</a:t>
            </a:r>
          </a:p>
          <a:p>
            <a:pPr marL="571500" indent="-571500">
              <a:buFont typeface="Arial" panose="020B0604020202020204" pitchFamily="34" charset="0"/>
              <a:buChar char="•"/>
            </a:pPr>
            <a:r>
              <a:rPr lang="el-GR" sz="4400" b="1" dirty="0">
                <a:solidFill>
                  <a:srgbClr val="0070C0"/>
                </a:solidFill>
              </a:rPr>
              <a:t>οι</a:t>
            </a:r>
          </a:p>
          <a:p>
            <a:pPr marL="571500" indent="-571500">
              <a:buFont typeface="Arial" panose="020B0604020202020204" pitchFamily="34" charset="0"/>
              <a:buChar char="•"/>
            </a:pPr>
            <a:r>
              <a:rPr lang="el-GR" sz="4400" b="1" dirty="0">
                <a:solidFill>
                  <a:srgbClr val="0070C0"/>
                </a:solidFill>
              </a:rPr>
              <a:t>οϊ</a:t>
            </a:r>
            <a:endParaRPr lang="en-GB" sz="4400" b="1" dirty="0">
              <a:solidFill>
                <a:srgbClr val="0070C0"/>
              </a:solidFill>
            </a:endParaRPr>
          </a:p>
          <a:p>
            <a:endParaRPr lang="it-IT" sz="4400" b="1" dirty="0">
              <a:solidFill>
                <a:srgbClr val="0070C0"/>
              </a:solidFill>
            </a:endParaRPr>
          </a:p>
        </p:txBody>
      </p:sp>
      <p:sp>
        <p:nvSpPr>
          <p:cNvPr id="18" name="CasellaDiTesto 17">
            <a:extLst>
              <a:ext uri="{FF2B5EF4-FFF2-40B4-BE49-F238E27FC236}">
                <a16:creationId xmlns:a16="http://schemas.microsoft.com/office/drawing/2014/main" id="{7BF126DA-284C-455A-B282-F3B87A987BAB}"/>
              </a:ext>
            </a:extLst>
          </p:cNvPr>
          <p:cNvSpPr txBox="1"/>
          <p:nvPr/>
        </p:nvSpPr>
        <p:spPr>
          <a:xfrm>
            <a:off x="3867787" y="752425"/>
            <a:ext cx="5444359" cy="4832092"/>
          </a:xfrm>
          <a:prstGeom prst="rect">
            <a:avLst/>
          </a:prstGeom>
          <a:noFill/>
        </p:spPr>
        <p:txBody>
          <a:bodyPr wrap="square" rtlCol="0">
            <a:spAutoFit/>
          </a:bodyPr>
          <a:lstStyle/>
          <a:p>
            <a:endParaRPr lang="el-GR" sz="4400" b="1" dirty="0">
              <a:solidFill>
                <a:srgbClr val="0070C0"/>
              </a:solidFill>
            </a:endParaRPr>
          </a:p>
          <a:p>
            <a:endParaRPr lang="it-IT" sz="4400" b="1" dirty="0">
              <a:solidFill>
                <a:srgbClr val="0070C0"/>
              </a:solidFill>
            </a:endParaRPr>
          </a:p>
          <a:p>
            <a:r>
              <a:rPr lang="el-GR" sz="4400" b="1" dirty="0">
                <a:solidFill>
                  <a:srgbClr val="0070C0"/>
                </a:solidFill>
              </a:rPr>
              <a:t>→ </a:t>
            </a:r>
            <a:r>
              <a:rPr lang="it-IT" sz="4400" b="1" dirty="0">
                <a:solidFill>
                  <a:srgbClr val="0070C0"/>
                </a:solidFill>
              </a:rPr>
              <a:t>/e/</a:t>
            </a:r>
            <a:r>
              <a:rPr lang="el-GR" sz="4400" b="1" dirty="0">
                <a:solidFill>
                  <a:srgbClr val="0070C0"/>
                </a:solidFill>
              </a:rPr>
              <a:t> </a:t>
            </a:r>
            <a:endParaRPr lang="it-IT" sz="4400" b="1" dirty="0">
              <a:solidFill>
                <a:srgbClr val="0070C0"/>
              </a:solidFill>
            </a:endParaRPr>
          </a:p>
          <a:p>
            <a:r>
              <a:rPr lang="el-GR" sz="4400" b="1" dirty="0">
                <a:solidFill>
                  <a:srgbClr val="0070C0"/>
                </a:solidFill>
              </a:rPr>
              <a:t>→ </a:t>
            </a:r>
            <a:r>
              <a:rPr lang="it-IT" sz="4400" b="1" dirty="0">
                <a:solidFill>
                  <a:srgbClr val="0070C0"/>
                </a:solidFill>
              </a:rPr>
              <a:t>/ai/</a:t>
            </a:r>
            <a:endParaRPr lang="el-GR" sz="4400" b="1" dirty="0">
              <a:solidFill>
                <a:srgbClr val="0070C0"/>
              </a:solidFill>
            </a:endParaRPr>
          </a:p>
          <a:p>
            <a:r>
              <a:rPr lang="en-GB" sz="4400" b="1" dirty="0">
                <a:solidFill>
                  <a:srgbClr val="0070C0"/>
                </a:solidFill>
              </a:rPr>
              <a:t>→</a:t>
            </a:r>
            <a:r>
              <a:rPr lang="el-GR" sz="4400" b="1" dirty="0">
                <a:solidFill>
                  <a:srgbClr val="0070C0"/>
                </a:solidFill>
              </a:rPr>
              <a:t> </a:t>
            </a:r>
            <a:r>
              <a:rPr lang="it-IT" sz="4400" b="1" dirty="0">
                <a:solidFill>
                  <a:srgbClr val="0070C0"/>
                </a:solidFill>
              </a:rPr>
              <a:t>/i/</a:t>
            </a:r>
            <a:endParaRPr lang="el-GR" sz="4400" b="1" dirty="0">
              <a:solidFill>
                <a:srgbClr val="0070C0"/>
              </a:solidFill>
            </a:endParaRPr>
          </a:p>
          <a:p>
            <a:r>
              <a:rPr lang="en-GB" sz="4400" b="1" dirty="0">
                <a:solidFill>
                  <a:srgbClr val="0070C0"/>
                </a:solidFill>
              </a:rPr>
              <a:t>→</a:t>
            </a:r>
            <a:r>
              <a:rPr lang="el-GR" sz="4400" b="1" dirty="0">
                <a:solidFill>
                  <a:srgbClr val="0070C0"/>
                </a:solidFill>
              </a:rPr>
              <a:t> </a:t>
            </a:r>
            <a:r>
              <a:rPr lang="it-IT" sz="4400" b="1" dirty="0">
                <a:solidFill>
                  <a:srgbClr val="0070C0"/>
                </a:solidFill>
              </a:rPr>
              <a:t>/oi/</a:t>
            </a:r>
            <a:endParaRPr lang="en-GB" sz="4400" b="1" dirty="0">
              <a:solidFill>
                <a:srgbClr val="0070C0"/>
              </a:solidFill>
            </a:endParaRPr>
          </a:p>
          <a:p>
            <a:endParaRPr lang="it-IT" sz="4400" b="1" dirty="0">
              <a:solidFill>
                <a:srgbClr val="0070C0"/>
              </a:solidFill>
            </a:endParaRPr>
          </a:p>
        </p:txBody>
      </p:sp>
      <p:sp>
        <p:nvSpPr>
          <p:cNvPr id="21" name="CasellaDiTesto 20">
            <a:extLst>
              <a:ext uri="{FF2B5EF4-FFF2-40B4-BE49-F238E27FC236}">
                <a16:creationId xmlns:a16="http://schemas.microsoft.com/office/drawing/2014/main" id="{0541621B-87BA-499B-8F43-4154DD2A21B4}"/>
              </a:ext>
            </a:extLst>
          </p:cNvPr>
          <p:cNvSpPr txBox="1"/>
          <p:nvPr/>
        </p:nvSpPr>
        <p:spPr>
          <a:xfrm>
            <a:off x="442205" y="6236301"/>
            <a:ext cx="7871478" cy="374417"/>
          </a:xfrm>
          <a:prstGeom prst="rect">
            <a:avLst/>
          </a:prstGeom>
          <a:solidFill>
            <a:schemeClr val="bg1"/>
          </a:solidFill>
        </p:spPr>
        <p:txBody>
          <a:bodyPr wrap="square" rtlCol="0">
            <a:spAutoFit/>
          </a:bodyPr>
          <a:lstStyle/>
          <a:p>
            <a:r>
              <a:rPr lang="it-IT" dirty="0" err="1">
                <a:solidFill>
                  <a:srgbClr val="0070C0"/>
                </a:solidFill>
              </a:rPr>
              <a:t>Modern</a:t>
            </a:r>
            <a:r>
              <a:rPr lang="it-IT" dirty="0">
                <a:solidFill>
                  <a:srgbClr val="0070C0"/>
                </a:solidFill>
              </a:rPr>
              <a:t> </a:t>
            </a:r>
            <a:r>
              <a:rPr lang="it-IT" dirty="0" err="1">
                <a:solidFill>
                  <a:srgbClr val="0070C0"/>
                </a:solidFill>
              </a:rPr>
              <a:t>Greek</a:t>
            </a:r>
            <a:r>
              <a:rPr lang="it-IT" dirty="0">
                <a:solidFill>
                  <a:srgbClr val="0070C0"/>
                </a:solidFill>
              </a:rPr>
              <a:t> (GRE1001) | Jacopo Mosesso </a:t>
            </a:r>
            <a:r>
              <a:rPr lang="it-IT" dirty="0"/>
              <a:t>|</a:t>
            </a:r>
            <a:r>
              <a:rPr lang="it-IT" dirty="0">
                <a:solidFill>
                  <a:srgbClr val="002060"/>
                </a:solidFill>
              </a:rPr>
              <a:t> VIT University, </a:t>
            </a:r>
            <a:r>
              <a:rPr lang="it-IT" dirty="0" err="1">
                <a:solidFill>
                  <a:srgbClr val="002060"/>
                </a:solidFill>
              </a:rPr>
              <a:t>July</a:t>
            </a:r>
            <a:r>
              <a:rPr lang="it-IT" dirty="0">
                <a:solidFill>
                  <a:srgbClr val="002060"/>
                </a:solidFill>
              </a:rPr>
              <a:t> 2022</a:t>
            </a:r>
          </a:p>
        </p:txBody>
      </p:sp>
      <p:sp>
        <p:nvSpPr>
          <p:cNvPr id="22" name="CasellaDiTesto 21">
            <a:extLst>
              <a:ext uri="{FF2B5EF4-FFF2-40B4-BE49-F238E27FC236}">
                <a16:creationId xmlns:a16="http://schemas.microsoft.com/office/drawing/2014/main" id="{D572733D-4200-4DE6-880A-BFA80432C65F}"/>
              </a:ext>
            </a:extLst>
          </p:cNvPr>
          <p:cNvSpPr txBox="1"/>
          <p:nvPr/>
        </p:nvSpPr>
        <p:spPr>
          <a:xfrm>
            <a:off x="8105932" y="1430286"/>
            <a:ext cx="3553454" cy="4585871"/>
          </a:xfrm>
          <a:prstGeom prst="rect">
            <a:avLst/>
          </a:prstGeom>
          <a:noFill/>
        </p:spPr>
        <p:txBody>
          <a:bodyPr wrap="square" rtlCol="0">
            <a:spAutoFit/>
          </a:bodyPr>
          <a:lstStyle/>
          <a:p>
            <a:r>
              <a:rPr lang="it-IT" sz="1800" b="1" i="1" dirty="0" err="1">
                <a:solidFill>
                  <a:srgbClr val="0070C0"/>
                </a:solidFill>
              </a:rPr>
              <a:t>Spurious</a:t>
            </a:r>
            <a:r>
              <a:rPr lang="it-IT" sz="1800" b="1" i="1" dirty="0">
                <a:solidFill>
                  <a:srgbClr val="0070C0"/>
                </a:solidFill>
              </a:rPr>
              <a:t> </a:t>
            </a:r>
            <a:r>
              <a:rPr lang="it-IT" sz="1800" b="1" i="1" dirty="0" err="1">
                <a:solidFill>
                  <a:srgbClr val="0070C0"/>
                </a:solidFill>
              </a:rPr>
              <a:t>diphthongs</a:t>
            </a:r>
            <a:r>
              <a:rPr lang="it-IT" sz="1800" b="1" i="1" dirty="0">
                <a:solidFill>
                  <a:srgbClr val="0070C0"/>
                </a:solidFill>
              </a:rPr>
              <a:t>:</a:t>
            </a:r>
          </a:p>
          <a:p>
            <a:pPr marL="285750" indent="-285750">
              <a:buFont typeface="Arial" panose="020B0604020202020204" pitchFamily="34" charset="0"/>
              <a:buChar char="•"/>
            </a:pPr>
            <a:r>
              <a:rPr lang="el-GR" sz="3200" b="1" dirty="0">
                <a:solidFill>
                  <a:srgbClr val="0070C0"/>
                </a:solidFill>
              </a:rPr>
              <a:t>όι</a:t>
            </a:r>
            <a:endParaRPr lang="it-IT" sz="3200" b="1" dirty="0">
              <a:solidFill>
                <a:srgbClr val="0070C0"/>
              </a:solidFill>
            </a:endParaRPr>
          </a:p>
          <a:p>
            <a:pPr marL="285750" indent="-285750">
              <a:buFont typeface="Arial" panose="020B0604020202020204" pitchFamily="34" charset="0"/>
              <a:buChar char="•"/>
            </a:pPr>
            <a:r>
              <a:rPr lang="el-GR" sz="3200" b="1" dirty="0">
                <a:solidFill>
                  <a:srgbClr val="0070C0"/>
                </a:solidFill>
              </a:rPr>
              <a:t>όη</a:t>
            </a:r>
            <a:endParaRPr lang="it-IT" sz="3200" b="1" dirty="0">
              <a:solidFill>
                <a:srgbClr val="0070C0"/>
              </a:solidFill>
            </a:endParaRPr>
          </a:p>
          <a:p>
            <a:pPr marL="285750" indent="-285750">
              <a:buFont typeface="Arial" panose="020B0604020202020204" pitchFamily="34" charset="0"/>
              <a:buChar char="•"/>
            </a:pPr>
            <a:r>
              <a:rPr lang="el-GR" sz="3200" b="1" dirty="0">
                <a:solidFill>
                  <a:srgbClr val="0070C0"/>
                </a:solidFill>
              </a:rPr>
              <a:t>άι</a:t>
            </a:r>
            <a:endParaRPr lang="it-IT" sz="3200" b="1" dirty="0">
              <a:solidFill>
                <a:srgbClr val="0070C0"/>
              </a:solidFill>
            </a:endParaRPr>
          </a:p>
          <a:p>
            <a:pPr marL="285750" indent="-285750">
              <a:buFont typeface="Arial" panose="020B0604020202020204" pitchFamily="34" charset="0"/>
              <a:buChar char="•"/>
            </a:pPr>
            <a:r>
              <a:rPr lang="el-GR" sz="3200" b="1" dirty="0">
                <a:solidFill>
                  <a:srgbClr val="0070C0"/>
                </a:solidFill>
              </a:rPr>
              <a:t>αη</a:t>
            </a:r>
            <a:endParaRPr lang="it-IT" sz="3200" b="1" dirty="0">
              <a:solidFill>
                <a:srgbClr val="0070C0"/>
              </a:solidFill>
            </a:endParaRPr>
          </a:p>
          <a:p>
            <a:pPr marL="285750" indent="-285750">
              <a:buFont typeface="Arial" panose="020B0604020202020204" pitchFamily="34" charset="0"/>
              <a:buChar char="•"/>
            </a:pPr>
            <a:r>
              <a:rPr lang="el-GR" sz="3200" b="1" dirty="0">
                <a:solidFill>
                  <a:srgbClr val="0070C0"/>
                </a:solidFill>
              </a:rPr>
              <a:t>ια</a:t>
            </a:r>
            <a:endParaRPr lang="it-IT" sz="3200" b="1" dirty="0">
              <a:solidFill>
                <a:srgbClr val="0070C0"/>
              </a:solidFill>
            </a:endParaRPr>
          </a:p>
          <a:p>
            <a:pPr marL="285750" indent="-285750">
              <a:buFont typeface="Arial" panose="020B0604020202020204" pitchFamily="34" charset="0"/>
              <a:buChar char="•"/>
            </a:pPr>
            <a:r>
              <a:rPr lang="el-GR" sz="3200" b="1" dirty="0">
                <a:solidFill>
                  <a:srgbClr val="0070C0"/>
                </a:solidFill>
              </a:rPr>
              <a:t>υα</a:t>
            </a:r>
            <a:endParaRPr lang="it-IT" sz="3200" b="1" dirty="0">
              <a:solidFill>
                <a:srgbClr val="0070C0"/>
              </a:solidFill>
            </a:endParaRPr>
          </a:p>
          <a:p>
            <a:pPr marL="285750" indent="-285750">
              <a:buFont typeface="Arial" panose="020B0604020202020204" pitchFamily="34" charset="0"/>
              <a:buChar char="•"/>
            </a:pPr>
            <a:r>
              <a:rPr lang="el-GR" sz="3200" b="1" dirty="0">
                <a:solidFill>
                  <a:srgbClr val="0070C0"/>
                </a:solidFill>
              </a:rPr>
              <a:t>εια</a:t>
            </a:r>
            <a:endParaRPr lang="it-IT" sz="3200" b="1" dirty="0">
              <a:solidFill>
                <a:srgbClr val="0070C0"/>
              </a:solidFill>
            </a:endParaRPr>
          </a:p>
          <a:p>
            <a:pPr marL="285750" indent="-285750">
              <a:buFont typeface="Arial" panose="020B0604020202020204" pitchFamily="34" charset="0"/>
              <a:buChar char="•"/>
            </a:pPr>
            <a:r>
              <a:rPr lang="el-GR" sz="3200" b="1" dirty="0">
                <a:solidFill>
                  <a:srgbClr val="0070C0"/>
                </a:solidFill>
              </a:rPr>
              <a:t>οια</a:t>
            </a:r>
            <a:endParaRPr lang="it-IT" sz="3200" b="1" dirty="0">
              <a:solidFill>
                <a:srgbClr val="0070C0"/>
              </a:solidFill>
            </a:endParaRPr>
          </a:p>
          <a:p>
            <a:endParaRPr lang="en-GB" dirty="0"/>
          </a:p>
        </p:txBody>
      </p:sp>
      <p:sp>
        <p:nvSpPr>
          <p:cNvPr id="23" name="CasellaDiTesto 22">
            <a:extLst>
              <a:ext uri="{FF2B5EF4-FFF2-40B4-BE49-F238E27FC236}">
                <a16:creationId xmlns:a16="http://schemas.microsoft.com/office/drawing/2014/main" id="{4E7F5ECC-6F9C-969C-4815-81AB414A5543}"/>
              </a:ext>
            </a:extLst>
          </p:cNvPr>
          <p:cNvSpPr txBox="1"/>
          <p:nvPr/>
        </p:nvSpPr>
        <p:spPr>
          <a:xfrm>
            <a:off x="9616766" y="1700885"/>
            <a:ext cx="1618794" cy="4708981"/>
          </a:xfrm>
          <a:prstGeom prst="rect">
            <a:avLst/>
          </a:prstGeom>
          <a:noFill/>
        </p:spPr>
        <p:txBody>
          <a:bodyPr wrap="square" rtlCol="0">
            <a:spAutoFit/>
          </a:bodyPr>
          <a:lstStyle/>
          <a:p>
            <a:r>
              <a:rPr lang="el-GR" sz="3200" b="1" dirty="0">
                <a:solidFill>
                  <a:srgbClr val="0070C0"/>
                </a:solidFill>
              </a:rPr>
              <a:t>→ </a:t>
            </a:r>
            <a:r>
              <a:rPr lang="it-IT" sz="3200" b="1" dirty="0">
                <a:solidFill>
                  <a:srgbClr val="0070C0"/>
                </a:solidFill>
              </a:rPr>
              <a:t>/oi/</a:t>
            </a:r>
            <a:r>
              <a:rPr lang="el-GR" sz="3200" b="1" dirty="0">
                <a:solidFill>
                  <a:srgbClr val="0070C0"/>
                </a:solidFill>
              </a:rPr>
              <a:t> </a:t>
            </a:r>
            <a:endParaRPr lang="it-IT" sz="3200" b="1" dirty="0">
              <a:solidFill>
                <a:srgbClr val="0070C0"/>
              </a:solidFill>
            </a:endParaRPr>
          </a:p>
          <a:p>
            <a:r>
              <a:rPr lang="el-GR" sz="3200" b="1" dirty="0">
                <a:solidFill>
                  <a:srgbClr val="0070C0"/>
                </a:solidFill>
              </a:rPr>
              <a:t>→ </a:t>
            </a:r>
            <a:r>
              <a:rPr lang="it-IT" sz="3200" b="1" dirty="0">
                <a:solidFill>
                  <a:srgbClr val="0070C0"/>
                </a:solidFill>
              </a:rPr>
              <a:t>/oi/</a:t>
            </a:r>
            <a:endParaRPr lang="el-GR" sz="3200" b="1" dirty="0">
              <a:solidFill>
                <a:srgbClr val="0070C0"/>
              </a:solidFill>
            </a:endParaRPr>
          </a:p>
          <a:p>
            <a:r>
              <a:rPr lang="en-GB" sz="3200" b="1" dirty="0">
                <a:solidFill>
                  <a:srgbClr val="0070C0"/>
                </a:solidFill>
              </a:rPr>
              <a:t>→</a:t>
            </a:r>
            <a:r>
              <a:rPr lang="el-GR" sz="3200" b="1" dirty="0">
                <a:solidFill>
                  <a:srgbClr val="0070C0"/>
                </a:solidFill>
              </a:rPr>
              <a:t> </a:t>
            </a:r>
            <a:r>
              <a:rPr lang="it-IT" sz="3200" b="1" dirty="0">
                <a:solidFill>
                  <a:srgbClr val="0070C0"/>
                </a:solidFill>
              </a:rPr>
              <a:t>/ai/</a:t>
            </a:r>
            <a:endParaRPr lang="el-GR" sz="3200" b="1" dirty="0">
              <a:solidFill>
                <a:srgbClr val="0070C0"/>
              </a:solidFill>
            </a:endParaRPr>
          </a:p>
          <a:p>
            <a:r>
              <a:rPr lang="en-GB" sz="3200" b="1" dirty="0">
                <a:solidFill>
                  <a:srgbClr val="0070C0"/>
                </a:solidFill>
              </a:rPr>
              <a:t>→</a:t>
            </a:r>
            <a:r>
              <a:rPr lang="el-GR" sz="3200" b="1" dirty="0">
                <a:solidFill>
                  <a:srgbClr val="0070C0"/>
                </a:solidFill>
              </a:rPr>
              <a:t> </a:t>
            </a:r>
            <a:r>
              <a:rPr lang="it-IT" sz="3200" b="1" dirty="0">
                <a:solidFill>
                  <a:srgbClr val="0070C0"/>
                </a:solidFill>
              </a:rPr>
              <a:t>/ai/</a:t>
            </a:r>
          </a:p>
          <a:p>
            <a:r>
              <a:rPr lang="en-GB" sz="3200" b="1" dirty="0">
                <a:solidFill>
                  <a:srgbClr val="0070C0"/>
                </a:solidFill>
              </a:rPr>
              <a:t>→</a:t>
            </a:r>
            <a:r>
              <a:rPr lang="el-GR" sz="3200" b="1" dirty="0">
                <a:solidFill>
                  <a:srgbClr val="0070C0"/>
                </a:solidFill>
              </a:rPr>
              <a:t> </a:t>
            </a:r>
            <a:r>
              <a:rPr lang="it-IT" sz="3200" b="1" dirty="0">
                <a:solidFill>
                  <a:srgbClr val="0070C0"/>
                </a:solidFill>
              </a:rPr>
              <a:t>/</a:t>
            </a:r>
            <a:r>
              <a:rPr lang="it-IT" sz="3200" b="1" dirty="0" err="1">
                <a:solidFill>
                  <a:srgbClr val="0070C0"/>
                </a:solidFill>
              </a:rPr>
              <a:t>ia</a:t>
            </a:r>
            <a:r>
              <a:rPr lang="it-IT" sz="3200" b="1" dirty="0">
                <a:solidFill>
                  <a:srgbClr val="0070C0"/>
                </a:solidFill>
              </a:rPr>
              <a:t>/</a:t>
            </a:r>
          </a:p>
          <a:p>
            <a:r>
              <a:rPr lang="en-GB" sz="3200" b="1" dirty="0">
                <a:solidFill>
                  <a:srgbClr val="0070C0"/>
                </a:solidFill>
              </a:rPr>
              <a:t>→</a:t>
            </a:r>
            <a:r>
              <a:rPr lang="el-GR" sz="3200" b="1" dirty="0">
                <a:solidFill>
                  <a:srgbClr val="0070C0"/>
                </a:solidFill>
              </a:rPr>
              <a:t> </a:t>
            </a:r>
            <a:r>
              <a:rPr lang="it-IT" sz="3200" b="1" dirty="0">
                <a:solidFill>
                  <a:srgbClr val="0070C0"/>
                </a:solidFill>
              </a:rPr>
              <a:t>/</a:t>
            </a:r>
            <a:r>
              <a:rPr lang="it-IT" sz="3200" b="1" dirty="0" err="1">
                <a:solidFill>
                  <a:srgbClr val="0070C0"/>
                </a:solidFill>
              </a:rPr>
              <a:t>ia</a:t>
            </a:r>
            <a:r>
              <a:rPr lang="it-IT" sz="3200" b="1" dirty="0">
                <a:solidFill>
                  <a:srgbClr val="0070C0"/>
                </a:solidFill>
              </a:rPr>
              <a:t>/</a:t>
            </a:r>
          </a:p>
          <a:p>
            <a:r>
              <a:rPr lang="en-GB" sz="3200" b="1" dirty="0">
                <a:solidFill>
                  <a:srgbClr val="0070C0"/>
                </a:solidFill>
              </a:rPr>
              <a:t>→</a:t>
            </a:r>
            <a:r>
              <a:rPr lang="el-GR" sz="3200" b="1" dirty="0">
                <a:solidFill>
                  <a:srgbClr val="0070C0"/>
                </a:solidFill>
              </a:rPr>
              <a:t> </a:t>
            </a:r>
            <a:r>
              <a:rPr lang="it-IT" sz="3200" b="1" dirty="0">
                <a:solidFill>
                  <a:srgbClr val="0070C0"/>
                </a:solidFill>
              </a:rPr>
              <a:t>/</a:t>
            </a:r>
            <a:r>
              <a:rPr lang="it-IT" sz="3200" b="1" dirty="0" err="1">
                <a:solidFill>
                  <a:srgbClr val="0070C0"/>
                </a:solidFill>
              </a:rPr>
              <a:t>ia</a:t>
            </a:r>
            <a:r>
              <a:rPr lang="it-IT" sz="3200" b="1" dirty="0">
                <a:solidFill>
                  <a:srgbClr val="0070C0"/>
                </a:solidFill>
              </a:rPr>
              <a:t>/</a:t>
            </a:r>
          </a:p>
          <a:p>
            <a:r>
              <a:rPr lang="en-GB" sz="3200" b="1" dirty="0">
                <a:solidFill>
                  <a:srgbClr val="0070C0"/>
                </a:solidFill>
              </a:rPr>
              <a:t>→</a:t>
            </a:r>
            <a:r>
              <a:rPr lang="el-GR" sz="3200" b="1" dirty="0">
                <a:solidFill>
                  <a:srgbClr val="0070C0"/>
                </a:solidFill>
              </a:rPr>
              <a:t> </a:t>
            </a:r>
            <a:r>
              <a:rPr lang="it-IT" sz="3200" b="1" dirty="0">
                <a:solidFill>
                  <a:srgbClr val="0070C0"/>
                </a:solidFill>
              </a:rPr>
              <a:t>/</a:t>
            </a:r>
            <a:r>
              <a:rPr lang="it-IT" sz="3200" b="1" dirty="0" err="1">
                <a:solidFill>
                  <a:srgbClr val="0070C0"/>
                </a:solidFill>
              </a:rPr>
              <a:t>ia</a:t>
            </a:r>
            <a:r>
              <a:rPr lang="it-IT" sz="3200" b="1" dirty="0">
                <a:solidFill>
                  <a:srgbClr val="0070C0"/>
                </a:solidFill>
              </a:rPr>
              <a:t>/</a:t>
            </a:r>
            <a:endParaRPr lang="en-GB" sz="3200" b="1" dirty="0">
              <a:solidFill>
                <a:srgbClr val="0070C0"/>
              </a:solidFill>
            </a:endParaRPr>
          </a:p>
          <a:p>
            <a:endParaRPr lang="it-IT" sz="4400" b="1" dirty="0">
              <a:solidFill>
                <a:srgbClr val="0070C0"/>
              </a:solidFill>
            </a:endParaRPr>
          </a:p>
        </p:txBody>
      </p:sp>
    </p:spTree>
    <p:extLst>
      <p:ext uri="{BB962C8B-B14F-4D97-AF65-F5344CB8AC3E}">
        <p14:creationId xmlns:p14="http://schemas.microsoft.com/office/powerpoint/2010/main" val="2283810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
                                            <p:txEl>
                                              <p:pRg st="0" end="0"/>
                                            </p:txEl>
                                          </p:spTgt>
                                        </p:tgtEl>
                                        <p:attrNameLst>
                                          <p:attrName>style.visibility</p:attrName>
                                        </p:attrNameLst>
                                      </p:cBhvr>
                                      <p:to>
                                        <p:strVal val="visible"/>
                                      </p:to>
                                    </p:set>
                                    <p:animEffect transition="in" filter="fade">
                                      <p:cBhvr>
                                        <p:cTn id="7" dur="500"/>
                                        <p:tgtEl>
                                          <p:spTgt spid="1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6">
                                            <p:txEl>
                                              <p:pRg st="2" end="2"/>
                                            </p:txEl>
                                          </p:spTgt>
                                        </p:tgtEl>
                                        <p:attrNameLst>
                                          <p:attrName>style.visibility</p:attrName>
                                        </p:attrNameLst>
                                      </p:cBhvr>
                                      <p:to>
                                        <p:strVal val="visible"/>
                                      </p:to>
                                    </p:set>
                                    <p:animEffect transition="in" filter="fade">
                                      <p:cBhvr>
                                        <p:cTn id="12" dur="500"/>
                                        <p:tgtEl>
                                          <p:spTgt spid="1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6">
                                            <p:txEl>
                                              <p:pRg st="3" end="3"/>
                                            </p:txEl>
                                          </p:spTgt>
                                        </p:tgtEl>
                                        <p:attrNameLst>
                                          <p:attrName>style.visibility</p:attrName>
                                        </p:attrNameLst>
                                      </p:cBhvr>
                                      <p:to>
                                        <p:strVal val="visible"/>
                                      </p:to>
                                    </p:set>
                                    <p:animEffect transition="in" filter="fade">
                                      <p:cBhvr>
                                        <p:cTn id="17" dur="500"/>
                                        <p:tgtEl>
                                          <p:spTgt spid="16">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6">
                                            <p:txEl>
                                              <p:pRg st="4" end="4"/>
                                            </p:txEl>
                                          </p:spTgt>
                                        </p:tgtEl>
                                        <p:attrNameLst>
                                          <p:attrName>style.visibility</p:attrName>
                                        </p:attrNameLst>
                                      </p:cBhvr>
                                      <p:to>
                                        <p:strVal val="visible"/>
                                      </p:to>
                                    </p:set>
                                    <p:animEffect transition="in" filter="fade">
                                      <p:cBhvr>
                                        <p:cTn id="22" dur="500"/>
                                        <p:tgtEl>
                                          <p:spTgt spid="16">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6">
                                            <p:txEl>
                                              <p:pRg st="5" end="5"/>
                                            </p:txEl>
                                          </p:spTgt>
                                        </p:tgtEl>
                                        <p:attrNameLst>
                                          <p:attrName>style.visibility</p:attrName>
                                        </p:attrNameLst>
                                      </p:cBhvr>
                                      <p:to>
                                        <p:strVal val="visible"/>
                                      </p:to>
                                    </p:set>
                                    <p:animEffect transition="in" filter="fade">
                                      <p:cBhvr>
                                        <p:cTn id="27" dur="500"/>
                                        <p:tgtEl>
                                          <p:spTgt spid="16">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8">
                                            <p:txEl>
                                              <p:pRg st="2" end="2"/>
                                            </p:txEl>
                                          </p:spTgt>
                                        </p:tgtEl>
                                        <p:attrNameLst>
                                          <p:attrName>style.visibility</p:attrName>
                                        </p:attrNameLst>
                                      </p:cBhvr>
                                      <p:to>
                                        <p:strVal val="visible"/>
                                      </p:to>
                                    </p:set>
                                    <p:animEffect transition="in" filter="fade">
                                      <p:cBhvr>
                                        <p:cTn id="32" dur="500"/>
                                        <p:tgtEl>
                                          <p:spTgt spid="18">
                                            <p:txEl>
                                              <p:pRg st="2" end="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8">
                                            <p:txEl>
                                              <p:pRg st="3" end="3"/>
                                            </p:txEl>
                                          </p:spTgt>
                                        </p:tgtEl>
                                        <p:attrNameLst>
                                          <p:attrName>style.visibility</p:attrName>
                                        </p:attrNameLst>
                                      </p:cBhvr>
                                      <p:to>
                                        <p:strVal val="visible"/>
                                      </p:to>
                                    </p:set>
                                    <p:animEffect transition="in" filter="fade">
                                      <p:cBhvr>
                                        <p:cTn id="37" dur="500"/>
                                        <p:tgtEl>
                                          <p:spTgt spid="18">
                                            <p:txEl>
                                              <p:pRg st="3" end="3"/>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8">
                                            <p:txEl>
                                              <p:pRg st="4" end="4"/>
                                            </p:txEl>
                                          </p:spTgt>
                                        </p:tgtEl>
                                        <p:attrNameLst>
                                          <p:attrName>style.visibility</p:attrName>
                                        </p:attrNameLst>
                                      </p:cBhvr>
                                      <p:to>
                                        <p:strVal val="visible"/>
                                      </p:to>
                                    </p:set>
                                    <p:animEffect transition="in" filter="fade">
                                      <p:cBhvr>
                                        <p:cTn id="42" dur="500"/>
                                        <p:tgtEl>
                                          <p:spTgt spid="18">
                                            <p:txEl>
                                              <p:pRg st="4" end="4"/>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8">
                                            <p:txEl>
                                              <p:pRg st="5" end="5"/>
                                            </p:txEl>
                                          </p:spTgt>
                                        </p:tgtEl>
                                        <p:attrNameLst>
                                          <p:attrName>style.visibility</p:attrName>
                                        </p:attrNameLst>
                                      </p:cBhvr>
                                      <p:to>
                                        <p:strVal val="visible"/>
                                      </p:to>
                                    </p:set>
                                    <p:animEffect transition="in" filter="fade">
                                      <p:cBhvr>
                                        <p:cTn id="47" dur="500"/>
                                        <p:tgtEl>
                                          <p:spTgt spid="18">
                                            <p:txEl>
                                              <p:pRg st="5" end="5"/>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22"/>
                                        </p:tgtEl>
                                        <p:attrNameLst>
                                          <p:attrName>style.visibility</p:attrName>
                                        </p:attrNameLst>
                                      </p:cBhvr>
                                      <p:to>
                                        <p:strVal val="visible"/>
                                      </p:to>
                                    </p:set>
                                    <p:animEffect transition="in" filter="fade">
                                      <p:cBhvr>
                                        <p:cTn id="52" dur="500"/>
                                        <p:tgtEl>
                                          <p:spTgt spid="22"/>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23">
                                            <p:txEl>
                                              <p:pRg st="0" end="0"/>
                                            </p:txEl>
                                          </p:spTgt>
                                        </p:tgtEl>
                                        <p:attrNameLst>
                                          <p:attrName>style.visibility</p:attrName>
                                        </p:attrNameLst>
                                      </p:cBhvr>
                                      <p:to>
                                        <p:strVal val="visible"/>
                                      </p:to>
                                    </p:set>
                                    <p:animEffect transition="in" filter="fade">
                                      <p:cBhvr>
                                        <p:cTn id="57" dur="500"/>
                                        <p:tgtEl>
                                          <p:spTgt spid="23">
                                            <p:txEl>
                                              <p:pRg st="0" end="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23">
                                            <p:txEl>
                                              <p:pRg st="1" end="1"/>
                                            </p:txEl>
                                          </p:spTgt>
                                        </p:tgtEl>
                                        <p:attrNameLst>
                                          <p:attrName>style.visibility</p:attrName>
                                        </p:attrNameLst>
                                      </p:cBhvr>
                                      <p:to>
                                        <p:strVal val="visible"/>
                                      </p:to>
                                    </p:set>
                                    <p:animEffect transition="in" filter="fade">
                                      <p:cBhvr>
                                        <p:cTn id="62" dur="500"/>
                                        <p:tgtEl>
                                          <p:spTgt spid="23">
                                            <p:txEl>
                                              <p:pRg st="1" end="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23">
                                            <p:txEl>
                                              <p:pRg st="2" end="2"/>
                                            </p:txEl>
                                          </p:spTgt>
                                        </p:tgtEl>
                                        <p:attrNameLst>
                                          <p:attrName>style.visibility</p:attrName>
                                        </p:attrNameLst>
                                      </p:cBhvr>
                                      <p:to>
                                        <p:strVal val="visible"/>
                                      </p:to>
                                    </p:set>
                                    <p:animEffect transition="in" filter="fade">
                                      <p:cBhvr>
                                        <p:cTn id="67" dur="500"/>
                                        <p:tgtEl>
                                          <p:spTgt spid="23">
                                            <p:txEl>
                                              <p:pRg st="2" end="2"/>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23">
                                            <p:txEl>
                                              <p:pRg st="3" end="3"/>
                                            </p:txEl>
                                          </p:spTgt>
                                        </p:tgtEl>
                                        <p:attrNameLst>
                                          <p:attrName>style.visibility</p:attrName>
                                        </p:attrNameLst>
                                      </p:cBhvr>
                                      <p:to>
                                        <p:strVal val="visible"/>
                                      </p:to>
                                    </p:set>
                                    <p:animEffect transition="in" filter="fade">
                                      <p:cBhvr>
                                        <p:cTn id="72" dur="500"/>
                                        <p:tgtEl>
                                          <p:spTgt spid="23">
                                            <p:txEl>
                                              <p:pRg st="3" end="3"/>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23">
                                            <p:txEl>
                                              <p:pRg st="4" end="4"/>
                                            </p:txEl>
                                          </p:spTgt>
                                        </p:tgtEl>
                                        <p:attrNameLst>
                                          <p:attrName>style.visibility</p:attrName>
                                        </p:attrNameLst>
                                      </p:cBhvr>
                                      <p:to>
                                        <p:strVal val="visible"/>
                                      </p:to>
                                    </p:set>
                                    <p:animEffect transition="in" filter="fade">
                                      <p:cBhvr>
                                        <p:cTn id="77" dur="500"/>
                                        <p:tgtEl>
                                          <p:spTgt spid="23">
                                            <p:txEl>
                                              <p:pRg st="4" end="4"/>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grpId="0" nodeType="clickEffect">
                                  <p:stCondLst>
                                    <p:cond delay="0"/>
                                  </p:stCondLst>
                                  <p:childTnLst>
                                    <p:set>
                                      <p:cBhvr>
                                        <p:cTn id="81" dur="1" fill="hold">
                                          <p:stCondLst>
                                            <p:cond delay="0"/>
                                          </p:stCondLst>
                                        </p:cTn>
                                        <p:tgtEl>
                                          <p:spTgt spid="23">
                                            <p:txEl>
                                              <p:pRg st="5" end="5"/>
                                            </p:txEl>
                                          </p:spTgt>
                                        </p:tgtEl>
                                        <p:attrNameLst>
                                          <p:attrName>style.visibility</p:attrName>
                                        </p:attrNameLst>
                                      </p:cBhvr>
                                      <p:to>
                                        <p:strVal val="visible"/>
                                      </p:to>
                                    </p:set>
                                    <p:animEffect transition="in" filter="fade">
                                      <p:cBhvr>
                                        <p:cTn id="82" dur="500"/>
                                        <p:tgtEl>
                                          <p:spTgt spid="23">
                                            <p:txEl>
                                              <p:pRg st="5" end="5"/>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grpId="0" nodeType="clickEffect">
                                  <p:stCondLst>
                                    <p:cond delay="0"/>
                                  </p:stCondLst>
                                  <p:childTnLst>
                                    <p:set>
                                      <p:cBhvr>
                                        <p:cTn id="86" dur="1" fill="hold">
                                          <p:stCondLst>
                                            <p:cond delay="0"/>
                                          </p:stCondLst>
                                        </p:cTn>
                                        <p:tgtEl>
                                          <p:spTgt spid="23">
                                            <p:txEl>
                                              <p:pRg st="6" end="6"/>
                                            </p:txEl>
                                          </p:spTgt>
                                        </p:tgtEl>
                                        <p:attrNameLst>
                                          <p:attrName>style.visibility</p:attrName>
                                        </p:attrNameLst>
                                      </p:cBhvr>
                                      <p:to>
                                        <p:strVal val="visible"/>
                                      </p:to>
                                    </p:set>
                                    <p:animEffect transition="in" filter="fade">
                                      <p:cBhvr>
                                        <p:cTn id="87" dur="500"/>
                                        <p:tgtEl>
                                          <p:spTgt spid="23">
                                            <p:txEl>
                                              <p:pRg st="6" end="6"/>
                                            </p:txEl>
                                          </p:spTgt>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grpId="0" nodeType="clickEffect">
                                  <p:stCondLst>
                                    <p:cond delay="0"/>
                                  </p:stCondLst>
                                  <p:childTnLst>
                                    <p:set>
                                      <p:cBhvr>
                                        <p:cTn id="91" dur="1" fill="hold">
                                          <p:stCondLst>
                                            <p:cond delay="0"/>
                                          </p:stCondLst>
                                        </p:cTn>
                                        <p:tgtEl>
                                          <p:spTgt spid="23">
                                            <p:txEl>
                                              <p:pRg st="7" end="7"/>
                                            </p:txEl>
                                          </p:spTgt>
                                        </p:tgtEl>
                                        <p:attrNameLst>
                                          <p:attrName>style.visibility</p:attrName>
                                        </p:attrNameLst>
                                      </p:cBhvr>
                                      <p:to>
                                        <p:strVal val="visible"/>
                                      </p:to>
                                    </p:set>
                                    <p:animEffect transition="in" filter="fade">
                                      <p:cBhvr>
                                        <p:cTn id="92" dur="500"/>
                                        <p:tgtEl>
                                          <p:spTgt spid="2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uild="p"/>
      <p:bldP spid="18" grpId="0" build="p"/>
      <p:bldP spid="22" grpId="0"/>
      <p:bldP spid="2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Immagine 13">
            <a:extLst>
              <a:ext uri="{FF2B5EF4-FFF2-40B4-BE49-F238E27FC236}">
                <a16:creationId xmlns:a16="http://schemas.microsoft.com/office/drawing/2014/main" id="{2668180A-E7D5-47E6-85CE-E0D5098B3B99}"/>
              </a:ext>
            </a:extLst>
          </p:cNvPr>
          <p:cNvPicPr>
            <a:picLocks noChangeAspect="1"/>
          </p:cNvPicPr>
          <p:nvPr/>
        </p:nvPicPr>
        <p:blipFill rotWithShape="1">
          <a:blip r:embed="rId2">
            <a:extLst>
              <a:ext uri="{28A0092B-C50C-407E-A947-70E740481C1C}">
                <a14:useLocalDpi xmlns:a14="http://schemas.microsoft.com/office/drawing/2010/main" val="0"/>
              </a:ext>
            </a:extLst>
          </a:blip>
          <a:srcRect t="-1" b="11743"/>
          <a:stretch/>
        </p:blipFill>
        <p:spPr>
          <a:xfrm>
            <a:off x="10279795" y="5258037"/>
            <a:ext cx="1720657" cy="1599963"/>
          </a:xfrm>
          <a:prstGeom prst="rect">
            <a:avLst/>
          </a:prstGeom>
        </p:spPr>
      </p:pic>
      <p:grpSp>
        <p:nvGrpSpPr>
          <p:cNvPr id="7" name="Gruppo 6">
            <a:extLst>
              <a:ext uri="{FF2B5EF4-FFF2-40B4-BE49-F238E27FC236}">
                <a16:creationId xmlns:a16="http://schemas.microsoft.com/office/drawing/2014/main" id="{26B6EAF2-CBB3-4DA8-8C07-4AF92493ADB7}"/>
              </a:ext>
            </a:extLst>
          </p:cNvPr>
          <p:cNvGrpSpPr/>
          <p:nvPr/>
        </p:nvGrpSpPr>
        <p:grpSpPr>
          <a:xfrm>
            <a:off x="956441" y="6160862"/>
            <a:ext cx="9307156" cy="519102"/>
            <a:chOff x="662151" y="5144570"/>
            <a:chExt cx="9307156" cy="519102"/>
          </a:xfrm>
        </p:grpSpPr>
        <p:pic>
          <p:nvPicPr>
            <p:cNvPr id="3" name="Immagine 2">
              <a:extLst>
                <a:ext uri="{FF2B5EF4-FFF2-40B4-BE49-F238E27FC236}">
                  <a16:creationId xmlns:a16="http://schemas.microsoft.com/office/drawing/2014/main" id="{BE926B0F-C08E-4F7F-99C4-85B1DD58CE17}"/>
                </a:ext>
              </a:extLst>
            </p:cNvPr>
            <p:cNvPicPr>
              <a:picLocks noChangeAspect="1"/>
            </p:cNvPicPr>
            <p:nvPr/>
          </p:nvPicPr>
          <p:blipFill rotWithShape="1">
            <a:blip r:embed="rId3" cstate="print">
              <a:duotone>
                <a:schemeClr val="accent5">
                  <a:shade val="45000"/>
                  <a:satMod val="135000"/>
                </a:schemeClr>
                <a:prstClr val="white"/>
              </a:duotone>
              <a:extLst>
                <a:ext uri="{28A0092B-C50C-407E-A947-70E740481C1C}">
                  <a14:useLocalDpi xmlns:a14="http://schemas.microsoft.com/office/drawing/2010/main" val="0"/>
                </a:ext>
              </a:extLst>
            </a:blip>
            <a:srcRect t="28584" r="51333" b="28417"/>
            <a:stretch/>
          </p:blipFill>
          <p:spPr>
            <a:xfrm flipV="1">
              <a:off x="662151" y="5144570"/>
              <a:ext cx="1175020" cy="519102"/>
            </a:xfrm>
            <a:prstGeom prst="rect">
              <a:avLst/>
            </a:prstGeom>
          </p:spPr>
        </p:pic>
        <p:pic>
          <p:nvPicPr>
            <p:cNvPr id="15" name="Immagine 14">
              <a:extLst>
                <a:ext uri="{FF2B5EF4-FFF2-40B4-BE49-F238E27FC236}">
                  <a16:creationId xmlns:a16="http://schemas.microsoft.com/office/drawing/2014/main" id="{EF09BA52-D7D4-4E7C-8F53-E3F26F789827}"/>
                </a:ext>
              </a:extLst>
            </p:cNvPr>
            <p:cNvPicPr>
              <a:picLocks noChangeAspect="1"/>
            </p:cNvPicPr>
            <p:nvPr/>
          </p:nvPicPr>
          <p:blipFill rotWithShape="1">
            <a:blip r:embed="rId3" cstate="print">
              <a:duotone>
                <a:schemeClr val="accent5">
                  <a:shade val="45000"/>
                  <a:satMod val="135000"/>
                </a:schemeClr>
                <a:prstClr val="white"/>
              </a:duotone>
              <a:extLst>
                <a:ext uri="{28A0092B-C50C-407E-A947-70E740481C1C}">
                  <a14:useLocalDpi xmlns:a14="http://schemas.microsoft.com/office/drawing/2010/main" val="0"/>
                </a:ext>
              </a:extLst>
            </a:blip>
            <a:srcRect t="28584" r="51333" b="28417"/>
            <a:stretch/>
          </p:blipFill>
          <p:spPr>
            <a:xfrm flipV="1">
              <a:off x="1822905" y="5144570"/>
              <a:ext cx="1175020" cy="519102"/>
            </a:xfrm>
            <a:prstGeom prst="rect">
              <a:avLst/>
            </a:prstGeom>
          </p:spPr>
        </p:pic>
        <p:pic>
          <p:nvPicPr>
            <p:cNvPr id="19" name="Immagine 18">
              <a:extLst>
                <a:ext uri="{FF2B5EF4-FFF2-40B4-BE49-F238E27FC236}">
                  <a16:creationId xmlns:a16="http://schemas.microsoft.com/office/drawing/2014/main" id="{474EC2C3-910E-46C2-AB0B-B6D4B523C8BF}"/>
                </a:ext>
              </a:extLst>
            </p:cNvPr>
            <p:cNvPicPr>
              <a:picLocks noChangeAspect="1"/>
            </p:cNvPicPr>
            <p:nvPr/>
          </p:nvPicPr>
          <p:blipFill rotWithShape="1">
            <a:blip r:embed="rId3" cstate="print">
              <a:duotone>
                <a:schemeClr val="accent5">
                  <a:shade val="45000"/>
                  <a:satMod val="135000"/>
                </a:schemeClr>
                <a:prstClr val="white"/>
              </a:duotone>
              <a:extLst>
                <a:ext uri="{28A0092B-C50C-407E-A947-70E740481C1C}">
                  <a14:useLocalDpi xmlns:a14="http://schemas.microsoft.com/office/drawing/2010/main" val="0"/>
                </a:ext>
              </a:extLst>
            </a:blip>
            <a:srcRect t="28584" r="51333" b="28417"/>
            <a:stretch/>
          </p:blipFill>
          <p:spPr>
            <a:xfrm flipV="1">
              <a:off x="2985987" y="5144570"/>
              <a:ext cx="1175020" cy="519102"/>
            </a:xfrm>
            <a:prstGeom prst="rect">
              <a:avLst/>
            </a:prstGeom>
          </p:spPr>
        </p:pic>
        <p:pic>
          <p:nvPicPr>
            <p:cNvPr id="20" name="Immagine 19">
              <a:extLst>
                <a:ext uri="{FF2B5EF4-FFF2-40B4-BE49-F238E27FC236}">
                  <a16:creationId xmlns:a16="http://schemas.microsoft.com/office/drawing/2014/main" id="{D8B31A47-8FB5-4F8B-9A8D-BCBF168869B8}"/>
                </a:ext>
              </a:extLst>
            </p:cNvPr>
            <p:cNvPicPr>
              <a:picLocks noChangeAspect="1"/>
            </p:cNvPicPr>
            <p:nvPr/>
          </p:nvPicPr>
          <p:blipFill rotWithShape="1">
            <a:blip r:embed="rId3" cstate="print">
              <a:duotone>
                <a:schemeClr val="accent5">
                  <a:shade val="45000"/>
                  <a:satMod val="135000"/>
                </a:schemeClr>
                <a:prstClr val="white"/>
              </a:duotone>
              <a:extLst>
                <a:ext uri="{28A0092B-C50C-407E-A947-70E740481C1C}">
                  <a14:useLocalDpi xmlns:a14="http://schemas.microsoft.com/office/drawing/2010/main" val="0"/>
                </a:ext>
              </a:extLst>
            </a:blip>
            <a:srcRect t="28584" r="51333" b="28417"/>
            <a:stretch/>
          </p:blipFill>
          <p:spPr>
            <a:xfrm flipV="1">
              <a:off x="4148341" y="5144570"/>
              <a:ext cx="1175020" cy="519102"/>
            </a:xfrm>
            <a:prstGeom prst="rect">
              <a:avLst/>
            </a:prstGeom>
          </p:spPr>
        </p:pic>
        <p:pic>
          <p:nvPicPr>
            <p:cNvPr id="27" name="Immagine 26">
              <a:extLst>
                <a:ext uri="{FF2B5EF4-FFF2-40B4-BE49-F238E27FC236}">
                  <a16:creationId xmlns:a16="http://schemas.microsoft.com/office/drawing/2014/main" id="{413F4EAC-F6A8-4F86-8724-5BB1FB177E77}"/>
                </a:ext>
              </a:extLst>
            </p:cNvPr>
            <p:cNvPicPr>
              <a:picLocks noChangeAspect="1"/>
            </p:cNvPicPr>
            <p:nvPr/>
          </p:nvPicPr>
          <p:blipFill rotWithShape="1">
            <a:blip r:embed="rId3" cstate="print">
              <a:duotone>
                <a:schemeClr val="accent5">
                  <a:shade val="45000"/>
                  <a:satMod val="135000"/>
                </a:schemeClr>
                <a:prstClr val="white"/>
              </a:duotone>
              <a:extLst>
                <a:ext uri="{28A0092B-C50C-407E-A947-70E740481C1C}">
                  <a14:useLocalDpi xmlns:a14="http://schemas.microsoft.com/office/drawing/2010/main" val="0"/>
                </a:ext>
              </a:extLst>
            </a:blip>
            <a:srcRect t="28584" r="51333" b="28417"/>
            <a:stretch/>
          </p:blipFill>
          <p:spPr>
            <a:xfrm flipV="1">
              <a:off x="5302492" y="5144570"/>
              <a:ext cx="1175020" cy="519102"/>
            </a:xfrm>
            <a:prstGeom prst="rect">
              <a:avLst/>
            </a:prstGeom>
          </p:spPr>
        </p:pic>
        <p:pic>
          <p:nvPicPr>
            <p:cNvPr id="28" name="Immagine 27">
              <a:extLst>
                <a:ext uri="{FF2B5EF4-FFF2-40B4-BE49-F238E27FC236}">
                  <a16:creationId xmlns:a16="http://schemas.microsoft.com/office/drawing/2014/main" id="{A085FA02-F772-47B9-B613-DF601AAE3BBD}"/>
                </a:ext>
              </a:extLst>
            </p:cNvPr>
            <p:cNvPicPr>
              <a:picLocks noChangeAspect="1"/>
            </p:cNvPicPr>
            <p:nvPr/>
          </p:nvPicPr>
          <p:blipFill rotWithShape="1">
            <a:blip r:embed="rId3" cstate="print">
              <a:duotone>
                <a:schemeClr val="accent5">
                  <a:shade val="45000"/>
                  <a:satMod val="135000"/>
                </a:schemeClr>
                <a:prstClr val="white"/>
              </a:duotone>
              <a:extLst>
                <a:ext uri="{28A0092B-C50C-407E-A947-70E740481C1C}">
                  <a14:useLocalDpi xmlns:a14="http://schemas.microsoft.com/office/drawing/2010/main" val="0"/>
                </a:ext>
              </a:extLst>
            </a:blip>
            <a:srcRect t="28584" r="51333" b="28417"/>
            <a:stretch/>
          </p:blipFill>
          <p:spPr>
            <a:xfrm flipV="1">
              <a:off x="6463245" y="5144570"/>
              <a:ext cx="1175020" cy="519102"/>
            </a:xfrm>
            <a:prstGeom prst="rect">
              <a:avLst/>
            </a:prstGeom>
          </p:spPr>
        </p:pic>
        <p:pic>
          <p:nvPicPr>
            <p:cNvPr id="25" name="Immagine 24">
              <a:extLst>
                <a:ext uri="{FF2B5EF4-FFF2-40B4-BE49-F238E27FC236}">
                  <a16:creationId xmlns:a16="http://schemas.microsoft.com/office/drawing/2014/main" id="{D5E11AC9-FFA0-48E2-8DB2-9342E666E56B}"/>
                </a:ext>
              </a:extLst>
            </p:cNvPr>
            <p:cNvPicPr>
              <a:picLocks noChangeAspect="1"/>
            </p:cNvPicPr>
            <p:nvPr/>
          </p:nvPicPr>
          <p:blipFill rotWithShape="1">
            <a:blip r:embed="rId3" cstate="print">
              <a:duotone>
                <a:schemeClr val="accent5">
                  <a:shade val="45000"/>
                  <a:satMod val="135000"/>
                </a:schemeClr>
                <a:prstClr val="white"/>
              </a:duotone>
              <a:extLst>
                <a:ext uri="{28A0092B-C50C-407E-A947-70E740481C1C}">
                  <a14:useLocalDpi xmlns:a14="http://schemas.microsoft.com/office/drawing/2010/main" val="0"/>
                </a:ext>
              </a:extLst>
            </a:blip>
            <a:srcRect t="28584" r="51333" b="28417"/>
            <a:stretch/>
          </p:blipFill>
          <p:spPr>
            <a:xfrm flipV="1">
              <a:off x="7629930" y="5144570"/>
              <a:ext cx="1175020" cy="519102"/>
            </a:xfrm>
            <a:prstGeom prst="rect">
              <a:avLst/>
            </a:prstGeom>
          </p:spPr>
        </p:pic>
        <p:pic>
          <p:nvPicPr>
            <p:cNvPr id="26" name="Immagine 25">
              <a:extLst>
                <a:ext uri="{FF2B5EF4-FFF2-40B4-BE49-F238E27FC236}">
                  <a16:creationId xmlns:a16="http://schemas.microsoft.com/office/drawing/2014/main" id="{C7B52F96-1B56-4508-B9DD-B8AA8AB79738}"/>
                </a:ext>
              </a:extLst>
            </p:cNvPr>
            <p:cNvPicPr>
              <a:picLocks noChangeAspect="1"/>
            </p:cNvPicPr>
            <p:nvPr/>
          </p:nvPicPr>
          <p:blipFill rotWithShape="1">
            <a:blip r:embed="rId3" cstate="print">
              <a:duotone>
                <a:schemeClr val="accent5">
                  <a:shade val="45000"/>
                  <a:satMod val="135000"/>
                </a:schemeClr>
                <a:prstClr val="white"/>
              </a:duotone>
              <a:extLst>
                <a:ext uri="{28A0092B-C50C-407E-A947-70E740481C1C}">
                  <a14:useLocalDpi xmlns:a14="http://schemas.microsoft.com/office/drawing/2010/main" val="0"/>
                </a:ext>
              </a:extLst>
            </a:blip>
            <a:srcRect t="28584" r="51333" b="28417"/>
            <a:stretch/>
          </p:blipFill>
          <p:spPr>
            <a:xfrm flipV="1">
              <a:off x="8794287" y="5144570"/>
              <a:ext cx="1175020" cy="519102"/>
            </a:xfrm>
            <a:prstGeom prst="rect">
              <a:avLst/>
            </a:prstGeom>
          </p:spPr>
        </p:pic>
      </p:grpSp>
      <p:sp>
        <p:nvSpPr>
          <p:cNvPr id="17" name="CasellaDiTesto 16">
            <a:extLst>
              <a:ext uri="{FF2B5EF4-FFF2-40B4-BE49-F238E27FC236}">
                <a16:creationId xmlns:a16="http://schemas.microsoft.com/office/drawing/2014/main" id="{8F2A5445-E355-4962-8797-772B97BF5A2D}"/>
              </a:ext>
            </a:extLst>
          </p:cNvPr>
          <p:cNvSpPr txBox="1"/>
          <p:nvPr/>
        </p:nvSpPr>
        <p:spPr>
          <a:xfrm>
            <a:off x="8507896" y="432574"/>
            <a:ext cx="3670239" cy="1200329"/>
          </a:xfrm>
          <a:prstGeom prst="rect">
            <a:avLst/>
          </a:prstGeom>
          <a:noFill/>
        </p:spPr>
        <p:txBody>
          <a:bodyPr wrap="square" rtlCol="0">
            <a:spAutoFit/>
          </a:bodyPr>
          <a:lstStyle/>
          <a:p>
            <a:pPr algn="ctr"/>
            <a:r>
              <a:rPr lang="it-IT" sz="3600" b="1" dirty="0">
                <a:solidFill>
                  <a:srgbClr val="0070C0"/>
                </a:solidFill>
              </a:rPr>
              <a:t>WORD STRESS</a:t>
            </a:r>
          </a:p>
          <a:p>
            <a:pPr algn="ctr"/>
            <a:r>
              <a:rPr lang="it-IT" sz="3600" dirty="0" err="1">
                <a:solidFill>
                  <a:srgbClr val="0070C0"/>
                </a:solidFill>
              </a:rPr>
              <a:t>counting</a:t>
            </a:r>
            <a:r>
              <a:rPr lang="it-IT" sz="3600" dirty="0">
                <a:solidFill>
                  <a:srgbClr val="0070C0"/>
                </a:solidFill>
              </a:rPr>
              <a:t> </a:t>
            </a:r>
            <a:r>
              <a:rPr lang="it-IT" sz="3600" dirty="0" err="1">
                <a:solidFill>
                  <a:srgbClr val="0070C0"/>
                </a:solidFill>
              </a:rPr>
              <a:t>syllables</a:t>
            </a:r>
            <a:endParaRPr lang="it-IT" sz="3600" dirty="0">
              <a:solidFill>
                <a:srgbClr val="0070C0"/>
              </a:solidFill>
            </a:endParaRPr>
          </a:p>
        </p:txBody>
      </p:sp>
      <p:graphicFrame>
        <p:nvGraphicFramePr>
          <p:cNvPr id="5" name="Tabella 5">
            <a:extLst>
              <a:ext uri="{FF2B5EF4-FFF2-40B4-BE49-F238E27FC236}">
                <a16:creationId xmlns:a16="http://schemas.microsoft.com/office/drawing/2014/main" id="{E227D53D-C92A-4A1C-ADAE-346E2B04C70C}"/>
              </a:ext>
            </a:extLst>
          </p:cNvPr>
          <p:cNvGraphicFramePr>
            <a:graphicFrameLocks noGrp="1"/>
          </p:cNvGraphicFramePr>
          <p:nvPr/>
        </p:nvGraphicFramePr>
        <p:xfrm>
          <a:off x="1596000" y="2158462"/>
          <a:ext cx="9000000" cy="2541075"/>
        </p:xfrm>
        <a:graphic>
          <a:graphicData uri="http://schemas.openxmlformats.org/drawingml/2006/table">
            <a:tbl>
              <a:tblPr firstRow="1" bandRow="1">
                <a:tableStyleId>{5940675A-B579-460E-94D1-54222C63F5DA}</a:tableStyleId>
              </a:tblPr>
              <a:tblGrid>
                <a:gridCol w="3000000">
                  <a:extLst>
                    <a:ext uri="{9D8B030D-6E8A-4147-A177-3AD203B41FA5}">
                      <a16:colId xmlns:a16="http://schemas.microsoft.com/office/drawing/2014/main" val="2358481799"/>
                    </a:ext>
                  </a:extLst>
                </a:gridCol>
                <a:gridCol w="3000000">
                  <a:extLst>
                    <a:ext uri="{9D8B030D-6E8A-4147-A177-3AD203B41FA5}">
                      <a16:colId xmlns:a16="http://schemas.microsoft.com/office/drawing/2014/main" val="2858011737"/>
                    </a:ext>
                  </a:extLst>
                </a:gridCol>
                <a:gridCol w="3000000">
                  <a:extLst>
                    <a:ext uri="{9D8B030D-6E8A-4147-A177-3AD203B41FA5}">
                      <a16:colId xmlns:a16="http://schemas.microsoft.com/office/drawing/2014/main" val="3942994613"/>
                    </a:ext>
                  </a:extLst>
                </a:gridCol>
              </a:tblGrid>
              <a:tr h="355020">
                <a:tc>
                  <a:txBody>
                    <a:bodyPr/>
                    <a:lstStyle/>
                    <a:p>
                      <a:pPr algn="ctr"/>
                      <a:r>
                        <a:rPr lang="it-IT" sz="3200" dirty="0">
                          <a:solidFill>
                            <a:srgbClr val="FF0000"/>
                          </a:solidFill>
                        </a:rPr>
                        <a:t>●</a:t>
                      </a:r>
                      <a:r>
                        <a:rPr lang="it-IT" sz="2800" dirty="0">
                          <a:solidFill>
                            <a:srgbClr val="0070C0"/>
                          </a:solidFill>
                        </a:rPr>
                        <a:t>●●</a:t>
                      </a:r>
                      <a:endParaRPr lang="en-GB" dirty="0">
                        <a:solidFill>
                          <a:srgbClr val="0070C0"/>
                        </a:solidFill>
                      </a:endParaRPr>
                    </a:p>
                  </a:txBody>
                  <a:tcPr/>
                </a:tc>
                <a:tc>
                  <a:txBody>
                    <a:bodyPr/>
                    <a:lstStyle/>
                    <a:p>
                      <a:pPr algn="ctr"/>
                      <a:r>
                        <a:rPr lang="it-IT" sz="2800" dirty="0">
                          <a:solidFill>
                            <a:srgbClr val="0070C0"/>
                          </a:solidFill>
                        </a:rPr>
                        <a:t>●</a:t>
                      </a:r>
                      <a:r>
                        <a:rPr lang="it-IT" sz="3200" dirty="0">
                          <a:solidFill>
                            <a:srgbClr val="FF0000"/>
                          </a:solidFill>
                        </a:rPr>
                        <a:t>●</a:t>
                      </a:r>
                      <a:r>
                        <a:rPr lang="it-IT" sz="2800" dirty="0">
                          <a:solidFill>
                            <a:srgbClr val="0070C0"/>
                          </a:solidFill>
                        </a:rPr>
                        <a:t>●</a:t>
                      </a:r>
                      <a:endParaRPr lang="en-GB" sz="2800" dirty="0">
                        <a:solidFill>
                          <a:srgbClr val="0070C0"/>
                        </a:solidFill>
                      </a:endParaRPr>
                    </a:p>
                  </a:txBody>
                  <a:tcPr/>
                </a:tc>
                <a:tc>
                  <a:txBody>
                    <a:bodyPr/>
                    <a:lstStyle/>
                    <a:p>
                      <a:pPr algn="ctr"/>
                      <a:r>
                        <a:rPr lang="it-IT" sz="2800" dirty="0">
                          <a:solidFill>
                            <a:srgbClr val="0070C0"/>
                          </a:solidFill>
                        </a:rPr>
                        <a:t>●●</a:t>
                      </a:r>
                      <a:r>
                        <a:rPr lang="it-IT" sz="3200" dirty="0">
                          <a:solidFill>
                            <a:srgbClr val="FF0000"/>
                          </a:solidFill>
                        </a:rPr>
                        <a:t>●</a:t>
                      </a:r>
                      <a:endParaRPr lang="en-GB" sz="2800" dirty="0">
                        <a:solidFill>
                          <a:srgbClr val="FF0000"/>
                        </a:solidFill>
                      </a:endParaRPr>
                    </a:p>
                  </a:txBody>
                  <a:tcPr/>
                </a:tc>
                <a:extLst>
                  <a:ext uri="{0D108BD9-81ED-4DB2-BD59-A6C34878D82A}">
                    <a16:rowId xmlns:a16="http://schemas.microsoft.com/office/drawing/2014/main" val="421020696"/>
                  </a:ext>
                </a:extLst>
              </a:tr>
              <a:tr h="1961955">
                <a:tc>
                  <a:txBody>
                    <a:bodyPr/>
                    <a:lstStyle/>
                    <a:p>
                      <a:pPr algn="ctr"/>
                      <a:r>
                        <a:rPr lang="it-IT" sz="2400" b="1" dirty="0">
                          <a:solidFill>
                            <a:srgbClr val="FF0000"/>
                          </a:solidFill>
                        </a:rPr>
                        <a:t>3</a:t>
                      </a:r>
                      <a:r>
                        <a:rPr lang="it-IT" sz="2400" b="1" baseline="30000" dirty="0">
                          <a:solidFill>
                            <a:srgbClr val="FF0000"/>
                          </a:solidFill>
                        </a:rPr>
                        <a:t>rd</a:t>
                      </a:r>
                      <a:r>
                        <a:rPr lang="it-IT" sz="2400" b="1" dirty="0">
                          <a:solidFill>
                            <a:srgbClr val="FF0000"/>
                          </a:solidFill>
                        </a:rPr>
                        <a:t> to last</a:t>
                      </a:r>
                    </a:p>
                    <a:p>
                      <a:pPr algn="ctr"/>
                      <a:endParaRPr lang="it-IT" sz="2400" b="1" dirty="0">
                        <a:solidFill>
                          <a:srgbClr val="FF0000"/>
                        </a:solidFill>
                      </a:endParaRPr>
                    </a:p>
                    <a:p>
                      <a:pPr algn="ctr"/>
                      <a:r>
                        <a:rPr lang="it-IT" sz="2400" b="1" dirty="0" err="1">
                          <a:solidFill>
                            <a:srgbClr val="0070C0"/>
                          </a:solidFill>
                        </a:rPr>
                        <a:t>Antepenult</a:t>
                      </a:r>
                      <a:endParaRPr lang="it-IT" sz="2400" b="1" dirty="0">
                        <a:solidFill>
                          <a:srgbClr val="0070C0"/>
                        </a:solidFill>
                      </a:endParaRPr>
                    </a:p>
                    <a:p>
                      <a:pPr algn="ctr"/>
                      <a:endParaRPr lang="it-IT" sz="2400" b="1" dirty="0">
                        <a:solidFill>
                          <a:srgbClr val="0070C0"/>
                        </a:solidFill>
                      </a:endParaRPr>
                    </a:p>
                    <a:p>
                      <a:pPr algn="ctr"/>
                      <a:r>
                        <a:rPr lang="it-IT" sz="2400" b="1" dirty="0" err="1">
                          <a:solidFill>
                            <a:srgbClr val="0070C0"/>
                          </a:solidFill>
                        </a:rPr>
                        <a:t>Proparoxytone</a:t>
                      </a:r>
                      <a:endParaRPr lang="en-GB" sz="2400" b="1" dirty="0">
                        <a:solidFill>
                          <a:srgbClr val="0070C0"/>
                        </a:solidFill>
                      </a:endParaRPr>
                    </a:p>
                  </a:txBody>
                  <a:tcPr/>
                </a:tc>
                <a:tc>
                  <a:txBody>
                    <a:bodyPr/>
                    <a:lstStyle/>
                    <a:p>
                      <a:pPr algn="ctr"/>
                      <a:r>
                        <a:rPr lang="it-IT" sz="2400" b="1" dirty="0">
                          <a:solidFill>
                            <a:srgbClr val="FF0000"/>
                          </a:solidFill>
                        </a:rPr>
                        <a:t>2</a:t>
                      </a:r>
                      <a:r>
                        <a:rPr lang="it-IT" sz="2400" b="1" baseline="30000" dirty="0">
                          <a:solidFill>
                            <a:srgbClr val="FF0000"/>
                          </a:solidFill>
                        </a:rPr>
                        <a:t>nd</a:t>
                      </a:r>
                      <a:r>
                        <a:rPr lang="it-IT" sz="2400" b="1" dirty="0">
                          <a:solidFill>
                            <a:srgbClr val="FF0000"/>
                          </a:solidFill>
                        </a:rPr>
                        <a:t> to last</a:t>
                      </a:r>
                    </a:p>
                    <a:p>
                      <a:pPr algn="ctr"/>
                      <a:endParaRPr lang="it-IT" sz="2400" b="1" dirty="0">
                        <a:solidFill>
                          <a:srgbClr val="FF0000"/>
                        </a:solidFill>
                      </a:endParaRPr>
                    </a:p>
                    <a:p>
                      <a:pPr algn="ctr"/>
                      <a:r>
                        <a:rPr lang="it-IT" sz="2400" b="1" dirty="0" err="1">
                          <a:solidFill>
                            <a:srgbClr val="0070C0"/>
                          </a:solidFill>
                        </a:rPr>
                        <a:t>Penultimate</a:t>
                      </a:r>
                      <a:endParaRPr lang="it-IT" sz="2400" b="1" dirty="0">
                        <a:solidFill>
                          <a:srgbClr val="0070C0"/>
                        </a:solidFill>
                      </a:endParaRPr>
                    </a:p>
                    <a:p>
                      <a:pPr algn="ctr"/>
                      <a:endParaRPr lang="it-IT" sz="2400" b="1" dirty="0">
                        <a:solidFill>
                          <a:srgbClr val="0070C0"/>
                        </a:solidFill>
                      </a:endParaRPr>
                    </a:p>
                    <a:p>
                      <a:pPr algn="ctr"/>
                      <a:r>
                        <a:rPr lang="it-IT" sz="2400" b="1" dirty="0" err="1">
                          <a:solidFill>
                            <a:srgbClr val="0070C0"/>
                          </a:solidFill>
                        </a:rPr>
                        <a:t>Paroxytone</a:t>
                      </a:r>
                      <a:endParaRPr lang="en-GB" sz="2400" b="1" dirty="0">
                        <a:solidFill>
                          <a:srgbClr val="0070C0"/>
                        </a:solidFill>
                      </a:endParaRPr>
                    </a:p>
                  </a:txBody>
                  <a:tcPr/>
                </a:tc>
                <a:tc>
                  <a:txBody>
                    <a:bodyPr/>
                    <a:lstStyle/>
                    <a:p>
                      <a:pPr algn="ctr"/>
                      <a:r>
                        <a:rPr lang="it-IT" sz="2400" b="1" dirty="0">
                          <a:solidFill>
                            <a:srgbClr val="FF0000"/>
                          </a:solidFill>
                        </a:rPr>
                        <a:t>last</a:t>
                      </a:r>
                    </a:p>
                    <a:p>
                      <a:pPr algn="ctr"/>
                      <a:endParaRPr lang="it-IT" sz="2400" b="1" dirty="0">
                        <a:solidFill>
                          <a:srgbClr val="FF0000"/>
                        </a:solidFill>
                      </a:endParaRPr>
                    </a:p>
                    <a:p>
                      <a:pPr algn="ctr"/>
                      <a:r>
                        <a:rPr lang="it-IT" sz="2400" b="1" dirty="0">
                          <a:solidFill>
                            <a:srgbClr val="0070C0"/>
                          </a:solidFill>
                        </a:rPr>
                        <a:t>Ultima</a:t>
                      </a:r>
                    </a:p>
                    <a:p>
                      <a:pPr algn="ctr"/>
                      <a:endParaRPr lang="it-IT" sz="2400" b="1" dirty="0">
                        <a:solidFill>
                          <a:srgbClr val="0070C0"/>
                        </a:solidFill>
                      </a:endParaRPr>
                    </a:p>
                    <a:p>
                      <a:pPr algn="ctr"/>
                      <a:r>
                        <a:rPr lang="it-IT" sz="2400" b="1" dirty="0" err="1">
                          <a:solidFill>
                            <a:srgbClr val="0070C0"/>
                          </a:solidFill>
                        </a:rPr>
                        <a:t>Oxytone</a:t>
                      </a:r>
                      <a:endParaRPr lang="en-GB" sz="2400" b="1" dirty="0">
                        <a:solidFill>
                          <a:srgbClr val="0070C0"/>
                        </a:solidFill>
                      </a:endParaRPr>
                    </a:p>
                  </a:txBody>
                  <a:tcPr/>
                </a:tc>
                <a:extLst>
                  <a:ext uri="{0D108BD9-81ED-4DB2-BD59-A6C34878D82A}">
                    <a16:rowId xmlns:a16="http://schemas.microsoft.com/office/drawing/2014/main" val="2727705953"/>
                  </a:ext>
                </a:extLst>
              </a:tr>
            </a:tbl>
          </a:graphicData>
        </a:graphic>
      </p:graphicFrame>
      <p:sp>
        <p:nvSpPr>
          <p:cNvPr id="32" name="CasellaDiTesto 31">
            <a:extLst>
              <a:ext uri="{FF2B5EF4-FFF2-40B4-BE49-F238E27FC236}">
                <a16:creationId xmlns:a16="http://schemas.microsoft.com/office/drawing/2014/main" id="{2A6F5544-01E4-4D81-9F66-BC213661C00E}"/>
              </a:ext>
            </a:extLst>
          </p:cNvPr>
          <p:cNvSpPr txBox="1"/>
          <p:nvPr/>
        </p:nvSpPr>
        <p:spPr>
          <a:xfrm>
            <a:off x="442205" y="6236301"/>
            <a:ext cx="7871478" cy="369332"/>
          </a:xfrm>
          <a:prstGeom prst="rect">
            <a:avLst/>
          </a:prstGeom>
          <a:solidFill>
            <a:schemeClr val="bg1"/>
          </a:solidFill>
        </p:spPr>
        <p:txBody>
          <a:bodyPr wrap="square" rtlCol="0">
            <a:spAutoFit/>
          </a:bodyPr>
          <a:lstStyle/>
          <a:p>
            <a:r>
              <a:rPr lang="it-IT" dirty="0" err="1">
                <a:solidFill>
                  <a:srgbClr val="0070C0"/>
                </a:solidFill>
              </a:rPr>
              <a:t>Modern</a:t>
            </a:r>
            <a:r>
              <a:rPr lang="it-IT" dirty="0">
                <a:solidFill>
                  <a:srgbClr val="0070C0"/>
                </a:solidFill>
              </a:rPr>
              <a:t> </a:t>
            </a:r>
            <a:r>
              <a:rPr lang="it-IT" dirty="0" err="1">
                <a:solidFill>
                  <a:srgbClr val="0070C0"/>
                </a:solidFill>
              </a:rPr>
              <a:t>Greek</a:t>
            </a:r>
            <a:r>
              <a:rPr lang="it-IT" dirty="0">
                <a:solidFill>
                  <a:srgbClr val="0070C0"/>
                </a:solidFill>
              </a:rPr>
              <a:t> (GRE1001) | Jacopo Mosesso </a:t>
            </a:r>
            <a:r>
              <a:rPr lang="it-IT" dirty="0"/>
              <a:t>|</a:t>
            </a:r>
            <a:r>
              <a:rPr lang="it-IT" dirty="0">
                <a:solidFill>
                  <a:srgbClr val="002060"/>
                </a:solidFill>
              </a:rPr>
              <a:t> VIT University, </a:t>
            </a:r>
            <a:r>
              <a:rPr lang="it-IT" dirty="0" err="1">
                <a:solidFill>
                  <a:srgbClr val="002060"/>
                </a:solidFill>
              </a:rPr>
              <a:t>July</a:t>
            </a:r>
            <a:r>
              <a:rPr lang="it-IT" dirty="0">
                <a:solidFill>
                  <a:srgbClr val="002060"/>
                </a:solidFill>
              </a:rPr>
              <a:t> 2022</a:t>
            </a:r>
          </a:p>
        </p:txBody>
      </p:sp>
    </p:spTree>
    <p:extLst>
      <p:ext uri="{BB962C8B-B14F-4D97-AF65-F5344CB8AC3E}">
        <p14:creationId xmlns:p14="http://schemas.microsoft.com/office/powerpoint/2010/main" val="27586271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Immagine 13">
            <a:extLst>
              <a:ext uri="{FF2B5EF4-FFF2-40B4-BE49-F238E27FC236}">
                <a16:creationId xmlns:a16="http://schemas.microsoft.com/office/drawing/2014/main" id="{2668180A-E7D5-47E6-85CE-E0D5098B3B99}"/>
              </a:ext>
            </a:extLst>
          </p:cNvPr>
          <p:cNvPicPr>
            <a:picLocks noChangeAspect="1"/>
          </p:cNvPicPr>
          <p:nvPr/>
        </p:nvPicPr>
        <p:blipFill rotWithShape="1">
          <a:blip r:embed="rId2">
            <a:extLst>
              <a:ext uri="{28A0092B-C50C-407E-A947-70E740481C1C}">
                <a14:useLocalDpi xmlns:a14="http://schemas.microsoft.com/office/drawing/2010/main" val="0"/>
              </a:ext>
            </a:extLst>
          </a:blip>
          <a:srcRect t="-1" b="11743"/>
          <a:stretch/>
        </p:blipFill>
        <p:spPr>
          <a:xfrm>
            <a:off x="10279795" y="5258037"/>
            <a:ext cx="1720657" cy="1599963"/>
          </a:xfrm>
          <a:prstGeom prst="rect">
            <a:avLst/>
          </a:prstGeom>
        </p:spPr>
      </p:pic>
      <p:grpSp>
        <p:nvGrpSpPr>
          <p:cNvPr id="7" name="Gruppo 6">
            <a:extLst>
              <a:ext uri="{FF2B5EF4-FFF2-40B4-BE49-F238E27FC236}">
                <a16:creationId xmlns:a16="http://schemas.microsoft.com/office/drawing/2014/main" id="{26B6EAF2-CBB3-4DA8-8C07-4AF92493ADB7}"/>
              </a:ext>
            </a:extLst>
          </p:cNvPr>
          <p:cNvGrpSpPr/>
          <p:nvPr/>
        </p:nvGrpSpPr>
        <p:grpSpPr>
          <a:xfrm>
            <a:off x="956441" y="6160862"/>
            <a:ext cx="9307156" cy="519102"/>
            <a:chOff x="662151" y="5144570"/>
            <a:chExt cx="9307156" cy="519102"/>
          </a:xfrm>
        </p:grpSpPr>
        <p:pic>
          <p:nvPicPr>
            <p:cNvPr id="3" name="Immagine 2">
              <a:extLst>
                <a:ext uri="{FF2B5EF4-FFF2-40B4-BE49-F238E27FC236}">
                  <a16:creationId xmlns:a16="http://schemas.microsoft.com/office/drawing/2014/main" id="{BE926B0F-C08E-4F7F-99C4-85B1DD58CE17}"/>
                </a:ext>
              </a:extLst>
            </p:cNvPr>
            <p:cNvPicPr>
              <a:picLocks noChangeAspect="1"/>
            </p:cNvPicPr>
            <p:nvPr/>
          </p:nvPicPr>
          <p:blipFill rotWithShape="1">
            <a:blip r:embed="rId3" cstate="print">
              <a:duotone>
                <a:schemeClr val="accent5">
                  <a:shade val="45000"/>
                  <a:satMod val="135000"/>
                </a:schemeClr>
                <a:prstClr val="white"/>
              </a:duotone>
              <a:extLst>
                <a:ext uri="{28A0092B-C50C-407E-A947-70E740481C1C}">
                  <a14:useLocalDpi xmlns:a14="http://schemas.microsoft.com/office/drawing/2010/main" val="0"/>
                </a:ext>
              </a:extLst>
            </a:blip>
            <a:srcRect t="28584" r="51333" b="28417"/>
            <a:stretch/>
          </p:blipFill>
          <p:spPr>
            <a:xfrm flipV="1">
              <a:off x="662151" y="5144570"/>
              <a:ext cx="1175020" cy="519102"/>
            </a:xfrm>
            <a:prstGeom prst="rect">
              <a:avLst/>
            </a:prstGeom>
          </p:spPr>
        </p:pic>
        <p:pic>
          <p:nvPicPr>
            <p:cNvPr id="15" name="Immagine 14">
              <a:extLst>
                <a:ext uri="{FF2B5EF4-FFF2-40B4-BE49-F238E27FC236}">
                  <a16:creationId xmlns:a16="http://schemas.microsoft.com/office/drawing/2014/main" id="{EF09BA52-D7D4-4E7C-8F53-E3F26F789827}"/>
                </a:ext>
              </a:extLst>
            </p:cNvPr>
            <p:cNvPicPr>
              <a:picLocks noChangeAspect="1"/>
            </p:cNvPicPr>
            <p:nvPr/>
          </p:nvPicPr>
          <p:blipFill rotWithShape="1">
            <a:blip r:embed="rId3" cstate="print">
              <a:duotone>
                <a:schemeClr val="accent5">
                  <a:shade val="45000"/>
                  <a:satMod val="135000"/>
                </a:schemeClr>
                <a:prstClr val="white"/>
              </a:duotone>
              <a:extLst>
                <a:ext uri="{28A0092B-C50C-407E-A947-70E740481C1C}">
                  <a14:useLocalDpi xmlns:a14="http://schemas.microsoft.com/office/drawing/2010/main" val="0"/>
                </a:ext>
              </a:extLst>
            </a:blip>
            <a:srcRect t="28584" r="51333" b="28417"/>
            <a:stretch/>
          </p:blipFill>
          <p:spPr>
            <a:xfrm flipV="1">
              <a:off x="1822905" y="5144570"/>
              <a:ext cx="1175020" cy="519102"/>
            </a:xfrm>
            <a:prstGeom prst="rect">
              <a:avLst/>
            </a:prstGeom>
          </p:spPr>
        </p:pic>
        <p:pic>
          <p:nvPicPr>
            <p:cNvPr id="19" name="Immagine 18">
              <a:extLst>
                <a:ext uri="{FF2B5EF4-FFF2-40B4-BE49-F238E27FC236}">
                  <a16:creationId xmlns:a16="http://schemas.microsoft.com/office/drawing/2014/main" id="{474EC2C3-910E-46C2-AB0B-B6D4B523C8BF}"/>
                </a:ext>
              </a:extLst>
            </p:cNvPr>
            <p:cNvPicPr>
              <a:picLocks noChangeAspect="1"/>
            </p:cNvPicPr>
            <p:nvPr/>
          </p:nvPicPr>
          <p:blipFill rotWithShape="1">
            <a:blip r:embed="rId3" cstate="print">
              <a:duotone>
                <a:schemeClr val="accent5">
                  <a:shade val="45000"/>
                  <a:satMod val="135000"/>
                </a:schemeClr>
                <a:prstClr val="white"/>
              </a:duotone>
              <a:extLst>
                <a:ext uri="{28A0092B-C50C-407E-A947-70E740481C1C}">
                  <a14:useLocalDpi xmlns:a14="http://schemas.microsoft.com/office/drawing/2010/main" val="0"/>
                </a:ext>
              </a:extLst>
            </a:blip>
            <a:srcRect t="28584" r="51333" b="28417"/>
            <a:stretch/>
          </p:blipFill>
          <p:spPr>
            <a:xfrm flipV="1">
              <a:off x="2985987" y="5144570"/>
              <a:ext cx="1175020" cy="519102"/>
            </a:xfrm>
            <a:prstGeom prst="rect">
              <a:avLst/>
            </a:prstGeom>
          </p:spPr>
        </p:pic>
        <p:pic>
          <p:nvPicPr>
            <p:cNvPr id="20" name="Immagine 19">
              <a:extLst>
                <a:ext uri="{FF2B5EF4-FFF2-40B4-BE49-F238E27FC236}">
                  <a16:creationId xmlns:a16="http://schemas.microsoft.com/office/drawing/2014/main" id="{D8B31A47-8FB5-4F8B-9A8D-BCBF168869B8}"/>
                </a:ext>
              </a:extLst>
            </p:cNvPr>
            <p:cNvPicPr>
              <a:picLocks noChangeAspect="1"/>
            </p:cNvPicPr>
            <p:nvPr/>
          </p:nvPicPr>
          <p:blipFill rotWithShape="1">
            <a:blip r:embed="rId3" cstate="print">
              <a:duotone>
                <a:schemeClr val="accent5">
                  <a:shade val="45000"/>
                  <a:satMod val="135000"/>
                </a:schemeClr>
                <a:prstClr val="white"/>
              </a:duotone>
              <a:extLst>
                <a:ext uri="{28A0092B-C50C-407E-A947-70E740481C1C}">
                  <a14:useLocalDpi xmlns:a14="http://schemas.microsoft.com/office/drawing/2010/main" val="0"/>
                </a:ext>
              </a:extLst>
            </a:blip>
            <a:srcRect t="28584" r="51333" b="28417"/>
            <a:stretch/>
          </p:blipFill>
          <p:spPr>
            <a:xfrm flipV="1">
              <a:off x="4148341" y="5144570"/>
              <a:ext cx="1175020" cy="519102"/>
            </a:xfrm>
            <a:prstGeom prst="rect">
              <a:avLst/>
            </a:prstGeom>
          </p:spPr>
        </p:pic>
        <p:pic>
          <p:nvPicPr>
            <p:cNvPr id="27" name="Immagine 26">
              <a:extLst>
                <a:ext uri="{FF2B5EF4-FFF2-40B4-BE49-F238E27FC236}">
                  <a16:creationId xmlns:a16="http://schemas.microsoft.com/office/drawing/2014/main" id="{413F4EAC-F6A8-4F86-8724-5BB1FB177E77}"/>
                </a:ext>
              </a:extLst>
            </p:cNvPr>
            <p:cNvPicPr>
              <a:picLocks noChangeAspect="1"/>
            </p:cNvPicPr>
            <p:nvPr/>
          </p:nvPicPr>
          <p:blipFill rotWithShape="1">
            <a:blip r:embed="rId3" cstate="print">
              <a:duotone>
                <a:schemeClr val="accent5">
                  <a:shade val="45000"/>
                  <a:satMod val="135000"/>
                </a:schemeClr>
                <a:prstClr val="white"/>
              </a:duotone>
              <a:extLst>
                <a:ext uri="{28A0092B-C50C-407E-A947-70E740481C1C}">
                  <a14:useLocalDpi xmlns:a14="http://schemas.microsoft.com/office/drawing/2010/main" val="0"/>
                </a:ext>
              </a:extLst>
            </a:blip>
            <a:srcRect t="28584" r="51333" b="28417"/>
            <a:stretch/>
          </p:blipFill>
          <p:spPr>
            <a:xfrm flipV="1">
              <a:off x="5302492" y="5144570"/>
              <a:ext cx="1175020" cy="519102"/>
            </a:xfrm>
            <a:prstGeom prst="rect">
              <a:avLst/>
            </a:prstGeom>
          </p:spPr>
        </p:pic>
        <p:pic>
          <p:nvPicPr>
            <p:cNvPr id="28" name="Immagine 27">
              <a:extLst>
                <a:ext uri="{FF2B5EF4-FFF2-40B4-BE49-F238E27FC236}">
                  <a16:creationId xmlns:a16="http://schemas.microsoft.com/office/drawing/2014/main" id="{A085FA02-F772-47B9-B613-DF601AAE3BBD}"/>
                </a:ext>
              </a:extLst>
            </p:cNvPr>
            <p:cNvPicPr>
              <a:picLocks noChangeAspect="1"/>
            </p:cNvPicPr>
            <p:nvPr/>
          </p:nvPicPr>
          <p:blipFill rotWithShape="1">
            <a:blip r:embed="rId3" cstate="print">
              <a:duotone>
                <a:schemeClr val="accent5">
                  <a:shade val="45000"/>
                  <a:satMod val="135000"/>
                </a:schemeClr>
                <a:prstClr val="white"/>
              </a:duotone>
              <a:extLst>
                <a:ext uri="{28A0092B-C50C-407E-A947-70E740481C1C}">
                  <a14:useLocalDpi xmlns:a14="http://schemas.microsoft.com/office/drawing/2010/main" val="0"/>
                </a:ext>
              </a:extLst>
            </a:blip>
            <a:srcRect t="28584" r="51333" b="28417"/>
            <a:stretch/>
          </p:blipFill>
          <p:spPr>
            <a:xfrm flipV="1">
              <a:off x="6463245" y="5144570"/>
              <a:ext cx="1175020" cy="519102"/>
            </a:xfrm>
            <a:prstGeom prst="rect">
              <a:avLst/>
            </a:prstGeom>
          </p:spPr>
        </p:pic>
        <p:pic>
          <p:nvPicPr>
            <p:cNvPr id="25" name="Immagine 24">
              <a:extLst>
                <a:ext uri="{FF2B5EF4-FFF2-40B4-BE49-F238E27FC236}">
                  <a16:creationId xmlns:a16="http://schemas.microsoft.com/office/drawing/2014/main" id="{D5E11AC9-FFA0-48E2-8DB2-9342E666E56B}"/>
                </a:ext>
              </a:extLst>
            </p:cNvPr>
            <p:cNvPicPr>
              <a:picLocks noChangeAspect="1"/>
            </p:cNvPicPr>
            <p:nvPr/>
          </p:nvPicPr>
          <p:blipFill rotWithShape="1">
            <a:blip r:embed="rId3" cstate="print">
              <a:duotone>
                <a:schemeClr val="accent5">
                  <a:shade val="45000"/>
                  <a:satMod val="135000"/>
                </a:schemeClr>
                <a:prstClr val="white"/>
              </a:duotone>
              <a:extLst>
                <a:ext uri="{28A0092B-C50C-407E-A947-70E740481C1C}">
                  <a14:useLocalDpi xmlns:a14="http://schemas.microsoft.com/office/drawing/2010/main" val="0"/>
                </a:ext>
              </a:extLst>
            </a:blip>
            <a:srcRect t="28584" r="51333" b="28417"/>
            <a:stretch/>
          </p:blipFill>
          <p:spPr>
            <a:xfrm flipV="1">
              <a:off x="7629930" y="5144570"/>
              <a:ext cx="1175020" cy="519102"/>
            </a:xfrm>
            <a:prstGeom prst="rect">
              <a:avLst/>
            </a:prstGeom>
          </p:spPr>
        </p:pic>
        <p:pic>
          <p:nvPicPr>
            <p:cNvPr id="26" name="Immagine 25">
              <a:extLst>
                <a:ext uri="{FF2B5EF4-FFF2-40B4-BE49-F238E27FC236}">
                  <a16:creationId xmlns:a16="http://schemas.microsoft.com/office/drawing/2014/main" id="{C7B52F96-1B56-4508-B9DD-B8AA8AB79738}"/>
                </a:ext>
              </a:extLst>
            </p:cNvPr>
            <p:cNvPicPr>
              <a:picLocks noChangeAspect="1"/>
            </p:cNvPicPr>
            <p:nvPr/>
          </p:nvPicPr>
          <p:blipFill rotWithShape="1">
            <a:blip r:embed="rId3" cstate="print">
              <a:duotone>
                <a:schemeClr val="accent5">
                  <a:shade val="45000"/>
                  <a:satMod val="135000"/>
                </a:schemeClr>
                <a:prstClr val="white"/>
              </a:duotone>
              <a:extLst>
                <a:ext uri="{28A0092B-C50C-407E-A947-70E740481C1C}">
                  <a14:useLocalDpi xmlns:a14="http://schemas.microsoft.com/office/drawing/2010/main" val="0"/>
                </a:ext>
              </a:extLst>
            </a:blip>
            <a:srcRect t="28584" r="51333" b="28417"/>
            <a:stretch/>
          </p:blipFill>
          <p:spPr>
            <a:xfrm flipV="1">
              <a:off x="8794287" y="5144570"/>
              <a:ext cx="1175020" cy="519102"/>
            </a:xfrm>
            <a:prstGeom prst="rect">
              <a:avLst/>
            </a:prstGeom>
          </p:spPr>
        </p:pic>
      </p:grpSp>
      <p:sp>
        <p:nvSpPr>
          <p:cNvPr id="17" name="CasellaDiTesto 16">
            <a:extLst>
              <a:ext uri="{FF2B5EF4-FFF2-40B4-BE49-F238E27FC236}">
                <a16:creationId xmlns:a16="http://schemas.microsoft.com/office/drawing/2014/main" id="{8F2A5445-E355-4962-8797-772B97BF5A2D}"/>
              </a:ext>
            </a:extLst>
          </p:cNvPr>
          <p:cNvSpPr txBox="1"/>
          <p:nvPr/>
        </p:nvSpPr>
        <p:spPr>
          <a:xfrm>
            <a:off x="9088576" y="432574"/>
            <a:ext cx="3089559" cy="646331"/>
          </a:xfrm>
          <a:prstGeom prst="rect">
            <a:avLst/>
          </a:prstGeom>
          <a:noFill/>
        </p:spPr>
        <p:txBody>
          <a:bodyPr wrap="square" rtlCol="0">
            <a:spAutoFit/>
          </a:bodyPr>
          <a:lstStyle/>
          <a:p>
            <a:pPr algn="ctr"/>
            <a:r>
              <a:rPr lang="it-IT" sz="3600" b="1" dirty="0">
                <a:solidFill>
                  <a:srgbClr val="0070C0"/>
                </a:solidFill>
              </a:rPr>
              <a:t>WORD STRESS</a:t>
            </a:r>
          </a:p>
        </p:txBody>
      </p:sp>
      <p:graphicFrame>
        <p:nvGraphicFramePr>
          <p:cNvPr id="5" name="Tabella 5">
            <a:extLst>
              <a:ext uri="{FF2B5EF4-FFF2-40B4-BE49-F238E27FC236}">
                <a16:creationId xmlns:a16="http://schemas.microsoft.com/office/drawing/2014/main" id="{E227D53D-C92A-4A1C-ADAE-346E2B04C70C}"/>
              </a:ext>
            </a:extLst>
          </p:cNvPr>
          <p:cNvGraphicFramePr>
            <a:graphicFrameLocks noGrp="1"/>
          </p:cNvGraphicFramePr>
          <p:nvPr/>
        </p:nvGraphicFramePr>
        <p:xfrm>
          <a:off x="784292" y="1360503"/>
          <a:ext cx="10799999" cy="2682240"/>
        </p:xfrm>
        <a:graphic>
          <a:graphicData uri="http://schemas.openxmlformats.org/drawingml/2006/table">
            <a:tbl>
              <a:tblPr firstRow="1" bandRow="1">
                <a:tableStyleId>{5940675A-B579-460E-94D1-54222C63F5DA}</a:tableStyleId>
              </a:tblPr>
              <a:tblGrid>
                <a:gridCol w="1542857">
                  <a:extLst>
                    <a:ext uri="{9D8B030D-6E8A-4147-A177-3AD203B41FA5}">
                      <a16:colId xmlns:a16="http://schemas.microsoft.com/office/drawing/2014/main" val="1934523513"/>
                    </a:ext>
                  </a:extLst>
                </a:gridCol>
                <a:gridCol w="1542857">
                  <a:extLst>
                    <a:ext uri="{9D8B030D-6E8A-4147-A177-3AD203B41FA5}">
                      <a16:colId xmlns:a16="http://schemas.microsoft.com/office/drawing/2014/main" val="2113202828"/>
                    </a:ext>
                  </a:extLst>
                </a:gridCol>
                <a:gridCol w="1542857">
                  <a:extLst>
                    <a:ext uri="{9D8B030D-6E8A-4147-A177-3AD203B41FA5}">
                      <a16:colId xmlns:a16="http://schemas.microsoft.com/office/drawing/2014/main" val="2358481799"/>
                    </a:ext>
                  </a:extLst>
                </a:gridCol>
                <a:gridCol w="1542857">
                  <a:extLst>
                    <a:ext uri="{9D8B030D-6E8A-4147-A177-3AD203B41FA5}">
                      <a16:colId xmlns:a16="http://schemas.microsoft.com/office/drawing/2014/main" val="2858011737"/>
                    </a:ext>
                  </a:extLst>
                </a:gridCol>
                <a:gridCol w="1542857">
                  <a:extLst>
                    <a:ext uri="{9D8B030D-6E8A-4147-A177-3AD203B41FA5}">
                      <a16:colId xmlns:a16="http://schemas.microsoft.com/office/drawing/2014/main" val="3942994613"/>
                    </a:ext>
                  </a:extLst>
                </a:gridCol>
                <a:gridCol w="1542857">
                  <a:extLst>
                    <a:ext uri="{9D8B030D-6E8A-4147-A177-3AD203B41FA5}">
                      <a16:colId xmlns:a16="http://schemas.microsoft.com/office/drawing/2014/main" val="617769618"/>
                    </a:ext>
                  </a:extLst>
                </a:gridCol>
                <a:gridCol w="1542857">
                  <a:extLst>
                    <a:ext uri="{9D8B030D-6E8A-4147-A177-3AD203B41FA5}">
                      <a16:colId xmlns:a16="http://schemas.microsoft.com/office/drawing/2014/main" val="2042020160"/>
                    </a:ext>
                  </a:extLst>
                </a:gridCol>
              </a:tblGrid>
              <a:tr h="355020">
                <a:tc>
                  <a:txBody>
                    <a:bodyPr/>
                    <a:lstStyle/>
                    <a:p>
                      <a:pPr algn="ctr"/>
                      <a:r>
                        <a:rPr lang="it-IT" sz="3200" dirty="0">
                          <a:solidFill>
                            <a:srgbClr val="FF0000"/>
                          </a:solidFill>
                        </a:rPr>
                        <a:t>●</a:t>
                      </a:r>
                      <a:r>
                        <a:rPr lang="it-IT" sz="2800" dirty="0">
                          <a:solidFill>
                            <a:srgbClr val="0070C0"/>
                          </a:solidFill>
                        </a:rPr>
                        <a:t>●</a:t>
                      </a:r>
                      <a:endParaRPr lang="en-GB" dirty="0">
                        <a:solidFill>
                          <a:srgbClr val="0070C0"/>
                        </a:solidFill>
                      </a:endParaRPr>
                    </a:p>
                  </a:txBody>
                  <a:tcPr/>
                </a:tc>
                <a:tc>
                  <a:txBody>
                    <a:bodyPr/>
                    <a:lstStyle/>
                    <a:p>
                      <a:pPr algn="ctr"/>
                      <a:r>
                        <a:rPr lang="it-IT" sz="2800" dirty="0">
                          <a:solidFill>
                            <a:srgbClr val="0070C0"/>
                          </a:solidFill>
                        </a:rPr>
                        <a:t>●</a:t>
                      </a:r>
                      <a:r>
                        <a:rPr lang="it-IT" sz="3200" dirty="0">
                          <a:solidFill>
                            <a:srgbClr val="FF0000"/>
                          </a:solidFill>
                        </a:rPr>
                        <a:t>●</a:t>
                      </a:r>
                      <a:endParaRPr lang="en-GB" dirty="0">
                        <a:solidFill>
                          <a:srgbClr val="FF0000"/>
                        </a:solidFill>
                      </a:endParaRPr>
                    </a:p>
                  </a:txBody>
                  <a:tcPr/>
                </a:tc>
                <a:tc>
                  <a:txBody>
                    <a:bodyPr/>
                    <a:lstStyle/>
                    <a:p>
                      <a:pPr algn="ctr"/>
                      <a:r>
                        <a:rPr lang="it-IT" sz="3200" dirty="0">
                          <a:solidFill>
                            <a:srgbClr val="FF0000"/>
                          </a:solidFill>
                        </a:rPr>
                        <a:t>●</a:t>
                      </a:r>
                      <a:r>
                        <a:rPr lang="it-IT" sz="2800" dirty="0">
                          <a:solidFill>
                            <a:srgbClr val="0070C0"/>
                          </a:solidFill>
                        </a:rPr>
                        <a:t>●●</a:t>
                      </a:r>
                      <a:endParaRPr lang="en-GB" dirty="0">
                        <a:solidFill>
                          <a:srgbClr val="0070C0"/>
                        </a:solidFill>
                      </a:endParaRPr>
                    </a:p>
                  </a:txBody>
                  <a:tcPr/>
                </a:tc>
                <a:tc>
                  <a:txBody>
                    <a:bodyPr/>
                    <a:lstStyle/>
                    <a:p>
                      <a:pPr algn="ctr"/>
                      <a:r>
                        <a:rPr lang="it-IT" sz="2800" dirty="0">
                          <a:solidFill>
                            <a:srgbClr val="0070C0"/>
                          </a:solidFill>
                        </a:rPr>
                        <a:t>●</a:t>
                      </a:r>
                      <a:r>
                        <a:rPr lang="it-IT" sz="3200" dirty="0">
                          <a:solidFill>
                            <a:srgbClr val="FF0000"/>
                          </a:solidFill>
                        </a:rPr>
                        <a:t>●</a:t>
                      </a:r>
                      <a:r>
                        <a:rPr lang="it-IT" sz="2800" dirty="0">
                          <a:solidFill>
                            <a:srgbClr val="0070C0"/>
                          </a:solidFill>
                        </a:rPr>
                        <a:t>●</a:t>
                      </a:r>
                      <a:endParaRPr lang="en-GB" sz="2800" dirty="0">
                        <a:solidFill>
                          <a:srgbClr val="0070C0"/>
                        </a:solidFill>
                      </a:endParaRPr>
                    </a:p>
                  </a:txBody>
                  <a:tcPr/>
                </a:tc>
                <a:tc>
                  <a:txBody>
                    <a:bodyPr/>
                    <a:lstStyle/>
                    <a:p>
                      <a:pPr algn="ctr"/>
                      <a:r>
                        <a:rPr lang="it-IT" sz="2800" dirty="0">
                          <a:solidFill>
                            <a:srgbClr val="0070C0"/>
                          </a:solidFill>
                        </a:rPr>
                        <a:t>●●</a:t>
                      </a:r>
                      <a:r>
                        <a:rPr lang="it-IT" sz="3200" dirty="0">
                          <a:solidFill>
                            <a:srgbClr val="FF0000"/>
                          </a:solidFill>
                        </a:rPr>
                        <a:t>●</a:t>
                      </a:r>
                      <a:endParaRPr lang="en-GB" sz="2800" dirty="0">
                        <a:solidFill>
                          <a:srgbClr val="FF0000"/>
                        </a:solidFill>
                      </a:endParaRPr>
                    </a:p>
                  </a:txBody>
                  <a:tcPr/>
                </a:tc>
                <a:tc>
                  <a:txBody>
                    <a:bodyPr/>
                    <a:lstStyle/>
                    <a:p>
                      <a:pPr algn="ctr"/>
                      <a:r>
                        <a:rPr lang="it-IT" sz="2800" dirty="0">
                          <a:solidFill>
                            <a:srgbClr val="0070C0"/>
                          </a:solidFill>
                        </a:rPr>
                        <a:t>●</a:t>
                      </a:r>
                      <a:r>
                        <a:rPr lang="it-IT" sz="3200" dirty="0">
                          <a:solidFill>
                            <a:srgbClr val="FF0000"/>
                          </a:solidFill>
                        </a:rPr>
                        <a:t>●</a:t>
                      </a:r>
                      <a:r>
                        <a:rPr lang="it-IT" sz="2800" dirty="0">
                          <a:solidFill>
                            <a:srgbClr val="0070C0"/>
                          </a:solidFill>
                        </a:rPr>
                        <a:t>●●</a:t>
                      </a:r>
                      <a:endParaRPr lang="en-GB" sz="2800" dirty="0">
                        <a:solidFill>
                          <a:srgbClr val="0070C0"/>
                        </a:solidFill>
                      </a:endParaRPr>
                    </a:p>
                  </a:txBody>
                  <a:tcPr/>
                </a:tc>
                <a:tc>
                  <a:txBody>
                    <a:bodyPr/>
                    <a:lstStyle/>
                    <a:p>
                      <a:pPr algn="ctr"/>
                      <a:r>
                        <a:rPr lang="it-IT" sz="2800" dirty="0">
                          <a:solidFill>
                            <a:srgbClr val="0070C0"/>
                          </a:solidFill>
                        </a:rPr>
                        <a:t>●●</a:t>
                      </a:r>
                      <a:r>
                        <a:rPr lang="it-IT" sz="3200" dirty="0">
                          <a:solidFill>
                            <a:srgbClr val="FF0000"/>
                          </a:solidFill>
                        </a:rPr>
                        <a:t>●</a:t>
                      </a:r>
                      <a:r>
                        <a:rPr lang="it-IT" sz="2800" dirty="0">
                          <a:solidFill>
                            <a:srgbClr val="0070C0"/>
                          </a:solidFill>
                        </a:rPr>
                        <a:t>●</a:t>
                      </a:r>
                      <a:endParaRPr lang="en-GB" sz="2800" dirty="0">
                        <a:solidFill>
                          <a:srgbClr val="0070C0"/>
                        </a:solidFill>
                      </a:endParaRPr>
                    </a:p>
                  </a:txBody>
                  <a:tcPr/>
                </a:tc>
                <a:extLst>
                  <a:ext uri="{0D108BD9-81ED-4DB2-BD59-A6C34878D82A}">
                    <a16:rowId xmlns:a16="http://schemas.microsoft.com/office/drawing/2014/main" val="421020696"/>
                  </a:ext>
                </a:extLst>
              </a:tr>
              <a:tr h="1961955">
                <a:tc>
                  <a:txBody>
                    <a:bodyPr/>
                    <a:lstStyle/>
                    <a:p>
                      <a:pPr algn="ctr"/>
                      <a:r>
                        <a:rPr lang="el-GR" sz="2400" b="1" dirty="0">
                          <a:solidFill>
                            <a:srgbClr val="FF0000"/>
                          </a:solidFill>
                        </a:rPr>
                        <a:t>γά</a:t>
                      </a:r>
                      <a:r>
                        <a:rPr lang="el-GR" sz="2400" b="1" dirty="0">
                          <a:solidFill>
                            <a:srgbClr val="0070C0"/>
                          </a:solidFill>
                        </a:rPr>
                        <a:t>λα</a:t>
                      </a:r>
                      <a:endParaRPr lang="it-IT" sz="2400" b="1" dirty="0">
                        <a:solidFill>
                          <a:srgbClr val="0070C0"/>
                        </a:solidFill>
                      </a:endParaRPr>
                    </a:p>
                    <a:p>
                      <a:pPr algn="ctr"/>
                      <a:endParaRPr lang="en-GB" dirty="0"/>
                    </a:p>
                    <a:p>
                      <a:pPr algn="ctr"/>
                      <a:endParaRPr lang="en-GB" dirty="0"/>
                    </a:p>
                    <a:p>
                      <a:pPr algn="ctr"/>
                      <a:endParaRPr lang="en-GB" dirty="0"/>
                    </a:p>
                    <a:p>
                      <a:pPr algn="ctr"/>
                      <a:endParaRPr lang="en-GB" dirty="0"/>
                    </a:p>
                    <a:p>
                      <a:pPr algn="ctr"/>
                      <a:endParaRPr lang="en-GB" dirty="0"/>
                    </a:p>
                    <a:p>
                      <a:pPr algn="ctr"/>
                      <a:endParaRPr lang="en-GB"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l-GR" sz="2400" b="1" dirty="0">
                          <a:solidFill>
                            <a:srgbClr val="0070C0"/>
                          </a:solidFill>
                        </a:rPr>
                        <a:t>ε</a:t>
                      </a:r>
                      <a:r>
                        <a:rPr lang="el-GR" sz="2400" b="1" dirty="0">
                          <a:solidFill>
                            <a:srgbClr val="FF0000"/>
                          </a:solidFill>
                        </a:rPr>
                        <a:t>λιά</a:t>
                      </a:r>
                      <a:endParaRPr lang="it-IT" sz="1800" b="1" dirty="0">
                        <a:solidFill>
                          <a:srgbClr val="FF0000"/>
                        </a:solidFill>
                      </a:endParaRPr>
                    </a:p>
                    <a:p>
                      <a:pPr algn="ctr"/>
                      <a:endParaRPr lang="en-GB" dirty="0"/>
                    </a:p>
                  </a:txBody>
                  <a:tcPr/>
                </a:tc>
                <a:tc>
                  <a:txBody>
                    <a:bodyPr/>
                    <a:lstStyle/>
                    <a:p>
                      <a:pPr algn="ctr"/>
                      <a:r>
                        <a:rPr lang="el-GR" sz="2400" b="1" dirty="0">
                          <a:solidFill>
                            <a:srgbClr val="FF0000"/>
                          </a:solidFill>
                        </a:rPr>
                        <a:t>μπρό</a:t>
                      </a:r>
                      <a:r>
                        <a:rPr lang="el-GR" sz="2400" b="1" dirty="0">
                          <a:solidFill>
                            <a:srgbClr val="0070C0"/>
                          </a:solidFill>
                        </a:rPr>
                        <a:t>κολο</a:t>
                      </a:r>
                      <a:endParaRPr lang="en-GB" sz="2400" b="1" dirty="0">
                        <a:solidFill>
                          <a:srgbClr val="0070C0"/>
                        </a:solidFill>
                      </a:endParaRPr>
                    </a:p>
                  </a:txBody>
                  <a:tcPr/>
                </a:tc>
                <a:tc>
                  <a:txBody>
                    <a:bodyPr/>
                    <a:lstStyle/>
                    <a:p>
                      <a:pPr algn="ctr"/>
                      <a:r>
                        <a:rPr lang="el-GR" sz="2400" b="1" dirty="0">
                          <a:solidFill>
                            <a:srgbClr val="0070C0"/>
                          </a:solidFill>
                        </a:rPr>
                        <a:t>α</a:t>
                      </a:r>
                      <a:r>
                        <a:rPr lang="el-GR" sz="2400" b="1" dirty="0">
                          <a:solidFill>
                            <a:srgbClr val="FF0000"/>
                          </a:solidFill>
                        </a:rPr>
                        <a:t>λά</a:t>
                      </a:r>
                      <a:r>
                        <a:rPr lang="el-GR" sz="2400" b="1" dirty="0">
                          <a:solidFill>
                            <a:srgbClr val="0070C0"/>
                          </a:solidFill>
                        </a:rPr>
                        <a:t>τι</a:t>
                      </a:r>
                      <a:endParaRPr lang="en-GB" b="1" dirty="0">
                        <a:solidFill>
                          <a:srgbClr val="0070C0"/>
                        </a:solidFill>
                      </a:endParaRPr>
                    </a:p>
                  </a:txBody>
                  <a:tcPr/>
                </a:tc>
                <a:tc>
                  <a:txBody>
                    <a:bodyPr/>
                    <a:lstStyle/>
                    <a:p>
                      <a:pPr algn="ctr"/>
                      <a:r>
                        <a:rPr lang="el-GR" sz="2400" b="1" dirty="0">
                          <a:solidFill>
                            <a:srgbClr val="0070C0"/>
                          </a:solidFill>
                        </a:rPr>
                        <a:t>πιπε</a:t>
                      </a:r>
                      <a:r>
                        <a:rPr lang="el-GR" sz="2400" b="1" dirty="0">
                          <a:solidFill>
                            <a:srgbClr val="FF0000"/>
                          </a:solidFill>
                        </a:rPr>
                        <a:t>ριά</a:t>
                      </a:r>
                      <a:endParaRPr lang="en-GB" b="1" dirty="0">
                        <a:solidFill>
                          <a:srgbClr val="FF0000"/>
                        </a:solidFill>
                      </a:endParaRPr>
                    </a:p>
                  </a:txBody>
                  <a:tcPr/>
                </a:tc>
                <a:tc>
                  <a:txBody>
                    <a:bodyPr/>
                    <a:lstStyle/>
                    <a:p>
                      <a:pPr algn="ctr"/>
                      <a:r>
                        <a:rPr lang="el-GR" sz="2400" b="1" dirty="0">
                          <a:solidFill>
                            <a:srgbClr val="0070C0"/>
                          </a:solidFill>
                        </a:rPr>
                        <a:t>γα</a:t>
                      </a:r>
                      <a:r>
                        <a:rPr lang="el-GR" sz="2400" b="1" dirty="0">
                          <a:solidFill>
                            <a:srgbClr val="FF0000"/>
                          </a:solidFill>
                        </a:rPr>
                        <a:t>ρί</a:t>
                      </a:r>
                      <a:r>
                        <a:rPr lang="el-GR" sz="2400" b="1" dirty="0">
                          <a:solidFill>
                            <a:srgbClr val="0070C0"/>
                          </a:solidFill>
                        </a:rPr>
                        <a:t>φαλο</a:t>
                      </a:r>
                      <a:endParaRPr lang="en-GB" b="1" dirty="0">
                        <a:solidFill>
                          <a:srgbClr val="0070C0"/>
                        </a:solidFill>
                      </a:endParaRPr>
                    </a:p>
                  </a:txBody>
                  <a:tcPr/>
                </a:tc>
                <a:tc>
                  <a:txBody>
                    <a:bodyPr/>
                    <a:lstStyle/>
                    <a:p>
                      <a:pPr algn="ctr"/>
                      <a:r>
                        <a:rPr lang="el-GR" sz="2400" b="1" dirty="0">
                          <a:solidFill>
                            <a:srgbClr val="0070C0"/>
                          </a:solidFill>
                        </a:rPr>
                        <a:t>καλη</a:t>
                      </a:r>
                      <a:r>
                        <a:rPr lang="el-GR" sz="2400" b="1" dirty="0">
                          <a:solidFill>
                            <a:srgbClr val="FF0000"/>
                          </a:solidFill>
                        </a:rPr>
                        <a:t>μέ</a:t>
                      </a:r>
                      <a:r>
                        <a:rPr lang="el-GR" sz="2400" b="1" dirty="0">
                          <a:solidFill>
                            <a:srgbClr val="0070C0"/>
                          </a:solidFill>
                        </a:rPr>
                        <a:t>ρα</a:t>
                      </a:r>
                      <a:endParaRPr lang="en-GB" b="1" dirty="0">
                        <a:solidFill>
                          <a:srgbClr val="0070C0"/>
                        </a:solidFill>
                      </a:endParaRPr>
                    </a:p>
                  </a:txBody>
                  <a:tcPr/>
                </a:tc>
                <a:extLst>
                  <a:ext uri="{0D108BD9-81ED-4DB2-BD59-A6C34878D82A}">
                    <a16:rowId xmlns:a16="http://schemas.microsoft.com/office/drawing/2014/main" val="2727705953"/>
                  </a:ext>
                </a:extLst>
              </a:tr>
            </a:tbl>
          </a:graphicData>
        </a:graphic>
      </p:graphicFrame>
      <p:sp>
        <p:nvSpPr>
          <p:cNvPr id="6" name="CasellaDiTesto 5">
            <a:extLst>
              <a:ext uri="{FF2B5EF4-FFF2-40B4-BE49-F238E27FC236}">
                <a16:creationId xmlns:a16="http://schemas.microsoft.com/office/drawing/2014/main" id="{EE89D25A-4732-4E86-8CA4-8E61C8B9FB83}"/>
              </a:ext>
            </a:extLst>
          </p:cNvPr>
          <p:cNvSpPr txBox="1"/>
          <p:nvPr/>
        </p:nvSpPr>
        <p:spPr>
          <a:xfrm>
            <a:off x="496872" y="4492567"/>
            <a:ext cx="1531525" cy="461665"/>
          </a:xfrm>
          <a:prstGeom prst="rect">
            <a:avLst/>
          </a:prstGeom>
          <a:noFill/>
        </p:spPr>
        <p:txBody>
          <a:bodyPr wrap="square" rtlCol="0">
            <a:spAutoFit/>
          </a:bodyPr>
          <a:lstStyle/>
          <a:p>
            <a:pPr algn="ctr"/>
            <a:r>
              <a:rPr lang="el-GR" sz="2400" b="1" dirty="0">
                <a:solidFill>
                  <a:srgbClr val="0070C0"/>
                </a:solidFill>
              </a:rPr>
              <a:t>παιδάκια</a:t>
            </a:r>
            <a:endParaRPr lang="en-GB" b="1" dirty="0">
              <a:solidFill>
                <a:srgbClr val="0070C0"/>
              </a:solidFill>
            </a:endParaRPr>
          </a:p>
        </p:txBody>
      </p:sp>
      <p:sp>
        <p:nvSpPr>
          <p:cNvPr id="21" name="CasellaDiTesto 20">
            <a:extLst>
              <a:ext uri="{FF2B5EF4-FFF2-40B4-BE49-F238E27FC236}">
                <a16:creationId xmlns:a16="http://schemas.microsoft.com/office/drawing/2014/main" id="{3AB8B62B-DF7B-472B-99DC-5ECDF043A9E4}"/>
              </a:ext>
            </a:extLst>
          </p:cNvPr>
          <p:cNvSpPr txBox="1"/>
          <p:nvPr/>
        </p:nvSpPr>
        <p:spPr>
          <a:xfrm>
            <a:off x="1718819" y="5249373"/>
            <a:ext cx="1531525" cy="461665"/>
          </a:xfrm>
          <a:prstGeom prst="rect">
            <a:avLst/>
          </a:prstGeom>
          <a:noFill/>
        </p:spPr>
        <p:txBody>
          <a:bodyPr wrap="square" rtlCol="0">
            <a:spAutoFit/>
          </a:bodyPr>
          <a:lstStyle/>
          <a:p>
            <a:pPr algn="ctr"/>
            <a:r>
              <a:rPr lang="el-GR" sz="2400" b="1" dirty="0">
                <a:solidFill>
                  <a:srgbClr val="0070C0"/>
                </a:solidFill>
              </a:rPr>
              <a:t>παϊδάκια</a:t>
            </a:r>
            <a:endParaRPr lang="en-GB" b="1" dirty="0">
              <a:solidFill>
                <a:srgbClr val="0070C0"/>
              </a:solidFill>
            </a:endParaRPr>
          </a:p>
        </p:txBody>
      </p:sp>
      <p:sp>
        <p:nvSpPr>
          <p:cNvPr id="22" name="CasellaDiTesto 21">
            <a:extLst>
              <a:ext uri="{FF2B5EF4-FFF2-40B4-BE49-F238E27FC236}">
                <a16:creationId xmlns:a16="http://schemas.microsoft.com/office/drawing/2014/main" id="{9E3CB46B-4DB8-4D87-85AF-9F3F4EF283B1}"/>
              </a:ext>
            </a:extLst>
          </p:cNvPr>
          <p:cNvSpPr txBox="1"/>
          <p:nvPr/>
        </p:nvSpPr>
        <p:spPr>
          <a:xfrm>
            <a:off x="4055583" y="5251256"/>
            <a:ext cx="1531525" cy="461665"/>
          </a:xfrm>
          <a:prstGeom prst="rect">
            <a:avLst/>
          </a:prstGeom>
          <a:noFill/>
        </p:spPr>
        <p:txBody>
          <a:bodyPr wrap="square" rtlCol="0">
            <a:spAutoFit/>
          </a:bodyPr>
          <a:lstStyle/>
          <a:p>
            <a:pPr algn="ctr"/>
            <a:r>
              <a:rPr lang="el-GR" sz="2400" b="1" dirty="0">
                <a:solidFill>
                  <a:srgbClr val="0070C0"/>
                </a:solidFill>
              </a:rPr>
              <a:t>καιρός</a:t>
            </a:r>
            <a:endParaRPr lang="en-GB" b="1" dirty="0">
              <a:solidFill>
                <a:srgbClr val="0070C0"/>
              </a:solidFill>
            </a:endParaRPr>
          </a:p>
        </p:txBody>
      </p:sp>
      <p:sp>
        <p:nvSpPr>
          <p:cNvPr id="23" name="CasellaDiTesto 22">
            <a:extLst>
              <a:ext uri="{FF2B5EF4-FFF2-40B4-BE49-F238E27FC236}">
                <a16:creationId xmlns:a16="http://schemas.microsoft.com/office/drawing/2014/main" id="{F73B880F-C4F0-4227-B1CA-DE35AA44455E}"/>
              </a:ext>
            </a:extLst>
          </p:cNvPr>
          <p:cNvSpPr txBox="1"/>
          <p:nvPr/>
        </p:nvSpPr>
        <p:spPr>
          <a:xfrm>
            <a:off x="3250344" y="4493386"/>
            <a:ext cx="1531525" cy="461665"/>
          </a:xfrm>
          <a:prstGeom prst="rect">
            <a:avLst/>
          </a:prstGeom>
          <a:noFill/>
        </p:spPr>
        <p:txBody>
          <a:bodyPr wrap="square" rtlCol="0">
            <a:spAutoFit/>
          </a:bodyPr>
          <a:lstStyle/>
          <a:p>
            <a:pPr algn="ctr"/>
            <a:r>
              <a:rPr lang="el-GR" sz="2400" b="1" dirty="0">
                <a:solidFill>
                  <a:srgbClr val="0070C0"/>
                </a:solidFill>
              </a:rPr>
              <a:t>Κάιρο</a:t>
            </a:r>
            <a:endParaRPr lang="en-GB" b="1" dirty="0">
              <a:solidFill>
                <a:srgbClr val="0070C0"/>
              </a:solidFill>
            </a:endParaRPr>
          </a:p>
        </p:txBody>
      </p:sp>
      <p:sp>
        <p:nvSpPr>
          <p:cNvPr id="24" name="CasellaDiTesto 23">
            <a:extLst>
              <a:ext uri="{FF2B5EF4-FFF2-40B4-BE49-F238E27FC236}">
                <a16:creationId xmlns:a16="http://schemas.microsoft.com/office/drawing/2014/main" id="{A3529834-25A0-468C-8682-001250BE6EFD}"/>
              </a:ext>
            </a:extLst>
          </p:cNvPr>
          <p:cNvSpPr txBox="1"/>
          <p:nvPr/>
        </p:nvSpPr>
        <p:spPr>
          <a:xfrm>
            <a:off x="5418528" y="4492566"/>
            <a:ext cx="1531525" cy="461665"/>
          </a:xfrm>
          <a:prstGeom prst="rect">
            <a:avLst/>
          </a:prstGeom>
          <a:noFill/>
        </p:spPr>
        <p:txBody>
          <a:bodyPr wrap="square" rtlCol="0">
            <a:spAutoFit/>
          </a:bodyPr>
          <a:lstStyle/>
          <a:p>
            <a:pPr algn="ctr"/>
            <a:r>
              <a:rPr lang="el-GR" sz="2400" b="1" dirty="0">
                <a:solidFill>
                  <a:srgbClr val="0070C0"/>
                </a:solidFill>
              </a:rPr>
              <a:t>γάιδαρος</a:t>
            </a:r>
            <a:endParaRPr lang="en-GB" b="1" dirty="0">
              <a:solidFill>
                <a:srgbClr val="0070C0"/>
              </a:solidFill>
            </a:endParaRPr>
          </a:p>
        </p:txBody>
      </p:sp>
      <p:sp>
        <p:nvSpPr>
          <p:cNvPr id="29" name="CasellaDiTesto 28">
            <a:extLst>
              <a:ext uri="{FF2B5EF4-FFF2-40B4-BE49-F238E27FC236}">
                <a16:creationId xmlns:a16="http://schemas.microsoft.com/office/drawing/2014/main" id="{430B2E84-0463-4D19-B82F-0F727BB6CB93}"/>
              </a:ext>
            </a:extLst>
          </p:cNvPr>
          <p:cNvSpPr txBox="1"/>
          <p:nvPr/>
        </p:nvSpPr>
        <p:spPr>
          <a:xfrm>
            <a:off x="6601784" y="5249372"/>
            <a:ext cx="1531525" cy="461665"/>
          </a:xfrm>
          <a:prstGeom prst="rect">
            <a:avLst/>
          </a:prstGeom>
          <a:noFill/>
        </p:spPr>
        <p:txBody>
          <a:bodyPr wrap="square" rtlCol="0">
            <a:spAutoFit/>
          </a:bodyPr>
          <a:lstStyle/>
          <a:p>
            <a:pPr algn="ctr"/>
            <a:r>
              <a:rPr lang="el-GR" sz="2400" b="1" dirty="0">
                <a:solidFill>
                  <a:srgbClr val="0070C0"/>
                </a:solidFill>
              </a:rPr>
              <a:t>γαϊδούρι</a:t>
            </a:r>
            <a:endParaRPr lang="en-GB" b="1" dirty="0">
              <a:solidFill>
                <a:srgbClr val="0070C0"/>
              </a:solidFill>
            </a:endParaRPr>
          </a:p>
        </p:txBody>
      </p:sp>
      <p:sp>
        <p:nvSpPr>
          <p:cNvPr id="30" name="CasellaDiTesto 29">
            <a:extLst>
              <a:ext uri="{FF2B5EF4-FFF2-40B4-BE49-F238E27FC236}">
                <a16:creationId xmlns:a16="http://schemas.microsoft.com/office/drawing/2014/main" id="{4DAA7E15-E1D4-4C03-BB02-9FBE4CF09ABD}"/>
              </a:ext>
            </a:extLst>
          </p:cNvPr>
          <p:cNvSpPr txBox="1"/>
          <p:nvPr/>
        </p:nvSpPr>
        <p:spPr>
          <a:xfrm>
            <a:off x="8133309" y="4492565"/>
            <a:ext cx="1531525" cy="461665"/>
          </a:xfrm>
          <a:prstGeom prst="rect">
            <a:avLst/>
          </a:prstGeom>
          <a:noFill/>
        </p:spPr>
        <p:txBody>
          <a:bodyPr wrap="square" rtlCol="0">
            <a:spAutoFit/>
          </a:bodyPr>
          <a:lstStyle/>
          <a:p>
            <a:pPr algn="ctr"/>
            <a:r>
              <a:rPr lang="el-GR" sz="2400" b="1" dirty="0">
                <a:solidFill>
                  <a:srgbClr val="0070C0"/>
                </a:solidFill>
              </a:rPr>
              <a:t>ρόλοι</a:t>
            </a:r>
            <a:endParaRPr lang="en-GB" b="1" dirty="0">
              <a:solidFill>
                <a:srgbClr val="0070C0"/>
              </a:solidFill>
            </a:endParaRPr>
          </a:p>
        </p:txBody>
      </p:sp>
      <p:sp>
        <p:nvSpPr>
          <p:cNvPr id="31" name="CasellaDiTesto 30">
            <a:extLst>
              <a:ext uri="{FF2B5EF4-FFF2-40B4-BE49-F238E27FC236}">
                <a16:creationId xmlns:a16="http://schemas.microsoft.com/office/drawing/2014/main" id="{BAD31FAF-9D4E-4A7E-B922-DD7319CF2DE9}"/>
              </a:ext>
            </a:extLst>
          </p:cNvPr>
          <p:cNvSpPr txBox="1"/>
          <p:nvPr/>
        </p:nvSpPr>
        <p:spPr>
          <a:xfrm>
            <a:off x="9313864" y="5249371"/>
            <a:ext cx="1531525" cy="461665"/>
          </a:xfrm>
          <a:prstGeom prst="rect">
            <a:avLst/>
          </a:prstGeom>
          <a:noFill/>
        </p:spPr>
        <p:txBody>
          <a:bodyPr wrap="square" rtlCol="0">
            <a:spAutoFit/>
          </a:bodyPr>
          <a:lstStyle/>
          <a:p>
            <a:pPr algn="ctr"/>
            <a:r>
              <a:rPr lang="el-GR" sz="2400" b="1" dirty="0">
                <a:solidFill>
                  <a:srgbClr val="0070C0"/>
                </a:solidFill>
              </a:rPr>
              <a:t>ρολόι</a:t>
            </a:r>
            <a:endParaRPr lang="en-GB" b="1" dirty="0">
              <a:solidFill>
                <a:srgbClr val="0070C0"/>
              </a:solidFill>
            </a:endParaRPr>
          </a:p>
        </p:txBody>
      </p:sp>
      <p:sp>
        <p:nvSpPr>
          <p:cNvPr id="32" name="CasellaDiTesto 31">
            <a:extLst>
              <a:ext uri="{FF2B5EF4-FFF2-40B4-BE49-F238E27FC236}">
                <a16:creationId xmlns:a16="http://schemas.microsoft.com/office/drawing/2014/main" id="{2A6F5544-01E4-4D81-9F66-BC213661C00E}"/>
              </a:ext>
            </a:extLst>
          </p:cNvPr>
          <p:cNvSpPr txBox="1"/>
          <p:nvPr/>
        </p:nvSpPr>
        <p:spPr>
          <a:xfrm>
            <a:off x="442205" y="6236301"/>
            <a:ext cx="7871478" cy="369332"/>
          </a:xfrm>
          <a:prstGeom prst="rect">
            <a:avLst/>
          </a:prstGeom>
          <a:solidFill>
            <a:schemeClr val="bg1"/>
          </a:solidFill>
        </p:spPr>
        <p:txBody>
          <a:bodyPr wrap="square" rtlCol="0">
            <a:spAutoFit/>
          </a:bodyPr>
          <a:lstStyle/>
          <a:p>
            <a:r>
              <a:rPr lang="it-IT" dirty="0" err="1">
                <a:solidFill>
                  <a:srgbClr val="0070C0"/>
                </a:solidFill>
              </a:rPr>
              <a:t>Modern</a:t>
            </a:r>
            <a:r>
              <a:rPr lang="it-IT" dirty="0">
                <a:solidFill>
                  <a:srgbClr val="0070C0"/>
                </a:solidFill>
              </a:rPr>
              <a:t> </a:t>
            </a:r>
            <a:r>
              <a:rPr lang="it-IT" dirty="0" err="1">
                <a:solidFill>
                  <a:srgbClr val="0070C0"/>
                </a:solidFill>
              </a:rPr>
              <a:t>Greek</a:t>
            </a:r>
            <a:r>
              <a:rPr lang="it-IT" dirty="0">
                <a:solidFill>
                  <a:srgbClr val="0070C0"/>
                </a:solidFill>
              </a:rPr>
              <a:t> (GRE1001) | Jacopo Mosesso </a:t>
            </a:r>
            <a:r>
              <a:rPr lang="it-IT" dirty="0"/>
              <a:t>|</a:t>
            </a:r>
            <a:r>
              <a:rPr lang="it-IT" dirty="0">
                <a:solidFill>
                  <a:srgbClr val="002060"/>
                </a:solidFill>
              </a:rPr>
              <a:t> VIT University, </a:t>
            </a:r>
            <a:r>
              <a:rPr lang="it-IT" dirty="0" err="1">
                <a:solidFill>
                  <a:srgbClr val="002060"/>
                </a:solidFill>
              </a:rPr>
              <a:t>July</a:t>
            </a:r>
            <a:r>
              <a:rPr lang="it-IT" dirty="0">
                <a:solidFill>
                  <a:srgbClr val="002060"/>
                </a:solidFill>
              </a:rPr>
              <a:t> 2022</a:t>
            </a:r>
          </a:p>
        </p:txBody>
      </p:sp>
      <p:sp>
        <p:nvSpPr>
          <p:cNvPr id="2" name="CasellaDiTesto 1">
            <a:extLst>
              <a:ext uri="{FF2B5EF4-FFF2-40B4-BE49-F238E27FC236}">
                <a16:creationId xmlns:a16="http://schemas.microsoft.com/office/drawing/2014/main" id="{20DEA044-D289-8968-734E-03E1389C098C}"/>
              </a:ext>
            </a:extLst>
          </p:cNvPr>
          <p:cNvSpPr txBox="1"/>
          <p:nvPr/>
        </p:nvSpPr>
        <p:spPr>
          <a:xfrm>
            <a:off x="1087120" y="432574"/>
            <a:ext cx="7762240" cy="923330"/>
          </a:xfrm>
          <a:prstGeom prst="rect">
            <a:avLst/>
          </a:prstGeom>
          <a:noFill/>
        </p:spPr>
        <p:txBody>
          <a:bodyPr wrap="square" rtlCol="0">
            <a:spAutoFit/>
          </a:bodyPr>
          <a:lstStyle/>
          <a:p>
            <a:r>
              <a:rPr lang="it-IT" sz="1800" b="1" i="1" dirty="0" err="1">
                <a:solidFill>
                  <a:srgbClr val="0070C0"/>
                </a:solidFill>
              </a:rPr>
              <a:t>Remember</a:t>
            </a:r>
            <a:r>
              <a:rPr lang="it-IT" sz="1800" b="1" i="1" dirty="0">
                <a:solidFill>
                  <a:srgbClr val="0070C0"/>
                </a:solidFill>
              </a:rPr>
              <a:t>:</a:t>
            </a:r>
          </a:p>
          <a:p>
            <a:r>
              <a:rPr lang="it-IT" sz="1800" b="1" i="1" dirty="0" err="1">
                <a:solidFill>
                  <a:srgbClr val="0070C0"/>
                </a:solidFill>
              </a:rPr>
              <a:t>Spurious</a:t>
            </a:r>
            <a:r>
              <a:rPr lang="it-IT" sz="1800" b="1" i="1" dirty="0">
                <a:solidFill>
                  <a:srgbClr val="0070C0"/>
                </a:solidFill>
              </a:rPr>
              <a:t> </a:t>
            </a:r>
            <a:r>
              <a:rPr lang="it-IT" sz="1800" b="1" i="1" dirty="0" err="1">
                <a:solidFill>
                  <a:srgbClr val="0070C0"/>
                </a:solidFill>
              </a:rPr>
              <a:t>diphthongs</a:t>
            </a:r>
            <a:r>
              <a:rPr lang="it-IT" sz="1800" b="1" i="1" dirty="0">
                <a:solidFill>
                  <a:srgbClr val="0070C0"/>
                </a:solidFill>
              </a:rPr>
              <a:t>: </a:t>
            </a:r>
            <a:r>
              <a:rPr lang="el-GR" sz="1800" b="1" i="1" dirty="0">
                <a:solidFill>
                  <a:srgbClr val="0070C0"/>
                </a:solidFill>
              </a:rPr>
              <a:t>όι</a:t>
            </a:r>
            <a:r>
              <a:rPr lang="it-IT" sz="1800" b="1" i="1" dirty="0">
                <a:solidFill>
                  <a:srgbClr val="0070C0"/>
                </a:solidFill>
              </a:rPr>
              <a:t>; </a:t>
            </a:r>
            <a:r>
              <a:rPr lang="el-GR" sz="1800" b="1" i="1" dirty="0">
                <a:solidFill>
                  <a:srgbClr val="0070C0"/>
                </a:solidFill>
              </a:rPr>
              <a:t>όη</a:t>
            </a:r>
            <a:r>
              <a:rPr lang="it-IT" b="1" i="1" dirty="0">
                <a:solidFill>
                  <a:srgbClr val="0070C0"/>
                </a:solidFill>
              </a:rPr>
              <a:t>; </a:t>
            </a:r>
            <a:r>
              <a:rPr lang="el-GR" sz="1800" b="1" i="1" dirty="0">
                <a:solidFill>
                  <a:srgbClr val="0070C0"/>
                </a:solidFill>
              </a:rPr>
              <a:t>άι</a:t>
            </a:r>
            <a:r>
              <a:rPr lang="it-IT" sz="1800" b="1" i="1" dirty="0">
                <a:solidFill>
                  <a:srgbClr val="0070C0"/>
                </a:solidFill>
              </a:rPr>
              <a:t>; </a:t>
            </a:r>
            <a:r>
              <a:rPr lang="el-GR" sz="1800" b="1" i="1" dirty="0">
                <a:solidFill>
                  <a:srgbClr val="0070C0"/>
                </a:solidFill>
              </a:rPr>
              <a:t>αη</a:t>
            </a:r>
            <a:r>
              <a:rPr lang="it-IT" sz="1800" b="1" i="1" dirty="0">
                <a:solidFill>
                  <a:srgbClr val="0070C0"/>
                </a:solidFill>
              </a:rPr>
              <a:t>; </a:t>
            </a:r>
            <a:r>
              <a:rPr lang="el-GR" sz="1800" b="1" i="1" dirty="0">
                <a:solidFill>
                  <a:srgbClr val="0070C0"/>
                </a:solidFill>
              </a:rPr>
              <a:t>ια</a:t>
            </a:r>
            <a:r>
              <a:rPr lang="it-IT" sz="1800" b="1" i="1" dirty="0">
                <a:solidFill>
                  <a:srgbClr val="0070C0"/>
                </a:solidFill>
              </a:rPr>
              <a:t>; </a:t>
            </a:r>
            <a:r>
              <a:rPr lang="el-GR" sz="1800" b="1" i="1" dirty="0">
                <a:solidFill>
                  <a:srgbClr val="0070C0"/>
                </a:solidFill>
              </a:rPr>
              <a:t>υα</a:t>
            </a:r>
            <a:r>
              <a:rPr lang="it-IT" sz="1800" b="1" i="1" dirty="0">
                <a:solidFill>
                  <a:srgbClr val="0070C0"/>
                </a:solidFill>
              </a:rPr>
              <a:t>; </a:t>
            </a:r>
            <a:r>
              <a:rPr lang="el-GR" sz="1800" b="1" i="1" dirty="0">
                <a:solidFill>
                  <a:srgbClr val="0070C0"/>
                </a:solidFill>
              </a:rPr>
              <a:t>εια</a:t>
            </a:r>
            <a:r>
              <a:rPr lang="it-IT" sz="1800" b="1" i="1" dirty="0">
                <a:solidFill>
                  <a:srgbClr val="0070C0"/>
                </a:solidFill>
              </a:rPr>
              <a:t> (3 </a:t>
            </a:r>
            <a:r>
              <a:rPr lang="it-IT" sz="1800" b="1" i="1" dirty="0" err="1">
                <a:solidFill>
                  <a:srgbClr val="0070C0"/>
                </a:solidFill>
              </a:rPr>
              <a:t>vowels</a:t>
            </a:r>
            <a:r>
              <a:rPr lang="it-IT" sz="1800" b="1" i="1" dirty="0">
                <a:solidFill>
                  <a:srgbClr val="0070C0"/>
                </a:solidFill>
              </a:rPr>
              <a:t>); </a:t>
            </a:r>
            <a:r>
              <a:rPr lang="el-GR" sz="1800" b="1" i="1" dirty="0">
                <a:solidFill>
                  <a:srgbClr val="0070C0"/>
                </a:solidFill>
              </a:rPr>
              <a:t>οια</a:t>
            </a:r>
            <a:r>
              <a:rPr lang="it-IT" sz="1800" b="1" i="1" dirty="0">
                <a:solidFill>
                  <a:srgbClr val="0070C0"/>
                </a:solidFill>
              </a:rPr>
              <a:t> (3 </a:t>
            </a:r>
            <a:r>
              <a:rPr lang="it-IT" sz="1800" b="1" i="1" dirty="0" err="1">
                <a:solidFill>
                  <a:srgbClr val="0070C0"/>
                </a:solidFill>
              </a:rPr>
              <a:t>vowels</a:t>
            </a:r>
            <a:r>
              <a:rPr lang="it-IT" sz="1800" b="1" i="1" dirty="0">
                <a:solidFill>
                  <a:srgbClr val="0070C0"/>
                </a:solidFill>
              </a:rPr>
              <a:t>)</a:t>
            </a:r>
          </a:p>
          <a:p>
            <a:endParaRPr lang="en-GB" dirty="0"/>
          </a:p>
        </p:txBody>
      </p:sp>
    </p:spTree>
    <p:extLst>
      <p:ext uri="{BB962C8B-B14F-4D97-AF65-F5344CB8AC3E}">
        <p14:creationId xmlns:p14="http://schemas.microsoft.com/office/powerpoint/2010/main" val="8872679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4.375E-6 2.59259E-6 L 0.40546 -0.29167 " pathEditMode="relative" rAng="0" ptsTypes="AA">
                                      <p:cBhvr>
                                        <p:cTn id="6" dur="2000" fill="hold"/>
                                        <p:tgtEl>
                                          <p:spTgt spid="6"/>
                                        </p:tgtEl>
                                        <p:attrNameLst>
                                          <p:attrName>ppt_x</p:attrName>
                                          <p:attrName>ppt_y</p:attrName>
                                        </p:attrNameLst>
                                      </p:cBhvr>
                                      <p:rCtr x="20273" y="-14583"/>
                                    </p:animMotion>
                                  </p:childTnLst>
                                </p:cTn>
                              </p:par>
                            </p:childTnLst>
                          </p:cTn>
                        </p:par>
                      </p:childTnLst>
                    </p:cTn>
                  </p:par>
                  <p:par>
                    <p:cTn id="7" fill="hold">
                      <p:stCondLst>
                        <p:cond delay="indefinite"/>
                      </p:stCondLst>
                      <p:childTnLst>
                        <p:par>
                          <p:cTn id="8" fill="hold">
                            <p:stCondLst>
                              <p:cond delay="0"/>
                            </p:stCondLst>
                            <p:childTnLst>
                              <p:par>
                                <p:cTn id="9" presetID="42" presetClass="path" presetSubtype="0" accel="50000" decel="50000" fill="hold" grpId="0" nodeType="clickEffect">
                                  <p:stCondLst>
                                    <p:cond delay="0"/>
                                  </p:stCondLst>
                                  <p:childTnLst>
                                    <p:animMotion origin="layout" path="M 3.95833E-6 -4.07407E-6 L 0.6832 -0.4206 " pathEditMode="relative" rAng="0" ptsTypes="AA">
                                      <p:cBhvr>
                                        <p:cTn id="10" dur="2000" fill="hold"/>
                                        <p:tgtEl>
                                          <p:spTgt spid="21"/>
                                        </p:tgtEl>
                                        <p:attrNameLst>
                                          <p:attrName>ppt_x</p:attrName>
                                          <p:attrName>ppt_y</p:attrName>
                                        </p:attrNameLst>
                                      </p:cBhvr>
                                      <p:rCtr x="34154" y="-21042"/>
                                    </p:animMotion>
                                  </p:childTnLst>
                                </p:cTn>
                              </p:par>
                            </p:childTnLst>
                          </p:cTn>
                        </p:par>
                      </p:childTnLst>
                    </p:cTn>
                  </p:par>
                  <p:par>
                    <p:cTn id="11" fill="hold">
                      <p:stCondLst>
                        <p:cond delay="indefinite"/>
                      </p:stCondLst>
                      <p:childTnLst>
                        <p:par>
                          <p:cTn id="12" fill="hold">
                            <p:stCondLst>
                              <p:cond delay="0"/>
                            </p:stCondLst>
                            <p:childTnLst>
                              <p:par>
                                <p:cTn id="13" presetID="42" presetClass="path" presetSubtype="0" accel="50000" decel="50000" fill="hold" grpId="0" nodeType="clickEffect">
                                  <p:stCondLst>
                                    <p:cond delay="0"/>
                                  </p:stCondLst>
                                  <p:childTnLst>
                                    <p:animMotion origin="layout" path="M 3.125E-6 2.59259E-6 L -0.20261 -0.29607 " pathEditMode="relative" rAng="0" ptsTypes="AA">
                                      <p:cBhvr>
                                        <p:cTn id="14" dur="2000" fill="hold"/>
                                        <p:tgtEl>
                                          <p:spTgt spid="23"/>
                                        </p:tgtEl>
                                        <p:attrNameLst>
                                          <p:attrName>ppt_x</p:attrName>
                                          <p:attrName>ppt_y</p:attrName>
                                        </p:attrNameLst>
                                      </p:cBhvr>
                                      <p:rCtr x="-10130" y="-14815"/>
                                    </p:animMotion>
                                  </p:childTnLst>
                                </p:cTn>
                              </p:par>
                            </p:childTnLst>
                          </p:cTn>
                        </p:par>
                      </p:childTnLst>
                    </p:cTn>
                  </p:par>
                  <p:par>
                    <p:cTn id="15" fill="hold">
                      <p:stCondLst>
                        <p:cond delay="indefinite"/>
                      </p:stCondLst>
                      <p:childTnLst>
                        <p:par>
                          <p:cTn id="16" fill="hold">
                            <p:stCondLst>
                              <p:cond delay="0"/>
                            </p:stCondLst>
                            <p:childTnLst>
                              <p:par>
                                <p:cTn id="17" presetID="42" presetClass="path" presetSubtype="0" accel="50000" decel="50000" fill="hold" grpId="0" nodeType="clickEffect">
                                  <p:stCondLst>
                                    <p:cond delay="0"/>
                                  </p:stCondLst>
                                  <p:childTnLst>
                                    <p:animMotion origin="layout" path="M -2.70833E-6 4.44444E-6 L -0.13867 -0.41968 " pathEditMode="relative" rAng="0" ptsTypes="AA">
                                      <p:cBhvr>
                                        <p:cTn id="18" dur="2000" fill="hold"/>
                                        <p:tgtEl>
                                          <p:spTgt spid="22"/>
                                        </p:tgtEl>
                                        <p:attrNameLst>
                                          <p:attrName>ppt_x</p:attrName>
                                          <p:attrName>ppt_y</p:attrName>
                                        </p:attrNameLst>
                                      </p:cBhvr>
                                      <p:rCtr x="-6940" y="-20995"/>
                                    </p:animMotion>
                                  </p:childTnLst>
                                </p:cTn>
                              </p:par>
                            </p:childTnLst>
                          </p:cTn>
                        </p:par>
                      </p:childTnLst>
                    </p:cTn>
                  </p:par>
                  <p:par>
                    <p:cTn id="19" fill="hold">
                      <p:stCondLst>
                        <p:cond delay="indefinite"/>
                      </p:stCondLst>
                      <p:childTnLst>
                        <p:par>
                          <p:cTn id="20" fill="hold">
                            <p:stCondLst>
                              <p:cond delay="0"/>
                            </p:stCondLst>
                            <p:childTnLst>
                              <p:par>
                                <p:cTn id="21" presetID="42" presetClass="path" presetSubtype="0" accel="50000" decel="50000" fill="hold" grpId="0" nodeType="clickEffect">
                                  <p:stCondLst>
                                    <p:cond delay="0"/>
                                  </p:stCondLst>
                                  <p:childTnLst>
                                    <p:animMotion origin="layout" path="M -1.45833E-6 2.59259E-6 L -0.12565 -0.18866 " pathEditMode="relative" rAng="0" ptsTypes="AA">
                                      <p:cBhvr>
                                        <p:cTn id="22" dur="2000" fill="hold"/>
                                        <p:tgtEl>
                                          <p:spTgt spid="24"/>
                                        </p:tgtEl>
                                        <p:attrNameLst>
                                          <p:attrName>ppt_x</p:attrName>
                                          <p:attrName>ppt_y</p:attrName>
                                        </p:attrNameLst>
                                      </p:cBhvr>
                                      <p:rCtr x="-6289" y="-9444"/>
                                    </p:animMotion>
                                  </p:childTnLst>
                                </p:cTn>
                              </p:par>
                            </p:childTnLst>
                          </p:cTn>
                        </p:par>
                      </p:childTnLst>
                    </p:cTn>
                  </p:par>
                  <p:par>
                    <p:cTn id="23" fill="hold">
                      <p:stCondLst>
                        <p:cond delay="indefinite"/>
                      </p:stCondLst>
                      <p:childTnLst>
                        <p:par>
                          <p:cTn id="24" fill="hold">
                            <p:stCondLst>
                              <p:cond delay="0"/>
                            </p:stCondLst>
                            <p:childTnLst>
                              <p:par>
                                <p:cTn id="25" presetID="42" presetClass="path" presetSubtype="0" accel="50000" decel="50000" fill="hold" grpId="0" nodeType="clickEffect">
                                  <p:stCondLst>
                                    <p:cond delay="0"/>
                                  </p:stCondLst>
                                  <p:childTnLst>
                                    <p:animMotion origin="layout" path="M 3.125E-6 -4.07407E-6 L 0.28528 -0.32083 " pathEditMode="relative" rAng="0" ptsTypes="AA">
                                      <p:cBhvr>
                                        <p:cTn id="26" dur="2000" fill="hold"/>
                                        <p:tgtEl>
                                          <p:spTgt spid="29"/>
                                        </p:tgtEl>
                                        <p:attrNameLst>
                                          <p:attrName>ppt_x</p:attrName>
                                          <p:attrName>ppt_y</p:attrName>
                                        </p:attrNameLst>
                                      </p:cBhvr>
                                      <p:rCtr x="14258" y="-16042"/>
                                    </p:animMotion>
                                  </p:childTnLst>
                                </p:cTn>
                              </p:par>
                            </p:childTnLst>
                          </p:cTn>
                        </p:par>
                      </p:childTnLst>
                    </p:cTn>
                  </p:par>
                  <p:par>
                    <p:cTn id="27" fill="hold">
                      <p:stCondLst>
                        <p:cond delay="indefinite"/>
                      </p:stCondLst>
                      <p:childTnLst>
                        <p:par>
                          <p:cTn id="28" fill="hold">
                            <p:stCondLst>
                              <p:cond delay="0"/>
                            </p:stCondLst>
                            <p:childTnLst>
                              <p:par>
                                <p:cTn id="29" presetID="42" presetClass="path" presetSubtype="0" accel="50000" decel="50000" fill="hold" grpId="0" nodeType="clickEffect">
                                  <p:stCondLst>
                                    <p:cond delay="0"/>
                                  </p:stCondLst>
                                  <p:childTnLst>
                                    <p:animMotion origin="layout" path="M 2.29167E-6 2.59259E-6 L -0.60261 -0.2206 " pathEditMode="relative" rAng="0" ptsTypes="AA">
                                      <p:cBhvr>
                                        <p:cTn id="30" dur="2000" fill="hold"/>
                                        <p:tgtEl>
                                          <p:spTgt spid="30"/>
                                        </p:tgtEl>
                                        <p:attrNameLst>
                                          <p:attrName>ppt_x</p:attrName>
                                          <p:attrName>ppt_y</p:attrName>
                                        </p:attrNameLst>
                                      </p:cBhvr>
                                      <p:rCtr x="-30130" y="-11042"/>
                                    </p:animMotion>
                                  </p:childTnLst>
                                </p:cTn>
                              </p:par>
                            </p:childTnLst>
                          </p:cTn>
                        </p:par>
                      </p:childTnLst>
                    </p:cTn>
                  </p:par>
                  <p:par>
                    <p:cTn id="31" fill="hold">
                      <p:stCondLst>
                        <p:cond delay="indefinite"/>
                      </p:stCondLst>
                      <p:childTnLst>
                        <p:par>
                          <p:cTn id="32" fill="hold">
                            <p:stCondLst>
                              <p:cond delay="0"/>
                            </p:stCondLst>
                            <p:childTnLst>
                              <p:par>
                                <p:cTn id="33" presetID="42" presetClass="path" presetSubtype="0" accel="50000" decel="50000" fill="hold" grpId="0" nodeType="clickEffect">
                                  <p:stCondLst>
                                    <p:cond delay="0"/>
                                  </p:stCondLst>
                                  <p:childTnLst>
                                    <p:animMotion origin="layout" path="M -2.70833E-6 -4.07407E-6 L -0.5733 -0.35162 " pathEditMode="relative" rAng="0" ptsTypes="AA">
                                      <p:cBhvr>
                                        <p:cTn id="34" dur="2000" fill="hold"/>
                                        <p:tgtEl>
                                          <p:spTgt spid="31"/>
                                        </p:tgtEl>
                                        <p:attrNameLst>
                                          <p:attrName>ppt_x</p:attrName>
                                          <p:attrName>ppt_y</p:attrName>
                                        </p:attrNameLst>
                                      </p:cBhvr>
                                      <p:rCtr x="-28672" y="-1759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21" grpId="0"/>
      <p:bldP spid="22" grpId="0"/>
      <p:bldP spid="23" grpId="0"/>
      <p:bldP spid="24" grpId="0"/>
      <p:bldP spid="29" grpId="0"/>
      <p:bldP spid="30" grpId="0"/>
      <p:bldP spid="31"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Immagine 13">
            <a:extLst>
              <a:ext uri="{FF2B5EF4-FFF2-40B4-BE49-F238E27FC236}">
                <a16:creationId xmlns:a16="http://schemas.microsoft.com/office/drawing/2014/main" id="{2668180A-E7D5-47E6-85CE-E0D5098B3B99}"/>
              </a:ext>
            </a:extLst>
          </p:cNvPr>
          <p:cNvPicPr>
            <a:picLocks noChangeAspect="1"/>
          </p:cNvPicPr>
          <p:nvPr/>
        </p:nvPicPr>
        <p:blipFill rotWithShape="1">
          <a:blip r:embed="rId2">
            <a:extLst>
              <a:ext uri="{28A0092B-C50C-407E-A947-70E740481C1C}">
                <a14:useLocalDpi xmlns:a14="http://schemas.microsoft.com/office/drawing/2010/main" val="0"/>
              </a:ext>
            </a:extLst>
          </a:blip>
          <a:srcRect t="-1" b="11743"/>
          <a:stretch/>
        </p:blipFill>
        <p:spPr>
          <a:xfrm>
            <a:off x="10279795" y="5258037"/>
            <a:ext cx="1720657" cy="1599963"/>
          </a:xfrm>
          <a:prstGeom prst="rect">
            <a:avLst/>
          </a:prstGeom>
        </p:spPr>
      </p:pic>
      <p:grpSp>
        <p:nvGrpSpPr>
          <p:cNvPr id="7" name="Gruppo 6">
            <a:extLst>
              <a:ext uri="{FF2B5EF4-FFF2-40B4-BE49-F238E27FC236}">
                <a16:creationId xmlns:a16="http://schemas.microsoft.com/office/drawing/2014/main" id="{26B6EAF2-CBB3-4DA8-8C07-4AF92493ADB7}"/>
              </a:ext>
            </a:extLst>
          </p:cNvPr>
          <p:cNvGrpSpPr/>
          <p:nvPr/>
        </p:nvGrpSpPr>
        <p:grpSpPr>
          <a:xfrm>
            <a:off x="956441" y="6160862"/>
            <a:ext cx="9307156" cy="519102"/>
            <a:chOff x="662151" y="5144570"/>
            <a:chExt cx="9307156" cy="519102"/>
          </a:xfrm>
        </p:grpSpPr>
        <p:pic>
          <p:nvPicPr>
            <p:cNvPr id="3" name="Immagine 2">
              <a:extLst>
                <a:ext uri="{FF2B5EF4-FFF2-40B4-BE49-F238E27FC236}">
                  <a16:creationId xmlns:a16="http://schemas.microsoft.com/office/drawing/2014/main" id="{BE926B0F-C08E-4F7F-99C4-85B1DD58CE17}"/>
                </a:ext>
              </a:extLst>
            </p:cNvPr>
            <p:cNvPicPr>
              <a:picLocks noChangeAspect="1"/>
            </p:cNvPicPr>
            <p:nvPr/>
          </p:nvPicPr>
          <p:blipFill rotWithShape="1">
            <a:blip r:embed="rId3" cstate="print">
              <a:duotone>
                <a:schemeClr val="accent5">
                  <a:shade val="45000"/>
                  <a:satMod val="135000"/>
                </a:schemeClr>
                <a:prstClr val="white"/>
              </a:duotone>
              <a:extLst>
                <a:ext uri="{28A0092B-C50C-407E-A947-70E740481C1C}">
                  <a14:useLocalDpi xmlns:a14="http://schemas.microsoft.com/office/drawing/2010/main" val="0"/>
                </a:ext>
              </a:extLst>
            </a:blip>
            <a:srcRect t="28584" r="51333" b="28417"/>
            <a:stretch/>
          </p:blipFill>
          <p:spPr>
            <a:xfrm flipV="1">
              <a:off x="662151" y="5144570"/>
              <a:ext cx="1175020" cy="519102"/>
            </a:xfrm>
            <a:prstGeom prst="rect">
              <a:avLst/>
            </a:prstGeom>
          </p:spPr>
        </p:pic>
        <p:pic>
          <p:nvPicPr>
            <p:cNvPr id="15" name="Immagine 14">
              <a:extLst>
                <a:ext uri="{FF2B5EF4-FFF2-40B4-BE49-F238E27FC236}">
                  <a16:creationId xmlns:a16="http://schemas.microsoft.com/office/drawing/2014/main" id="{EF09BA52-D7D4-4E7C-8F53-E3F26F789827}"/>
                </a:ext>
              </a:extLst>
            </p:cNvPr>
            <p:cNvPicPr>
              <a:picLocks noChangeAspect="1"/>
            </p:cNvPicPr>
            <p:nvPr/>
          </p:nvPicPr>
          <p:blipFill rotWithShape="1">
            <a:blip r:embed="rId3" cstate="print">
              <a:duotone>
                <a:schemeClr val="accent5">
                  <a:shade val="45000"/>
                  <a:satMod val="135000"/>
                </a:schemeClr>
                <a:prstClr val="white"/>
              </a:duotone>
              <a:extLst>
                <a:ext uri="{28A0092B-C50C-407E-A947-70E740481C1C}">
                  <a14:useLocalDpi xmlns:a14="http://schemas.microsoft.com/office/drawing/2010/main" val="0"/>
                </a:ext>
              </a:extLst>
            </a:blip>
            <a:srcRect t="28584" r="51333" b="28417"/>
            <a:stretch/>
          </p:blipFill>
          <p:spPr>
            <a:xfrm flipV="1">
              <a:off x="1822905" y="5144570"/>
              <a:ext cx="1175020" cy="519102"/>
            </a:xfrm>
            <a:prstGeom prst="rect">
              <a:avLst/>
            </a:prstGeom>
          </p:spPr>
        </p:pic>
        <p:pic>
          <p:nvPicPr>
            <p:cNvPr id="19" name="Immagine 18">
              <a:extLst>
                <a:ext uri="{FF2B5EF4-FFF2-40B4-BE49-F238E27FC236}">
                  <a16:creationId xmlns:a16="http://schemas.microsoft.com/office/drawing/2014/main" id="{474EC2C3-910E-46C2-AB0B-B6D4B523C8BF}"/>
                </a:ext>
              </a:extLst>
            </p:cNvPr>
            <p:cNvPicPr>
              <a:picLocks noChangeAspect="1"/>
            </p:cNvPicPr>
            <p:nvPr/>
          </p:nvPicPr>
          <p:blipFill rotWithShape="1">
            <a:blip r:embed="rId3" cstate="print">
              <a:duotone>
                <a:schemeClr val="accent5">
                  <a:shade val="45000"/>
                  <a:satMod val="135000"/>
                </a:schemeClr>
                <a:prstClr val="white"/>
              </a:duotone>
              <a:extLst>
                <a:ext uri="{28A0092B-C50C-407E-A947-70E740481C1C}">
                  <a14:useLocalDpi xmlns:a14="http://schemas.microsoft.com/office/drawing/2010/main" val="0"/>
                </a:ext>
              </a:extLst>
            </a:blip>
            <a:srcRect t="28584" r="51333" b="28417"/>
            <a:stretch/>
          </p:blipFill>
          <p:spPr>
            <a:xfrm flipV="1">
              <a:off x="2985987" y="5144570"/>
              <a:ext cx="1175020" cy="519102"/>
            </a:xfrm>
            <a:prstGeom prst="rect">
              <a:avLst/>
            </a:prstGeom>
          </p:spPr>
        </p:pic>
        <p:pic>
          <p:nvPicPr>
            <p:cNvPr id="20" name="Immagine 19">
              <a:extLst>
                <a:ext uri="{FF2B5EF4-FFF2-40B4-BE49-F238E27FC236}">
                  <a16:creationId xmlns:a16="http://schemas.microsoft.com/office/drawing/2014/main" id="{D8B31A47-8FB5-4F8B-9A8D-BCBF168869B8}"/>
                </a:ext>
              </a:extLst>
            </p:cNvPr>
            <p:cNvPicPr>
              <a:picLocks noChangeAspect="1"/>
            </p:cNvPicPr>
            <p:nvPr/>
          </p:nvPicPr>
          <p:blipFill rotWithShape="1">
            <a:blip r:embed="rId3" cstate="print">
              <a:duotone>
                <a:schemeClr val="accent5">
                  <a:shade val="45000"/>
                  <a:satMod val="135000"/>
                </a:schemeClr>
                <a:prstClr val="white"/>
              </a:duotone>
              <a:extLst>
                <a:ext uri="{28A0092B-C50C-407E-A947-70E740481C1C}">
                  <a14:useLocalDpi xmlns:a14="http://schemas.microsoft.com/office/drawing/2010/main" val="0"/>
                </a:ext>
              </a:extLst>
            </a:blip>
            <a:srcRect t="28584" r="51333" b="28417"/>
            <a:stretch/>
          </p:blipFill>
          <p:spPr>
            <a:xfrm flipV="1">
              <a:off x="4148341" y="5144570"/>
              <a:ext cx="1175020" cy="519102"/>
            </a:xfrm>
            <a:prstGeom prst="rect">
              <a:avLst/>
            </a:prstGeom>
          </p:spPr>
        </p:pic>
        <p:pic>
          <p:nvPicPr>
            <p:cNvPr id="27" name="Immagine 26">
              <a:extLst>
                <a:ext uri="{FF2B5EF4-FFF2-40B4-BE49-F238E27FC236}">
                  <a16:creationId xmlns:a16="http://schemas.microsoft.com/office/drawing/2014/main" id="{413F4EAC-F6A8-4F86-8724-5BB1FB177E77}"/>
                </a:ext>
              </a:extLst>
            </p:cNvPr>
            <p:cNvPicPr>
              <a:picLocks noChangeAspect="1"/>
            </p:cNvPicPr>
            <p:nvPr/>
          </p:nvPicPr>
          <p:blipFill rotWithShape="1">
            <a:blip r:embed="rId3" cstate="print">
              <a:duotone>
                <a:schemeClr val="accent5">
                  <a:shade val="45000"/>
                  <a:satMod val="135000"/>
                </a:schemeClr>
                <a:prstClr val="white"/>
              </a:duotone>
              <a:extLst>
                <a:ext uri="{28A0092B-C50C-407E-A947-70E740481C1C}">
                  <a14:useLocalDpi xmlns:a14="http://schemas.microsoft.com/office/drawing/2010/main" val="0"/>
                </a:ext>
              </a:extLst>
            </a:blip>
            <a:srcRect t="28584" r="51333" b="28417"/>
            <a:stretch/>
          </p:blipFill>
          <p:spPr>
            <a:xfrm flipV="1">
              <a:off x="5302492" y="5144570"/>
              <a:ext cx="1175020" cy="519102"/>
            </a:xfrm>
            <a:prstGeom prst="rect">
              <a:avLst/>
            </a:prstGeom>
          </p:spPr>
        </p:pic>
        <p:pic>
          <p:nvPicPr>
            <p:cNvPr id="28" name="Immagine 27">
              <a:extLst>
                <a:ext uri="{FF2B5EF4-FFF2-40B4-BE49-F238E27FC236}">
                  <a16:creationId xmlns:a16="http://schemas.microsoft.com/office/drawing/2014/main" id="{A085FA02-F772-47B9-B613-DF601AAE3BBD}"/>
                </a:ext>
              </a:extLst>
            </p:cNvPr>
            <p:cNvPicPr>
              <a:picLocks noChangeAspect="1"/>
            </p:cNvPicPr>
            <p:nvPr/>
          </p:nvPicPr>
          <p:blipFill rotWithShape="1">
            <a:blip r:embed="rId3" cstate="print">
              <a:duotone>
                <a:schemeClr val="accent5">
                  <a:shade val="45000"/>
                  <a:satMod val="135000"/>
                </a:schemeClr>
                <a:prstClr val="white"/>
              </a:duotone>
              <a:extLst>
                <a:ext uri="{28A0092B-C50C-407E-A947-70E740481C1C}">
                  <a14:useLocalDpi xmlns:a14="http://schemas.microsoft.com/office/drawing/2010/main" val="0"/>
                </a:ext>
              </a:extLst>
            </a:blip>
            <a:srcRect t="28584" r="51333" b="28417"/>
            <a:stretch/>
          </p:blipFill>
          <p:spPr>
            <a:xfrm flipV="1">
              <a:off x="6463245" y="5144570"/>
              <a:ext cx="1175020" cy="519102"/>
            </a:xfrm>
            <a:prstGeom prst="rect">
              <a:avLst/>
            </a:prstGeom>
          </p:spPr>
        </p:pic>
        <p:pic>
          <p:nvPicPr>
            <p:cNvPr id="25" name="Immagine 24">
              <a:extLst>
                <a:ext uri="{FF2B5EF4-FFF2-40B4-BE49-F238E27FC236}">
                  <a16:creationId xmlns:a16="http://schemas.microsoft.com/office/drawing/2014/main" id="{D5E11AC9-FFA0-48E2-8DB2-9342E666E56B}"/>
                </a:ext>
              </a:extLst>
            </p:cNvPr>
            <p:cNvPicPr>
              <a:picLocks noChangeAspect="1"/>
            </p:cNvPicPr>
            <p:nvPr/>
          </p:nvPicPr>
          <p:blipFill rotWithShape="1">
            <a:blip r:embed="rId3" cstate="print">
              <a:duotone>
                <a:schemeClr val="accent5">
                  <a:shade val="45000"/>
                  <a:satMod val="135000"/>
                </a:schemeClr>
                <a:prstClr val="white"/>
              </a:duotone>
              <a:extLst>
                <a:ext uri="{28A0092B-C50C-407E-A947-70E740481C1C}">
                  <a14:useLocalDpi xmlns:a14="http://schemas.microsoft.com/office/drawing/2010/main" val="0"/>
                </a:ext>
              </a:extLst>
            </a:blip>
            <a:srcRect t="28584" r="51333" b="28417"/>
            <a:stretch/>
          </p:blipFill>
          <p:spPr>
            <a:xfrm flipV="1">
              <a:off x="7629930" y="5144570"/>
              <a:ext cx="1175020" cy="519102"/>
            </a:xfrm>
            <a:prstGeom prst="rect">
              <a:avLst/>
            </a:prstGeom>
          </p:spPr>
        </p:pic>
        <p:pic>
          <p:nvPicPr>
            <p:cNvPr id="26" name="Immagine 25">
              <a:extLst>
                <a:ext uri="{FF2B5EF4-FFF2-40B4-BE49-F238E27FC236}">
                  <a16:creationId xmlns:a16="http://schemas.microsoft.com/office/drawing/2014/main" id="{C7B52F96-1B56-4508-B9DD-B8AA8AB79738}"/>
                </a:ext>
              </a:extLst>
            </p:cNvPr>
            <p:cNvPicPr>
              <a:picLocks noChangeAspect="1"/>
            </p:cNvPicPr>
            <p:nvPr/>
          </p:nvPicPr>
          <p:blipFill rotWithShape="1">
            <a:blip r:embed="rId3" cstate="print">
              <a:duotone>
                <a:schemeClr val="accent5">
                  <a:shade val="45000"/>
                  <a:satMod val="135000"/>
                </a:schemeClr>
                <a:prstClr val="white"/>
              </a:duotone>
              <a:extLst>
                <a:ext uri="{28A0092B-C50C-407E-A947-70E740481C1C}">
                  <a14:useLocalDpi xmlns:a14="http://schemas.microsoft.com/office/drawing/2010/main" val="0"/>
                </a:ext>
              </a:extLst>
            </a:blip>
            <a:srcRect t="28584" r="51333" b="28417"/>
            <a:stretch/>
          </p:blipFill>
          <p:spPr>
            <a:xfrm flipV="1">
              <a:off x="8794287" y="5144570"/>
              <a:ext cx="1175020" cy="519102"/>
            </a:xfrm>
            <a:prstGeom prst="rect">
              <a:avLst/>
            </a:prstGeom>
          </p:spPr>
        </p:pic>
      </p:grpSp>
      <p:sp>
        <p:nvSpPr>
          <p:cNvPr id="8" name="CasellaDiTesto 7"/>
          <p:cNvSpPr txBox="1"/>
          <p:nvPr/>
        </p:nvSpPr>
        <p:spPr>
          <a:xfrm>
            <a:off x="442205" y="6236301"/>
            <a:ext cx="7871478" cy="369332"/>
          </a:xfrm>
          <a:prstGeom prst="rect">
            <a:avLst/>
          </a:prstGeom>
          <a:solidFill>
            <a:schemeClr val="bg1"/>
          </a:solidFill>
        </p:spPr>
        <p:txBody>
          <a:bodyPr wrap="square" rtlCol="0">
            <a:spAutoFit/>
          </a:bodyPr>
          <a:lstStyle/>
          <a:p>
            <a:r>
              <a:rPr lang="it-IT" dirty="0" err="1">
                <a:solidFill>
                  <a:srgbClr val="0070C0"/>
                </a:solidFill>
              </a:rPr>
              <a:t>Modern</a:t>
            </a:r>
            <a:r>
              <a:rPr lang="it-IT" dirty="0">
                <a:solidFill>
                  <a:srgbClr val="0070C0"/>
                </a:solidFill>
              </a:rPr>
              <a:t> </a:t>
            </a:r>
            <a:r>
              <a:rPr lang="it-IT" dirty="0" err="1">
                <a:solidFill>
                  <a:srgbClr val="0070C0"/>
                </a:solidFill>
              </a:rPr>
              <a:t>Greek</a:t>
            </a:r>
            <a:r>
              <a:rPr lang="it-IT" dirty="0">
                <a:solidFill>
                  <a:srgbClr val="0070C0"/>
                </a:solidFill>
              </a:rPr>
              <a:t> (GRE1001) | Jacopo Mosesso </a:t>
            </a:r>
            <a:r>
              <a:rPr lang="it-IT" dirty="0"/>
              <a:t>|</a:t>
            </a:r>
            <a:r>
              <a:rPr lang="it-IT" dirty="0">
                <a:solidFill>
                  <a:srgbClr val="002060"/>
                </a:solidFill>
              </a:rPr>
              <a:t> VIT University, </a:t>
            </a:r>
            <a:r>
              <a:rPr lang="it-IT" dirty="0" err="1">
                <a:solidFill>
                  <a:srgbClr val="002060"/>
                </a:solidFill>
              </a:rPr>
              <a:t>July</a:t>
            </a:r>
            <a:r>
              <a:rPr lang="it-IT" dirty="0">
                <a:solidFill>
                  <a:srgbClr val="002060"/>
                </a:solidFill>
              </a:rPr>
              <a:t> 2022</a:t>
            </a:r>
          </a:p>
        </p:txBody>
      </p:sp>
      <p:sp>
        <p:nvSpPr>
          <p:cNvPr id="17" name="CasellaDiTesto 16">
            <a:extLst>
              <a:ext uri="{FF2B5EF4-FFF2-40B4-BE49-F238E27FC236}">
                <a16:creationId xmlns:a16="http://schemas.microsoft.com/office/drawing/2014/main" id="{8F2A5445-E355-4962-8797-772B97BF5A2D}"/>
              </a:ext>
            </a:extLst>
          </p:cNvPr>
          <p:cNvSpPr txBox="1"/>
          <p:nvPr/>
        </p:nvSpPr>
        <p:spPr>
          <a:xfrm>
            <a:off x="9088576" y="432574"/>
            <a:ext cx="3089559" cy="646331"/>
          </a:xfrm>
          <a:prstGeom prst="rect">
            <a:avLst/>
          </a:prstGeom>
          <a:noFill/>
        </p:spPr>
        <p:txBody>
          <a:bodyPr wrap="square" rtlCol="0">
            <a:spAutoFit/>
          </a:bodyPr>
          <a:lstStyle/>
          <a:p>
            <a:pPr algn="ctr"/>
            <a:r>
              <a:rPr lang="it-IT" sz="3600" b="1" dirty="0">
                <a:solidFill>
                  <a:srgbClr val="0070C0"/>
                </a:solidFill>
              </a:rPr>
              <a:t>WORD STRESS</a:t>
            </a:r>
          </a:p>
        </p:txBody>
      </p:sp>
      <p:graphicFrame>
        <p:nvGraphicFramePr>
          <p:cNvPr id="5" name="Tabella 5">
            <a:extLst>
              <a:ext uri="{FF2B5EF4-FFF2-40B4-BE49-F238E27FC236}">
                <a16:creationId xmlns:a16="http://schemas.microsoft.com/office/drawing/2014/main" id="{E227D53D-C92A-4A1C-ADAE-346E2B04C70C}"/>
              </a:ext>
            </a:extLst>
          </p:cNvPr>
          <p:cNvGraphicFramePr>
            <a:graphicFrameLocks noGrp="1"/>
          </p:cNvGraphicFramePr>
          <p:nvPr/>
        </p:nvGraphicFramePr>
        <p:xfrm>
          <a:off x="336000" y="1515197"/>
          <a:ext cx="11520000" cy="2541075"/>
        </p:xfrm>
        <a:graphic>
          <a:graphicData uri="http://schemas.openxmlformats.org/drawingml/2006/table">
            <a:tbl>
              <a:tblPr firstRow="1" bandRow="1">
                <a:tableStyleId>{5940675A-B579-460E-94D1-54222C63F5DA}</a:tableStyleId>
              </a:tblPr>
              <a:tblGrid>
                <a:gridCol w="2304000">
                  <a:extLst>
                    <a:ext uri="{9D8B030D-6E8A-4147-A177-3AD203B41FA5}">
                      <a16:colId xmlns:a16="http://schemas.microsoft.com/office/drawing/2014/main" val="2358481799"/>
                    </a:ext>
                  </a:extLst>
                </a:gridCol>
                <a:gridCol w="2304000">
                  <a:extLst>
                    <a:ext uri="{9D8B030D-6E8A-4147-A177-3AD203B41FA5}">
                      <a16:colId xmlns:a16="http://schemas.microsoft.com/office/drawing/2014/main" val="2858011737"/>
                    </a:ext>
                  </a:extLst>
                </a:gridCol>
                <a:gridCol w="2304000">
                  <a:extLst>
                    <a:ext uri="{9D8B030D-6E8A-4147-A177-3AD203B41FA5}">
                      <a16:colId xmlns:a16="http://schemas.microsoft.com/office/drawing/2014/main" val="3942994613"/>
                    </a:ext>
                  </a:extLst>
                </a:gridCol>
                <a:gridCol w="2304000">
                  <a:extLst>
                    <a:ext uri="{9D8B030D-6E8A-4147-A177-3AD203B41FA5}">
                      <a16:colId xmlns:a16="http://schemas.microsoft.com/office/drawing/2014/main" val="617769618"/>
                    </a:ext>
                  </a:extLst>
                </a:gridCol>
                <a:gridCol w="2304000">
                  <a:extLst>
                    <a:ext uri="{9D8B030D-6E8A-4147-A177-3AD203B41FA5}">
                      <a16:colId xmlns:a16="http://schemas.microsoft.com/office/drawing/2014/main" val="2042020160"/>
                    </a:ext>
                  </a:extLst>
                </a:gridCol>
              </a:tblGrid>
              <a:tr h="35502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it-IT" sz="2800" dirty="0">
                          <a:solidFill>
                            <a:srgbClr val="0070C0"/>
                          </a:solidFill>
                        </a:rPr>
                        <a:t>●●●</a:t>
                      </a:r>
                      <a:r>
                        <a:rPr lang="it-IT" sz="3200" dirty="0">
                          <a:solidFill>
                            <a:srgbClr val="FF0000"/>
                          </a:solidFill>
                        </a:rPr>
                        <a:t>●</a:t>
                      </a:r>
                      <a:endParaRPr lang="en-GB" dirty="0">
                        <a:solidFill>
                          <a:srgbClr val="0070C0"/>
                        </a:solidFill>
                      </a:endParaRPr>
                    </a:p>
                  </a:txBody>
                  <a:tcPr/>
                </a:tc>
                <a:tc>
                  <a:txBody>
                    <a:bodyPr/>
                    <a:lstStyle/>
                    <a:p>
                      <a:pPr algn="ctr"/>
                      <a:r>
                        <a:rPr lang="it-IT" sz="2800" dirty="0">
                          <a:solidFill>
                            <a:srgbClr val="0070C0"/>
                          </a:solidFill>
                        </a:rPr>
                        <a:t>●●</a:t>
                      </a:r>
                      <a:r>
                        <a:rPr lang="it-IT" sz="3200" dirty="0">
                          <a:solidFill>
                            <a:srgbClr val="FF0000"/>
                          </a:solidFill>
                        </a:rPr>
                        <a:t>●</a:t>
                      </a:r>
                      <a:r>
                        <a:rPr lang="it-IT" sz="2800" dirty="0">
                          <a:solidFill>
                            <a:srgbClr val="0070C0"/>
                          </a:solidFill>
                        </a:rPr>
                        <a:t>●●</a:t>
                      </a:r>
                      <a:endParaRPr lang="en-GB" sz="2800" dirty="0">
                        <a:solidFill>
                          <a:srgbClr val="0070C0"/>
                        </a:solidFill>
                      </a:endParaRPr>
                    </a:p>
                  </a:txBody>
                  <a:tcPr/>
                </a:tc>
                <a:tc>
                  <a:txBody>
                    <a:bodyPr/>
                    <a:lstStyle/>
                    <a:p>
                      <a:pPr algn="ctr"/>
                      <a:r>
                        <a:rPr lang="it-IT" sz="2800" dirty="0">
                          <a:solidFill>
                            <a:srgbClr val="0070C0"/>
                          </a:solidFill>
                        </a:rPr>
                        <a:t>●●●</a:t>
                      </a:r>
                      <a:r>
                        <a:rPr lang="it-IT" sz="3200" dirty="0">
                          <a:solidFill>
                            <a:srgbClr val="FF0000"/>
                          </a:solidFill>
                        </a:rPr>
                        <a:t>●</a:t>
                      </a:r>
                      <a:r>
                        <a:rPr lang="it-IT" sz="2800" dirty="0">
                          <a:solidFill>
                            <a:srgbClr val="0070C0"/>
                          </a:solidFill>
                        </a:rPr>
                        <a:t>●</a:t>
                      </a:r>
                      <a:endParaRPr lang="en-GB" sz="2800" dirty="0">
                        <a:solidFill>
                          <a:srgbClr val="FF0000"/>
                        </a:solidFill>
                      </a:endParaRPr>
                    </a:p>
                  </a:txBody>
                  <a:tcPr/>
                </a:tc>
                <a:tc>
                  <a:txBody>
                    <a:bodyPr/>
                    <a:lstStyle/>
                    <a:p>
                      <a:pPr algn="ctr"/>
                      <a:r>
                        <a:rPr lang="it-IT" sz="2800" dirty="0">
                          <a:solidFill>
                            <a:srgbClr val="0070C0"/>
                          </a:solidFill>
                        </a:rPr>
                        <a:t>●●●</a:t>
                      </a:r>
                      <a:r>
                        <a:rPr lang="it-IT" sz="3200" dirty="0">
                          <a:solidFill>
                            <a:srgbClr val="FF0000"/>
                          </a:solidFill>
                        </a:rPr>
                        <a:t>●</a:t>
                      </a:r>
                      <a:r>
                        <a:rPr lang="it-IT" sz="2800" dirty="0">
                          <a:solidFill>
                            <a:srgbClr val="0070C0"/>
                          </a:solidFill>
                        </a:rPr>
                        <a:t>●●</a:t>
                      </a:r>
                      <a:endParaRPr lang="en-GB" sz="2800" dirty="0">
                        <a:solidFill>
                          <a:srgbClr val="0070C0"/>
                        </a:solidFill>
                      </a:endParaRPr>
                    </a:p>
                  </a:txBody>
                  <a:tcPr/>
                </a:tc>
                <a:tc>
                  <a:txBody>
                    <a:bodyPr/>
                    <a:lstStyle/>
                    <a:p>
                      <a:pPr algn="ctr"/>
                      <a:r>
                        <a:rPr lang="it-IT" sz="2800" dirty="0">
                          <a:solidFill>
                            <a:srgbClr val="0070C0"/>
                          </a:solidFill>
                        </a:rPr>
                        <a:t>●●●●</a:t>
                      </a:r>
                      <a:r>
                        <a:rPr lang="it-IT" sz="3200" dirty="0">
                          <a:solidFill>
                            <a:srgbClr val="FF0000"/>
                          </a:solidFill>
                        </a:rPr>
                        <a:t>●</a:t>
                      </a:r>
                      <a:r>
                        <a:rPr lang="it-IT" sz="2800" dirty="0">
                          <a:solidFill>
                            <a:srgbClr val="0070C0"/>
                          </a:solidFill>
                        </a:rPr>
                        <a:t>●</a:t>
                      </a:r>
                      <a:endParaRPr lang="en-GB" sz="2800" dirty="0">
                        <a:solidFill>
                          <a:srgbClr val="0070C0"/>
                        </a:solidFill>
                      </a:endParaRPr>
                    </a:p>
                  </a:txBody>
                  <a:tcPr/>
                </a:tc>
                <a:extLst>
                  <a:ext uri="{0D108BD9-81ED-4DB2-BD59-A6C34878D82A}">
                    <a16:rowId xmlns:a16="http://schemas.microsoft.com/office/drawing/2014/main" val="421020696"/>
                  </a:ext>
                </a:extLst>
              </a:tr>
              <a:tr h="1961955">
                <a:tc>
                  <a:txBody>
                    <a:bodyPr/>
                    <a:lstStyle/>
                    <a:p>
                      <a:pPr algn="ctr"/>
                      <a:endParaRPr lang="en-GB" sz="2400" b="1" dirty="0">
                        <a:solidFill>
                          <a:srgbClr val="0070C0"/>
                        </a:solidFill>
                      </a:endParaRPr>
                    </a:p>
                  </a:txBody>
                  <a:tcPr/>
                </a:tc>
                <a:tc>
                  <a:txBody>
                    <a:bodyPr/>
                    <a:lstStyle/>
                    <a:p>
                      <a:pPr algn="ctr"/>
                      <a:endParaRPr lang="en-GB" b="1" dirty="0">
                        <a:solidFill>
                          <a:srgbClr val="0070C0"/>
                        </a:solidFill>
                      </a:endParaRPr>
                    </a:p>
                  </a:txBody>
                  <a:tcPr/>
                </a:tc>
                <a:tc>
                  <a:txBody>
                    <a:bodyPr/>
                    <a:lstStyle/>
                    <a:p>
                      <a:pPr algn="ctr"/>
                      <a:endParaRPr lang="en-GB" b="1" dirty="0">
                        <a:solidFill>
                          <a:srgbClr val="FF0000"/>
                        </a:solidFill>
                      </a:endParaRPr>
                    </a:p>
                  </a:txBody>
                  <a:tcPr/>
                </a:tc>
                <a:tc>
                  <a:txBody>
                    <a:bodyPr/>
                    <a:lstStyle/>
                    <a:p>
                      <a:pPr algn="ctr"/>
                      <a:endParaRPr lang="en-GB" b="1" dirty="0">
                        <a:solidFill>
                          <a:srgbClr val="0070C0"/>
                        </a:solidFill>
                      </a:endParaRPr>
                    </a:p>
                  </a:txBody>
                  <a:tcPr/>
                </a:tc>
                <a:tc>
                  <a:txBody>
                    <a:bodyPr/>
                    <a:lstStyle/>
                    <a:p>
                      <a:pPr algn="ctr"/>
                      <a:endParaRPr lang="en-GB" b="1" dirty="0">
                        <a:solidFill>
                          <a:srgbClr val="0070C0"/>
                        </a:solidFill>
                      </a:endParaRPr>
                    </a:p>
                  </a:txBody>
                  <a:tcPr/>
                </a:tc>
                <a:extLst>
                  <a:ext uri="{0D108BD9-81ED-4DB2-BD59-A6C34878D82A}">
                    <a16:rowId xmlns:a16="http://schemas.microsoft.com/office/drawing/2014/main" val="2727705953"/>
                  </a:ext>
                </a:extLst>
              </a:tr>
            </a:tbl>
          </a:graphicData>
        </a:graphic>
      </p:graphicFrame>
      <p:sp>
        <p:nvSpPr>
          <p:cNvPr id="6" name="CasellaDiTesto 5">
            <a:extLst>
              <a:ext uri="{FF2B5EF4-FFF2-40B4-BE49-F238E27FC236}">
                <a16:creationId xmlns:a16="http://schemas.microsoft.com/office/drawing/2014/main" id="{EE89D25A-4732-4E86-8CA4-8E61C8B9FB83}"/>
              </a:ext>
            </a:extLst>
          </p:cNvPr>
          <p:cNvSpPr txBox="1"/>
          <p:nvPr/>
        </p:nvSpPr>
        <p:spPr>
          <a:xfrm>
            <a:off x="496872" y="4492567"/>
            <a:ext cx="1634589" cy="461665"/>
          </a:xfrm>
          <a:prstGeom prst="rect">
            <a:avLst/>
          </a:prstGeom>
          <a:noFill/>
        </p:spPr>
        <p:txBody>
          <a:bodyPr wrap="square" rtlCol="0">
            <a:spAutoFit/>
          </a:bodyPr>
          <a:lstStyle/>
          <a:p>
            <a:pPr algn="ctr"/>
            <a:r>
              <a:rPr lang="el-GR" sz="2400" b="1" dirty="0">
                <a:solidFill>
                  <a:srgbClr val="0070C0"/>
                </a:solidFill>
              </a:rPr>
              <a:t>εφημερίδα</a:t>
            </a:r>
            <a:endParaRPr lang="en-GB" b="1" dirty="0">
              <a:solidFill>
                <a:srgbClr val="0070C0"/>
              </a:solidFill>
            </a:endParaRPr>
          </a:p>
        </p:txBody>
      </p:sp>
      <p:sp>
        <p:nvSpPr>
          <p:cNvPr id="21" name="CasellaDiTesto 20">
            <a:extLst>
              <a:ext uri="{FF2B5EF4-FFF2-40B4-BE49-F238E27FC236}">
                <a16:creationId xmlns:a16="http://schemas.microsoft.com/office/drawing/2014/main" id="{3AB8B62B-DF7B-472B-99DC-5ECDF043A9E4}"/>
              </a:ext>
            </a:extLst>
          </p:cNvPr>
          <p:cNvSpPr txBox="1"/>
          <p:nvPr/>
        </p:nvSpPr>
        <p:spPr>
          <a:xfrm>
            <a:off x="1718819" y="5249373"/>
            <a:ext cx="1908964" cy="461665"/>
          </a:xfrm>
          <a:prstGeom prst="rect">
            <a:avLst/>
          </a:prstGeom>
          <a:noFill/>
        </p:spPr>
        <p:txBody>
          <a:bodyPr wrap="square" rtlCol="0">
            <a:spAutoFit/>
          </a:bodyPr>
          <a:lstStyle/>
          <a:p>
            <a:pPr algn="ctr"/>
            <a:r>
              <a:rPr lang="el-GR" sz="2400" b="1" dirty="0">
                <a:solidFill>
                  <a:srgbClr val="0070C0"/>
                </a:solidFill>
              </a:rPr>
              <a:t>οικοδομή</a:t>
            </a:r>
            <a:endParaRPr lang="en-GB" b="1" dirty="0">
              <a:solidFill>
                <a:srgbClr val="0070C0"/>
              </a:solidFill>
            </a:endParaRPr>
          </a:p>
        </p:txBody>
      </p:sp>
      <p:sp>
        <p:nvSpPr>
          <p:cNvPr id="22" name="CasellaDiTesto 21">
            <a:extLst>
              <a:ext uri="{FF2B5EF4-FFF2-40B4-BE49-F238E27FC236}">
                <a16:creationId xmlns:a16="http://schemas.microsoft.com/office/drawing/2014/main" id="{9E3CB46B-4DB8-4D87-85AF-9F3F4EF283B1}"/>
              </a:ext>
            </a:extLst>
          </p:cNvPr>
          <p:cNvSpPr txBox="1"/>
          <p:nvPr/>
        </p:nvSpPr>
        <p:spPr>
          <a:xfrm>
            <a:off x="5138949" y="5251256"/>
            <a:ext cx="2546201" cy="461665"/>
          </a:xfrm>
          <a:prstGeom prst="rect">
            <a:avLst/>
          </a:prstGeom>
          <a:noFill/>
        </p:spPr>
        <p:txBody>
          <a:bodyPr wrap="square" rtlCol="0">
            <a:spAutoFit/>
          </a:bodyPr>
          <a:lstStyle/>
          <a:p>
            <a:pPr algn="ctr"/>
            <a:r>
              <a:rPr lang="el-GR" sz="2400" b="1" dirty="0">
                <a:solidFill>
                  <a:srgbClr val="0070C0"/>
                </a:solidFill>
              </a:rPr>
              <a:t>πολυκατοικία</a:t>
            </a:r>
            <a:endParaRPr lang="en-GB" b="1" dirty="0">
              <a:solidFill>
                <a:srgbClr val="0070C0"/>
              </a:solidFill>
            </a:endParaRPr>
          </a:p>
        </p:txBody>
      </p:sp>
      <p:sp>
        <p:nvSpPr>
          <p:cNvPr id="23" name="CasellaDiTesto 22">
            <a:extLst>
              <a:ext uri="{FF2B5EF4-FFF2-40B4-BE49-F238E27FC236}">
                <a16:creationId xmlns:a16="http://schemas.microsoft.com/office/drawing/2014/main" id="{F73B880F-C4F0-4227-B1CA-DE35AA44455E}"/>
              </a:ext>
            </a:extLst>
          </p:cNvPr>
          <p:cNvSpPr txBox="1"/>
          <p:nvPr/>
        </p:nvSpPr>
        <p:spPr>
          <a:xfrm>
            <a:off x="3608149" y="4493386"/>
            <a:ext cx="2009502" cy="461665"/>
          </a:xfrm>
          <a:prstGeom prst="rect">
            <a:avLst/>
          </a:prstGeom>
          <a:noFill/>
        </p:spPr>
        <p:txBody>
          <a:bodyPr wrap="square" rtlCol="0">
            <a:spAutoFit/>
          </a:bodyPr>
          <a:lstStyle/>
          <a:p>
            <a:pPr algn="ctr"/>
            <a:r>
              <a:rPr lang="el-GR" sz="2400" b="1" dirty="0">
                <a:solidFill>
                  <a:srgbClr val="0070C0"/>
                </a:solidFill>
              </a:rPr>
              <a:t>κατακόρυφα</a:t>
            </a:r>
            <a:endParaRPr lang="en-GB" b="1" dirty="0">
              <a:solidFill>
                <a:srgbClr val="0070C0"/>
              </a:solidFill>
            </a:endParaRPr>
          </a:p>
        </p:txBody>
      </p:sp>
      <p:sp>
        <p:nvSpPr>
          <p:cNvPr id="24" name="CasellaDiTesto 23">
            <a:extLst>
              <a:ext uri="{FF2B5EF4-FFF2-40B4-BE49-F238E27FC236}">
                <a16:creationId xmlns:a16="http://schemas.microsoft.com/office/drawing/2014/main" id="{A3529834-25A0-468C-8682-001250BE6EFD}"/>
              </a:ext>
            </a:extLst>
          </p:cNvPr>
          <p:cNvSpPr txBox="1"/>
          <p:nvPr/>
        </p:nvSpPr>
        <p:spPr>
          <a:xfrm>
            <a:off x="7267205" y="4492566"/>
            <a:ext cx="2652047" cy="461665"/>
          </a:xfrm>
          <a:prstGeom prst="rect">
            <a:avLst/>
          </a:prstGeom>
          <a:noFill/>
        </p:spPr>
        <p:txBody>
          <a:bodyPr wrap="square" rtlCol="0">
            <a:spAutoFit/>
          </a:bodyPr>
          <a:lstStyle/>
          <a:p>
            <a:pPr algn="ctr"/>
            <a:r>
              <a:rPr lang="el-GR" sz="2400" b="1" dirty="0">
                <a:solidFill>
                  <a:srgbClr val="0070C0"/>
                </a:solidFill>
              </a:rPr>
              <a:t>Αλεξανδρούπολη</a:t>
            </a:r>
            <a:endParaRPr lang="en-GB" b="1" dirty="0">
              <a:solidFill>
                <a:srgbClr val="0070C0"/>
              </a:solidFill>
            </a:endParaRPr>
          </a:p>
        </p:txBody>
      </p:sp>
    </p:spTree>
    <p:extLst>
      <p:ext uri="{BB962C8B-B14F-4D97-AF65-F5344CB8AC3E}">
        <p14:creationId xmlns:p14="http://schemas.microsoft.com/office/powerpoint/2010/main" val="40392306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2.5E-6 2.59259E-6 L 0.39219 -0.33079 " pathEditMode="relative" rAng="0" ptsTypes="AA">
                                      <p:cBhvr>
                                        <p:cTn id="6" dur="2000" fill="hold"/>
                                        <p:tgtEl>
                                          <p:spTgt spid="6"/>
                                        </p:tgtEl>
                                        <p:attrNameLst>
                                          <p:attrName>ppt_x</p:attrName>
                                          <p:attrName>ppt_y</p:attrName>
                                        </p:attrNameLst>
                                      </p:cBhvr>
                                      <p:rCtr x="19609" y="-16551"/>
                                    </p:animMotion>
                                  </p:childTnLst>
                                </p:cTn>
                              </p:par>
                            </p:childTnLst>
                          </p:cTn>
                        </p:par>
                      </p:childTnLst>
                    </p:cTn>
                  </p:par>
                  <p:par>
                    <p:cTn id="7" fill="hold">
                      <p:stCondLst>
                        <p:cond delay="indefinite"/>
                      </p:stCondLst>
                      <p:childTnLst>
                        <p:par>
                          <p:cTn id="8" fill="hold">
                            <p:stCondLst>
                              <p:cond delay="0"/>
                            </p:stCondLst>
                            <p:childTnLst>
                              <p:par>
                                <p:cTn id="9" presetID="42" presetClass="path" presetSubtype="0" accel="50000" decel="50000" fill="hold" grpId="0" nodeType="clickEffect">
                                  <p:stCondLst>
                                    <p:cond delay="0"/>
                                  </p:stCondLst>
                                  <p:childTnLst>
                                    <p:animMotion origin="layout" path="M -8.33333E-7 -4.07407E-6 L -0.09635 -0.43101 " pathEditMode="relative" rAng="0" ptsTypes="AA">
                                      <p:cBhvr>
                                        <p:cTn id="10" dur="2000" fill="hold"/>
                                        <p:tgtEl>
                                          <p:spTgt spid="21"/>
                                        </p:tgtEl>
                                        <p:attrNameLst>
                                          <p:attrName>ppt_x</p:attrName>
                                          <p:attrName>ppt_y</p:attrName>
                                        </p:attrNameLst>
                                      </p:cBhvr>
                                      <p:rCtr x="-4818" y="-21551"/>
                                    </p:animMotion>
                                  </p:childTnLst>
                                </p:cTn>
                              </p:par>
                            </p:childTnLst>
                          </p:cTn>
                        </p:par>
                      </p:childTnLst>
                    </p:cTn>
                  </p:par>
                  <p:par>
                    <p:cTn id="11" fill="hold">
                      <p:stCondLst>
                        <p:cond delay="indefinite"/>
                      </p:stCondLst>
                      <p:childTnLst>
                        <p:par>
                          <p:cTn id="12" fill="hold">
                            <p:stCondLst>
                              <p:cond delay="0"/>
                            </p:stCondLst>
                            <p:childTnLst>
                              <p:par>
                                <p:cTn id="13" presetID="42" presetClass="path" presetSubtype="0" accel="50000" decel="50000" fill="hold" grpId="0" nodeType="clickEffect">
                                  <p:stCondLst>
                                    <p:cond delay="0"/>
                                  </p:stCondLst>
                                  <p:childTnLst>
                                    <p:animMotion origin="layout" path="M 4.58333E-6 2.59259E-6 L -0.05964 -0.31181 " pathEditMode="relative" rAng="0" ptsTypes="AA">
                                      <p:cBhvr>
                                        <p:cTn id="14" dur="2000" fill="hold"/>
                                        <p:tgtEl>
                                          <p:spTgt spid="23"/>
                                        </p:tgtEl>
                                        <p:attrNameLst>
                                          <p:attrName>ppt_x</p:attrName>
                                          <p:attrName>ppt_y</p:attrName>
                                        </p:attrNameLst>
                                      </p:cBhvr>
                                      <p:rCtr x="-2982" y="-15602"/>
                                    </p:animMotion>
                                  </p:childTnLst>
                                </p:cTn>
                              </p:par>
                            </p:childTnLst>
                          </p:cTn>
                        </p:par>
                      </p:childTnLst>
                    </p:cTn>
                  </p:par>
                  <p:par>
                    <p:cTn id="15" fill="hold">
                      <p:stCondLst>
                        <p:cond delay="indefinite"/>
                      </p:stCondLst>
                      <p:childTnLst>
                        <p:par>
                          <p:cTn id="16" fill="hold">
                            <p:stCondLst>
                              <p:cond delay="0"/>
                            </p:stCondLst>
                            <p:childTnLst>
                              <p:par>
                                <p:cTn id="17" presetID="42" presetClass="path" presetSubtype="0" accel="50000" decel="50000" fill="hold" grpId="0" nodeType="clickEffect">
                                  <p:stCondLst>
                                    <p:cond delay="0"/>
                                  </p:stCondLst>
                                  <p:childTnLst>
                                    <p:animMotion origin="layout" path="M -1.45833E-6 4.44444E-6 L 0.35208 -0.42547 " pathEditMode="relative" rAng="0" ptsTypes="AA">
                                      <p:cBhvr>
                                        <p:cTn id="18" dur="2000" fill="hold"/>
                                        <p:tgtEl>
                                          <p:spTgt spid="22"/>
                                        </p:tgtEl>
                                        <p:attrNameLst>
                                          <p:attrName>ppt_x</p:attrName>
                                          <p:attrName>ppt_y</p:attrName>
                                        </p:attrNameLst>
                                      </p:cBhvr>
                                      <p:rCtr x="17604" y="-21273"/>
                                    </p:animMotion>
                                  </p:childTnLst>
                                </p:cTn>
                              </p:par>
                            </p:childTnLst>
                          </p:cTn>
                        </p:par>
                      </p:childTnLst>
                    </p:cTn>
                  </p:par>
                  <p:par>
                    <p:cTn id="19" fill="hold">
                      <p:stCondLst>
                        <p:cond delay="indefinite"/>
                      </p:stCondLst>
                      <p:childTnLst>
                        <p:par>
                          <p:cTn id="20" fill="hold">
                            <p:stCondLst>
                              <p:cond delay="0"/>
                            </p:stCondLst>
                            <p:childTnLst>
                              <p:par>
                                <p:cTn id="21" presetID="42" presetClass="path" presetSubtype="0" accel="50000" decel="50000" fill="hold" grpId="0" nodeType="clickEffect">
                                  <p:stCondLst>
                                    <p:cond delay="0"/>
                                  </p:stCondLst>
                                  <p:childTnLst>
                                    <p:animMotion origin="layout" path="M 2.29167E-6 2.59259E-6 L -0.01276 -0.29306 " pathEditMode="relative" rAng="0" ptsTypes="AA">
                                      <p:cBhvr>
                                        <p:cTn id="22" dur="2000" fill="hold"/>
                                        <p:tgtEl>
                                          <p:spTgt spid="24"/>
                                        </p:tgtEl>
                                        <p:attrNameLst>
                                          <p:attrName>ppt_x</p:attrName>
                                          <p:attrName>ppt_y</p:attrName>
                                        </p:attrNameLst>
                                      </p:cBhvr>
                                      <p:rCtr x="-638" y="-1465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21" grpId="0"/>
      <p:bldP spid="22" grpId="0"/>
      <p:bldP spid="23" grpId="0"/>
      <p:bldP spid="2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Immagine 13">
            <a:extLst>
              <a:ext uri="{FF2B5EF4-FFF2-40B4-BE49-F238E27FC236}">
                <a16:creationId xmlns:a16="http://schemas.microsoft.com/office/drawing/2014/main" id="{2668180A-E7D5-47E6-85CE-E0D5098B3B99}"/>
              </a:ext>
            </a:extLst>
          </p:cNvPr>
          <p:cNvPicPr>
            <a:picLocks noChangeAspect="1"/>
          </p:cNvPicPr>
          <p:nvPr/>
        </p:nvPicPr>
        <p:blipFill rotWithShape="1">
          <a:blip r:embed="rId2">
            <a:extLst>
              <a:ext uri="{28A0092B-C50C-407E-A947-70E740481C1C}">
                <a14:useLocalDpi xmlns:a14="http://schemas.microsoft.com/office/drawing/2010/main" val="0"/>
              </a:ext>
            </a:extLst>
          </a:blip>
          <a:srcRect t="-1" b="11743"/>
          <a:stretch/>
        </p:blipFill>
        <p:spPr>
          <a:xfrm>
            <a:off x="10279795" y="5258037"/>
            <a:ext cx="1720657" cy="1599963"/>
          </a:xfrm>
          <a:prstGeom prst="rect">
            <a:avLst/>
          </a:prstGeom>
        </p:spPr>
      </p:pic>
      <p:grpSp>
        <p:nvGrpSpPr>
          <p:cNvPr id="7" name="Gruppo 6">
            <a:extLst>
              <a:ext uri="{FF2B5EF4-FFF2-40B4-BE49-F238E27FC236}">
                <a16:creationId xmlns:a16="http://schemas.microsoft.com/office/drawing/2014/main" id="{26B6EAF2-CBB3-4DA8-8C07-4AF92493ADB7}"/>
              </a:ext>
            </a:extLst>
          </p:cNvPr>
          <p:cNvGrpSpPr/>
          <p:nvPr/>
        </p:nvGrpSpPr>
        <p:grpSpPr>
          <a:xfrm>
            <a:off x="956441" y="6160862"/>
            <a:ext cx="9307156" cy="519102"/>
            <a:chOff x="662151" y="5144570"/>
            <a:chExt cx="9307156" cy="519102"/>
          </a:xfrm>
        </p:grpSpPr>
        <p:pic>
          <p:nvPicPr>
            <p:cNvPr id="3" name="Immagine 2">
              <a:extLst>
                <a:ext uri="{FF2B5EF4-FFF2-40B4-BE49-F238E27FC236}">
                  <a16:creationId xmlns:a16="http://schemas.microsoft.com/office/drawing/2014/main" id="{BE926B0F-C08E-4F7F-99C4-85B1DD58CE17}"/>
                </a:ext>
              </a:extLst>
            </p:cNvPr>
            <p:cNvPicPr>
              <a:picLocks noChangeAspect="1"/>
            </p:cNvPicPr>
            <p:nvPr/>
          </p:nvPicPr>
          <p:blipFill rotWithShape="1">
            <a:blip r:embed="rId3" cstate="print">
              <a:duotone>
                <a:schemeClr val="accent5">
                  <a:shade val="45000"/>
                  <a:satMod val="135000"/>
                </a:schemeClr>
                <a:prstClr val="white"/>
              </a:duotone>
              <a:extLst>
                <a:ext uri="{28A0092B-C50C-407E-A947-70E740481C1C}">
                  <a14:useLocalDpi xmlns:a14="http://schemas.microsoft.com/office/drawing/2010/main" val="0"/>
                </a:ext>
              </a:extLst>
            </a:blip>
            <a:srcRect t="28584" r="51333" b="28417"/>
            <a:stretch/>
          </p:blipFill>
          <p:spPr>
            <a:xfrm flipV="1">
              <a:off x="662151" y="5144570"/>
              <a:ext cx="1175020" cy="519102"/>
            </a:xfrm>
            <a:prstGeom prst="rect">
              <a:avLst/>
            </a:prstGeom>
          </p:spPr>
        </p:pic>
        <p:pic>
          <p:nvPicPr>
            <p:cNvPr id="15" name="Immagine 14">
              <a:extLst>
                <a:ext uri="{FF2B5EF4-FFF2-40B4-BE49-F238E27FC236}">
                  <a16:creationId xmlns:a16="http://schemas.microsoft.com/office/drawing/2014/main" id="{EF09BA52-D7D4-4E7C-8F53-E3F26F789827}"/>
                </a:ext>
              </a:extLst>
            </p:cNvPr>
            <p:cNvPicPr>
              <a:picLocks noChangeAspect="1"/>
            </p:cNvPicPr>
            <p:nvPr/>
          </p:nvPicPr>
          <p:blipFill rotWithShape="1">
            <a:blip r:embed="rId3" cstate="print">
              <a:duotone>
                <a:schemeClr val="accent5">
                  <a:shade val="45000"/>
                  <a:satMod val="135000"/>
                </a:schemeClr>
                <a:prstClr val="white"/>
              </a:duotone>
              <a:extLst>
                <a:ext uri="{28A0092B-C50C-407E-A947-70E740481C1C}">
                  <a14:useLocalDpi xmlns:a14="http://schemas.microsoft.com/office/drawing/2010/main" val="0"/>
                </a:ext>
              </a:extLst>
            </a:blip>
            <a:srcRect t="28584" r="51333" b="28417"/>
            <a:stretch/>
          </p:blipFill>
          <p:spPr>
            <a:xfrm flipV="1">
              <a:off x="1822905" y="5144570"/>
              <a:ext cx="1175020" cy="519102"/>
            </a:xfrm>
            <a:prstGeom prst="rect">
              <a:avLst/>
            </a:prstGeom>
          </p:spPr>
        </p:pic>
        <p:pic>
          <p:nvPicPr>
            <p:cNvPr id="19" name="Immagine 18">
              <a:extLst>
                <a:ext uri="{FF2B5EF4-FFF2-40B4-BE49-F238E27FC236}">
                  <a16:creationId xmlns:a16="http://schemas.microsoft.com/office/drawing/2014/main" id="{474EC2C3-910E-46C2-AB0B-B6D4B523C8BF}"/>
                </a:ext>
              </a:extLst>
            </p:cNvPr>
            <p:cNvPicPr>
              <a:picLocks noChangeAspect="1"/>
            </p:cNvPicPr>
            <p:nvPr/>
          </p:nvPicPr>
          <p:blipFill rotWithShape="1">
            <a:blip r:embed="rId3" cstate="print">
              <a:duotone>
                <a:schemeClr val="accent5">
                  <a:shade val="45000"/>
                  <a:satMod val="135000"/>
                </a:schemeClr>
                <a:prstClr val="white"/>
              </a:duotone>
              <a:extLst>
                <a:ext uri="{28A0092B-C50C-407E-A947-70E740481C1C}">
                  <a14:useLocalDpi xmlns:a14="http://schemas.microsoft.com/office/drawing/2010/main" val="0"/>
                </a:ext>
              </a:extLst>
            </a:blip>
            <a:srcRect t="28584" r="51333" b="28417"/>
            <a:stretch/>
          </p:blipFill>
          <p:spPr>
            <a:xfrm flipV="1">
              <a:off x="2985987" y="5144570"/>
              <a:ext cx="1175020" cy="519102"/>
            </a:xfrm>
            <a:prstGeom prst="rect">
              <a:avLst/>
            </a:prstGeom>
          </p:spPr>
        </p:pic>
        <p:pic>
          <p:nvPicPr>
            <p:cNvPr id="20" name="Immagine 19">
              <a:extLst>
                <a:ext uri="{FF2B5EF4-FFF2-40B4-BE49-F238E27FC236}">
                  <a16:creationId xmlns:a16="http://schemas.microsoft.com/office/drawing/2014/main" id="{D8B31A47-8FB5-4F8B-9A8D-BCBF168869B8}"/>
                </a:ext>
              </a:extLst>
            </p:cNvPr>
            <p:cNvPicPr>
              <a:picLocks noChangeAspect="1"/>
            </p:cNvPicPr>
            <p:nvPr/>
          </p:nvPicPr>
          <p:blipFill rotWithShape="1">
            <a:blip r:embed="rId3" cstate="print">
              <a:duotone>
                <a:schemeClr val="accent5">
                  <a:shade val="45000"/>
                  <a:satMod val="135000"/>
                </a:schemeClr>
                <a:prstClr val="white"/>
              </a:duotone>
              <a:extLst>
                <a:ext uri="{28A0092B-C50C-407E-A947-70E740481C1C}">
                  <a14:useLocalDpi xmlns:a14="http://schemas.microsoft.com/office/drawing/2010/main" val="0"/>
                </a:ext>
              </a:extLst>
            </a:blip>
            <a:srcRect t="28584" r="51333" b="28417"/>
            <a:stretch/>
          </p:blipFill>
          <p:spPr>
            <a:xfrm flipV="1">
              <a:off x="4148341" y="5144570"/>
              <a:ext cx="1175020" cy="519102"/>
            </a:xfrm>
            <a:prstGeom prst="rect">
              <a:avLst/>
            </a:prstGeom>
          </p:spPr>
        </p:pic>
        <p:pic>
          <p:nvPicPr>
            <p:cNvPr id="27" name="Immagine 26">
              <a:extLst>
                <a:ext uri="{FF2B5EF4-FFF2-40B4-BE49-F238E27FC236}">
                  <a16:creationId xmlns:a16="http://schemas.microsoft.com/office/drawing/2014/main" id="{413F4EAC-F6A8-4F86-8724-5BB1FB177E77}"/>
                </a:ext>
              </a:extLst>
            </p:cNvPr>
            <p:cNvPicPr>
              <a:picLocks noChangeAspect="1"/>
            </p:cNvPicPr>
            <p:nvPr/>
          </p:nvPicPr>
          <p:blipFill rotWithShape="1">
            <a:blip r:embed="rId3" cstate="print">
              <a:duotone>
                <a:schemeClr val="accent5">
                  <a:shade val="45000"/>
                  <a:satMod val="135000"/>
                </a:schemeClr>
                <a:prstClr val="white"/>
              </a:duotone>
              <a:extLst>
                <a:ext uri="{28A0092B-C50C-407E-A947-70E740481C1C}">
                  <a14:useLocalDpi xmlns:a14="http://schemas.microsoft.com/office/drawing/2010/main" val="0"/>
                </a:ext>
              </a:extLst>
            </a:blip>
            <a:srcRect t="28584" r="51333" b="28417"/>
            <a:stretch/>
          </p:blipFill>
          <p:spPr>
            <a:xfrm flipV="1">
              <a:off x="5302492" y="5144570"/>
              <a:ext cx="1175020" cy="519102"/>
            </a:xfrm>
            <a:prstGeom prst="rect">
              <a:avLst/>
            </a:prstGeom>
          </p:spPr>
        </p:pic>
        <p:pic>
          <p:nvPicPr>
            <p:cNvPr id="28" name="Immagine 27">
              <a:extLst>
                <a:ext uri="{FF2B5EF4-FFF2-40B4-BE49-F238E27FC236}">
                  <a16:creationId xmlns:a16="http://schemas.microsoft.com/office/drawing/2014/main" id="{A085FA02-F772-47B9-B613-DF601AAE3BBD}"/>
                </a:ext>
              </a:extLst>
            </p:cNvPr>
            <p:cNvPicPr>
              <a:picLocks noChangeAspect="1"/>
            </p:cNvPicPr>
            <p:nvPr/>
          </p:nvPicPr>
          <p:blipFill rotWithShape="1">
            <a:blip r:embed="rId3" cstate="print">
              <a:duotone>
                <a:schemeClr val="accent5">
                  <a:shade val="45000"/>
                  <a:satMod val="135000"/>
                </a:schemeClr>
                <a:prstClr val="white"/>
              </a:duotone>
              <a:extLst>
                <a:ext uri="{28A0092B-C50C-407E-A947-70E740481C1C}">
                  <a14:useLocalDpi xmlns:a14="http://schemas.microsoft.com/office/drawing/2010/main" val="0"/>
                </a:ext>
              </a:extLst>
            </a:blip>
            <a:srcRect t="28584" r="51333" b="28417"/>
            <a:stretch/>
          </p:blipFill>
          <p:spPr>
            <a:xfrm flipV="1">
              <a:off x="6463245" y="5144570"/>
              <a:ext cx="1175020" cy="519102"/>
            </a:xfrm>
            <a:prstGeom prst="rect">
              <a:avLst/>
            </a:prstGeom>
          </p:spPr>
        </p:pic>
        <p:pic>
          <p:nvPicPr>
            <p:cNvPr id="25" name="Immagine 24">
              <a:extLst>
                <a:ext uri="{FF2B5EF4-FFF2-40B4-BE49-F238E27FC236}">
                  <a16:creationId xmlns:a16="http://schemas.microsoft.com/office/drawing/2014/main" id="{D5E11AC9-FFA0-48E2-8DB2-9342E666E56B}"/>
                </a:ext>
              </a:extLst>
            </p:cNvPr>
            <p:cNvPicPr>
              <a:picLocks noChangeAspect="1"/>
            </p:cNvPicPr>
            <p:nvPr/>
          </p:nvPicPr>
          <p:blipFill rotWithShape="1">
            <a:blip r:embed="rId3" cstate="print">
              <a:duotone>
                <a:schemeClr val="accent5">
                  <a:shade val="45000"/>
                  <a:satMod val="135000"/>
                </a:schemeClr>
                <a:prstClr val="white"/>
              </a:duotone>
              <a:extLst>
                <a:ext uri="{28A0092B-C50C-407E-A947-70E740481C1C}">
                  <a14:useLocalDpi xmlns:a14="http://schemas.microsoft.com/office/drawing/2010/main" val="0"/>
                </a:ext>
              </a:extLst>
            </a:blip>
            <a:srcRect t="28584" r="51333" b="28417"/>
            <a:stretch/>
          </p:blipFill>
          <p:spPr>
            <a:xfrm flipV="1">
              <a:off x="7629930" y="5144570"/>
              <a:ext cx="1175020" cy="519102"/>
            </a:xfrm>
            <a:prstGeom prst="rect">
              <a:avLst/>
            </a:prstGeom>
          </p:spPr>
        </p:pic>
        <p:pic>
          <p:nvPicPr>
            <p:cNvPr id="26" name="Immagine 25">
              <a:extLst>
                <a:ext uri="{FF2B5EF4-FFF2-40B4-BE49-F238E27FC236}">
                  <a16:creationId xmlns:a16="http://schemas.microsoft.com/office/drawing/2014/main" id="{C7B52F96-1B56-4508-B9DD-B8AA8AB79738}"/>
                </a:ext>
              </a:extLst>
            </p:cNvPr>
            <p:cNvPicPr>
              <a:picLocks noChangeAspect="1"/>
            </p:cNvPicPr>
            <p:nvPr/>
          </p:nvPicPr>
          <p:blipFill rotWithShape="1">
            <a:blip r:embed="rId3" cstate="print">
              <a:duotone>
                <a:schemeClr val="accent5">
                  <a:shade val="45000"/>
                  <a:satMod val="135000"/>
                </a:schemeClr>
                <a:prstClr val="white"/>
              </a:duotone>
              <a:extLst>
                <a:ext uri="{28A0092B-C50C-407E-A947-70E740481C1C}">
                  <a14:useLocalDpi xmlns:a14="http://schemas.microsoft.com/office/drawing/2010/main" val="0"/>
                </a:ext>
              </a:extLst>
            </a:blip>
            <a:srcRect t="28584" r="51333" b="28417"/>
            <a:stretch/>
          </p:blipFill>
          <p:spPr>
            <a:xfrm flipV="1">
              <a:off x="8794287" y="5144570"/>
              <a:ext cx="1175020" cy="519102"/>
            </a:xfrm>
            <a:prstGeom prst="rect">
              <a:avLst/>
            </a:prstGeom>
          </p:spPr>
        </p:pic>
      </p:grpSp>
      <p:sp>
        <p:nvSpPr>
          <p:cNvPr id="22" name="CasellaDiTesto 21">
            <a:extLst>
              <a:ext uri="{FF2B5EF4-FFF2-40B4-BE49-F238E27FC236}">
                <a16:creationId xmlns:a16="http://schemas.microsoft.com/office/drawing/2014/main" id="{A6D17053-E621-409C-864C-BCB53AE92FBF}"/>
              </a:ext>
            </a:extLst>
          </p:cNvPr>
          <p:cNvSpPr txBox="1"/>
          <p:nvPr/>
        </p:nvSpPr>
        <p:spPr>
          <a:xfrm>
            <a:off x="442205" y="6236301"/>
            <a:ext cx="7871478" cy="369332"/>
          </a:xfrm>
          <a:prstGeom prst="rect">
            <a:avLst/>
          </a:prstGeom>
          <a:solidFill>
            <a:schemeClr val="bg1"/>
          </a:solidFill>
        </p:spPr>
        <p:txBody>
          <a:bodyPr wrap="square" rtlCol="0">
            <a:spAutoFit/>
          </a:bodyPr>
          <a:lstStyle/>
          <a:p>
            <a:r>
              <a:rPr lang="it-IT" dirty="0" err="1">
                <a:solidFill>
                  <a:srgbClr val="0070C0"/>
                </a:solidFill>
              </a:rPr>
              <a:t>Modern</a:t>
            </a:r>
            <a:r>
              <a:rPr lang="it-IT" dirty="0">
                <a:solidFill>
                  <a:srgbClr val="0070C0"/>
                </a:solidFill>
              </a:rPr>
              <a:t> </a:t>
            </a:r>
            <a:r>
              <a:rPr lang="it-IT" dirty="0" err="1">
                <a:solidFill>
                  <a:srgbClr val="0070C0"/>
                </a:solidFill>
              </a:rPr>
              <a:t>Greek</a:t>
            </a:r>
            <a:r>
              <a:rPr lang="it-IT" dirty="0">
                <a:solidFill>
                  <a:srgbClr val="0070C0"/>
                </a:solidFill>
              </a:rPr>
              <a:t> (GRE1001) | Jacopo Mosesso </a:t>
            </a:r>
            <a:r>
              <a:rPr lang="it-IT" dirty="0"/>
              <a:t>|</a:t>
            </a:r>
            <a:r>
              <a:rPr lang="it-IT" dirty="0">
                <a:solidFill>
                  <a:srgbClr val="002060"/>
                </a:solidFill>
              </a:rPr>
              <a:t> VIT University, </a:t>
            </a:r>
            <a:r>
              <a:rPr lang="it-IT" dirty="0" err="1">
                <a:solidFill>
                  <a:srgbClr val="002060"/>
                </a:solidFill>
              </a:rPr>
              <a:t>July</a:t>
            </a:r>
            <a:r>
              <a:rPr lang="it-IT" dirty="0">
                <a:solidFill>
                  <a:srgbClr val="002060"/>
                </a:solidFill>
              </a:rPr>
              <a:t> 2022</a:t>
            </a:r>
          </a:p>
        </p:txBody>
      </p:sp>
      <p:sp>
        <p:nvSpPr>
          <p:cNvPr id="24" name="CasellaDiTesto 23">
            <a:extLst>
              <a:ext uri="{FF2B5EF4-FFF2-40B4-BE49-F238E27FC236}">
                <a16:creationId xmlns:a16="http://schemas.microsoft.com/office/drawing/2014/main" id="{CF29C1D0-3113-48C6-A5AE-E655A13FB8BE}"/>
              </a:ext>
            </a:extLst>
          </p:cNvPr>
          <p:cNvSpPr txBox="1"/>
          <p:nvPr/>
        </p:nvSpPr>
        <p:spPr>
          <a:xfrm>
            <a:off x="3051704" y="0"/>
            <a:ext cx="9140296" cy="646331"/>
          </a:xfrm>
          <a:prstGeom prst="rect">
            <a:avLst/>
          </a:prstGeom>
          <a:noFill/>
        </p:spPr>
        <p:txBody>
          <a:bodyPr wrap="square" rtlCol="0">
            <a:spAutoFit/>
          </a:bodyPr>
          <a:lstStyle/>
          <a:p>
            <a:pPr algn="r"/>
            <a:r>
              <a:rPr lang="it-IT" sz="3600" b="1" dirty="0">
                <a:solidFill>
                  <a:srgbClr val="C00000"/>
                </a:solidFill>
              </a:rPr>
              <a:t>SYLLABLES AND WORD STRESS</a:t>
            </a:r>
          </a:p>
        </p:txBody>
      </p:sp>
      <p:sp>
        <p:nvSpPr>
          <p:cNvPr id="2" name="CasellaDiTesto 1">
            <a:extLst>
              <a:ext uri="{FF2B5EF4-FFF2-40B4-BE49-F238E27FC236}">
                <a16:creationId xmlns:a16="http://schemas.microsoft.com/office/drawing/2014/main" id="{4A7C4D21-4F30-4EB5-9D71-C60A577636E9}"/>
              </a:ext>
            </a:extLst>
          </p:cNvPr>
          <p:cNvSpPr txBox="1"/>
          <p:nvPr/>
        </p:nvSpPr>
        <p:spPr>
          <a:xfrm>
            <a:off x="239891" y="1354746"/>
            <a:ext cx="11712217" cy="5038110"/>
          </a:xfrm>
          <a:prstGeom prst="rect">
            <a:avLst/>
          </a:prstGeom>
          <a:noFill/>
        </p:spPr>
        <p:txBody>
          <a:bodyPr wrap="square" rtlCol="0">
            <a:spAutoFit/>
          </a:bodyPr>
          <a:lstStyle/>
          <a:p>
            <a:pPr marL="342900" lvl="0" indent="-342900" algn="just">
              <a:lnSpc>
                <a:spcPct val="107000"/>
              </a:lnSpc>
              <a:spcAft>
                <a:spcPts val="800"/>
              </a:spcAft>
              <a:buFont typeface="+mj-lt"/>
              <a:buAutoNum type="arabicPeriod"/>
              <a:tabLst>
                <a:tab pos="457200" algn="l"/>
              </a:tabLst>
            </a:pPr>
            <a:r>
              <a:rPr lang="en-GB" sz="2100" b="1" dirty="0">
                <a:solidFill>
                  <a:srgbClr val="0070C0"/>
                </a:solidFill>
                <a:effectLst/>
                <a:latin typeface="Calibri" panose="020F0502020204030204" pitchFamily="34" charset="0"/>
                <a:ea typeface="Times New Roman" panose="02020603050405020304" pitchFamily="18" charset="0"/>
                <a:cs typeface="Calibri" panose="020F0502020204030204" pitchFamily="34" charset="0"/>
              </a:rPr>
              <a:t>Single vowels can constitute a syllable by itself: e.g. </a:t>
            </a:r>
            <a:r>
              <a:rPr lang="en-GB" sz="21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α-</a:t>
            </a:r>
            <a:r>
              <a:rPr lang="en-GB" sz="2100" b="1" dirty="0">
                <a:solidFill>
                  <a:srgbClr val="FF0000"/>
                </a:solidFill>
                <a:effectLst/>
                <a:latin typeface="Calibri" panose="020F0502020204030204" pitchFamily="34" charset="0"/>
                <a:ea typeface="Times New Roman" panose="02020603050405020304" pitchFamily="18" charset="0"/>
                <a:cs typeface="Calibri" panose="020F0502020204030204" pitchFamily="34" charset="0"/>
              </a:rPr>
              <a:t>έ</a:t>
            </a:r>
            <a:r>
              <a:rPr lang="en-GB" sz="21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-ρας, Ι-ω-α-</a:t>
            </a:r>
            <a:r>
              <a:rPr lang="en-GB" sz="2100" b="1" dirty="0" err="1">
                <a:solidFill>
                  <a:srgbClr val="FF0000"/>
                </a:solidFill>
                <a:effectLst/>
                <a:latin typeface="Calibri" panose="020F0502020204030204" pitchFamily="34" charset="0"/>
                <a:ea typeface="Times New Roman" panose="02020603050405020304" pitchFamily="18" charset="0"/>
                <a:cs typeface="Calibri" panose="020F0502020204030204" pitchFamily="34" charset="0"/>
              </a:rPr>
              <a:t>κείμ</a:t>
            </a:r>
            <a:endParaRPr lang="en-GB" sz="2100" b="1"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p>
            <a:pPr marL="342900" lvl="0" indent="-342900" algn="just">
              <a:lnSpc>
                <a:spcPct val="107000"/>
              </a:lnSpc>
              <a:spcAft>
                <a:spcPts val="800"/>
              </a:spcAft>
              <a:buFont typeface="+mj-lt"/>
              <a:buAutoNum type="arabicPeriod"/>
              <a:tabLst>
                <a:tab pos="457200" algn="l"/>
              </a:tabLst>
            </a:pPr>
            <a:r>
              <a:rPr lang="en-GB" sz="2100" b="1" dirty="0">
                <a:solidFill>
                  <a:srgbClr val="0070C0"/>
                </a:solidFill>
                <a:effectLst/>
                <a:latin typeface="Calibri" panose="020F0502020204030204" pitchFamily="34" charset="0"/>
                <a:ea typeface="Times New Roman" panose="02020603050405020304" pitchFamily="18" charset="0"/>
                <a:cs typeface="Calibri" panose="020F0502020204030204" pitchFamily="34" charset="0"/>
              </a:rPr>
              <a:t>On the other hand, one or more consonants cannot constitute a syllable without a vowel</a:t>
            </a:r>
            <a:endParaRPr lang="en-GB" sz="2100" b="1" dirty="0">
              <a:solidFill>
                <a:srgbClr val="0070C0"/>
              </a:solidFill>
              <a:effectLst/>
              <a:latin typeface="Calibri" panose="020F0502020204030204" pitchFamily="34" charset="0"/>
              <a:ea typeface="Calibri" panose="020F0502020204030204" pitchFamily="34" charset="0"/>
              <a:cs typeface="Arial" panose="020B0604020202020204" pitchFamily="34" charset="0"/>
            </a:endParaRPr>
          </a:p>
          <a:p>
            <a:pPr marL="342900" lvl="0" indent="-342900" algn="just">
              <a:lnSpc>
                <a:spcPct val="107000"/>
              </a:lnSpc>
              <a:spcAft>
                <a:spcPts val="800"/>
              </a:spcAft>
              <a:buFont typeface="+mj-lt"/>
              <a:buAutoNum type="arabicPeriod"/>
              <a:tabLst>
                <a:tab pos="457200" algn="l"/>
              </a:tabLst>
            </a:pPr>
            <a:r>
              <a:rPr lang="it-IT" sz="2100" b="1" dirty="0" err="1">
                <a:solidFill>
                  <a:srgbClr val="0070C0"/>
                </a:solidFill>
                <a:effectLst/>
                <a:latin typeface="Calibri" panose="020F0502020204030204" pitchFamily="34" charset="0"/>
                <a:ea typeface="Times New Roman" panose="02020603050405020304" pitchFamily="18" charset="0"/>
                <a:cs typeface="Calibri" panose="020F0502020204030204" pitchFamily="34" charset="0"/>
              </a:rPr>
              <a:t>Vowel</a:t>
            </a:r>
            <a:r>
              <a:rPr lang="it-IT" sz="2100" b="1" dirty="0">
                <a:solidFill>
                  <a:srgbClr val="0070C0"/>
                </a:solidFill>
                <a:effectLst/>
                <a:latin typeface="Calibri" panose="020F0502020204030204" pitchFamily="34" charset="0"/>
                <a:ea typeface="Times New Roman" panose="02020603050405020304" pitchFamily="18" charset="0"/>
                <a:cs typeface="Calibri" panose="020F0502020204030204" pitchFamily="34" charset="0"/>
              </a:rPr>
              <a:t>  </a:t>
            </a:r>
            <a:r>
              <a:rPr lang="it-IT" sz="2100" b="1" dirty="0" err="1">
                <a:solidFill>
                  <a:srgbClr val="0070C0"/>
                </a:solidFill>
                <a:effectLst/>
                <a:latin typeface="Calibri" panose="020F0502020204030204" pitchFamily="34" charset="0"/>
                <a:ea typeface="Times New Roman" panose="02020603050405020304" pitchFamily="18" charset="0"/>
                <a:cs typeface="Calibri" panose="020F0502020204030204" pitchFamily="34" charset="0"/>
              </a:rPr>
              <a:t>digraphs</a:t>
            </a:r>
            <a:r>
              <a:rPr lang="it-IT" sz="2100" b="1" dirty="0">
                <a:solidFill>
                  <a:srgbClr val="0070C0"/>
                </a:solidFill>
                <a:effectLst/>
                <a:latin typeface="Calibri" panose="020F0502020204030204" pitchFamily="34" charset="0"/>
                <a:ea typeface="Times New Roman" panose="02020603050405020304" pitchFamily="18" charset="0"/>
                <a:cs typeface="Calibri" panose="020F0502020204030204" pitchFamily="34" charset="0"/>
              </a:rPr>
              <a:t> </a:t>
            </a:r>
            <a:r>
              <a:rPr lang="en-GB" sz="2100" b="1" dirty="0">
                <a:solidFill>
                  <a:srgbClr val="0070C0"/>
                </a:solidFill>
                <a:effectLst/>
                <a:latin typeface="Calibri" panose="020F0502020204030204" pitchFamily="34" charset="0"/>
                <a:ea typeface="Times New Roman" panose="02020603050405020304" pitchFamily="18" charset="0"/>
                <a:cs typeface="Calibri" panose="020F0502020204030204" pitchFamily="34" charset="0"/>
              </a:rPr>
              <a:t>(αι, </a:t>
            </a:r>
            <a:r>
              <a:rPr lang="en-GB" sz="2100" b="1" dirty="0" err="1">
                <a:solidFill>
                  <a:srgbClr val="0070C0"/>
                </a:solidFill>
                <a:effectLst/>
                <a:latin typeface="Calibri" panose="020F0502020204030204" pitchFamily="34" charset="0"/>
                <a:ea typeface="Times New Roman" panose="02020603050405020304" pitchFamily="18" charset="0"/>
                <a:cs typeface="Calibri" panose="020F0502020204030204" pitchFamily="34" charset="0"/>
              </a:rPr>
              <a:t>οι</a:t>
            </a:r>
            <a:r>
              <a:rPr lang="en-GB" sz="2100" b="1" dirty="0">
                <a:solidFill>
                  <a:srgbClr val="0070C0"/>
                </a:solidFill>
                <a:effectLst/>
                <a:latin typeface="Calibri" panose="020F0502020204030204" pitchFamily="34" charset="0"/>
                <a:ea typeface="Times New Roman" panose="02020603050405020304" pitchFamily="18" charset="0"/>
                <a:cs typeface="Calibri" panose="020F0502020204030204" pitchFamily="34" charset="0"/>
              </a:rPr>
              <a:t>, </a:t>
            </a:r>
            <a:r>
              <a:rPr lang="en-GB" sz="2100" b="1" dirty="0" err="1">
                <a:solidFill>
                  <a:srgbClr val="0070C0"/>
                </a:solidFill>
                <a:effectLst/>
                <a:latin typeface="Calibri" panose="020F0502020204030204" pitchFamily="34" charset="0"/>
                <a:ea typeface="Times New Roman" panose="02020603050405020304" pitchFamily="18" charset="0"/>
                <a:cs typeface="Calibri" panose="020F0502020204030204" pitchFamily="34" charset="0"/>
              </a:rPr>
              <a:t>υι</a:t>
            </a:r>
            <a:r>
              <a:rPr lang="en-GB" sz="2100" b="1" dirty="0">
                <a:solidFill>
                  <a:srgbClr val="0070C0"/>
                </a:solidFill>
                <a:effectLst/>
                <a:latin typeface="Calibri" panose="020F0502020204030204" pitchFamily="34" charset="0"/>
                <a:ea typeface="Times New Roman" panose="02020603050405020304" pitchFamily="18" charset="0"/>
                <a:cs typeface="Calibri" panose="020F0502020204030204" pitchFamily="34" charset="0"/>
              </a:rPr>
              <a:t>, </a:t>
            </a:r>
            <a:r>
              <a:rPr lang="en-GB" sz="2100" b="1" dirty="0" err="1">
                <a:solidFill>
                  <a:srgbClr val="0070C0"/>
                </a:solidFill>
                <a:effectLst/>
                <a:latin typeface="Calibri" panose="020F0502020204030204" pitchFamily="34" charset="0"/>
                <a:ea typeface="Times New Roman" panose="02020603050405020304" pitchFamily="18" charset="0"/>
                <a:cs typeface="Calibri" panose="020F0502020204030204" pitchFamily="34" charset="0"/>
              </a:rPr>
              <a:t>ει</a:t>
            </a:r>
            <a:r>
              <a:rPr lang="en-GB" sz="2100" b="1" dirty="0">
                <a:solidFill>
                  <a:srgbClr val="0070C0"/>
                </a:solidFill>
                <a:effectLst/>
                <a:latin typeface="Calibri" panose="020F0502020204030204" pitchFamily="34" charset="0"/>
                <a:ea typeface="Times New Roman" panose="02020603050405020304" pitchFamily="18" charset="0"/>
                <a:cs typeface="Calibri" panose="020F0502020204030204" pitchFamily="34" charset="0"/>
              </a:rPr>
              <a:t>, </a:t>
            </a:r>
            <a:r>
              <a:rPr lang="en-GB" sz="2100" b="1" dirty="0" err="1">
                <a:solidFill>
                  <a:srgbClr val="0070C0"/>
                </a:solidFill>
                <a:effectLst/>
                <a:latin typeface="Calibri" panose="020F0502020204030204" pitchFamily="34" charset="0"/>
                <a:ea typeface="Times New Roman" panose="02020603050405020304" pitchFamily="18" charset="0"/>
                <a:cs typeface="Calibri" panose="020F0502020204030204" pitchFamily="34" charset="0"/>
              </a:rPr>
              <a:t>ου</a:t>
            </a:r>
            <a:r>
              <a:rPr lang="en-GB" sz="2100" b="1" dirty="0">
                <a:solidFill>
                  <a:srgbClr val="0070C0"/>
                </a:solidFill>
                <a:effectLst/>
                <a:latin typeface="Calibri" panose="020F0502020204030204" pitchFamily="34" charset="0"/>
                <a:ea typeface="Times New Roman" panose="02020603050405020304" pitchFamily="18" charset="0"/>
                <a:cs typeface="Calibri" panose="020F0502020204030204" pitchFamily="34" charset="0"/>
              </a:rPr>
              <a:t>), spurious diphthongs (</a:t>
            </a:r>
            <a:r>
              <a:rPr lang="el-GR" sz="2100" b="1" dirty="0">
                <a:solidFill>
                  <a:srgbClr val="0070C0"/>
                </a:solidFill>
                <a:effectLst/>
                <a:latin typeface="Calibri" panose="020F0502020204030204" pitchFamily="34" charset="0"/>
                <a:ea typeface="Times New Roman" panose="02020603050405020304" pitchFamily="18" charset="0"/>
                <a:cs typeface="Calibri" panose="020F0502020204030204" pitchFamily="34" charset="0"/>
              </a:rPr>
              <a:t>όι, όη, άι, αη, ια, υα, εια, οια</a:t>
            </a:r>
            <a:r>
              <a:rPr lang="en-GB" sz="2100" b="1" dirty="0">
                <a:solidFill>
                  <a:srgbClr val="0070C0"/>
                </a:solidFill>
                <a:effectLst/>
                <a:latin typeface="Calibri" panose="020F0502020204030204" pitchFamily="34" charset="0"/>
                <a:ea typeface="Times New Roman" panose="02020603050405020304" pitchFamily="18" charset="0"/>
                <a:cs typeface="Calibri" panose="020F0502020204030204" pitchFamily="34" charset="0"/>
              </a:rPr>
              <a:t>) and combinations (αυ, </a:t>
            </a:r>
            <a:r>
              <a:rPr lang="en-GB" sz="2100" b="1" dirty="0" err="1">
                <a:solidFill>
                  <a:srgbClr val="0070C0"/>
                </a:solidFill>
                <a:effectLst/>
                <a:latin typeface="Calibri" panose="020F0502020204030204" pitchFamily="34" charset="0"/>
                <a:ea typeface="Times New Roman" panose="02020603050405020304" pitchFamily="18" charset="0"/>
                <a:cs typeface="Calibri" panose="020F0502020204030204" pitchFamily="34" charset="0"/>
              </a:rPr>
              <a:t>ευ</a:t>
            </a:r>
            <a:r>
              <a:rPr lang="en-GB" sz="2100" b="1" dirty="0">
                <a:solidFill>
                  <a:srgbClr val="0070C0"/>
                </a:solidFill>
                <a:effectLst/>
                <a:latin typeface="Calibri" panose="020F0502020204030204" pitchFamily="34" charset="0"/>
                <a:ea typeface="Times New Roman" panose="02020603050405020304" pitchFamily="18" charset="0"/>
                <a:cs typeface="Calibri" panose="020F0502020204030204" pitchFamily="34" charset="0"/>
              </a:rPr>
              <a:t>) are counted as a single vowel and are never taken separately: e.g.</a:t>
            </a:r>
            <a:r>
              <a:rPr lang="en-GB" sz="21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r>
              <a:rPr lang="en-GB" sz="2100" b="1" dirty="0">
                <a:solidFill>
                  <a:srgbClr val="FF0000"/>
                </a:solidFill>
                <a:effectLst/>
                <a:latin typeface="Calibri" panose="020F0502020204030204" pitchFamily="34" charset="0"/>
                <a:ea typeface="Times New Roman" panose="02020603050405020304" pitchFamily="18" charset="0"/>
                <a:cs typeface="Calibri" panose="020F0502020204030204" pitchFamily="34" charset="0"/>
              </a:rPr>
              <a:t>αί</a:t>
            </a:r>
            <a:r>
              <a:rPr lang="en-GB" sz="21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-μα, </a:t>
            </a:r>
            <a:r>
              <a:rPr lang="en-GB" sz="2100" b="1" dirty="0">
                <a:solidFill>
                  <a:srgbClr val="FF0000"/>
                </a:solidFill>
                <a:effectLst/>
                <a:latin typeface="Calibri" panose="020F0502020204030204" pitchFamily="34" charset="0"/>
                <a:ea typeface="Times New Roman" panose="02020603050405020304" pitchFamily="18" charset="0"/>
                <a:cs typeface="Calibri" panose="020F0502020204030204" pitchFamily="34" charset="0"/>
              </a:rPr>
              <a:t>αη</a:t>
            </a:r>
            <a:r>
              <a:rPr lang="en-GB" sz="21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t>
            </a:r>
            <a:r>
              <a:rPr lang="en-GB" sz="2100" b="1"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δό</a:t>
            </a:r>
            <a:r>
              <a:rPr lang="en-GB" sz="21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t>
            </a:r>
            <a:r>
              <a:rPr lang="en-GB" sz="2100" b="1"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νι</a:t>
            </a:r>
            <a:r>
              <a:rPr lang="en-GB" sz="21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t>
            </a:r>
            <a:r>
              <a:rPr lang="en-GB" sz="2100" b="1" dirty="0">
                <a:solidFill>
                  <a:srgbClr val="000000"/>
                </a:solidFill>
                <a:latin typeface="Calibri" panose="020F0502020204030204" pitchFamily="34" charset="0"/>
                <a:ea typeface="Times New Roman" panose="02020603050405020304" pitchFamily="18" charset="0"/>
                <a:cs typeface="Calibri" panose="020F0502020204030204" pitchFamily="34" charset="0"/>
              </a:rPr>
              <a:t> πά-π</a:t>
            </a:r>
            <a:r>
              <a:rPr lang="en-GB" sz="2100" b="1" dirty="0">
                <a:solidFill>
                  <a:srgbClr val="FF0000"/>
                </a:solidFill>
                <a:latin typeface="Calibri" panose="020F0502020204030204" pitchFamily="34" charset="0"/>
                <a:ea typeface="Times New Roman" panose="02020603050405020304" pitchFamily="18" charset="0"/>
                <a:cs typeface="Calibri" panose="020F0502020204030204" pitchFamily="34" charset="0"/>
              </a:rPr>
              <a:t>ια</a:t>
            </a:r>
            <a:endParaRPr lang="en-GB" sz="2100" b="1"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p>
            <a:pPr marL="342900" lvl="0" indent="-342900" algn="just">
              <a:lnSpc>
                <a:spcPct val="107000"/>
              </a:lnSpc>
              <a:spcAft>
                <a:spcPts val="800"/>
              </a:spcAft>
              <a:buFont typeface="+mj-lt"/>
              <a:buAutoNum type="arabicPeriod"/>
              <a:tabLst>
                <a:tab pos="457200" algn="l"/>
              </a:tabLst>
            </a:pPr>
            <a:r>
              <a:rPr lang="en-GB" sz="2100" b="1" dirty="0">
                <a:solidFill>
                  <a:srgbClr val="0070C0"/>
                </a:solidFill>
                <a:effectLst/>
                <a:latin typeface="Calibri" panose="020F0502020204030204" pitchFamily="34" charset="0"/>
                <a:ea typeface="Times New Roman" panose="02020603050405020304" pitchFamily="18" charset="0"/>
                <a:cs typeface="Calibri" panose="020F0502020204030204" pitchFamily="34" charset="0"/>
              </a:rPr>
              <a:t>A single consonant positioned between two vowels (or at the beginning of a word, followed by a vowel), forms a syllable with the second vowel (the one that follows): e.g.</a:t>
            </a:r>
            <a:r>
              <a:rPr lang="en-GB" sz="21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έ-</a:t>
            </a:r>
            <a:r>
              <a:rPr lang="en-GB" sz="2100" b="1" dirty="0">
                <a:solidFill>
                  <a:srgbClr val="FF0000"/>
                </a:solidFill>
                <a:effectLst/>
                <a:latin typeface="Calibri" panose="020F0502020204030204" pitchFamily="34" charset="0"/>
                <a:ea typeface="Times New Roman" panose="02020603050405020304" pitchFamily="18" charset="0"/>
                <a:cs typeface="Calibri" panose="020F0502020204030204" pitchFamily="34" charset="0"/>
              </a:rPr>
              <a:t>λα</a:t>
            </a:r>
            <a:r>
              <a:rPr lang="en-GB" sz="21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κα-</a:t>
            </a:r>
            <a:r>
              <a:rPr lang="en-GB" sz="2100" b="1" dirty="0">
                <a:solidFill>
                  <a:srgbClr val="FF0000"/>
                </a:solidFill>
                <a:effectLst/>
                <a:latin typeface="Calibri" panose="020F0502020204030204" pitchFamily="34" charset="0"/>
                <a:ea typeface="Times New Roman" panose="02020603050405020304" pitchFamily="18" charset="0"/>
                <a:cs typeface="Calibri" panose="020F0502020204030204" pitchFamily="34" charset="0"/>
              </a:rPr>
              <a:t>πέ</a:t>
            </a:r>
            <a:r>
              <a:rPr lang="en-GB" sz="21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t>
            </a:r>
            <a:r>
              <a:rPr lang="en-GB" sz="2100" b="1"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λο</a:t>
            </a:r>
            <a:endParaRPr lang="en-GB" sz="21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p>
            <a:pPr marL="342900" indent="-342900" algn="just">
              <a:lnSpc>
                <a:spcPct val="107000"/>
              </a:lnSpc>
              <a:spcAft>
                <a:spcPts val="800"/>
              </a:spcAft>
              <a:buFont typeface="+mj-lt"/>
              <a:buAutoNum type="arabicPeriod"/>
              <a:tabLst>
                <a:tab pos="457200" algn="l"/>
              </a:tabLst>
            </a:pPr>
            <a:r>
              <a:rPr lang="en-GB" sz="2100" b="1" dirty="0">
                <a:solidFill>
                  <a:srgbClr val="0070C0"/>
                </a:solidFill>
                <a:effectLst/>
                <a:latin typeface="Calibri" panose="020F0502020204030204" pitchFamily="34" charset="0"/>
                <a:ea typeface="Times New Roman" panose="02020603050405020304" pitchFamily="18" charset="0"/>
                <a:cs typeface="Calibri" panose="020F0502020204030204" pitchFamily="34" charset="0"/>
              </a:rPr>
              <a:t>Two consonants positioned between two vowels (or at the beginning of a word, followed by a vowel) form a syllable with the second vowel (the one that follows) only if there are existing Greek words that start with that combination of consonants: e.g.  </a:t>
            </a:r>
            <a:r>
              <a:rPr lang="en-GB" sz="2100" b="1"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κά-</a:t>
            </a:r>
            <a:r>
              <a:rPr lang="en-GB" sz="2100" b="1" dirty="0" err="1">
                <a:solidFill>
                  <a:srgbClr val="FF0000"/>
                </a:solidFill>
                <a:effectLst/>
                <a:latin typeface="Calibri" panose="020F0502020204030204" pitchFamily="34" charset="0"/>
                <a:ea typeface="Times New Roman" panose="02020603050405020304" pitchFamily="18" charset="0"/>
                <a:cs typeface="Calibri" panose="020F0502020204030204" pitchFamily="34" charset="0"/>
              </a:rPr>
              <a:t>στ</a:t>
            </a:r>
            <a:r>
              <a:rPr lang="en-GB" sz="2100" b="1" dirty="0">
                <a:solidFill>
                  <a:srgbClr val="FF0000"/>
                </a:solidFill>
                <a:effectLst/>
                <a:latin typeface="Calibri" panose="020F0502020204030204" pitchFamily="34" charset="0"/>
                <a:ea typeface="Times New Roman" panose="02020603050405020304" pitchFamily="18" charset="0"/>
                <a:cs typeface="Calibri" panose="020F0502020204030204" pitchFamily="34" charset="0"/>
              </a:rPr>
              <a:t>α</a:t>
            </a:r>
            <a:r>
              <a:rPr lang="en-GB" sz="21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-νο </a:t>
            </a:r>
            <a:r>
              <a:rPr lang="en-GB" sz="2100" b="1" dirty="0">
                <a:solidFill>
                  <a:srgbClr val="0070C0"/>
                </a:solidFill>
                <a:effectLst/>
                <a:latin typeface="Calibri" panose="020F0502020204030204" pitchFamily="34" charset="0"/>
                <a:ea typeface="Times New Roman" panose="02020603050405020304" pitchFamily="18" charset="0"/>
                <a:cs typeface="Calibri" panose="020F0502020204030204" pitchFamily="34" charset="0"/>
              </a:rPr>
              <a:t>(there are Greek words starting with στ, like for instance the word στάση, therefore the syllable στα can be formed without separating σ and τ)</a:t>
            </a:r>
            <a:endParaRPr lang="en-GB" sz="2100" b="1" dirty="0">
              <a:solidFill>
                <a:srgbClr val="0070C0"/>
              </a:solidFill>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spcAft>
                <a:spcPts val="800"/>
              </a:spcAft>
              <a:buFont typeface="+mj-lt"/>
              <a:buAutoNum type="arabicPeriod"/>
              <a:tabLst>
                <a:tab pos="457200" algn="l"/>
              </a:tabLst>
            </a:pPr>
            <a:endParaRPr lang="en-GB" sz="1800"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614068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Immagine 13">
            <a:extLst>
              <a:ext uri="{FF2B5EF4-FFF2-40B4-BE49-F238E27FC236}">
                <a16:creationId xmlns:a16="http://schemas.microsoft.com/office/drawing/2014/main" id="{2668180A-E7D5-47E6-85CE-E0D5098B3B99}"/>
              </a:ext>
            </a:extLst>
          </p:cNvPr>
          <p:cNvPicPr>
            <a:picLocks noChangeAspect="1"/>
          </p:cNvPicPr>
          <p:nvPr/>
        </p:nvPicPr>
        <p:blipFill rotWithShape="1">
          <a:blip r:embed="rId2">
            <a:extLst>
              <a:ext uri="{28A0092B-C50C-407E-A947-70E740481C1C}">
                <a14:useLocalDpi xmlns:a14="http://schemas.microsoft.com/office/drawing/2010/main" val="0"/>
              </a:ext>
            </a:extLst>
          </a:blip>
          <a:srcRect t="-1" b="11743"/>
          <a:stretch/>
        </p:blipFill>
        <p:spPr>
          <a:xfrm>
            <a:off x="10279795" y="5258037"/>
            <a:ext cx="1720657" cy="1599963"/>
          </a:xfrm>
          <a:prstGeom prst="rect">
            <a:avLst/>
          </a:prstGeom>
        </p:spPr>
      </p:pic>
      <p:grpSp>
        <p:nvGrpSpPr>
          <p:cNvPr id="7" name="Gruppo 6">
            <a:extLst>
              <a:ext uri="{FF2B5EF4-FFF2-40B4-BE49-F238E27FC236}">
                <a16:creationId xmlns:a16="http://schemas.microsoft.com/office/drawing/2014/main" id="{26B6EAF2-CBB3-4DA8-8C07-4AF92493ADB7}"/>
              </a:ext>
            </a:extLst>
          </p:cNvPr>
          <p:cNvGrpSpPr/>
          <p:nvPr/>
        </p:nvGrpSpPr>
        <p:grpSpPr>
          <a:xfrm>
            <a:off x="956441" y="6160862"/>
            <a:ext cx="9307156" cy="519102"/>
            <a:chOff x="662151" y="5144570"/>
            <a:chExt cx="9307156" cy="519102"/>
          </a:xfrm>
        </p:grpSpPr>
        <p:pic>
          <p:nvPicPr>
            <p:cNvPr id="3" name="Immagine 2">
              <a:extLst>
                <a:ext uri="{FF2B5EF4-FFF2-40B4-BE49-F238E27FC236}">
                  <a16:creationId xmlns:a16="http://schemas.microsoft.com/office/drawing/2014/main" id="{BE926B0F-C08E-4F7F-99C4-85B1DD58CE17}"/>
                </a:ext>
              </a:extLst>
            </p:cNvPr>
            <p:cNvPicPr>
              <a:picLocks noChangeAspect="1"/>
            </p:cNvPicPr>
            <p:nvPr/>
          </p:nvPicPr>
          <p:blipFill rotWithShape="1">
            <a:blip r:embed="rId3" cstate="print">
              <a:duotone>
                <a:schemeClr val="accent5">
                  <a:shade val="45000"/>
                  <a:satMod val="135000"/>
                </a:schemeClr>
                <a:prstClr val="white"/>
              </a:duotone>
              <a:extLst>
                <a:ext uri="{28A0092B-C50C-407E-A947-70E740481C1C}">
                  <a14:useLocalDpi xmlns:a14="http://schemas.microsoft.com/office/drawing/2010/main" val="0"/>
                </a:ext>
              </a:extLst>
            </a:blip>
            <a:srcRect t="28584" r="51333" b="28417"/>
            <a:stretch/>
          </p:blipFill>
          <p:spPr>
            <a:xfrm flipV="1">
              <a:off x="662151" y="5144570"/>
              <a:ext cx="1175020" cy="519102"/>
            </a:xfrm>
            <a:prstGeom prst="rect">
              <a:avLst/>
            </a:prstGeom>
          </p:spPr>
        </p:pic>
        <p:pic>
          <p:nvPicPr>
            <p:cNvPr id="15" name="Immagine 14">
              <a:extLst>
                <a:ext uri="{FF2B5EF4-FFF2-40B4-BE49-F238E27FC236}">
                  <a16:creationId xmlns:a16="http://schemas.microsoft.com/office/drawing/2014/main" id="{EF09BA52-D7D4-4E7C-8F53-E3F26F789827}"/>
                </a:ext>
              </a:extLst>
            </p:cNvPr>
            <p:cNvPicPr>
              <a:picLocks noChangeAspect="1"/>
            </p:cNvPicPr>
            <p:nvPr/>
          </p:nvPicPr>
          <p:blipFill rotWithShape="1">
            <a:blip r:embed="rId3" cstate="print">
              <a:duotone>
                <a:schemeClr val="accent5">
                  <a:shade val="45000"/>
                  <a:satMod val="135000"/>
                </a:schemeClr>
                <a:prstClr val="white"/>
              </a:duotone>
              <a:extLst>
                <a:ext uri="{28A0092B-C50C-407E-A947-70E740481C1C}">
                  <a14:useLocalDpi xmlns:a14="http://schemas.microsoft.com/office/drawing/2010/main" val="0"/>
                </a:ext>
              </a:extLst>
            </a:blip>
            <a:srcRect t="28584" r="51333" b="28417"/>
            <a:stretch/>
          </p:blipFill>
          <p:spPr>
            <a:xfrm flipV="1">
              <a:off x="1822905" y="5144570"/>
              <a:ext cx="1175020" cy="519102"/>
            </a:xfrm>
            <a:prstGeom prst="rect">
              <a:avLst/>
            </a:prstGeom>
          </p:spPr>
        </p:pic>
        <p:pic>
          <p:nvPicPr>
            <p:cNvPr id="19" name="Immagine 18">
              <a:extLst>
                <a:ext uri="{FF2B5EF4-FFF2-40B4-BE49-F238E27FC236}">
                  <a16:creationId xmlns:a16="http://schemas.microsoft.com/office/drawing/2014/main" id="{474EC2C3-910E-46C2-AB0B-B6D4B523C8BF}"/>
                </a:ext>
              </a:extLst>
            </p:cNvPr>
            <p:cNvPicPr>
              <a:picLocks noChangeAspect="1"/>
            </p:cNvPicPr>
            <p:nvPr/>
          </p:nvPicPr>
          <p:blipFill rotWithShape="1">
            <a:blip r:embed="rId3" cstate="print">
              <a:duotone>
                <a:schemeClr val="accent5">
                  <a:shade val="45000"/>
                  <a:satMod val="135000"/>
                </a:schemeClr>
                <a:prstClr val="white"/>
              </a:duotone>
              <a:extLst>
                <a:ext uri="{28A0092B-C50C-407E-A947-70E740481C1C}">
                  <a14:useLocalDpi xmlns:a14="http://schemas.microsoft.com/office/drawing/2010/main" val="0"/>
                </a:ext>
              </a:extLst>
            </a:blip>
            <a:srcRect t="28584" r="51333" b="28417"/>
            <a:stretch/>
          </p:blipFill>
          <p:spPr>
            <a:xfrm flipV="1">
              <a:off x="2985987" y="5144570"/>
              <a:ext cx="1175020" cy="519102"/>
            </a:xfrm>
            <a:prstGeom prst="rect">
              <a:avLst/>
            </a:prstGeom>
          </p:spPr>
        </p:pic>
        <p:pic>
          <p:nvPicPr>
            <p:cNvPr id="20" name="Immagine 19">
              <a:extLst>
                <a:ext uri="{FF2B5EF4-FFF2-40B4-BE49-F238E27FC236}">
                  <a16:creationId xmlns:a16="http://schemas.microsoft.com/office/drawing/2014/main" id="{D8B31A47-8FB5-4F8B-9A8D-BCBF168869B8}"/>
                </a:ext>
              </a:extLst>
            </p:cNvPr>
            <p:cNvPicPr>
              <a:picLocks noChangeAspect="1"/>
            </p:cNvPicPr>
            <p:nvPr/>
          </p:nvPicPr>
          <p:blipFill rotWithShape="1">
            <a:blip r:embed="rId3" cstate="print">
              <a:duotone>
                <a:schemeClr val="accent5">
                  <a:shade val="45000"/>
                  <a:satMod val="135000"/>
                </a:schemeClr>
                <a:prstClr val="white"/>
              </a:duotone>
              <a:extLst>
                <a:ext uri="{28A0092B-C50C-407E-A947-70E740481C1C}">
                  <a14:useLocalDpi xmlns:a14="http://schemas.microsoft.com/office/drawing/2010/main" val="0"/>
                </a:ext>
              </a:extLst>
            </a:blip>
            <a:srcRect t="28584" r="51333" b="28417"/>
            <a:stretch/>
          </p:blipFill>
          <p:spPr>
            <a:xfrm flipV="1">
              <a:off x="4148341" y="5144570"/>
              <a:ext cx="1175020" cy="519102"/>
            </a:xfrm>
            <a:prstGeom prst="rect">
              <a:avLst/>
            </a:prstGeom>
          </p:spPr>
        </p:pic>
        <p:pic>
          <p:nvPicPr>
            <p:cNvPr id="27" name="Immagine 26">
              <a:extLst>
                <a:ext uri="{FF2B5EF4-FFF2-40B4-BE49-F238E27FC236}">
                  <a16:creationId xmlns:a16="http://schemas.microsoft.com/office/drawing/2014/main" id="{413F4EAC-F6A8-4F86-8724-5BB1FB177E77}"/>
                </a:ext>
              </a:extLst>
            </p:cNvPr>
            <p:cNvPicPr>
              <a:picLocks noChangeAspect="1"/>
            </p:cNvPicPr>
            <p:nvPr/>
          </p:nvPicPr>
          <p:blipFill rotWithShape="1">
            <a:blip r:embed="rId3" cstate="print">
              <a:duotone>
                <a:schemeClr val="accent5">
                  <a:shade val="45000"/>
                  <a:satMod val="135000"/>
                </a:schemeClr>
                <a:prstClr val="white"/>
              </a:duotone>
              <a:extLst>
                <a:ext uri="{28A0092B-C50C-407E-A947-70E740481C1C}">
                  <a14:useLocalDpi xmlns:a14="http://schemas.microsoft.com/office/drawing/2010/main" val="0"/>
                </a:ext>
              </a:extLst>
            </a:blip>
            <a:srcRect t="28584" r="51333" b="28417"/>
            <a:stretch/>
          </p:blipFill>
          <p:spPr>
            <a:xfrm flipV="1">
              <a:off x="5302492" y="5144570"/>
              <a:ext cx="1175020" cy="519102"/>
            </a:xfrm>
            <a:prstGeom prst="rect">
              <a:avLst/>
            </a:prstGeom>
          </p:spPr>
        </p:pic>
        <p:pic>
          <p:nvPicPr>
            <p:cNvPr id="28" name="Immagine 27">
              <a:extLst>
                <a:ext uri="{FF2B5EF4-FFF2-40B4-BE49-F238E27FC236}">
                  <a16:creationId xmlns:a16="http://schemas.microsoft.com/office/drawing/2014/main" id="{A085FA02-F772-47B9-B613-DF601AAE3BBD}"/>
                </a:ext>
              </a:extLst>
            </p:cNvPr>
            <p:cNvPicPr>
              <a:picLocks noChangeAspect="1"/>
            </p:cNvPicPr>
            <p:nvPr/>
          </p:nvPicPr>
          <p:blipFill rotWithShape="1">
            <a:blip r:embed="rId3" cstate="print">
              <a:duotone>
                <a:schemeClr val="accent5">
                  <a:shade val="45000"/>
                  <a:satMod val="135000"/>
                </a:schemeClr>
                <a:prstClr val="white"/>
              </a:duotone>
              <a:extLst>
                <a:ext uri="{28A0092B-C50C-407E-A947-70E740481C1C}">
                  <a14:useLocalDpi xmlns:a14="http://schemas.microsoft.com/office/drawing/2010/main" val="0"/>
                </a:ext>
              </a:extLst>
            </a:blip>
            <a:srcRect t="28584" r="51333" b="28417"/>
            <a:stretch/>
          </p:blipFill>
          <p:spPr>
            <a:xfrm flipV="1">
              <a:off x="6463245" y="5144570"/>
              <a:ext cx="1175020" cy="519102"/>
            </a:xfrm>
            <a:prstGeom prst="rect">
              <a:avLst/>
            </a:prstGeom>
          </p:spPr>
        </p:pic>
        <p:pic>
          <p:nvPicPr>
            <p:cNvPr id="25" name="Immagine 24">
              <a:extLst>
                <a:ext uri="{FF2B5EF4-FFF2-40B4-BE49-F238E27FC236}">
                  <a16:creationId xmlns:a16="http://schemas.microsoft.com/office/drawing/2014/main" id="{D5E11AC9-FFA0-48E2-8DB2-9342E666E56B}"/>
                </a:ext>
              </a:extLst>
            </p:cNvPr>
            <p:cNvPicPr>
              <a:picLocks noChangeAspect="1"/>
            </p:cNvPicPr>
            <p:nvPr/>
          </p:nvPicPr>
          <p:blipFill rotWithShape="1">
            <a:blip r:embed="rId3" cstate="print">
              <a:duotone>
                <a:schemeClr val="accent5">
                  <a:shade val="45000"/>
                  <a:satMod val="135000"/>
                </a:schemeClr>
                <a:prstClr val="white"/>
              </a:duotone>
              <a:extLst>
                <a:ext uri="{28A0092B-C50C-407E-A947-70E740481C1C}">
                  <a14:useLocalDpi xmlns:a14="http://schemas.microsoft.com/office/drawing/2010/main" val="0"/>
                </a:ext>
              </a:extLst>
            </a:blip>
            <a:srcRect t="28584" r="51333" b="28417"/>
            <a:stretch/>
          </p:blipFill>
          <p:spPr>
            <a:xfrm flipV="1">
              <a:off x="7629930" y="5144570"/>
              <a:ext cx="1175020" cy="519102"/>
            </a:xfrm>
            <a:prstGeom prst="rect">
              <a:avLst/>
            </a:prstGeom>
          </p:spPr>
        </p:pic>
        <p:pic>
          <p:nvPicPr>
            <p:cNvPr id="26" name="Immagine 25">
              <a:extLst>
                <a:ext uri="{FF2B5EF4-FFF2-40B4-BE49-F238E27FC236}">
                  <a16:creationId xmlns:a16="http://schemas.microsoft.com/office/drawing/2014/main" id="{C7B52F96-1B56-4508-B9DD-B8AA8AB79738}"/>
                </a:ext>
              </a:extLst>
            </p:cNvPr>
            <p:cNvPicPr>
              <a:picLocks noChangeAspect="1"/>
            </p:cNvPicPr>
            <p:nvPr/>
          </p:nvPicPr>
          <p:blipFill rotWithShape="1">
            <a:blip r:embed="rId3" cstate="print">
              <a:duotone>
                <a:schemeClr val="accent5">
                  <a:shade val="45000"/>
                  <a:satMod val="135000"/>
                </a:schemeClr>
                <a:prstClr val="white"/>
              </a:duotone>
              <a:extLst>
                <a:ext uri="{28A0092B-C50C-407E-A947-70E740481C1C}">
                  <a14:useLocalDpi xmlns:a14="http://schemas.microsoft.com/office/drawing/2010/main" val="0"/>
                </a:ext>
              </a:extLst>
            </a:blip>
            <a:srcRect t="28584" r="51333" b="28417"/>
            <a:stretch/>
          </p:blipFill>
          <p:spPr>
            <a:xfrm flipV="1">
              <a:off x="8794287" y="5144570"/>
              <a:ext cx="1175020" cy="519102"/>
            </a:xfrm>
            <a:prstGeom prst="rect">
              <a:avLst/>
            </a:prstGeom>
          </p:spPr>
        </p:pic>
      </p:grpSp>
      <p:graphicFrame>
        <p:nvGraphicFramePr>
          <p:cNvPr id="16" name="Tabella 3">
            <a:extLst>
              <a:ext uri="{FF2B5EF4-FFF2-40B4-BE49-F238E27FC236}">
                <a16:creationId xmlns:a16="http://schemas.microsoft.com/office/drawing/2014/main" id="{151E97CB-7FC3-4FFE-B8FE-649F09DE0B8F}"/>
              </a:ext>
            </a:extLst>
          </p:cNvPr>
          <p:cNvGraphicFramePr>
            <a:graphicFrameLocks noGrp="1"/>
          </p:cNvGraphicFramePr>
          <p:nvPr/>
        </p:nvGraphicFramePr>
        <p:xfrm>
          <a:off x="1014187" y="2314377"/>
          <a:ext cx="10340210" cy="2789670"/>
        </p:xfrm>
        <a:graphic>
          <a:graphicData uri="http://schemas.openxmlformats.org/drawingml/2006/table">
            <a:tbl>
              <a:tblPr firstRow="1" bandRow="1">
                <a:tableStyleId>{2D5ABB26-0587-4C30-8999-92F81FD0307C}</a:tableStyleId>
              </a:tblPr>
              <a:tblGrid>
                <a:gridCol w="2068042">
                  <a:extLst>
                    <a:ext uri="{9D8B030D-6E8A-4147-A177-3AD203B41FA5}">
                      <a16:colId xmlns:a16="http://schemas.microsoft.com/office/drawing/2014/main" val="1878652797"/>
                    </a:ext>
                  </a:extLst>
                </a:gridCol>
                <a:gridCol w="2068042">
                  <a:extLst>
                    <a:ext uri="{9D8B030D-6E8A-4147-A177-3AD203B41FA5}">
                      <a16:colId xmlns:a16="http://schemas.microsoft.com/office/drawing/2014/main" val="1697776910"/>
                    </a:ext>
                  </a:extLst>
                </a:gridCol>
                <a:gridCol w="2068042">
                  <a:extLst>
                    <a:ext uri="{9D8B030D-6E8A-4147-A177-3AD203B41FA5}">
                      <a16:colId xmlns:a16="http://schemas.microsoft.com/office/drawing/2014/main" val="351437887"/>
                    </a:ext>
                  </a:extLst>
                </a:gridCol>
                <a:gridCol w="2068042">
                  <a:extLst>
                    <a:ext uri="{9D8B030D-6E8A-4147-A177-3AD203B41FA5}">
                      <a16:colId xmlns:a16="http://schemas.microsoft.com/office/drawing/2014/main" val="23369016"/>
                    </a:ext>
                  </a:extLst>
                </a:gridCol>
                <a:gridCol w="2068042">
                  <a:extLst>
                    <a:ext uri="{9D8B030D-6E8A-4147-A177-3AD203B41FA5}">
                      <a16:colId xmlns:a16="http://schemas.microsoft.com/office/drawing/2014/main" val="2768901727"/>
                    </a:ext>
                  </a:extLst>
                </a:gridCol>
              </a:tblGrid>
              <a:tr h="557934">
                <a:tc>
                  <a:txBody>
                    <a:bodyPr/>
                    <a:lstStyle/>
                    <a:p>
                      <a:pPr algn="l"/>
                      <a:r>
                        <a:rPr lang="el-GR" sz="2000" b="1" dirty="0"/>
                        <a:t>Μ μ</a:t>
                      </a:r>
                      <a:endParaRPr lang="el-GR" sz="2000" dirty="0"/>
                    </a:p>
                  </a:txBody>
                  <a:tcPr/>
                </a:tc>
                <a:tc>
                  <a:txBody>
                    <a:bodyPr/>
                    <a:lstStyle/>
                    <a:p>
                      <a:pPr algn="l"/>
                      <a:r>
                        <a:rPr lang="it-IT" sz="2000" dirty="0">
                          <a:solidFill>
                            <a:srgbClr val="FF0000"/>
                          </a:solidFill>
                        </a:rPr>
                        <a:t>[m]</a:t>
                      </a:r>
                      <a:endParaRPr lang="el-GR" sz="2000" dirty="0">
                        <a:solidFill>
                          <a:srgbClr val="FF0000"/>
                        </a:solidFill>
                      </a:endParaRPr>
                    </a:p>
                  </a:txBody>
                  <a:tcPr/>
                </a:tc>
                <a:tc>
                  <a:txBody>
                    <a:bodyPr/>
                    <a:lstStyle/>
                    <a:p>
                      <a:pPr algn="l"/>
                      <a:r>
                        <a:rPr lang="it-IT" sz="2000" dirty="0">
                          <a:solidFill>
                            <a:srgbClr val="00B0F0"/>
                          </a:solidFill>
                        </a:rPr>
                        <a:t>m </a:t>
                      </a:r>
                      <a:r>
                        <a:rPr lang="it-IT" sz="2000" dirty="0" err="1">
                          <a:solidFill>
                            <a:srgbClr val="00B0F0"/>
                          </a:solidFill>
                        </a:rPr>
                        <a:t>as</a:t>
                      </a:r>
                      <a:r>
                        <a:rPr lang="it-IT" sz="2000" dirty="0">
                          <a:solidFill>
                            <a:srgbClr val="00B0F0"/>
                          </a:solidFill>
                        </a:rPr>
                        <a:t> in </a:t>
                      </a:r>
                      <a:r>
                        <a:rPr lang="it-IT" sz="2000" i="1" dirty="0" err="1">
                          <a:solidFill>
                            <a:srgbClr val="00B0F0"/>
                          </a:solidFill>
                        </a:rPr>
                        <a:t>meet</a:t>
                      </a:r>
                      <a:endParaRPr lang="el-GR" sz="2000" i="1" dirty="0">
                        <a:solidFill>
                          <a:srgbClr val="00B0F0"/>
                        </a:solidFill>
                      </a:endParaRPr>
                    </a:p>
                  </a:txBody>
                  <a:tcPr/>
                </a:tc>
                <a:tc>
                  <a:txBody>
                    <a:bodyPr/>
                    <a:lstStyle/>
                    <a:p>
                      <a:pPr algn="l"/>
                      <a:r>
                        <a:rPr lang="el-GR" sz="2000" dirty="0"/>
                        <a:t>μήνας</a:t>
                      </a:r>
                    </a:p>
                  </a:txBody>
                  <a:tcPr/>
                </a:tc>
                <a:tc>
                  <a:txBody>
                    <a:bodyPr/>
                    <a:lstStyle/>
                    <a:p>
                      <a:pPr algn="l"/>
                      <a:r>
                        <a:rPr lang="it-IT" sz="2000" dirty="0" err="1">
                          <a:solidFill>
                            <a:srgbClr val="00B0F0"/>
                          </a:solidFill>
                        </a:rPr>
                        <a:t>minas</a:t>
                      </a:r>
                      <a:endParaRPr lang="el-GR" sz="2000" dirty="0">
                        <a:solidFill>
                          <a:srgbClr val="00B0F0"/>
                        </a:solidFill>
                      </a:endParaRPr>
                    </a:p>
                  </a:txBody>
                  <a:tcPr/>
                </a:tc>
                <a:extLst>
                  <a:ext uri="{0D108BD9-81ED-4DB2-BD59-A6C34878D82A}">
                    <a16:rowId xmlns:a16="http://schemas.microsoft.com/office/drawing/2014/main" val="872554233"/>
                  </a:ext>
                </a:extLst>
              </a:tr>
              <a:tr h="557934">
                <a:tc>
                  <a:txBody>
                    <a:bodyPr/>
                    <a:lstStyle/>
                    <a:p>
                      <a:r>
                        <a:rPr lang="el-GR" sz="2000" b="1" dirty="0"/>
                        <a:t>Ν ν</a:t>
                      </a:r>
                      <a:endParaRPr lang="en-GB" sz="2000" dirty="0"/>
                    </a:p>
                  </a:txBody>
                  <a:tcPr/>
                </a:tc>
                <a:tc>
                  <a:txBody>
                    <a:bodyPr/>
                    <a:lstStyle/>
                    <a:p>
                      <a:r>
                        <a:rPr lang="it-IT" sz="2000" dirty="0">
                          <a:solidFill>
                            <a:srgbClr val="FF0000"/>
                          </a:solidFill>
                        </a:rPr>
                        <a:t>[n]</a:t>
                      </a:r>
                      <a:endParaRPr lang="en-GB" sz="2000" dirty="0">
                        <a:solidFill>
                          <a:srgbClr val="FF0000"/>
                        </a:solidFill>
                      </a:endParaRPr>
                    </a:p>
                  </a:txBody>
                  <a:tcPr/>
                </a:tc>
                <a:tc>
                  <a:txBody>
                    <a:bodyPr/>
                    <a:lstStyle/>
                    <a:p>
                      <a:r>
                        <a:rPr lang="it-IT" sz="2000" dirty="0">
                          <a:solidFill>
                            <a:srgbClr val="00B0F0"/>
                          </a:solidFill>
                        </a:rPr>
                        <a:t>n </a:t>
                      </a:r>
                      <a:r>
                        <a:rPr lang="it-IT" sz="2000" dirty="0" err="1">
                          <a:solidFill>
                            <a:srgbClr val="00B0F0"/>
                          </a:solidFill>
                        </a:rPr>
                        <a:t>as</a:t>
                      </a:r>
                      <a:r>
                        <a:rPr lang="it-IT" sz="2000" dirty="0">
                          <a:solidFill>
                            <a:srgbClr val="00B0F0"/>
                          </a:solidFill>
                        </a:rPr>
                        <a:t> in </a:t>
                      </a:r>
                      <a:r>
                        <a:rPr lang="it-IT" sz="2000" i="1" dirty="0" err="1">
                          <a:solidFill>
                            <a:srgbClr val="00B0F0"/>
                          </a:solidFill>
                        </a:rPr>
                        <a:t>nun</a:t>
                      </a:r>
                      <a:endParaRPr lang="en-GB" sz="2000" i="1" dirty="0">
                        <a:solidFill>
                          <a:srgbClr val="00B0F0"/>
                        </a:solidFill>
                      </a:endParaRPr>
                    </a:p>
                  </a:txBody>
                  <a:tcPr/>
                </a:tc>
                <a:tc>
                  <a:txBody>
                    <a:bodyPr/>
                    <a:lstStyle/>
                    <a:p>
                      <a:r>
                        <a:rPr lang="el-GR" sz="2000" dirty="0"/>
                        <a:t>νέος</a:t>
                      </a:r>
                      <a:endParaRPr lang="en-GB" sz="2000" dirty="0"/>
                    </a:p>
                  </a:txBody>
                  <a:tcPr/>
                </a:tc>
                <a:tc>
                  <a:txBody>
                    <a:bodyPr/>
                    <a:lstStyle/>
                    <a:p>
                      <a:r>
                        <a:rPr lang="it-IT" sz="2000" dirty="0" err="1">
                          <a:solidFill>
                            <a:srgbClr val="00B0F0"/>
                          </a:solidFill>
                        </a:rPr>
                        <a:t>neos</a:t>
                      </a:r>
                      <a:endParaRPr lang="en-GB" sz="2000" dirty="0">
                        <a:solidFill>
                          <a:srgbClr val="00B0F0"/>
                        </a:solidFill>
                      </a:endParaRPr>
                    </a:p>
                  </a:txBody>
                  <a:tcPr/>
                </a:tc>
                <a:extLst>
                  <a:ext uri="{0D108BD9-81ED-4DB2-BD59-A6C34878D82A}">
                    <a16:rowId xmlns:a16="http://schemas.microsoft.com/office/drawing/2014/main" val="643026525"/>
                  </a:ext>
                </a:extLst>
              </a:tr>
              <a:tr h="557934">
                <a:tc>
                  <a:txBody>
                    <a:bodyPr/>
                    <a:lstStyle/>
                    <a:p>
                      <a:r>
                        <a:rPr lang="el-GR" sz="2000" b="1" dirty="0"/>
                        <a:t>Π π</a:t>
                      </a:r>
                      <a:endParaRPr lang="en-GB" sz="2000" b="1" dirty="0"/>
                    </a:p>
                  </a:txBody>
                  <a:tcPr/>
                </a:tc>
                <a:tc>
                  <a:txBody>
                    <a:bodyPr/>
                    <a:lstStyle/>
                    <a:p>
                      <a:r>
                        <a:rPr lang="it-IT" sz="2000" dirty="0">
                          <a:solidFill>
                            <a:srgbClr val="FF0000"/>
                          </a:solidFill>
                        </a:rPr>
                        <a:t>[</a:t>
                      </a:r>
                      <a:r>
                        <a:rPr lang="en-GB" sz="2000" b="0" i="0" kern="1200" dirty="0">
                          <a:solidFill>
                            <a:srgbClr val="FF0000"/>
                          </a:solidFill>
                          <a:effectLst/>
                          <a:latin typeface="+mn-lt"/>
                          <a:ea typeface="+mn-ea"/>
                          <a:cs typeface="+mn-cs"/>
                        </a:rPr>
                        <a:t>p</a:t>
                      </a:r>
                      <a:r>
                        <a:rPr lang="it-IT" sz="2000" dirty="0">
                          <a:solidFill>
                            <a:srgbClr val="FF0000"/>
                          </a:solidFill>
                        </a:rPr>
                        <a:t>]</a:t>
                      </a:r>
                      <a:endParaRPr lang="en-GB" sz="2000" dirty="0">
                        <a:solidFill>
                          <a:srgbClr val="FF0000"/>
                        </a:solidFill>
                      </a:endParaRPr>
                    </a:p>
                  </a:txBody>
                  <a:tcPr/>
                </a:tc>
                <a:tc>
                  <a:txBody>
                    <a:bodyPr/>
                    <a:lstStyle/>
                    <a:p>
                      <a:r>
                        <a:rPr lang="it-IT" sz="2000" dirty="0">
                          <a:solidFill>
                            <a:srgbClr val="00B0F0"/>
                          </a:solidFill>
                        </a:rPr>
                        <a:t>p </a:t>
                      </a:r>
                      <a:r>
                        <a:rPr lang="it-IT" sz="2000" dirty="0" err="1">
                          <a:solidFill>
                            <a:srgbClr val="00B0F0"/>
                          </a:solidFill>
                        </a:rPr>
                        <a:t>as</a:t>
                      </a:r>
                      <a:r>
                        <a:rPr lang="it-IT" sz="2000" dirty="0">
                          <a:solidFill>
                            <a:srgbClr val="00B0F0"/>
                          </a:solidFill>
                        </a:rPr>
                        <a:t> in </a:t>
                      </a:r>
                      <a:r>
                        <a:rPr lang="it-IT" sz="2000" i="1" dirty="0">
                          <a:solidFill>
                            <a:srgbClr val="00B0F0"/>
                          </a:solidFill>
                        </a:rPr>
                        <a:t>peep</a:t>
                      </a:r>
                      <a:endParaRPr lang="en-GB" sz="2000" i="1" dirty="0">
                        <a:solidFill>
                          <a:srgbClr val="00B0F0"/>
                        </a:solidFill>
                      </a:endParaRPr>
                    </a:p>
                  </a:txBody>
                  <a:tcPr/>
                </a:tc>
                <a:tc>
                  <a:txBody>
                    <a:bodyPr/>
                    <a:lstStyle/>
                    <a:p>
                      <a:r>
                        <a:rPr lang="el-GR" sz="2000" dirty="0"/>
                        <a:t>πρέπει</a:t>
                      </a:r>
                      <a:endParaRPr lang="en-GB" sz="2000" dirty="0"/>
                    </a:p>
                  </a:txBody>
                  <a:tcPr/>
                </a:tc>
                <a:tc>
                  <a:txBody>
                    <a:bodyPr/>
                    <a:lstStyle/>
                    <a:p>
                      <a:r>
                        <a:rPr lang="it-IT" sz="2000" dirty="0" err="1">
                          <a:solidFill>
                            <a:srgbClr val="00B0F0"/>
                          </a:solidFill>
                        </a:rPr>
                        <a:t>prepi</a:t>
                      </a:r>
                      <a:endParaRPr lang="en-GB" sz="2000" dirty="0">
                        <a:solidFill>
                          <a:srgbClr val="00B0F0"/>
                        </a:solidFill>
                      </a:endParaRPr>
                    </a:p>
                  </a:txBody>
                  <a:tcPr/>
                </a:tc>
                <a:extLst>
                  <a:ext uri="{0D108BD9-81ED-4DB2-BD59-A6C34878D82A}">
                    <a16:rowId xmlns:a16="http://schemas.microsoft.com/office/drawing/2014/main" val="647676628"/>
                  </a:ext>
                </a:extLst>
              </a:tr>
              <a:tr h="557934">
                <a:tc>
                  <a:txBody>
                    <a:bodyPr/>
                    <a:lstStyle/>
                    <a:p>
                      <a:r>
                        <a:rPr lang="el-GR" sz="2000" b="1" dirty="0"/>
                        <a:t>Ρ ρ</a:t>
                      </a:r>
                      <a:endParaRPr lang="en-GB" sz="2000" b="1" dirty="0"/>
                    </a:p>
                  </a:txBody>
                  <a:tcPr/>
                </a:tc>
                <a:tc>
                  <a:txBody>
                    <a:bodyPr/>
                    <a:lstStyle/>
                    <a:p>
                      <a:r>
                        <a:rPr lang="it-IT" sz="2000" dirty="0">
                          <a:solidFill>
                            <a:srgbClr val="FF0000"/>
                          </a:solidFill>
                        </a:rPr>
                        <a:t>[</a:t>
                      </a:r>
                      <a:r>
                        <a:rPr lang="en-GB" sz="2000" b="0" i="0" kern="1200" dirty="0">
                          <a:solidFill>
                            <a:srgbClr val="FF0000"/>
                          </a:solidFill>
                          <a:effectLst/>
                          <a:latin typeface="+mn-lt"/>
                          <a:ea typeface="+mn-ea"/>
                          <a:cs typeface="+mn-cs"/>
                        </a:rPr>
                        <a:t>r</a:t>
                      </a:r>
                      <a:r>
                        <a:rPr lang="it-IT" sz="2000" dirty="0">
                          <a:solidFill>
                            <a:srgbClr val="FF0000"/>
                          </a:solidFill>
                        </a:rPr>
                        <a:t>]</a:t>
                      </a:r>
                      <a:endParaRPr lang="en-GB" sz="2000" dirty="0">
                        <a:solidFill>
                          <a:srgbClr val="FF0000"/>
                        </a:solidFill>
                      </a:endParaRPr>
                    </a:p>
                  </a:txBody>
                  <a:tcPr/>
                </a:tc>
                <a:tc>
                  <a:txBody>
                    <a:bodyPr/>
                    <a:lstStyle/>
                    <a:p>
                      <a:r>
                        <a:rPr lang="it-IT" sz="2000" dirty="0">
                          <a:solidFill>
                            <a:srgbClr val="00B0F0"/>
                          </a:solidFill>
                        </a:rPr>
                        <a:t>r </a:t>
                      </a:r>
                      <a:r>
                        <a:rPr lang="it-IT" sz="2000" dirty="0" err="1">
                          <a:solidFill>
                            <a:srgbClr val="00B0F0"/>
                          </a:solidFill>
                        </a:rPr>
                        <a:t>as</a:t>
                      </a:r>
                      <a:r>
                        <a:rPr lang="it-IT" sz="2000" dirty="0">
                          <a:solidFill>
                            <a:srgbClr val="00B0F0"/>
                          </a:solidFill>
                        </a:rPr>
                        <a:t> in </a:t>
                      </a:r>
                      <a:r>
                        <a:rPr lang="it-IT" sz="2000" i="1" dirty="0" err="1">
                          <a:solidFill>
                            <a:srgbClr val="00B0F0"/>
                          </a:solidFill>
                        </a:rPr>
                        <a:t>pretty</a:t>
                      </a:r>
                      <a:endParaRPr lang="en-GB" sz="2000" i="1" dirty="0">
                        <a:solidFill>
                          <a:srgbClr val="00B0F0"/>
                        </a:solidFill>
                      </a:endParaRPr>
                    </a:p>
                  </a:txBody>
                  <a:tcPr/>
                </a:tc>
                <a:tc>
                  <a:txBody>
                    <a:bodyPr/>
                    <a:lstStyle/>
                    <a:p>
                      <a:r>
                        <a:rPr lang="el-GR" sz="2000" dirty="0"/>
                        <a:t>νερό</a:t>
                      </a:r>
                      <a:endParaRPr lang="en-GB" sz="2000" dirty="0"/>
                    </a:p>
                  </a:txBody>
                  <a:tcPr/>
                </a:tc>
                <a:tc>
                  <a:txBody>
                    <a:bodyPr/>
                    <a:lstStyle/>
                    <a:p>
                      <a:r>
                        <a:rPr lang="it-IT" sz="2000" dirty="0">
                          <a:solidFill>
                            <a:srgbClr val="00B0F0"/>
                          </a:solidFill>
                        </a:rPr>
                        <a:t>nero</a:t>
                      </a:r>
                      <a:endParaRPr lang="en-GB" sz="2000" dirty="0">
                        <a:solidFill>
                          <a:srgbClr val="00B0F0"/>
                        </a:solidFill>
                      </a:endParaRPr>
                    </a:p>
                  </a:txBody>
                  <a:tcPr/>
                </a:tc>
                <a:extLst>
                  <a:ext uri="{0D108BD9-81ED-4DB2-BD59-A6C34878D82A}">
                    <a16:rowId xmlns:a16="http://schemas.microsoft.com/office/drawing/2014/main" val="3964910942"/>
                  </a:ext>
                </a:extLst>
              </a:tr>
              <a:tr h="557934">
                <a:tc>
                  <a:txBody>
                    <a:bodyPr/>
                    <a:lstStyle/>
                    <a:p>
                      <a:r>
                        <a:rPr lang="el-GR" sz="2000" b="1" dirty="0"/>
                        <a:t>Σ σ/ς</a:t>
                      </a:r>
                      <a:endParaRPr lang="en-GB" sz="2000" b="1" dirty="0"/>
                    </a:p>
                  </a:txBody>
                  <a:tcPr/>
                </a:tc>
                <a:tc>
                  <a:txBody>
                    <a:bodyPr/>
                    <a:lstStyle/>
                    <a:p>
                      <a:r>
                        <a:rPr lang="it-IT" sz="2000" dirty="0">
                          <a:solidFill>
                            <a:srgbClr val="FF0000"/>
                          </a:solidFill>
                        </a:rPr>
                        <a:t>[s]</a:t>
                      </a:r>
                      <a:endParaRPr lang="en-GB" sz="2000" dirty="0">
                        <a:solidFill>
                          <a:srgbClr val="FF0000"/>
                        </a:solidFill>
                      </a:endParaRPr>
                    </a:p>
                  </a:txBody>
                  <a:tcPr/>
                </a:tc>
                <a:tc>
                  <a:txBody>
                    <a:bodyPr/>
                    <a:lstStyle/>
                    <a:p>
                      <a:r>
                        <a:rPr lang="it-IT" sz="2000" dirty="0">
                          <a:solidFill>
                            <a:srgbClr val="00B0F0"/>
                          </a:solidFill>
                        </a:rPr>
                        <a:t>s </a:t>
                      </a:r>
                      <a:r>
                        <a:rPr lang="it-IT" sz="2000" dirty="0" err="1">
                          <a:solidFill>
                            <a:srgbClr val="00B0F0"/>
                          </a:solidFill>
                        </a:rPr>
                        <a:t>as</a:t>
                      </a:r>
                      <a:r>
                        <a:rPr lang="it-IT" sz="2000" dirty="0">
                          <a:solidFill>
                            <a:srgbClr val="00B0F0"/>
                          </a:solidFill>
                        </a:rPr>
                        <a:t> in </a:t>
                      </a:r>
                      <a:r>
                        <a:rPr lang="it-IT" sz="2000" i="1" dirty="0">
                          <a:solidFill>
                            <a:srgbClr val="00B0F0"/>
                          </a:solidFill>
                        </a:rPr>
                        <a:t>soft</a:t>
                      </a:r>
                      <a:endParaRPr lang="en-GB" sz="2000" dirty="0">
                        <a:solidFill>
                          <a:srgbClr val="00B0F0"/>
                        </a:solidFill>
                      </a:endParaRPr>
                    </a:p>
                  </a:txBody>
                  <a:tcPr/>
                </a:tc>
                <a:tc>
                  <a:txBody>
                    <a:bodyPr/>
                    <a:lstStyle/>
                    <a:p>
                      <a:r>
                        <a:rPr lang="el-GR" sz="2000" dirty="0"/>
                        <a:t>ίσως</a:t>
                      </a:r>
                      <a:endParaRPr lang="en-GB" sz="2000" dirty="0"/>
                    </a:p>
                  </a:txBody>
                  <a:tcPr/>
                </a:tc>
                <a:tc>
                  <a:txBody>
                    <a:bodyPr/>
                    <a:lstStyle/>
                    <a:p>
                      <a:r>
                        <a:rPr lang="it-IT" sz="2000" dirty="0" err="1">
                          <a:solidFill>
                            <a:srgbClr val="00B0F0"/>
                          </a:solidFill>
                        </a:rPr>
                        <a:t>isos</a:t>
                      </a:r>
                      <a:endParaRPr lang="en-GB" sz="2000" dirty="0">
                        <a:solidFill>
                          <a:srgbClr val="00B0F0"/>
                        </a:solidFill>
                      </a:endParaRPr>
                    </a:p>
                  </a:txBody>
                  <a:tcPr/>
                </a:tc>
                <a:extLst>
                  <a:ext uri="{0D108BD9-81ED-4DB2-BD59-A6C34878D82A}">
                    <a16:rowId xmlns:a16="http://schemas.microsoft.com/office/drawing/2014/main" val="956631469"/>
                  </a:ext>
                </a:extLst>
              </a:tr>
            </a:tbl>
          </a:graphicData>
        </a:graphic>
      </p:graphicFrame>
      <p:sp>
        <p:nvSpPr>
          <p:cNvPr id="17" name="CasellaDiTesto 16">
            <a:extLst>
              <a:ext uri="{FF2B5EF4-FFF2-40B4-BE49-F238E27FC236}">
                <a16:creationId xmlns:a16="http://schemas.microsoft.com/office/drawing/2014/main" id="{8F2A5445-E355-4962-8797-772B97BF5A2D}"/>
              </a:ext>
            </a:extLst>
          </p:cNvPr>
          <p:cNvSpPr txBox="1"/>
          <p:nvPr/>
        </p:nvSpPr>
        <p:spPr>
          <a:xfrm>
            <a:off x="8361412" y="432574"/>
            <a:ext cx="3816724" cy="1077218"/>
          </a:xfrm>
          <a:prstGeom prst="rect">
            <a:avLst/>
          </a:prstGeom>
          <a:noFill/>
        </p:spPr>
        <p:txBody>
          <a:bodyPr wrap="square" rtlCol="0">
            <a:spAutoFit/>
          </a:bodyPr>
          <a:lstStyle/>
          <a:p>
            <a:pPr algn="ctr"/>
            <a:r>
              <a:rPr lang="it-IT" sz="3200" b="1" dirty="0">
                <a:solidFill>
                  <a:srgbClr val="0070C0"/>
                </a:solidFill>
              </a:rPr>
              <a:t>Pronunciation</a:t>
            </a:r>
          </a:p>
          <a:p>
            <a:pPr algn="ctr"/>
            <a:r>
              <a:rPr lang="el-GR" sz="3200" b="1" dirty="0">
                <a:solidFill>
                  <a:srgbClr val="0070C0"/>
                </a:solidFill>
              </a:rPr>
              <a:t>Προφορά</a:t>
            </a:r>
            <a:endParaRPr lang="it-IT" sz="3200" b="1" dirty="0">
              <a:solidFill>
                <a:srgbClr val="0070C0"/>
              </a:solidFill>
            </a:endParaRPr>
          </a:p>
        </p:txBody>
      </p:sp>
      <p:pic>
        <p:nvPicPr>
          <p:cNvPr id="18" name="Immagine 17">
            <a:extLst>
              <a:ext uri="{FF2B5EF4-FFF2-40B4-BE49-F238E27FC236}">
                <a16:creationId xmlns:a16="http://schemas.microsoft.com/office/drawing/2014/main" id="{AD512A98-F35C-4011-BA49-EE6D575246EA}"/>
              </a:ext>
            </a:extLst>
          </p:cNvPr>
          <p:cNvPicPr>
            <a:picLocks noChangeAspect="1"/>
          </p:cNvPicPr>
          <p:nvPr/>
        </p:nvPicPr>
        <p:blipFill>
          <a:blip r:embed="rId4"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rot="16200000">
            <a:off x="1849369" y="3527257"/>
            <a:ext cx="1938294" cy="519102"/>
          </a:xfrm>
          <a:prstGeom prst="rect">
            <a:avLst/>
          </a:prstGeom>
        </p:spPr>
      </p:pic>
      <p:sp>
        <p:nvSpPr>
          <p:cNvPr id="21" name="CasellaDiTesto 20">
            <a:extLst>
              <a:ext uri="{FF2B5EF4-FFF2-40B4-BE49-F238E27FC236}">
                <a16:creationId xmlns:a16="http://schemas.microsoft.com/office/drawing/2014/main" id="{CD4D69DB-E206-4966-8199-C66C4A54CE03}"/>
              </a:ext>
            </a:extLst>
          </p:cNvPr>
          <p:cNvSpPr txBox="1"/>
          <p:nvPr/>
        </p:nvSpPr>
        <p:spPr>
          <a:xfrm>
            <a:off x="442205" y="803697"/>
            <a:ext cx="3816724" cy="707886"/>
          </a:xfrm>
          <a:prstGeom prst="rect">
            <a:avLst/>
          </a:prstGeom>
          <a:noFill/>
        </p:spPr>
        <p:txBody>
          <a:bodyPr wrap="square" rtlCol="0">
            <a:spAutoFit/>
          </a:bodyPr>
          <a:lstStyle/>
          <a:p>
            <a:pPr algn="ctr"/>
            <a:r>
              <a:rPr lang="el-GR" sz="2000" b="1" dirty="0">
                <a:solidFill>
                  <a:srgbClr val="0070C0"/>
                </a:solidFill>
              </a:rPr>
              <a:t>Απλά σύμφωνα</a:t>
            </a:r>
          </a:p>
          <a:p>
            <a:pPr algn="ctr"/>
            <a:r>
              <a:rPr lang="it-IT" sz="2000" b="1" dirty="0">
                <a:solidFill>
                  <a:srgbClr val="0070C0"/>
                </a:solidFill>
              </a:rPr>
              <a:t>(Simple </a:t>
            </a:r>
            <a:r>
              <a:rPr lang="it-IT" sz="2000" b="1" dirty="0" err="1">
                <a:solidFill>
                  <a:srgbClr val="0070C0"/>
                </a:solidFill>
              </a:rPr>
              <a:t>consonants</a:t>
            </a:r>
            <a:r>
              <a:rPr lang="it-IT" sz="2000" b="1" dirty="0">
                <a:solidFill>
                  <a:srgbClr val="0070C0"/>
                </a:solidFill>
              </a:rPr>
              <a:t>)</a:t>
            </a:r>
            <a:r>
              <a:rPr lang="el-GR" sz="2000" b="1" dirty="0">
                <a:solidFill>
                  <a:srgbClr val="0070C0"/>
                </a:solidFill>
              </a:rPr>
              <a:t> </a:t>
            </a:r>
            <a:endParaRPr lang="it-IT" sz="2000" b="1" dirty="0">
              <a:solidFill>
                <a:srgbClr val="0070C0"/>
              </a:solidFill>
            </a:endParaRPr>
          </a:p>
        </p:txBody>
      </p:sp>
      <p:sp>
        <p:nvSpPr>
          <p:cNvPr id="22" name="CasellaDiTesto 21">
            <a:extLst>
              <a:ext uri="{FF2B5EF4-FFF2-40B4-BE49-F238E27FC236}">
                <a16:creationId xmlns:a16="http://schemas.microsoft.com/office/drawing/2014/main" id="{3C2581FA-72AE-4AE7-8370-84102CE19693}"/>
              </a:ext>
            </a:extLst>
          </p:cNvPr>
          <p:cNvSpPr txBox="1"/>
          <p:nvPr/>
        </p:nvSpPr>
        <p:spPr>
          <a:xfrm>
            <a:off x="442205" y="6236301"/>
            <a:ext cx="7871478" cy="374417"/>
          </a:xfrm>
          <a:prstGeom prst="rect">
            <a:avLst/>
          </a:prstGeom>
          <a:solidFill>
            <a:schemeClr val="bg1"/>
          </a:solidFill>
        </p:spPr>
        <p:txBody>
          <a:bodyPr wrap="square" rtlCol="0">
            <a:spAutoFit/>
          </a:bodyPr>
          <a:lstStyle/>
          <a:p>
            <a:r>
              <a:rPr lang="it-IT" dirty="0" err="1">
                <a:solidFill>
                  <a:srgbClr val="0070C0"/>
                </a:solidFill>
              </a:rPr>
              <a:t>Modern</a:t>
            </a:r>
            <a:r>
              <a:rPr lang="it-IT" dirty="0">
                <a:solidFill>
                  <a:srgbClr val="0070C0"/>
                </a:solidFill>
              </a:rPr>
              <a:t> </a:t>
            </a:r>
            <a:r>
              <a:rPr lang="it-IT" dirty="0" err="1">
                <a:solidFill>
                  <a:srgbClr val="0070C0"/>
                </a:solidFill>
              </a:rPr>
              <a:t>Greek</a:t>
            </a:r>
            <a:r>
              <a:rPr lang="it-IT" dirty="0">
                <a:solidFill>
                  <a:srgbClr val="0070C0"/>
                </a:solidFill>
              </a:rPr>
              <a:t> (GRE1001) | Jacopo Mosesso </a:t>
            </a:r>
            <a:r>
              <a:rPr lang="it-IT" dirty="0"/>
              <a:t>|</a:t>
            </a:r>
            <a:r>
              <a:rPr lang="it-IT" dirty="0">
                <a:solidFill>
                  <a:srgbClr val="002060"/>
                </a:solidFill>
              </a:rPr>
              <a:t> VIT University, </a:t>
            </a:r>
            <a:r>
              <a:rPr lang="it-IT" dirty="0" err="1">
                <a:solidFill>
                  <a:srgbClr val="002060"/>
                </a:solidFill>
              </a:rPr>
              <a:t>July</a:t>
            </a:r>
            <a:r>
              <a:rPr lang="it-IT" dirty="0">
                <a:solidFill>
                  <a:srgbClr val="002060"/>
                </a:solidFill>
              </a:rPr>
              <a:t> 2022</a:t>
            </a:r>
          </a:p>
        </p:txBody>
      </p:sp>
    </p:spTree>
    <p:extLst>
      <p:ext uri="{BB962C8B-B14F-4D97-AF65-F5344CB8AC3E}">
        <p14:creationId xmlns:p14="http://schemas.microsoft.com/office/powerpoint/2010/main" val="11305187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Immagine 13">
            <a:extLst>
              <a:ext uri="{FF2B5EF4-FFF2-40B4-BE49-F238E27FC236}">
                <a16:creationId xmlns:a16="http://schemas.microsoft.com/office/drawing/2014/main" id="{2668180A-E7D5-47E6-85CE-E0D5098B3B99}"/>
              </a:ext>
            </a:extLst>
          </p:cNvPr>
          <p:cNvPicPr>
            <a:picLocks noChangeAspect="1"/>
          </p:cNvPicPr>
          <p:nvPr/>
        </p:nvPicPr>
        <p:blipFill rotWithShape="1">
          <a:blip r:embed="rId2">
            <a:extLst>
              <a:ext uri="{28A0092B-C50C-407E-A947-70E740481C1C}">
                <a14:useLocalDpi xmlns:a14="http://schemas.microsoft.com/office/drawing/2010/main" val="0"/>
              </a:ext>
            </a:extLst>
          </a:blip>
          <a:srcRect t="-1" b="11743"/>
          <a:stretch/>
        </p:blipFill>
        <p:spPr>
          <a:xfrm>
            <a:off x="10279795" y="5258037"/>
            <a:ext cx="1720657" cy="1599963"/>
          </a:xfrm>
          <a:prstGeom prst="rect">
            <a:avLst/>
          </a:prstGeom>
        </p:spPr>
      </p:pic>
      <p:grpSp>
        <p:nvGrpSpPr>
          <p:cNvPr id="7" name="Gruppo 6">
            <a:extLst>
              <a:ext uri="{FF2B5EF4-FFF2-40B4-BE49-F238E27FC236}">
                <a16:creationId xmlns:a16="http://schemas.microsoft.com/office/drawing/2014/main" id="{26B6EAF2-CBB3-4DA8-8C07-4AF92493ADB7}"/>
              </a:ext>
            </a:extLst>
          </p:cNvPr>
          <p:cNvGrpSpPr/>
          <p:nvPr/>
        </p:nvGrpSpPr>
        <p:grpSpPr>
          <a:xfrm>
            <a:off x="956441" y="6160862"/>
            <a:ext cx="9307156" cy="519102"/>
            <a:chOff x="662151" y="5144570"/>
            <a:chExt cx="9307156" cy="519102"/>
          </a:xfrm>
        </p:grpSpPr>
        <p:pic>
          <p:nvPicPr>
            <p:cNvPr id="3" name="Immagine 2">
              <a:extLst>
                <a:ext uri="{FF2B5EF4-FFF2-40B4-BE49-F238E27FC236}">
                  <a16:creationId xmlns:a16="http://schemas.microsoft.com/office/drawing/2014/main" id="{BE926B0F-C08E-4F7F-99C4-85B1DD58CE17}"/>
                </a:ext>
              </a:extLst>
            </p:cNvPr>
            <p:cNvPicPr>
              <a:picLocks noChangeAspect="1"/>
            </p:cNvPicPr>
            <p:nvPr/>
          </p:nvPicPr>
          <p:blipFill rotWithShape="1">
            <a:blip r:embed="rId3" cstate="print">
              <a:duotone>
                <a:schemeClr val="accent5">
                  <a:shade val="45000"/>
                  <a:satMod val="135000"/>
                </a:schemeClr>
                <a:prstClr val="white"/>
              </a:duotone>
              <a:extLst>
                <a:ext uri="{28A0092B-C50C-407E-A947-70E740481C1C}">
                  <a14:useLocalDpi xmlns:a14="http://schemas.microsoft.com/office/drawing/2010/main" val="0"/>
                </a:ext>
              </a:extLst>
            </a:blip>
            <a:srcRect t="28584" r="51333" b="28417"/>
            <a:stretch/>
          </p:blipFill>
          <p:spPr>
            <a:xfrm flipV="1">
              <a:off x="662151" y="5144570"/>
              <a:ext cx="1175020" cy="519102"/>
            </a:xfrm>
            <a:prstGeom prst="rect">
              <a:avLst/>
            </a:prstGeom>
          </p:spPr>
        </p:pic>
        <p:pic>
          <p:nvPicPr>
            <p:cNvPr id="15" name="Immagine 14">
              <a:extLst>
                <a:ext uri="{FF2B5EF4-FFF2-40B4-BE49-F238E27FC236}">
                  <a16:creationId xmlns:a16="http://schemas.microsoft.com/office/drawing/2014/main" id="{EF09BA52-D7D4-4E7C-8F53-E3F26F789827}"/>
                </a:ext>
              </a:extLst>
            </p:cNvPr>
            <p:cNvPicPr>
              <a:picLocks noChangeAspect="1"/>
            </p:cNvPicPr>
            <p:nvPr/>
          </p:nvPicPr>
          <p:blipFill rotWithShape="1">
            <a:blip r:embed="rId3" cstate="print">
              <a:duotone>
                <a:schemeClr val="accent5">
                  <a:shade val="45000"/>
                  <a:satMod val="135000"/>
                </a:schemeClr>
                <a:prstClr val="white"/>
              </a:duotone>
              <a:extLst>
                <a:ext uri="{28A0092B-C50C-407E-A947-70E740481C1C}">
                  <a14:useLocalDpi xmlns:a14="http://schemas.microsoft.com/office/drawing/2010/main" val="0"/>
                </a:ext>
              </a:extLst>
            </a:blip>
            <a:srcRect t="28584" r="51333" b="28417"/>
            <a:stretch/>
          </p:blipFill>
          <p:spPr>
            <a:xfrm flipV="1">
              <a:off x="1822905" y="5144570"/>
              <a:ext cx="1175020" cy="519102"/>
            </a:xfrm>
            <a:prstGeom prst="rect">
              <a:avLst/>
            </a:prstGeom>
          </p:spPr>
        </p:pic>
        <p:pic>
          <p:nvPicPr>
            <p:cNvPr id="19" name="Immagine 18">
              <a:extLst>
                <a:ext uri="{FF2B5EF4-FFF2-40B4-BE49-F238E27FC236}">
                  <a16:creationId xmlns:a16="http://schemas.microsoft.com/office/drawing/2014/main" id="{474EC2C3-910E-46C2-AB0B-B6D4B523C8BF}"/>
                </a:ext>
              </a:extLst>
            </p:cNvPr>
            <p:cNvPicPr>
              <a:picLocks noChangeAspect="1"/>
            </p:cNvPicPr>
            <p:nvPr/>
          </p:nvPicPr>
          <p:blipFill rotWithShape="1">
            <a:blip r:embed="rId3" cstate="print">
              <a:duotone>
                <a:schemeClr val="accent5">
                  <a:shade val="45000"/>
                  <a:satMod val="135000"/>
                </a:schemeClr>
                <a:prstClr val="white"/>
              </a:duotone>
              <a:extLst>
                <a:ext uri="{28A0092B-C50C-407E-A947-70E740481C1C}">
                  <a14:useLocalDpi xmlns:a14="http://schemas.microsoft.com/office/drawing/2010/main" val="0"/>
                </a:ext>
              </a:extLst>
            </a:blip>
            <a:srcRect t="28584" r="51333" b="28417"/>
            <a:stretch/>
          </p:blipFill>
          <p:spPr>
            <a:xfrm flipV="1">
              <a:off x="2985987" y="5144570"/>
              <a:ext cx="1175020" cy="519102"/>
            </a:xfrm>
            <a:prstGeom prst="rect">
              <a:avLst/>
            </a:prstGeom>
          </p:spPr>
        </p:pic>
        <p:pic>
          <p:nvPicPr>
            <p:cNvPr id="20" name="Immagine 19">
              <a:extLst>
                <a:ext uri="{FF2B5EF4-FFF2-40B4-BE49-F238E27FC236}">
                  <a16:creationId xmlns:a16="http://schemas.microsoft.com/office/drawing/2014/main" id="{D8B31A47-8FB5-4F8B-9A8D-BCBF168869B8}"/>
                </a:ext>
              </a:extLst>
            </p:cNvPr>
            <p:cNvPicPr>
              <a:picLocks noChangeAspect="1"/>
            </p:cNvPicPr>
            <p:nvPr/>
          </p:nvPicPr>
          <p:blipFill rotWithShape="1">
            <a:blip r:embed="rId3" cstate="print">
              <a:duotone>
                <a:schemeClr val="accent5">
                  <a:shade val="45000"/>
                  <a:satMod val="135000"/>
                </a:schemeClr>
                <a:prstClr val="white"/>
              </a:duotone>
              <a:extLst>
                <a:ext uri="{28A0092B-C50C-407E-A947-70E740481C1C}">
                  <a14:useLocalDpi xmlns:a14="http://schemas.microsoft.com/office/drawing/2010/main" val="0"/>
                </a:ext>
              </a:extLst>
            </a:blip>
            <a:srcRect t="28584" r="51333" b="28417"/>
            <a:stretch/>
          </p:blipFill>
          <p:spPr>
            <a:xfrm flipV="1">
              <a:off x="4148341" y="5144570"/>
              <a:ext cx="1175020" cy="519102"/>
            </a:xfrm>
            <a:prstGeom prst="rect">
              <a:avLst/>
            </a:prstGeom>
          </p:spPr>
        </p:pic>
        <p:pic>
          <p:nvPicPr>
            <p:cNvPr id="27" name="Immagine 26">
              <a:extLst>
                <a:ext uri="{FF2B5EF4-FFF2-40B4-BE49-F238E27FC236}">
                  <a16:creationId xmlns:a16="http://schemas.microsoft.com/office/drawing/2014/main" id="{413F4EAC-F6A8-4F86-8724-5BB1FB177E77}"/>
                </a:ext>
              </a:extLst>
            </p:cNvPr>
            <p:cNvPicPr>
              <a:picLocks noChangeAspect="1"/>
            </p:cNvPicPr>
            <p:nvPr/>
          </p:nvPicPr>
          <p:blipFill rotWithShape="1">
            <a:blip r:embed="rId3" cstate="print">
              <a:duotone>
                <a:schemeClr val="accent5">
                  <a:shade val="45000"/>
                  <a:satMod val="135000"/>
                </a:schemeClr>
                <a:prstClr val="white"/>
              </a:duotone>
              <a:extLst>
                <a:ext uri="{28A0092B-C50C-407E-A947-70E740481C1C}">
                  <a14:useLocalDpi xmlns:a14="http://schemas.microsoft.com/office/drawing/2010/main" val="0"/>
                </a:ext>
              </a:extLst>
            </a:blip>
            <a:srcRect t="28584" r="51333" b="28417"/>
            <a:stretch/>
          </p:blipFill>
          <p:spPr>
            <a:xfrm flipV="1">
              <a:off x="5302492" y="5144570"/>
              <a:ext cx="1175020" cy="519102"/>
            </a:xfrm>
            <a:prstGeom prst="rect">
              <a:avLst/>
            </a:prstGeom>
          </p:spPr>
        </p:pic>
        <p:pic>
          <p:nvPicPr>
            <p:cNvPr id="28" name="Immagine 27">
              <a:extLst>
                <a:ext uri="{FF2B5EF4-FFF2-40B4-BE49-F238E27FC236}">
                  <a16:creationId xmlns:a16="http://schemas.microsoft.com/office/drawing/2014/main" id="{A085FA02-F772-47B9-B613-DF601AAE3BBD}"/>
                </a:ext>
              </a:extLst>
            </p:cNvPr>
            <p:cNvPicPr>
              <a:picLocks noChangeAspect="1"/>
            </p:cNvPicPr>
            <p:nvPr/>
          </p:nvPicPr>
          <p:blipFill rotWithShape="1">
            <a:blip r:embed="rId3" cstate="print">
              <a:duotone>
                <a:schemeClr val="accent5">
                  <a:shade val="45000"/>
                  <a:satMod val="135000"/>
                </a:schemeClr>
                <a:prstClr val="white"/>
              </a:duotone>
              <a:extLst>
                <a:ext uri="{28A0092B-C50C-407E-A947-70E740481C1C}">
                  <a14:useLocalDpi xmlns:a14="http://schemas.microsoft.com/office/drawing/2010/main" val="0"/>
                </a:ext>
              </a:extLst>
            </a:blip>
            <a:srcRect t="28584" r="51333" b="28417"/>
            <a:stretch/>
          </p:blipFill>
          <p:spPr>
            <a:xfrm flipV="1">
              <a:off x="6463245" y="5144570"/>
              <a:ext cx="1175020" cy="519102"/>
            </a:xfrm>
            <a:prstGeom prst="rect">
              <a:avLst/>
            </a:prstGeom>
          </p:spPr>
        </p:pic>
        <p:pic>
          <p:nvPicPr>
            <p:cNvPr id="25" name="Immagine 24">
              <a:extLst>
                <a:ext uri="{FF2B5EF4-FFF2-40B4-BE49-F238E27FC236}">
                  <a16:creationId xmlns:a16="http://schemas.microsoft.com/office/drawing/2014/main" id="{D5E11AC9-FFA0-48E2-8DB2-9342E666E56B}"/>
                </a:ext>
              </a:extLst>
            </p:cNvPr>
            <p:cNvPicPr>
              <a:picLocks noChangeAspect="1"/>
            </p:cNvPicPr>
            <p:nvPr/>
          </p:nvPicPr>
          <p:blipFill rotWithShape="1">
            <a:blip r:embed="rId3" cstate="print">
              <a:duotone>
                <a:schemeClr val="accent5">
                  <a:shade val="45000"/>
                  <a:satMod val="135000"/>
                </a:schemeClr>
                <a:prstClr val="white"/>
              </a:duotone>
              <a:extLst>
                <a:ext uri="{28A0092B-C50C-407E-A947-70E740481C1C}">
                  <a14:useLocalDpi xmlns:a14="http://schemas.microsoft.com/office/drawing/2010/main" val="0"/>
                </a:ext>
              </a:extLst>
            </a:blip>
            <a:srcRect t="28584" r="51333" b="28417"/>
            <a:stretch/>
          </p:blipFill>
          <p:spPr>
            <a:xfrm flipV="1">
              <a:off x="7629930" y="5144570"/>
              <a:ext cx="1175020" cy="519102"/>
            </a:xfrm>
            <a:prstGeom prst="rect">
              <a:avLst/>
            </a:prstGeom>
          </p:spPr>
        </p:pic>
        <p:pic>
          <p:nvPicPr>
            <p:cNvPr id="26" name="Immagine 25">
              <a:extLst>
                <a:ext uri="{FF2B5EF4-FFF2-40B4-BE49-F238E27FC236}">
                  <a16:creationId xmlns:a16="http://schemas.microsoft.com/office/drawing/2014/main" id="{C7B52F96-1B56-4508-B9DD-B8AA8AB79738}"/>
                </a:ext>
              </a:extLst>
            </p:cNvPr>
            <p:cNvPicPr>
              <a:picLocks noChangeAspect="1"/>
            </p:cNvPicPr>
            <p:nvPr/>
          </p:nvPicPr>
          <p:blipFill rotWithShape="1">
            <a:blip r:embed="rId3" cstate="print">
              <a:duotone>
                <a:schemeClr val="accent5">
                  <a:shade val="45000"/>
                  <a:satMod val="135000"/>
                </a:schemeClr>
                <a:prstClr val="white"/>
              </a:duotone>
              <a:extLst>
                <a:ext uri="{28A0092B-C50C-407E-A947-70E740481C1C}">
                  <a14:useLocalDpi xmlns:a14="http://schemas.microsoft.com/office/drawing/2010/main" val="0"/>
                </a:ext>
              </a:extLst>
            </a:blip>
            <a:srcRect t="28584" r="51333" b="28417"/>
            <a:stretch/>
          </p:blipFill>
          <p:spPr>
            <a:xfrm flipV="1">
              <a:off x="8794287" y="5144570"/>
              <a:ext cx="1175020" cy="519102"/>
            </a:xfrm>
            <a:prstGeom prst="rect">
              <a:avLst/>
            </a:prstGeom>
          </p:spPr>
        </p:pic>
      </p:grpSp>
      <p:sp>
        <p:nvSpPr>
          <p:cNvPr id="22" name="CasellaDiTesto 21">
            <a:extLst>
              <a:ext uri="{FF2B5EF4-FFF2-40B4-BE49-F238E27FC236}">
                <a16:creationId xmlns:a16="http://schemas.microsoft.com/office/drawing/2014/main" id="{A6D17053-E621-409C-864C-BCB53AE92FBF}"/>
              </a:ext>
            </a:extLst>
          </p:cNvPr>
          <p:cNvSpPr txBox="1"/>
          <p:nvPr/>
        </p:nvSpPr>
        <p:spPr>
          <a:xfrm>
            <a:off x="442205" y="6236301"/>
            <a:ext cx="7871478" cy="369332"/>
          </a:xfrm>
          <a:prstGeom prst="rect">
            <a:avLst/>
          </a:prstGeom>
          <a:solidFill>
            <a:schemeClr val="bg1"/>
          </a:solidFill>
        </p:spPr>
        <p:txBody>
          <a:bodyPr wrap="square" rtlCol="0">
            <a:spAutoFit/>
          </a:bodyPr>
          <a:lstStyle/>
          <a:p>
            <a:r>
              <a:rPr lang="it-IT" dirty="0" err="1">
                <a:solidFill>
                  <a:srgbClr val="0070C0"/>
                </a:solidFill>
              </a:rPr>
              <a:t>Modern</a:t>
            </a:r>
            <a:r>
              <a:rPr lang="it-IT" dirty="0">
                <a:solidFill>
                  <a:srgbClr val="0070C0"/>
                </a:solidFill>
              </a:rPr>
              <a:t> </a:t>
            </a:r>
            <a:r>
              <a:rPr lang="it-IT" dirty="0" err="1">
                <a:solidFill>
                  <a:srgbClr val="0070C0"/>
                </a:solidFill>
              </a:rPr>
              <a:t>Greek</a:t>
            </a:r>
            <a:r>
              <a:rPr lang="it-IT" dirty="0">
                <a:solidFill>
                  <a:srgbClr val="0070C0"/>
                </a:solidFill>
              </a:rPr>
              <a:t> (GRE1001) | Jacopo Mosesso </a:t>
            </a:r>
            <a:r>
              <a:rPr lang="it-IT" dirty="0"/>
              <a:t>|</a:t>
            </a:r>
            <a:r>
              <a:rPr lang="it-IT" dirty="0">
                <a:solidFill>
                  <a:srgbClr val="002060"/>
                </a:solidFill>
              </a:rPr>
              <a:t> VIT University, </a:t>
            </a:r>
            <a:r>
              <a:rPr lang="it-IT" dirty="0" err="1">
                <a:solidFill>
                  <a:srgbClr val="002060"/>
                </a:solidFill>
              </a:rPr>
              <a:t>July</a:t>
            </a:r>
            <a:r>
              <a:rPr lang="it-IT" dirty="0">
                <a:solidFill>
                  <a:srgbClr val="002060"/>
                </a:solidFill>
              </a:rPr>
              <a:t> 2022</a:t>
            </a:r>
          </a:p>
        </p:txBody>
      </p:sp>
      <p:sp>
        <p:nvSpPr>
          <p:cNvPr id="24" name="CasellaDiTesto 23">
            <a:extLst>
              <a:ext uri="{FF2B5EF4-FFF2-40B4-BE49-F238E27FC236}">
                <a16:creationId xmlns:a16="http://schemas.microsoft.com/office/drawing/2014/main" id="{CF29C1D0-3113-48C6-A5AE-E655A13FB8BE}"/>
              </a:ext>
            </a:extLst>
          </p:cNvPr>
          <p:cNvSpPr txBox="1"/>
          <p:nvPr/>
        </p:nvSpPr>
        <p:spPr>
          <a:xfrm>
            <a:off x="3051704" y="0"/>
            <a:ext cx="9140296" cy="646331"/>
          </a:xfrm>
          <a:prstGeom prst="rect">
            <a:avLst/>
          </a:prstGeom>
          <a:noFill/>
        </p:spPr>
        <p:txBody>
          <a:bodyPr wrap="square" rtlCol="0">
            <a:spAutoFit/>
          </a:bodyPr>
          <a:lstStyle/>
          <a:p>
            <a:pPr algn="r"/>
            <a:r>
              <a:rPr lang="it-IT" sz="3600" b="1" dirty="0">
                <a:solidFill>
                  <a:srgbClr val="C00000"/>
                </a:solidFill>
              </a:rPr>
              <a:t>SYLLABLES AND WORD STRESS</a:t>
            </a:r>
          </a:p>
        </p:txBody>
      </p:sp>
      <p:sp>
        <p:nvSpPr>
          <p:cNvPr id="2" name="CasellaDiTesto 1">
            <a:extLst>
              <a:ext uri="{FF2B5EF4-FFF2-40B4-BE49-F238E27FC236}">
                <a16:creationId xmlns:a16="http://schemas.microsoft.com/office/drawing/2014/main" id="{4A7C4D21-4F30-4EB5-9D71-C60A577636E9}"/>
              </a:ext>
            </a:extLst>
          </p:cNvPr>
          <p:cNvSpPr txBox="1"/>
          <p:nvPr/>
        </p:nvSpPr>
        <p:spPr>
          <a:xfrm>
            <a:off x="239891" y="792861"/>
            <a:ext cx="11712217" cy="5272277"/>
          </a:xfrm>
          <a:prstGeom prst="rect">
            <a:avLst/>
          </a:prstGeom>
          <a:noFill/>
        </p:spPr>
        <p:txBody>
          <a:bodyPr wrap="square" rtlCol="0">
            <a:spAutoFit/>
          </a:bodyPr>
          <a:lstStyle/>
          <a:p>
            <a:pPr marL="342900" lvl="0" indent="-342900">
              <a:lnSpc>
                <a:spcPct val="107000"/>
              </a:lnSpc>
              <a:spcAft>
                <a:spcPts val="800"/>
              </a:spcAft>
              <a:buFont typeface="+mj-lt"/>
              <a:buAutoNum type="arabicPeriod" startAt="6"/>
              <a:tabLst>
                <a:tab pos="457200" algn="l"/>
              </a:tabLst>
            </a:pPr>
            <a:r>
              <a:rPr lang="en-GB" sz="2000" b="1" dirty="0">
                <a:solidFill>
                  <a:srgbClr val="0070C0"/>
                </a:solidFill>
                <a:effectLst/>
                <a:latin typeface="Calibri" panose="020F0502020204030204" pitchFamily="34" charset="0"/>
                <a:ea typeface="Times New Roman" panose="02020603050405020304" pitchFamily="18" charset="0"/>
                <a:cs typeface="Calibri" panose="020F0502020204030204" pitchFamily="34" charset="0"/>
              </a:rPr>
              <a:t>Three or more consonants positioned between two vowels (or at the beginning of a word, followed by a vowel) form a syllable all together with the second vowel (the one that follows) only if there are existing Greek words that start with that combination of consonants (or at least with the first two of them): </a:t>
            </a:r>
          </a:p>
          <a:p>
            <a:pPr lvl="0">
              <a:lnSpc>
                <a:spcPct val="107000"/>
              </a:lnSpc>
              <a:spcAft>
                <a:spcPts val="800"/>
              </a:spcAft>
              <a:tabLst>
                <a:tab pos="457200" algn="l"/>
              </a:tabLst>
            </a:pPr>
            <a:r>
              <a:rPr lang="en-GB" sz="2000" b="1" dirty="0">
                <a:solidFill>
                  <a:srgbClr val="0070C0"/>
                </a:solidFill>
                <a:effectLst/>
                <a:latin typeface="Calibri" panose="020F0502020204030204" pitchFamily="34" charset="0"/>
                <a:ea typeface="Times New Roman" panose="02020603050405020304" pitchFamily="18" charset="0"/>
                <a:cs typeface="Calibri" panose="020F0502020204030204" pitchFamily="34" charset="0"/>
              </a:rPr>
              <a:t>e.g. </a:t>
            </a:r>
            <a:r>
              <a:rPr lang="en-GB" sz="20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r>
              <a:rPr lang="en-GB" sz="2000" b="1"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κά-</a:t>
            </a:r>
            <a:r>
              <a:rPr lang="en-GB" sz="2000" b="1" dirty="0" err="1">
                <a:solidFill>
                  <a:srgbClr val="FF0000"/>
                </a:solidFill>
                <a:effectLst/>
                <a:latin typeface="Calibri" panose="020F0502020204030204" pitchFamily="34" charset="0"/>
                <a:ea typeface="Times New Roman" panose="02020603050405020304" pitchFamily="18" charset="0"/>
                <a:cs typeface="Calibri" panose="020F0502020204030204" pitchFamily="34" charset="0"/>
              </a:rPr>
              <a:t>στρο</a:t>
            </a:r>
            <a:r>
              <a:rPr lang="en-GB" sz="20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r>
              <a:rPr lang="en-GB" sz="2000" b="1" dirty="0">
                <a:solidFill>
                  <a:srgbClr val="0070C0"/>
                </a:solidFill>
                <a:effectLst/>
                <a:latin typeface="Calibri" panose="020F0502020204030204" pitchFamily="34" charset="0"/>
                <a:ea typeface="Times New Roman" panose="02020603050405020304" pitchFamily="18" charset="0"/>
                <a:cs typeface="Calibri" panose="020F0502020204030204" pitchFamily="34" charset="0"/>
              </a:rPr>
              <a:t>(there are Greek words starting with </a:t>
            </a:r>
            <a:r>
              <a:rPr lang="en-GB" sz="2000" b="1" dirty="0" err="1">
                <a:solidFill>
                  <a:srgbClr val="0070C0"/>
                </a:solidFill>
                <a:effectLst/>
                <a:latin typeface="Calibri" panose="020F0502020204030204" pitchFamily="34" charset="0"/>
                <a:ea typeface="Times New Roman" panose="02020603050405020304" pitchFamily="18" charset="0"/>
                <a:cs typeface="Calibri" panose="020F0502020204030204" pitchFamily="34" charset="0"/>
              </a:rPr>
              <a:t>στρ</a:t>
            </a:r>
            <a:r>
              <a:rPr lang="en-GB" sz="2000" b="1" dirty="0">
                <a:solidFill>
                  <a:srgbClr val="0070C0"/>
                </a:solidFill>
                <a:effectLst/>
                <a:latin typeface="Calibri" panose="020F0502020204030204" pitchFamily="34" charset="0"/>
                <a:ea typeface="Times New Roman" panose="02020603050405020304" pitchFamily="18" charset="0"/>
                <a:cs typeface="Calibri" panose="020F0502020204030204" pitchFamily="34" charset="0"/>
              </a:rPr>
              <a:t>, like for instance the word </a:t>
            </a:r>
            <a:r>
              <a:rPr lang="en-GB" sz="2000" b="1" dirty="0" err="1">
                <a:solidFill>
                  <a:srgbClr val="0070C0"/>
                </a:solidFill>
                <a:effectLst/>
                <a:latin typeface="Calibri" panose="020F0502020204030204" pitchFamily="34" charset="0"/>
                <a:ea typeface="Times New Roman" panose="02020603050405020304" pitchFamily="18" charset="0"/>
                <a:cs typeface="Calibri" panose="020F0502020204030204" pitchFamily="34" charset="0"/>
              </a:rPr>
              <a:t>στροφή</a:t>
            </a:r>
            <a:r>
              <a:rPr lang="en-GB" sz="2000" b="1" dirty="0">
                <a:solidFill>
                  <a:srgbClr val="0070C0"/>
                </a:solidFill>
                <a:effectLst/>
                <a:latin typeface="Calibri" panose="020F0502020204030204" pitchFamily="34" charset="0"/>
                <a:ea typeface="Times New Roman" panose="02020603050405020304" pitchFamily="18" charset="0"/>
                <a:cs typeface="Calibri" panose="020F0502020204030204" pitchFamily="34" charset="0"/>
              </a:rPr>
              <a:t>, therefore the syllable </a:t>
            </a:r>
            <a:r>
              <a:rPr lang="en-GB" sz="2000" b="1" dirty="0" err="1">
                <a:solidFill>
                  <a:srgbClr val="0070C0"/>
                </a:solidFill>
                <a:effectLst/>
                <a:latin typeface="Calibri" panose="020F0502020204030204" pitchFamily="34" charset="0"/>
                <a:ea typeface="Times New Roman" panose="02020603050405020304" pitchFamily="18" charset="0"/>
                <a:cs typeface="Calibri" panose="020F0502020204030204" pitchFamily="34" charset="0"/>
              </a:rPr>
              <a:t>στρο</a:t>
            </a:r>
            <a:r>
              <a:rPr lang="en-GB" sz="2000" b="1" dirty="0">
                <a:solidFill>
                  <a:srgbClr val="0070C0"/>
                </a:solidFill>
                <a:effectLst/>
                <a:latin typeface="Calibri" panose="020F0502020204030204" pitchFamily="34" charset="0"/>
                <a:ea typeface="Times New Roman" panose="02020603050405020304" pitchFamily="18" charset="0"/>
                <a:cs typeface="Calibri" panose="020F0502020204030204" pitchFamily="34" charset="0"/>
              </a:rPr>
              <a:t> can be formed without separating σ, τ and ρ);</a:t>
            </a:r>
          </a:p>
          <a:p>
            <a:pPr lvl="0">
              <a:lnSpc>
                <a:spcPct val="107000"/>
              </a:lnSpc>
              <a:spcAft>
                <a:spcPts val="800"/>
              </a:spcAft>
              <a:tabLst>
                <a:tab pos="457200" algn="l"/>
              </a:tabLst>
            </a:pPr>
            <a:r>
              <a:rPr lang="en-GB" sz="2000" b="1" dirty="0">
                <a:solidFill>
                  <a:srgbClr val="0070C0"/>
                </a:solidFill>
                <a:effectLst/>
                <a:latin typeface="Calibri" panose="020F0502020204030204" pitchFamily="34" charset="0"/>
                <a:ea typeface="Times New Roman" panose="02020603050405020304" pitchFamily="18" charset="0"/>
                <a:cs typeface="Calibri" panose="020F0502020204030204" pitchFamily="34" charset="0"/>
              </a:rPr>
              <a:t>e.g.  </a:t>
            </a:r>
            <a:r>
              <a:rPr lang="en-GB" sz="20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ε-</a:t>
            </a:r>
            <a:r>
              <a:rPr lang="en-GB" sz="2000" b="1" dirty="0" err="1">
                <a:solidFill>
                  <a:srgbClr val="FF0000"/>
                </a:solidFill>
                <a:effectLst/>
                <a:latin typeface="Calibri" panose="020F0502020204030204" pitchFamily="34" charset="0"/>
                <a:ea typeface="Times New Roman" panose="02020603050405020304" pitchFamily="18" charset="0"/>
                <a:cs typeface="Calibri" panose="020F0502020204030204" pitchFamily="34" charset="0"/>
              </a:rPr>
              <a:t>χθρός</a:t>
            </a:r>
            <a:r>
              <a:rPr lang="en-GB" sz="20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r>
              <a:rPr lang="en-GB" sz="2000" b="1" dirty="0">
                <a:solidFill>
                  <a:srgbClr val="0070C0"/>
                </a:solidFill>
                <a:effectLst/>
                <a:latin typeface="Calibri" panose="020F0502020204030204" pitchFamily="34" charset="0"/>
                <a:ea typeface="Times New Roman" panose="02020603050405020304" pitchFamily="18" charset="0"/>
                <a:cs typeface="Calibri" panose="020F0502020204030204" pitchFamily="34" charset="0"/>
              </a:rPr>
              <a:t>(there are Greek words starting with </a:t>
            </a:r>
            <a:r>
              <a:rPr lang="en-GB" sz="2000" b="1" dirty="0" err="1">
                <a:solidFill>
                  <a:srgbClr val="0070C0"/>
                </a:solidFill>
                <a:effectLst/>
                <a:latin typeface="Calibri" panose="020F0502020204030204" pitchFamily="34" charset="0"/>
                <a:ea typeface="Times New Roman" panose="02020603050405020304" pitchFamily="18" charset="0"/>
                <a:cs typeface="Calibri" panose="020F0502020204030204" pitchFamily="34" charset="0"/>
              </a:rPr>
              <a:t>χθ</a:t>
            </a:r>
            <a:r>
              <a:rPr lang="en-GB" sz="2000" b="1" dirty="0">
                <a:solidFill>
                  <a:srgbClr val="0070C0"/>
                </a:solidFill>
                <a:effectLst/>
                <a:latin typeface="Calibri" panose="020F0502020204030204" pitchFamily="34" charset="0"/>
                <a:ea typeface="Times New Roman" panose="02020603050405020304" pitchFamily="18" charset="0"/>
                <a:cs typeface="Calibri" panose="020F0502020204030204" pitchFamily="34" charset="0"/>
              </a:rPr>
              <a:t>, like for instance the word </a:t>
            </a:r>
            <a:r>
              <a:rPr lang="en-GB" sz="2000" b="1" dirty="0" err="1">
                <a:solidFill>
                  <a:srgbClr val="0070C0"/>
                </a:solidFill>
                <a:effectLst/>
                <a:latin typeface="Calibri" panose="020F0502020204030204" pitchFamily="34" charset="0"/>
                <a:ea typeface="Times New Roman" panose="02020603050405020304" pitchFamily="18" charset="0"/>
                <a:cs typeface="Calibri" panose="020F0502020204030204" pitchFamily="34" charset="0"/>
              </a:rPr>
              <a:t>χθες</a:t>
            </a:r>
            <a:r>
              <a:rPr lang="en-GB" sz="2000" b="1" dirty="0">
                <a:solidFill>
                  <a:srgbClr val="0070C0"/>
                </a:solidFill>
                <a:effectLst/>
                <a:latin typeface="Calibri" panose="020F0502020204030204" pitchFamily="34" charset="0"/>
                <a:ea typeface="Times New Roman" panose="02020603050405020304" pitchFamily="18" charset="0"/>
                <a:cs typeface="Calibri" panose="020F0502020204030204" pitchFamily="34" charset="0"/>
              </a:rPr>
              <a:t>, therefore the syllable </a:t>
            </a:r>
            <a:r>
              <a:rPr lang="en-GB" sz="2000" b="1" dirty="0" err="1">
                <a:solidFill>
                  <a:srgbClr val="0070C0"/>
                </a:solidFill>
                <a:effectLst/>
                <a:latin typeface="Calibri" panose="020F0502020204030204" pitchFamily="34" charset="0"/>
                <a:ea typeface="Times New Roman" panose="02020603050405020304" pitchFamily="18" charset="0"/>
                <a:cs typeface="Calibri" panose="020F0502020204030204" pitchFamily="34" charset="0"/>
              </a:rPr>
              <a:t>χθρός</a:t>
            </a:r>
            <a:r>
              <a:rPr lang="en-GB" sz="2000" b="1" dirty="0">
                <a:solidFill>
                  <a:srgbClr val="0070C0"/>
                </a:solidFill>
                <a:effectLst/>
                <a:latin typeface="Calibri" panose="020F0502020204030204" pitchFamily="34" charset="0"/>
                <a:ea typeface="Times New Roman" panose="02020603050405020304" pitchFamily="18" charset="0"/>
                <a:cs typeface="Calibri" panose="020F0502020204030204" pitchFamily="34" charset="0"/>
              </a:rPr>
              <a:t> can be formed without separating χ and θ).</a:t>
            </a:r>
          </a:p>
          <a:p>
            <a:pPr lvl="0">
              <a:lnSpc>
                <a:spcPct val="107000"/>
              </a:lnSpc>
              <a:spcAft>
                <a:spcPts val="800"/>
              </a:spcAft>
              <a:tabLst>
                <a:tab pos="457200" algn="l"/>
              </a:tabLst>
            </a:pPr>
            <a:endParaRPr lang="en-GB" sz="2000" b="1" dirty="0">
              <a:solidFill>
                <a:srgbClr val="0070C0"/>
              </a:solidFill>
              <a:latin typeface="Calibri" panose="020F0502020204030204" pitchFamily="34" charset="0"/>
              <a:ea typeface="Times New Roman" panose="02020603050405020304" pitchFamily="18" charset="0"/>
              <a:cs typeface="Calibri" panose="020F0502020204030204" pitchFamily="34" charset="0"/>
            </a:endParaRPr>
          </a:p>
          <a:p>
            <a:pPr lvl="0">
              <a:lnSpc>
                <a:spcPct val="107000"/>
              </a:lnSpc>
              <a:spcAft>
                <a:spcPts val="800"/>
              </a:spcAft>
              <a:tabLst>
                <a:tab pos="457200" algn="l"/>
              </a:tabLst>
            </a:pPr>
            <a:r>
              <a:rPr lang="en-GB" sz="2000" b="1" dirty="0">
                <a:solidFill>
                  <a:srgbClr val="0070C0"/>
                </a:solidFill>
                <a:effectLst/>
                <a:latin typeface="Calibri" panose="020F0502020204030204" pitchFamily="34" charset="0"/>
                <a:ea typeface="Times New Roman" panose="02020603050405020304" pitchFamily="18" charset="0"/>
                <a:cs typeface="Calibri" panose="020F0502020204030204" pitchFamily="34" charset="0"/>
              </a:rPr>
              <a:t>Otherwise, the consonant cluster is broken down, and the first consonant of the consonant cluster is included in the previous syllable: </a:t>
            </a:r>
          </a:p>
          <a:p>
            <a:pPr lvl="0">
              <a:lnSpc>
                <a:spcPct val="107000"/>
              </a:lnSpc>
              <a:spcAft>
                <a:spcPts val="800"/>
              </a:spcAft>
              <a:tabLst>
                <a:tab pos="457200" algn="l"/>
              </a:tabLst>
            </a:pPr>
            <a:r>
              <a:rPr lang="en-GB" sz="2000" b="1" dirty="0">
                <a:solidFill>
                  <a:srgbClr val="0070C0"/>
                </a:solidFill>
                <a:effectLst/>
                <a:latin typeface="Calibri" panose="020F0502020204030204" pitchFamily="34" charset="0"/>
                <a:ea typeface="Times New Roman" panose="02020603050405020304" pitchFamily="18" charset="0"/>
                <a:cs typeface="Calibri" panose="020F0502020204030204" pitchFamily="34" charset="0"/>
              </a:rPr>
              <a:t>e.g. </a:t>
            </a:r>
            <a:r>
              <a:rPr lang="en-GB" sz="2000" b="1"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ά</a:t>
            </a:r>
            <a:r>
              <a:rPr lang="en-GB" sz="2000" b="1" dirty="0" err="1">
                <a:solidFill>
                  <a:srgbClr val="FF0000"/>
                </a:solidFill>
                <a:effectLst/>
                <a:latin typeface="Calibri" panose="020F0502020204030204" pitchFamily="34" charset="0"/>
                <a:ea typeface="Times New Roman" panose="02020603050405020304" pitchFamily="18" charset="0"/>
                <a:cs typeface="Calibri" panose="020F0502020204030204" pitchFamily="34" charset="0"/>
              </a:rPr>
              <a:t>ν-θρ</a:t>
            </a:r>
            <a:r>
              <a:rPr lang="en-GB" sz="2000" b="1"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ω</a:t>
            </a:r>
            <a:r>
              <a:rPr lang="en-GB" sz="20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-π</a:t>
            </a:r>
            <a:r>
              <a:rPr lang="en-GB" sz="2000" b="1"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ος</a:t>
            </a:r>
            <a:r>
              <a:rPr lang="en-GB" sz="20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r>
              <a:rPr lang="en-GB" sz="2000" b="1" dirty="0">
                <a:solidFill>
                  <a:srgbClr val="0070C0"/>
                </a:solidFill>
                <a:effectLst/>
                <a:latin typeface="Calibri" panose="020F0502020204030204" pitchFamily="34" charset="0"/>
                <a:ea typeface="Times New Roman" panose="02020603050405020304" pitchFamily="18" charset="0"/>
                <a:cs typeface="Calibri" panose="020F0502020204030204" pitchFamily="34" charset="0"/>
              </a:rPr>
              <a:t>(there is no Greek word that starts with the combination of </a:t>
            </a:r>
            <a:r>
              <a:rPr lang="en-GB" sz="2000" b="1" dirty="0" err="1">
                <a:solidFill>
                  <a:srgbClr val="0070C0"/>
                </a:solidFill>
                <a:effectLst/>
                <a:latin typeface="Calibri" panose="020F0502020204030204" pitchFamily="34" charset="0"/>
                <a:ea typeface="Times New Roman" panose="02020603050405020304" pitchFamily="18" charset="0"/>
                <a:cs typeface="Calibri" panose="020F0502020204030204" pitchFamily="34" charset="0"/>
              </a:rPr>
              <a:t>νθρ</a:t>
            </a:r>
            <a:r>
              <a:rPr lang="en-GB" sz="2000" b="1" dirty="0">
                <a:solidFill>
                  <a:srgbClr val="0070C0"/>
                </a:solidFill>
                <a:effectLst/>
                <a:latin typeface="Calibri" panose="020F0502020204030204" pitchFamily="34" charset="0"/>
                <a:ea typeface="Times New Roman" panose="02020603050405020304" pitchFamily="18" charset="0"/>
                <a:cs typeface="Calibri" panose="020F0502020204030204" pitchFamily="34" charset="0"/>
              </a:rPr>
              <a:t>, therefore ν is separated from </a:t>
            </a:r>
            <a:r>
              <a:rPr lang="en-GB" sz="2000" b="1" dirty="0" err="1">
                <a:solidFill>
                  <a:srgbClr val="0070C0"/>
                </a:solidFill>
                <a:effectLst/>
                <a:latin typeface="Calibri" panose="020F0502020204030204" pitchFamily="34" charset="0"/>
                <a:ea typeface="Times New Roman" panose="02020603050405020304" pitchFamily="18" charset="0"/>
                <a:cs typeface="Calibri" panose="020F0502020204030204" pitchFamily="34" charset="0"/>
              </a:rPr>
              <a:t>θρ</a:t>
            </a:r>
            <a:r>
              <a:rPr lang="en-GB" sz="2000" b="1" dirty="0">
                <a:solidFill>
                  <a:srgbClr val="0070C0"/>
                </a:solidFill>
                <a:effectLst/>
                <a:latin typeface="Calibri" panose="020F0502020204030204" pitchFamily="34" charset="0"/>
                <a:ea typeface="Times New Roman" panose="02020603050405020304" pitchFamily="18" charset="0"/>
                <a:cs typeface="Calibri" panose="020F0502020204030204" pitchFamily="34" charset="0"/>
              </a:rPr>
              <a:t>: ν is included in the previous syllable </a:t>
            </a:r>
            <a:r>
              <a:rPr lang="en-GB" sz="2000" b="1" dirty="0" err="1">
                <a:solidFill>
                  <a:srgbClr val="0070C0"/>
                </a:solidFill>
                <a:effectLst/>
                <a:latin typeface="Calibri" panose="020F0502020204030204" pitchFamily="34" charset="0"/>
                <a:ea typeface="Times New Roman" panose="02020603050405020304" pitchFamily="18" charset="0"/>
                <a:cs typeface="Calibri" panose="020F0502020204030204" pitchFamily="34" charset="0"/>
              </a:rPr>
              <a:t>άν</a:t>
            </a:r>
            <a:r>
              <a:rPr lang="en-GB" sz="2000" b="1" dirty="0">
                <a:solidFill>
                  <a:srgbClr val="0070C0"/>
                </a:solidFill>
                <a:effectLst/>
                <a:latin typeface="Calibri" panose="020F0502020204030204" pitchFamily="34" charset="0"/>
                <a:ea typeface="Times New Roman" panose="02020603050405020304" pitchFamily="18" charset="0"/>
                <a:cs typeface="Calibri" panose="020F0502020204030204" pitchFamily="34" charset="0"/>
              </a:rPr>
              <a:t>, while </a:t>
            </a:r>
            <a:r>
              <a:rPr lang="en-GB" sz="2000" b="1" dirty="0" err="1">
                <a:solidFill>
                  <a:srgbClr val="0070C0"/>
                </a:solidFill>
                <a:effectLst/>
                <a:latin typeface="Calibri" panose="020F0502020204030204" pitchFamily="34" charset="0"/>
                <a:ea typeface="Times New Roman" panose="02020603050405020304" pitchFamily="18" charset="0"/>
                <a:cs typeface="Calibri" panose="020F0502020204030204" pitchFamily="34" charset="0"/>
              </a:rPr>
              <a:t>θρ</a:t>
            </a:r>
            <a:r>
              <a:rPr lang="en-GB" sz="2000" b="1" dirty="0">
                <a:solidFill>
                  <a:srgbClr val="0070C0"/>
                </a:solidFill>
                <a:effectLst/>
                <a:latin typeface="Calibri" panose="020F0502020204030204" pitchFamily="34" charset="0"/>
                <a:ea typeface="Times New Roman" panose="02020603050405020304" pitchFamily="18" charset="0"/>
                <a:cs typeface="Calibri" panose="020F0502020204030204" pitchFamily="34" charset="0"/>
              </a:rPr>
              <a:t> are forming the syllable that follows, i.e. </a:t>
            </a:r>
            <a:r>
              <a:rPr lang="en-GB" sz="2000" b="1" dirty="0" err="1">
                <a:solidFill>
                  <a:srgbClr val="0070C0"/>
                </a:solidFill>
                <a:effectLst/>
                <a:latin typeface="Calibri" panose="020F0502020204030204" pitchFamily="34" charset="0"/>
                <a:ea typeface="Times New Roman" panose="02020603050405020304" pitchFamily="18" charset="0"/>
                <a:cs typeface="Calibri" panose="020F0502020204030204" pitchFamily="34" charset="0"/>
              </a:rPr>
              <a:t>θρω</a:t>
            </a:r>
            <a:r>
              <a:rPr lang="en-GB" sz="2000" b="1" dirty="0">
                <a:solidFill>
                  <a:srgbClr val="0070C0"/>
                </a:solidFill>
                <a:effectLst/>
                <a:latin typeface="Calibri" panose="020F0502020204030204" pitchFamily="34" charset="0"/>
                <a:ea typeface="Times New Roman" panose="02020603050405020304" pitchFamily="18" charset="0"/>
                <a:cs typeface="Calibri" panose="020F0502020204030204" pitchFamily="34" charset="0"/>
              </a:rPr>
              <a:t>)</a:t>
            </a:r>
            <a:endParaRPr lang="en-GB" sz="2000" b="1" dirty="0">
              <a:solidFill>
                <a:srgbClr val="0070C0"/>
              </a:solidFill>
              <a:effectLst/>
              <a:latin typeface="Calibri" panose="020F0502020204030204" pitchFamily="34" charset="0"/>
              <a:ea typeface="Calibri" panose="020F0502020204030204" pitchFamily="34" charset="0"/>
              <a:cs typeface="Arial" panose="020B0604020202020204" pitchFamily="34" charset="0"/>
            </a:endParaRPr>
          </a:p>
          <a:p>
            <a:pPr lvl="0">
              <a:lnSpc>
                <a:spcPct val="107000"/>
              </a:lnSpc>
              <a:spcAft>
                <a:spcPts val="800"/>
              </a:spcAft>
              <a:tabLst>
                <a:tab pos="457200" algn="l"/>
              </a:tabLst>
            </a:pPr>
            <a:endParaRPr lang="en-GB" sz="1800"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4746545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Immagine 13">
            <a:extLst>
              <a:ext uri="{FF2B5EF4-FFF2-40B4-BE49-F238E27FC236}">
                <a16:creationId xmlns:a16="http://schemas.microsoft.com/office/drawing/2014/main" id="{2668180A-E7D5-47E6-85CE-E0D5098B3B99}"/>
              </a:ext>
            </a:extLst>
          </p:cNvPr>
          <p:cNvPicPr>
            <a:picLocks noChangeAspect="1"/>
          </p:cNvPicPr>
          <p:nvPr/>
        </p:nvPicPr>
        <p:blipFill rotWithShape="1">
          <a:blip r:embed="rId2">
            <a:extLst>
              <a:ext uri="{28A0092B-C50C-407E-A947-70E740481C1C}">
                <a14:useLocalDpi xmlns:a14="http://schemas.microsoft.com/office/drawing/2010/main" val="0"/>
              </a:ext>
            </a:extLst>
          </a:blip>
          <a:srcRect t="-1" b="11743"/>
          <a:stretch/>
        </p:blipFill>
        <p:spPr>
          <a:xfrm>
            <a:off x="10279795" y="5258037"/>
            <a:ext cx="1720657" cy="1599963"/>
          </a:xfrm>
          <a:prstGeom prst="rect">
            <a:avLst/>
          </a:prstGeom>
        </p:spPr>
      </p:pic>
      <p:grpSp>
        <p:nvGrpSpPr>
          <p:cNvPr id="7" name="Gruppo 6">
            <a:extLst>
              <a:ext uri="{FF2B5EF4-FFF2-40B4-BE49-F238E27FC236}">
                <a16:creationId xmlns:a16="http://schemas.microsoft.com/office/drawing/2014/main" id="{26B6EAF2-CBB3-4DA8-8C07-4AF92493ADB7}"/>
              </a:ext>
            </a:extLst>
          </p:cNvPr>
          <p:cNvGrpSpPr/>
          <p:nvPr/>
        </p:nvGrpSpPr>
        <p:grpSpPr>
          <a:xfrm>
            <a:off x="956441" y="6160862"/>
            <a:ext cx="9307156" cy="519102"/>
            <a:chOff x="662151" y="5144570"/>
            <a:chExt cx="9307156" cy="519102"/>
          </a:xfrm>
        </p:grpSpPr>
        <p:pic>
          <p:nvPicPr>
            <p:cNvPr id="3" name="Immagine 2">
              <a:extLst>
                <a:ext uri="{FF2B5EF4-FFF2-40B4-BE49-F238E27FC236}">
                  <a16:creationId xmlns:a16="http://schemas.microsoft.com/office/drawing/2014/main" id="{BE926B0F-C08E-4F7F-99C4-85B1DD58CE17}"/>
                </a:ext>
              </a:extLst>
            </p:cNvPr>
            <p:cNvPicPr>
              <a:picLocks noChangeAspect="1"/>
            </p:cNvPicPr>
            <p:nvPr/>
          </p:nvPicPr>
          <p:blipFill rotWithShape="1">
            <a:blip r:embed="rId3" cstate="print">
              <a:duotone>
                <a:schemeClr val="accent5">
                  <a:shade val="45000"/>
                  <a:satMod val="135000"/>
                </a:schemeClr>
                <a:prstClr val="white"/>
              </a:duotone>
              <a:extLst>
                <a:ext uri="{28A0092B-C50C-407E-A947-70E740481C1C}">
                  <a14:useLocalDpi xmlns:a14="http://schemas.microsoft.com/office/drawing/2010/main" val="0"/>
                </a:ext>
              </a:extLst>
            </a:blip>
            <a:srcRect t="28584" r="51333" b="28417"/>
            <a:stretch/>
          </p:blipFill>
          <p:spPr>
            <a:xfrm flipV="1">
              <a:off x="662151" y="5144570"/>
              <a:ext cx="1175020" cy="519102"/>
            </a:xfrm>
            <a:prstGeom prst="rect">
              <a:avLst/>
            </a:prstGeom>
          </p:spPr>
        </p:pic>
        <p:pic>
          <p:nvPicPr>
            <p:cNvPr id="15" name="Immagine 14">
              <a:extLst>
                <a:ext uri="{FF2B5EF4-FFF2-40B4-BE49-F238E27FC236}">
                  <a16:creationId xmlns:a16="http://schemas.microsoft.com/office/drawing/2014/main" id="{EF09BA52-D7D4-4E7C-8F53-E3F26F789827}"/>
                </a:ext>
              </a:extLst>
            </p:cNvPr>
            <p:cNvPicPr>
              <a:picLocks noChangeAspect="1"/>
            </p:cNvPicPr>
            <p:nvPr/>
          </p:nvPicPr>
          <p:blipFill rotWithShape="1">
            <a:blip r:embed="rId3" cstate="print">
              <a:duotone>
                <a:schemeClr val="accent5">
                  <a:shade val="45000"/>
                  <a:satMod val="135000"/>
                </a:schemeClr>
                <a:prstClr val="white"/>
              </a:duotone>
              <a:extLst>
                <a:ext uri="{28A0092B-C50C-407E-A947-70E740481C1C}">
                  <a14:useLocalDpi xmlns:a14="http://schemas.microsoft.com/office/drawing/2010/main" val="0"/>
                </a:ext>
              </a:extLst>
            </a:blip>
            <a:srcRect t="28584" r="51333" b="28417"/>
            <a:stretch/>
          </p:blipFill>
          <p:spPr>
            <a:xfrm flipV="1">
              <a:off x="1822905" y="5144570"/>
              <a:ext cx="1175020" cy="519102"/>
            </a:xfrm>
            <a:prstGeom prst="rect">
              <a:avLst/>
            </a:prstGeom>
          </p:spPr>
        </p:pic>
        <p:pic>
          <p:nvPicPr>
            <p:cNvPr id="19" name="Immagine 18">
              <a:extLst>
                <a:ext uri="{FF2B5EF4-FFF2-40B4-BE49-F238E27FC236}">
                  <a16:creationId xmlns:a16="http://schemas.microsoft.com/office/drawing/2014/main" id="{474EC2C3-910E-46C2-AB0B-B6D4B523C8BF}"/>
                </a:ext>
              </a:extLst>
            </p:cNvPr>
            <p:cNvPicPr>
              <a:picLocks noChangeAspect="1"/>
            </p:cNvPicPr>
            <p:nvPr/>
          </p:nvPicPr>
          <p:blipFill rotWithShape="1">
            <a:blip r:embed="rId3" cstate="print">
              <a:duotone>
                <a:schemeClr val="accent5">
                  <a:shade val="45000"/>
                  <a:satMod val="135000"/>
                </a:schemeClr>
                <a:prstClr val="white"/>
              </a:duotone>
              <a:extLst>
                <a:ext uri="{28A0092B-C50C-407E-A947-70E740481C1C}">
                  <a14:useLocalDpi xmlns:a14="http://schemas.microsoft.com/office/drawing/2010/main" val="0"/>
                </a:ext>
              </a:extLst>
            </a:blip>
            <a:srcRect t="28584" r="51333" b="28417"/>
            <a:stretch/>
          </p:blipFill>
          <p:spPr>
            <a:xfrm flipV="1">
              <a:off x="2985987" y="5144570"/>
              <a:ext cx="1175020" cy="519102"/>
            </a:xfrm>
            <a:prstGeom prst="rect">
              <a:avLst/>
            </a:prstGeom>
          </p:spPr>
        </p:pic>
        <p:pic>
          <p:nvPicPr>
            <p:cNvPr id="20" name="Immagine 19">
              <a:extLst>
                <a:ext uri="{FF2B5EF4-FFF2-40B4-BE49-F238E27FC236}">
                  <a16:creationId xmlns:a16="http://schemas.microsoft.com/office/drawing/2014/main" id="{D8B31A47-8FB5-4F8B-9A8D-BCBF168869B8}"/>
                </a:ext>
              </a:extLst>
            </p:cNvPr>
            <p:cNvPicPr>
              <a:picLocks noChangeAspect="1"/>
            </p:cNvPicPr>
            <p:nvPr/>
          </p:nvPicPr>
          <p:blipFill rotWithShape="1">
            <a:blip r:embed="rId3" cstate="print">
              <a:duotone>
                <a:schemeClr val="accent5">
                  <a:shade val="45000"/>
                  <a:satMod val="135000"/>
                </a:schemeClr>
                <a:prstClr val="white"/>
              </a:duotone>
              <a:extLst>
                <a:ext uri="{28A0092B-C50C-407E-A947-70E740481C1C}">
                  <a14:useLocalDpi xmlns:a14="http://schemas.microsoft.com/office/drawing/2010/main" val="0"/>
                </a:ext>
              </a:extLst>
            </a:blip>
            <a:srcRect t="28584" r="51333" b="28417"/>
            <a:stretch/>
          </p:blipFill>
          <p:spPr>
            <a:xfrm flipV="1">
              <a:off x="4148341" y="5144570"/>
              <a:ext cx="1175020" cy="519102"/>
            </a:xfrm>
            <a:prstGeom prst="rect">
              <a:avLst/>
            </a:prstGeom>
          </p:spPr>
        </p:pic>
        <p:pic>
          <p:nvPicPr>
            <p:cNvPr id="27" name="Immagine 26">
              <a:extLst>
                <a:ext uri="{FF2B5EF4-FFF2-40B4-BE49-F238E27FC236}">
                  <a16:creationId xmlns:a16="http://schemas.microsoft.com/office/drawing/2014/main" id="{413F4EAC-F6A8-4F86-8724-5BB1FB177E77}"/>
                </a:ext>
              </a:extLst>
            </p:cNvPr>
            <p:cNvPicPr>
              <a:picLocks noChangeAspect="1"/>
            </p:cNvPicPr>
            <p:nvPr/>
          </p:nvPicPr>
          <p:blipFill rotWithShape="1">
            <a:blip r:embed="rId3" cstate="print">
              <a:duotone>
                <a:schemeClr val="accent5">
                  <a:shade val="45000"/>
                  <a:satMod val="135000"/>
                </a:schemeClr>
                <a:prstClr val="white"/>
              </a:duotone>
              <a:extLst>
                <a:ext uri="{28A0092B-C50C-407E-A947-70E740481C1C}">
                  <a14:useLocalDpi xmlns:a14="http://schemas.microsoft.com/office/drawing/2010/main" val="0"/>
                </a:ext>
              </a:extLst>
            </a:blip>
            <a:srcRect t="28584" r="51333" b="28417"/>
            <a:stretch/>
          </p:blipFill>
          <p:spPr>
            <a:xfrm flipV="1">
              <a:off x="5302492" y="5144570"/>
              <a:ext cx="1175020" cy="519102"/>
            </a:xfrm>
            <a:prstGeom prst="rect">
              <a:avLst/>
            </a:prstGeom>
          </p:spPr>
        </p:pic>
        <p:pic>
          <p:nvPicPr>
            <p:cNvPr id="28" name="Immagine 27">
              <a:extLst>
                <a:ext uri="{FF2B5EF4-FFF2-40B4-BE49-F238E27FC236}">
                  <a16:creationId xmlns:a16="http://schemas.microsoft.com/office/drawing/2014/main" id="{A085FA02-F772-47B9-B613-DF601AAE3BBD}"/>
                </a:ext>
              </a:extLst>
            </p:cNvPr>
            <p:cNvPicPr>
              <a:picLocks noChangeAspect="1"/>
            </p:cNvPicPr>
            <p:nvPr/>
          </p:nvPicPr>
          <p:blipFill rotWithShape="1">
            <a:blip r:embed="rId3" cstate="print">
              <a:duotone>
                <a:schemeClr val="accent5">
                  <a:shade val="45000"/>
                  <a:satMod val="135000"/>
                </a:schemeClr>
                <a:prstClr val="white"/>
              </a:duotone>
              <a:extLst>
                <a:ext uri="{28A0092B-C50C-407E-A947-70E740481C1C}">
                  <a14:useLocalDpi xmlns:a14="http://schemas.microsoft.com/office/drawing/2010/main" val="0"/>
                </a:ext>
              </a:extLst>
            </a:blip>
            <a:srcRect t="28584" r="51333" b="28417"/>
            <a:stretch/>
          </p:blipFill>
          <p:spPr>
            <a:xfrm flipV="1">
              <a:off x="6463245" y="5144570"/>
              <a:ext cx="1175020" cy="519102"/>
            </a:xfrm>
            <a:prstGeom prst="rect">
              <a:avLst/>
            </a:prstGeom>
          </p:spPr>
        </p:pic>
        <p:pic>
          <p:nvPicPr>
            <p:cNvPr id="25" name="Immagine 24">
              <a:extLst>
                <a:ext uri="{FF2B5EF4-FFF2-40B4-BE49-F238E27FC236}">
                  <a16:creationId xmlns:a16="http://schemas.microsoft.com/office/drawing/2014/main" id="{D5E11AC9-FFA0-48E2-8DB2-9342E666E56B}"/>
                </a:ext>
              </a:extLst>
            </p:cNvPr>
            <p:cNvPicPr>
              <a:picLocks noChangeAspect="1"/>
            </p:cNvPicPr>
            <p:nvPr/>
          </p:nvPicPr>
          <p:blipFill rotWithShape="1">
            <a:blip r:embed="rId3" cstate="print">
              <a:duotone>
                <a:schemeClr val="accent5">
                  <a:shade val="45000"/>
                  <a:satMod val="135000"/>
                </a:schemeClr>
                <a:prstClr val="white"/>
              </a:duotone>
              <a:extLst>
                <a:ext uri="{28A0092B-C50C-407E-A947-70E740481C1C}">
                  <a14:useLocalDpi xmlns:a14="http://schemas.microsoft.com/office/drawing/2010/main" val="0"/>
                </a:ext>
              </a:extLst>
            </a:blip>
            <a:srcRect t="28584" r="51333" b="28417"/>
            <a:stretch/>
          </p:blipFill>
          <p:spPr>
            <a:xfrm flipV="1">
              <a:off x="7629930" y="5144570"/>
              <a:ext cx="1175020" cy="519102"/>
            </a:xfrm>
            <a:prstGeom prst="rect">
              <a:avLst/>
            </a:prstGeom>
          </p:spPr>
        </p:pic>
        <p:pic>
          <p:nvPicPr>
            <p:cNvPr id="26" name="Immagine 25">
              <a:extLst>
                <a:ext uri="{FF2B5EF4-FFF2-40B4-BE49-F238E27FC236}">
                  <a16:creationId xmlns:a16="http://schemas.microsoft.com/office/drawing/2014/main" id="{C7B52F96-1B56-4508-B9DD-B8AA8AB79738}"/>
                </a:ext>
              </a:extLst>
            </p:cNvPr>
            <p:cNvPicPr>
              <a:picLocks noChangeAspect="1"/>
            </p:cNvPicPr>
            <p:nvPr/>
          </p:nvPicPr>
          <p:blipFill rotWithShape="1">
            <a:blip r:embed="rId3" cstate="print">
              <a:duotone>
                <a:schemeClr val="accent5">
                  <a:shade val="45000"/>
                  <a:satMod val="135000"/>
                </a:schemeClr>
                <a:prstClr val="white"/>
              </a:duotone>
              <a:extLst>
                <a:ext uri="{28A0092B-C50C-407E-A947-70E740481C1C}">
                  <a14:useLocalDpi xmlns:a14="http://schemas.microsoft.com/office/drawing/2010/main" val="0"/>
                </a:ext>
              </a:extLst>
            </a:blip>
            <a:srcRect t="28584" r="51333" b="28417"/>
            <a:stretch/>
          </p:blipFill>
          <p:spPr>
            <a:xfrm flipV="1">
              <a:off x="8794287" y="5144570"/>
              <a:ext cx="1175020" cy="519102"/>
            </a:xfrm>
            <a:prstGeom prst="rect">
              <a:avLst/>
            </a:prstGeom>
          </p:spPr>
        </p:pic>
      </p:grpSp>
      <p:sp>
        <p:nvSpPr>
          <p:cNvPr id="22" name="CasellaDiTesto 21">
            <a:extLst>
              <a:ext uri="{FF2B5EF4-FFF2-40B4-BE49-F238E27FC236}">
                <a16:creationId xmlns:a16="http://schemas.microsoft.com/office/drawing/2014/main" id="{A6D17053-E621-409C-864C-BCB53AE92FBF}"/>
              </a:ext>
            </a:extLst>
          </p:cNvPr>
          <p:cNvSpPr txBox="1"/>
          <p:nvPr/>
        </p:nvSpPr>
        <p:spPr>
          <a:xfrm>
            <a:off x="442205" y="6236301"/>
            <a:ext cx="7871478" cy="369332"/>
          </a:xfrm>
          <a:prstGeom prst="rect">
            <a:avLst/>
          </a:prstGeom>
          <a:solidFill>
            <a:schemeClr val="bg1"/>
          </a:solidFill>
        </p:spPr>
        <p:txBody>
          <a:bodyPr wrap="square" rtlCol="0">
            <a:spAutoFit/>
          </a:bodyPr>
          <a:lstStyle/>
          <a:p>
            <a:r>
              <a:rPr lang="it-IT" dirty="0" err="1">
                <a:solidFill>
                  <a:srgbClr val="0070C0"/>
                </a:solidFill>
              </a:rPr>
              <a:t>Modern</a:t>
            </a:r>
            <a:r>
              <a:rPr lang="it-IT" dirty="0">
                <a:solidFill>
                  <a:srgbClr val="0070C0"/>
                </a:solidFill>
              </a:rPr>
              <a:t> </a:t>
            </a:r>
            <a:r>
              <a:rPr lang="it-IT" dirty="0" err="1">
                <a:solidFill>
                  <a:srgbClr val="0070C0"/>
                </a:solidFill>
              </a:rPr>
              <a:t>Greek</a:t>
            </a:r>
            <a:r>
              <a:rPr lang="it-IT" dirty="0">
                <a:solidFill>
                  <a:srgbClr val="0070C0"/>
                </a:solidFill>
              </a:rPr>
              <a:t> (GRE1001) | Jacopo Mosesso </a:t>
            </a:r>
            <a:r>
              <a:rPr lang="it-IT" dirty="0"/>
              <a:t>|</a:t>
            </a:r>
            <a:r>
              <a:rPr lang="it-IT" dirty="0">
                <a:solidFill>
                  <a:srgbClr val="002060"/>
                </a:solidFill>
              </a:rPr>
              <a:t> VIT University, </a:t>
            </a:r>
            <a:r>
              <a:rPr lang="it-IT" dirty="0" err="1">
                <a:solidFill>
                  <a:srgbClr val="002060"/>
                </a:solidFill>
              </a:rPr>
              <a:t>July</a:t>
            </a:r>
            <a:r>
              <a:rPr lang="it-IT" dirty="0">
                <a:solidFill>
                  <a:srgbClr val="002060"/>
                </a:solidFill>
              </a:rPr>
              <a:t> 2022</a:t>
            </a:r>
          </a:p>
        </p:txBody>
      </p:sp>
      <p:sp>
        <p:nvSpPr>
          <p:cNvPr id="24" name="CasellaDiTesto 23">
            <a:extLst>
              <a:ext uri="{FF2B5EF4-FFF2-40B4-BE49-F238E27FC236}">
                <a16:creationId xmlns:a16="http://schemas.microsoft.com/office/drawing/2014/main" id="{CF29C1D0-3113-48C6-A5AE-E655A13FB8BE}"/>
              </a:ext>
            </a:extLst>
          </p:cNvPr>
          <p:cNvSpPr txBox="1"/>
          <p:nvPr/>
        </p:nvSpPr>
        <p:spPr>
          <a:xfrm>
            <a:off x="3051704" y="0"/>
            <a:ext cx="9140296" cy="646331"/>
          </a:xfrm>
          <a:prstGeom prst="rect">
            <a:avLst/>
          </a:prstGeom>
          <a:noFill/>
        </p:spPr>
        <p:txBody>
          <a:bodyPr wrap="square" rtlCol="0">
            <a:spAutoFit/>
          </a:bodyPr>
          <a:lstStyle/>
          <a:p>
            <a:pPr algn="r"/>
            <a:r>
              <a:rPr lang="it-IT" sz="3600" b="1" dirty="0">
                <a:solidFill>
                  <a:srgbClr val="C00000"/>
                </a:solidFill>
              </a:rPr>
              <a:t>SYLLABLES AND WORD STRESS</a:t>
            </a:r>
          </a:p>
        </p:txBody>
      </p:sp>
      <p:sp>
        <p:nvSpPr>
          <p:cNvPr id="2" name="CasellaDiTesto 1">
            <a:extLst>
              <a:ext uri="{FF2B5EF4-FFF2-40B4-BE49-F238E27FC236}">
                <a16:creationId xmlns:a16="http://schemas.microsoft.com/office/drawing/2014/main" id="{4A7C4D21-4F30-4EB5-9D71-C60A577636E9}"/>
              </a:ext>
            </a:extLst>
          </p:cNvPr>
          <p:cNvSpPr txBox="1"/>
          <p:nvPr/>
        </p:nvSpPr>
        <p:spPr>
          <a:xfrm>
            <a:off x="239891" y="1123013"/>
            <a:ext cx="11712217" cy="3103927"/>
          </a:xfrm>
          <a:prstGeom prst="rect">
            <a:avLst/>
          </a:prstGeom>
          <a:noFill/>
        </p:spPr>
        <p:txBody>
          <a:bodyPr wrap="square" rtlCol="0">
            <a:spAutoFit/>
          </a:bodyPr>
          <a:lstStyle/>
          <a:p>
            <a:pPr marL="342900" lvl="0" indent="-342900">
              <a:lnSpc>
                <a:spcPct val="107000"/>
              </a:lnSpc>
              <a:spcAft>
                <a:spcPts val="800"/>
              </a:spcAft>
              <a:buFont typeface="+mj-lt"/>
              <a:buAutoNum type="arabicPeriod" startAt="7"/>
              <a:tabLst>
                <a:tab pos="457200" algn="l"/>
              </a:tabLst>
            </a:pPr>
            <a:r>
              <a:rPr lang="en-GB" sz="2100" b="1" dirty="0">
                <a:solidFill>
                  <a:srgbClr val="0070C0"/>
                </a:solidFill>
                <a:effectLst/>
                <a:latin typeface="Calibri" panose="020F0502020204030204" pitchFamily="34" charset="0"/>
                <a:ea typeface="Times New Roman" panose="02020603050405020304" pitchFamily="18" charset="0"/>
                <a:cs typeface="Calibri" panose="020F0502020204030204" pitchFamily="34" charset="0"/>
              </a:rPr>
              <a:t>Same-consonant couples (</a:t>
            </a:r>
            <a:r>
              <a:rPr lang="en-GB" sz="2100" b="1" dirty="0" err="1">
                <a:solidFill>
                  <a:srgbClr val="0070C0"/>
                </a:solidFill>
                <a:effectLst/>
                <a:latin typeface="Calibri" panose="020F0502020204030204" pitchFamily="34" charset="0"/>
                <a:ea typeface="Times New Roman" panose="02020603050405020304" pitchFamily="18" charset="0"/>
                <a:cs typeface="Calibri" panose="020F0502020204030204" pitchFamily="34" charset="0"/>
              </a:rPr>
              <a:t>γγ</a:t>
            </a:r>
            <a:r>
              <a:rPr lang="en-GB" sz="2100" b="1" dirty="0">
                <a:solidFill>
                  <a:srgbClr val="0070C0"/>
                </a:solidFill>
                <a:effectLst/>
                <a:latin typeface="Calibri" panose="020F0502020204030204" pitchFamily="34" charset="0"/>
                <a:ea typeface="Times New Roman" panose="02020603050405020304" pitchFamily="18" charset="0"/>
                <a:cs typeface="Calibri" panose="020F0502020204030204" pitchFamily="34" charset="0"/>
              </a:rPr>
              <a:t>, </a:t>
            </a:r>
            <a:r>
              <a:rPr lang="en-GB" sz="2100" b="1" dirty="0" err="1">
                <a:solidFill>
                  <a:srgbClr val="0070C0"/>
                </a:solidFill>
                <a:effectLst/>
                <a:latin typeface="Calibri" panose="020F0502020204030204" pitchFamily="34" charset="0"/>
                <a:ea typeface="Times New Roman" panose="02020603050405020304" pitchFamily="18" charset="0"/>
                <a:cs typeface="Calibri" panose="020F0502020204030204" pitchFamily="34" charset="0"/>
              </a:rPr>
              <a:t>λλ</a:t>
            </a:r>
            <a:r>
              <a:rPr lang="en-GB" sz="2100" b="1" dirty="0">
                <a:solidFill>
                  <a:srgbClr val="0070C0"/>
                </a:solidFill>
                <a:effectLst/>
                <a:latin typeface="Calibri" panose="020F0502020204030204" pitchFamily="34" charset="0"/>
                <a:ea typeface="Times New Roman" panose="02020603050405020304" pitchFamily="18" charset="0"/>
                <a:cs typeface="Calibri" panose="020F0502020204030204" pitchFamily="34" charset="0"/>
              </a:rPr>
              <a:t>, </a:t>
            </a:r>
            <a:r>
              <a:rPr lang="en-GB" sz="2100" b="1" dirty="0" err="1">
                <a:solidFill>
                  <a:srgbClr val="0070C0"/>
                </a:solidFill>
                <a:effectLst/>
                <a:latin typeface="Calibri" panose="020F0502020204030204" pitchFamily="34" charset="0"/>
                <a:ea typeface="Times New Roman" panose="02020603050405020304" pitchFamily="18" charset="0"/>
                <a:cs typeface="Calibri" panose="020F0502020204030204" pitchFamily="34" charset="0"/>
              </a:rPr>
              <a:t>ρρ</a:t>
            </a:r>
            <a:r>
              <a:rPr lang="en-GB" sz="2100" b="1" dirty="0">
                <a:solidFill>
                  <a:srgbClr val="0070C0"/>
                </a:solidFill>
                <a:effectLst/>
                <a:latin typeface="Calibri" panose="020F0502020204030204" pitchFamily="34" charset="0"/>
                <a:ea typeface="Times New Roman" panose="02020603050405020304" pitchFamily="18" charset="0"/>
                <a:cs typeface="Calibri" panose="020F0502020204030204" pitchFamily="34" charset="0"/>
              </a:rPr>
              <a:t>, </a:t>
            </a:r>
            <a:r>
              <a:rPr lang="en-GB" sz="2100" b="1" dirty="0" err="1">
                <a:solidFill>
                  <a:srgbClr val="0070C0"/>
                </a:solidFill>
                <a:effectLst/>
                <a:latin typeface="Calibri" panose="020F0502020204030204" pitchFamily="34" charset="0"/>
                <a:ea typeface="Times New Roman" panose="02020603050405020304" pitchFamily="18" charset="0"/>
                <a:cs typeface="Calibri" panose="020F0502020204030204" pitchFamily="34" charset="0"/>
              </a:rPr>
              <a:t>σσ</a:t>
            </a:r>
            <a:r>
              <a:rPr lang="en-GB" sz="2100" b="1" dirty="0">
                <a:solidFill>
                  <a:srgbClr val="0070C0"/>
                </a:solidFill>
                <a:effectLst/>
                <a:latin typeface="Calibri" panose="020F0502020204030204" pitchFamily="34" charset="0"/>
                <a:ea typeface="Times New Roman" panose="02020603050405020304" pitchFamily="18" charset="0"/>
                <a:cs typeface="Calibri" panose="020F0502020204030204" pitchFamily="34" charset="0"/>
              </a:rPr>
              <a:t> etc.) are always split in two different syllables (e.g.: </a:t>
            </a:r>
            <a:r>
              <a:rPr lang="en-GB" sz="2100" b="1"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ά</a:t>
            </a:r>
            <a:r>
              <a:rPr lang="en-GB" sz="2100" b="1" dirty="0" err="1">
                <a:solidFill>
                  <a:srgbClr val="FF0000"/>
                </a:solidFill>
                <a:effectLst/>
                <a:latin typeface="Calibri" panose="020F0502020204030204" pitchFamily="34" charset="0"/>
                <a:ea typeface="Times New Roman" panose="02020603050405020304" pitchFamily="18" charset="0"/>
                <a:cs typeface="Calibri" panose="020F0502020204030204" pitchFamily="34" charset="0"/>
              </a:rPr>
              <a:t>λ-λ</a:t>
            </a:r>
            <a:r>
              <a:rPr lang="en-GB" sz="2100" b="1"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ος</a:t>
            </a:r>
            <a:r>
              <a:rPr lang="en-GB" sz="21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r>
              <a:rPr lang="en-GB" sz="2100" b="1"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θά</a:t>
            </a:r>
            <a:r>
              <a:rPr lang="en-GB" sz="2100" b="1" dirty="0" err="1">
                <a:solidFill>
                  <a:srgbClr val="FF0000"/>
                </a:solidFill>
                <a:effectLst/>
                <a:latin typeface="Calibri" panose="020F0502020204030204" pitchFamily="34" charset="0"/>
                <a:ea typeface="Times New Roman" panose="02020603050405020304" pitchFamily="18" charset="0"/>
                <a:cs typeface="Calibri" panose="020F0502020204030204" pitchFamily="34" charset="0"/>
              </a:rPr>
              <a:t>ρ-ρ</a:t>
            </a:r>
            <a:r>
              <a:rPr lang="en-GB" sz="2100" b="1"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ος,φε</a:t>
            </a:r>
            <a:r>
              <a:rPr lang="en-GB" sz="2100" b="1" dirty="0" err="1">
                <a:solidFill>
                  <a:srgbClr val="FF0000"/>
                </a:solidFill>
                <a:effectLst/>
                <a:latin typeface="Calibri" panose="020F0502020204030204" pitchFamily="34" charset="0"/>
                <a:ea typeface="Times New Roman" panose="02020603050405020304" pitchFamily="18" charset="0"/>
                <a:cs typeface="Calibri" panose="020F0502020204030204" pitchFamily="34" charset="0"/>
              </a:rPr>
              <a:t>γ-γ</a:t>
            </a:r>
            <a:r>
              <a:rPr lang="en-GB" sz="2100" b="1"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ά-ρι</a:t>
            </a:r>
            <a:r>
              <a:rPr lang="en-GB" sz="2100" b="1" dirty="0">
                <a:solidFill>
                  <a:srgbClr val="0070C0"/>
                </a:solidFill>
                <a:effectLst/>
                <a:latin typeface="Calibri" panose="020F0502020204030204" pitchFamily="34" charset="0"/>
                <a:ea typeface="Times New Roman" panose="02020603050405020304" pitchFamily="18" charset="0"/>
                <a:cs typeface="Calibri" panose="020F0502020204030204" pitchFamily="34" charset="0"/>
              </a:rPr>
              <a:t>)</a:t>
            </a:r>
            <a:endParaRPr lang="en-GB" sz="2100" b="1" dirty="0">
              <a:solidFill>
                <a:srgbClr val="0070C0"/>
              </a:solidFill>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spcAft>
                <a:spcPts val="800"/>
              </a:spcAft>
              <a:buFont typeface="+mj-lt"/>
              <a:buAutoNum type="arabicPeriod" startAt="7"/>
              <a:tabLst>
                <a:tab pos="457200" algn="l"/>
              </a:tabLst>
            </a:pPr>
            <a:r>
              <a:rPr lang="en-GB" sz="2100" b="1" dirty="0">
                <a:solidFill>
                  <a:srgbClr val="0070C0"/>
                </a:solidFill>
                <a:effectLst/>
                <a:latin typeface="Calibri" panose="020F0502020204030204" pitchFamily="34" charset="0"/>
                <a:ea typeface="Times New Roman" panose="02020603050405020304" pitchFamily="18" charset="0"/>
                <a:cs typeface="Calibri" panose="020F0502020204030204" pitchFamily="34" charset="0"/>
              </a:rPr>
              <a:t>Consonant digraphs, with the exception of </a:t>
            </a:r>
            <a:r>
              <a:rPr lang="el-GR" sz="2100" b="1" dirty="0">
                <a:solidFill>
                  <a:srgbClr val="0070C0"/>
                </a:solidFill>
                <a:effectLst/>
                <a:latin typeface="Calibri" panose="020F0502020204030204" pitchFamily="34" charset="0"/>
                <a:ea typeface="Times New Roman" panose="02020603050405020304" pitchFamily="18" charset="0"/>
                <a:cs typeface="Calibri" panose="020F0502020204030204" pitchFamily="34" charset="0"/>
              </a:rPr>
              <a:t>γγ </a:t>
            </a:r>
            <a:r>
              <a:rPr lang="en-GB" sz="2100" b="1" dirty="0">
                <a:solidFill>
                  <a:srgbClr val="0070C0"/>
                </a:solidFill>
                <a:effectLst/>
                <a:latin typeface="Calibri" panose="020F0502020204030204" pitchFamily="34" charset="0"/>
                <a:ea typeface="Times New Roman" panose="02020603050405020304" pitchFamily="18" charset="0"/>
                <a:cs typeface="Calibri" panose="020F0502020204030204" pitchFamily="34" charset="0"/>
              </a:rPr>
              <a:t>(μπ, </a:t>
            </a:r>
            <a:r>
              <a:rPr lang="en-GB" sz="2100" b="1" dirty="0" err="1">
                <a:solidFill>
                  <a:srgbClr val="0070C0"/>
                </a:solidFill>
                <a:effectLst/>
                <a:latin typeface="Calibri" panose="020F0502020204030204" pitchFamily="34" charset="0"/>
                <a:ea typeface="Times New Roman" panose="02020603050405020304" pitchFamily="18" charset="0"/>
                <a:cs typeface="Calibri" panose="020F0502020204030204" pitchFamily="34" charset="0"/>
              </a:rPr>
              <a:t>ντ</a:t>
            </a:r>
            <a:r>
              <a:rPr lang="en-GB" sz="2100" b="1" dirty="0">
                <a:solidFill>
                  <a:srgbClr val="0070C0"/>
                </a:solidFill>
                <a:effectLst/>
                <a:latin typeface="Calibri" panose="020F0502020204030204" pitchFamily="34" charset="0"/>
                <a:ea typeface="Times New Roman" panose="02020603050405020304" pitchFamily="18" charset="0"/>
                <a:cs typeface="Calibri" panose="020F0502020204030204" pitchFamily="34" charset="0"/>
              </a:rPr>
              <a:t>, </a:t>
            </a:r>
            <a:r>
              <a:rPr lang="en-GB" sz="2100" b="1" dirty="0" err="1">
                <a:solidFill>
                  <a:srgbClr val="0070C0"/>
                </a:solidFill>
                <a:effectLst/>
                <a:latin typeface="Calibri" panose="020F0502020204030204" pitchFamily="34" charset="0"/>
                <a:ea typeface="Times New Roman" panose="02020603050405020304" pitchFamily="18" charset="0"/>
                <a:cs typeface="Calibri" panose="020F0502020204030204" pitchFamily="34" charset="0"/>
              </a:rPr>
              <a:t>γκ</a:t>
            </a:r>
            <a:r>
              <a:rPr lang="en-GB" sz="2100" b="1" dirty="0">
                <a:solidFill>
                  <a:srgbClr val="0070C0"/>
                </a:solidFill>
                <a:effectLst/>
                <a:latin typeface="Calibri" panose="020F0502020204030204" pitchFamily="34" charset="0"/>
                <a:ea typeface="Times New Roman" panose="02020603050405020304" pitchFamily="18" charset="0"/>
                <a:cs typeface="Calibri" panose="020F0502020204030204" pitchFamily="34" charset="0"/>
              </a:rPr>
              <a:t>, </a:t>
            </a:r>
            <a:r>
              <a:rPr lang="en-GB" sz="2100" b="1" dirty="0" err="1">
                <a:solidFill>
                  <a:srgbClr val="0070C0"/>
                </a:solidFill>
                <a:effectLst/>
                <a:latin typeface="Calibri" panose="020F0502020204030204" pitchFamily="34" charset="0"/>
                <a:ea typeface="Times New Roman" panose="02020603050405020304" pitchFamily="18" charset="0"/>
                <a:cs typeface="Calibri" panose="020F0502020204030204" pitchFamily="34" charset="0"/>
              </a:rPr>
              <a:t>τσ</a:t>
            </a:r>
            <a:r>
              <a:rPr lang="en-GB" sz="2100" b="1" dirty="0">
                <a:solidFill>
                  <a:srgbClr val="0070C0"/>
                </a:solidFill>
                <a:effectLst/>
                <a:latin typeface="Calibri" panose="020F0502020204030204" pitchFamily="34" charset="0"/>
                <a:ea typeface="Times New Roman" panose="02020603050405020304" pitchFamily="18" charset="0"/>
                <a:cs typeface="Calibri" panose="020F0502020204030204" pitchFamily="34" charset="0"/>
              </a:rPr>
              <a:t>, </a:t>
            </a:r>
            <a:r>
              <a:rPr lang="en-GB" sz="2100" b="1" dirty="0" err="1">
                <a:solidFill>
                  <a:srgbClr val="0070C0"/>
                </a:solidFill>
                <a:effectLst/>
                <a:latin typeface="Calibri" panose="020F0502020204030204" pitchFamily="34" charset="0"/>
                <a:ea typeface="Times New Roman" panose="02020603050405020304" pitchFamily="18" charset="0"/>
                <a:cs typeface="Calibri" panose="020F0502020204030204" pitchFamily="34" charset="0"/>
              </a:rPr>
              <a:t>τζ</a:t>
            </a:r>
            <a:r>
              <a:rPr lang="en-GB" sz="2100" b="1" dirty="0">
                <a:solidFill>
                  <a:srgbClr val="0070C0"/>
                </a:solidFill>
                <a:effectLst/>
                <a:latin typeface="Calibri" panose="020F0502020204030204" pitchFamily="34" charset="0"/>
                <a:ea typeface="Times New Roman" panose="02020603050405020304" pitchFamily="18" charset="0"/>
                <a:cs typeface="Calibri" panose="020F0502020204030204" pitchFamily="34" charset="0"/>
              </a:rPr>
              <a:t>) are never split (e.g.: </a:t>
            </a:r>
            <a:r>
              <a:rPr lang="en-GB" sz="21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κα-</a:t>
            </a:r>
            <a:r>
              <a:rPr lang="en-GB" sz="2100" b="1" dirty="0">
                <a:solidFill>
                  <a:srgbClr val="FF0000"/>
                </a:solidFill>
                <a:effectLst/>
                <a:latin typeface="Calibri" panose="020F0502020204030204" pitchFamily="34" charset="0"/>
                <a:ea typeface="Times New Roman" panose="02020603050405020304" pitchFamily="18" charset="0"/>
                <a:cs typeface="Calibri" panose="020F0502020204030204" pitchFamily="34" charset="0"/>
              </a:rPr>
              <a:t>μπά</a:t>
            </a:r>
            <a:r>
              <a:rPr lang="en-GB" sz="21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-να, πα-</a:t>
            </a:r>
            <a:r>
              <a:rPr lang="en-GB" sz="2100" b="1" dirty="0" err="1">
                <a:solidFill>
                  <a:srgbClr val="FF0000"/>
                </a:solidFill>
                <a:effectLst/>
                <a:latin typeface="Calibri" panose="020F0502020204030204" pitchFamily="34" charset="0"/>
                <a:ea typeface="Times New Roman" panose="02020603050405020304" pitchFamily="18" charset="0"/>
                <a:cs typeface="Calibri" panose="020F0502020204030204" pitchFamily="34" charset="0"/>
              </a:rPr>
              <a:t>γκά</a:t>
            </a:r>
            <a:r>
              <a:rPr lang="en-GB" sz="2100" b="1"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-κι</a:t>
            </a:r>
            <a:r>
              <a:rPr lang="en-GB" sz="21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πά-</a:t>
            </a:r>
            <a:r>
              <a:rPr lang="en-GB" sz="2100" b="1" dirty="0" err="1">
                <a:solidFill>
                  <a:srgbClr val="FF0000"/>
                </a:solidFill>
                <a:effectLst/>
                <a:latin typeface="Calibri" panose="020F0502020204030204" pitchFamily="34" charset="0"/>
                <a:ea typeface="Times New Roman" panose="02020603050405020304" pitchFamily="18" charset="0"/>
                <a:cs typeface="Calibri" panose="020F0502020204030204" pitchFamily="34" charset="0"/>
              </a:rPr>
              <a:t>ντο</a:t>
            </a:r>
            <a:r>
              <a:rPr lang="en-GB" sz="21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t>
            </a:r>
            <a:r>
              <a:rPr lang="en-GB" sz="2100" b="1"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τε</a:t>
            </a:r>
            <a:r>
              <a:rPr lang="en-GB" sz="2100" b="1" u="sng" dirty="0">
                <a:solidFill>
                  <a:srgbClr val="0070C0"/>
                </a:solidFill>
                <a:effectLst/>
                <a:latin typeface="Calibri" panose="020F0502020204030204" pitchFamily="34" charset="0"/>
                <a:ea typeface="Times New Roman" panose="02020603050405020304" pitchFamily="18" charset="0"/>
                <a:cs typeface="Calibri" panose="020F0502020204030204" pitchFamily="34" charset="0"/>
              </a:rPr>
              <a:t>)</a:t>
            </a:r>
            <a:endParaRPr lang="en-GB" sz="2100" b="1" dirty="0">
              <a:solidFill>
                <a:srgbClr val="0070C0"/>
              </a:solidFill>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spcAft>
                <a:spcPts val="800"/>
              </a:spcAft>
              <a:buFont typeface="+mj-lt"/>
              <a:buAutoNum type="arabicPeriod" startAt="7"/>
              <a:tabLst>
                <a:tab pos="457200" algn="l"/>
              </a:tabLst>
            </a:pPr>
            <a:r>
              <a:rPr lang="en-GB" sz="2100" b="1" dirty="0">
                <a:solidFill>
                  <a:srgbClr val="0070C0"/>
                </a:solidFill>
                <a:effectLst/>
                <a:latin typeface="Calibri" panose="020F0502020204030204" pitchFamily="34" charset="0"/>
                <a:ea typeface="Times New Roman" panose="02020603050405020304" pitchFamily="18" charset="0"/>
                <a:cs typeface="Calibri" panose="020F0502020204030204" pitchFamily="34" charset="0"/>
              </a:rPr>
              <a:t>As a general rule, the lateral λ, trill ρ, nasal μ and ν are always separate from the consonant that follows (except, of course, the combination of μ and π and the combination of ν and τ). E.g.: </a:t>
            </a:r>
            <a:r>
              <a:rPr lang="en-GB" sz="2100" b="1"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ά</a:t>
            </a:r>
            <a:r>
              <a:rPr lang="en-GB" sz="2100" b="1" dirty="0" err="1">
                <a:solidFill>
                  <a:srgbClr val="FF0000"/>
                </a:solidFill>
                <a:effectLst/>
                <a:latin typeface="Calibri" panose="020F0502020204030204" pitchFamily="34" charset="0"/>
                <a:ea typeface="Times New Roman" panose="02020603050405020304" pitchFamily="18" charset="0"/>
                <a:cs typeface="Calibri" panose="020F0502020204030204" pitchFamily="34" charset="0"/>
              </a:rPr>
              <a:t>ρ</a:t>
            </a:r>
            <a:r>
              <a:rPr lang="en-GB" sz="2100" b="1" dirty="0">
                <a:solidFill>
                  <a:srgbClr val="FF0000"/>
                </a:solidFill>
                <a:effectLst/>
                <a:latin typeface="Calibri" panose="020F0502020204030204" pitchFamily="34" charset="0"/>
                <a:ea typeface="Times New Roman" panose="02020603050405020304" pitchFamily="18" charset="0"/>
                <a:cs typeface="Calibri" panose="020F0502020204030204" pitchFamily="34" charset="0"/>
              </a:rPr>
              <a:t>-μ</a:t>
            </a:r>
            <a:r>
              <a:rPr lang="en-GB" sz="21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α, </a:t>
            </a:r>
            <a:r>
              <a:rPr lang="en-GB" sz="2100" b="1"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ά</a:t>
            </a:r>
            <a:r>
              <a:rPr lang="en-GB" sz="2100" b="1" dirty="0" err="1">
                <a:solidFill>
                  <a:srgbClr val="FF0000"/>
                </a:solidFill>
                <a:effectLst/>
                <a:latin typeface="Calibri" panose="020F0502020204030204" pitchFamily="34" charset="0"/>
                <a:ea typeface="Times New Roman" panose="02020603050405020304" pitchFamily="18" charset="0"/>
                <a:cs typeface="Calibri" panose="020F0502020204030204" pitchFamily="34" charset="0"/>
              </a:rPr>
              <a:t>μ</a:t>
            </a:r>
            <a:r>
              <a:rPr lang="en-GB" sz="2100" b="1" dirty="0">
                <a:solidFill>
                  <a:srgbClr val="FF0000"/>
                </a:solidFill>
                <a:effectLst/>
                <a:latin typeface="Calibri" panose="020F0502020204030204" pitchFamily="34" charset="0"/>
                <a:ea typeface="Times New Roman" panose="02020603050405020304" pitchFamily="18" charset="0"/>
                <a:cs typeface="Calibri" panose="020F0502020204030204" pitchFamily="34" charset="0"/>
              </a:rPr>
              <a:t>-β</a:t>
            </a:r>
            <a:r>
              <a:rPr lang="en-GB" sz="21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ω-νας, </a:t>
            </a:r>
            <a:r>
              <a:rPr lang="en-GB" sz="2100" b="1"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έ</a:t>
            </a:r>
            <a:r>
              <a:rPr lang="en-GB" sz="2100" b="1" dirty="0" err="1">
                <a:solidFill>
                  <a:srgbClr val="FF0000"/>
                </a:solidFill>
                <a:effectLst/>
                <a:latin typeface="Calibri" panose="020F0502020204030204" pitchFamily="34" charset="0"/>
                <a:ea typeface="Times New Roman" panose="02020603050405020304" pitchFamily="18" charset="0"/>
                <a:cs typeface="Calibri" panose="020F0502020204030204" pitchFamily="34" charset="0"/>
              </a:rPr>
              <a:t>ν-σ</a:t>
            </a:r>
            <a:r>
              <a:rPr lang="en-GB" sz="2100" b="1"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η-μο</a:t>
            </a:r>
            <a:r>
              <a:rPr lang="en-GB" sz="2100" b="1" dirty="0">
                <a:solidFill>
                  <a:srgbClr val="0070C0"/>
                </a:solidFill>
                <a:effectLst/>
                <a:latin typeface="Calibri" panose="020F0502020204030204" pitchFamily="34" charset="0"/>
                <a:ea typeface="Times New Roman" panose="02020603050405020304" pitchFamily="18" charset="0"/>
                <a:cs typeface="Calibri" panose="020F0502020204030204" pitchFamily="34" charset="0"/>
              </a:rPr>
              <a:t>.</a:t>
            </a:r>
            <a:endParaRPr lang="en-GB" sz="2100" b="1" dirty="0">
              <a:solidFill>
                <a:srgbClr val="0070C0"/>
              </a:solidFill>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spcAft>
                <a:spcPts val="800"/>
              </a:spcAft>
              <a:buFont typeface="+mj-lt"/>
              <a:buAutoNum type="arabicPeriod" startAt="7"/>
              <a:tabLst>
                <a:tab pos="457200" algn="l"/>
              </a:tabLst>
            </a:pPr>
            <a:endParaRPr lang="en-GB" sz="1800"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4920576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Immagine 13">
            <a:extLst>
              <a:ext uri="{FF2B5EF4-FFF2-40B4-BE49-F238E27FC236}">
                <a16:creationId xmlns:a16="http://schemas.microsoft.com/office/drawing/2014/main" id="{2668180A-E7D5-47E6-85CE-E0D5098B3B99}"/>
              </a:ext>
            </a:extLst>
          </p:cNvPr>
          <p:cNvPicPr>
            <a:picLocks noChangeAspect="1"/>
          </p:cNvPicPr>
          <p:nvPr/>
        </p:nvPicPr>
        <p:blipFill rotWithShape="1">
          <a:blip r:embed="rId2">
            <a:extLst>
              <a:ext uri="{28A0092B-C50C-407E-A947-70E740481C1C}">
                <a14:useLocalDpi xmlns:a14="http://schemas.microsoft.com/office/drawing/2010/main" val="0"/>
              </a:ext>
            </a:extLst>
          </a:blip>
          <a:srcRect t="-1" b="11743"/>
          <a:stretch/>
        </p:blipFill>
        <p:spPr>
          <a:xfrm>
            <a:off x="10279795" y="5258037"/>
            <a:ext cx="1720657" cy="1599963"/>
          </a:xfrm>
          <a:prstGeom prst="rect">
            <a:avLst/>
          </a:prstGeom>
        </p:spPr>
      </p:pic>
      <p:grpSp>
        <p:nvGrpSpPr>
          <p:cNvPr id="7" name="Gruppo 6">
            <a:extLst>
              <a:ext uri="{FF2B5EF4-FFF2-40B4-BE49-F238E27FC236}">
                <a16:creationId xmlns:a16="http://schemas.microsoft.com/office/drawing/2014/main" id="{26B6EAF2-CBB3-4DA8-8C07-4AF92493ADB7}"/>
              </a:ext>
            </a:extLst>
          </p:cNvPr>
          <p:cNvGrpSpPr/>
          <p:nvPr/>
        </p:nvGrpSpPr>
        <p:grpSpPr>
          <a:xfrm>
            <a:off x="956441" y="6160862"/>
            <a:ext cx="9307156" cy="519102"/>
            <a:chOff x="662151" y="5144570"/>
            <a:chExt cx="9307156" cy="519102"/>
          </a:xfrm>
        </p:grpSpPr>
        <p:pic>
          <p:nvPicPr>
            <p:cNvPr id="3" name="Immagine 2">
              <a:extLst>
                <a:ext uri="{FF2B5EF4-FFF2-40B4-BE49-F238E27FC236}">
                  <a16:creationId xmlns:a16="http://schemas.microsoft.com/office/drawing/2014/main" id="{BE926B0F-C08E-4F7F-99C4-85B1DD58CE17}"/>
                </a:ext>
              </a:extLst>
            </p:cNvPr>
            <p:cNvPicPr>
              <a:picLocks noChangeAspect="1"/>
            </p:cNvPicPr>
            <p:nvPr/>
          </p:nvPicPr>
          <p:blipFill rotWithShape="1">
            <a:blip r:embed="rId3" cstate="print">
              <a:duotone>
                <a:schemeClr val="accent5">
                  <a:shade val="45000"/>
                  <a:satMod val="135000"/>
                </a:schemeClr>
                <a:prstClr val="white"/>
              </a:duotone>
              <a:extLst>
                <a:ext uri="{28A0092B-C50C-407E-A947-70E740481C1C}">
                  <a14:useLocalDpi xmlns:a14="http://schemas.microsoft.com/office/drawing/2010/main" val="0"/>
                </a:ext>
              </a:extLst>
            </a:blip>
            <a:srcRect t="28584" r="51333" b="28417"/>
            <a:stretch/>
          </p:blipFill>
          <p:spPr>
            <a:xfrm flipV="1">
              <a:off x="662151" y="5144570"/>
              <a:ext cx="1175020" cy="519102"/>
            </a:xfrm>
            <a:prstGeom prst="rect">
              <a:avLst/>
            </a:prstGeom>
          </p:spPr>
        </p:pic>
        <p:pic>
          <p:nvPicPr>
            <p:cNvPr id="15" name="Immagine 14">
              <a:extLst>
                <a:ext uri="{FF2B5EF4-FFF2-40B4-BE49-F238E27FC236}">
                  <a16:creationId xmlns:a16="http://schemas.microsoft.com/office/drawing/2014/main" id="{EF09BA52-D7D4-4E7C-8F53-E3F26F789827}"/>
                </a:ext>
              </a:extLst>
            </p:cNvPr>
            <p:cNvPicPr>
              <a:picLocks noChangeAspect="1"/>
            </p:cNvPicPr>
            <p:nvPr/>
          </p:nvPicPr>
          <p:blipFill rotWithShape="1">
            <a:blip r:embed="rId3" cstate="print">
              <a:duotone>
                <a:schemeClr val="accent5">
                  <a:shade val="45000"/>
                  <a:satMod val="135000"/>
                </a:schemeClr>
                <a:prstClr val="white"/>
              </a:duotone>
              <a:extLst>
                <a:ext uri="{28A0092B-C50C-407E-A947-70E740481C1C}">
                  <a14:useLocalDpi xmlns:a14="http://schemas.microsoft.com/office/drawing/2010/main" val="0"/>
                </a:ext>
              </a:extLst>
            </a:blip>
            <a:srcRect t="28584" r="51333" b="28417"/>
            <a:stretch/>
          </p:blipFill>
          <p:spPr>
            <a:xfrm flipV="1">
              <a:off x="1822905" y="5144570"/>
              <a:ext cx="1175020" cy="519102"/>
            </a:xfrm>
            <a:prstGeom prst="rect">
              <a:avLst/>
            </a:prstGeom>
          </p:spPr>
        </p:pic>
        <p:pic>
          <p:nvPicPr>
            <p:cNvPr id="19" name="Immagine 18">
              <a:extLst>
                <a:ext uri="{FF2B5EF4-FFF2-40B4-BE49-F238E27FC236}">
                  <a16:creationId xmlns:a16="http://schemas.microsoft.com/office/drawing/2014/main" id="{474EC2C3-910E-46C2-AB0B-B6D4B523C8BF}"/>
                </a:ext>
              </a:extLst>
            </p:cNvPr>
            <p:cNvPicPr>
              <a:picLocks noChangeAspect="1"/>
            </p:cNvPicPr>
            <p:nvPr/>
          </p:nvPicPr>
          <p:blipFill rotWithShape="1">
            <a:blip r:embed="rId3" cstate="print">
              <a:duotone>
                <a:schemeClr val="accent5">
                  <a:shade val="45000"/>
                  <a:satMod val="135000"/>
                </a:schemeClr>
                <a:prstClr val="white"/>
              </a:duotone>
              <a:extLst>
                <a:ext uri="{28A0092B-C50C-407E-A947-70E740481C1C}">
                  <a14:useLocalDpi xmlns:a14="http://schemas.microsoft.com/office/drawing/2010/main" val="0"/>
                </a:ext>
              </a:extLst>
            </a:blip>
            <a:srcRect t="28584" r="51333" b="28417"/>
            <a:stretch/>
          </p:blipFill>
          <p:spPr>
            <a:xfrm flipV="1">
              <a:off x="2985987" y="5144570"/>
              <a:ext cx="1175020" cy="519102"/>
            </a:xfrm>
            <a:prstGeom prst="rect">
              <a:avLst/>
            </a:prstGeom>
          </p:spPr>
        </p:pic>
        <p:pic>
          <p:nvPicPr>
            <p:cNvPr id="20" name="Immagine 19">
              <a:extLst>
                <a:ext uri="{FF2B5EF4-FFF2-40B4-BE49-F238E27FC236}">
                  <a16:creationId xmlns:a16="http://schemas.microsoft.com/office/drawing/2014/main" id="{D8B31A47-8FB5-4F8B-9A8D-BCBF168869B8}"/>
                </a:ext>
              </a:extLst>
            </p:cNvPr>
            <p:cNvPicPr>
              <a:picLocks noChangeAspect="1"/>
            </p:cNvPicPr>
            <p:nvPr/>
          </p:nvPicPr>
          <p:blipFill rotWithShape="1">
            <a:blip r:embed="rId3" cstate="print">
              <a:duotone>
                <a:schemeClr val="accent5">
                  <a:shade val="45000"/>
                  <a:satMod val="135000"/>
                </a:schemeClr>
                <a:prstClr val="white"/>
              </a:duotone>
              <a:extLst>
                <a:ext uri="{28A0092B-C50C-407E-A947-70E740481C1C}">
                  <a14:useLocalDpi xmlns:a14="http://schemas.microsoft.com/office/drawing/2010/main" val="0"/>
                </a:ext>
              </a:extLst>
            </a:blip>
            <a:srcRect t="28584" r="51333" b="28417"/>
            <a:stretch/>
          </p:blipFill>
          <p:spPr>
            <a:xfrm flipV="1">
              <a:off x="4148341" y="5144570"/>
              <a:ext cx="1175020" cy="519102"/>
            </a:xfrm>
            <a:prstGeom prst="rect">
              <a:avLst/>
            </a:prstGeom>
          </p:spPr>
        </p:pic>
        <p:pic>
          <p:nvPicPr>
            <p:cNvPr id="27" name="Immagine 26">
              <a:extLst>
                <a:ext uri="{FF2B5EF4-FFF2-40B4-BE49-F238E27FC236}">
                  <a16:creationId xmlns:a16="http://schemas.microsoft.com/office/drawing/2014/main" id="{413F4EAC-F6A8-4F86-8724-5BB1FB177E77}"/>
                </a:ext>
              </a:extLst>
            </p:cNvPr>
            <p:cNvPicPr>
              <a:picLocks noChangeAspect="1"/>
            </p:cNvPicPr>
            <p:nvPr/>
          </p:nvPicPr>
          <p:blipFill rotWithShape="1">
            <a:blip r:embed="rId3" cstate="print">
              <a:duotone>
                <a:schemeClr val="accent5">
                  <a:shade val="45000"/>
                  <a:satMod val="135000"/>
                </a:schemeClr>
                <a:prstClr val="white"/>
              </a:duotone>
              <a:extLst>
                <a:ext uri="{28A0092B-C50C-407E-A947-70E740481C1C}">
                  <a14:useLocalDpi xmlns:a14="http://schemas.microsoft.com/office/drawing/2010/main" val="0"/>
                </a:ext>
              </a:extLst>
            </a:blip>
            <a:srcRect t="28584" r="51333" b="28417"/>
            <a:stretch/>
          </p:blipFill>
          <p:spPr>
            <a:xfrm flipV="1">
              <a:off x="5302492" y="5144570"/>
              <a:ext cx="1175020" cy="519102"/>
            </a:xfrm>
            <a:prstGeom prst="rect">
              <a:avLst/>
            </a:prstGeom>
          </p:spPr>
        </p:pic>
        <p:pic>
          <p:nvPicPr>
            <p:cNvPr id="28" name="Immagine 27">
              <a:extLst>
                <a:ext uri="{FF2B5EF4-FFF2-40B4-BE49-F238E27FC236}">
                  <a16:creationId xmlns:a16="http://schemas.microsoft.com/office/drawing/2014/main" id="{A085FA02-F772-47B9-B613-DF601AAE3BBD}"/>
                </a:ext>
              </a:extLst>
            </p:cNvPr>
            <p:cNvPicPr>
              <a:picLocks noChangeAspect="1"/>
            </p:cNvPicPr>
            <p:nvPr/>
          </p:nvPicPr>
          <p:blipFill rotWithShape="1">
            <a:blip r:embed="rId3" cstate="print">
              <a:duotone>
                <a:schemeClr val="accent5">
                  <a:shade val="45000"/>
                  <a:satMod val="135000"/>
                </a:schemeClr>
                <a:prstClr val="white"/>
              </a:duotone>
              <a:extLst>
                <a:ext uri="{28A0092B-C50C-407E-A947-70E740481C1C}">
                  <a14:useLocalDpi xmlns:a14="http://schemas.microsoft.com/office/drawing/2010/main" val="0"/>
                </a:ext>
              </a:extLst>
            </a:blip>
            <a:srcRect t="28584" r="51333" b="28417"/>
            <a:stretch/>
          </p:blipFill>
          <p:spPr>
            <a:xfrm flipV="1">
              <a:off x="6463245" y="5144570"/>
              <a:ext cx="1175020" cy="519102"/>
            </a:xfrm>
            <a:prstGeom prst="rect">
              <a:avLst/>
            </a:prstGeom>
          </p:spPr>
        </p:pic>
        <p:pic>
          <p:nvPicPr>
            <p:cNvPr id="25" name="Immagine 24">
              <a:extLst>
                <a:ext uri="{FF2B5EF4-FFF2-40B4-BE49-F238E27FC236}">
                  <a16:creationId xmlns:a16="http://schemas.microsoft.com/office/drawing/2014/main" id="{D5E11AC9-FFA0-48E2-8DB2-9342E666E56B}"/>
                </a:ext>
              </a:extLst>
            </p:cNvPr>
            <p:cNvPicPr>
              <a:picLocks noChangeAspect="1"/>
            </p:cNvPicPr>
            <p:nvPr/>
          </p:nvPicPr>
          <p:blipFill rotWithShape="1">
            <a:blip r:embed="rId3" cstate="print">
              <a:duotone>
                <a:schemeClr val="accent5">
                  <a:shade val="45000"/>
                  <a:satMod val="135000"/>
                </a:schemeClr>
                <a:prstClr val="white"/>
              </a:duotone>
              <a:extLst>
                <a:ext uri="{28A0092B-C50C-407E-A947-70E740481C1C}">
                  <a14:useLocalDpi xmlns:a14="http://schemas.microsoft.com/office/drawing/2010/main" val="0"/>
                </a:ext>
              </a:extLst>
            </a:blip>
            <a:srcRect t="28584" r="51333" b="28417"/>
            <a:stretch/>
          </p:blipFill>
          <p:spPr>
            <a:xfrm flipV="1">
              <a:off x="7629930" y="5144570"/>
              <a:ext cx="1175020" cy="519102"/>
            </a:xfrm>
            <a:prstGeom prst="rect">
              <a:avLst/>
            </a:prstGeom>
          </p:spPr>
        </p:pic>
        <p:pic>
          <p:nvPicPr>
            <p:cNvPr id="26" name="Immagine 25">
              <a:extLst>
                <a:ext uri="{FF2B5EF4-FFF2-40B4-BE49-F238E27FC236}">
                  <a16:creationId xmlns:a16="http://schemas.microsoft.com/office/drawing/2014/main" id="{C7B52F96-1B56-4508-B9DD-B8AA8AB79738}"/>
                </a:ext>
              </a:extLst>
            </p:cNvPr>
            <p:cNvPicPr>
              <a:picLocks noChangeAspect="1"/>
            </p:cNvPicPr>
            <p:nvPr/>
          </p:nvPicPr>
          <p:blipFill rotWithShape="1">
            <a:blip r:embed="rId3" cstate="print">
              <a:duotone>
                <a:schemeClr val="accent5">
                  <a:shade val="45000"/>
                  <a:satMod val="135000"/>
                </a:schemeClr>
                <a:prstClr val="white"/>
              </a:duotone>
              <a:extLst>
                <a:ext uri="{28A0092B-C50C-407E-A947-70E740481C1C}">
                  <a14:useLocalDpi xmlns:a14="http://schemas.microsoft.com/office/drawing/2010/main" val="0"/>
                </a:ext>
              </a:extLst>
            </a:blip>
            <a:srcRect t="28584" r="51333" b="28417"/>
            <a:stretch/>
          </p:blipFill>
          <p:spPr>
            <a:xfrm flipV="1">
              <a:off x="8794287" y="5144570"/>
              <a:ext cx="1175020" cy="519102"/>
            </a:xfrm>
            <a:prstGeom prst="rect">
              <a:avLst/>
            </a:prstGeom>
          </p:spPr>
        </p:pic>
      </p:grpSp>
      <p:sp>
        <p:nvSpPr>
          <p:cNvPr id="18" name="CasellaDiTesto 17">
            <a:extLst>
              <a:ext uri="{FF2B5EF4-FFF2-40B4-BE49-F238E27FC236}">
                <a16:creationId xmlns:a16="http://schemas.microsoft.com/office/drawing/2014/main" id="{7C457639-8503-437C-BB81-C6353F8897B6}"/>
              </a:ext>
            </a:extLst>
          </p:cNvPr>
          <p:cNvSpPr txBox="1"/>
          <p:nvPr/>
        </p:nvSpPr>
        <p:spPr>
          <a:xfrm>
            <a:off x="442205" y="6236301"/>
            <a:ext cx="7871478" cy="374417"/>
          </a:xfrm>
          <a:prstGeom prst="rect">
            <a:avLst/>
          </a:prstGeom>
          <a:solidFill>
            <a:schemeClr val="bg1"/>
          </a:solidFill>
        </p:spPr>
        <p:txBody>
          <a:bodyPr wrap="square" rtlCol="0">
            <a:spAutoFit/>
          </a:bodyPr>
          <a:lstStyle/>
          <a:p>
            <a:r>
              <a:rPr lang="it-IT" dirty="0" err="1">
                <a:solidFill>
                  <a:srgbClr val="0070C0"/>
                </a:solidFill>
              </a:rPr>
              <a:t>Modern</a:t>
            </a:r>
            <a:r>
              <a:rPr lang="it-IT" dirty="0">
                <a:solidFill>
                  <a:srgbClr val="0070C0"/>
                </a:solidFill>
              </a:rPr>
              <a:t> </a:t>
            </a:r>
            <a:r>
              <a:rPr lang="it-IT" dirty="0" err="1">
                <a:solidFill>
                  <a:srgbClr val="0070C0"/>
                </a:solidFill>
              </a:rPr>
              <a:t>Greek</a:t>
            </a:r>
            <a:r>
              <a:rPr lang="it-IT" dirty="0">
                <a:solidFill>
                  <a:srgbClr val="0070C0"/>
                </a:solidFill>
              </a:rPr>
              <a:t> (GRE1001) | Jacopo Mosesso </a:t>
            </a:r>
            <a:r>
              <a:rPr lang="it-IT" dirty="0"/>
              <a:t>|</a:t>
            </a:r>
            <a:r>
              <a:rPr lang="it-IT" dirty="0">
                <a:solidFill>
                  <a:srgbClr val="002060"/>
                </a:solidFill>
              </a:rPr>
              <a:t> VIT University, </a:t>
            </a:r>
            <a:r>
              <a:rPr lang="it-IT" dirty="0" err="1">
                <a:solidFill>
                  <a:srgbClr val="002060"/>
                </a:solidFill>
              </a:rPr>
              <a:t>July</a:t>
            </a:r>
            <a:r>
              <a:rPr lang="it-IT" dirty="0">
                <a:solidFill>
                  <a:srgbClr val="002060"/>
                </a:solidFill>
              </a:rPr>
              <a:t> 2022</a:t>
            </a:r>
          </a:p>
        </p:txBody>
      </p:sp>
      <p:pic>
        <p:nvPicPr>
          <p:cNvPr id="4" name="Immagine 3">
            <a:extLst>
              <a:ext uri="{FF2B5EF4-FFF2-40B4-BE49-F238E27FC236}">
                <a16:creationId xmlns:a16="http://schemas.microsoft.com/office/drawing/2014/main" id="{4066DAE5-A3BE-776F-7BA4-3E58A85C479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56280" y="178036"/>
            <a:ext cx="5679440" cy="5679440"/>
          </a:xfrm>
          <a:prstGeom prst="rect">
            <a:avLst/>
          </a:prstGeom>
        </p:spPr>
      </p:pic>
    </p:spTree>
    <p:extLst>
      <p:ext uri="{BB962C8B-B14F-4D97-AF65-F5344CB8AC3E}">
        <p14:creationId xmlns:p14="http://schemas.microsoft.com/office/powerpoint/2010/main" val="35006132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Immagine 13">
            <a:extLst>
              <a:ext uri="{FF2B5EF4-FFF2-40B4-BE49-F238E27FC236}">
                <a16:creationId xmlns:a16="http://schemas.microsoft.com/office/drawing/2014/main" id="{2668180A-E7D5-47E6-85CE-E0D5098B3B99}"/>
              </a:ext>
            </a:extLst>
          </p:cNvPr>
          <p:cNvPicPr>
            <a:picLocks noChangeAspect="1"/>
          </p:cNvPicPr>
          <p:nvPr/>
        </p:nvPicPr>
        <p:blipFill rotWithShape="1">
          <a:blip r:embed="rId2">
            <a:extLst>
              <a:ext uri="{28A0092B-C50C-407E-A947-70E740481C1C}">
                <a14:useLocalDpi xmlns:a14="http://schemas.microsoft.com/office/drawing/2010/main" val="0"/>
              </a:ext>
            </a:extLst>
          </a:blip>
          <a:srcRect t="-1" b="11743"/>
          <a:stretch/>
        </p:blipFill>
        <p:spPr>
          <a:xfrm>
            <a:off x="10279795" y="5258037"/>
            <a:ext cx="1720657" cy="1599963"/>
          </a:xfrm>
          <a:prstGeom prst="rect">
            <a:avLst/>
          </a:prstGeom>
        </p:spPr>
      </p:pic>
      <p:grpSp>
        <p:nvGrpSpPr>
          <p:cNvPr id="7" name="Gruppo 6">
            <a:extLst>
              <a:ext uri="{FF2B5EF4-FFF2-40B4-BE49-F238E27FC236}">
                <a16:creationId xmlns:a16="http://schemas.microsoft.com/office/drawing/2014/main" id="{26B6EAF2-CBB3-4DA8-8C07-4AF92493ADB7}"/>
              </a:ext>
            </a:extLst>
          </p:cNvPr>
          <p:cNvGrpSpPr/>
          <p:nvPr/>
        </p:nvGrpSpPr>
        <p:grpSpPr>
          <a:xfrm>
            <a:off x="956441" y="6160862"/>
            <a:ext cx="9307156" cy="519102"/>
            <a:chOff x="662151" y="5144570"/>
            <a:chExt cx="9307156" cy="519102"/>
          </a:xfrm>
        </p:grpSpPr>
        <p:pic>
          <p:nvPicPr>
            <p:cNvPr id="3" name="Immagine 2">
              <a:extLst>
                <a:ext uri="{FF2B5EF4-FFF2-40B4-BE49-F238E27FC236}">
                  <a16:creationId xmlns:a16="http://schemas.microsoft.com/office/drawing/2014/main" id="{BE926B0F-C08E-4F7F-99C4-85B1DD58CE17}"/>
                </a:ext>
              </a:extLst>
            </p:cNvPr>
            <p:cNvPicPr>
              <a:picLocks noChangeAspect="1"/>
            </p:cNvPicPr>
            <p:nvPr/>
          </p:nvPicPr>
          <p:blipFill rotWithShape="1">
            <a:blip r:embed="rId3" cstate="print">
              <a:duotone>
                <a:schemeClr val="accent5">
                  <a:shade val="45000"/>
                  <a:satMod val="135000"/>
                </a:schemeClr>
                <a:prstClr val="white"/>
              </a:duotone>
              <a:extLst>
                <a:ext uri="{28A0092B-C50C-407E-A947-70E740481C1C}">
                  <a14:useLocalDpi xmlns:a14="http://schemas.microsoft.com/office/drawing/2010/main" val="0"/>
                </a:ext>
              </a:extLst>
            </a:blip>
            <a:srcRect t="28584" r="51333" b="28417"/>
            <a:stretch/>
          </p:blipFill>
          <p:spPr>
            <a:xfrm flipV="1">
              <a:off x="662151" y="5144570"/>
              <a:ext cx="1175020" cy="519102"/>
            </a:xfrm>
            <a:prstGeom prst="rect">
              <a:avLst/>
            </a:prstGeom>
          </p:spPr>
        </p:pic>
        <p:pic>
          <p:nvPicPr>
            <p:cNvPr id="15" name="Immagine 14">
              <a:extLst>
                <a:ext uri="{FF2B5EF4-FFF2-40B4-BE49-F238E27FC236}">
                  <a16:creationId xmlns:a16="http://schemas.microsoft.com/office/drawing/2014/main" id="{EF09BA52-D7D4-4E7C-8F53-E3F26F789827}"/>
                </a:ext>
              </a:extLst>
            </p:cNvPr>
            <p:cNvPicPr>
              <a:picLocks noChangeAspect="1"/>
            </p:cNvPicPr>
            <p:nvPr/>
          </p:nvPicPr>
          <p:blipFill rotWithShape="1">
            <a:blip r:embed="rId3" cstate="print">
              <a:duotone>
                <a:schemeClr val="accent5">
                  <a:shade val="45000"/>
                  <a:satMod val="135000"/>
                </a:schemeClr>
                <a:prstClr val="white"/>
              </a:duotone>
              <a:extLst>
                <a:ext uri="{28A0092B-C50C-407E-A947-70E740481C1C}">
                  <a14:useLocalDpi xmlns:a14="http://schemas.microsoft.com/office/drawing/2010/main" val="0"/>
                </a:ext>
              </a:extLst>
            </a:blip>
            <a:srcRect t="28584" r="51333" b="28417"/>
            <a:stretch/>
          </p:blipFill>
          <p:spPr>
            <a:xfrm flipV="1">
              <a:off x="1822905" y="5144570"/>
              <a:ext cx="1175020" cy="519102"/>
            </a:xfrm>
            <a:prstGeom prst="rect">
              <a:avLst/>
            </a:prstGeom>
          </p:spPr>
        </p:pic>
        <p:pic>
          <p:nvPicPr>
            <p:cNvPr id="19" name="Immagine 18">
              <a:extLst>
                <a:ext uri="{FF2B5EF4-FFF2-40B4-BE49-F238E27FC236}">
                  <a16:creationId xmlns:a16="http://schemas.microsoft.com/office/drawing/2014/main" id="{474EC2C3-910E-46C2-AB0B-B6D4B523C8BF}"/>
                </a:ext>
              </a:extLst>
            </p:cNvPr>
            <p:cNvPicPr>
              <a:picLocks noChangeAspect="1"/>
            </p:cNvPicPr>
            <p:nvPr/>
          </p:nvPicPr>
          <p:blipFill rotWithShape="1">
            <a:blip r:embed="rId3" cstate="print">
              <a:duotone>
                <a:schemeClr val="accent5">
                  <a:shade val="45000"/>
                  <a:satMod val="135000"/>
                </a:schemeClr>
                <a:prstClr val="white"/>
              </a:duotone>
              <a:extLst>
                <a:ext uri="{28A0092B-C50C-407E-A947-70E740481C1C}">
                  <a14:useLocalDpi xmlns:a14="http://schemas.microsoft.com/office/drawing/2010/main" val="0"/>
                </a:ext>
              </a:extLst>
            </a:blip>
            <a:srcRect t="28584" r="51333" b="28417"/>
            <a:stretch/>
          </p:blipFill>
          <p:spPr>
            <a:xfrm flipV="1">
              <a:off x="2985987" y="5144570"/>
              <a:ext cx="1175020" cy="519102"/>
            </a:xfrm>
            <a:prstGeom prst="rect">
              <a:avLst/>
            </a:prstGeom>
          </p:spPr>
        </p:pic>
        <p:pic>
          <p:nvPicPr>
            <p:cNvPr id="20" name="Immagine 19">
              <a:extLst>
                <a:ext uri="{FF2B5EF4-FFF2-40B4-BE49-F238E27FC236}">
                  <a16:creationId xmlns:a16="http://schemas.microsoft.com/office/drawing/2014/main" id="{D8B31A47-8FB5-4F8B-9A8D-BCBF168869B8}"/>
                </a:ext>
              </a:extLst>
            </p:cNvPr>
            <p:cNvPicPr>
              <a:picLocks noChangeAspect="1"/>
            </p:cNvPicPr>
            <p:nvPr/>
          </p:nvPicPr>
          <p:blipFill rotWithShape="1">
            <a:blip r:embed="rId3" cstate="print">
              <a:duotone>
                <a:schemeClr val="accent5">
                  <a:shade val="45000"/>
                  <a:satMod val="135000"/>
                </a:schemeClr>
                <a:prstClr val="white"/>
              </a:duotone>
              <a:extLst>
                <a:ext uri="{28A0092B-C50C-407E-A947-70E740481C1C}">
                  <a14:useLocalDpi xmlns:a14="http://schemas.microsoft.com/office/drawing/2010/main" val="0"/>
                </a:ext>
              </a:extLst>
            </a:blip>
            <a:srcRect t="28584" r="51333" b="28417"/>
            <a:stretch/>
          </p:blipFill>
          <p:spPr>
            <a:xfrm flipV="1">
              <a:off x="4148341" y="5144570"/>
              <a:ext cx="1175020" cy="519102"/>
            </a:xfrm>
            <a:prstGeom prst="rect">
              <a:avLst/>
            </a:prstGeom>
          </p:spPr>
        </p:pic>
        <p:pic>
          <p:nvPicPr>
            <p:cNvPr id="27" name="Immagine 26">
              <a:extLst>
                <a:ext uri="{FF2B5EF4-FFF2-40B4-BE49-F238E27FC236}">
                  <a16:creationId xmlns:a16="http://schemas.microsoft.com/office/drawing/2014/main" id="{413F4EAC-F6A8-4F86-8724-5BB1FB177E77}"/>
                </a:ext>
              </a:extLst>
            </p:cNvPr>
            <p:cNvPicPr>
              <a:picLocks noChangeAspect="1"/>
            </p:cNvPicPr>
            <p:nvPr/>
          </p:nvPicPr>
          <p:blipFill rotWithShape="1">
            <a:blip r:embed="rId3" cstate="print">
              <a:duotone>
                <a:schemeClr val="accent5">
                  <a:shade val="45000"/>
                  <a:satMod val="135000"/>
                </a:schemeClr>
                <a:prstClr val="white"/>
              </a:duotone>
              <a:extLst>
                <a:ext uri="{28A0092B-C50C-407E-A947-70E740481C1C}">
                  <a14:useLocalDpi xmlns:a14="http://schemas.microsoft.com/office/drawing/2010/main" val="0"/>
                </a:ext>
              </a:extLst>
            </a:blip>
            <a:srcRect t="28584" r="51333" b="28417"/>
            <a:stretch/>
          </p:blipFill>
          <p:spPr>
            <a:xfrm flipV="1">
              <a:off x="5302492" y="5144570"/>
              <a:ext cx="1175020" cy="519102"/>
            </a:xfrm>
            <a:prstGeom prst="rect">
              <a:avLst/>
            </a:prstGeom>
          </p:spPr>
        </p:pic>
        <p:pic>
          <p:nvPicPr>
            <p:cNvPr id="28" name="Immagine 27">
              <a:extLst>
                <a:ext uri="{FF2B5EF4-FFF2-40B4-BE49-F238E27FC236}">
                  <a16:creationId xmlns:a16="http://schemas.microsoft.com/office/drawing/2014/main" id="{A085FA02-F772-47B9-B613-DF601AAE3BBD}"/>
                </a:ext>
              </a:extLst>
            </p:cNvPr>
            <p:cNvPicPr>
              <a:picLocks noChangeAspect="1"/>
            </p:cNvPicPr>
            <p:nvPr/>
          </p:nvPicPr>
          <p:blipFill rotWithShape="1">
            <a:blip r:embed="rId3" cstate="print">
              <a:duotone>
                <a:schemeClr val="accent5">
                  <a:shade val="45000"/>
                  <a:satMod val="135000"/>
                </a:schemeClr>
                <a:prstClr val="white"/>
              </a:duotone>
              <a:extLst>
                <a:ext uri="{28A0092B-C50C-407E-A947-70E740481C1C}">
                  <a14:useLocalDpi xmlns:a14="http://schemas.microsoft.com/office/drawing/2010/main" val="0"/>
                </a:ext>
              </a:extLst>
            </a:blip>
            <a:srcRect t="28584" r="51333" b="28417"/>
            <a:stretch/>
          </p:blipFill>
          <p:spPr>
            <a:xfrm flipV="1">
              <a:off x="6463245" y="5144570"/>
              <a:ext cx="1175020" cy="519102"/>
            </a:xfrm>
            <a:prstGeom prst="rect">
              <a:avLst/>
            </a:prstGeom>
          </p:spPr>
        </p:pic>
        <p:pic>
          <p:nvPicPr>
            <p:cNvPr id="25" name="Immagine 24">
              <a:extLst>
                <a:ext uri="{FF2B5EF4-FFF2-40B4-BE49-F238E27FC236}">
                  <a16:creationId xmlns:a16="http://schemas.microsoft.com/office/drawing/2014/main" id="{D5E11AC9-FFA0-48E2-8DB2-9342E666E56B}"/>
                </a:ext>
              </a:extLst>
            </p:cNvPr>
            <p:cNvPicPr>
              <a:picLocks noChangeAspect="1"/>
            </p:cNvPicPr>
            <p:nvPr/>
          </p:nvPicPr>
          <p:blipFill rotWithShape="1">
            <a:blip r:embed="rId3" cstate="print">
              <a:duotone>
                <a:schemeClr val="accent5">
                  <a:shade val="45000"/>
                  <a:satMod val="135000"/>
                </a:schemeClr>
                <a:prstClr val="white"/>
              </a:duotone>
              <a:extLst>
                <a:ext uri="{28A0092B-C50C-407E-A947-70E740481C1C}">
                  <a14:useLocalDpi xmlns:a14="http://schemas.microsoft.com/office/drawing/2010/main" val="0"/>
                </a:ext>
              </a:extLst>
            </a:blip>
            <a:srcRect t="28584" r="51333" b="28417"/>
            <a:stretch/>
          </p:blipFill>
          <p:spPr>
            <a:xfrm flipV="1">
              <a:off x="7629930" y="5144570"/>
              <a:ext cx="1175020" cy="519102"/>
            </a:xfrm>
            <a:prstGeom prst="rect">
              <a:avLst/>
            </a:prstGeom>
          </p:spPr>
        </p:pic>
        <p:pic>
          <p:nvPicPr>
            <p:cNvPr id="26" name="Immagine 25">
              <a:extLst>
                <a:ext uri="{FF2B5EF4-FFF2-40B4-BE49-F238E27FC236}">
                  <a16:creationId xmlns:a16="http://schemas.microsoft.com/office/drawing/2014/main" id="{C7B52F96-1B56-4508-B9DD-B8AA8AB79738}"/>
                </a:ext>
              </a:extLst>
            </p:cNvPr>
            <p:cNvPicPr>
              <a:picLocks noChangeAspect="1"/>
            </p:cNvPicPr>
            <p:nvPr/>
          </p:nvPicPr>
          <p:blipFill rotWithShape="1">
            <a:blip r:embed="rId3" cstate="print">
              <a:duotone>
                <a:schemeClr val="accent5">
                  <a:shade val="45000"/>
                  <a:satMod val="135000"/>
                </a:schemeClr>
                <a:prstClr val="white"/>
              </a:duotone>
              <a:extLst>
                <a:ext uri="{28A0092B-C50C-407E-A947-70E740481C1C}">
                  <a14:useLocalDpi xmlns:a14="http://schemas.microsoft.com/office/drawing/2010/main" val="0"/>
                </a:ext>
              </a:extLst>
            </a:blip>
            <a:srcRect t="28584" r="51333" b="28417"/>
            <a:stretch/>
          </p:blipFill>
          <p:spPr>
            <a:xfrm flipV="1">
              <a:off x="8794287" y="5144570"/>
              <a:ext cx="1175020" cy="519102"/>
            </a:xfrm>
            <a:prstGeom prst="rect">
              <a:avLst/>
            </a:prstGeom>
          </p:spPr>
        </p:pic>
      </p:grpSp>
      <p:graphicFrame>
        <p:nvGraphicFramePr>
          <p:cNvPr id="16" name="Tabella 3">
            <a:extLst>
              <a:ext uri="{FF2B5EF4-FFF2-40B4-BE49-F238E27FC236}">
                <a16:creationId xmlns:a16="http://schemas.microsoft.com/office/drawing/2014/main" id="{151E97CB-7FC3-4FFE-B8FE-649F09DE0B8F}"/>
              </a:ext>
            </a:extLst>
          </p:cNvPr>
          <p:cNvGraphicFramePr>
            <a:graphicFrameLocks noGrp="1"/>
          </p:cNvGraphicFramePr>
          <p:nvPr/>
        </p:nvGraphicFramePr>
        <p:xfrm>
          <a:off x="1014187" y="1514276"/>
          <a:ext cx="10340210" cy="4133388"/>
        </p:xfrm>
        <a:graphic>
          <a:graphicData uri="http://schemas.openxmlformats.org/drawingml/2006/table">
            <a:tbl>
              <a:tblPr firstRow="1" bandRow="1">
                <a:tableStyleId>{2D5ABB26-0587-4C30-8999-92F81FD0307C}</a:tableStyleId>
              </a:tblPr>
              <a:tblGrid>
                <a:gridCol w="2068042">
                  <a:extLst>
                    <a:ext uri="{9D8B030D-6E8A-4147-A177-3AD203B41FA5}">
                      <a16:colId xmlns:a16="http://schemas.microsoft.com/office/drawing/2014/main" val="1878652797"/>
                    </a:ext>
                  </a:extLst>
                </a:gridCol>
                <a:gridCol w="803971">
                  <a:extLst>
                    <a:ext uri="{9D8B030D-6E8A-4147-A177-3AD203B41FA5}">
                      <a16:colId xmlns:a16="http://schemas.microsoft.com/office/drawing/2014/main" val="1697776910"/>
                    </a:ext>
                  </a:extLst>
                </a:gridCol>
                <a:gridCol w="3332113">
                  <a:extLst>
                    <a:ext uri="{9D8B030D-6E8A-4147-A177-3AD203B41FA5}">
                      <a16:colId xmlns:a16="http://schemas.microsoft.com/office/drawing/2014/main" val="351437887"/>
                    </a:ext>
                  </a:extLst>
                </a:gridCol>
                <a:gridCol w="2068042">
                  <a:extLst>
                    <a:ext uri="{9D8B030D-6E8A-4147-A177-3AD203B41FA5}">
                      <a16:colId xmlns:a16="http://schemas.microsoft.com/office/drawing/2014/main" val="23369016"/>
                    </a:ext>
                  </a:extLst>
                </a:gridCol>
                <a:gridCol w="2068042">
                  <a:extLst>
                    <a:ext uri="{9D8B030D-6E8A-4147-A177-3AD203B41FA5}">
                      <a16:colId xmlns:a16="http://schemas.microsoft.com/office/drawing/2014/main" val="2768901727"/>
                    </a:ext>
                  </a:extLst>
                </a:gridCol>
              </a:tblGrid>
              <a:tr h="557934">
                <a:tc>
                  <a:txBody>
                    <a:bodyPr/>
                    <a:lstStyle/>
                    <a:p>
                      <a:pPr algn="l"/>
                      <a:r>
                        <a:rPr lang="el-GR" sz="2000" b="1" dirty="0"/>
                        <a:t>Τ τ</a:t>
                      </a:r>
                      <a:endParaRPr lang="el-GR" sz="2000" dirty="0"/>
                    </a:p>
                  </a:txBody>
                  <a:tcPr/>
                </a:tc>
                <a:tc>
                  <a:txBody>
                    <a:bodyPr/>
                    <a:lstStyle/>
                    <a:p>
                      <a:pPr algn="l"/>
                      <a:r>
                        <a:rPr lang="it-IT" sz="2000" dirty="0">
                          <a:solidFill>
                            <a:srgbClr val="FF0000"/>
                          </a:solidFill>
                        </a:rPr>
                        <a:t>[t]</a:t>
                      </a:r>
                      <a:endParaRPr lang="el-GR" sz="2000" dirty="0">
                        <a:solidFill>
                          <a:srgbClr val="FF0000"/>
                        </a:solidFill>
                      </a:endParaRPr>
                    </a:p>
                  </a:txBody>
                  <a:tcPr/>
                </a:tc>
                <a:tc>
                  <a:txBody>
                    <a:bodyPr/>
                    <a:lstStyle/>
                    <a:p>
                      <a:pPr algn="l"/>
                      <a:r>
                        <a:rPr lang="it-IT" sz="2000" dirty="0">
                          <a:solidFill>
                            <a:srgbClr val="00B0F0"/>
                          </a:solidFill>
                        </a:rPr>
                        <a:t>t </a:t>
                      </a:r>
                      <a:r>
                        <a:rPr lang="it-IT" sz="2000" dirty="0" err="1">
                          <a:solidFill>
                            <a:srgbClr val="00B0F0"/>
                          </a:solidFill>
                        </a:rPr>
                        <a:t>as</a:t>
                      </a:r>
                      <a:r>
                        <a:rPr lang="it-IT" sz="2000" dirty="0">
                          <a:solidFill>
                            <a:srgbClr val="00B0F0"/>
                          </a:solidFill>
                        </a:rPr>
                        <a:t> in </a:t>
                      </a:r>
                      <a:r>
                        <a:rPr lang="it-IT" sz="2000" i="1" dirty="0">
                          <a:solidFill>
                            <a:srgbClr val="00B0F0"/>
                          </a:solidFill>
                        </a:rPr>
                        <a:t>tea</a:t>
                      </a:r>
                      <a:endParaRPr lang="el-GR" sz="2000" i="1" dirty="0">
                        <a:solidFill>
                          <a:srgbClr val="00B0F0"/>
                        </a:solidFill>
                      </a:endParaRPr>
                    </a:p>
                  </a:txBody>
                  <a:tcPr/>
                </a:tc>
                <a:tc>
                  <a:txBody>
                    <a:bodyPr/>
                    <a:lstStyle/>
                    <a:p>
                      <a:pPr algn="l"/>
                      <a:r>
                        <a:rPr lang="el-GR" sz="2000" dirty="0"/>
                        <a:t>Τώρα</a:t>
                      </a:r>
                    </a:p>
                  </a:txBody>
                  <a:tcPr/>
                </a:tc>
                <a:tc>
                  <a:txBody>
                    <a:bodyPr/>
                    <a:lstStyle/>
                    <a:p>
                      <a:pPr algn="l"/>
                      <a:r>
                        <a:rPr lang="it-IT" sz="2000" dirty="0" err="1">
                          <a:solidFill>
                            <a:srgbClr val="00B0F0"/>
                          </a:solidFill>
                        </a:rPr>
                        <a:t>tora</a:t>
                      </a:r>
                      <a:endParaRPr lang="el-GR" sz="2000" dirty="0">
                        <a:solidFill>
                          <a:srgbClr val="00B0F0"/>
                        </a:solidFill>
                      </a:endParaRPr>
                    </a:p>
                  </a:txBody>
                  <a:tcPr/>
                </a:tc>
                <a:extLst>
                  <a:ext uri="{0D108BD9-81ED-4DB2-BD59-A6C34878D82A}">
                    <a16:rowId xmlns:a16="http://schemas.microsoft.com/office/drawing/2014/main" val="872554233"/>
                  </a:ext>
                </a:extLst>
              </a:tr>
              <a:tr h="557934">
                <a:tc>
                  <a:txBody>
                    <a:bodyPr/>
                    <a:lstStyle/>
                    <a:p>
                      <a:r>
                        <a:rPr lang="el-GR" sz="2000" b="1" dirty="0"/>
                        <a:t>Φ φ</a:t>
                      </a:r>
                      <a:endParaRPr lang="en-GB" sz="2000" dirty="0"/>
                    </a:p>
                  </a:txBody>
                  <a:tcPr/>
                </a:tc>
                <a:tc>
                  <a:txBody>
                    <a:bodyPr/>
                    <a:lstStyle/>
                    <a:p>
                      <a:r>
                        <a:rPr lang="it-IT" sz="2000" dirty="0">
                          <a:solidFill>
                            <a:srgbClr val="FF0000"/>
                          </a:solidFill>
                        </a:rPr>
                        <a:t>[f]</a:t>
                      </a:r>
                      <a:endParaRPr lang="en-GB" sz="2000" dirty="0">
                        <a:solidFill>
                          <a:srgbClr val="FF0000"/>
                        </a:solidFill>
                      </a:endParaRPr>
                    </a:p>
                  </a:txBody>
                  <a:tcPr/>
                </a:tc>
                <a:tc>
                  <a:txBody>
                    <a:bodyPr/>
                    <a:lstStyle/>
                    <a:p>
                      <a:r>
                        <a:rPr lang="it-IT" sz="2000" dirty="0">
                          <a:solidFill>
                            <a:srgbClr val="00B0F0"/>
                          </a:solidFill>
                        </a:rPr>
                        <a:t>f </a:t>
                      </a:r>
                      <a:r>
                        <a:rPr lang="it-IT" sz="2000" dirty="0" err="1">
                          <a:solidFill>
                            <a:srgbClr val="00B0F0"/>
                          </a:solidFill>
                        </a:rPr>
                        <a:t>as</a:t>
                      </a:r>
                      <a:r>
                        <a:rPr lang="it-IT" sz="2000" dirty="0">
                          <a:solidFill>
                            <a:srgbClr val="00B0F0"/>
                          </a:solidFill>
                        </a:rPr>
                        <a:t> in </a:t>
                      </a:r>
                      <a:r>
                        <a:rPr lang="it-IT" sz="2000" i="1" dirty="0">
                          <a:solidFill>
                            <a:srgbClr val="00B0F0"/>
                          </a:solidFill>
                        </a:rPr>
                        <a:t>fox</a:t>
                      </a:r>
                      <a:endParaRPr lang="en-GB" sz="2000" i="1" dirty="0">
                        <a:solidFill>
                          <a:srgbClr val="00B0F0"/>
                        </a:solidFill>
                      </a:endParaRPr>
                    </a:p>
                  </a:txBody>
                  <a:tcPr/>
                </a:tc>
                <a:tc>
                  <a:txBody>
                    <a:bodyPr/>
                    <a:lstStyle/>
                    <a:p>
                      <a:r>
                        <a:rPr lang="el-GR" sz="2000" dirty="0"/>
                        <a:t>φάρμακο</a:t>
                      </a:r>
                      <a:endParaRPr lang="en-GB" sz="2000" dirty="0"/>
                    </a:p>
                  </a:txBody>
                  <a:tcPr/>
                </a:tc>
                <a:tc>
                  <a:txBody>
                    <a:bodyPr/>
                    <a:lstStyle/>
                    <a:p>
                      <a:r>
                        <a:rPr lang="it-IT" sz="2000" dirty="0" err="1">
                          <a:solidFill>
                            <a:srgbClr val="00B0F0"/>
                          </a:solidFill>
                        </a:rPr>
                        <a:t>farmako</a:t>
                      </a:r>
                      <a:endParaRPr lang="en-GB" sz="2000" dirty="0">
                        <a:solidFill>
                          <a:srgbClr val="00B0F0"/>
                        </a:solidFill>
                      </a:endParaRPr>
                    </a:p>
                  </a:txBody>
                  <a:tcPr/>
                </a:tc>
                <a:extLst>
                  <a:ext uri="{0D108BD9-81ED-4DB2-BD59-A6C34878D82A}">
                    <a16:rowId xmlns:a16="http://schemas.microsoft.com/office/drawing/2014/main" val="643026525"/>
                  </a:ext>
                </a:extLst>
              </a:tr>
              <a:tr h="557934">
                <a:tc>
                  <a:txBody>
                    <a:bodyPr/>
                    <a:lstStyle/>
                    <a:p>
                      <a:r>
                        <a:rPr lang="el-GR" sz="2000" b="1" dirty="0"/>
                        <a:t>Γ γ</a:t>
                      </a:r>
                      <a:endParaRPr lang="en-GB" sz="2000" b="1" dirty="0"/>
                    </a:p>
                  </a:txBody>
                  <a:tcPr/>
                </a:tc>
                <a:tc>
                  <a:txBody>
                    <a:bodyPr/>
                    <a:lstStyle/>
                    <a:p>
                      <a:r>
                        <a:rPr lang="it-IT" sz="2000" dirty="0">
                          <a:solidFill>
                            <a:srgbClr val="FF0000"/>
                          </a:solidFill>
                        </a:rPr>
                        <a:t>[</a:t>
                      </a:r>
                      <a:r>
                        <a:rPr lang="en-GB" sz="2000" b="0" i="0" kern="1200" dirty="0">
                          <a:solidFill>
                            <a:srgbClr val="FF0000"/>
                          </a:solidFill>
                          <a:effectLst/>
                          <a:latin typeface="+mn-lt"/>
                          <a:ea typeface="+mn-ea"/>
                          <a:cs typeface="+mn-cs"/>
                        </a:rPr>
                        <a:t>ɣ, ʝ</a:t>
                      </a:r>
                      <a:r>
                        <a:rPr lang="it-IT" sz="2000" dirty="0">
                          <a:solidFill>
                            <a:srgbClr val="FF0000"/>
                          </a:solidFill>
                        </a:rPr>
                        <a:t>]</a:t>
                      </a:r>
                      <a:endParaRPr lang="en-GB" sz="2000" dirty="0">
                        <a:solidFill>
                          <a:srgbClr val="FF0000"/>
                        </a:solidFill>
                      </a:endParaRPr>
                    </a:p>
                  </a:txBody>
                  <a:tcPr/>
                </a:tc>
                <a:tc>
                  <a:txBody>
                    <a:bodyPr/>
                    <a:lstStyle/>
                    <a:p>
                      <a:r>
                        <a:rPr lang="it-IT" sz="2000" i="0" dirty="0">
                          <a:solidFill>
                            <a:srgbClr val="00B0F0"/>
                          </a:solidFill>
                        </a:rPr>
                        <a:t>1) </a:t>
                      </a:r>
                      <a:r>
                        <a:rPr lang="it-IT" sz="2000" i="0" dirty="0" err="1">
                          <a:solidFill>
                            <a:srgbClr val="00B0F0"/>
                          </a:solidFill>
                        </a:rPr>
                        <a:t>gh</a:t>
                      </a:r>
                      <a:r>
                        <a:rPr lang="it-IT" sz="2000" i="0" dirty="0">
                          <a:solidFill>
                            <a:srgbClr val="00B0F0"/>
                          </a:solidFill>
                        </a:rPr>
                        <a:t> (</a:t>
                      </a:r>
                      <a:r>
                        <a:rPr lang="it-IT" sz="2000" i="0" dirty="0" err="1">
                          <a:solidFill>
                            <a:srgbClr val="00B0F0"/>
                          </a:solidFill>
                        </a:rPr>
                        <a:t>voiced</a:t>
                      </a:r>
                      <a:r>
                        <a:rPr lang="it-IT" sz="2000" i="0" dirty="0">
                          <a:solidFill>
                            <a:srgbClr val="00B0F0"/>
                          </a:solidFill>
                        </a:rPr>
                        <a:t> velar)</a:t>
                      </a:r>
                    </a:p>
                    <a:p>
                      <a:r>
                        <a:rPr lang="it-IT" sz="2000" i="0" dirty="0">
                          <a:solidFill>
                            <a:srgbClr val="00B0F0"/>
                          </a:solidFill>
                        </a:rPr>
                        <a:t>2) y </a:t>
                      </a:r>
                      <a:r>
                        <a:rPr lang="it-IT" sz="2000" i="0" dirty="0" err="1">
                          <a:solidFill>
                            <a:srgbClr val="00B0F0"/>
                          </a:solidFill>
                        </a:rPr>
                        <a:t>as</a:t>
                      </a:r>
                      <a:r>
                        <a:rPr lang="it-IT" sz="2000" i="0" dirty="0">
                          <a:solidFill>
                            <a:srgbClr val="00B0F0"/>
                          </a:solidFill>
                        </a:rPr>
                        <a:t> in </a:t>
                      </a:r>
                      <a:r>
                        <a:rPr lang="it-IT" sz="2000" i="1" dirty="0" err="1">
                          <a:solidFill>
                            <a:srgbClr val="00B0F0"/>
                          </a:solidFill>
                        </a:rPr>
                        <a:t>year</a:t>
                      </a:r>
                      <a:r>
                        <a:rPr lang="it-IT" sz="2000" i="1" dirty="0">
                          <a:solidFill>
                            <a:srgbClr val="00B0F0"/>
                          </a:solidFill>
                        </a:rPr>
                        <a:t> </a:t>
                      </a:r>
                      <a:r>
                        <a:rPr lang="it-IT" sz="2000" i="0" dirty="0">
                          <a:solidFill>
                            <a:srgbClr val="00B0F0"/>
                          </a:solidFill>
                        </a:rPr>
                        <a:t>(</a:t>
                      </a:r>
                      <a:r>
                        <a:rPr lang="it-IT" sz="2000" i="0" dirty="0" err="1">
                          <a:solidFill>
                            <a:srgbClr val="00B0F0"/>
                          </a:solidFill>
                        </a:rPr>
                        <a:t>voiced</a:t>
                      </a:r>
                      <a:r>
                        <a:rPr lang="it-IT" sz="2000" i="0" dirty="0">
                          <a:solidFill>
                            <a:srgbClr val="00B0F0"/>
                          </a:solidFill>
                        </a:rPr>
                        <a:t> </a:t>
                      </a:r>
                      <a:r>
                        <a:rPr lang="it-IT" sz="2000" i="0" dirty="0" err="1">
                          <a:solidFill>
                            <a:srgbClr val="00B0F0"/>
                          </a:solidFill>
                        </a:rPr>
                        <a:t>palatal</a:t>
                      </a:r>
                      <a:r>
                        <a:rPr lang="it-IT" sz="2000" i="0" dirty="0">
                          <a:solidFill>
                            <a:srgbClr val="00B0F0"/>
                          </a:solidFill>
                        </a:rPr>
                        <a:t>, </a:t>
                      </a:r>
                      <a:r>
                        <a:rPr lang="it-IT" sz="2000" i="0" dirty="0" err="1">
                          <a:solidFill>
                            <a:srgbClr val="00B0F0"/>
                          </a:solidFill>
                        </a:rPr>
                        <a:t>when</a:t>
                      </a:r>
                      <a:r>
                        <a:rPr lang="it-IT" sz="2000" i="0" dirty="0">
                          <a:solidFill>
                            <a:srgbClr val="00B0F0"/>
                          </a:solidFill>
                        </a:rPr>
                        <a:t> </a:t>
                      </a:r>
                      <a:r>
                        <a:rPr lang="it-IT" sz="2000" i="0" dirty="0" err="1">
                          <a:solidFill>
                            <a:srgbClr val="00B0F0"/>
                          </a:solidFill>
                        </a:rPr>
                        <a:t>followed</a:t>
                      </a:r>
                      <a:r>
                        <a:rPr lang="it-IT" sz="2000" i="0" dirty="0">
                          <a:solidFill>
                            <a:srgbClr val="00B0F0"/>
                          </a:solidFill>
                        </a:rPr>
                        <a:t> by [e] or [i])</a:t>
                      </a:r>
                      <a:endParaRPr lang="en-GB" sz="2000" i="0" dirty="0">
                        <a:solidFill>
                          <a:srgbClr val="00B0F0"/>
                        </a:solidFill>
                      </a:endParaRPr>
                    </a:p>
                  </a:txBody>
                  <a:tcPr/>
                </a:tc>
                <a:tc>
                  <a:txBody>
                    <a:bodyPr/>
                    <a:lstStyle/>
                    <a:p>
                      <a:r>
                        <a:rPr lang="el-GR" sz="2000" dirty="0"/>
                        <a:t>μεγάλη</a:t>
                      </a:r>
                    </a:p>
                    <a:p>
                      <a:r>
                        <a:rPr lang="el-GR" sz="2000" dirty="0"/>
                        <a:t>γέρος</a:t>
                      </a:r>
                      <a:endParaRPr lang="en-GB" sz="2000" dirty="0"/>
                    </a:p>
                  </a:txBody>
                  <a:tcPr/>
                </a:tc>
                <a:tc>
                  <a:txBody>
                    <a:bodyPr/>
                    <a:lstStyle/>
                    <a:p>
                      <a:r>
                        <a:rPr lang="it-IT" sz="2000" dirty="0" err="1">
                          <a:solidFill>
                            <a:srgbClr val="00B0F0"/>
                          </a:solidFill>
                        </a:rPr>
                        <a:t>meghali</a:t>
                      </a:r>
                      <a:endParaRPr lang="it-IT" sz="2000" dirty="0">
                        <a:solidFill>
                          <a:srgbClr val="00B0F0"/>
                        </a:solidFill>
                      </a:endParaRPr>
                    </a:p>
                    <a:p>
                      <a:r>
                        <a:rPr lang="it-IT" sz="2000" dirty="0" err="1">
                          <a:solidFill>
                            <a:srgbClr val="00B0F0"/>
                          </a:solidFill>
                        </a:rPr>
                        <a:t>yeros</a:t>
                      </a:r>
                      <a:endParaRPr lang="en-GB" sz="2000" dirty="0">
                        <a:solidFill>
                          <a:srgbClr val="00B0F0"/>
                        </a:solidFill>
                      </a:endParaRPr>
                    </a:p>
                  </a:txBody>
                  <a:tcPr/>
                </a:tc>
                <a:extLst>
                  <a:ext uri="{0D108BD9-81ED-4DB2-BD59-A6C34878D82A}">
                    <a16:rowId xmlns:a16="http://schemas.microsoft.com/office/drawing/2014/main" val="647676628"/>
                  </a:ext>
                </a:extLst>
              </a:tr>
              <a:tr h="557934">
                <a:tc>
                  <a:txBody>
                    <a:bodyPr/>
                    <a:lstStyle/>
                    <a:p>
                      <a:r>
                        <a:rPr lang="el-GR" sz="2000" b="1" dirty="0"/>
                        <a:t>Χ χ</a:t>
                      </a:r>
                      <a:endParaRPr lang="en-GB" sz="2000" b="1" dirty="0"/>
                    </a:p>
                  </a:txBody>
                  <a:tcPr/>
                </a:tc>
                <a:tc>
                  <a:txBody>
                    <a:bodyPr/>
                    <a:lstStyle/>
                    <a:p>
                      <a:r>
                        <a:rPr lang="it-IT" sz="2000" dirty="0">
                          <a:solidFill>
                            <a:srgbClr val="FF0000"/>
                          </a:solidFill>
                        </a:rPr>
                        <a:t>[x, ç]</a:t>
                      </a:r>
                      <a:endParaRPr lang="en-GB" sz="2000" dirty="0">
                        <a:solidFill>
                          <a:srgbClr val="FF0000"/>
                        </a:solidFill>
                      </a:endParaRPr>
                    </a:p>
                  </a:txBody>
                  <a:tcPr/>
                </a:tc>
                <a:tc>
                  <a:txBody>
                    <a:bodyPr/>
                    <a:lstStyle/>
                    <a:p>
                      <a:pPr marL="0" indent="0">
                        <a:buNone/>
                      </a:pPr>
                      <a:r>
                        <a:rPr lang="it-IT" sz="2000" dirty="0">
                          <a:solidFill>
                            <a:srgbClr val="00B0F0"/>
                          </a:solidFill>
                        </a:rPr>
                        <a:t>1) </a:t>
                      </a:r>
                      <a:r>
                        <a:rPr lang="it-IT" sz="2000" dirty="0" err="1">
                          <a:solidFill>
                            <a:srgbClr val="00B0F0"/>
                          </a:solidFill>
                        </a:rPr>
                        <a:t>kh</a:t>
                      </a:r>
                      <a:r>
                        <a:rPr lang="it-IT" sz="2000" dirty="0">
                          <a:solidFill>
                            <a:srgbClr val="00B0F0"/>
                          </a:solidFill>
                        </a:rPr>
                        <a:t> </a:t>
                      </a:r>
                      <a:r>
                        <a:rPr lang="it-IT" sz="2000" dirty="0" err="1">
                          <a:solidFill>
                            <a:srgbClr val="00B0F0"/>
                          </a:solidFill>
                        </a:rPr>
                        <a:t>as</a:t>
                      </a:r>
                      <a:r>
                        <a:rPr lang="it-IT" sz="2000" dirty="0">
                          <a:solidFill>
                            <a:srgbClr val="00B0F0"/>
                          </a:solidFill>
                        </a:rPr>
                        <a:t> in Scottish </a:t>
                      </a:r>
                      <a:r>
                        <a:rPr lang="it-IT" sz="2000" i="1" dirty="0">
                          <a:solidFill>
                            <a:srgbClr val="00B0F0"/>
                          </a:solidFill>
                        </a:rPr>
                        <a:t>loch</a:t>
                      </a:r>
                    </a:p>
                    <a:p>
                      <a:pPr marL="0" indent="0">
                        <a:buNone/>
                      </a:pPr>
                      <a:r>
                        <a:rPr lang="it-IT" sz="2000" i="0" dirty="0">
                          <a:solidFill>
                            <a:srgbClr val="00B0F0"/>
                          </a:solidFill>
                        </a:rPr>
                        <a:t>2) </a:t>
                      </a:r>
                      <a:r>
                        <a:rPr lang="it-IT" sz="2000" i="0" dirty="0" err="1">
                          <a:solidFill>
                            <a:srgbClr val="00B0F0"/>
                          </a:solidFill>
                        </a:rPr>
                        <a:t>ch</a:t>
                      </a:r>
                      <a:r>
                        <a:rPr lang="it-IT" sz="2000" i="0" dirty="0">
                          <a:solidFill>
                            <a:srgbClr val="00B0F0"/>
                          </a:solidFill>
                        </a:rPr>
                        <a:t> </a:t>
                      </a:r>
                      <a:r>
                        <a:rPr lang="it-IT" sz="2000" i="0" dirty="0" err="1">
                          <a:solidFill>
                            <a:srgbClr val="00B0F0"/>
                          </a:solidFill>
                        </a:rPr>
                        <a:t>as</a:t>
                      </a:r>
                      <a:r>
                        <a:rPr lang="it-IT" sz="2000" i="0" dirty="0">
                          <a:solidFill>
                            <a:srgbClr val="00B0F0"/>
                          </a:solidFill>
                        </a:rPr>
                        <a:t> in </a:t>
                      </a:r>
                      <a:r>
                        <a:rPr lang="it-IT" sz="2000" i="0" dirty="0" err="1">
                          <a:solidFill>
                            <a:srgbClr val="00B0F0"/>
                          </a:solidFill>
                        </a:rPr>
                        <a:t>German</a:t>
                      </a:r>
                      <a:r>
                        <a:rPr lang="it-IT" sz="2000" i="0" dirty="0">
                          <a:solidFill>
                            <a:srgbClr val="00B0F0"/>
                          </a:solidFill>
                        </a:rPr>
                        <a:t> </a:t>
                      </a:r>
                      <a:r>
                        <a:rPr lang="it-IT" sz="2000" i="1" dirty="0" err="1">
                          <a:solidFill>
                            <a:srgbClr val="00B0F0"/>
                          </a:solidFill>
                        </a:rPr>
                        <a:t>ich</a:t>
                      </a:r>
                      <a:r>
                        <a:rPr lang="it-IT" sz="2000" i="1" dirty="0">
                          <a:solidFill>
                            <a:srgbClr val="00B0F0"/>
                          </a:solidFill>
                        </a:rPr>
                        <a:t> </a:t>
                      </a:r>
                      <a:r>
                        <a:rPr lang="it-IT" sz="2000" i="0" dirty="0">
                          <a:solidFill>
                            <a:srgbClr val="00B0F0"/>
                          </a:solidFill>
                        </a:rPr>
                        <a:t>(</a:t>
                      </a:r>
                      <a:r>
                        <a:rPr lang="it-IT" sz="2000" i="0" dirty="0" err="1">
                          <a:solidFill>
                            <a:srgbClr val="00B0F0"/>
                          </a:solidFill>
                        </a:rPr>
                        <a:t>when</a:t>
                      </a:r>
                      <a:r>
                        <a:rPr lang="it-IT" sz="2000" i="0" dirty="0">
                          <a:solidFill>
                            <a:srgbClr val="00B0F0"/>
                          </a:solidFill>
                        </a:rPr>
                        <a:t> </a:t>
                      </a:r>
                      <a:r>
                        <a:rPr lang="it-IT" sz="2000" i="0" dirty="0" err="1">
                          <a:solidFill>
                            <a:srgbClr val="00B0F0"/>
                          </a:solidFill>
                        </a:rPr>
                        <a:t>followed</a:t>
                      </a:r>
                      <a:r>
                        <a:rPr lang="it-IT" sz="2000" i="0" dirty="0">
                          <a:solidFill>
                            <a:srgbClr val="00B0F0"/>
                          </a:solidFill>
                        </a:rPr>
                        <a:t> by [e] or [i])</a:t>
                      </a:r>
                      <a:endParaRPr lang="en-GB" sz="2000" i="1" dirty="0">
                        <a:solidFill>
                          <a:srgbClr val="00B0F0"/>
                        </a:solidFill>
                      </a:endParaRPr>
                    </a:p>
                  </a:txBody>
                  <a:tcPr/>
                </a:tc>
                <a:tc>
                  <a:txBody>
                    <a:bodyPr/>
                    <a:lstStyle/>
                    <a:p>
                      <a:r>
                        <a:rPr lang="el-GR" sz="2000" dirty="0"/>
                        <a:t>έχω</a:t>
                      </a:r>
                    </a:p>
                    <a:p>
                      <a:r>
                        <a:rPr lang="el-GR" sz="2000" dirty="0"/>
                        <a:t>όχι</a:t>
                      </a:r>
                      <a:endParaRPr lang="en-GB" sz="2000" dirty="0"/>
                    </a:p>
                  </a:txBody>
                  <a:tcPr/>
                </a:tc>
                <a:tc>
                  <a:txBody>
                    <a:bodyPr/>
                    <a:lstStyle/>
                    <a:p>
                      <a:r>
                        <a:rPr lang="it-IT" sz="2000" dirty="0" err="1">
                          <a:solidFill>
                            <a:srgbClr val="00B0F0"/>
                          </a:solidFill>
                        </a:rPr>
                        <a:t>ekho</a:t>
                      </a:r>
                      <a:endParaRPr lang="it-IT" sz="2000" dirty="0">
                        <a:solidFill>
                          <a:srgbClr val="00B0F0"/>
                        </a:solidFill>
                      </a:endParaRPr>
                    </a:p>
                    <a:p>
                      <a:r>
                        <a:rPr lang="en-GB" sz="2000" dirty="0" err="1">
                          <a:solidFill>
                            <a:srgbClr val="00B0F0"/>
                          </a:solidFill>
                        </a:rPr>
                        <a:t>ochi</a:t>
                      </a:r>
                      <a:endParaRPr lang="en-GB" sz="2000" dirty="0">
                        <a:solidFill>
                          <a:srgbClr val="00B0F0"/>
                        </a:solidFill>
                      </a:endParaRPr>
                    </a:p>
                  </a:txBody>
                  <a:tcPr/>
                </a:tc>
                <a:extLst>
                  <a:ext uri="{0D108BD9-81ED-4DB2-BD59-A6C34878D82A}">
                    <a16:rowId xmlns:a16="http://schemas.microsoft.com/office/drawing/2014/main" val="3964910942"/>
                  </a:ext>
                </a:extLst>
              </a:tr>
              <a:tr h="557934">
                <a:tc>
                  <a:txBody>
                    <a:bodyPr/>
                    <a:lstStyle/>
                    <a:p>
                      <a:r>
                        <a:rPr lang="el-GR" sz="2000" b="1" dirty="0"/>
                        <a:t>Κ κ</a:t>
                      </a:r>
                      <a:endParaRPr lang="en-GB" sz="2000" b="1" dirty="0"/>
                    </a:p>
                  </a:txBody>
                  <a:tcPr/>
                </a:tc>
                <a:tc>
                  <a:txBody>
                    <a:bodyPr/>
                    <a:lstStyle/>
                    <a:p>
                      <a:r>
                        <a:rPr lang="it-IT" sz="2000" dirty="0">
                          <a:solidFill>
                            <a:srgbClr val="FF0000"/>
                          </a:solidFill>
                        </a:rPr>
                        <a:t>[k, c]</a:t>
                      </a:r>
                      <a:endParaRPr lang="en-GB" sz="2000" dirty="0">
                        <a:solidFill>
                          <a:srgbClr val="FF0000"/>
                        </a:solidFill>
                      </a:endParaRPr>
                    </a:p>
                  </a:txBody>
                  <a:tcPr/>
                </a:tc>
                <a:tc>
                  <a:txBody>
                    <a:bodyPr/>
                    <a:lstStyle/>
                    <a:p>
                      <a:pPr marL="0" indent="0">
                        <a:buNone/>
                      </a:pPr>
                      <a:r>
                        <a:rPr lang="it-IT" sz="2000" dirty="0">
                          <a:solidFill>
                            <a:srgbClr val="00B0F0"/>
                          </a:solidFill>
                        </a:rPr>
                        <a:t>1) </a:t>
                      </a:r>
                      <a:r>
                        <a:rPr lang="it-IT" sz="2000" dirty="0" err="1">
                          <a:solidFill>
                            <a:srgbClr val="00B0F0"/>
                          </a:solidFill>
                        </a:rPr>
                        <a:t>ck</a:t>
                      </a:r>
                      <a:r>
                        <a:rPr lang="it-IT" sz="2000" dirty="0">
                          <a:solidFill>
                            <a:srgbClr val="00B0F0"/>
                          </a:solidFill>
                        </a:rPr>
                        <a:t> </a:t>
                      </a:r>
                      <a:r>
                        <a:rPr lang="it-IT" sz="2000" dirty="0" err="1">
                          <a:solidFill>
                            <a:srgbClr val="00B0F0"/>
                          </a:solidFill>
                        </a:rPr>
                        <a:t>as</a:t>
                      </a:r>
                      <a:r>
                        <a:rPr lang="it-IT" sz="2000" dirty="0">
                          <a:solidFill>
                            <a:srgbClr val="00B0F0"/>
                          </a:solidFill>
                        </a:rPr>
                        <a:t> in </a:t>
                      </a:r>
                      <a:r>
                        <a:rPr lang="it-IT" sz="2000" i="1" dirty="0">
                          <a:solidFill>
                            <a:srgbClr val="00B0F0"/>
                          </a:solidFill>
                        </a:rPr>
                        <a:t>lock</a:t>
                      </a:r>
                    </a:p>
                    <a:p>
                      <a:pPr marL="0" indent="0">
                        <a:buNone/>
                      </a:pPr>
                      <a:r>
                        <a:rPr lang="it-IT" sz="2000" i="0" dirty="0">
                          <a:solidFill>
                            <a:srgbClr val="00B0F0"/>
                          </a:solidFill>
                        </a:rPr>
                        <a:t>2) k </a:t>
                      </a:r>
                      <a:r>
                        <a:rPr lang="it-IT" sz="2000" i="0" dirty="0" err="1">
                          <a:solidFill>
                            <a:srgbClr val="00B0F0"/>
                          </a:solidFill>
                        </a:rPr>
                        <a:t>as</a:t>
                      </a:r>
                      <a:r>
                        <a:rPr lang="it-IT" sz="2000" i="0" dirty="0">
                          <a:solidFill>
                            <a:srgbClr val="00B0F0"/>
                          </a:solidFill>
                        </a:rPr>
                        <a:t> in</a:t>
                      </a:r>
                      <a:r>
                        <a:rPr lang="it-IT" sz="2000" dirty="0">
                          <a:solidFill>
                            <a:srgbClr val="00B0F0"/>
                          </a:solidFill>
                        </a:rPr>
                        <a:t> </a:t>
                      </a:r>
                      <a:r>
                        <a:rPr lang="it-IT" sz="2000" i="1" dirty="0">
                          <a:solidFill>
                            <a:srgbClr val="00B0F0"/>
                          </a:solidFill>
                        </a:rPr>
                        <a:t>key </a:t>
                      </a:r>
                      <a:r>
                        <a:rPr lang="it-IT" sz="2000" i="0" dirty="0">
                          <a:solidFill>
                            <a:srgbClr val="00B0F0"/>
                          </a:solidFill>
                        </a:rPr>
                        <a:t>(</a:t>
                      </a:r>
                      <a:r>
                        <a:rPr lang="it-IT" sz="2000" i="0" dirty="0" err="1">
                          <a:solidFill>
                            <a:srgbClr val="00B0F0"/>
                          </a:solidFill>
                        </a:rPr>
                        <a:t>when</a:t>
                      </a:r>
                      <a:r>
                        <a:rPr lang="it-IT" sz="2000" i="0" dirty="0">
                          <a:solidFill>
                            <a:srgbClr val="00B0F0"/>
                          </a:solidFill>
                        </a:rPr>
                        <a:t> </a:t>
                      </a:r>
                      <a:r>
                        <a:rPr lang="it-IT" sz="2000" i="0" dirty="0" err="1">
                          <a:solidFill>
                            <a:srgbClr val="00B0F0"/>
                          </a:solidFill>
                        </a:rPr>
                        <a:t>followed</a:t>
                      </a:r>
                      <a:r>
                        <a:rPr lang="it-IT" sz="2000" i="0" dirty="0">
                          <a:solidFill>
                            <a:srgbClr val="00B0F0"/>
                          </a:solidFill>
                        </a:rPr>
                        <a:t> by [e] or [i])</a:t>
                      </a:r>
                      <a:endParaRPr lang="en-GB" sz="2000" dirty="0">
                        <a:solidFill>
                          <a:srgbClr val="00B0F0"/>
                        </a:solidFill>
                      </a:endParaRPr>
                    </a:p>
                  </a:txBody>
                  <a:tcPr/>
                </a:tc>
                <a:tc>
                  <a:txBody>
                    <a:bodyPr/>
                    <a:lstStyle/>
                    <a:p>
                      <a:r>
                        <a:rPr lang="el-GR" sz="2000" dirty="0"/>
                        <a:t>εκατό</a:t>
                      </a:r>
                    </a:p>
                    <a:p>
                      <a:r>
                        <a:rPr lang="el-GR" sz="2000" dirty="0"/>
                        <a:t>εκεί</a:t>
                      </a:r>
                      <a:endParaRPr lang="en-GB" sz="2000" dirty="0"/>
                    </a:p>
                  </a:txBody>
                  <a:tcPr/>
                </a:tc>
                <a:tc>
                  <a:txBody>
                    <a:bodyPr/>
                    <a:lstStyle/>
                    <a:p>
                      <a:r>
                        <a:rPr lang="it-IT" sz="2000" dirty="0" err="1">
                          <a:solidFill>
                            <a:srgbClr val="00B0F0"/>
                          </a:solidFill>
                        </a:rPr>
                        <a:t>ekato</a:t>
                      </a:r>
                      <a:endParaRPr lang="it-IT" sz="2000" dirty="0">
                        <a:solidFill>
                          <a:srgbClr val="00B0F0"/>
                        </a:solidFill>
                      </a:endParaRPr>
                    </a:p>
                    <a:p>
                      <a:r>
                        <a:rPr lang="it-IT" sz="2000" dirty="0" err="1">
                          <a:solidFill>
                            <a:srgbClr val="00B0F0"/>
                          </a:solidFill>
                        </a:rPr>
                        <a:t>eki</a:t>
                      </a:r>
                      <a:endParaRPr lang="en-GB" sz="2000" dirty="0">
                        <a:solidFill>
                          <a:srgbClr val="00B0F0"/>
                        </a:solidFill>
                      </a:endParaRPr>
                    </a:p>
                  </a:txBody>
                  <a:tcPr/>
                </a:tc>
                <a:extLst>
                  <a:ext uri="{0D108BD9-81ED-4DB2-BD59-A6C34878D82A}">
                    <a16:rowId xmlns:a16="http://schemas.microsoft.com/office/drawing/2014/main" val="956631469"/>
                  </a:ext>
                </a:extLst>
              </a:tr>
            </a:tbl>
          </a:graphicData>
        </a:graphic>
      </p:graphicFrame>
      <p:sp>
        <p:nvSpPr>
          <p:cNvPr id="17" name="CasellaDiTesto 16">
            <a:extLst>
              <a:ext uri="{FF2B5EF4-FFF2-40B4-BE49-F238E27FC236}">
                <a16:creationId xmlns:a16="http://schemas.microsoft.com/office/drawing/2014/main" id="{8F2A5445-E355-4962-8797-772B97BF5A2D}"/>
              </a:ext>
            </a:extLst>
          </p:cNvPr>
          <p:cNvSpPr txBox="1"/>
          <p:nvPr/>
        </p:nvSpPr>
        <p:spPr>
          <a:xfrm>
            <a:off x="8361412" y="432574"/>
            <a:ext cx="3816724" cy="1077218"/>
          </a:xfrm>
          <a:prstGeom prst="rect">
            <a:avLst/>
          </a:prstGeom>
          <a:noFill/>
        </p:spPr>
        <p:txBody>
          <a:bodyPr wrap="square" rtlCol="0">
            <a:spAutoFit/>
          </a:bodyPr>
          <a:lstStyle/>
          <a:p>
            <a:pPr algn="ctr"/>
            <a:r>
              <a:rPr lang="it-IT" sz="3200" b="1" dirty="0">
                <a:solidFill>
                  <a:srgbClr val="0070C0"/>
                </a:solidFill>
              </a:rPr>
              <a:t>Pronunciation</a:t>
            </a:r>
          </a:p>
          <a:p>
            <a:pPr algn="ctr"/>
            <a:r>
              <a:rPr lang="el-GR" sz="3200" b="1" dirty="0">
                <a:solidFill>
                  <a:srgbClr val="0070C0"/>
                </a:solidFill>
              </a:rPr>
              <a:t>Προφορά</a:t>
            </a:r>
            <a:endParaRPr lang="it-IT" sz="3200" b="1" dirty="0">
              <a:solidFill>
                <a:srgbClr val="0070C0"/>
              </a:solidFill>
            </a:endParaRPr>
          </a:p>
        </p:txBody>
      </p:sp>
      <p:pic>
        <p:nvPicPr>
          <p:cNvPr id="18" name="Immagine 17">
            <a:extLst>
              <a:ext uri="{FF2B5EF4-FFF2-40B4-BE49-F238E27FC236}">
                <a16:creationId xmlns:a16="http://schemas.microsoft.com/office/drawing/2014/main" id="{AD512A98-F35C-4011-BA49-EE6D575246EA}"/>
              </a:ext>
            </a:extLst>
          </p:cNvPr>
          <p:cNvPicPr>
            <a:picLocks noChangeAspect="1"/>
          </p:cNvPicPr>
          <p:nvPr/>
        </p:nvPicPr>
        <p:blipFill>
          <a:blip r:embed="rId4"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rot="16200000">
            <a:off x="1849369" y="3527257"/>
            <a:ext cx="1938294" cy="519102"/>
          </a:xfrm>
          <a:prstGeom prst="rect">
            <a:avLst/>
          </a:prstGeom>
        </p:spPr>
      </p:pic>
      <p:sp>
        <p:nvSpPr>
          <p:cNvPr id="21" name="CasellaDiTesto 20">
            <a:extLst>
              <a:ext uri="{FF2B5EF4-FFF2-40B4-BE49-F238E27FC236}">
                <a16:creationId xmlns:a16="http://schemas.microsoft.com/office/drawing/2014/main" id="{CD4D69DB-E206-4966-8199-C66C4A54CE03}"/>
              </a:ext>
            </a:extLst>
          </p:cNvPr>
          <p:cNvSpPr txBox="1"/>
          <p:nvPr/>
        </p:nvSpPr>
        <p:spPr>
          <a:xfrm>
            <a:off x="442205" y="803697"/>
            <a:ext cx="3816724" cy="707886"/>
          </a:xfrm>
          <a:prstGeom prst="rect">
            <a:avLst/>
          </a:prstGeom>
          <a:noFill/>
        </p:spPr>
        <p:txBody>
          <a:bodyPr wrap="square" rtlCol="0">
            <a:spAutoFit/>
          </a:bodyPr>
          <a:lstStyle/>
          <a:p>
            <a:pPr algn="ctr"/>
            <a:r>
              <a:rPr lang="el-GR" sz="2000" b="1" dirty="0">
                <a:solidFill>
                  <a:srgbClr val="0070C0"/>
                </a:solidFill>
              </a:rPr>
              <a:t>Απλά σύμφωνα</a:t>
            </a:r>
          </a:p>
          <a:p>
            <a:pPr algn="ctr"/>
            <a:r>
              <a:rPr lang="it-IT" sz="2000" b="1" dirty="0">
                <a:solidFill>
                  <a:srgbClr val="0070C0"/>
                </a:solidFill>
              </a:rPr>
              <a:t>(Simple </a:t>
            </a:r>
            <a:r>
              <a:rPr lang="it-IT" sz="2000" b="1" dirty="0" err="1">
                <a:solidFill>
                  <a:srgbClr val="0070C0"/>
                </a:solidFill>
              </a:rPr>
              <a:t>consonants</a:t>
            </a:r>
            <a:r>
              <a:rPr lang="it-IT" sz="2000" b="1" dirty="0">
                <a:solidFill>
                  <a:srgbClr val="0070C0"/>
                </a:solidFill>
              </a:rPr>
              <a:t>)</a:t>
            </a:r>
            <a:r>
              <a:rPr lang="el-GR" sz="2000" b="1" dirty="0">
                <a:solidFill>
                  <a:srgbClr val="0070C0"/>
                </a:solidFill>
              </a:rPr>
              <a:t> </a:t>
            </a:r>
            <a:endParaRPr lang="it-IT" sz="2000" b="1" dirty="0">
              <a:solidFill>
                <a:srgbClr val="0070C0"/>
              </a:solidFill>
            </a:endParaRPr>
          </a:p>
        </p:txBody>
      </p:sp>
      <p:sp>
        <p:nvSpPr>
          <p:cNvPr id="22" name="CasellaDiTesto 21">
            <a:extLst>
              <a:ext uri="{FF2B5EF4-FFF2-40B4-BE49-F238E27FC236}">
                <a16:creationId xmlns:a16="http://schemas.microsoft.com/office/drawing/2014/main" id="{EEDE50F6-7AA4-49A9-9856-E7DE07402BD1}"/>
              </a:ext>
            </a:extLst>
          </p:cNvPr>
          <p:cNvSpPr txBox="1"/>
          <p:nvPr/>
        </p:nvSpPr>
        <p:spPr>
          <a:xfrm>
            <a:off x="442205" y="6236301"/>
            <a:ext cx="7871478" cy="374417"/>
          </a:xfrm>
          <a:prstGeom prst="rect">
            <a:avLst/>
          </a:prstGeom>
          <a:solidFill>
            <a:schemeClr val="bg1"/>
          </a:solidFill>
        </p:spPr>
        <p:txBody>
          <a:bodyPr wrap="square" rtlCol="0">
            <a:spAutoFit/>
          </a:bodyPr>
          <a:lstStyle/>
          <a:p>
            <a:r>
              <a:rPr lang="it-IT" dirty="0" err="1">
                <a:solidFill>
                  <a:srgbClr val="0070C0"/>
                </a:solidFill>
              </a:rPr>
              <a:t>Modern</a:t>
            </a:r>
            <a:r>
              <a:rPr lang="it-IT" dirty="0">
                <a:solidFill>
                  <a:srgbClr val="0070C0"/>
                </a:solidFill>
              </a:rPr>
              <a:t> </a:t>
            </a:r>
            <a:r>
              <a:rPr lang="it-IT" dirty="0" err="1">
                <a:solidFill>
                  <a:srgbClr val="0070C0"/>
                </a:solidFill>
              </a:rPr>
              <a:t>Greek</a:t>
            </a:r>
            <a:r>
              <a:rPr lang="it-IT" dirty="0">
                <a:solidFill>
                  <a:srgbClr val="0070C0"/>
                </a:solidFill>
              </a:rPr>
              <a:t> (GRE1001) | Jacopo Mosesso </a:t>
            </a:r>
            <a:r>
              <a:rPr lang="it-IT" dirty="0"/>
              <a:t>|</a:t>
            </a:r>
            <a:r>
              <a:rPr lang="it-IT" dirty="0">
                <a:solidFill>
                  <a:srgbClr val="002060"/>
                </a:solidFill>
              </a:rPr>
              <a:t> VIT University, </a:t>
            </a:r>
            <a:r>
              <a:rPr lang="it-IT" dirty="0" err="1">
                <a:solidFill>
                  <a:srgbClr val="002060"/>
                </a:solidFill>
              </a:rPr>
              <a:t>July</a:t>
            </a:r>
            <a:r>
              <a:rPr lang="it-IT" dirty="0">
                <a:solidFill>
                  <a:srgbClr val="002060"/>
                </a:solidFill>
              </a:rPr>
              <a:t> 2022</a:t>
            </a:r>
          </a:p>
        </p:txBody>
      </p:sp>
    </p:spTree>
    <p:extLst>
      <p:ext uri="{BB962C8B-B14F-4D97-AF65-F5344CB8AC3E}">
        <p14:creationId xmlns:p14="http://schemas.microsoft.com/office/powerpoint/2010/main" val="9507678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Immagine 13">
            <a:extLst>
              <a:ext uri="{FF2B5EF4-FFF2-40B4-BE49-F238E27FC236}">
                <a16:creationId xmlns:a16="http://schemas.microsoft.com/office/drawing/2014/main" id="{2668180A-E7D5-47E6-85CE-E0D5098B3B99}"/>
              </a:ext>
            </a:extLst>
          </p:cNvPr>
          <p:cNvPicPr>
            <a:picLocks noChangeAspect="1"/>
          </p:cNvPicPr>
          <p:nvPr/>
        </p:nvPicPr>
        <p:blipFill rotWithShape="1">
          <a:blip r:embed="rId2">
            <a:extLst>
              <a:ext uri="{28A0092B-C50C-407E-A947-70E740481C1C}">
                <a14:useLocalDpi xmlns:a14="http://schemas.microsoft.com/office/drawing/2010/main" val="0"/>
              </a:ext>
            </a:extLst>
          </a:blip>
          <a:srcRect t="-1" b="11743"/>
          <a:stretch/>
        </p:blipFill>
        <p:spPr>
          <a:xfrm>
            <a:off x="10279795" y="5258037"/>
            <a:ext cx="1720657" cy="1599963"/>
          </a:xfrm>
          <a:prstGeom prst="rect">
            <a:avLst/>
          </a:prstGeom>
        </p:spPr>
      </p:pic>
      <p:grpSp>
        <p:nvGrpSpPr>
          <p:cNvPr id="7" name="Gruppo 6">
            <a:extLst>
              <a:ext uri="{FF2B5EF4-FFF2-40B4-BE49-F238E27FC236}">
                <a16:creationId xmlns:a16="http://schemas.microsoft.com/office/drawing/2014/main" id="{26B6EAF2-CBB3-4DA8-8C07-4AF92493ADB7}"/>
              </a:ext>
            </a:extLst>
          </p:cNvPr>
          <p:cNvGrpSpPr/>
          <p:nvPr/>
        </p:nvGrpSpPr>
        <p:grpSpPr>
          <a:xfrm>
            <a:off x="956441" y="6160862"/>
            <a:ext cx="9307156" cy="519102"/>
            <a:chOff x="662151" y="5144570"/>
            <a:chExt cx="9307156" cy="519102"/>
          </a:xfrm>
        </p:grpSpPr>
        <p:pic>
          <p:nvPicPr>
            <p:cNvPr id="3" name="Immagine 2">
              <a:extLst>
                <a:ext uri="{FF2B5EF4-FFF2-40B4-BE49-F238E27FC236}">
                  <a16:creationId xmlns:a16="http://schemas.microsoft.com/office/drawing/2014/main" id="{BE926B0F-C08E-4F7F-99C4-85B1DD58CE17}"/>
                </a:ext>
              </a:extLst>
            </p:cNvPr>
            <p:cNvPicPr>
              <a:picLocks noChangeAspect="1"/>
            </p:cNvPicPr>
            <p:nvPr/>
          </p:nvPicPr>
          <p:blipFill rotWithShape="1">
            <a:blip r:embed="rId3" cstate="print">
              <a:duotone>
                <a:schemeClr val="accent5">
                  <a:shade val="45000"/>
                  <a:satMod val="135000"/>
                </a:schemeClr>
                <a:prstClr val="white"/>
              </a:duotone>
              <a:extLst>
                <a:ext uri="{28A0092B-C50C-407E-A947-70E740481C1C}">
                  <a14:useLocalDpi xmlns:a14="http://schemas.microsoft.com/office/drawing/2010/main" val="0"/>
                </a:ext>
              </a:extLst>
            </a:blip>
            <a:srcRect t="28584" r="51333" b="28417"/>
            <a:stretch/>
          </p:blipFill>
          <p:spPr>
            <a:xfrm flipV="1">
              <a:off x="662151" y="5144570"/>
              <a:ext cx="1175020" cy="519102"/>
            </a:xfrm>
            <a:prstGeom prst="rect">
              <a:avLst/>
            </a:prstGeom>
          </p:spPr>
        </p:pic>
        <p:pic>
          <p:nvPicPr>
            <p:cNvPr id="15" name="Immagine 14">
              <a:extLst>
                <a:ext uri="{FF2B5EF4-FFF2-40B4-BE49-F238E27FC236}">
                  <a16:creationId xmlns:a16="http://schemas.microsoft.com/office/drawing/2014/main" id="{EF09BA52-D7D4-4E7C-8F53-E3F26F789827}"/>
                </a:ext>
              </a:extLst>
            </p:cNvPr>
            <p:cNvPicPr>
              <a:picLocks noChangeAspect="1"/>
            </p:cNvPicPr>
            <p:nvPr/>
          </p:nvPicPr>
          <p:blipFill rotWithShape="1">
            <a:blip r:embed="rId3" cstate="print">
              <a:duotone>
                <a:schemeClr val="accent5">
                  <a:shade val="45000"/>
                  <a:satMod val="135000"/>
                </a:schemeClr>
                <a:prstClr val="white"/>
              </a:duotone>
              <a:extLst>
                <a:ext uri="{28A0092B-C50C-407E-A947-70E740481C1C}">
                  <a14:useLocalDpi xmlns:a14="http://schemas.microsoft.com/office/drawing/2010/main" val="0"/>
                </a:ext>
              </a:extLst>
            </a:blip>
            <a:srcRect t="28584" r="51333" b="28417"/>
            <a:stretch/>
          </p:blipFill>
          <p:spPr>
            <a:xfrm flipV="1">
              <a:off x="1822905" y="5144570"/>
              <a:ext cx="1175020" cy="519102"/>
            </a:xfrm>
            <a:prstGeom prst="rect">
              <a:avLst/>
            </a:prstGeom>
          </p:spPr>
        </p:pic>
        <p:pic>
          <p:nvPicPr>
            <p:cNvPr id="19" name="Immagine 18">
              <a:extLst>
                <a:ext uri="{FF2B5EF4-FFF2-40B4-BE49-F238E27FC236}">
                  <a16:creationId xmlns:a16="http://schemas.microsoft.com/office/drawing/2014/main" id="{474EC2C3-910E-46C2-AB0B-B6D4B523C8BF}"/>
                </a:ext>
              </a:extLst>
            </p:cNvPr>
            <p:cNvPicPr>
              <a:picLocks noChangeAspect="1"/>
            </p:cNvPicPr>
            <p:nvPr/>
          </p:nvPicPr>
          <p:blipFill rotWithShape="1">
            <a:blip r:embed="rId3" cstate="print">
              <a:duotone>
                <a:schemeClr val="accent5">
                  <a:shade val="45000"/>
                  <a:satMod val="135000"/>
                </a:schemeClr>
                <a:prstClr val="white"/>
              </a:duotone>
              <a:extLst>
                <a:ext uri="{28A0092B-C50C-407E-A947-70E740481C1C}">
                  <a14:useLocalDpi xmlns:a14="http://schemas.microsoft.com/office/drawing/2010/main" val="0"/>
                </a:ext>
              </a:extLst>
            </a:blip>
            <a:srcRect t="28584" r="51333" b="28417"/>
            <a:stretch/>
          </p:blipFill>
          <p:spPr>
            <a:xfrm flipV="1">
              <a:off x="2985987" y="5144570"/>
              <a:ext cx="1175020" cy="519102"/>
            </a:xfrm>
            <a:prstGeom prst="rect">
              <a:avLst/>
            </a:prstGeom>
          </p:spPr>
        </p:pic>
        <p:pic>
          <p:nvPicPr>
            <p:cNvPr id="20" name="Immagine 19">
              <a:extLst>
                <a:ext uri="{FF2B5EF4-FFF2-40B4-BE49-F238E27FC236}">
                  <a16:creationId xmlns:a16="http://schemas.microsoft.com/office/drawing/2014/main" id="{D8B31A47-8FB5-4F8B-9A8D-BCBF168869B8}"/>
                </a:ext>
              </a:extLst>
            </p:cNvPr>
            <p:cNvPicPr>
              <a:picLocks noChangeAspect="1"/>
            </p:cNvPicPr>
            <p:nvPr/>
          </p:nvPicPr>
          <p:blipFill rotWithShape="1">
            <a:blip r:embed="rId3" cstate="print">
              <a:duotone>
                <a:schemeClr val="accent5">
                  <a:shade val="45000"/>
                  <a:satMod val="135000"/>
                </a:schemeClr>
                <a:prstClr val="white"/>
              </a:duotone>
              <a:extLst>
                <a:ext uri="{28A0092B-C50C-407E-A947-70E740481C1C}">
                  <a14:useLocalDpi xmlns:a14="http://schemas.microsoft.com/office/drawing/2010/main" val="0"/>
                </a:ext>
              </a:extLst>
            </a:blip>
            <a:srcRect t="28584" r="51333" b="28417"/>
            <a:stretch/>
          </p:blipFill>
          <p:spPr>
            <a:xfrm flipV="1">
              <a:off x="4148341" y="5144570"/>
              <a:ext cx="1175020" cy="519102"/>
            </a:xfrm>
            <a:prstGeom prst="rect">
              <a:avLst/>
            </a:prstGeom>
          </p:spPr>
        </p:pic>
        <p:pic>
          <p:nvPicPr>
            <p:cNvPr id="27" name="Immagine 26">
              <a:extLst>
                <a:ext uri="{FF2B5EF4-FFF2-40B4-BE49-F238E27FC236}">
                  <a16:creationId xmlns:a16="http://schemas.microsoft.com/office/drawing/2014/main" id="{413F4EAC-F6A8-4F86-8724-5BB1FB177E77}"/>
                </a:ext>
              </a:extLst>
            </p:cNvPr>
            <p:cNvPicPr>
              <a:picLocks noChangeAspect="1"/>
            </p:cNvPicPr>
            <p:nvPr/>
          </p:nvPicPr>
          <p:blipFill rotWithShape="1">
            <a:blip r:embed="rId3" cstate="print">
              <a:duotone>
                <a:schemeClr val="accent5">
                  <a:shade val="45000"/>
                  <a:satMod val="135000"/>
                </a:schemeClr>
                <a:prstClr val="white"/>
              </a:duotone>
              <a:extLst>
                <a:ext uri="{28A0092B-C50C-407E-A947-70E740481C1C}">
                  <a14:useLocalDpi xmlns:a14="http://schemas.microsoft.com/office/drawing/2010/main" val="0"/>
                </a:ext>
              </a:extLst>
            </a:blip>
            <a:srcRect t="28584" r="51333" b="28417"/>
            <a:stretch/>
          </p:blipFill>
          <p:spPr>
            <a:xfrm flipV="1">
              <a:off x="5302492" y="5144570"/>
              <a:ext cx="1175020" cy="519102"/>
            </a:xfrm>
            <a:prstGeom prst="rect">
              <a:avLst/>
            </a:prstGeom>
          </p:spPr>
        </p:pic>
        <p:pic>
          <p:nvPicPr>
            <p:cNvPr id="28" name="Immagine 27">
              <a:extLst>
                <a:ext uri="{FF2B5EF4-FFF2-40B4-BE49-F238E27FC236}">
                  <a16:creationId xmlns:a16="http://schemas.microsoft.com/office/drawing/2014/main" id="{A085FA02-F772-47B9-B613-DF601AAE3BBD}"/>
                </a:ext>
              </a:extLst>
            </p:cNvPr>
            <p:cNvPicPr>
              <a:picLocks noChangeAspect="1"/>
            </p:cNvPicPr>
            <p:nvPr/>
          </p:nvPicPr>
          <p:blipFill rotWithShape="1">
            <a:blip r:embed="rId3" cstate="print">
              <a:duotone>
                <a:schemeClr val="accent5">
                  <a:shade val="45000"/>
                  <a:satMod val="135000"/>
                </a:schemeClr>
                <a:prstClr val="white"/>
              </a:duotone>
              <a:extLst>
                <a:ext uri="{28A0092B-C50C-407E-A947-70E740481C1C}">
                  <a14:useLocalDpi xmlns:a14="http://schemas.microsoft.com/office/drawing/2010/main" val="0"/>
                </a:ext>
              </a:extLst>
            </a:blip>
            <a:srcRect t="28584" r="51333" b="28417"/>
            <a:stretch/>
          </p:blipFill>
          <p:spPr>
            <a:xfrm flipV="1">
              <a:off x="6463245" y="5144570"/>
              <a:ext cx="1175020" cy="519102"/>
            </a:xfrm>
            <a:prstGeom prst="rect">
              <a:avLst/>
            </a:prstGeom>
          </p:spPr>
        </p:pic>
        <p:pic>
          <p:nvPicPr>
            <p:cNvPr id="25" name="Immagine 24">
              <a:extLst>
                <a:ext uri="{FF2B5EF4-FFF2-40B4-BE49-F238E27FC236}">
                  <a16:creationId xmlns:a16="http://schemas.microsoft.com/office/drawing/2014/main" id="{D5E11AC9-FFA0-48E2-8DB2-9342E666E56B}"/>
                </a:ext>
              </a:extLst>
            </p:cNvPr>
            <p:cNvPicPr>
              <a:picLocks noChangeAspect="1"/>
            </p:cNvPicPr>
            <p:nvPr/>
          </p:nvPicPr>
          <p:blipFill rotWithShape="1">
            <a:blip r:embed="rId3" cstate="print">
              <a:duotone>
                <a:schemeClr val="accent5">
                  <a:shade val="45000"/>
                  <a:satMod val="135000"/>
                </a:schemeClr>
                <a:prstClr val="white"/>
              </a:duotone>
              <a:extLst>
                <a:ext uri="{28A0092B-C50C-407E-A947-70E740481C1C}">
                  <a14:useLocalDpi xmlns:a14="http://schemas.microsoft.com/office/drawing/2010/main" val="0"/>
                </a:ext>
              </a:extLst>
            </a:blip>
            <a:srcRect t="28584" r="51333" b="28417"/>
            <a:stretch/>
          </p:blipFill>
          <p:spPr>
            <a:xfrm flipV="1">
              <a:off x="7629930" y="5144570"/>
              <a:ext cx="1175020" cy="519102"/>
            </a:xfrm>
            <a:prstGeom prst="rect">
              <a:avLst/>
            </a:prstGeom>
          </p:spPr>
        </p:pic>
        <p:pic>
          <p:nvPicPr>
            <p:cNvPr id="26" name="Immagine 25">
              <a:extLst>
                <a:ext uri="{FF2B5EF4-FFF2-40B4-BE49-F238E27FC236}">
                  <a16:creationId xmlns:a16="http://schemas.microsoft.com/office/drawing/2014/main" id="{C7B52F96-1B56-4508-B9DD-B8AA8AB79738}"/>
                </a:ext>
              </a:extLst>
            </p:cNvPr>
            <p:cNvPicPr>
              <a:picLocks noChangeAspect="1"/>
            </p:cNvPicPr>
            <p:nvPr/>
          </p:nvPicPr>
          <p:blipFill rotWithShape="1">
            <a:blip r:embed="rId3" cstate="print">
              <a:duotone>
                <a:schemeClr val="accent5">
                  <a:shade val="45000"/>
                  <a:satMod val="135000"/>
                </a:schemeClr>
                <a:prstClr val="white"/>
              </a:duotone>
              <a:extLst>
                <a:ext uri="{28A0092B-C50C-407E-A947-70E740481C1C}">
                  <a14:useLocalDpi xmlns:a14="http://schemas.microsoft.com/office/drawing/2010/main" val="0"/>
                </a:ext>
              </a:extLst>
            </a:blip>
            <a:srcRect t="28584" r="51333" b="28417"/>
            <a:stretch/>
          </p:blipFill>
          <p:spPr>
            <a:xfrm flipV="1">
              <a:off x="8794287" y="5144570"/>
              <a:ext cx="1175020" cy="519102"/>
            </a:xfrm>
            <a:prstGeom prst="rect">
              <a:avLst/>
            </a:prstGeom>
          </p:spPr>
        </p:pic>
      </p:grpSp>
      <p:graphicFrame>
        <p:nvGraphicFramePr>
          <p:cNvPr id="16" name="Tabella 3">
            <a:extLst>
              <a:ext uri="{FF2B5EF4-FFF2-40B4-BE49-F238E27FC236}">
                <a16:creationId xmlns:a16="http://schemas.microsoft.com/office/drawing/2014/main" id="{151E97CB-7FC3-4FFE-B8FE-649F09DE0B8F}"/>
              </a:ext>
            </a:extLst>
          </p:cNvPr>
          <p:cNvGraphicFramePr>
            <a:graphicFrameLocks noGrp="1"/>
          </p:cNvGraphicFramePr>
          <p:nvPr/>
        </p:nvGraphicFramePr>
        <p:xfrm>
          <a:off x="925895" y="2871066"/>
          <a:ext cx="10340210" cy="1115868"/>
        </p:xfrm>
        <a:graphic>
          <a:graphicData uri="http://schemas.openxmlformats.org/drawingml/2006/table">
            <a:tbl>
              <a:tblPr firstRow="1" bandRow="1">
                <a:tableStyleId>{2D5ABB26-0587-4C30-8999-92F81FD0307C}</a:tableStyleId>
              </a:tblPr>
              <a:tblGrid>
                <a:gridCol w="2068042">
                  <a:extLst>
                    <a:ext uri="{9D8B030D-6E8A-4147-A177-3AD203B41FA5}">
                      <a16:colId xmlns:a16="http://schemas.microsoft.com/office/drawing/2014/main" val="1878652797"/>
                    </a:ext>
                  </a:extLst>
                </a:gridCol>
                <a:gridCol w="803971">
                  <a:extLst>
                    <a:ext uri="{9D8B030D-6E8A-4147-A177-3AD203B41FA5}">
                      <a16:colId xmlns:a16="http://schemas.microsoft.com/office/drawing/2014/main" val="1697776910"/>
                    </a:ext>
                  </a:extLst>
                </a:gridCol>
                <a:gridCol w="3332113">
                  <a:extLst>
                    <a:ext uri="{9D8B030D-6E8A-4147-A177-3AD203B41FA5}">
                      <a16:colId xmlns:a16="http://schemas.microsoft.com/office/drawing/2014/main" val="351437887"/>
                    </a:ext>
                  </a:extLst>
                </a:gridCol>
                <a:gridCol w="2068042">
                  <a:extLst>
                    <a:ext uri="{9D8B030D-6E8A-4147-A177-3AD203B41FA5}">
                      <a16:colId xmlns:a16="http://schemas.microsoft.com/office/drawing/2014/main" val="23369016"/>
                    </a:ext>
                  </a:extLst>
                </a:gridCol>
                <a:gridCol w="2068042">
                  <a:extLst>
                    <a:ext uri="{9D8B030D-6E8A-4147-A177-3AD203B41FA5}">
                      <a16:colId xmlns:a16="http://schemas.microsoft.com/office/drawing/2014/main" val="2768901727"/>
                    </a:ext>
                  </a:extLst>
                </a:gridCol>
              </a:tblGrid>
              <a:tr h="557934">
                <a:tc>
                  <a:txBody>
                    <a:bodyPr/>
                    <a:lstStyle/>
                    <a:p>
                      <a:pPr algn="l"/>
                      <a:r>
                        <a:rPr lang="el-GR" sz="2000" b="1" dirty="0"/>
                        <a:t>Ξ ξ</a:t>
                      </a:r>
                      <a:endParaRPr lang="el-GR" sz="2000" dirty="0"/>
                    </a:p>
                  </a:txBody>
                  <a:tcPr/>
                </a:tc>
                <a:tc>
                  <a:txBody>
                    <a:bodyPr/>
                    <a:lstStyle/>
                    <a:p>
                      <a:pPr algn="l"/>
                      <a:r>
                        <a:rPr lang="it-IT" sz="2000" dirty="0">
                          <a:solidFill>
                            <a:srgbClr val="FF0000"/>
                          </a:solidFill>
                        </a:rPr>
                        <a:t>[</a:t>
                      </a:r>
                      <a:r>
                        <a:rPr lang="it-IT" sz="2000" dirty="0" err="1">
                          <a:solidFill>
                            <a:srgbClr val="FF0000"/>
                          </a:solidFill>
                        </a:rPr>
                        <a:t>ks</a:t>
                      </a:r>
                      <a:r>
                        <a:rPr lang="it-IT" sz="2000" dirty="0">
                          <a:solidFill>
                            <a:srgbClr val="FF0000"/>
                          </a:solidFill>
                        </a:rPr>
                        <a:t>]</a:t>
                      </a:r>
                      <a:endParaRPr lang="el-GR" sz="2000" dirty="0">
                        <a:solidFill>
                          <a:srgbClr val="FF0000"/>
                        </a:solidFill>
                      </a:endParaRPr>
                    </a:p>
                  </a:txBody>
                  <a:tcPr/>
                </a:tc>
                <a:tc>
                  <a:txBody>
                    <a:bodyPr/>
                    <a:lstStyle/>
                    <a:p>
                      <a:pPr algn="l"/>
                      <a:r>
                        <a:rPr lang="it-IT" sz="2000" dirty="0" err="1">
                          <a:solidFill>
                            <a:srgbClr val="00B0F0"/>
                          </a:solidFill>
                        </a:rPr>
                        <a:t>ks</a:t>
                      </a:r>
                      <a:r>
                        <a:rPr lang="it-IT" sz="2000" dirty="0">
                          <a:solidFill>
                            <a:srgbClr val="00B0F0"/>
                          </a:solidFill>
                        </a:rPr>
                        <a:t> </a:t>
                      </a:r>
                      <a:r>
                        <a:rPr lang="it-IT" sz="2000" dirty="0" err="1">
                          <a:solidFill>
                            <a:srgbClr val="00B0F0"/>
                          </a:solidFill>
                        </a:rPr>
                        <a:t>as</a:t>
                      </a:r>
                      <a:r>
                        <a:rPr lang="it-IT" sz="2000" dirty="0">
                          <a:solidFill>
                            <a:srgbClr val="00B0F0"/>
                          </a:solidFill>
                        </a:rPr>
                        <a:t> in </a:t>
                      </a:r>
                      <a:r>
                        <a:rPr lang="it-IT" sz="2000" i="1" dirty="0" err="1">
                          <a:solidFill>
                            <a:srgbClr val="00B0F0"/>
                          </a:solidFill>
                        </a:rPr>
                        <a:t>beaks</a:t>
                      </a:r>
                      <a:endParaRPr lang="el-GR" sz="2000" i="1" dirty="0">
                        <a:solidFill>
                          <a:srgbClr val="00B0F0"/>
                        </a:solidFill>
                      </a:endParaRPr>
                    </a:p>
                  </a:txBody>
                  <a:tcPr/>
                </a:tc>
                <a:tc>
                  <a:txBody>
                    <a:bodyPr/>
                    <a:lstStyle/>
                    <a:p>
                      <a:pPr algn="l"/>
                      <a:r>
                        <a:rPr lang="el-GR" sz="2000" dirty="0"/>
                        <a:t>έξυπνος</a:t>
                      </a:r>
                    </a:p>
                  </a:txBody>
                  <a:tcPr/>
                </a:tc>
                <a:tc>
                  <a:txBody>
                    <a:bodyPr/>
                    <a:lstStyle/>
                    <a:p>
                      <a:pPr algn="l"/>
                      <a:r>
                        <a:rPr lang="it-IT" sz="2000" dirty="0" err="1">
                          <a:solidFill>
                            <a:srgbClr val="00B0F0"/>
                          </a:solidFill>
                        </a:rPr>
                        <a:t>eksipnos</a:t>
                      </a:r>
                      <a:endParaRPr lang="el-GR" sz="2000" dirty="0">
                        <a:solidFill>
                          <a:srgbClr val="00B0F0"/>
                        </a:solidFill>
                      </a:endParaRPr>
                    </a:p>
                  </a:txBody>
                  <a:tcPr/>
                </a:tc>
                <a:extLst>
                  <a:ext uri="{0D108BD9-81ED-4DB2-BD59-A6C34878D82A}">
                    <a16:rowId xmlns:a16="http://schemas.microsoft.com/office/drawing/2014/main" val="872554233"/>
                  </a:ext>
                </a:extLst>
              </a:tr>
              <a:tr h="557934">
                <a:tc>
                  <a:txBody>
                    <a:bodyPr/>
                    <a:lstStyle/>
                    <a:p>
                      <a:r>
                        <a:rPr lang="el-GR" sz="2000" b="1" dirty="0"/>
                        <a:t>Ψ ψ</a:t>
                      </a:r>
                      <a:endParaRPr lang="en-GB" sz="2000" dirty="0"/>
                    </a:p>
                  </a:txBody>
                  <a:tcPr/>
                </a:tc>
                <a:tc>
                  <a:txBody>
                    <a:bodyPr/>
                    <a:lstStyle/>
                    <a:p>
                      <a:r>
                        <a:rPr lang="it-IT" sz="2000" dirty="0">
                          <a:solidFill>
                            <a:srgbClr val="FF0000"/>
                          </a:solidFill>
                        </a:rPr>
                        <a:t>[</a:t>
                      </a:r>
                      <a:r>
                        <a:rPr lang="it-IT" sz="2000" dirty="0" err="1">
                          <a:solidFill>
                            <a:srgbClr val="FF0000"/>
                          </a:solidFill>
                        </a:rPr>
                        <a:t>ps</a:t>
                      </a:r>
                      <a:r>
                        <a:rPr lang="it-IT" sz="2000" dirty="0">
                          <a:solidFill>
                            <a:srgbClr val="FF0000"/>
                          </a:solidFill>
                        </a:rPr>
                        <a:t>]</a:t>
                      </a:r>
                      <a:endParaRPr lang="en-GB" sz="2000" dirty="0">
                        <a:solidFill>
                          <a:srgbClr val="FF0000"/>
                        </a:solidFill>
                      </a:endParaRPr>
                    </a:p>
                  </a:txBody>
                  <a:tcPr/>
                </a:tc>
                <a:tc>
                  <a:txBody>
                    <a:bodyPr/>
                    <a:lstStyle/>
                    <a:p>
                      <a:r>
                        <a:rPr lang="it-IT" sz="2000" dirty="0" err="1">
                          <a:solidFill>
                            <a:srgbClr val="00B0F0"/>
                          </a:solidFill>
                        </a:rPr>
                        <a:t>ps</a:t>
                      </a:r>
                      <a:r>
                        <a:rPr lang="it-IT" sz="2000" dirty="0">
                          <a:solidFill>
                            <a:srgbClr val="00B0F0"/>
                          </a:solidFill>
                        </a:rPr>
                        <a:t> </a:t>
                      </a:r>
                      <a:r>
                        <a:rPr lang="it-IT" sz="2000" dirty="0" err="1">
                          <a:solidFill>
                            <a:srgbClr val="00B0F0"/>
                          </a:solidFill>
                        </a:rPr>
                        <a:t>as</a:t>
                      </a:r>
                      <a:r>
                        <a:rPr lang="it-IT" sz="2000" dirty="0">
                          <a:solidFill>
                            <a:srgbClr val="00B0F0"/>
                          </a:solidFill>
                        </a:rPr>
                        <a:t> in shops</a:t>
                      </a:r>
                      <a:endParaRPr lang="en-GB" sz="2000" i="1" dirty="0">
                        <a:solidFill>
                          <a:srgbClr val="00B0F0"/>
                        </a:solidFill>
                      </a:endParaRPr>
                    </a:p>
                  </a:txBody>
                  <a:tcPr/>
                </a:tc>
                <a:tc>
                  <a:txBody>
                    <a:bodyPr/>
                    <a:lstStyle/>
                    <a:p>
                      <a:r>
                        <a:rPr lang="el-GR" sz="2000" dirty="0"/>
                        <a:t>ψωμί</a:t>
                      </a:r>
                      <a:endParaRPr lang="en-GB" sz="2000" dirty="0"/>
                    </a:p>
                  </a:txBody>
                  <a:tcPr/>
                </a:tc>
                <a:tc>
                  <a:txBody>
                    <a:bodyPr/>
                    <a:lstStyle/>
                    <a:p>
                      <a:r>
                        <a:rPr lang="it-IT" sz="2000" dirty="0" err="1">
                          <a:solidFill>
                            <a:srgbClr val="00B0F0"/>
                          </a:solidFill>
                        </a:rPr>
                        <a:t>psomi</a:t>
                      </a:r>
                      <a:endParaRPr lang="en-GB" sz="2000" dirty="0">
                        <a:solidFill>
                          <a:srgbClr val="00B0F0"/>
                        </a:solidFill>
                      </a:endParaRPr>
                    </a:p>
                  </a:txBody>
                  <a:tcPr/>
                </a:tc>
                <a:extLst>
                  <a:ext uri="{0D108BD9-81ED-4DB2-BD59-A6C34878D82A}">
                    <a16:rowId xmlns:a16="http://schemas.microsoft.com/office/drawing/2014/main" val="643026525"/>
                  </a:ext>
                </a:extLst>
              </a:tr>
            </a:tbl>
          </a:graphicData>
        </a:graphic>
      </p:graphicFrame>
      <p:sp>
        <p:nvSpPr>
          <p:cNvPr id="17" name="CasellaDiTesto 16">
            <a:extLst>
              <a:ext uri="{FF2B5EF4-FFF2-40B4-BE49-F238E27FC236}">
                <a16:creationId xmlns:a16="http://schemas.microsoft.com/office/drawing/2014/main" id="{8F2A5445-E355-4962-8797-772B97BF5A2D}"/>
              </a:ext>
            </a:extLst>
          </p:cNvPr>
          <p:cNvSpPr txBox="1"/>
          <p:nvPr/>
        </p:nvSpPr>
        <p:spPr>
          <a:xfrm>
            <a:off x="8361412" y="432574"/>
            <a:ext cx="3816724" cy="1077218"/>
          </a:xfrm>
          <a:prstGeom prst="rect">
            <a:avLst/>
          </a:prstGeom>
          <a:noFill/>
        </p:spPr>
        <p:txBody>
          <a:bodyPr wrap="square" rtlCol="0">
            <a:spAutoFit/>
          </a:bodyPr>
          <a:lstStyle/>
          <a:p>
            <a:pPr algn="ctr"/>
            <a:r>
              <a:rPr lang="it-IT" sz="3200" b="1" dirty="0">
                <a:solidFill>
                  <a:srgbClr val="0070C0"/>
                </a:solidFill>
              </a:rPr>
              <a:t>Pronunciation</a:t>
            </a:r>
          </a:p>
          <a:p>
            <a:pPr algn="ctr"/>
            <a:r>
              <a:rPr lang="el-GR" sz="3200" b="1" dirty="0">
                <a:solidFill>
                  <a:srgbClr val="0070C0"/>
                </a:solidFill>
              </a:rPr>
              <a:t>Προφορά</a:t>
            </a:r>
            <a:endParaRPr lang="it-IT" sz="3200" b="1" dirty="0">
              <a:solidFill>
                <a:srgbClr val="0070C0"/>
              </a:solidFill>
            </a:endParaRPr>
          </a:p>
        </p:txBody>
      </p:sp>
      <p:pic>
        <p:nvPicPr>
          <p:cNvPr id="18" name="Immagine 17">
            <a:extLst>
              <a:ext uri="{FF2B5EF4-FFF2-40B4-BE49-F238E27FC236}">
                <a16:creationId xmlns:a16="http://schemas.microsoft.com/office/drawing/2014/main" id="{AD512A98-F35C-4011-BA49-EE6D575246EA}"/>
              </a:ext>
            </a:extLst>
          </p:cNvPr>
          <p:cNvPicPr>
            <a:picLocks noChangeAspect="1"/>
          </p:cNvPicPr>
          <p:nvPr/>
        </p:nvPicPr>
        <p:blipFill>
          <a:blip r:embed="rId4"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rot="16200000">
            <a:off x="1692204" y="3198641"/>
            <a:ext cx="1938294" cy="519102"/>
          </a:xfrm>
          <a:prstGeom prst="rect">
            <a:avLst/>
          </a:prstGeom>
        </p:spPr>
      </p:pic>
      <p:sp>
        <p:nvSpPr>
          <p:cNvPr id="21" name="CasellaDiTesto 20">
            <a:extLst>
              <a:ext uri="{FF2B5EF4-FFF2-40B4-BE49-F238E27FC236}">
                <a16:creationId xmlns:a16="http://schemas.microsoft.com/office/drawing/2014/main" id="{CD4D69DB-E206-4966-8199-C66C4A54CE03}"/>
              </a:ext>
            </a:extLst>
          </p:cNvPr>
          <p:cNvSpPr txBox="1"/>
          <p:nvPr/>
        </p:nvSpPr>
        <p:spPr>
          <a:xfrm>
            <a:off x="442205" y="803697"/>
            <a:ext cx="3816724" cy="707886"/>
          </a:xfrm>
          <a:prstGeom prst="rect">
            <a:avLst/>
          </a:prstGeom>
          <a:noFill/>
        </p:spPr>
        <p:txBody>
          <a:bodyPr wrap="square" rtlCol="0">
            <a:spAutoFit/>
          </a:bodyPr>
          <a:lstStyle/>
          <a:p>
            <a:pPr algn="ctr"/>
            <a:r>
              <a:rPr lang="el-GR" sz="2000" b="1" dirty="0">
                <a:solidFill>
                  <a:srgbClr val="0070C0"/>
                </a:solidFill>
              </a:rPr>
              <a:t>Διπλά σύμφωνα</a:t>
            </a:r>
          </a:p>
          <a:p>
            <a:pPr algn="ctr"/>
            <a:r>
              <a:rPr lang="it-IT" sz="2000" b="1" dirty="0">
                <a:solidFill>
                  <a:srgbClr val="0070C0"/>
                </a:solidFill>
              </a:rPr>
              <a:t>(Double </a:t>
            </a:r>
            <a:r>
              <a:rPr lang="it-IT" sz="2000" b="1" dirty="0" err="1">
                <a:solidFill>
                  <a:srgbClr val="0070C0"/>
                </a:solidFill>
              </a:rPr>
              <a:t>consonants</a:t>
            </a:r>
            <a:r>
              <a:rPr lang="it-IT" sz="2000" b="1" dirty="0">
                <a:solidFill>
                  <a:srgbClr val="0070C0"/>
                </a:solidFill>
              </a:rPr>
              <a:t>)</a:t>
            </a:r>
            <a:r>
              <a:rPr lang="el-GR" sz="2000" b="1" dirty="0">
                <a:solidFill>
                  <a:srgbClr val="0070C0"/>
                </a:solidFill>
              </a:rPr>
              <a:t> </a:t>
            </a:r>
            <a:endParaRPr lang="it-IT" sz="2000" b="1" dirty="0">
              <a:solidFill>
                <a:srgbClr val="0070C0"/>
              </a:solidFill>
            </a:endParaRPr>
          </a:p>
        </p:txBody>
      </p:sp>
      <p:sp>
        <p:nvSpPr>
          <p:cNvPr id="22" name="CasellaDiTesto 21">
            <a:extLst>
              <a:ext uri="{FF2B5EF4-FFF2-40B4-BE49-F238E27FC236}">
                <a16:creationId xmlns:a16="http://schemas.microsoft.com/office/drawing/2014/main" id="{6D30D6AF-336F-4F8A-8AB1-7FF2885BEB1F}"/>
              </a:ext>
            </a:extLst>
          </p:cNvPr>
          <p:cNvSpPr txBox="1"/>
          <p:nvPr/>
        </p:nvSpPr>
        <p:spPr>
          <a:xfrm>
            <a:off x="442205" y="6236301"/>
            <a:ext cx="7871478" cy="374417"/>
          </a:xfrm>
          <a:prstGeom prst="rect">
            <a:avLst/>
          </a:prstGeom>
          <a:solidFill>
            <a:schemeClr val="bg1"/>
          </a:solidFill>
        </p:spPr>
        <p:txBody>
          <a:bodyPr wrap="square" rtlCol="0">
            <a:spAutoFit/>
          </a:bodyPr>
          <a:lstStyle/>
          <a:p>
            <a:r>
              <a:rPr lang="it-IT" dirty="0" err="1">
                <a:solidFill>
                  <a:srgbClr val="0070C0"/>
                </a:solidFill>
              </a:rPr>
              <a:t>Modern</a:t>
            </a:r>
            <a:r>
              <a:rPr lang="it-IT" dirty="0">
                <a:solidFill>
                  <a:srgbClr val="0070C0"/>
                </a:solidFill>
              </a:rPr>
              <a:t> </a:t>
            </a:r>
            <a:r>
              <a:rPr lang="it-IT" dirty="0" err="1">
                <a:solidFill>
                  <a:srgbClr val="0070C0"/>
                </a:solidFill>
              </a:rPr>
              <a:t>Greek</a:t>
            </a:r>
            <a:r>
              <a:rPr lang="it-IT" dirty="0">
                <a:solidFill>
                  <a:srgbClr val="0070C0"/>
                </a:solidFill>
              </a:rPr>
              <a:t> (GRE1001) | Jacopo Mosesso </a:t>
            </a:r>
            <a:r>
              <a:rPr lang="it-IT" dirty="0"/>
              <a:t>|</a:t>
            </a:r>
            <a:r>
              <a:rPr lang="it-IT" dirty="0">
                <a:solidFill>
                  <a:srgbClr val="002060"/>
                </a:solidFill>
              </a:rPr>
              <a:t> VIT University, </a:t>
            </a:r>
            <a:r>
              <a:rPr lang="it-IT" dirty="0" err="1">
                <a:solidFill>
                  <a:srgbClr val="002060"/>
                </a:solidFill>
              </a:rPr>
              <a:t>July</a:t>
            </a:r>
            <a:r>
              <a:rPr lang="it-IT" dirty="0">
                <a:solidFill>
                  <a:srgbClr val="002060"/>
                </a:solidFill>
              </a:rPr>
              <a:t> 2022</a:t>
            </a:r>
          </a:p>
        </p:txBody>
      </p:sp>
    </p:spTree>
    <p:extLst>
      <p:ext uri="{BB962C8B-B14F-4D97-AF65-F5344CB8AC3E}">
        <p14:creationId xmlns:p14="http://schemas.microsoft.com/office/powerpoint/2010/main" val="32482932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Immagine 13">
            <a:extLst>
              <a:ext uri="{FF2B5EF4-FFF2-40B4-BE49-F238E27FC236}">
                <a16:creationId xmlns:a16="http://schemas.microsoft.com/office/drawing/2014/main" id="{2668180A-E7D5-47E6-85CE-E0D5098B3B99}"/>
              </a:ext>
            </a:extLst>
          </p:cNvPr>
          <p:cNvPicPr>
            <a:picLocks noChangeAspect="1"/>
          </p:cNvPicPr>
          <p:nvPr/>
        </p:nvPicPr>
        <p:blipFill rotWithShape="1">
          <a:blip r:embed="rId2">
            <a:extLst>
              <a:ext uri="{28A0092B-C50C-407E-A947-70E740481C1C}">
                <a14:useLocalDpi xmlns:a14="http://schemas.microsoft.com/office/drawing/2010/main" val="0"/>
              </a:ext>
            </a:extLst>
          </a:blip>
          <a:srcRect t="-1" b="11743"/>
          <a:stretch/>
        </p:blipFill>
        <p:spPr>
          <a:xfrm>
            <a:off x="10279795" y="5258037"/>
            <a:ext cx="1720657" cy="1599963"/>
          </a:xfrm>
          <a:prstGeom prst="rect">
            <a:avLst/>
          </a:prstGeom>
        </p:spPr>
      </p:pic>
      <p:grpSp>
        <p:nvGrpSpPr>
          <p:cNvPr id="7" name="Gruppo 6">
            <a:extLst>
              <a:ext uri="{FF2B5EF4-FFF2-40B4-BE49-F238E27FC236}">
                <a16:creationId xmlns:a16="http://schemas.microsoft.com/office/drawing/2014/main" id="{26B6EAF2-CBB3-4DA8-8C07-4AF92493ADB7}"/>
              </a:ext>
            </a:extLst>
          </p:cNvPr>
          <p:cNvGrpSpPr/>
          <p:nvPr/>
        </p:nvGrpSpPr>
        <p:grpSpPr>
          <a:xfrm>
            <a:off x="956441" y="6160862"/>
            <a:ext cx="9307156" cy="519102"/>
            <a:chOff x="662151" y="5144570"/>
            <a:chExt cx="9307156" cy="519102"/>
          </a:xfrm>
        </p:grpSpPr>
        <p:pic>
          <p:nvPicPr>
            <p:cNvPr id="3" name="Immagine 2">
              <a:extLst>
                <a:ext uri="{FF2B5EF4-FFF2-40B4-BE49-F238E27FC236}">
                  <a16:creationId xmlns:a16="http://schemas.microsoft.com/office/drawing/2014/main" id="{BE926B0F-C08E-4F7F-99C4-85B1DD58CE17}"/>
                </a:ext>
              </a:extLst>
            </p:cNvPr>
            <p:cNvPicPr>
              <a:picLocks noChangeAspect="1"/>
            </p:cNvPicPr>
            <p:nvPr/>
          </p:nvPicPr>
          <p:blipFill rotWithShape="1">
            <a:blip r:embed="rId3" cstate="print">
              <a:duotone>
                <a:schemeClr val="accent5">
                  <a:shade val="45000"/>
                  <a:satMod val="135000"/>
                </a:schemeClr>
                <a:prstClr val="white"/>
              </a:duotone>
              <a:extLst>
                <a:ext uri="{28A0092B-C50C-407E-A947-70E740481C1C}">
                  <a14:useLocalDpi xmlns:a14="http://schemas.microsoft.com/office/drawing/2010/main" val="0"/>
                </a:ext>
              </a:extLst>
            </a:blip>
            <a:srcRect t="28584" r="51333" b="28417"/>
            <a:stretch/>
          </p:blipFill>
          <p:spPr>
            <a:xfrm flipV="1">
              <a:off x="662151" y="5144570"/>
              <a:ext cx="1175020" cy="519102"/>
            </a:xfrm>
            <a:prstGeom prst="rect">
              <a:avLst/>
            </a:prstGeom>
          </p:spPr>
        </p:pic>
        <p:pic>
          <p:nvPicPr>
            <p:cNvPr id="15" name="Immagine 14">
              <a:extLst>
                <a:ext uri="{FF2B5EF4-FFF2-40B4-BE49-F238E27FC236}">
                  <a16:creationId xmlns:a16="http://schemas.microsoft.com/office/drawing/2014/main" id="{EF09BA52-D7D4-4E7C-8F53-E3F26F789827}"/>
                </a:ext>
              </a:extLst>
            </p:cNvPr>
            <p:cNvPicPr>
              <a:picLocks noChangeAspect="1"/>
            </p:cNvPicPr>
            <p:nvPr/>
          </p:nvPicPr>
          <p:blipFill rotWithShape="1">
            <a:blip r:embed="rId3" cstate="print">
              <a:duotone>
                <a:schemeClr val="accent5">
                  <a:shade val="45000"/>
                  <a:satMod val="135000"/>
                </a:schemeClr>
                <a:prstClr val="white"/>
              </a:duotone>
              <a:extLst>
                <a:ext uri="{28A0092B-C50C-407E-A947-70E740481C1C}">
                  <a14:useLocalDpi xmlns:a14="http://schemas.microsoft.com/office/drawing/2010/main" val="0"/>
                </a:ext>
              </a:extLst>
            </a:blip>
            <a:srcRect t="28584" r="51333" b="28417"/>
            <a:stretch/>
          </p:blipFill>
          <p:spPr>
            <a:xfrm flipV="1">
              <a:off x="1822905" y="5144570"/>
              <a:ext cx="1175020" cy="519102"/>
            </a:xfrm>
            <a:prstGeom prst="rect">
              <a:avLst/>
            </a:prstGeom>
          </p:spPr>
        </p:pic>
        <p:pic>
          <p:nvPicPr>
            <p:cNvPr id="19" name="Immagine 18">
              <a:extLst>
                <a:ext uri="{FF2B5EF4-FFF2-40B4-BE49-F238E27FC236}">
                  <a16:creationId xmlns:a16="http://schemas.microsoft.com/office/drawing/2014/main" id="{474EC2C3-910E-46C2-AB0B-B6D4B523C8BF}"/>
                </a:ext>
              </a:extLst>
            </p:cNvPr>
            <p:cNvPicPr>
              <a:picLocks noChangeAspect="1"/>
            </p:cNvPicPr>
            <p:nvPr/>
          </p:nvPicPr>
          <p:blipFill rotWithShape="1">
            <a:blip r:embed="rId3" cstate="print">
              <a:duotone>
                <a:schemeClr val="accent5">
                  <a:shade val="45000"/>
                  <a:satMod val="135000"/>
                </a:schemeClr>
                <a:prstClr val="white"/>
              </a:duotone>
              <a:extLst>
                <a:ext uri="{28A0092B-C50C-407E-A947-70E740481C1C}">
                  <a14:useLocalDpi xmlns:a14="http://schemas.microsoft.com/office/drawing/2010/main" val="0"/>
                </a:ext>
              </a:extLst>
            </a:blip>
            <a:srcRect t="28584" r="51333" b="28417"/>
            <a:stretch/>
          </p:blipFill>
          <p:spPr>
            <a:xfrm flipV="1">
              <a:off x="2985987" y="5144570"/>
              <a:ext cx="1175020" cy="519102"/>
            </a:xfrm>
            <a:prstGeom prst="rect">
              <a:avLst/>
            </a:prstGeom>
          </p:spPr>
        </p:pic>
        <p:pic>
          <p:nvPicPr>
            <p:cNvPr id="20" name="Immagine 19">
              <a:extLst>
                <a:ext uri="{FF2B5EF4-FFF2-40B4-BE49-F238E27FC236}">
                  <a16:creationId xmlns:a16="http://schemas.microsoft.com/office/drawing/2014/main" id="{D8B31A47-8FB5-4F8B-9A8D-BCBF168869B8}"/>
                </a:ext>
              </a:extLst>
            </p:cNvPr>
            <p:cNvPicPr>
              <a:picLocks noChangeAspect="1"/>
            </p:cNvPicPr>
            <p:nvPr/>
          </p:nvPicPr>
          <p:blipFill rotWithShape="1">
            <a:blip r:embed="rId3" cstate="print">
              <a:duotone>
                <a:schemeClr val="accent5">
                  <a:shade val="45000"/>
                  <a:satMod val="135000"/>
                </a:schemeClr>
                <a:prstClr val="white"/>
              </a:duotone>
              <a:extLst>
                <a:ext uri="{28A0092B-C50C-407E-A947-70E740481C1C}">
                  <a14:useLocalDpi xmlns:a14="http://schemas.microsoft.com/office/drawing/2010/main" val="0"/>
                </a:ext>
              </a:extLst>
            </a:blip>
            <a:srcRect t="28584" r="51333" b="28417"/>
            <a:stretch/>
          </p:blipFill>
          <p:spPr>
            <a:xfrm flipV="1">
              <a:off x="4148341" y="5144570"/>
              <a:ext cx="1175020" cy="519102"/>
            </a:xfrm>
            <a:prstGeom prst="rect">
              <a:avLst/>
            </a:prstGeom>
          </p:spPr>
        </p:pic>
        <p:pic>
          <p:nvPicPr>
            <p:cNvPr id="27" name="Immagine 26">
              <a:extLst>
                <a:ext uri="{FF2B5EF4-FFF2-40B4-BE49-F238E27FC236}">
                  <a16:creationId xmlns:a16="http://schemas.microsoft.com/office/drawing/2014/main" id="{413F4EAC-F6A8-4F86-8724-5BB1FB177E77}"/>
                </a:ext>
              </a:extLst>
            </p:cNvPr>
            <p:cNvPicPr>
              <a:picLocks noChangeAspect="1"/>
            </p:cNvPicPr>
            <p:nvPr/>
          </p:nvPicPr>
          <p:blipFill rotWithShape="1">
            <a:blip r:embed="rId3" cstate="print">
              <a:duotone>
                <a:schemeClr val="accent5">
                  <a:shade val="45000"/>
                  <a:satMod val="135000"/>
                </a:schemeClr>
                <a:prstClr val="white"/>
              </a:duotone>
              <a:extLst>
                <a:ext uri="{28A0092B-C50C-407E-A947-70E740481C1C}">
                  <a14:useLocalDpi xmlns:a14="http://schemas.microsoft.com/office/drawing/2010/main" val="0"/>
                </a:ext>
              </a:extLst>
            </a:blip>
            <a:srcRect t="28584" r="51333" b="28417"/>
            <a:stretch/>
          </p:blipFill>
          <p:spPr>
            <a:xfrm flipV="1">
              <a:off x="5302492" y="5144570"/>
              <a:ext cx="1175020" cy="519102"/>
            </a:xfrm>
            <a:prstGeom prst="rect">
              <a:avLst/>
            </a:prstGeom>
          </p:spPr>
        </p:pic>
        <p:pic>
          <p:nvPicPr>
            <p:cNvPr id="28" name="Immagine 27">
              <a:extLst>
                <a:ext uri="{FF2B5EF4-FFF2-40B4-BE49-F238E27FC236}">
                  <a16:creationId xmlns:a16="http://schemas.microsoft.com/office/drawing/2014/main" id="{A085FA02-F772-47B9-B613-DF601AAE3BBD}"/>
                </a:ext>
              </a:extLst>
            </p:cNvPr>
            <p:cNvPicPr>
              <a:picLocks noChangeAspect="1"/>
            </p:cNvPicPr>
            <p:nvPr/>
          </p:nvPicPr>
          <p:blipFill rotWithShape="1">
            <a:blip r:embed="rId3" cstate="print">
              <a:duotone>
                <a:schemeClr val="accent5">
                  <a:shade val="45000"/>
                  <a:satMod val="135000"/>
                </a:schemeClr>
                <a:prstClr val="white"/>
              </a:duotone>
              <a:extLst>
                <a:ext uri="{28A0092B-C50C-407E-A947-70E740481C1C}">
                  <a14:useLocalDpi xmlns:a14="http://schemas.microsoft.com/office/drawing/2010/main" val="0"/>
                </a:ext>
              </a:extLst>
            </a:blip>
            <a:srcRect t="28584" r="51333" b="28417"/>
            <a:stretch/>
          </p:blipFill>
          <p:spPr>
            <a:xfrm flipV="1">
              <a:off x="6463245" y="5144570"/>
              <a:ext cx="1175020" cy="519102"/>
            </a:xfrm>
            <a:prstGeom prst="rect">
              <a:avLst/>
            </a:prstGeom>
          </p:spPr>
        </p:pic>
        <p:pic>
          <p:nvPicPr>
            <p:cNvPr id="25" name="Immagine 24">
              <a:extLst>
                <a:ext uri="{FF2B5EF4-FFF2-40B4-BE49-F238E27FC236}">
                  <a16:creationId xmlns:a16="http://schemas.microsoft.com/office/drawing/2014/main" id="{D5E11AC9-FFA0-48E2-8DB2-9342E666E56B}"/>
                </a:ext>
              </a:extLst>
            </p:cNvPr>
            <p:cNvPicPr>
              <a:picLocks noChangeAspect="1"/>
            </p:cNvPicPr>
            <p:nvPr/>
          </p:nvPicPr>
          <p:blipFill rotWithShape="1">
            <a:blip r:embed="rId3" cstate="print">
              <a:duotone>
                <a:schemeClr val="accent5">
                  <a:shade val="45000"/>
                  <a:satMod val="135000"/>
                </a:schemeClr>
                <a:prstClr val="white"/>
              </a:duotone>
              <a:extLst>
                <a:ext uri="{28A0092B-C50C-407E-A947-70E740481C1C}">
                  <a14:useLocalDpi xmlns:a14="http://schemas.microsoft.com/office/drawing/2010/main" val="0"/>
                </a:ext>
              </a:extLst>
            </a:blip>
            <a:srcRect t="28584" r="51333" b="28417"/>
            <a:stretch/>
          </p:blipFill>
          <p:spPr>
            <a:xfrm flipV="1">
              <a:off x="7629930" y="5144570"/>
              <a:ext cx="1175020" cy="519102"/>
            </a:xfrm>
            <a:prstGeom prst="rect">
              <a:avLst/>
            </a:prstGeom>
          </p:spPr>
        </p:pic>
        <p:pic>
          <p:nvPicPr>
            <p:cNvPr id="26" name="Immagine 25">
              <a:extLst>
                <a:ext uri="{FF2B5EF4-FFF2-40B4-BE49-F238E27FC236}">
                  <a16:creationId xmlns:a16="http://schemas.microsoft.com/office/drawing/2014/main" id="{C7B52F96-1B56-4508-B9DD-B8AA8AB79738}"/>
                </a:ext>
              </a:extLst>
            </p:cNvPr>
            <p:cNvPicPr>
              <a:picLocks noChangeAspect="1"/>
            </p:cNvPicPr>
            <p:nvPr/>
          </p:nvPicPr>
          <p:blipFill rotWithShape="1">
            <a:blip r:embed="rId3" cstate="print">
              <a:duotone>
                <a:schemeClr val="accent5">
                  <a:shade val="45000"/>
                  <a:satMod val="135000"/>
                </a:schemeClr>
                <a:prstClr val="white"/>
              </a:duotone>
              <a:extLst>
                <a:ext uri="{28A0092B-C50C-407E-A947-70E740481C1C}">
                  <a14:useLocalDpi xmlns:a14="http://schemas.microsoft.com/office/drawing/2010/main" val="0"/>
                </a:ext>
              </a:extLst>
            </a:blip>
            <a:srcRect t="28584" r="51333" b="28417"/>
            <a:stretch/>
          </p:blipFill>
          <p:spPr>
            <a:xfrm flipV="1">
              <a:off x="8794287" y="5144570"/>
              <a:ext cx="1175020" cy="519102"/>
            </a:xfrm>
            <a:prstGeom prst="rect">
              <a:avLst/>
            </a:prstGeom>
          </p:spPr>
        </p:pic>
      </p:grpSp>
      <p:sp>
        <p:nvSpPr>
          <p:cNvPr id="21" name="CasellaDiTesto 20">
            <a:extLst>
              <a:ext uri="{FF2B5EF4-FFF2-40B4-BE49-F238E27FC236}">
                <a16:creationId xmlns:a16="http://schemas.microsoft.com/office/drawing/2014/main" id="{CD4D69DB-E206-4966-8199-C66C4A54CE03}"/>
              </a:ext>
            </a:extLst>
          </p:cNvPr>
          <p:cNvSpPr txBox="1"/>
          <p:nvPr/>
        </p:nvSpPr>
        <p:spPr>
          <a:xfrm>
            <a:off x="442205" y="247282"/>
            <a:ext cx="9477047" cy="1200329"/>
          </a:xfrm>
          <a:prstGeom prst="rect">
            <a:avLst/>
          </a:prstGeom>
          <a:noFill/>
        </p:spPr>
        <p:txBody>
          <a:bodyPr wrap="square" rtlCol="0">
            <a:spAutoFit/>
          </a:bodyPr>
          <a:lstStyle/>
          <a:p>
            <a:r>
              <a:rPr lang="el-GR" sz="2400" b="1" dirty="0">
                <a:solidFill>
                  <a:srgbClr val="0070C0"/>
                </a:solidFill>
              </a:rPr>
              <a:t>δίψηφα σύμφωνα</a:t>
            </a:r>
            <a:endParaRPr lang="it-IT" sz="2400" b="1" dirty="0">
              <a:solidFill>
                <a:srgbClr val="0070C0"/>
              </a:solidFill>
            </a:endParaRPr>
          </a:p>
          <a:p>
            <a:r>
              <a:rPr lang="it-IT" sz="2400" b="1" i="1" dirty="0" err="1">
                <a:solidFill>
                  <a:srgbClr val="0070C0"/>
                </a:solidFill>
              </a:rPr>
              <a:t>consonant</a:t>
            </a:r>
            <a:r>
              <a:rPr lang="it-IT" sz="2400" b="1" i="1" dirty="0">
                <a:solidFill>
                  <a:srgbClr val="0070C0"/>
                </a:solidFill>
              </a:rPr>
              <a:t> </a:t>
            </a:r>
            <a:r>
              <a:rPr lang="it-IT" sz="2400" b="1" i="1" dirty="0" err="1">
                <a:solidFill>
                  <a:srgbClr val="0070C0"/>
                </a:solidFill>
              </a:rPr>
              <a:t>digraphs</a:t>
            </a:r>
            <a:endParaRPr lang="it-IT" sz="2400" b="1" i="1" dirty="0">
              <a:solidFill>
                <a:srgbClr val="0070C0"/>
              </a:solidFill>
            </a:endParaRPr>
          </a:p>
          <a:p>
            <a:r>
              <a:rPr lang="it-IT" sz="2400" dirty="0">
                <a:solidFill>
                  <a:srgbClr val="0070C0"/>
                </a:solidFill>
              </a:rPr>
              <a:t>i.e., </a:t>
            </a:r>
            <a:r>
              <a:rPr lang="it-IT" sz="2400" dirty="0" err="1">
                <a:solidFill>
                  <a:srgbClr val="0070C0"/>
                </a:solidFill>
              </a:rPr>
              <a:t>two</a:t>
            </a:r>
            <a:r>
              <a:rPr lang="it-IT" sz="2400" dirty="0">
                <a:solidFill>
                  <a:srgbClr val="0070C0"/>
                </a:solidFill>
              </a:rPr>
              <a:t> </a:t>
            </a:r>
            <a:r>
              <a:rPr lang="it-IT" sz="2400" dirty="0" err="1">
                <a:solidFill>
                  <a:srgbClr val="0070C0"/>
                </a:solidFill>
              </a:rPr>
              <a:t>letters</a:t>
            </a:r>
            <a:r>
              <a:rPr lang="it-IT" sz="2400" dirty="0">
                <a:solidFill>
                  <a:srgbClr val="0070C0"/>
                </a:solidFill>
              </a:rPr>
              <a:t> (</a:t>
            </a:r>
            <a:r>
              <a:rPr lang="it-IT" sz="2400" dirty="0" err="1">
                <a:solidFill>
                  <a:srgbClr val="0070C0"/>
                </a:solidFill>
              </a:rPr>
              <a:t>consonants</a:t>
            </a:r>
            <a:r>
              <a:rPr lang="it-IT" sz="2400" dirty="0">
                <a:solidFill>
                  <a:srgbClr val="0070C0"/>
                </a:solidFill>
              </a:rPr>
              <a:t>) </a:t>
            </a:r>
            <a:r>
              <a:rPr lang="it-IT" sz="2400" dirty="0" err="1">
                <a:solidFill>
                  <a:srgbClr val="0070C0"/>
                </a:solidFill>
              </a:rPr>
              <a:t>which</a:t>
            </a:r>
            <a:r>
              <a:rPr lang="it-IT" sz="2400" dirty="0">
                <a:solidFill>
                  <a:srgbClr val="0070C0"/>
                </a:solidFill>
              </a:rPr>
              <a:t> </a:t>
            </a:r>
            <a:r>
              <a:rPr lang="it-IT" sz="2400" dirty="0" err="1">
                <a:solidFill>
                  <a:srgbClr val="0070C0"/>
                </a:solidFill>
              </a:rPr>
              <a:t>represent</a:t>
            </a:r>
            <a:r>
              <a:rPr lang="it-IT" sz="2400" dirty="0">
                <a:solidFill>
                  <a:srgbClr val="0070C0"/>
                </a:solidFill>
              </a:rPr>
              <a:t> a single sound (</a:t>
            </a:r>
            <a:r>
              <a:rPr lang="it-IT" sz="2400" dirty="0" err="1">
                <a:solidFill>
                  <a:srgbClr val="0070C0"/>
                </a:solidFill>
              </a:rPr>
              <a:t>consonant</a:t>
            </a:r>
            <a:r>
              <a:rPr lang="it-IT" sz="2400" dirty="0">
                <a:solidFill>
                  <a:srgbClr val="0070C0"/>
                </a:solidFill>
              </a:rPr>
              <a:t>)</a:t>
            </a:r>
          </a:p>
        </p:txBody>
      </p:sp>
      <p:sp>
        <p:nvSpPr>
          <p:cNvPr id="22" name="CasellaDiTesto 21">
            <a:extLst>
              <a:ext uri="{FF2B5EF4-FFF2-40B4-BE49-F238E27FC236}">
                <a16:creationId xmlns:a16="http://schemas.microsoft.com/office/drawing/2014/main" id="{F87879B2-FB01-453E-BC0E-75B8E4618930}"/>
              </a:ext>
            </a:extLst>
          </p:cNvPr>
          <p:cNvSpPr txBox="1"/>
          <p:nvPr/>
        </p:nvSpPr>
        <p:spPr>
          <a:xfrm>
            <a:off x="442205" y="6236301"/>
            <a:ext cx="7871478" cy="374417"/>
          </a:xfrm>
          <a:prstGeom prst="rect">
            <a:avLst/>
          </a:prstGeom>
          <a:solidFill>
            <a:schemeClr val="bg1"/>
          </a:solidFill>
        </p:spPr>
        <p:txBody>
          <a:bodyPr wrap="square" rtlCol="0">
            <a:spAutoFit/>
          </a:bodyPr>
          <a:lstStyle/>
          <a:p>
            <a:r>
              <a:rPr lang="it-IT" dirty="0" err="1">
                <a:solidFill>
                  <a:srgbClr val="0070C0"/>
                </a:solidFill>
              </a:rPr>
              <a:t>Modern</a:t>
            </a:r>
            <a:r>
              <a:rPr lang="it-IT" dirty="0">
                <a:solidFill>
                  <a:srgbClr val="0070C0"/>
                </a:solidFill>
              </a:rPr>
              <a:t> </a:t>
            </a:r>
            <a:r>
              <a:rPr lang="it-IT" dirty="0" err="1">
                <a:solidFill>
                  <a:srgbClr val="0070C0"/>
                </a:solidFill>
              </a:rPr>
              <a:t>Greek</a:t>
            </a:r>
            <a:r>
              <a:rPr lang="it-IT" dirty="0">
                <a:solidFill>
                  <a:srgbClr val="0070C0"/>
                </a:solidFill>
              </a:rPr>
              <a:t> (GRE1001) | Jacopo Mosesso </a:t>
            </a:r>
            <a:r>
              <a:rPr lang="it-IT" dirty="0"/>
              <a:t>|</a:t>
            </a:r>
            <a:r>
              <a:rPr lang="it-IT" dirty="0">
                <a:solidFill>
                  <a:srgbClr val="002060"/>
                </a:solidFill>
              </a:rPr>
              <a:t> VIT University, </a:t>
            </a:r>
            <a:r>
              <a:rPr lang="it-IT" dirty="0" err="1">
                <a:solidFill>
                  <a:srgbClr val="002060"/>
                </a:solidFill>
              </a:rPr>
              <a:t>July</a:t>
            </a:r>
            <a:r>
              <a:rPr lang="it-IT" dirty="0">
                <a:solidFill>
                  <a:srgbClr val="002060"/>
                </a:solidFill>
              </a:rPr>
              <a:t> 2022</a:t>
            </a:r>
          </a:p>
        </p:txBody>
      </p:sp>
      <p:graphicFrame>
        <p:nvGraphicFramePr>
          <p:cNvPr id="2" name="Tabella 3">
            <a:extLst>
              <a:ext uri="{FF2B5EF4-FFF2-40B4-BE49-F238E27FC236}">
                <a16:creationId xmlns:a16="http://schemas.microsoft.com/office/drawing/2014/main" id="{8AC916B0-CA67-4A9F-AB85-C4BA3FB55D69}"/>
              </a:ext>
            </a:extLst>
          </p:cNvPr>
          <p:cNvGraphicFramePr>
            <a:graphicFrameLocks noGrp="1"/>
          </p:cNvGraphicFramePr>
          <p:nvPr/>
        </p:nvGraphicFramePr>
        <p:xfrm>
          <a:off x="1378382" y="1818451"/>
          <a:ext cx="8128002" cy="741680"/>
        </p:xfrm>
        <a:graphic>
          <a:graphicData uri="http://schemas.openxmlformats.org/drawingml/2006/table">
            <a:tbl>
              <a:tblPr firstRow="1" bandRow="1">
                <a:tableStyleId>{5C22544A-7EE6-4342-B048-85BDC9FD1C3A}</a:tableStyleId>
              </a:tblPr>
              <a:tblGrid>
                <a:gridCol w="1354667">
                  <a:extLst>
                    <a:ext uri="{9D8B030D-6E8A-4147-A177-3AD203B41FA5}">
                      <a16:colId xmlns:a16="http://schemas.microsoft.com/office/drawing/2014/main" val="1671940339"/>
                    </a:ext>
                  </a:extLst>
                </a:gridCol>
                <a:gridCol w="1354667">
                  <a:extLst>
                    <a:ext uri="{9D8B030D-6E8A-4147-A177-3AD203B41FA5}">
                      <a16:colId xmlns:a16="http://schemas.microsoft.com/office/drawing/2014/main" val="375541766"/>
                    </a:ext>
                  </a:extLst>
                </a:gridCol>
                <a:gridCol w="1354667">
                  <a:extLst>
                    <a:ext uri="{9D8B030D-6E8A-4147-A177-3AD203B41FA5}">
                      <a16:colId xmlns:a16="http://schemas.microsoft.com/office/drawing/2014/main" val="2493905755"/>
                    </a:ext>
                  </a:extLst>
                </a:gridCol>
                <a:gridCol w="1354667">
                  <a:extLst>
                    <a:ext uri="{9D8B030D-6E8A-4147-A177-3AD203B41FA5}">
                      <a16:colId xmlns:a16="http://schemas.microsoft.com/office/drawing/2014/main" val="960837997"/>
                    </a:ext>
                  </a:extLst>
                </a:gridCol>
                <a:gridCol w="1354667">
                  <a:extLst>
                    <a:ext uri="{9D8B030D-6E8A-4147-A177-3AD203B41FA5}">
                      <a16:colId xmlns:a16="http://schemas.microsoft.com/office/drawing/2014/main" val="3879610178"/>
                    </a:ext>
                  </a:extLst>
                </a:gridCol>
                <a:gridCol w="1354667">
                  <a:extLst>
                    <a:ext uri="{9D8B030D-6E8A-4147-A177-3AD203B41FA5}">
                      <a16:colId xmlns:a16="http://schemas.microsoft.com/office/drawing/2014/main" val="68386989"/>
                    </a:ext>
                  </a:extLst>
                </a:gridCol>
              </a:tblGrid>
              <a:tr h="370840">
                <a:tc>
                  <a:txBody>
                    <a:bodyPr/>
                    <a:lstStyle/>
                    <a:p>
                      <a:pPr algn="ctr"/>
                      <a:r>
                        <a:rPr lang="el-GR" dirty="0"/>
                        <a:t>μπ</a:t>
                      </a:r>
                      <a:endParaRPr lang="en-GB" dirty="0"/>
                    </a:p>
                  </a:txBody>
                  <a:tcPr/>
                </a:tc>
                <a:tc>
                  <a:txBody>
                    <a:bodyPr/>
                    <a:lstStyle/>
                    <a:p>
                      <a:pPr algn="ctr"/>
                      <a:r>
                        <a:rPr lang="el-GR" dirty="0"/>
                        <a:t>ντ</a:t>
                      </a:r>
                      <a:endParaRPr lang="en-GB" dirty="0"/>
                    </a:p>
                  </a:txBody>
                  <a:tcPr/>
                </a:tc>
                <a:tc>
                  <a:txBody>
                    <a:bodyPr/>
                    <a:lstStyle/>
                    <a:p>
                      <a:pPr algn="ctr"/>
                      <a:r>
                        <a:rPr lang="el-GR" dirty="0"/>
                        <a:t>τζ</a:t>
                      </a:r>
                      <a:endParaRPr lang="en-GB" dirty="0"/>
                    </a:p>
                  </a:txBody>
                  <a:tcPr/>
                </a:tc>
                <a:tc>
                  <a:txBody>
                    <a:bodyPr/>
                    <a:lstStyle/>
                    <a:p>
                      <a:pPr algn="ctr"/>
                      <a:r>
                        <a:rPr lang="el-GR" dirty="0"/>
                        <a:t>τσ</a:t>
                      </a:r>
                      <a:endParaRPr lang="en-GB" dirty="0"/>
                    </a:p>
                  </a:txBody>
                  <a:tcPr/>
                </a:tc>
                <a:tc>
                  <a:txBody>
                    <a:bodyPr/>
                    <a:lstStyle/>
                    <a:p>
                      <a:pPr algn="ctr"/>
                      <a:r>
                        <a:rPr lang="el-GR" dirty="0"/>
                        <a:t>γκ</a:t>
                      </a:r>
                      <a:endParaRPr lang="en-GB" dirty="0"/>
                    </a:p>
                  </a:txBody>
                  <a:tcPr/>
                </a:tc>
                <a:tc>
                  <a:txBody>
                    <a:bodyPr/>
                    <a:lstStyle/>
                    <a:p>
                      <a:pPr algn="ctr"/>
                      <a:r>
                        <a:rPr lang="el-GR" dirty="0"/>
                        <a:t>γγ</a:t>
                      </a:r>
                      <a:endParaRPr lang="en-GB" dirty="0"/>
                    </a:p>
                  </a:txBody>
                  <a:tcPr/>
                </a:tc>
                <a:extLst>
                  <a:ext uri="{0D108BD9-81ED-4DB2-BD59-A6C34878D82A}">
                    <a16:rowId xmlns:a16="http://schemas.microsoft.com/office/drawing/2014/main" val="2667050041"/>
                  </a:ext>
                </a:extLst>
              </a:tr>
              <a:tr h="370840">
                <a:tc>
                  <a:txBody>
                    <a:bodyPr/>
                    <a:lstStyle/>
                    <a:p>
                      <a:pPr algn="ctr"/>
                      <a:r>
                        <a:rPr lang="it-IT" dirty="0"/>
                        <a:t>/b/</a:t>
                      </a:r>
                      <a:endParaRPr lang="en-GB" dirty="0"/>
                    </a:p>
                  </a:txBody>
                  <a:tcPr/>
                </a:tc>
                <a:tc>
                  <a:txBody>
                    <a:bodyPr/>
                    <a:lstStyle/>
                    <a:p>
                      <a:pPr algn="ctr"/>
                      <a:r>
                        <a:rPr lang="it-IT" dirty="0"/>
                        <a:t>/d/</a:t>
                      </a:r>
                      <a:endParaRPr lang="en-GB" dirty="0"/>
                    </a:p>
                  </a:txBody>
                  <a:tcPr/>
                </a:tc>
                <a:tc>
                  <a:txBody>
                    <a:bodyPr/>
                    <a:lstStyle/>
                    <a:p>
                      <a:pPr algn="ctr"/>
                      <a:r>
                        <a:rPr lang="it-IT" dirty="0"/>
                        <a:t>/</a:t>
                      </a:r>
                      <a:r>
                        <a:rPr lang="it-IT" dirty="0" err="1"/>
                        <a:t>d͡ʒ</a:t>
                      </a:r>
                      <a:r>
                        <a:rPr lang="it-IT" dirty="0"/>
                        <a:t>/; /dz/</a:t>
                      </a:r>
                      <a:endParaRPr lang="en-GB" dirty="0"/>
                    </a:p>
                  </a:txBody>
                  <a:tcPr/>
                </a:tc>
                <a:tc>
                  <a:txBody>
                    <a:bodyPr/>
                    <a:lstStyle/>
                    <a:p>
                      <a:pPr algn="ctr"/>
                      <a:r>
                        <a:rPr lang="it-IT" dirty="0"/>
                        <a:t>/</a:t>
                      </a:r>
                      <a:r>
                        <a:rPr lang="it-IT" dirty="0" err="1"/>
                        <a:t>t͡ʃ</a:t>
                      </a:r>
                      <a:r>
                        <a:rPr lang="it-IT" dirty="0"/>
                        <a:t>/; /ts/</a:t>
                      </a:r>
                      <a:endParaRPr lang="en-GB" dirty="0"/>
                    </a:p>
                  </a:txBody>
                  <a:tcPr/>
                </a:tc>
                <a:tc>
                  <a:txBody>
                    <a:bodyPr/>
                    <a:lstStyle/>
                    <a:p>
                      <a:pPr algn="ctr"/>
                      <a:r>
                        <a:rPr lang="it-IT" dirty="0"/>
                        <a:t>/g/</a:t>
                      </a:r>
                      <a:endParaRPr lang="en-GB" dirty="0"/>
                    </a:p>
                  </a:txBody>
                  <a:tcPr/>
                </a:tc>
                <a:tc>
                  <a:txBody>
                    <a:bodyPr/>
                    <a:lstStyle/>
                    <a:p>
                      <a:pPr algn="ctr"/>
                      <a:r>
                        <a:rPr lang="it-IT" dirty="0"/>
                        <a:t>/g/</a:t>
                      </a:r>
                      <a:endParaRPr lang="en-GB" dirty="0"/>
                    </a:p>
                  </a:txBody>
                  <a:tcPr/>
                </a:tc>
                <a:extLst>
                  <a:ext uri="{0D108BD9-81ED-4DB2-BD59-A6C34878D82A}">
                    <a16:rowId xmlns:a16="http://schemas.microsoft.com/office/drawing/2014/main" val="1481401772"/>
                  </a:ext>
                </a:extLst>
              </a:tr>
            </a:tbl>
          </a:graphicData>
        </a:graphic>
      </p:graphicFrame>
      <p:graphicFrame>
        <p:nvGraphicFramePr>
          <p:cNvPr id="4" name="Tabella 4">
            <a:extLst>
              <a:ext uri="{FF2B5EF4-FFF2-40B4-BE49-F238E27FC236}">
                <a16:creationId xmlns:a16="http://schemas.microsoft.com/office/drawing/2014/main" id="{C73D8FBF-8216-4139-B9A2-A952CC2E585E}"/>
              </a:ext>
            </a:extLst>
          </p:cNvPr>
          <p:cNvGraphicFramePr>
            <a:graphicFrameLocks noGrp="1"/>
          </p:cNvGraphicFramePr>
          <p:nvPr/>
        </p:nvGraphicFramePr>
        <p:xfrm>
          <a:off x="442205" y="2780236"/>
          <a:ext cx="10000356" cy="2865120"/>
        </p:xfrm>
        <a:graphic>
          <a:graphicData uri="http://schemas.openxmlformats.org/drawingml/2006/table">
            <a:tbl>
              <a:tblPr firstRow="1" bandRow="1">
                <a:tableStyleId>{5A111915-BE36-4E01-A7E5-04B1672EAD32}</a:tableStyleId>
              </a:tblPr>
              <a:tblGrid>
                <a:gridCol w="1666726">
                  <a:extLst>
                    <a:ext uri="{9D8B030D-6E8A-4147-A177-3AD203B41FA5}">
                      <a16:colId xmlns:a16="http://schemas.microsoft.com/office/drawing/2014/main" val="658272798"/>
                    </a:ext>
                  </a:extLst>
                </a:gridCol>
                <a:gridCol w="1666726">
                  <a:extLst>
                    <a:ext uri="{9D8B030D-6E8A-4147-A177-3AD203B41FA5}">
                      <a16:colId xmlns:a16="http://schemas.microsoft.com/office/drawing/2014/main" val="3638680913"/>
                    </a:ext>
                  </a:extLst>
                </a:gridCol>
                <a:gridCol w="1666726">
                  <a:extLst>
                    <a:ext uri="{9D8B030D-6E8A-4147-A177-3AD203B41FA5}">
                      <a16:colId xmlns:a16="http://schemas.microsoft.com/office/drawing/2014/main" val="1917976498"/>
                    </a:ext>
                  </a:extLst>
                </a:gridCol>
                <a:gridCol w="1666726">
                  <a:extLst>
                    <a:ext uri="{9D8B030D-6E8A-4147-A177-3AD203B41FA5}">
                      <a16:colId xmlns:a16="http://schemas.microsoft.com/office/drawing/2014/main" val="3050092291"/>
                    </a:ext>
                  </a:extLst>
                </a:gridCol>
                <a:gridCol w="1666726">
                  <a:extLst>
                    <a:ext uri="{9D8B030D-6E8A-4147-A177-3AD203B41FA5}">
                      <a16:colId xmlns:a16="http://schemas.microsoft.com/office/drawing/2014/main" val="1972231752"/>
                    </a:ext>
                  </a:extLst>
                </a:gridCol>
                <a:gridCol w="1666726">
                  <a:extLst>
                    <a:ext uri="{9D8B030D-6E8A-4147-A177-3AD203B41FA5}">
                      <a16:colId xmlns:a16="http://schemas.microsoft.com/office/drawing/2014/main" val="2729781104"/>
                    </a:ext>
                  </a:extLst>
                </a:gridCol>
              </a:tblGrid>
              <a:tr h="370840">
                <a:tc>
                  <a:txBody>
                    <a:bodyPr/>
                    <a:lstStyle/>
                    <a:p>
                      <a:r>
                        <a:rPr lang="it-IT" dirty="0"/>
                        <a:t>Writing </a:t>
                      </a:r>
                      <a:endParaRPr lang="en-GB" dirty="0"/>
                    </a:p>
                  </a:txBody>
                  <a:tcPr/>
                </a:tc>
                <a:tc>
                  <a:txBody>
                    <a:bodyPr/>
                    <a:lstStyle/>
                    <a:p>
                      <a:r>
                        <a:rPr lang="it-IT" dirty="0"/>
                        <a:t>Pronunciation</a:t>
                      </a:r>
                      <a:endParaRPr lang="en-GB" dirty="0"/>
                    </a:p>
                  </a:txBody>
                  <a:tcPr/>
                </a:tc>
                <a:tc>
                  <a:txBody>
                    <a:bodyPr/>
                    <a:lstStyle/>
                    <a:p>
                      <a:r>
                        <a:rPr lang="it-IT" dirty="0" err="1"/>
                        <a:t>Example</a:t>
                      </a:r>
                      <a:endParaRPr lang="en-GB" dirty="0"/>
                    </a:p>
                  </a:txBody>
                  <a:tcPr/>
                </a:tc>
                <a:tc>
                  <a:txBody>
                    <a:bodyPr/>
                    <a:lstStyle/>
                    <a:p>
                      <a:r>
                        <a:rPr lang="it-IT" dirty="0" err="1"/>
                        <a:t>Translation</a:t>
                      </a:r>
                      <a:endParaRPr lang="en-GB" dirty="0"/>
                    </a:p>
                  </a:txBody>
                  <a:tcPr/>
                </a:tc>
                <a:tc>
                  <a:txBody>
                    <a:bodyPr/>
                    <a:lstStyle/>
                    <a:p>
                      <a:r>
                        <a:rPr lang="it-IT" dirty="0"/>
                        <a:t>Pronunciation</a:t>
                      </a:r>
                      <a:endParaRPr lang="en-GB" dirty="0"/>
                    </a:p>
                  </a:txBody>
                  <a:tcPr/>
                </a:tc>
                <a:tc>
                  <a:txBody>
                    <a:bodyPr/>
                    <a:lstStyle/>
                    <a:p>
                      <a:r>
                        <a:rPr lang="it-IT" dirty="0" err="1"/>
                        <a:t>Similar</a:t>
                      </a:r>
                      <a:r>
                        <a:rPr lang="it-IT" dirty="0"/>
                        <a:t> </a:t>
                      </a:r>
                      <a:r>
                        <a:rPr lang="it-IT" dirty="0" err="1"/>
                        <a:t>pronunciation</a:t>
                      </a:r>
                      <a:endParaRPr lang="en-GB" dirty="0"/>
                    </a:p>
                  </a:txBody>
                  <a:tcPr/>
                </a:tc>
                <a:extLst>
                  <a:ext uri="{0D108BD9-81ED-4DB2-BD59-A6C34878D82A}">
                    <a16:rowId xmlns:a16="http://schemas.microsoft.com/office/drawing/2014/main" val="1813709490"/>
                  </a:ext>
                </a:extLst>
              </a:tr>
              <a:tr h="370840">
                <a:tc>
                  <a:txBody>
                    <a:bodyPr/>
                    <a:lstStyle/>
                    <a:p>
                      <a:r>
                        <a:rPr lang="el-GR" dirty="0"/>
                        <a:t>μπ</a:t>
                      </a:r>
                      <a:endParaRPr lang="en-GB" dirty="0"/>
                    </a:p>
                  </a:txBody>
                  <a:tcPr/>
                </a:tc>
                <a:tc>
                  <a:txBody>
                    <a:bodyPr/>
                    <a:lstStyle/>
                    <a:p>
                      <a:r>
                        <a:rPr lang="it-IT" dirty="0"/>
                        <a:t>/b/</a:t>
                      </a:r>
                      <a:endParaRPr lang="en-GB" dirty="0"/>
                    </a:p>
                  </a:txBody>
                  <a:tcPr/>
                </a:tc>
                <a:tc>
                  <a:txBody>
                    <a:bodyPr/>
                    <a:lstStyle/>
                    <a:p>
                      <a:r>
                        <a:rPr lang="el-GR" b="1" dirty="0">
                          <a:solidFill>
                            <a:srgbClr val="A568D2"/>
                          </a:solidFill>
                        </a:rPr>
                        <a:t>μπ</a:t>
                      </a:r>
                      <a:r>
                        <a:rPr lang="el-GR" dirty="0"/>
                        <a:t>ίρα</a:t>
                      </a:r>
                      <a:endParaRPr lang="en-GB" dirty="0"/>
                    </a:p>
                  </a:txBody>
                  <a:tcPr/>
                </a:tc>
                <a:tc>
                  <a:txBody>
                    <a:bodyPr/>
                    <a:lstStyle/>
                    <a:p>
                      <a:r>
                        <a:rPr lang="it-IT" dirty="0" err="1"/>
                        <a:t>beer</a:t>
                      </a:r>
                      <a:endParaRPr lang="en-GB" dirty="0"/>
                    </a:p>
                  </a:txBody>
                  <a:tcPr/>
                </a:tc>
                <a:tc>
                  <a:txBody>
                    <a:bodyPr/>
                    <a:lstStyle/>
                    <a:p>
                      <a:r>
                        <a:rPr lang="it-IT" dirty="0"/>
                        <a:t>/</a:t>
                      </a:r>
                      <a:r>
                        <a:rPr lang="it-IT" dirty="0" err="1"/>
                        <a:t>b</a:t>
                      </a:r>
                      <a:r>
                        <a:rPr lang="it-IT" b="1" dirty="0" err="1">
                          <a:solidFill>
                            <a:srgbClr val="00B0F0"/>
                          </a:solidFill>
                        </a:rPr>
                        <a:t>i</a:t>
                      </a:r>
                      <a:r>
                        <a:rPr lang="it-IT" dirty="0" err="1"/>
                        <a:t>ra</a:t>
                      </a:r>
                      <a:r>
                        <a:rPr lang="it-IT" dirty="0"/>
                        <a:t>/</a:t>
                      </a:r>
                      <a:endParaRPr lang="en-GB" dirty="0"/>
                    </a:p>
                  </a:txBody>
                  <a:tcPr/>
                </a:tc>
                <a:tc>
                  <a:txBody>
                    <a:bodyPr/>
                    <a:lstStyle/>
                    <a:p>
                      <a:r>
                        <a:rPr lang="it-IT" b="1" u="sng" dirty="0" err="1">
                          <a:solidFill>
                            <a:srgbClr val="A568D2"/>
                          </a:solidFill>
                        </a:rPr>
                        <a:t>b</a:t>
                      </a:r>
                      <a:r>
                        <a:rPr lang="it-IT" dirty="0" err="1"/>
                        <a:t>eer</a:t>
                      </a:r>
                      <a:endParaRPr lang="en-GB" dirty="0"/>
                    </a:p>
                  </a:txBody>
                  <a:tcPr/>
                </a:tc>
                <a:extLst>
                  <a:ext uri="{0D108BD9-81ED-4DB2-BD59-A6C34878D82A}">
                    <a16:rowId xmlns:a16="http://schemas.microsoft.com/office/drawing/2014/main" val="2086595687"/>
                  </a:ext>
                </a:extLst>
              </a:tr>
              <a:tr h="370840">
                <a:tc>
                  <a:txBody>
                    <a:bodyPr/>
                    <a:lstStyle/>
                    <a:p>
                      <a:r>
                        <a:rPr lang="el-GR" dirty="0"/>
                        <a:t>ντ</a:t>
                      </a:r>
                      <a:endParaRPr lang="en-GB" dirty="0"/>
                    </a:p>
                  </a:txBody>
                  <a:tcPr/>
                </a:tc>
                <a:tc>
                  <a:txBody>
                    <a:bodyPr/>
                    <a:lstStyle/>
                    <a:p>
                      <a:r>
                        <a:rPr lang="it-IT" dirty="0"/>
                        <a:t>/d/</a:t>
                      </a:r>
                      <a:endParaRPr lang="en-GB" dirty="0"/>
                    </a:p>
                  </a:txBody>
                  <a:tcPr/>
                </a:tc>
                <a:tc>
                  <a:txBody>
                    <a:bodyPr/>
                    <a:lstStyle/>
                    <a:p>
                      <a:r>
                        <a:rPr lang="el-GR" b="1" dirty="0">
                          <a:solidFill>
                            <a:srgbClr val="A568D2"/>
                          </a:solidFill>
                        </a:rPr>
                        <a:t>ντ</a:t>
                      </a:r>
                      <a:r>
                        <a:rPr lang="el-GR" dirty="0"/>
                        <a:t>ομάτα</a:t>
                      </a:r>
                      <a:endParaRPr lang="en-GB" dirty="0"/>
                    </a:p>
                  </a:txBody>
                  <a:tcPr/>
                </a:tc>
                <a:tc>
                  <a:txBody>
                    <a:bodyPr/>
                    <a:lstStyle/>
                    <a:p>
                      <a:r>
                        <a:rPr lang="it-IT" dirty="0"/>
                        <a:t>tomato</a:t>
                      </a:r>
                      <a:endParaRPr lang="en-GB" dirty="0"/>
                    </a:p>
                  </a:txBody>
                  <a:tcPr/>
                </a:tc>
                <a:tc>
                  <a:txBody>
                    <a:bodyPr/>
                    <a:lstStyle/>
                    <a:p>
                      <a:r>
                        <a:rPr lang="it-IT" dirty="0"/>
                        <a:t>/dom</a:t>
                      </a:r>
                      <a:r>
                        <a:rPr lang="it-IT" b="1" dirty="0">
                          <a:solidFill>
                            <a:srgbClr val="00B0F0"/>
                          </a:solidFill>
                        </a:rPr>
                        <a:t>a</a:t>
                      </a:r>
                      <a:r>
                        <a:rPr lang="it-IT" dirty="0"/>
                        <a:t>ta/</a:t>
                      </a:r>
                      <a:endParaRPr lang="en-GB" dirty="0"/>
                    </a:p>
                  </a:txBody>
                  <a:tcPr/>
                </a:tc>
                <a:tc>
                  <a:txBody>
                    <a:bodyPr/>
                    <a:lstStyle/>
                    <a:p>
                      <a:r>
                        <a:rPr lang="it-IT" b="1" u="sng" dirty="0">
                          <a:solidFill>
                            <a:srgbClr val="A568D2"/>
                          </a:solidFill>
                        </a:rPr>
                        <a:t>d</a:t>
                      </a:r>
                      <a:r>
                        <a:rPr lang="it-IT" dirty="0"/>
                        <a:t>omino</a:t>
                      </a:r>
                      <a:endParaRPr lang="en-GB" dirty="0"/>
                    </a:p>
                  </a:txBody>
                  <a:tcPr/>
                </a:tc>
                <a:extLst>
                  <a:ext uri="{0D108BD9-81ED-4DB2-BD59-A6C34878D82A}">
                    <a16:rowId xmlns:a16="http://schemas.microsoft.com/office/drawing/2014/main" val="3562242384"/>
                  </a:ext>
                </a:extLst>
              </a:tr>
              <a:tr h="370840">
                <a:tc>
                  <a:txBody>
                    <a:bodyPr/>
                    <a:lstStyle/>
                    <a:p>
                      <a:r>
                        <a:rPr lang="el-GR" dirty="0"/>
                        <a:t>τζ</a:t>
                      </a:r>
                      <a:endParaRPr lang="en-GB" dirty="0"/>
                    </a:p>
                  </a:txBody>
                  <a:tcPr/>
                </a:tc>
                <a:tc>
                  <a:txBody>
                    <a:bodyPr/>
                    <a:lstStyle/>
                    <a:p>
                      <a:r>
                        <a:rPr lang="it-IT" dirty="0"/>
                        <a:t>/</a:t>
                      </a:r>
                      <a:r>
                        <a:rPr lang="it-IT" dirty="0" err="1"/>
                        <a:t>d͡ʒ</a:t>
                      </a:r>
                      <a:r>
                        <a:rPr lang="it-IT" dirty="0"/>
                        <a:t>/; /dz/</a:t>
                      </a:r>
                    </a:p>
                  </a:txBody>
                  <a:tcPr/>
                </a:tc>
                <a:tc>
                  <a:txBody>
                    <a:bodyPr/>
                    <a:lstStyle/>
                    <a:p>
                      <a:r>
                        <a:rPr lang="el-GR" b="1" dirty="0">
                          <a:solidFill>
                            <a:srgbClr val="A568D2"/>
                          </a:solidFill>
                        </a:rPr>
                        <a:t>τζ</a:t>
                      </a:r>
                      <a:r>
                        <a:rPr lang="el-GR" dirty="0"/>
                        <a:t>ί</a:t>
                      </a:r>
                      <a:r>
                        <a:rPr lang="el-GR" b="0" dirty="0">
                          <a:solidFill>
                            <a:schemeClr val="tx1"/>
                          </a:solidFill>
                        </a:rPr>
                        <a:t>π</a:t>
                      </a:r>
                      <a:endParaRPr lang="en-GB" b="0" dirty="0">
                        <a:solidFill>
                          <a:schemeClr val="tx1"/>
                        </a:solidFill>
                      </a:endParaRPr>
                    </a:p>
                  </a:txBody>
                  <a:tcPr/>
                </a:tc>
                <a:tc>
                  <a:txBody>
                    <a:bodyPr/>
                    <a:lstStyle/>
                    <a:p>
                      <a:r>
                        <a:rPr lang="it-IT" dirty="0"/>
                        <a:t>Jeep</a:t>
                      </a:r>
                      <a:endParaRPr lang="en-GB" dirty="0"/>
                    </a:p>
                  </a:txBody>
                  <a:tcPr/>
                </a:tc>
                <a:tc>
                  <a:txBody>
                    <a:bodyPr/>
                    <a:lstStyle/>
                    <a:p>
                      <a:r>
                        <a:rPr lang="it-IT" dirty="0"/>
                        <a:t>/</a:t>
                      </a:r>
                      <a:r>
                        <a:rPr lang="it-IT" dirty="0" err="1"/>
                        <a:t>d͡ʒ</a:t>
                      </a:r>
                      <a:r>
                        <a:rPr lang="it-IT" b="1" dirty="0" err="1">
                          <a:solidFill>
                            <a:srgbClr val="00B0F0"/>
                          </a:solidFill>
                        </a:rPr>
                        <a:t>i</a:t>
                      </a:r>
                      <a:r>
                        <a:rPr lang="it-IT" dirty="0" err="1"/>
                        <a:t>p</a:t>
                      </a:r>
                      <a:r>
                        <a:rPr lang="it-IT" dirty="0"/>
                        <a:t>/; /</a:t>
                      </a:r>
                      <a:r>
                        <a:rPr lang="it-IT" dirty="0" err="1"/>
                        <a:t>dz</a:t>
                      </a:r>
                      <a:r>
                        <a:rPr lang="it-IT" b="1" dirty="0" err="1">
                          <a:solidFill>
                            <a:srgbClr val="00B0F0"/>
                          </a:solidFill>
                        </a:rPr>
                        <a:t>i</a:t>
                      </a:r>
                      <a:r>
                        <a:rPr lang="it-IT" dirty="0" err="1"/>
                        <a:t>p</a:t>
                      </a:r>
                      <a:r>
                        <a:rPr lang="it-IT" dirty="0"/>
                        <a:t>/</a:t>
                      </a:r>
                    </a:p>
                  </a:txBody>
                  <a:tcPr/>
                </a:tc>
                <a:tc>
                  <a:txBody>
                    <a:bodyPr/>
                    <a:lstStyle/>
                    <a:p>
                      <a:r>
                        <a:rPr lang="it-IT" b="1" u="sng" dirty="0">
                          <a:solidFill>
                            <a:srgbClr val="A568D2"/>
                          </a:solidFill>
                        </a:rPr>
                        <a:t>J</a:t>
                      </a:r>
                      <a:r>
                        <a:rPr lang="it-IT" dirty="0"/>
                        <a:t>eep; loa</a:t>
                      </a:r>
                      <a:r>
                        <a:rPr lang="it-IT" b="1" u="sng" dirty="0">
                          <a:solidFill>
                            <a:srgbClr val="A568D2"/>
                          </a:solidFill>
                        </a:rPr>
                        <a:t>ds</a:t>
                      </a:r>
                      <a:endParaRPr lang="en-GB" b="1" u="sng" dirty="0">
                        <a:solidFill>
                          <a:srgbClr val="A568D2"/>
                        </a:solidFill>
                      </a:endParaRPr>
                    </a:p>
                  </a:txBody>
                  <a:tcPr/>
                </a:tc>
                <a:extLst>
                  <a:ext uri="{0D108BD9-81ED-4DB2-BD59-A6C34878D82A}">
                    <a16:rowId xmlns:a16="http://schemas.microsoft.com/office/drawing/2014/main" val="4238634935"/>
                  </a:ext>
                </a:extLst>
              </a:tr>
              <a:tr h="370840">
                <a:tc>
                  <a:txBody>
                    <a:bodyPr/>
                    <a:lstStyle/>
                    <a:p>
                      <a:r>
                        <a:rPr lang="el-GR" dirty="0"/>
                        <a:t>τσ</a:t>
                      </a:r>
                      <a:endParaRPr lang="en-GB" dirty="0"/>
                    </a:p>
                  </a:txBody>
                  <a:tcPr/>
                </a:tc>
                <a:tc>
                  <a:txBody>
                    <a:bodyPr/>
                    <a:lstStyle/>
                    <a:p>
                      <a:r>
                        <a:rPr lang="it-IT" dirty="0"/>
                        <a:t>/</a:t>
                      </a:r>
                      <a:r>
                        <a:rPr lang="it-IT" dirty="0" err="1"/>
                        <a:t>t͡ʃ</a:t>
                      </a:r>
                      <a:r>
                        <a:rPr lang="it-IT" dirty="0"/>
                        <a:t>/; /ts/</a:t>
                      </a:r>
                    </a:p>
                  </a:txBody>
                  <a:tcPr/>
                </a:tc>
                <a:tc>
                  <a:txBody>
                    <a:bodyPr/>
                    <a:lstStyle/>
                    <a:p>
                      <a:r>
                        <a:rPr lang="el-GR" b="1" dirty="0">
                          <a:solidFill>
                            <a:srgbClr val="A568D2"/>
                          </a:solidFill>
                        </a:rPr>
                        <a:t>τσ</a:t>
                      </a:r>
                      <a:r>
                        <a:rPr lang="el-GR" dirty="0"/>
                        <a:t>έπι</a:t>
                      </a:r>
                      <a:endParaRPr lang="en-GB" dirty="0"/>
                    </a:p>
                  </a:txBody>
                  <a:tcPr/>
                </a:tc>
                <a:tc>
                  <a:txBody>
                    <a:bodyPr/>
                    <a:lstStyle/>
                    <a:p>
                      <a:r>
                        <a:rPr lang="it-IT" dirty="0"/>
                        <a:t>pocket</a:t>
                      </a:r>
                      <a:endParaRPr lang="en-GB" dirty="0"/>
                    </a:p>
                  </a:txBody>
                  <a:tcPr/>
                </a:tc>
                <a:tc>
                  <a:txBody>
                    <a:bodyPr/>
                    <a:lstStyle/>
                    <a:p>
                      <a:r>
                        <a:rPr lang="it-IT" dirty="0"/>
                        <a:t>/</a:t>
                      </a:r>
                      <a:r>
                        <a:rPr lang="it-IT" dirty="0" err="1"/>
                        <a:t>t͡ʃ</a:t>
                      </a:r>
                      <a:r>
                        <a:rPr lang="it-IT" b="1" dirty="0" err="1">
                          <a:solidFill>
                            <a:srgbClr val="00B0F0"/>
                          </a:solidFill>
                        </a:rPr>
                        <a:t>e</a:t>
                      </a:r>
                      <a:r>
                        <a:rPr lang="it-IT" dirty="0" err="1"/>
                        <a:t>pi</a:t>
                      </a:r>
                      <a:r>
                        <a:rPr lang="it-IT" dirty="0"/>
                        <a:t>/; /</a:t>
                      </a:r>
                      <a:r>
                        <a:rPr lang="it-IT" dirty="0" err="1"/>
                        <a:t>ts</a:t>
                      </a:r>
                      <a:r>
                        <a:rPr lang="it-IT" b="1" dirty="0" err="1">
                          <a:solidFill>
                            <a:srgbClr val="00B0F0"/>
                          </a:solidFill>
                        </a:rPr>
                        <a:t>e</a:t>
                      </a:r>
                      <a:r>
                        <a:rPr lang="it-IT" dirty="0" err="1"/>
                        <a:t>pi</a:t>
                      </a:r>
                      <a:r>
                        <a:rPr lang="it-IT" dirty="0"/>
                        <a:t>/</a:t>
                      </a:r>
                    </a:p>
                  </a:txBody>
                  <a:tcPr/>
                </a:tc>
                <a:tc>
                  <a:txBody>
                    <a:bodyPr/>
                    <a:lstStyle/>
                    <a:p>
                      <a:r>
                        <a:rPr lang="it-IT" b="1" u="sng" dirty="0">
                          <a:solidFill>
                            <a:srgbClr val="A568D2"/>
                          </a:solidFill>
                        </a:rPr>
                        <a:t>ch</a:t>
                      </a:r>
                      <a:r>
                        <a:rPr lang="it-IT" dirty="0"/>
                        <a:t>eap; </a:t>
                      </a:r>
                      <a:r>
                        <a:rPr lang="it-IT" dirty="0" err="1"/>
                        <a:t>ca</a:t>
                      </a:r>
                      <a:r>
                        <a:rPr lang="it-IT" b="1" u="sng" dirty="0" err="1">
                          <a:solidFill>
                            <a:srgbClr val="A568D2"/>
                          </a:solidFill>
                        </a:rPr>
                        <a:t>ts</a:t>
                      </a:r>
                      <a:endParaRPr lang="en-GB" b="1" u="sng" dirty="0">
                        <a:solidFill>
                          <a:srgbClr val="A568D2"/>
                        </a:solidFill>
                      </a:endParaRPr>
                    </a:p>
                  </a:txBody>
                  <a:tcPr/>
                </a:tc>
                <a:extLst>
                  <a:ext uri="{0D108BD9-81ED-4DB2-BD59-A6C34878D82A}">
                    <a16:rowId xmlns:a16="http://schemas.microsoft.com/office/drawing/2014/main" val="1498983057"/>
                  </a:ext>
                </a:extLst>
              </a:tr>
              <a:tr h="370840">
                <a:tc>
                  <a:txBody>
                    <a:bodyPr/>
                    <a:lstStyle/>
                    <a:p>
                      <a:r>
                        <a:rPr lang="el-GR" dirty="0"/>
                        <a:t>γκ</a:t>
                      </a:r>
                      <a:endParaRPr lang="en-GB" dirty="0"/>
                    </a:p>
                  </a:txBody>
                  <a:tcPr/>
                </a:tc>
                <a:tc>
                  <a:txBody>
                    <a:bodyPr/>
                    <a:lstStyle/>
                    <a:p>
                      <a:r>
                        <a:rPr lang="it-IT" dirty="0"/>
                        <a:t>/g/</a:t>
                      </a:r>
                      <a:endParaRPr lang="en-GB" dirty="0"/>
                    </a:p>
                  </a:txBody>
                  <a:tcPr/>
                </a:tc>
                <a:tc>
                  <a:txBody>
                    <a:bodyPr/>
                    <a:lstStyle/>
                    <a:p>
                      <a:r>
                        <a:rPr lang="el-GR" b="1" dirty="0">
                          <a:solidFill>
                            <a:srgbClr val="A568D2"/>
                          </a:solidFill>
                        </a:rPr>
                        <a:t>γκ</a:t>
                      </a:r>
                      <a:r>
                        <a:rPr lang="el-GR" dirty="0"/>
                        <a:t>αρσόνι</a:t>
                      </a:r>
                      <a:endParaRPr lang="en-GB" dirty="0"/>
                    </a:p>
                  </a:txBody>
                  <a:tcPr/>
                </a:tc>
                <a:tc>
                  <a:txBody>
                    <a:bodyPr/>
                    <a:lstStyle/>
                    <a:p>
                      <a:r>
                        <a:rPr lang="it-IT" dirty="0" err="1"/>
                        <a:t>waiter</a:t>
                      </a:r>
                      <a:endParaRPr lang="en-GB" dirty="0"/>
                    </a:p>
                  </a:txBody>
                  <a:tcPr/>
                </a:tc>
                <a:tc>
                  <a:txBody>
                    <a:bodyPr/>
                    <a:lstStyle/>
                    <a:p>
                      <a:r>
                        <a:rPr lang="it-IT" dirty="0"/>
                        <a:t>/</a:t>
                      </a:r>
                      <a:r>
                        <a:rPr lang="it-IT" dirty="0" err="1"/>
                        <a:t>gars</a:t>
                      </a:r>
                      <a:r>
                        <a:rPr lang="it-IT" b="1" dirty="0" err="1">
                          <a:solidFill>
                            <a:srgbClr val="00B0F0"/>
                          </a:solidFill>
                        </a:rPr>
                        <a:t>o</a:t>
                      </a:r>
                      <a:r>
                        <a:rPr lang="it-IT" b="0" dirty="0" err="1">
                          <a:solidFill>
                            <a:schemeClr val="tx1"/>
                          </a:solidFill>
                        </a:rPr>
                        <a:t>ni</a:t>
                      </a:r>
                      <a:r>
                        <a:rPr lang="it-IT" dirty="0"/>
                        <a:t>/</a:t>
                      </a:r>
                      <a:endParaRPr lang="en-GB" dirty="0"/>
                    </a:p>
                  </a:txBody>
                  <a:tcPr/>
                </a:tc>
                <a:tc>
                  <a:txBody>
                    <a:bodyPr/>
                    <a:lstStyle/>
                    <a:p>
                      <a:r>
                        <a:rPr lang="it-IT" b="1" u="sng" dirty="0">
                          <a:solidFill>
                            <a:srgbClr val="A568D2"/>
                          </a:solidFill>
                        </a:rPr>
                        <a:t>g</a:t>
                      </a:r>
                      <a:r>
                        <a:rPr lang="it-IT" dirty="0"/>
                        <a:t>ood</a:t>
                      </a:r>
                      <a:endParaRPr lang="en-GB" dirty="0"/>
                    </a:p>
                  </a:txBody>
                  <a:tcPr/>
                </a:tc>
                <a:extLst>
                  <a:ext uri="{0D108BD9-81ED-4DB2-BD59-A6C34878D82A}">
                    <a16:rowId xmlns:a16="http://schemas.microsoft.com/office/drawing/2014/main" val="3407193078"/>
                  </a:ext>
                </a:extLst>
              </a:tr>
              <a:tr h="370840">
                <a:tc>
                  <a:txBody>
                    <a:bodyPr/>
                    <a:lstStyle/>
                    <a:p>
                      <a:r>
                        <a:rPr lang="el-GR" dirty="0"/>
                        <a:t>γγ</a:t>
                      </a:r>
                      <a:endParaRPr lang="en-GB" dirty="0"/>
                    </a:p>
                  </a:txBody>
                  <a:tcPr/>
                </a:tc>
                <a:tc>
                  <a:txBody>
                    <a:bodyPr/>
                    <a:lstStyle/>
                    <a:p>
                      <a:r>
                        <a:rPr lang="it-IT" dirty="0"/>
                        <a:t>/g/</a:t>
                      </a:r>
                      <a:endParaRPr lang="en-GB" dirty="0"/>
                    </a:p>
                  </a:txBody>
                  <a:tcPr/>
                </a:tc>
                <a:tc>
                  <a:txBody>
                    <a:bodyPr/>
                    <a:lstStyle/>
                    <a:p>
                      <a:r>
                        <a:rPr lang="el-GR" dirty="0"/>
                        <a:t>φε</a:t>
                      </a:r>
                      <a:r>
                        <a:rPr lang="el-GR" b="1" dirty="0">
                          <a:solidFill>
                            <a:srgbClr val="A568D2"/>
                          </a:solidFill>
                        </a:rPr>
                        <a:t>γγ</a:t>
                      </a:r>
                      <a:r>
                        <a:rPr lang="el-GR" dirty="0"/>
                        <a:t>άρι</a:t>
                      </a:r>
                      <a:endParaRPr lang="en-GB" dirty="0"/>
                    </a:p>
                  </a:txBody>
                  <a:tcPr/>
                </a:tc>
                <a:tc>
                  <a:txBody>
                    <a:bodyPr/>
                    <a:lstStyle/>
                    <a:p>
                      <a:r>
                        <a:rPr lang="it-IT" dirty="0"/>
                        <a:t>moon</a:t>
                      </a:r>
                      <a:endParaRPr lang="en-GB" dirty="0"/>
                    </a:p>
                  </a:txBody>
                  <a:tcPr/>
                </a:tc>
                <a:tc>
                  <a:txBody>
                    <a:bodyPr/>
                    <a:lstStyle/>
                    <a:p>
                      <a:r>
                        <a:rPr lang="it-IT" dirty="0"/>
                        <a:t>/</a:t>
                      </a:r>
                      <a:r>
                        <a:rPr lang="it-IT" dirty="0" err="1"/>
                        <a:t>feg</a:t>
                      </a:r>
                      <a:r>
                        <a:rPr lang="it-IT" b="1" dirty="0" err="1">
                          <a:solidFill>
                            <a:srgbClr val="00B0F0"/>
                          </a:solidFill>
                        </a:rPr>
                        <a:t>a</a:t>
                      </a:r>
                      <a:r>
                        <a:rPr lang="it-IT" dirty="0" err="1"/>
                        <a:t>ri</a:t>
                      </a:r>
                      <a:r>
                        <a:rPr lang="it-IT" dirty="0"/>
                        <a:t>/</a:t>
                      </a:r>
                      <a:endParaRPr lang="en-GB" dirty="0"/>
                    </a:p>
                  </a:txBody>
                  <a:tcPr/>
                </a:tc>
                <a:tc>
                  <a:txBody>
                    <a:bodyPr/>
                    <a:lstStyle/>
                    <a:p>
                      <a:r>
                        <a:rPr lang="it-IT" dirty="0"/>
                        <a:t>u</a:t>
                      </a:r>
                      <a:r>
                        <a:rPr lang="it-IT" b="1" u="sng" dirty="0">
                          <a:solidFill>
                            <a:srgbClr val="A568D2"/>
                          </a:solidFill>
                        </a:rPr>
                        <a:t>g</a:t>
                      </a:r>
                      <a:r>
                        <a:rPr lang="it-IT" dirty="0"/>
                        <a:t>ly</a:t>
                      </a:r>
                      <a:endParaRPr lang="en-GB" dirty="0"/>
                    </a:p>
                  </a:txBody>
                  <a:tcPr/>
                </a:tc>
                <a:extLst>
                  <a:ext uri="{0D108BD9-81ED-4DB2-BD59-A6C34878D82A}">
                    <a16:rowId xmlns:a16="http://schemas.microsoft.com/office/drawing/2014/main" val="3729781478"/>
                  </a:ext>
                </a:extLst>
              </a:tr>
            </a:tbl>
          </a:graphicData>
        </a:graphic>
      </p:graphicFrame>
    </p:spTree>
    <p:extLst>
      <p:ext uri="{BB962C8B-B14F-4D97-AF65-F5344CB8AC3E}">
        <p14:creationId xmlns:p14="http://schemas.microsoft.com/office/powerpoint/2010/main" val="30069502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Immagine 13">
            <a:extLst>
              <a:ext uri="{FF2B5EF4-FFF2-40B4-BE49-F238E27FC236}">
                <a16:creationId xmlns:a16="http://schemas.microsoft.com/office/drawing/2014/main" id="{2668180A-E7D5-47E6-85CE-E0D5098B3B99}"/>
              </a:ext>
            </a:extLst>
          </p:cNvPr>
          <p:cNvPicPr>
            <a:picLocks noChangeAspect="1"/>
          </p:cNvPicPr>
          <p:nvPr/>
        </p:nvPicPr>
        <p:blipFill rotWithShape="1">
          <a:blip r:embed="rId2">
            <a:extLst>
              <a:ext uri="{28A0092B-C50C-407E-A947-70E740481C1C}">
                <a14:useLocalDpi xmlns:a14="http://schemas.microsoft.com/office/drawing/2010/main" val="0"/>
              </a:ext>
            </a:extLst>
          </a:blip>
          <a:srcRect t="-1" b="11743"/>
          <a:stretch/>
        </p:blipFill>
        <p:spPr>
          <a:xfrm>
            <a:off x="10279795" y="5258037"/>
            <a:ext cx="1720657" cy="1599963"/>
          </a:xfrm>
          <a:prstGeom prst="rect">
            <a:avLst/>
          </a:prstGeom>
        </p:spPr>
      </p:pic>
      <p:grpSp>
        <p:nvGrpSpPr>
          <p:cNvPr id="7" name="Gruppo 6">
            <a:extLst>
              <a:ext uri="{FF2B5EF4-FFF2-40B4-BE49-F238E27FC236}">
                <a16:creationId xmlns:a16="http://schemas.microsoft.com/office/drawing/2014/main" id="{26B6EAF2-CBB3-4DA8-8C07-4AF92493ADB7}"/>
              </a:ext>
            </a:extLst>
          </p:cNvPr>
          <p:cNvGrpSpPr/>
          <p:nvPr/>
        </p:nvGrpSpPr>
        <p:grpSpPr>
          <a:xfrm>
            <a:off x="956441" y="6160862"/>
            <a:ext cx="9307156" cy="519102"/>
            <a:chOff x="662151" y="5144570"/>
            <a:chExt cx="9307156" cy="519102"/>
          </a:xfrm>
        </p:grpSpPr>
        <p:pic>
          <p:nvPicPr>
            <p:cNvPr id="3" name="Immagine 2">
              <a:extLst>
                <a:ext uri="{FF2B5EF4-FFF2-40B4-BE49-F238E27FC236}">
                  <a16:creationId xmlns:a16="http://schemas.microsoft.com/office/drawing/2014/main" id="{BE926B0F-C08E-4F7F-99C4-85B1DD58CE17}"/>
                </a:ext>
              </a:extLst>
            </p:cNvPr>
            <p:cNvPicPr>
              <a:picLocks noChangeAspect="1"/>
            </p:cNvPicPr>
            <p:nvPr/>
          </p:nvPicPr>
          <p:blipFill rotWithShape="1">
            <a:blip r:embed="rId3" cstate="print">
              <a:duotone>
                <a:schemeClr val="accent5">
                  <a:shade val="45000"/>
                  <a:satMod val="135000"/>
                </a:schemeClr>
                <a:prstClr val="white"/>
              </a:duotone>
              <a:extLst>
                <a:ext uri="{28A0092B-C50C-407E-A947-70E740481C1C}">
                  <a14:useLocalDpi xmlns:a14="http://schemas.microsoft.com/office/drawing/2010/main" val="0"/>
                </a:ext>
              </a:extLst>
            </a:blip>
            <a:srcRect t="28584" r="51333" b="28417"/>
            <a:stretch/>
          </p:blipFill>
          <p:spPr>
            <a:xfrm flipV="1">
              <a:off x="662151" y="5144570"/>
              <a:ext cx="1175020" cy="519102"/>
            </a:xfrm>
            <a:prstGeom prst="rect">
              <a:avLst/>
            </a:prstGeom>
          </p:spPr>
        </p:pic>
        <p:pic>
          <p:nvPicPr>
            <p:cNvPr id="15" name="Immagine 14">
              <a:extLst>
                <a:ext uri="{FF2B5EF4-FFF2-40B4-BE49-F238E27FC236}">
                  <a16:creationId xmlns:a16="http://schemas.microsoft.com/office/drawing/2014/main" id="{EF09BA52-D7D4-4E7C-8F53-E3F26F789827}"/>
                </a:ext>
              </a:extLst>
            </p:cNvPr>
            <p:cNvPicPr>
              <a:picLocks noChangeAspect="1"/>
            </p:cNvPicPr>
            <p:nvPr/>
          </p:nvPicPr>
          <p:blipFill rotWithShape="1">
            <a:blip r:embed="rId3" cstate="print">
              <a:duotone>
                <a:schemeClr val="accent5">
                  <a:shade val="45000"/>
                  <a:satMod val="135000"/>
                </a:schemeClr>
                <a:prstClr val="white"/>
              </a:duotone>
              <a:extLst>
                <a:ext uri="{28A0092B-C50C-407E-A947-70E740481C1C}">
                  <a14:useLocalDpi xmlns:a14="http://schemas.microsoft.com/office/drawing/2010/main" val="0"/>
                </a:ext>
              </a:extLst>
            </a:blip>
            <a:srcRect t="28584" r="51333" b="28417"/>
            <a:stretch/>
          </p:blipFill>
          <p:spPr>
            <a:xfrm flipV="1">
              <a:off x="1822905" y="5144570"/>
              <a:ext cx="1175020" cy="519102"/>
            </a:xfrm>
            <a:prstGeom prst="rect">
              <a:avLst/>
            </a:prstGeom>
          </p:spPr>
        </p:pic>
        <p:pic>
          <p:nvPicPr>
            <p:cNvPr id="19" name="Immagine 18">
              <a:extLst>
                <a:ext uri="{FF2B5EF4-FFF2-40B4-BE49-F238E27FC236}">
                  <a16:creationId xmlns:a16="http://schemas.microsoft.com/office/drawing/2014/main" id="{474EC2C3-910E-46C2-AB0B-B6D4B523C8BF}"/>
                </a:ext>
              </a:extLst>
            </p:cNvPr>
            <p:cNvPicPr>
              <a:picLocks noChangeAspect="1"/>
            </p:cNvPicPr>
            <p:nvPr/>
          </p:nvPicPr>
          <p:blipFill rotWithShape="1">
            <a:blip r:embed="rId3" cstate="print">
              <a:duotone>
                <a:schemeClr val="accent5">
                  <a:shade val="45000"/>
                  <a:satMod val="135000"/>
                </a:schemeClr>
                <a:prstClr val="white"/>
              </a:duotone>
              <a:extLst>
                <a:ext uri="{28A0092B-C50C-407E-A947-70E740481C1C}">
                  <a14:useLocalDpi xmlns:a14="http://schemas.microsoft.com/office/drawing/2010/main" val="0"/>
                </a:ext>
              </a:extLst>
            </a:blip>
            <a:srcRect t="28584" r="51333" b="28417"/>
            <a:stretch/>
          </p:blipFill>
          <p:spPr>
            <a:xfrm flipV="1">
              <a:off x="2985987" y="5144570"/>
              <a:ext cx="1175020" cy="519102"/>
            </a:xfrm>
            <a:prstGeom prst="rect">
              <a:avLst/>
            </a:prstGeom>
          </p:spPr>
        </p:pic>
        <p:pic>
          <p:nvPicPr>
            <p:cNvPr id="20" name="Immagine 19">
              <a:extLst>
                <a:ext uri="{FF2B5EF4-FFF2-40B4-BE49-F238E27FC236}">
                  <a16:creationId xmlns:a16="http://schemas.microsoft.com/office/drawing/2014/main" id="{D8B31A47-8FB5-4F8B-9A8D-BCBF168869B8}"/>
                </a:ext>
              </a:extLst>
            </p:cNvPr>
            <p:cNvPicPr>
              <a:picLocks noChangeAspect="1"/>
            </p:cNvPicPr>
            <p:nvPr/>
          </p:nvPicPr>
          <p:blipFill rotWithShape="1">
            <a:blip r:embed="rId3" cstate="print">
              <a:duotone>
                <a:schemeClr val="accent5">
                  <a:shade val="45000"/>
                  <a:satMod val="135000"/>
                </a:schemeClr>
                <a:prstClr val="white"/>
              </a:duotone>
              <a:extLst>
                <a:ext uri="{28A0092B-C50C-407E-A947-70E740481C1C}">
                  <a14:useLocalDpi xmlns:a14="http://schemas.microsoft.com/office/drawing/2010/main" val="0"/>
                </a:ext>
              </a:extLst>
            </a:blip>
            <a:srcRect t="28584" r="51333" b="28417"/>
            <a:stretch/>
          </p:blipFill>
          <p:spPr>
            <a:xfrm flipV="1">
              <a:off x="4148341" y="5144570"/>
              <a:ext cx="1175020" cy="519102"/>
            </a:xfrm>
            <a:prstGeom prst="rect">
              <a:avLst/>
            </a:prstGeom>
          </p:spPr>
        </p:pic>
        <p:pic>
          <p:nvPicPr>
            <p:cNvPr id="27" name="Immagine 26">
              <a:extLst>
                <a:ext uri="{FF2B5EF4-FFF2-40B4-BE49-F238E27FC236}">
                  <a16:creationId xmlns:a16="http://schemas.microsoft.com/office/drawing/2014/main" id="{413F4EAC-F6A8-4F86-8724-5BB1FB177E77}"/>
                </a:ext>
              </a:extLst>
            </p:cNvPr>
            <p:cNvPicPr>
              <a:picLocks noChangeAspect="1"/>
            </p:cNvPicPr>
            <p:nvPr/>
          </p:nvPicPr>
          <p:blipFill rotWithShape="1">
            <a:blip r:embed="rId3" cstate="print">
              <a:duotone>
                <a:schemeClr val="accent5">
                  <a:shade val="45000"/>
                  <a:satMod val="135000"/>
                </a:schemeClr>
                <a:prstClr val="white"/>
              </a:duotone>
              <a:extLst>
                <a:ext uri="{28A0092B-C50C-407E-A947-70E740481C1C}">
                  <a14:useLocalDpi xmlns:a14="http://schemas.microsoft.com/office/drawing/2010/main" val="0"/>
                </a:ext>
              </a:extLst>
            </a:blip>
            <a:srcRect t="28584" r="51333" b="28417"/>
            <a:stretch/>
          </p:blipFill>
          <p:spPr>
            <a:xfrm flipV="1">
              <a:off x="5302492" y="5144570"/>
              <a:ext cx="1175020" cy="519102"/>
            </a:xfrm>
            <a:prstGeom prst="rect">
              <a:avLst/>
            </a:prstGeom>
          </p:spPr>
        </p:pic>
        <p:pic>
          <p:nvPicPr>
            <p:cNvPr id="28" name="Immagine 27">
              <a:extLst>
                <a:ext uri="{FF2B5EF4-FFF2-40B4-BE49-F238E27FC236}">
                  <a16:creationId xmlns:a16="http://schemas.microsoft.com/office/drawing/2014/main" id="{A085FA02-F772-47B9-B613-DF601AAE3BBD}"/>
                </a:ext>
              </a:extLst>
            </p:cNvPr>
            <p:cNvPicPr>
              <a:picLocks noChangeAspect="1"/>
            </p:cNvPicPr>
            <p:nvPr/>
          </p:nvPicPr>
          <p:blipFill rotWithShape="1">
            <a:blip r:embed="rId3" cstate="print">
              <a:duotone>
                <a:schemeClr val="accent5">
                  <a:shade val="45000"/>
                  <a:satMod val="135000"/>
                </a:schemeClr>
                <a:prstClr val="white"/>
              </a:duotone>
              <a:extLst>
                <a:ext uri="{28A0092B-C50C-407E-A947-70E740481C1C}">
                  <a14:useLocalDpi xmlns:a14="http://schemas.microsoft.com/office/drawing/2010/main" val="0"/>
                </a:ext>
              </a:extLst>
            </a:blip>
            <a:srcRect t="28584" r="51333" b="28417"/>
            <a:stretch/>
          </p:blipFill>
          <p:spPr>
            <a:xfrm flipV="1">
              <a:off x="6463245" y="5144570"/>
              <a:ext cx="1175020" cy="519102"/>
            </a:xfrm>
            <a:prstGeom prst="rect">
              <a:avLst/>
            </a:prstGeom>
          </p:spPr>
        </p:pic>
        <p:pic>
          <p:nvPicPr>
            <p:cNvPr id="25" name="Immagine 24">
              <a:extLst>
                <a:ext uri="{FF2B5EF4-FFF2-40B4-BE49-F238E27FC236}">
                  <a16:creationId xmlns:a16="http://schemas.microsoft.com/office/drawing/2014/main" id="{D5E11AC9-FFA0-48E2-8DB2-9342E666E56B}"/>
                </a:ext>
              </a:extLst>
            </p:cNvPr>
            <p:cNvPicPr>
              <a:picLocks noChangeAspect="1"/>
            </p:cNvPicPr>
            <p:nvPr/>
          </p:nvPicPr>
          <p:blipFill rotWithShape="1">
            <a:blip r:embed="rId3" cstate="print">
              <a:duotone>
                <a:schemeClr val="accent5">
                  <a:shade val="45000"/>
                  <a:satMod val="135000"/>
                </a:schemeClr>
                <a:prstClr val="white"/>
              </a:duotone>
              <a:extLst>
                <a:ext uri="{28A0092B-C50C-407E-A947-70E740481C1C}">
                  <a14:useLocalDpi xmlns:a14="http://schemas.microsoft.com/office/drawing/2010/main" val="0"/>
                </a:ext>
              </a:extLst>
            </a:blip>
            <a:srcRect t="28584" r="51333" b="28417"/>
            <a:stretch/>
          </p:blipFill>
          <p:spPr>
            <a:xfrm flipV="1">
              <a:off x="7629930" y="5144570"/>
              <a:ext cx="1175020" cy="519102"/>
            </a:xfrm>
            <a:prstGeom prst="rect">
              <a:avLst/>
            </a:prstGeom>
          </p:spPr>
        </p:pic>
        <p:pic>
          <p:nvPicPr>
            <p:cNvPr id="26" name="Immagine 25">
              <a:extLst>
                <a:ext uri="{FF2B5EF4-FFF2-40B4-BE49-F238E27FC236}">
                  <a16:creationId xmlns:a16="http://schemas.microsoft.com/office/drawing/2014/main" id="{C7B52F96-1B56-4508-B9DD-B8AA8AB79738}"/>
                </a:ext>
              </a:extLst>
            </p:cNvPr>
            <p:cNvPicPr>
              <a:picLocks noChangeAspect="1"/>
            </p:cNvPicPr>
            <p:nvPr/>
          </p:nvPicPr>
          <p:blipFill rotWithShape="1">
            <a:blip r:embed="rId3" cstate="print">
              <a:duotone>
                <a:schemeClr val="accent5">
                  <a:shade val="45000"/>
                  <a:satMod val="135000"/>
                </a:schemeClr>
                <a:prstClr val="white"/>
              </a:duotone>
              <a:extLst>
                <a:ext uri="{28A0092B-C50C-407E-A947-70E740481C1C}">
                  <a14:useLocalDpi xmlns:a14="http://schemas.microsoft.com/office/drawing/2010/main" val="0"/>
                </a:ext>
              </a:extLst>
            </a:blip>
            <a:srcRect t="28584" r="51333" b="28417"/>
            <a:stretch/>
          </p:blipFill>
          <p:spPr>
            <a:xfrm flipV="1">
              <a:off x="8794287" y="5144570"/>
              <a:ext cx="1175020" cy="519102"/>
            </a:xfrm>
            <a:prstGeom prst="rect">
              <a:avLst/>
            </a:prstGeom>
          </p:spPr>
        </p:pic>
      </p:grpSp>
      <p:sp>
        <p:nvSpPr>
          <p:cNvPr id="22" name="CasellaDiTesto 21">
            <a:extLst>
              <a:ext uri="{FF2B5EF4-FFF2-40B4-BE49-F238E27FC236}">
                <a16:creationId xmlns:a16="http://schemas.microsoft.com/office/drawing/2014/main" id="{59F7332F-B16C-45DC-89C3-4E215C9A7165}"/>
              </a:ext>
            </a:extLst>
          </p:cNvPr>
          <p:cNvSpPr txBox="1"/>
          <p:nvPr/>
        </p:nvSpPr>
        <p:spPr>
          <a:xfrm>
            <a:off x="8361412" y="432574"/>
            <a:ext cx="3816724" cy="584775"/>
          </a:xfrm>
          <a:prstGeom prst="rect">
            <a:avLst/>
          </a:prstGeom>
          <a:noFill/>
        </p:spPr>
        <p:txBody>
          <a:bodyPr wrap="square" rtlCol="0">
            <a:spAutoFit/>
          </a:bodyPr>
          <a:lstStyle/>
          <a:p>
            <a:pPr algn="ctr"/>
            <a:r>
              <a:rPr lang="el-GR" sz="3200" b="1" dirty="0">
                <a:solidFill>
                  <a:srgbClr val="0070C0"/>
                </a:solidFill>
              </a:rPr>
              <a:t>ΤΟ ΑΛΦΑΒΗΤΟ</a:t>
            </a:r>
            <a:endParaRPr lang="it-IT" sz="3200" b="1" dirty="0">
              <a:solidFill>
                <a:srgbClr val="0070C0"/>
              </a:solidFill>
            </a:endParaRPr>
          </a:p>
        </p:txBody>
      </p:sp>
      <p:sp>
        <p:nvSpPr>
          <p:cNvPr id="32" name="CasellaDiTesto 31">
            <a:extLst>
              <a:ext uri="{FF2B5EF4-FFF2-40B4-BE49-F238E27FC236}">
                <a16:creationId xmlns:a16="http://schemas.microsoft.com/office/drawing/2014/main" id="{FB36C2DC-9039-48D6-B8B5-B6DF208DAF93}"/>
              </a:ext>
            </a:extLst>
          </p:cNvPr>
          <p:cNvSpPr txBox="1"/>
          <p:nvPr/>
        </p:nvSpPr>
        <p:spPr>
          <a:xfrm>
            <a:off x="1311971" y="2481110"/>
            <a:ext cx="9568058" cy="2215991"/>
          </a:xfrm>
          <a:prstGeom prst="rect">
            <a:avLst/>
          </a:prstGeom>
          <a:noFill/>
        </p:spPr>
        <p:txBody>
          <a:bodyPr wrap="square" rtlCol="0">
            <a:spAutoFit/>
          </a:bodyPr>
          <a:lstStyle/>
          <a:p>
            <a:pPr marL="342900" indent="-342900" algn="just">
              <a:buFont typeface="Arial" panose="020B0604020202020204" pitchFamily="34" charset="0"/>
              <a:buChar char="•"/>
            </a:pPr>
            <a:r>
              <a:rPr lang="en-GB" sz="2400" b="1" u="sng" dirty="0">
                <a:solidFill>
                  <a:srgbClr val="0070C0"/>
                </a:solidFill>
              </a:rPr>
              <a:t>Phonetic transcription</a:t>
            </a:r>
            <a:r>
              <a:rPr lang="en-GB" sz="2400" dirty="0">
                <a:solidFill>
                  <a:srgbClr val="0070C0"/>
                </a:solidFill>
              </a:rPr>
              <a:t>: mapping from sound to script, mostly using IPA (see </a:t>
            </a:r>
            <a:r>
              <a:rPr lang="en-GB" sz="2400" dirty="0">
                <a:solidFill>
                  <a:srgbClr val="0070C0"/>
                </a:solidFill>
                <a:hlinkClick r:id="rId4">
                  <a:extLst>
                    <a:ext uri="{A12FA001-AC4F-418D-AE19-62706E023703}">
                      <ahyp:hlinkClr xmlns:ahyp="http://schemas.microsoft.com/office/drawing/2018/hyperlinkcolor" val="tx"/>
                    </a:ext>
                  </a:extLst>
                </a:hlinkClick>
              </a:rPr>
              <a:t>https://tophonetics.com/</a:t>
            </a:r>
            <a:r>
              <a:rPr lang="en-GB" sz="2400" dirty="0">
                <a:solidFill>
                  <a:srgbClr val="0070C0"/>
                </a:solidFill>
              </a:rPr>
              <a:t>).</a:t>
            </a:r>
          </a:p>
          <a:p>
            <a:pPr algn="just"/>
            <a:endParaRPr lang="en-GB" dirty="0">
              <a:solidFill>
                <a:srgbClr val="0070C0"/>
              </a:solidFill>
            </a:endParaRPr>
          </a:p>
          <a:p>
            <a:pPr algn="just"/>
            <a:r>
              <a:rPr lang="en-GB" sz="2400" b="1" dirty="0">
                <a:solidFill>
                  <a:srgbClr val="0070C0"/>
                </a:solidFill>
              </a:rPr>
              <a:t>Example: </a:t>
            </a:r>
            <a:r>
              <a:rPr lang="en-GB" sz="2400" b="1" dirty="0">
                <a:solidFill>
                  <a:srgbClr val="FF0000"/>
                </a:solidFill>
              </a:rPr>
              <a:t>/ˈ</a:t>
            </a:r>
            <a:r>
              <a:rPr lang="en-GB" sz="2400" b="1" dirty="0" err="1">
                <a:solidFill>
                  <a:srgbClr val="FF0000"/>
                </a:solidFill>
              </a:rPr>
              <a:t>taɪtl</a:t>
            </a:r>
            <a:r>
              <a:rPr lang="en-GB" sz="2400" b="1" dirty="0">
                <a:solidFill>
                  <a:srgbClr val="FF0000"/>
                </a:solidFill>
              </a:rPr>
              <a:t>/ </a:t>
            </a:r>
            <a:r>
              <a:rPr lang="en-GB" sz="2400" b="1" dirty="0">
                <a:solidFill>
                  <a:srgbClr val="0070C0"/>
                </a:solidFill>
              </a:rPr>
              <a:t>(broad transcription, uses slashes); </a:t>
            </a:r>
            <a:r>
              <a:rPr lang="en-GB" sz="2400" b="1" dirty="0">
                <a:solidFill>
                  <a:srgbClr val="FF0000"/>
                </a:solidFill>
              </a:rPr>
              <a:t>[ˈ</a:t>
            </a:r>
            <a:r>
              <a:rPr lang="en-GB" sz="2400" b="1" dirty="0" err="1">
                <a:solidFill>
                  <a:srgbClr val="FF0000"/>
                </a:solidFill>
              </a:rPr>
              <a:t>taɪɾɫ</a:t>
            </a:r>
            <a:r>
              <a:rPr lang="en-GB" sz="2400" b="1" dirty="0">
                <a:solidFill>
                  <a:srgbClr val="FF0000"/>
                </a:solidFill>
              </a:rPr>
              <a:t>̩] </a:t>
            </a:r>
            <a:r>
              <a:rPr lang="en-GB" sz="2400" b="1" dirty="0">
                <a:solidFill>
                  <a:srgbClr val="0070C0"/>
                </a:solidFill>
              </a:rPr>
              <a:t>(narrow, allophonic transcription, uses square brackets) </a:t>
            </a:r>
            <a:r>
              <a:rPr lang="en-GB" sz="2400" b="1" dirty="0">
                <a:solidFill>
                  <a:srgbClr val="0070C0"/>
                </a:solidFill>
                <a:sym typeface="Wingdings" panose="05000000000000000000" pitchFamily="2" charset="2"/>
              </a:rPr>
              <a:t> </a:t>
            </a:r>
            <a:r>
              <a:rPr lang="en-GB" sz="2400" b="1" i="1" dirty="0">
                <a:solidFill>
                  <a:srgbClr val="FF0000"/>
                </a:solidFill>
                <a:sym typeface="Wingdings" panose="05000000000000000000" pitchFamily="2" charset="2"/>
              </a:rPr>
              <a:t>title</a:t>
            </a:r>
            <a:r>
              <a:rPr lang="en-GB" sz="2400" b="1" dirty="0">
                <a:solidFill>
                  <a:srgbClr val="0070C0"/>
                </a:solidFill>
                <a:sym typeface="Wingdings" panose="05000000000000000000" pitchFamily="2" charset="2"/>
              </a:rPr>
              <a:t> and </a:t>
            </a:r>
            <a:r>
              <a:rPr lang="en-GB" sz="2400" b="1" i="1" dirty="0">
                <a:solidFill>
                  <a:srgbClr val="FF0000"/>
                </a:solidFill>
                <a:sym typeface="Wingdings" panose="05000000000000000000" pitchFamily="2" charset="2"/>
              </a:rPr>
              <a:t>tidal</a:t>
            </a:r>
            <a:r>
              <a:rPr lang="en-GB" sz="2400" b="1" dirty="0">
                <a:solidFill>
                  <a:srgbClr val="0070C0"/>
                </a:solidFill>
                <a:sym typeface="Wingdings" panose="05000000000000000000" pitchFamily="2" charset="2"/>
              </a:rPr>
              <a:t> are </a:t>
            </a:r>
            <a:r>
              <a:rPr lang="en-GB" sz="2400" b="1" dirty="0">
                <a:solidFill>
                  <a:srgbClr val="FF0000"/>
                </a:solidFill>
                <a:sym typeface="Wingdings" panose="05000000000000000000" pitchFamily="2" charset="2"/>
              </a:rPr>
              <a:t>allophones</a:t>
            </a:r>
            <a:r>
              <a:rPr lang="en-GB" sz="2400" b="1" dirty="0">
                <a:solidFill>
                  <a:srgbClr val="0070C0"/>
                </a:solidFill>
                <a:sym typeface="Wingdings" panose="05000000000000000000" pitchFamily="2" charset="2"/>
              </a:rPr>
              <a:t> in American English.</a:t>
            </a:r>
            <a:endParaRPr lang="en-GB" sz="2400" b="1" dirty="0">
              <a:solidFill>
                <a:srgbClr val="0070C0"/>
              </a:solidFill>
            </a:endParaRPr>
          </a:p>
        </p:txBody>
      </p:sp>
      <p:sp>
        <p:nvSpPr>
          <p:cNvPr id="17" name="CasellaDiTesto 16">
            <a:extLst>
              <a:ext uri="{FF2B5EF4-FFF2-40B4-BE49-F238E27FC236}">
                <a16:creationId xmlns:a16="http://schemas.microsoft.com/office/drawing/2014/main" id="{9FC1ED21-CE79-44B0-B2D6-CE459ECB2E8A}"/>
              </a:ext>
            </a:extLst>
          </p:cNvPr>
          <p:cNvSpPr txBox="1"/>
          <p:nvPr/>
        </p:nvSpPr>
        <p:spPr>
          <a:xfrm>
            <a:off x="442205" y="6236301"/>
            <a:ext cx="7871478" cy="374417"/>
          </a:xfrm>
          <a:prstGeom prst="rect">
            <a:avLst/>
          </a:prstGeom>
          <a:solidFill>
            <a:schemeClr val="bg1"/>
          </a:solidFill>
        </p:spPr>
        <p:txBody>
          <a:bodyPr wrap="square" rtlCol="0">
            <a:spAutoFit/>
          </a:bodyPr>
          <a:lstStyle/>
          <a:p>
            <a:r>
              <a:rPr lang="it-IT" dirty="0" err="1">
                <a:solidFill>
                  <a:srgbClr val="0070C0"/>
                </a:solidFill>
              </a:rPr>
              <a:t>Modern</a:t>
            </a:r>
            <a:r>
              <a:rPr lang="it-IT" dirty="0">
                <a:solidFill>
                  <a:srgbClr val="0070C0"/>
                </a:solidFill>
              </a:rPr>
              <a:t> </a:t>
            </a:r>
            <a:r>
              <a:rPr lang="it-IT" dirty="0" err="1">
                <a:solidFill>
                  <a:srgbClr val="0070C0"/>
                </a:solidFill>
              </a:rPr>
              <a:t>Greek</a:t>
            </a:r>
            <a:r>
              <a:rPr lang="it-IT" dirty="0">
                <a:solidFill>
                  <a:srgbClr val="0070C0"/>
                </a:solidFill>
              </a:rPr>
              <a:t> (GRE1001) | Jacopo Mosesso </a:t>
            </a:r>
            <a:r>
              <a:rPr lang="it-IT" dirty="0"/>
              <a:t>|</a:t>
            </a:r>
            <a:r>
              <a:rPr lang="it-IT" dirty="0">
                <a:solidFill>
                  <a:srgbClr val="002060"/>
                </a:solidFill>
              </a:rPr>
              <a:t> VIT University, </a:t>
            </a:r>
            <a:r>
              <a:rPr lang="it-IT" dirty="0" err="1">
                <a:solidFill>
                  <a:srgbClr val="002060"/>
                </a:solidFill>
              </a:rPr>
              <a:t>July</a:t>
            </a:r>
            <a:r>
              <a:rPr lang="it-IT" dirty="0">
                <a:solidFill>
                  <a:srgbClr val="002060"/>
                </a:solidFill>
              </a:rPr>
              <a:t> 2022</a:t>
            </a:r>
          </a:p>
        </p:txBody>
      </p:sp>
    </p:spTree>
    <p:extLst>
      <p:ext uri="{BB962C8B-B14F-4D97-AF65-F5344CB8AC3E}">
        <p14:creationId xmlns:p14="http://schemas.microsoft.com/office/powerpoint/2010/main" val="14512608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Immagine 13">
            <a:extLst>
              <a:ext uri="{FF2B5EF4-FFF2-40B4-BE49-F238E27FC236}">
                <a16:creationId xmlns:a16="http://schemas.microsoft.com/office/drawing/2014/main" id="{2668180A-E7D5-47E6-85CE-E0D5098B3B99}"/>
              </a:ext>
            </a:extLst>
          </p:cNvPr>
          <p:cNvPicPr>
            <a:picLocks noChangeAspect="1"/>
          </p:cNvPicPr>
          <p:nvPr/>
        </p:nvPicPr>
        <p:blipFill rotWithShape="1">
          <a:blip r:embed="rId2">
            <a:extLst>
              <a:ext uri="{28A0092B-C50C-407E-A947-70E740481C1C}">
                <a14:useLocalDpi xmlns:a14="http://schemas.microsoft.com/office/drawing/2010/main" val="0"/>
              </a:ext>
            </a:extLst>
          </a:blip>
          <a:srcRect t="-1" b="11743"/>
          <a:stretch/>
        </p:blipFill>
        <p:spPr>
          <a:xfrm>
            <a:off x="10279795" y="5258037"/>
            <a:ext cx="1720657" cy="1599963"/>
          </a:xfrm>
          <a:prstGeom prst="rect">
            <a:avLst/>
          </a:prstGeom>
        </p:spPr>
      </p:pic>
      <p:grpSp>
        <p:nvGrpSpPr>
          <p:cNvPr id="7" name="Gruppo 6">
            <a:extLst>
              <a:ext uri="{FF2B5EF4-FFF2-40B4-BE49-F238E27FC236}">
                <a16:creationId xmlns:a16="http://schemas.microsoft.com/office/drawing/2014/main" id="{26B6EAF2-CBB3-4DA8-8C07-4AF92493ADB7}"/>
              </a:ext>
            </a:extLst>
          </p:cNvPr>
          <p:cNvGrpSpPr/>
          <p:nvPr/>
        </p:nvGrpSpPr>
        <p:grpSpPr>
          <a:xfrm>
            <a:off x="956441" y="6160862"/>
            <a:ext cx="9307156" cy="519102"/>
            <a:chOff x="662151" y="5144570"/>
            <a:chExt cx="9307156" cy="519102"/>
          </a:xfrm>
        </p:grpSpPr>
        <p:pic>
          <p:nvPicPr>
            <p:cNvPr id="3" name="Immagine 2">
              <a:extLst>
                <a:ext uri="{FF2B5EF4-FFF2-40B4-BE49-F238E27FC236}">
                  <a16:creationId xmlns:a16="http://schemas.microsoft.com/office/drawing/2014/main" id="{BE926B0F-C08E-4F7F-99C4-85B1DD58CE17}"/>
                </a:ext>
              </a:extLst>
            </p:cNvPr>
            <p:cNvPicPr>
              <a:picLocks noChangeAspect="1"/>
            </p:cNvPicPr>
            <p:nvPr/>
          </p:nvPicPr>
          <p:blipFill rotWithShape="1">
            <a:blip r:embed="rId3" cstate="print">
              <a:duotone>
                <a:schemeClr val="accent5">
                  <a:shade val="45000"/>
                  <a:satMod val="135000"/>
                </a:schemeClr>
                <a:prstClr val="white"/>
              </a:duotone>
              <a:extLst>
                <a:ext uri="{28A0092B-C50C-407E-A947-70E740481C1C}">
                  <a14:useLocalDpi xmlns:a14="http://schemas.microsoft.com/office/drawing/2010/main" val="0"/>
                </a:ext>
              </a:extLst>
            </a:blip>
            <a:srcRect t="28584" r="51333" b="28417"/>
            <a:stretch/>
          </p:blipFill>
          <p:spPr>
            <a:xfrm flipV="1">
              <a:off x="662151" y="5144570"/>
              <a:ext cx="1175020" cy="519102"/>
            </a:xfrm>
            <a:prstGeom prst="rect">
              <a:avLst/>
            </a:prstGeom>
          </p:spPr>
        </p:pic>
        <p:pic>
          <p:nvPicPr>
            <p:cNvPr id="15" name="Immagine 14">
              <a:extLst>
                <a:ext uri="{FF2B5EF4-FFF2-40B4-BE49-F238E27FC236}">
                  <a16:creationId xmlns:a16="http://schemas.microsoft.com/office/drawing/2014/main" id="{EF09BA52-D7D4-4E7C-8F53-E3F26F789827}"/>
                </a:ext>
              </a:extLst>
            </p:cNvPr>
            <p:cNvPicPr>
              <a:picLocks noChangeAspect="1"/>
            </p:cNvPicPr>
            <p:nvPr/>
          </p:nvPicPr>
          <p:blipFill rotWithShape="1">
            <a:blip r:embed="rId3" cstate="print">
              <a:duotone>
                <a:schemeClr val="accent5">
                  <a:shade val="45000"/>
                  <a:satMod val="135000"/>
                </a:schemeClr>
                <a:prstClr val="white"/>
              </a:duotone>
              <a:extLst>
                <a:ext uri="{28A0092B-C50C-407E-A947-70E740481C1C}">
                  <a14:useLocalDpi xmlns:a14="http://schemas.microsoft.com/office/drawing/2010/main" val="0"/>
                </a:ext>
              </a:extLst>
            </a:blip>
            <a:srcRect t="28584" r="51333" b="28417"/>
            <a:stretch/>
          </p:blipFill>
          <p:spPr>
            <a:xfrm flipV="1">
              <a:off x="1822905" y="5144570"/>
              <a:ext cx="1175020" cy="519102"/>
            </a:xfrm>
            <a:prstGeom prst="rect">
              <a:avLst/>
            </a:prstGeom>
          </p:spPr>
        </p:pic>
        <p:pic>
          <p:nvPicPr>
            <p:cNvPr id="19" name="Immagine 18">
              <a:extLst>
                <a:ext uri="{FF2B5EF4-FFF2-40B4-BE49-F238E27FC236}">
                  <a16:creationId xmlns:a16="http://schemas.microsoft.com/office/drawing/2014/main" id="{474EC2C3-910E-46C2-AB0B-B6D4B523C8BF}"/>
                </a:ext>
              </a:extLst>
            </p:cNvPr>
            <p:cNvPicPr>
              <a:picLocks noChangeAspect="1"/>
            </p:cNvPicPr>
            <p:nvPr/>
          </p:nvPicPr>
          <p:blipFill rotWithShape="1">
            <a:blip r:embed="rId3" cstate="print">
              <a:duotone>
                <a:schemeClr val="accent5">
                  <a:shade val="45000"/>
                  <a:satMod val="135000"/>
                </a:schemeClr>
                <a:prstClr val="white"/>
              </a:duotone>
              <a:extLst>
                <a:ext uri="{28A0092B-C50C-407E-A947-70E740481C1C}">
                  <a14:useLocalDpi xmlns:a14="http://schemas.microsoft.com/office/drawing/2010/main" val="0"/>
                </a:ext>
              </a:extLst>
            </a:blip>
            <a:srcRect t="28584" r="51333" b="28417"/>
            <a:stretch/>
          </p:blipFill>
          <p:spPr>
            <a:xfrm flipV="1">
              <a:off x="2985987" y="5144570"/>
              <a:ext cx="1175020" cy="519102"/>
            </a:xfrm>
            <a:prstGeom prst="rect">
              <a:avLst/>
            </a:prstGeom>
          </p:spPr>
        </p:pic>
        <p:pic>
          <p:nvPicPr>
            <p:cNvPr id="20" name="Immagine 19">
              <a:extLst>
                <a:ext uri="{FF2B5EF4-FFF2-40B4-BE49-F238E27FC236}">
                  <a16:creationId xmlns:a16="http://schemas.microsoft.com/office/drawing/2014/main" id="{D8B31A47-8FB5-4F8B-9A8D-BCBF168869B8}"/>
                </a:ext>
              </a:extLst>
            </p:cNvPr>
            <p:cNvPicPr>
              <a:picLocks noChangeAspect="1"/>
            </p:cNvPicPr>
            <p:nvPr/>
          </p:nvPicPr>
          <p:blipFill rotWithShape="1">
            <a:blip r:embed="rId3" cstate="print">
              <a:duotone>
                <a:schemeClr val="accent5">
                  <a:shade val="45000"/>
                  <a:satMod val="135000"/>
                </a:schemeClr>
                <a:prstClr val="white"/>
              </a:duotone>
              <a:extLst>
                <a:ext uri="{28A0092B-C50C-407E-A947-70E740481C1C}">
                  <a14:useLocalDpi xmlns:a14="http://schemas.microsoft.com/office/drawing/2010/main" val="0"/>
                </a:ext>
              </a:extLst>
            </a:blip>
            <a:srcRect t="28584" r="51333" b="28417"/>
            <a:stretch/>
          </p:blipFill>
          <p:spPr>
            <a:xfrm flipV="1">
              <a:off x="4148341" y="5144570"/>
              <a:ext cx="1175020" cy="519102"/>
            </a:xfrm>
            <a:prstGeom prst="rect">
              <a:avLst/>
            </a:prstGeom>
          </p:spPr>
        </p:pic>
        <p:pic>
          <p:nvPicPr>
            <p:cNvPr id="27" name="Immagine 26">
              <a:extLst>
                <a:ext uri="{FF2B5EF4-FFF2-40B4-BE49-F238E27FC236}">
                  <a16:creationId xmlns:a16="http://schemas.microsoft.com/office/drawing/2014/main" id="{413F4EAC-F6A8-4F86-8724-5BB1FB177E77}"/>
                </a:ext>
              </a:extLst>
            </p:cNvPr>
            <p:cNvPicPr>
              <a:picLocks noChangeAspect="1"/>
            </p:cNvPicPr>
            <p:nvPr/>
          </p:nvPicPr>
          <p:blipFill rotWithShape="1">
            <a:blip r:embed="rId3" cstate="print">
              <a:duotone>
                <a:schemeClr val="accent5">
                  <a:shade val="45000"/>
                  <a:satMod val="135000"/>
                </a:schemeClr>
                <a:prstClr val="white"/>
              </a:duotone>
              <a:extLst>
                <a:ext uri="{28A0092B-C50C-407E-A947-70E740481C1C}">
                  <a14:useLocalDpi xmlns:a14="http://schemas.microsoft.com/office/drawing/2010/main" val="0"/>
                </a:ext>
              </a:extLst>
            </a:blip>
            <a:srcRect t="28584" r="51333" b="28417"/>
            <a:stretch/>
          </p:blipFill>
          <p:spPr>
            <a:xfrm flipV="1">
              <a:off x="5302492" y="5144570"/>
              <a:ext cx="1175020" cy="519102"/>
            </a:xfrm>
            <a:prstGeom prst="rect">
              <a:avLst/>
            </a:prstGeom>
          </p:spPr>
        </p:pic>
        <p:pic>
          <p:nvPicPr>
            <p:cNvPr id="28" name="Immagine 27">
              <a:extLst>
                <a:ext uri="{FF2B5EF4-FFF2-40B4-BE49-F238E27FC236}">
                  <a16:creationId xmlns:a16="http://schemas.microsoft.com/office/drawing/2014/main" id="{A085FA02-F772-47B9-B613-DF601AAE3BBD}"/>
                </a:ext>
              </a:extLst>
            </p:cNvPr>
            <p:cNvPicPr>
              <a:picLocks noChangeAspect="1"/>
            </p:cNvPicPr>
            <p:nvPr/>
          </p:nvPicPr>
          <p:blipFill rotWithShape="1">
            <a:blip r:embed="rId3" cstate="print">
              <a:duotone>
                <a:schemeClr val="accent5">
                  <a:shade val="45000"/>
                  <a:satMod val="135000"/>
                </a:schemeClr>
                <a:prstClr val="white"/>
              </a:duotone>
              <a:extLst>
                <a:ext uri="{28A0092B-C50C-407E-A947-70E740481C1C}">
                  <a14:useLocalDpi xmlns:a14="http://schemas.microsoft.com/office/drawing/2010/main" val="0"/>
                </a:ext>
              </a:extLst>
            </a:blip>
            <a:srcRect t="28584" r="51333" b="28417"/>
            <a:stretch/>
          </p:blipFill>
          <p:spPr>
            <a:xfrm flipV="1">
              <a:off x="6463245" y="5144570"/>
              <a:ext cx="1175020" cy="519102"/>
            </a:xfrm>
            <a:prstGeom prst="rect">
              <a:avLst/>
            </a:prstGeom>
          </p:spPr>
        </p:pic>
        <p:pic>
          <p:nvPicPr>
            <p:cNvPr id="25" name="Immagine 24">
              <a:extLst>
                <a:ext uri="{FF2B5EF4-FFF2-40B4-BE49-F238E27FC236}">
                  <a16:creationId xmlns:a16="http://schemas.microsoft.com/office/drawing/2014/main" id="{D5E11AC9-FFA0-48E2-8DB2-9342E666E56B}"/>
                </a:ext>
              </a:extLst>
            </p:cNvPr>
            <p:cNvPicPr>
              <a:picLocks noChangeAspect="1"/>
            </p:cNvPicPr>
            <p:nvPr/>
          </p:nvPicPr>
          <p:blipFill rotWithShape="1">
            <a:blip r:embed="rId3" cstate="print">
              <a:duotone>
                <a:schemeClr val="accent5">
                  <a:shade val="45000"/>
                  <a:satMod val="135000"/>
                </a:schemeClr>
                <a:prstClr val="white"/>
              </a:duotone>
              <a:extLst>
                <a:ext uri="{28A0092B-C50C-407E-A947-70E740481C1C}">
                  <a14:useLocalDpi xmlns:a14="http://schemas.microsoft.com/office/drawing/2010/main" val="0"/>
                </a:ext>
              </a:extLst>
            </a:blip>
            <a:srcRect t="28584" r="51333" b="28417"/>
            <a:stretch/>
          </p:blipFill>
          <p:spPr>
            <a:xfrm flipV="1">
              <a:off x="7629930" y="5144570"/>
              <a:ext cx="1175020" cy="519102"/>
            </a:xfrm>
            <a:prstGeom prst="rect">
              <a:avLst/>
            </a:prstGeom>
          </p:spPr>
        </p:pic>
        <p:pic>
          <p:nvPicPr>
            <p:cNvPr id="26" name="Immagine 25">
              <a:extLst>
                <a:ext uri="{FF2B5EF4-FFF2-40B4-BE49-F238E27FC236}">
                  <a16:creationId xmlns:a16="http://schemas.microsoft.com/office/drawing/2014/main" id="{C7B52F96-1B56-4508-B9DD-B8AA8AB79738}"/>
                </a:ext>
              </a:extLst>
            </p:cNvPr>
            <p:cNvPicPr>
              <a:picLocks noChangeAspect="1"/>
            </p:cNvPicPr>
            <p:nvPr/>
          </p:nvPicPr>
          <p:blipFill rotWithShape="1">
            <a:blip r:embed="rId3" cstate="print">
              <a:duotone>
                <a:schemeClr val="accent5">
                  <a:shade val="45000"/>
                  <a:satMod val="135000"/>
                </a:schemeClr>
                <a:prstClr val="white"/>
              </a:duotone>
              <a:extLst>
                <a:ext uri="{28A0092B-C50C-407E-A947-70E740481C1C}">
                  <a14:useLocalDpi xmlns:a14="http://schemas.microsoft.com/office/drawing/2010/main" val="0"/>
                </a:ext>
              </a:extLst>
            </a:blip>
            <a:srcRect t="28584" r="51333" b="28417"/>
            <a:stretch/>
          </p:blipFill>
          <p:spPr>
            <a:xfrm flipV="1">
              <a:off x="8794287" y="5144570"/>
              <a:ext cx="1175020" cy="519102"/>
            </a:xfrm>
            <a:prstGeom prst="rect">
              <a:avLst/>
            </a:prstGeom>
          </p:spPr>
        </p:pic>
      </p:grpSp>
      <p:sp>
        <p:nvSpPr>
          <p:cNvPr id="8" name="CasellaDiTesto 7"/>
          <p:cNvSpPr txBox="1"/>
          <p:nvPr/>
        </p:nvSpPr>
        <p:spPr>
          <a:xfrm>
            <a:off x="442205" y="6236301"/>
            <a:ext cx="7871478" cy="374417"/>
          </a:xfrm>
          <a:prstGeom prst="rect">
            <a:avLst/>
          </a:prstGeom>
          <a:solidFill>
            <a:schemeClr val="bg1"/>
          </a:solidFill>
        </p:spPr>
        <p:txBody>
          <a:bodyPr wrap="square" rtlCol="0">
            <a:spAutoFit/>
          </a:bodyPr>
          <a:lstStyle/>
          <a:p>
            <a:r>
              <a:rPr lang="it-IT" dirty="0" err="1">
                <a:solidFill>
                  <a:srgbClr val="0070C0"/>
                </a:solidFill>
              </a:rPr>
              <a:t>Modern</a:t>
            </a:r>
            <a:r>
              <a:rPr lang="it-IT" dirty="0">
                <a:solidFill>
                  <a:srgbClr val="0070C0"/>
                </a:solidFill>
              </a:rPr>
              <a:t> </a:t>
            </a:r>
            <a:r>
              <a:rPr lang="it-IT" dirty="0" err="1">
                <a:solidFill>
                  <a:srgbClr val="0070C0"/>
                </a:solidFill>
              </a:rPr>
              <a:t>Greek</a:t>
            </a:r>
            <a:r>
              <a:rPr lang="it-IT" dirty="0">
                <a:solidFill>
                  <a:srgbClr val="0070C0"/>
                </a:solidFill>
              </a:rPr>
              <a:t> (GRE1001) | Jacopo Mosesso </a:t>
            </a:r>
            <a:r>
              <a:rPr lang="it-IT" dirty="0"/>
              <a:t>|</a:t>
            </a:r>
            <a:r>
              <a:rPr lang="it-IT" dirty="0">
                <a:solidFill>
                  <a:srgbClr val="002060"/>
                </a:solidFill>
              </a:rPr>
              <a:t> VIT University, </a:t>
            </a:r>
            <a:r>
              <a:rPr lang="it-IT" dirty="0" err="1">
                <a:solidFill>
                  <a:srgbClr val="002060"/>
                </a:solidFill>
              </a:rPr>
              <a:t>July</a:t>
            </a:r>
            <a:r>
              <a:rPr lang="it-IT" dirty="0">
                <a:solidFill>
                  <a:srgbClr val="002060"/>
                </a:solidFill>
              </a:rPr>
              <a:t> 2022</a:t>
            </a:r>
          </a:p>
        </p:txBody>
      </p:sp>
      <p:sp>
        <p:nvSpPr>
          <p:cNvPr id="17" name="CasellaDiTesto 16">
            <a:extLst>
              <a:ext uri="{FF2B5EF4-FFF2-40B4-BE49-F238E27FC236}">
                <a16:creationId xmlns:a16="http://schemas.microsoft.com/office/drawing/2014/main" id="{8F2A5445-E355-4962-8797-772B97BF5A2D}"/>
              </a:ext>
            </a:extLst>
          </p:cNvPr>
          <p:cNvSpPr txBox="1"/>
          <p:nvPr/>
        </p:nvSpPr>
        <p:spPr>
          <a:xfrm>
            <a:off x="9088576" y="432574"/>
            <a:ext cx="3089559" cy="646331"/>
          </a:xfrm>
          <a:prstGeom prst="rect">
            <a:avLst/>
          </a:prstGeom>
          <a:noFill/>
        </p:spPr>
        <p:txBody>
          <a:bodyPr wrap="square" rtlCol="0">
            <a:spAutoFit/>
          </a:bodyPr>
          <a:lstStyle/>
          <a:p>
            <a:pPr algn="ctr"/>
            <a:r>
              <a:rPr lang="it-IT" sz="3600" b="1" dirty="0">
                <a:solidFill>
                  <a:srgbClr val="0070C0"/>
                </a:solidFill>
              </a:rPr>
              <a:t>WORD STRESS</a:t>
            </a:r>
          </a:p>
        </p:txBody>
      </p:sp>
      <p:sp>
        <p:nvSpPr>
          <p:cNvPr id="16" name="CasellaDiTesto 15">
            <a:extLst>
              <a:ext uri="{FF2B5EF4-FFF2-40B4-BE49-F238E27FC236}">
                <a16:creationId xmlns:a16="http://schemas.microsoft.com/office/drawing/2014/main" id="{DD4DB908-2F48-4EF6-AFBD-0D96670EC551}"/>
              </a:ext>
            </a:extLst>
          </p:cNvPr>
          <p:cNvSpPr txBox="1"/>
          <p:nvPr/>
        </p:nvSpPr>
        <p:spPr>
          <a:xfrm>
            <a:off x="956441" y="755739"/>
            <a:ext cx="9118364" cy="4154984"/>
          </a:xfrm>
          <a:prstGeom prst="rect">
            <a:avLst/>
          </a:prstGeom>
          <a:noFill/>
        </p:spPr>
        <p:txBody>
          <a:bodyPr wrap="square" rtlCol="0">
            <a:spAutoFit/>
          </a:bodyPr>
          <a:lstStyle/>
          <a:p>
            <a:r>
              <a:rPr lang="it-IT" sz="4400" b="1" dirty="0" err="1">
                <a:solidFill>
                  <a:srgbClr val="0070C0"/>
                </a:solidFill>
              </a:rPr>
              <a:t>com</a:t>
            </a:r>
            <a:r>
              <a:rPr lang="it-IT" sz="4400" b="1" dirty="0">
                <a:solidFill>
                  <a:srgbClr val="0070C0"/>
                </a:solidFill>
              </a:rPr>
              <a:t>-</a:t>
            </a:r>
            <a:r>
              <a:rPr lang="it-IT" sz="4400" b="1" dirty="0" err="1">
                <a:solidFill>
                  <a:srgbClr val="0070C0"/>
                </a:solidFill>
              </a:rPr>
              <a:t>pu</a:t>
            </a:r>
            <a:r>
              <a:rPr lang="it-IT" sz="4400" b="1" dirty="0">
                <a:solidFill>
                  <a:srgbClr val="0070C0"/>
                </a:solidFill>
              </a:rPr>
              <a:t>-ter </a:t>
            </a:r>
            <a:r>
              <a:rPr lang="it-IT" sz="2400" b="1" dirty="0">
                <a:solidFill>
                  <a:srgbClr val="FF0000"/>
                </a:solidFill>
              </a:rPr>
              <a:t>/</a:t>
            </a:r>
            <a:r>
              <a:rPr lang="it-IT" sz="2400" b="1" dirty="0" err="1">
                <a:solidFill>
                  <a:srgbClr val="FF0000"/>
                </a:solidFill>
              </a:rPr>
              <a:t>kəmˈpjuːtər</a:t>
            </a:r>
            <a:r>
              <a:rPr lang="it-IT" sz="2400" b="1" dirty="0">
                <a:solidFill>
                  <a:srgbClr val="FF0000"/>
                </a:solidFill>
              </a:rPr>
              <a:t>/</a:t>
            </a:r>
          </a:p>
          <a:p>
            <a:endParaRPr lang="it-IT" sz="4400" b="1" dirty="0">
              <a:solidFill>
                <a:srgbClr val="0070C0"/>
              </a:solidFill>
            </a:endParaRPr>
          </a:p>
          <a:p>
            <a:endParaRPr lang="it-IT" sz="4400" b="1" dirty="0">
              <a:solidFill>
                <a:srgbClr val="0070C0"/>
              </a:solidFill>
            </a:endParaRPr>
          </a:p>
          <a:p>
            <a:r>
              <a:rPr lang="en-GB" sz="4400" b="1" dirty="0">
                <a:solidFill>
                  <a:srgbClr val="0070C0"/>
                </a:solidFill>
              </a:rPr>
              <a:t>/ˈ</a:t>
            </a:r>
            <a:r>
              <a:rPr lang="en-GB" sz="4400" b="1" dirty="0" err="1">
                <a:solidFill>
                  <a:srgbClr val="0070C0"/>
                </a:solidFill>
              </a:rPr>
              <a:t>ɪnsaɪt</a:t>
            </a:r>
            <a:r>
              <a:rPr lang="en-GB" sz="4400" b="1" dirty="0">
                <a:solidFill>
                  <a:srgbClr val="0070C0"/>
                </a:solidFill>
              </a:rPr>
              <a:t>/ /</a:t>
            </a:r>
            <a:r>
              <a:rPr lang="en-GB" sz="4400" b="1" dirty="0" err="1">
                <a:solidFill>
                  <a:srgbClr val="0070C0"/>
                </a:solidFill>
              </a:rPr>
              <a:t>ɪnˈsaɪt</a:t>
            </a:r>
            <a:r>
              <a:rPr lang="en-GB" sz="4400" b="1" dirty="0">
                <a:solidFill>
                  <a:srgbClr val="0070C0"/>
                </a:solidFill>
              </a:rPr>
              <a:t>/</a:t>
            </a:r>
          </a:p>
          <a:p>
            <a:endParaRPr lang="en-GB" sz="4400" b="1" dirty="0">
              <a:solidFill>
                <a:srgbClr val="0070C0"/>
              </a:solidFill>
            </a:endParaRPr>
          </a:p>
          <a:p>
            <a:endParaRPr lang="it-IT" sz="4400" b="1" dirty="0">
              <a:solidFill>
                <a:srgbClr val="0070C0"/>
              </a:solidFill>
            </a:endParaRPr>
          </a:p>
        </p:txBody>
      </p:sp>
      <p:sp>
        <p:nvSpPr>
          <p:cNvPr id="2" name="CasellaDiTesto 1">
            <a:extLst>
              <a:ext uri="{FF2B5EF4-FFF2-40B4-BE49-F238E27FC236}">
                <a16:creationId xmlns:a16="http://schemas.microsoft.com/office/drawing/2014/main" id="{4FD9F582-558C-4DD8-879D-84E745F8A99C}"/>
              </a:ext>
            </a:extLst>
          </p:cNvPr>
          <p:cNvSpPr txBox="1"/>
          <p:nvPr/>
        </p:nvSpPr>
        <p:spPr>
          <a:xfrm>
            <a:off x="1123798" y="3737113"/>
            <a:ext cx="2248978" cy="461665"/>
          </a:xfrm>
          <a:prstGeom prst="rect">
            <a:avLst/>
          </a:prstGeom>
          <a:noFill/>
        </p:spPr>
        <p:txBody>
          <a:bodyPr wrap="square" rtlCol="0">
            <a:spAutoFit/>
          </a:bodyPr>
          <a:lstStyle/>
          <a:p>
            <a:r>
              <a:rPr lang="it-IT" sz="2400" b="1" dirty="0">
                <a:solidFill>
                  <a:srgbClr val="FF0000"/>
                </a:solidFill>
              </a:rPr>
              <a:t>insight (</a:t>
            </a:r>
            <a:r>
              <a:rPr lang="it-IT" sz="2400" b="1" dirty="0" err="1">
                <a:solidFill>
                  <a:srgbClr val="FF0000"/>
                </a:solidFill>
              </a:rPr>
              <a:t>noun</a:t>
            </a:r>
            <a:r>
              <a:rPr lang="it-IT" sz="2400" b="1" dirty="0">
                <a:solidFill>
                  <a:srgbClr val="FF0000"/>
                </a:solidFill>
              </a:rPr>
              <a:t>)</a:t>
            </a:r>
            <a:endParaRPr lang="en-GB" sz="2400" b="1" dirty="0">
              <a:solidFill>
                <a:srgbClr val="FF0000"/>
              </a:solidFill>
            </a:endParaRPr>
          </a:p>
        </p:txBody>
      </p:sp>
      <p:sp>
        <p:nvSpPr>
          <p:cNvPr id="18" name="CasellaDiTesto 17">
            <a:extLst>
              <a:ext uri="{FF2B5EF4-FFF2-40B4-BE49-F238E27FC236}">
                <a16:creationId xmlns:a16="http://schemas.microsoft.com/office/drawing/2014/main" id="{BF777ADE-2682-4582-83C9-E85671159532}"/>
              </a:ext>
            </a:extLst>
          </p:cNvPr>
          <p:cNvSpPr txBox="1"/>
          <p:nvPr/>
        </p:nvSpPr>
        <p:spPr>
          <a:xfrm>
            <a:off x="3280277" y="3737113"/>
            <a:ext cx="2084855" cy="461665"/>
          </a:xfrm>
          <a:prstGeom prst="rect">
            <a:avLst/>
          </a:prstGeom>
          <a:noFill/>
        </p:spPr>
        <p:txBody>
          <a:bodyPr wrap="square" rtlCol="0">
            <a:spAutoFit/>
          </a:bodyPr>
          <a:lstStyle/>
          <a:p>
            <a:r>
              <a:rPr lang="it-IT" sz="2400" b="1" dirty="0" err="1">
                <a:solidFill>
                  <a:srgbClr val="FF0000"/>
                </a:solidFill>
              </a:rPr>
              <a:t>incite</a:t>
            </a:r>
            <a:r>
              <a:rPr lang="it-IT" sz="2400" b="1" dirty="0">
                <a:solidFill>
                  <a:srgbClr val="FF0000"/>
                </a:solidFill>
              </a:rPr>
              <a:t> (</a:t>
            </a:r>
            <a:r>
              <a:rPr lang="it-IT" sz="2400" b="1" dirty="0" err="1">
                <a:solidFill>
                  <a:srgbClr val="FF0000"/>
                </a:solidFill>
              </a:rPr>
              <a:t>verb</a:t>
            </a:r>
            <a:r>
              <a:rPr lang="it-IT" sz="2400" b="1" dirty="0">
                <a:solidFill>
                  <a:srgbClr val="FF0000"/>
                </a:solidFill>
              </a:rPr>
              <a:t>, t.)</a:t>
            </a:r>
            <a:endParaRPr lang="en-GB" sz="2400" b="1" dirty="0">
              <a:solidFill>
                <a:srgbClr val="FF0000"/>
              </a:solidFill>
            </a:endParaRPr>
          </a:p>
        </p:txBody>
      </p:sp>
    </p:spTree>
    <p:extLst>
      <p:ext uri="{BB962C8B-B14F-4D97-AF65-F5344CB8AC3E}">
        <p14:creationId xmlns:p14="http://schemas.microsoft.com/office/powerpoint/2010/main" val="2162023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
                                            <p:txEl>
                                              <p:pRg st="0" end="0"/>
                                            </p:txEl>
                                          </p:spTgt>
                                        </p:tgtEl>
                                        <p:attrNameLst>
                                          <p:attrName>style.visibility</p:attrName>
                                        </p:attrNameLst>
                                      </p:cBhvr>
                                      <p:to>
                                        <p:strVal val="visible"/>
                                      </p:to>
                                    </p:set>
                                    <p:animEffect transition="in" filter="fade">
                                      <p:cBhvr>
                                        <p:cTn id="7" dur="500"/>
                                        <p:tgtEl>
                                          <p:spTgt spid="1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6">
                                            <p:txEl>
                                              <p:pRg st="3" end="3"/>
                                            </p:txEl>
                                          </p:spTgt>
                                        </p:tgtEl>
                                        <p:attrNameLst>
                                          <p:attrName>style.visibility</p:attrName>
                                        </p:attrNameLst>
                                      </p:cBhvr>
                                      <p:to>
                                        <p:strVal val="visible"/>
                                      </p:to>
                                    </p:set>
                                    <p:animEffect transition="in" filter="fade">
                                      <p:cBhvr>
                                        <p:cTn id="12" dur="500"/>
                                        <p:tgtEl>
                                          <p:spTgt spid="16">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fade">
                                      <p:cBhvr>
                                        <p:cTn id="22"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uild="p"/>
      <p:bldP spid="2" grpId="0"/>
      <p:bldP spid="1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Immagine 13">
            <a:extLst>
              <a:ext uri="{FF2B5EF4-FFF2-40B4-BE49-F238E27FC236}">
                <a16:creationId xmlns:a16="http://schemas.microsoft.com/office/drawing/2014/main" id="{2668180A-E7D5-47E6-85CE-E0D5098B3B99}"/>
              </a:ext>
            </a:extLst>
          </p:cNvPr>
          <p:cNvPicPr>
            <a:picLocks noChangeAspect="1"/>
          </p:cNvPicPr>
          <p:nvPr/>
        </p:nvPicPr>
        <p:blipFill rotWithShape="1">
          <a:blip r:embed="rId2">
            <a:extLst>
              <a:ext uri="{28A0092B-C50C-407E-A947-70E740481C1C}">
                <a14:useLocalDpi xmlns:a14="http://schemas.microsoft.com/office/drawing/2010/main" val="0"/>
              </a:ext>
            </a:extLst>
          </a:blip>
          <a:srcRect t="-1" b="11743"/>
          <a:stretch/>
        </p:blipFill>
        <p:spPr>
          <a:xfrm>
            <a:off x="10279795" y="5258037"/>
            <a:ext cx="1720657" cy="1599963"/>
          </a:xfrm>
          <a:prstGeom prst="rect">
            <a:avLst/>
          </a:prstGeom>
        </p:spPr>
      </p:pic>
      <p:pic>
        <p:nvPicPr>
          <p:cNvPr id="1026" name="Picture 2">
            <a:extLst>
              <a:ext uri="{FF2B5EF4-FFF2-40B4-BE49-F238E27FC236}">
                <a16:creationId xmlns:a16="http://schemas.microsoft.com/office/drawing/2014/main" id="{B4961DAB-64ED-045B-DCD5-0F955259C10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6926" r="-1554" b="52889"/>
          <a:stretch/>
        </p:blipFill>
        <p:spPr bwMode="auto">
          <a:xfrm>
            <a:off x="981315" y="332610"/>
            <a:ext cx="10405954" cy="5327513"/>
          </a:xfrm>
          <a:prstGeom prst="rect">
            <a:avLst/>
          </a:prstGeom>
          <a:noFill/>
          <a:extLst>
            <a:ext uri="{909E8E84-426E-40DD-AFC4-6F175D3DCCD1}">
              <a14:hiddenFill xmlns:a14="http://schemas.microsoft.com/office/drawing/2010/main">
                <a:solidFill>
                  <a:srgbClr val="FFFFFF"/>
                </a:solidFill>
              </a14:hiddenFill>
            </a:ext>
          </a:extLst>
        </p:spPr>
      </p:pic>
      <p:grpSp>
        <p:nvGrpSpPr>
          <p:cNvPr id="7" name="Gruppo 6">
            <a:extLst>
              <a:ext uri="{FF2B5EF4-FFF2-40B4-BE49-F238E27FC236}">
                <a16:creationId xmlns:a16="http://schemas.microsoft.com/office/drawing/2014/main" id="{26B6EAF2-CBB3-4DA8-8C07-4AF92493ADB7}"/>
              </a:ext>
            </a:extLst>
          </p:cNvPr>
          <p:cNvGrpSpPr/>
          <p:nvPr/>
        </p:nvGrpSpPr>
        <p:grpSpPr>
          <a:xfrm>
            <a:off x="956441" y="6160862"/>
            <a:ext cx="9307156" cy="519102"/>
            <a:chOff x="662151" y="5144570"/>
            <a:chExt cx="9307156" cy="519102"/>
          </a:xfrm>
        </p:grpSpPr>
        <p:pic>
          <p:nvPicPr>
            <p:cNvPr id="3" name="Immagine 2">
              <a:extLst>
                <a:ext uri="{FF2B5EF4-FFF2-40B4-BE49-F238E27FC236}">
                  <a16:creationId xmlns:a16="http://schemas.microsoft.com/office/drawing/2014/main" id="{BE926B0F-C08E-4F7F-99C4-85B1DD58CE17}"/>
                </a:ext>
              </a:extLst>
            </p:cNvPr>
            <p:cNvPicPr>
              <a:picLocks noChangeAspect="1"/>
            </p:cNvPicPr>
            <p:nvPr/>
          </p:nvPicPr>
          <p:blipFill rotWithShape="1">
            <a:blip r:embed="rId4" cstate="print">
              <a:duotone>
                <a:schemeClr val="accent5">
                  <a:shade val="45000"/>
                  <a:satMod val="135000"/>
                </a:schemeClr>
                <a:prstClr val="white"/>
              </a:duotone>
              <a:extLst>
                <a:ext uri="{28A0092B-C50C-407E-A947-70E740481C1C}">
                  <a14:useLocalDpi xmlns:a14="http://schemas.microsoft.com/office/drawing/2010/main" val="0"/>
                </a:ext>
              </a:extLst>
            </a:blip>
            <a:srcRect t="28584" r="51333" b="28417"/>
            <a:stretch/>
          </p:blipFill>
          <p:spPr>
            <a:xfrm flipV="1">
              <a:off x="662151" y="5144570"/>
              <a:ext cx="1175020" cy="519102"/>
            </a:xfrm>
            <a:prstGeom prst="rect">
              <a:avLst/>
            </a:prstGeom>
          </p:spPr>
        </p:pic>
        <p:pic>
          <p:nvPicPr>
            <p:cNvPr id="15" name="Immagine 14">
              <a:extLst>
                <a:ext uri="{FF2B5EF4-FFF2-40B4-BE49-F238E27FC236}">
                  <a16:creationId xmlns:a16="http://schemas.microsoft.com/office/drawing/2014/main" id="{EF09BA52-D7D4-4E7C-8F53-E3F26F789827}"/>
                </a:ext>
              </a:extLst>
            </p:cNvPr>
            <p:cNvPicPr>
              <a:picLocks noChangeAspect="1"/>
            </p:cNvPicPr>
            <p:nvPr/>
          </p:nvPicPr>
          <p:blipFill rotWithShape="1">
            <a:blip r:embed="rId4" cstate="print">
              <a:duotone>
                <a:schemeClr val="accent5">
                  <a:shade val="45000"/>
                  <a:satMod val="135000"/>
                </a:schemeClr>
                <a:prstClr val="white"/>
              </a:duotone>
              <a:extLst>
                <a:ext uri="{28A0092B-C50C-407E-A947-70E740481C1C}">
                  <a14:useLocalDpi xmlns:a14="http://schemas.microsoft.com/office/drawing/2010/main" val="0"/>
                </a:ext>
              </a:extLst>
            </a:blip>
            <a:srcRect t="28584" r="51333" b="28417"/>
            <a:stretch/>
          </p:blipFill>
          <p:spPr>
            <a:xfrm flipV="1">
              <a:off x="1822905" y="5144570"/>
              <a:ext cx="1175020" cy="519102"/>
            </a:xfrm>
            <a:prstGeom prst="rect">
              <a:avLst/>
            </a:prstGeom>
          </p:spPr>
        </p:pic>
        <p:pic>
          <p:nvPicPr>
            <p:cNvPr id="19" name="Immagine 18">
              <a:extLst>
                <a:ext uri="{FF2B5EF4-FFF2-40B4-BE49-F238E27FC236}">
                  <a16:creationId xmlns:a16="http://schemas.microsoft.com/office/drawing/2014/main" id="{474EC2C3-910E-46C2-AB0B-B6D4B523C8BF}"/>
                </a:ext>
              </a:extLst>
            </p:cNvPr>
            <p:cNvPicPr>
              <a:picLocks noChangeAspect="1"/>
            </p:cNvPicPr>
            <p:nvPr/>
          </p:nvPicPr>
          <p:blipFill rotWithShape="1">
            <a:blip r:embed="rId4" cstate="print">
              <a:duotone>
                <a:schemeClr val="accent5">
                  <a:shade val="45000"/>
                  <a:satMod val="135000"/>
                </a:schemeClr>
                <a:prstClr val="white"/>
              </a:duotone>
              <a:extLst>
                <a:ext uri="{28A0092B-C50C-407E-A947-70E740481C1C}">
                  <a14:useLocalDpi xmlns:a14="http://schemas.microsoft.com/office/drawing/2010/main" val="0"/>
                </a:ext>
              </a:extLst>
            </a:blip>
            <a:srcRect t="28584" r="51333" b="28417"/>
            <a:stretch/>
          </p:blipFill>
          <p:spPr>
            <a:xfrm flipV="1">
              <a:off x="2985987" y="5144570"/>
              <a:ext cx="1175020" cy="519102"/>
            </a:xfrm>
            <a:prstGeom prst="rect">
              <a:avLst/>
            </a:prstGeom>
          </p:spPr>
        </p:pic>
        <p:pic>
          <p:nvPicPr>
            <p:cNvPr id="20" name="Immagine 19">
              <a:extLst>
                <a:ext uri="{FF2B5EF4-FFF2-40B4-BE49-F238E27FC236}">
                  <a16:creationId xmlns:a16="http://schemas.microsoft.com/office/drawing/2014/main" id="{D8B31A47-8FB5-4F8B-9A8D-BCBF168869B8}"/>
                </a:ext>
              </a:extLst>
            </p:cNvPr>
            <p:cNvPicPr>
              <a:picLocks noChangeAspect="1"/>
            </p:cNvPicPr>
            <p:nvPr/>
          </p:nvPicPr>
          <p:blipFill rotWithShape="1">
            <a:blip r:embed="rId4" cstate="print">
              <a:duotone>
                <a:schemeClr val="accent5">
                  <a:shade val="45000"/>
                  <a:satMod val="135000"/>
                </a:schemeClr>
                <a:prstClr val="white"/>
              </a:duotone>
              <a:extLst>
                <a:ext uri="{28A0092B-C50C-407E-A947-70E740481C1C}">
                  <a14:useLocalDpi xmlns:a14="http://schemas.microsoft.com/office/drawing/2010/main" val="0"/>
                </a:ext>
              </a:extLst>
            </a:blip>
            <a:srcRect t="28584" r="51333" b="28417"/>
            <a:stretch/>
          </p:blipFill>
          <p:spPr>
            <a:xfrm flipV="1">
              <a:off x="4148341" y="5144570"/>
              <a:ext cx="1175020" cy="519102"/>
            </a:xfrm>
            <a:prstGeom prst="rect">
              <a:avLst/>
            </a:prstGeom>
          </p:spPr>
        </p:pic>
        <p:pic>
          <p:nvPicPr>
            <p:cNvPr id="27" name="Immagine 26">
              <a:extLst>
                <a:ext uri="{FF2B5EF4-FFF2-40B4-BE49-F238E27FC236}">
                  <a16:creationId xmlns:a16="http://schemas.microsoft.com/office/drawing/2014/main" id="{413F4EAC-F6A8-4F86-8724-5BB1FB177E77}"/>
                </a:ext>
              </a:extLst>
            </p:cNvPr>
            <p:cNvPicPr>
              <a:picLocks noChangeAspect="1"/>
            </p:cNvPicPr>
            <p:nvPr/>
          </p:nvPicPr>
          <p:blipFill rotWithShape="1">
            <a:blip r:embed="rId4" cstate="print">
              <a:duotone>
                <a:schemeClr val="accent5">
                  <a:shade val="45000"/>
                  <a:satMod val="135000"/>
                </a:schemeClr>
                <a:prstClr val="white"/>
              </a:duotone>
              <a:extLst>
                <a:ext uri="{28A0092B-C50C-407E-A947-70E740481C1C}">
                  <a14:useLocalDpi xmlns:a14="http://schemas.microsoft.com/office/drawing/2010/main" val="0"/>
                </a:ext>
              </a:extLst>
            </a:blip>
            <a:srcRect t="28584" r="51333" b="28417"/>
            <a:stretch/>
          </p:blipFill>
          <p:spPr>
            <a:xfrm flipV="1">
              <a:off x="5302492" y="5144570"/>
              <a:ext cx="1175020" cy="519102"/>
            </a:xfrm>
            <a:prstGeom prst="rect">
              <a:avLst/>
            </a:prstGeom>
          </p:spPr>
        </p:pic>
        <p:pic>
          <p:nvPicPr>
            <p:cNvPr id="28" name="Immagine 27">
              <a:extLst>
                <a:ext uri="{FF2B5EF4-FFF2-40B4-BE49-F238E27FC236}">
                  <a16:creationId xmlns:a16="http://schemas.microsoft.com/office/drawing/2014/main" id="{A085FA02-F772-47B9-B613-DF601AAE3BBD}"/>
                </a:ext>
              </a:extLst>
            </p:cNvPr>
            <p:cNvPicPr>
              <a:picLocks noChangeAspect="1"/>
            </p:cNvPicPr>
            <p:nvPr/>
          </p:nvPicPr>
          <p:blipFill rotWithShape="1">
            <a:blip r:embed="rId4" cstate="print">
              <a:duotone>
                <a:schemeClr val="accent5">
                  <a:shade val="45000"/>
                  <a:satMod val="135000"/>
                </a:schemeClr>
                <a:prstClr val="white"/>
              </a:duotone>
              <a:extLst>
                <a:ext uri="{28A0092B-C50C-407E-A947-70E740481C1C}">
                  <a14:useLocalDpi xmlns:a14="http://schemas.microsoft.com/office/drawing/2010/main" val="0"/>
                </a:ext>
              </a:extLst>
            </a:blip>
            <a:srcRect t="28584" r="51333" b="28417"/>
            <a:stretch/>
          </p:blipFill>
          <p:spPr>
            <a:xfrm flipV="1">
              <a:off x="6463245" y="5144570"/>
              <a:ext cx="1175020" cy="519102"/>
            </a:xfrm>
            <a:prstGeom prst="rect">
              <a:avLst/>
            </a:prstGeom>
          </p:spPr>
        </p:pic>
        <p:pic>
          <p:nvPicPr>
            <p:cNvPr id="25" name="Immagine 24">
              <a:extLst>
                <a:ext uri="{FF2B5EF4-FFF2-40B4-BE49-F238E27FC236}">
                  <a16:creationId xmlns:a16="http://schemas.microsoft.com/office/drawing/2014/main" id="{D5E11AC9-FFA0-48E2-8DB2-9342E666E56B}"/>
                </a:ext>
              </a:extLst>
            </p:cNvPr>
            <p:cNvPicPr>
              <a:picLocks noChangeAspect="1"/>
            </p:cNvPicPr>
            <p:nvPr/>
          </p:nvPicPr>
          <p:blipFill rotWithShape="1">
            <a:blip r:embed="rId4" cstate="print">
              <a:duotone>
                <a:schemeClr val="accent5">
                  <a:shade val="45000"/>
                  <a:satMod val="135000"/>
                </a:schemeClr>
                <a:prstClr val="white"/>
              </a:duotone>
              <a:extLst>
                <a:ext uri="{28A0092B-C50C-407E-A947-70E740481C1C}">
                  <a14:useLocalDpi xmlns:a14="http://schemas.microsoft.com/office/drawing/2010/main" val="0"/>
                </a:ext>
              </a:extLst>
            </a:blip>
            <a:srcRect t="28584" r="51333" b="28417"/>
            <a:stretch/>
          </p:blipFill>
          <p:spPr>
            <a:xfrm flipV="1">
              <a:off x="7629930" y="5144570"/>
              <a:ext cx="1175020" cy="519102"/>
            </a:xfrm>
            <a:prstGeom prst="rect">
              <a:avLst/>
            </a:prstGeom>
          </p:spPr>
        </p:pic>
        <p:pic>
          <p:nvPicPr>
            <p:cNvPr id="26" name="Immagine 25">
              <a:extLst>
                <a:ext uri="{FF2B5EF4-FFF2-40B4-BE49-F238E27FC236}">
                  <a16:creationId xmlns:a16="http://schemas.microsoft.com/office/drawing/2014/main" id="{C7B52F96-1B56-4508-B9DD-B8AA8AB79738}"/>
                </a:ext>
              </a:extLst>
            </p:cNvPr>
            <p:cNvPicPr>
              <a:picLocks noChangeAspect="1"/>
            </p:cNvPicPr>
            <p:nvPr/>
          </p:nvPicPr>
          <p:blipFill rotWithShape="1">
            <a:blip r:embed="rId4" cstate="print">
              <a:duotone>
                <a:schemeClr val="accent5">
                  <a:shade val="45000"/>
                  <a:satMod val="135000"/>
                </a:schemeClr>
                <a:prstClr val="white"/>
              </a:duotone>
              <a:extLst>
                <a:ext uri="{28A0092B-C50C-407E-A947-70E740481C1C}">
                  <a14:useLocalDpi xmlns:a14="http://schemas.microsoft.com/office/drawing/2010/main" val="0"/>
                </a:ext>
              </a:extLst>
            </a:blip>
            <a:srcRect t="28584" r="51333" b="28417"/>
            <a:stretch/>
          </p:blipFill>
          <p:spPr>
            <a:xfrm flipV="1">
              <a:off x="8794287" y="5144570"/>
              <a:ext cx="1175020" cy="519102"/>
            </a:xfrm>
            <a:prstGeom prst="rect">
              <a:avLst/>
            </a:prstGeom>
          </p:spPr>
        </p:pic>
      </p:grpSp>
      <p:sp>
        <p:nvSpPr>
          <p:cNvPr id="22" name="CasellaDiTesto 21">
            <a:extLst>
              <a:ext uri="{FF2B5EF4-FFF2-40B4-BE49-F238E27FC236}">
                <a16:creationId xmlns:a16="http://schemas.microsoft.com/office/drawing/2014/main" id="{59F7332F-B16C-45DC-89C3-4E215C9A7165}"/>
              </a:ext>
            </a:extLst>
          </p:cNvPr>
          <p:cNvSpPr txBox="1"/>
          <p:nvPr/>
        </p:nvSpPr>
        <p:spPr>
          <a:xfrm>
            <a:off x="-162828" y="247282"/>
            <a:ext cx="3816724" cy="584775"/>
          </a:xfrm>
          <a:prstGeom prst="rect">
            <a:avLst/>
          </a:prstGeom>
          <a:noFill/>
        </p:spPr>
        <p:txBody>
          <a:bodyPr wrap="square" rtlCol="0">
            <a:spAutoFit/>
          </a:bodyPr>
          <a:lstStyle/>
          <a:p>
            <a:pPr algn="ctr"/>
            <a:r>
              <a:rPr lang="it-IT" sz="3200" b="1" dirty="0">
                <a:solidFill>
                  <a:srgbClr val="0070C0"/>
                </a:solidFill>
              </a:rPr>
              <a:t>WORD STRESS</a:t>
            </a:r>
          </a:p>
        </p:txBody>
      </p:sp>
      <p:sp>
        <p:nvSpPr>
          <p:cNvPr id="17" name="CasellaDiTesto 16">
            <a:extLst>
              <a:ext uri="{FF2B5EF4-FFF2-40B4-BE49-F238E27FC236}">
                <a16:creationId xmlns:a16="http://schemas.microsoft.com/office/drawing/2014/main" id="{9FC1ED21-CE79-44B0-B2D6-CE459ECB2E8A}"/>
              </a:ext>
            </a:extLst>
          </p:cNvPr>
          <p:cNvSpPr txBox="1"/>
          <p:nvPr/>
        </p:nvSpPr>
        <p:spPr>
          <a:xfrm>
            <a:off x="442205" y="6236301"/>
            <a:ext cx="7871478" cy="374417"/>
          </a:xfrm>
          <a:prstGeom prst="rect">
            <a:avLst/>
          </a:prstGeom>
          <a:solidFill>
            <a:schemeClr val="bg1"/>
          </a:solidFill>
        </p:spPr>
        <p:txBody>
          <a:bodyPr wrap="square" rtlCol="0">
            <a:spAutoFit/>
          </a:bodyPr>
          <a:lstStyle/>
          <a:p>
            <a:r>
              <a:rPr lang="it-IT" dirty="0" err="1">
                <a:solidFill>
                  <a:srgbClr val="0070C0"/>
                </a:solidFill>
              </a:rPr>
              <a:t>Modern</a:t>
            </a:r>
            <a:r>
              <a:rPr lang="it-IT" dirty="0">
                <a:solidFill>
                  <a:srgbClr val="0070C0"/>
                </a:solidFill>
              </a:rPr>
              <a:t> </a:t>
            </a:r>
            <a:r>
              <a:rPr lang="it-IT" dirty="0" err="1">
                <a:solidFill>
                  <a:srgbClr val="0070C0"/>
                </a:solidFill>
              </a:rPr>
              <a:t>Greek</a:t>
            </a:r>
            <a:r>
              <a:rPr lang="it-IT" dirty="0">
                <a:solidFill>
                  <a:srgbClr val="0070C0"/>
                </a:solidFill>
              </a:rPr>
              <a:t> (GRE1001) | Jacopo Mosesso </a:t>
            </a:r>
            <a:r>
              <a:rPr lang="it-IT" dirty="0"/>
              <a:t>|</a:t>
            </a:r>
            <a:r>
              <a:rPr lang="it-IT" dirty="0">
                <a:solidFill>
                  <a:srgbClr val="002060"/>
                </a:solidFill>
              </a:rPr>
              <a:t> VIT University, </a:t>
            </a:r>
            <a:r>
              <a:rPr lang="it-IT" dirty="0" err="1">
                <a:solidFill>
                  <a:srgbClr val="002060"/>
                </a:solidFill>
              </a:rPr>
              <a:t>July</a:t>
            </a:r>
            <a:r>
              <a:rPr lang="it-IT" dirty="0">
                <a:solidFill>
                  <a:srgbClr val="002060"/>
                </a:solidFill>
              </a:rPr>
              <a:t> 2022</a:t>
            </a:r>
          </a:p>
        </p:txBody>
      </p:sp>
    </p:spTree>
    <p:extLst>
      <p:ext uri="{BB962C8B-B14F-4D97-AF65-F5344CB8AC3E}">
        <p14:creationId xmlns:p14="http://schemas.microsoft.com/office/powerpoint/2010/main" val="16118566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Immagine 13">
            <a:extLst>
              <a:ext uri="{FF2B5EF4-FFF2-40B4-BE49-F238E27FC236}">
                <a16:creationId xmlns:a16="http://schemas.microsoft.com/office/drawing/2014/main" id="{2668180A-E7D5-47E6-85CE-E0D5098B3B99}"/>
              </a:ext>
            </a:extLst>
          </p:cNvPr>
          <p:cNvPicPr>
            <a:picLocks noChangeAspect="1"/>
          </p:cNvPicPr>
          <p:nvPr/>
        </p:nvPicPr>
        <p:blipFill rotWithShape="1">
          <a:blip r:embed="rId2">
            <a:extLst>
              <a:ext uri="{28A0092B-C50C-407E-A947-70E740481C1C}">
                <a14:useLocalDpi xmlns:a14="http://schemas.microsoft.com/office/drawing/2010/main" val="0"/>
              </a:ext>
            </a:extLst>
          </a:blip>
          <a:srcRect t="-1" b="11743"/>
          <a:stretch/>
        </p:blipFill>
        <p:spPr>
          <a:xfrm>
            <a:off x="10279795" y="5258037"/>
            <a:ext cx="1720657" cy="1599963"/>
          </a:xfrm>
          <a:prstGeom prst="rect">
            <a:avLst/>
          </a:prstGeom>
        </p:spPr>
      </p:pic>
      <p:grpSp>
        <p:nvGrpSpPr>
          <p:cNvPr id="7" name="Gruppo 6">
            <a:extLst>
              <a:ext uri="{FF2B5EF4-FFF2-40B4-BE49-F238E27FC236}">
                <a16:creationId xmlns:a16="http://schemas.microsoft.com/office/drawing/2014/main" id="{26B6EAF2-CBB3-4DA8-8C07-4AF92493ADB7}"/>
              </a:ext>
            </a:extLst>
          </p:cNvPr>
          <p:cNvGrpSpPr/>
          <p:nvPr/>
        </p:nvGrpSpPr>
        <p:grpSpPr>
          <a:xfrm>
            <a:off x="956441" y="6160862"/>
            <a:ext cx="9307156" cy="519102"/>
            <a:chOff x="662151" y="5144570"/>
            <a:chExt cx="9307156" cy="519102"/>
          </a:xfrm>
        </p:grpSpPr>
        <p:pic>
          <p:nvPicPr>
            <p:cNvPr id="3" name="Immagine 2">
              <a:extLst>
                <a:ext uri="{FF2B5EF4-FFF2-40B4-BE49-F238E27FC236}">
                  <a16:creationId xmlns:a16="http://schemas.microsoft.com/office/drawing/2014/main" id="{BE926B0F-C08E-4F7F-99C4-85B1DD58CE17}"/>
                </a:ext>
              </a:extLst>
            </p:cNvPr>
            <p:cNvPicPr>
              <a:picLocks noChangeAspect="1"/>
            </p:cNvPicPr>
            <p:nvPr/>
          </p:nvPicPr>
          <p:blipFill rotWithShape="1">
            <a:blip r:embed="rId3" cstate="print">
              <a:duotone>
                <a:schemeClr val="accent5">
                  <a:shade val="45000"/>
                  <a:satMod val="135000"/>
                </a:schemeClr>
                <a:prstClr val="white"/>
              </a:duotone>
              <a:extLst>
                <a:ext uri="{28A0092B-C50C-407E-A947-70E740481C1C}">
                  <a14:useLocalDpi xmlns:a14="http://schemas.microsoft.com/office/drawing/2010/main" val="0"/>
                </a:ext>
              </a:extLst>
            </a:blip>
            <a:srcRect t="28584" r="51333" b="28417"/>
            <a:stretch/>
          </p:blipFill>
          <p:spPr>
            <a:xfrm flipV="1">
              <a:off x="662151" y="5144570"/>
              <a:ext cx="1175020" cy="519102"/>
            </a:xfrm>
            <a:prstGeom prst="rect">
              <a:avLst/>
            </a:prstGeom>
          </p:spPr>
        </p:pic>
        <p:pic>
          <p:nvPicPr>
            <p:cNvPr id="15" name="Immagine 14">
              <a:extLst>
                <a:ext uri="{FF2B5EF4-FFF2-40B4-BE49-F238E27FC236}">
                  <a16:creationId xmlns:a16="http://schemas.microsoft.com/office/drawing/2014/main" id="{EF09BA52-D7D4-4E7C-8F53-E3F26F789827}"/>
                </a:ext>
              </a:extLst>
            </p:cNvPr>
            <p:cNvPicPr>
              <a:picLocks noChangeAspect="1"/>
            </p:cNvPicPr>
            <p:nvPr/>
          </p:nvPicPr>
          <p:blipFill rotWithShape="1">
            <a:blip r:embed="rId3" cstate="print">
              <a:duotone>
                <a:schemeClr val="accent5">
                  <a:shade val="45000"/>
                  <a:satMod val="135000"/>
                </a:schemeClr>
                <a:prstClr val="white"/>
              </a:duotone>
              <a:extLst>
                <a:ext uri="{28A0092B-C50C-407E-A947-70E740481C1C}">
                  <a14:useLocalDpi xmlns:a14="http://schemas.microsoft.com/office/drawing/2010/main" val="0"/>
                </a:ext>
              </a:extLst>
            </a:blip>
            <a:srcRect t="28584" r="51333" b="28417"/>
            <a:stretch/>
          </p:blipFill>
          <p:spPr>
            <a:xfrm flipV="1">
              <a:off x="1822905" y="5144570"/>
              <a:ext cx="1175020" cy="519102"/>
            </a:xfrm>
            <a:prstGeom prst="rect">
              <a:avLst/>
            </a:prstGeom>
          </p:spPr>
        </p:pic>
        <p:pic>
          <p:nvPicPr>
            <p:cNvPr id="19" name="Immagine 18">
              <a:extLst>
                <a:ext uri="{FF2B5EF4-FFF2-40B4-BE49-F238E27FC236}">
                  <a16:creationId xmlns:a16="http://schemas.microsoft.com/office/drawing/2014/main" id="{474EC2C3-910E-46C2-AB0B-B6D4B523C8BF}"/>
                </a:ext>
              </a:extLst>
            </p:cNvPr>
            <p:cNvPicPr>
              <a:picLocks noChangeAspect="1"/>
            </p:cNvPicPr>
            <p:nvPr/>
          </p:nvPicPr>
          <p:blipFill rotWithShape="1">
            <a:blip r:embed="rId3" cstate="print">
              <a:duotone>
                <a:schemeClr val="accent5">
                  <a:shade val="45000"/>
                  <a:satMod val="135000"/>
                </a:schemeClr>
                <a:prstClr val="white"/>
              </a:duotone>
              <a:extLst>
                <a:ext uri="{28A0092B-C50C-407E-A947-70E740481C1C}">
                  <a14:useLocalDpi xmlns:a14="http://schemas.microsoft.com/office/drawing/2010/main" val="0"/>
                </a:ext>
              </a:extLst>
            </a:blip>
            <a:srcRect t="28584" r="51333" b="28417"/>
            <a:stretch/>
          </p:blipFill>
          <p:spPr>
            <a:xfrm flipV="1">
              <a:off x="2985987" y="5144570"/>
              <a:ext cx="1175020" cy="519102"/>
            </a:xfrm>
            <a:prstGeom prst="rect">
              <a:avLst/>
            </a:prstGeom>
          </p:spPr>
        </p:pic>
        <p:pic>
          <p:nvPicPr>
            <p:cNvPr id="20" name="Immagine 19">
              <a:extLst>
                <a:ext uri="{FF2B5EF4-FFF2-40B4-BE49-F238E27FC236}">
                  <a16:creationId xmlns:a16="http://schemas.microsoft.com/office/drawing/2014/main" id="{D8B31A47-8FB5-4F8B-9A8D-BCBF168869B8}"/>
                </a:ext>
              </a:extLst>
            </p:cNvPr>
            <p:cNvPicPr>
              <a:picLocks noChangeAspect="1"/>
            </p:cNvPicPr>
            <p:nvPr/>
          </p:nvPicPr>
          <p:blipFill rotWithShape="1">
            <a:blip r:embed="rId3" cstate="print">
              <a:duotone>
                <a:schemeClr val="accent5">
                  <a:shade val="45000"/>
                  <a:satMod val="135000"/>
                </a:schemeClr>
                <a:prstClr val="white"/>
              </a:duotone>
              <a:extLst>
                <a:ext uri="{28A0092B-C50C-407E-A947-70E740481C1C}">
                  <a14:useLocalDpi xmlns:a14="http://schemas.microsoft.com/office/drawing/2010/main" val="0"/>
                </a:ext>
              </a:extLst>
            </a:blip>
            <a:srcRect t="28584" r="51333" b="28417"/>
            <a:stretch/>
          </p:blipFill>
          <p:spPr>
            <a:xfrm flipV="1">
              <a:off x="4148341" y="5144570"/>
              <a:ext cx="1175020" cy="519102"/>
            </a:xfrm>
            <a:prstGeom prst="rect">
              <a:avLst/>
            </a:prstGeom>
          </p:spPr>
        </p:pic>
        <p:pic>
          <p:nvPicPr>
            <p:cNvPr id="27" name="Immagine 26">
              <a:extLst>
                <a:ext uri="{FF2B5EF4-FFF2-40B4-BE49-F238E27FC236}">
                  <a16:creationId xmlns:a16="http://schemas.microsoft.com/office/drawing/2014/main" id="{413F4EAC-F6A8-4F86-8724-5BB1FB177E77}"/>
                </a:ext>
              </a:extLst>
            </p:cNvPr>
            <p:cNvPicPr>
              <a:picLocks noChangeAspect="1"/>
            </p:cNvPicPr>
            <p:nvPr/>
          </p:nvPicPr>
          <p:blipFill rotWithShape="1">
            <a:blip r:embed="rId3" cstate="print">
              <a:duotone>
                <a:schemeClr val="accent5">
                  <a:shade val="45000"/>
                  <a:satMod val="135000"/>
                </a:schemeClr>
                <a:prstClr val="white"/>
              </a:duotone>
              <a:extLst>
                <a:ext uri="{28A0092B-C50C-407E-A947-70E740481C1C}">
                  <a14:useLocalDpi xmlns:a14="http://schemas.microsoft.com/office/drawing/2010/main" val="0"/>
                </a:ext>
              </a:extLst>
            </a:blip>
            <a:srcRect t="28584" r="51333" b="28417"/>
            <a:stretch/>
          </p:blipFill>
          <p:spPr>
            <a:xfrm flipV="1">
              <a:off x="5302492" y="5144570"/>
              <a:ext cx="1175020" cy="519102"/>
            </a:xfrm>
            <a:prstGeom prst="rect">
              <a:avLst/>
            </a:prstGeom>
          </p:spPr>
        </p:pic>
        <p:pic>
          <p:nvPicPr>
            <p:cNvPr id="28" name="Immagine 27">
              <a:extLst>
                <a:ext uri="{FF2B5EF4-FFF2-40B4-BE49-F238E27FC236}">
                  <a16:creationId xmlns:a16="http://schemas.microsoft.com/office/drawing/2014/main" id="{A085FA02-F772-47B9-B613-DF601AAE3BBD}"/>
                </a:ext>
              </a:extLst>
            </p:cNvPr>
            <p:cNvPicPr>
              <a:picLocks noChangeAspect="1"/>
            </p:cNvPicPr>
            <p:nvPr/>
          </p:nvPicPr>
          <p:blipFill rotWithShape="1">
            <a:blip r:embed="rId3" cstate="print">
              <a:duotone>
                <a:schemeClr val="accent5">
                  <a:shade val="45000"/>
                  <a:satMod val="135000"/>
                </a:schemeClr>
                <a:prstClr val="white"/>
              </a:duotone>
              <a:extLst>
                <a:ext uri="{28A0092B-C50C-407E-A947-70E740481C1C}">
                  <a14:useLocalDpi xmlns:a14="http://schemas.microsoft.com/office/drawing/2010/main" val="0"/>
                </a:ext>
              </a:extLst>
            </a:blip>
            <a:srcRect t="28584" r="51333" b="28417"/>
            <a:stretch/>
          </p:blipFill>
          <p:spPr>
            <a:xfrm flipV="1">
              <a:off x="6463245" y="5144570"/>
              <a:ext cx="1175020" cy="519102"/>
            </a:xfrm>
            <a:prstGeom prst="rect">
              <a:avLst/>
            </a:prstGeom>
          </p:spPr>
        </p:pic>
        <p:pic>
          <p:nvPicPr>
            <p:cNvPr id="25" name="Immagine 24">
              <a:extLst>
                <a:ext uri="{FF2B5EF4-FFF2-40B4-BE49-F238E27FC236}">
                  <a16:creationId xmlns:a16="http://schemas.microsoft.com/office/drawing/2014/main" id="{D5E11AC9-FFA0-48E2-8DB2-9342E666E56B}"/>
                </a:ext>
              </a:extLst>
            </p:cNvPr>
            <p:cNvPicPr>
              <a:picLocks noChangeAspect="1"/>
            </p:cNvPicPr>
            <p:nvPr/>
          </p:nvPicPr>
          <p:blipFill rotWithShape="1">
            <a:blip r:embed="rId3" cstate="print">
              <a:duotone>
                <a:schemeClr val="accent5">
                  <a:shade val="45000"/>
                  <a:satMod val="135000"/>
                </a:schemeClr>
                <a:prstClr val="white"/>
              </a:duotone>
              <a:extLst>
                <a:ext uri="{28A0092B-C50C-407E-A947-70E740481C1C}">
                  <a14:useLocalDpi xmlns:a14="http://schemas.microsoft.com/office/drawing/2010/main" val="0"/>
                </a:ext>
              </a:extLst>
            </a:blip>
            <a:srcRect t="28584" r="51333" b="28417"/>
            <a:stretch/>
          </p:blipFill>
          <p:spPr>
            <a:xfrm flipV="1">
              <a:off x="7629930" y="5144570"/>
              <a:ext cx="1175020" cy="519102"/>
            </a:xfrm>
            <a:prstGeom prst="rect">
              <a:avLst/>
            </a:prstGeom>
          </p:spPr>
        </p:pic>
        <p:pic>
          <p:nvPicPr>
            <p:cNvPr id="26" name="Immagine 25">
              <a:extLst>
                <a:ext uri="{FF2B5EF4-FFF2-40B4-BE49-F238E27FC236}">
                  <a16:creationId xmlns:a16="http://schemas.microsoft.com/office/drawing/2014/main" id="{C7B52F96-1B56-4508-B9DD-B8AA8AB79738}"/>
                </a:ext>
              </a:extLst>
            </p:cNvPr>
            <p:cNvPicPr>
              <a:picLocks noChangeAspect="1"/>
            </p:cNvPicPr>
            <p:nvPr/>
          </p:nvPicPr>
          <p:blipFill rotWithShape="1">
            <a:blip r:embed="rId3" cstate="print">
              <a:duotone>
                <a:schemeClr val="accent5">
                  <a:shade val="45000"/>
                  <a:satMod val="135000"/>
                </a:schemeClr>
                <a:prstClr val="white"/>
              </a:duotone>
              <a:extLst>
                <a:ext uri="{28A0092B-C50C-407E-A947-70E740481C1C}">
                  <a14:useLocalDpi xmlns:a14="http://schemas.microsoft.com/office/drawing/2010/main" val="0"/>
                </a:ext>
              </a:extLst>
            </a:blip>
            <a:srcRect t="28584" r="51333" b="28417"/>
            <a:stretch/>
          </p:blipFill>
          <p:spPr>
            <a:xfrm flipV="1">
              <a:off x="8794287" y="5144570"/>
              <a:ext cx="1175020" cy="519102"/>
            </a:xfrm>
            <a:prstGeom prst="rect">
              <a:avLst/>
            </a:prstGeom>
          </p:spPr>
        </p:pic>
      </p:grpSp>
      <p:sp>
        <p:nvSpPr>
          <p:cNvPr id="17" name="CasellaDiTesto 16">
            <a:extLst>
              <a:ext uri="{FF2B5EF4-FFF2-40B4-BE49-F238E27FC236}">
                <a16:creationId xmlns:a16="http://schemas.microsoft.com/office/drawing/2014/main" id="{9FC1ED21-CE79-44B0-B2D6-CE459ECB2E8A}"/>
              </a:ext>
            </a:extLst>
          </p:cNvPr>
          <p:cNvSpPr txBox="1"/>
          <p:nvPr/>
        </p:nvSpPr>
        <p:spPr>
          <a:xfrm>
            <a:off x="442205" y="6236301"/>
            <a:ext cx="7871478" cy="374417"/>
          </a:xfrm>
          <a:prstGeom prst="rect">
            <a:avLst/>
          </a:prstGeom>
          <a:solidFill>
            <a:schemeClr val="bg1"/>
          </a:solidFill>
        </p:spPr>
        <p:txBody>
          <a:bodyPr wrap="square" rtlCol="0">
            <a:spAutoFit/>
          </a:bodyPr>
          <a:lstStyle/>
          <a:p>
            <a:r>
              <a:rPr lang="it-IT" dirty="0" err="1">
                <a:solidFill>
                  <a:srgbClr val="0070C0"/>
                </a:solidFill>
              </a:rPr>
              <a:t>Modern</a:t>
            </a:r>
            <a:r>
              <a:rPr lang="it-IT" dirty="0">
                <a:solidFill>
                  <a:srgbClr val="0070C0"/>
                </a:solidFill>
              </a:rPr>
              <a:t> </a:t>
            </a:r>
            <a:r>
              <a:rPr lang="it-IT" dirty="0" err="1">
                <a:solidFill>
                  <a:srgbClr val="0070C0"/>
                </a:solidFill>
              </a:rPr>
              <a:t>Greek</a:t>
            </a:r>
            <a:r>
              <a:rPr lang="it-IT" dirty="0">
                <a:solidFill>
                  <a:srgbClr val="0070C0"/>
                </a:solidFill>
              </a:rPr>
              <a:t> (GRE1001) | Jacopo Mosesso </a:t>
            </a:r>
            <a:r>
              <a:rPr lang="it-IT" dirty="0"/>
              <a:t>|</a:t>
            </a:r>
            <a:r>
              <a:rPr lang="it-IT" dirty="0">
                <a:solidFill>
                  <a:srgbClr val="002060"/>
                </a:solidFill>
              </a:rPr>
              <a:t> VIT University, </a:t>
            </a:r>
            <a:r>
              <a:rPr lang="it-IT" dirty="0" err="1">
                <a:solidFill>
                  <a:srgbClr val="002060"/>
                </a:solidFill>
              </a:rPr>
              <a:t>July</a:t>
            </a:r>
            <a:r>
              <a:rPr lang="it-IT" dirty="0">
                <a:solidFill>
                  <a:srgbClr val="002060"/>
                </a:solidFill>
              </a:rPr>
              <a:t> 2022</a:t>
            </a:r>
          </a:p>
        </p:txBody>
      </p:sp>
      <p:pic>
        <p:nvPicPr>
          <p:cNvPr id="16" name="Picture 2">
            <a:extLst>
              <a:ext uri="{FF2B5EF4-FFF2-40B4-BE49-F238E27FC236}">
                <a16:creationId xmlns:a16="http://schemas.microsoft.com/office/drawing/2014/main" id="{C8F02E42-E435-3B6E-F99A-16D169E2D232}"/>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50000" b="15111"/>
          <a:stretch/>
        </p:blipFill>
        <p:spPr bwMode="auto">
          <a:xfrm>
            <a:off x="191548" y="178036"/>
            <a:ext cx="11808081" cy="53300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5388788"/>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TotalTime>
  <Words>1834</Words>
  <Application>Microsoft Office PowerPoint</Application>
  <PresentationFormat>Widescreen</PresentationFormat>
  <Paragraphs>357</Paragraphs>
  <Slides>22</Slides>
  <Notes>0</Notes>
  <HiddenSlides>0</HiddenSlides>
  <MMClips>1</MMClips>
  <ScaleCrop>false</ScaleCrop>
  <HeadingPairs>
    <vt:vector size="6" baseType="variant">
      <vt:variant>
        <vt:lpstr>Caratteri utilizzati</vt:lpstr>
      </vt:variant>
      <vt:variant>
        <vt:i4>4</vt:i4>
      </vt:variant>
      <vt:variant>
        <vt:lpstr>Tema</vt:lpstr>
      </vt:variant>
      <vt:variant>
        <vt:i4>1</vt:i4>
      </vt:variant>
      <vt:variant>
        <vt:lpstr>Titoli diapositive</vt:lpstr>
      </vt:variant>
      <vt:variant>
        <vt:i4>22</vt:i4>
      </vt:variant>
    </vt:vector>
  </HeadingPairs>
  <TitlesOfParts>
    <vt:vector size="27" baseType="lpstr">
      <vt:lpstr>Arial</vt:lpstr>
      <vt:lpstr>Calibri</vt:lpstr>
      <vt:lpstr>Calibri Light</vt:lpstr>
      <vt:lpstr>Courier New</vt:lpstr>
      <vt:lpstr>Tema di Office</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JACOPO MOSESSO</dc:creator>
  <cp:lastModifiedBy>JACOPO MOSESSO</cp:lastModifiedBy>
  <cp:revision>5</cp:revision>
  <dcterms:created xsi:type="dcterms:W3CDTF">2022-07-17T17:22:23Z</dcterms:created>
  <dcterms:modified xsi:type="dcterms:W3CDTF">2022-07-19T06:03:07Z</dcterms:modified>
</cp:coreProperties>
</file>