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6" r:id="rId2"/>
    <p:sldId id="474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49" r:id="rId12"/>
    <p:sldId id="485" r:id="rId13"/>
    <p:sldId id="486" r:id="rId14"/>
    <p:sldId id="4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358089-A24E-E7D4-DB9E-866F3F9C2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680F8E8-7A8B-7780-F83A-93F8FB908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6FD44E-7EEC-E471-8592-CA6B2828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11D6-B864-42E7-B106-7A347258C6A8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E13A74-02B2-6B8A-1F83-7F7A1360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D167CD-3AE8-0442-F3C1-256ED7ED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90FB-4555-417B-B68B-280558A289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06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8ACDD3-3B10-8C5C-5A2C-811EE689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55B844A-9CC8-C459-2AA2-3782E3903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A20922-BC64-A678-D016-3DDA0250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11D6-B864-42E7-B106-7A347258C6A8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E4834B-E0D8-8A99-E0B9-120E2362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83630D-390C-976B-8120-A1CCF350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90FB-4555-417B-B68B-280558A289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64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C4EEA5D-6FB7-8FFF-7E1E-1FC929E4C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FC51053-D3FF-E40B-3F0E-108237F6A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E2B41D-E8D6-FFA9-EC76-8867DF3F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11D6-B864-42E7-B106-7A347258C6A8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106081-9AAF-B09A-5E00-0E2717E3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8704AC-B0E4-0E9E-39E8-DD5B3EC8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90FB-4555-417B-B68B-280558A289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45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2C25C8-CA6C-A04E-11B8-0257DDF6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4241ED-45AF-286B-52EC-10518B67B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7B073F-0FB7-E121-8EDD-5758E1FC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11D6-B864-42E7-B106-7A347258C6A8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B1E19F-D497-CD8F-2EAB-25F3CDA1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6D551-F301-06CE-DC6C-5286CBC8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90FB-4555-417B-B68B-280558A289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90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DF492D-6706-4B63-5D1E-0A939808C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17859B-A5F8-9D74-15CC-24025AD7B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CCEB0C-B925-3B91-4733-20871441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11D6-B864-42E7-B106-7A347258C6A8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643CF2-EB39-FAC5-EAF3-2112C532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AF7C53-547A-45AC-EB9D-B116DEF4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90FB-4555-417B-B68B-280558A289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08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34071-7676-83AC-7C9E-66E19116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008CE7-5A17-6846-4E91-956629E57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12F5AD-AC0D-1F64-D2FE-E12C4A916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C682201-8604-55AB-2D26-25A0FC67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11D6-B864-42E7-B106-7A347258C6A8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233E0E-3700-B5BC-5284-49B45527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B435D7-5440-E741-1D30-687B089F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90FB-4555-417B-B68B-280558A289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7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8894E-13D9-5A59-969B-590476BC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FEEF6E-064F-235C-7875-3907B336D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82DFE4-4902-3926-D8DF-84230515C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666287-507F-CA49-8903-6BF56FFF8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A7D7DE2-9876-566D-4F61-03CF14F4C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0CA792E-C217-FB2C-CBBA-E553111B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11D6-B864-42E7-B106-7A347258C6A8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853DF4E-C67A-EED9-5798-3DAC9823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4E5FC8E-64A0-66D3-81AB-3C1DFC1B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90FB-4555-417B-B68B-280558A289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15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EA15B6-59EF-B302-44AD-BEC4A8ED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7013CBE-E327-1BF6-E13D-50FC1C11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11D6-B864-42E7-B106-7A347258C6A8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A61A2B3-5BF5-BB7F-49A0-5E587D3F8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FF067A-A635-5851-F28D-B784D063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90FB-4555-417B-B68B-280558A289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8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FB6450-36D1-123B-651E-923C96EC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11D6-B864-42E7-B106-7A347258C6A8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7CA4FF-7685-D81C-D51B-F01406B6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6AC9A3-B570-5A43-228B-9EAEE78D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90FB-4555-417B-B68B-280558A289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04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6694C8-1A9E-8618-8606-76F643BE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A0CFA3-169A-AD80-4290-842F7BE3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F337F3-29F5-F33B-271C-1AA3E803D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B5BA8E-23B8-AA82-84F5-DD6B5339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11D6-B864-42E7-B106-7A347258C6A8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E1A060-21C9-E711-91F9-0AAC0C13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24A56-5182-3B37-FB8E-5DA5B9A1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90FB-4555-417B-B68B-280558A289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30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F9B758-95EF-8581-C384-8C716FD9B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D420CCB-330E-35F9-55AD-9B835A8CB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099C9A6-BAAF-ADBF-09CB-977920AD3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10DF14-4F43-3714-5F5C-76180F43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11D6-B864-42E7-B106-7A347258C6A8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D58613-73F4-7906-6566-C1A9D04B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890198-3C10-A38C-DC3F-362DEAE1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90FB-4555-417B-B68B-280558A289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16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0306A8D-2DB1-824B-2473-26F50B3A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A33DF2-4073-0EBF-875C-0B5BCBBF1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D53A0C-8AC1-190B-4C5A-49F52616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111D6-B864-42E7-B106-7A347258C6A8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B489F0-D41B-CC0D-A2C8-FDE993B91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2F76B1-6D53-5697-0E9E-8445654A5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690FB-4555-417B-B68B-280558A289B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76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F08ABCB6-0F86-4901-87F0-0A56CA26803A}"/>
              </a:ext>
            </a:extLst>
          </p:cNvPr>
          <p:cNvSpPr/>
          <p:nvPr/>
        </p:nvSpPr>
        <p:spPr>
          <a:xfrm>
            <a:off x="566512" y="1468499"/>
            <a:ext cx="11235559" cy="20506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00000"/>
                </a:solidFill>
              </a:rPr>
              <a:t>Χοσέ	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Από πού είσαι, Έλενα;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00000"/>
                </a:solidFill>
              </a:rPr>
              <a:t>Έλενα	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 	Από την Αυστρία.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00000"/>
                </a:solidFill>
              </a:rPr>
              <a:t>Χοσέ 	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Από ποιο μέρος;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00000"/>
                </a:solidFill>
              </a:rPr>
              <a:t>Έλενα 	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 	Από τη Βιέννη. Εσύ από πού είσαι;</a:t>
            </a:r>
          </a:p>
          <a:p>
            <a:pPr>
              <a:lnSpc>
                <a:spcPct val="107000"/>
              </a:lnSpc>
            </a:pPr>
            <a:r>
              <a:rPr lang="el-GR" sz="2400" b="1" dirty="0">
                <a:solidFill>
                  <a:srgbClr val="C00000"/>
                </a:solidFill>
              </a:rPr>
              <a:t>Χοσέ 	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Εγώ είμαι από την Ισπανία, από τη Μαδρίτη.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C8F9263-CE46-42CE-BC8C-854EF9CFCA34}"/>
              </a:ext>
            </a:extLst>
          </p:cNvPr>
          <p:cNvSpPr/>
          <p:nvPr/>
        </p:nvSpPr>
        <p:spPr>
          <a:xfrm>
            <a:off x="8399721" y="388694"/>
            <a:ext cx="3403496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l-GR" sz="4000" b="1" dirty="0">
                <a:solidFill>
                  <a:schemeClr val="accent1">
                    <a:lumMod val="75000"/>
                  </a:schemeClr>
                </a:solidFill>
              </a:rPr>
              <a:t>Από πού είσαι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l-GR" sz="4000" b="1" dirty="0">
              <a:solidFill>
                <a:srgbClr val="C00000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3CF8D97-9E99-4A2A-ABD2-A185BC2655F8}"/>
              </a:ext>
            </a:extLst>
          </p:cNvPr>
          <p:cNvSpPr txBox="1"/>
          <p:nvPr/>
        </p:nvSpPr>
        <p:spPr>
          <a:xfrm>
            <a:off x="442206" y="4439915"/>
            <a:ext cx="162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  <a:latin typeface="Segoe Script" panose="030B0504020000000003" pitchFamily="66" charset="0"/>
              </a:rPr>
              <a:t>η Αυστρία</a:t>
            </a:r>
            <a:endParaRPr lang="en-GB" b="1" dirty="0">
              <a:solidFill>
                <a:srgbClr val="00B050"/>
              </a:solidFill>
              <a:latin typeface="Segoe Script" panose="030B0504020000000003" pitchFamily="66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FF71B36-E282-4F5A-83C5-74839257945E}"/>
              </a:ext>
            </a:extLst>
          </p:cNvPr>
          <p:cNvSpPr txBox="1"/>
          <p:nvPr/>
        </p:nvSpPr>
        <p:spPr>
          <a:xfrm>
            <a:off x="2117195" y="4439915"/>
            <a:ext cx="1858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την Αυστρία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BE14F40-922F-4931-91FD-8BBF283CD7E3}"/>
              </a:ext>
            </a:extLst>
          </p:cNvPr>
          <p:cNvSpPr txBox="1"/>
          <p:nvPr/>
        </p:nvSpPr>
        <p:spPr>
          <a:xfrm>
            <a:off x="548249" y="5100333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  <a:latin typeface="Segoe Script" panose="030B0504020000000003" pitchFamily="66" charset="0"/>
              </a:rPr>
              <a:t>η Βιέννη</a:t>
            </a:r>
            <a:endParaRPr lang="en-GB" b="1" dirty="0">
              <a:solidFill>
                <a:srgbClr val="00B050"/>
              </a:solidFill>
              <a:latin typeface="Segoe Script" panose="030B0504020000000003" pitchFamily="66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5D01EA7-450A-4BF4-844E-228571917338}"/>
              </a:ext>
            </a:extLst>
          </p:cNvPr>
          <p:cNvSpPr txBox="1"/>
          <p:nvPr/>
        </p:nvSpPr>
        <p:spPr>
          <a:xfrm>
            <a:off x="2131461" y="5100333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τη Βιέννη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EE9C178-1C9A-4F41-8390-55F365040771}"/>
              </a:ext>
            </a:extLst>
          </p:cNvPr>
          <p:cNvSpPr txBox="1"/>
          <p:nvPr/>
        </p:nvSpPr>
        <p:spPr>
          <a:xfrm>
            <a:off x="5828270" y="4439915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  <a:latin typeface="Segoe Script" panose="030B0504020000000003" pitchFamily="66" charset="0"/>
              </a:rPr>
              <a:t>η Ισπανία</a:t>
            </a:r>
            <a:endParaRPr lang="en-GB" b="1" dirty="0">
              <a:solidFill>
                <a:srgbClr val="00B050"/>
              </a:solidFill>
              <a:latin typeface="Segoe Script" panose="030B0504020000000003" pitchFamily="66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86F7C70-9742-46CF-AB91-3153D4BD17E9}"/>
              </a:ext>
            </a:extLst>
          </p:cNvPr>
          <p:cNvSpPr txBox="1"/>
          <p:nvPr/>
        </p:nvSpPr>
        <p:spPr>
          <a:xfrm>
            <a:off x="7582465" y="4439915"/>
            <a:ext cx="214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την Ισπανία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42FF054-325D-4AB2-AD78-EFDE2A7FA291}"/>
              </a:ext>
            </a:extLst>
          </p:cNvPr>
          <p:cNvSpPr txBox="1"/>
          <p:nvPr/>
        </p:nvSpPr>
        <p:spPr>
          <a:xfrm>
            <a:off x="5744818" y="5100333"/>
            <a:ext cx="1600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  <a:latin typeface="Segoe Script" panose="030B0504020000000003" pitchFamily="66" charset="0"/>
              </a:rPr>
              <a:t>η Μαδρίτη</a:t>
            </a:r>
            <a:endParaRPr lang="en-GB" b="1" dirty="0">
              <a:solidFill>
                <a:srgbClr val="00B050"/>
              </a:solidFill>
              <a:latin typeface="Segoe Script" panose="030B0504020000000003" pitchFamily="66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9F60702-23A1-46E8-A8A7-31B6AD0C71D4}"/>
              </a:ext>
            </a:extLst>
          </p:cNvPr>
          <p:cNvSpPr txBox="1"/>
          <p:nvPr/>
        </p:nvSpPr>
        <p:spPr>
          <a:xfrm>
            <a:off x="7582464" y="5107370"/>
            <a:ext cx="210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τη Μαδρίτη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30" name="CasellaDiTesto 7">
            <a:extLst>
              <a:ext uri="{FF2B5EF4-FFF2-40B4-BE49-F238E27FC236}">
                <a16:creationId xmlns:a16="http://schemas.microsoft.com/office/drawing/2014/main" id="{79E7F642-C43F-4A5F-B11D-2D8A86633222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4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  <p:bldP spid="22" grpId="0"/>
      <p:bldP spid="23" grpId="0"/>
      <p:bldP spid="24" grpId="0"/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77B553B1-3491-46E7-AF67-F9483FD0AA10}"/>
              </a:ext>
            </a:extLst>
          </p:cNvPr>
          <p:cNvSpPr/>
          <p:nvPr/>
        </p:nvSpPr>
        <p:spPr>
          <a:xfrm>
            <a:off x="1870841" y="2175661"/>
            <a:ext cx="925435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j)	I am from Cyprus.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72EA00F-7E5F-49C1-9A36-09A5BE56669C}"/>
              </a:ext>
            </a:extLst>
          </p:cNvPr>
          <p:cNvSpPr/>
          <p:nvPr/>
        </p:nvSpPr>
        <p:spPr>
          <a:xfrm>
            <a:off x="5560868" y="348054"/>
            <a:ext cx="6439584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GB" sz="4000" b="1" dirty="0">
                <a:solidFill>
                  <a:schemeClr val="accent1">
                    <a:lumMod val="75000"/>
                  </a:schemeClr>
                </a:solidFill>
              </a:rPr>
              <a:t>Translate into Modern Greek:</a:t>
            </a:r>
            <a:endParaRPr lang="el-GR" sz="4000" b="1" dirty="0">
              <a:solidFill>
                <a:srgbClr val="C00000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2821CE5-7503-4AA3-A555-B0DBC2847279}"/>
              </a:ext>
            </a:extLst>
          </p:cNvPr>
          <p:cNvSpPr/>
          <p:nvPr/>
        </p:nvSpPr>
        <p:spPr>
          <a:xfrm>
            <a:off x="2836040" y="3838843"/>
            <a:ext cx="953883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3600" b="1" dirty="0">
                <a:solidFill>
                  <a:schemeClr val="accent1">
                    <a:lumMod val="75000"/>
                  </a:schemeClr>
                </a:solidFill>
              </a:rPr>
              <a:t>Εγώ είμαι από την Κύπρο.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26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it-IT" dirty="0">
                <a:solidFill>
                  <a:srgbClr val="0070C0"/>
                </a:solidFill>
              </a:rPr>
              <a:t>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</a:t>
            </a:r>
            <a:r>
              <a:rPr lang="it-IT">
                <a:solidFill>
                  <a:srgbClr val="002060"/>
                </a:solidFill>
              </a:rPr>
              <a:t>, August</a:t>
            </a:r>
            <a:r>
              <a:rPr lang="el-GR">
                <a:solidFill>
                  <a:srgbClr val="002060"/>
                </a:solidFill>
              </a:rPr>
              <a:t> </a:t>
            </a:r>
            <a:r>
              <a:rPr lang="el-GR" dirty="0">
                <a:solidFill>
                  <a:srgbClr val="002060"/>
                </a:solidFill>
              </a:rPr>
              <a:t>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D571C399-A516-4260-97AC-2D1194E9CB75}"/>
              </a:ext>
            </a:extLst>
          </p:cNvPr>
          <p:cNvSpPr/>
          <p:nvPr/>
        </p:nvSpPr>
        <p:spPr>
          <a:xfrm>
            <a:off x="546739" y="1110430"/>
            <a:ext cx="10018557" cy="4882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Η Μονίκ Μονσερά είναι από την Ελβετία και είναι </a:t>
            </a:r>
            <a:r>
              <a:rPr lang="el-GR" sz="2400" b="1" u="sng" dirty="0">
                <a:solidFill>
                  <a:schemeClr val="accent1">
                    <a:lumMod val="75000"/>
                  </a:schemeClr>
                </a:solidFill>
              </a:rPr>
              <a:t>καθηγήτρια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. Τώρα </a:t>
            </a:r>
            <a:r>
              <a:rPr lang="el-GR" sz="2400" b="1" u="sng" dirty="0">
                <a:solidFill>
                  <a:schemeClr val="accent1">
                    <a:lumMod val="75000"/>
                  </a:schemeClr>
                </a:solidFill>
              </a:rPr>
              <a:t>δουλεύει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 στην Ελλάδα. </a:t>
            </a:r>
            <a:r>
              <a:rPr lang="el-GR" sz="2400" b="1" u="sng" dirty="0">
                <a:solidFill>
                  <a:schemeClr val="accent1">
                    <a:lumMod val="75000"/>
                  </a:schemeClr>
                </a:solidFill>
              </a:rPr>
              <a:t>Μένει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 στην Αθήνα, στο Παγκράτι. Η Μονίκ είναι </a:t>
            </a:r>
            <a:r>
              <a:rPr lang="el-GR" sz="2400" b="1" u="sng" dirty="0">
                <a:solidFill>
                  <a:schemeClr val="accent1">
                    <a:lumMod val="75000"/>
                  </a:schemeClr>
                </a:solidFill>
              </a:rPr>
              <a:t>παντρεμένη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. Ο </a:t>
            </a:r>
            <a:r>
              <a:rPr lang="el-GR" sz="2400" b="1" u="sng" dirty="0">
                <a:solidFill>
                  <a:schemeClr val="accent1">
                    <a:lumMod val="75000"/>
                  </a:schemeClr>
                </a:solidFill>
              </a:rPr>
              <a:t>άντρας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 της δουλεύει στην Ελβετία. Έχουν ένα παιδί, τον Πιέρ. Ο Πιέρ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μένει με τον </a:t>
            </a:r>
            <a:r>
              <a:rPr lang="el-GR" sz="2400" b="1" u="sng" dirty="0">
                <a:solidFill>
                  <a:schemeClr val="accent1">
                    <a:lumMod val="75000"/>
                  </a:schemeClr>
                </a:solidFill>
              </a:rPr>
              <a:t>πατέρα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 του.</a:t>
            </a:r>
            <a:endParaRPr lang="it-IT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l-G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u="sng" dirty="0">
                <a:solidFill>
                  <a:schemeClr val="accent1">
                    <a:lumMod val="75000"/>
                  </a:schemeClr>
                </a:solidFill>
              </a:rPr>
              <a:t>Σωστό ή λάθος;</a:t>
            </a:r>
            <a:endParaRPr lang="el-GR" sz="2800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lvl="0" indent="-514350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Η Μονίκ Μονσερά είναι από την Ελβετία.</a:t>
            </a:r>
          </a:p>
          <a:p>
            <a:pPr marL="514350" lvl="0" indent="-514350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Η Μονίκ δουλεύει στην Ελβετία.</a:t>
            </a:r>
          </a:p>
          <a:p>
            <a:pPr marL="514350" lvl="0" indent="-514350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Η Μονίκ είναι καθηγήτρια.</a:t>
            </a:r>
          </a:p>
          <a:p>
            <a:pPr marL="514350" lvl="0" indent="-514350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Ο άντρας της δουλεύει στην Αθήνα.</a:t>
            </a:r>
          </a:p>
          <a:p>
            <a:pPr marL="514350" lvl="0" indent="-514350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Η Μονίκ έχει ένα παιδί.</a:t>
            </a:r>
          </a:p>
          <a:p>
            <a:pPr marL="514350" lvl="0" indent="-514350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Το παιδί μένει στην Αθήνα με την μητέρα του.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E4100CB-29FD-4DF6-8FCC-6375D0D769A9}"/>
              </a:ext>
            </a:extLst>
          </p:cNvPr>
          <p:cNvSpPr/>
          <p:nvPr/>
        </p:nvSpPr>
        <p:spPr>
          <a:xfrm>
            <a:off x="8587880" y="388694"/>
            <a:ext cx="3027175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l-GR" sz="4000" b="1" dirty="0">
                <a:solidFill>
                  <a:schemeClr val="accent1">
                    <a:lumMod val="75000"/>
                  </a:schemeClr>
                </a:solidFill>
              </a:rPr>
              <a:t>ΠΟΥ ΜΕΝΕΙΣ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l-GR" sz="4000" b="1" dirty="0">
              <a:solidFill>
                <a:srgbClr val="C0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2DEAC01-1296-4752-AE18-605D5E8482F4}"/>
              </a:ext>
            </a:extLst>
          </p:cNvPr>
          <p:cNvSpPr txBox="1"/>
          <p:nvPr/>
        </p:nvSpPr>
        <p:spPr>
          <a:xfrm>
            <a:off x="6337244" y="3439572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✓</a:t>
            </a:r>
            <a:endParaRPr lang="en-GB" sz="1600" b="1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D9E12B-42E3-4A6C-A877-40308962355F}"/>
              </a:ext>
            </a:extLst>
          </p:cNvPr>
          <p:cNvSpPr txBox="1"/>
          <p:nvPr/>
        </p:nvSpPr>
        <p:spPr>
          <a:xfrm>
            <a:off x="5194244" y="3880568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endParaRPr lang="en-GB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6BA18A-4BA7-440C-A211-4716025664F6}"/>
              </a:ext>
            </a:extLst>
          </p:cNvPr>
          <p:cNvSpPr txBox="1"/>
          <p:nvPr/>
        </p:nvSpPr>
        <p:spPr>
          <a:xfrm>
            <a:off x="4474651" y="427908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✓</a:t>
            </a:r>
            <a:endParaRPr lang="en-GB" sz="1600" b="1" dirty="0">
              <a:solidFill>
                <a:srgbClr val="FF0000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7C222C3-F4F0-4B9D-87EC-2D26C39644FC}"/>
              </a:ext>
            </a:extLst>
          </p:cNvPr>
          <p:cNvSpPr txBox="1"/>
          <p:nvPr/>
        </p:nvSpPr>
        <p:spPr>
          <a:xfrm>
            <a:off x="5571031" y="4617027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endParaRPr lang="en-GB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E1503AC-567A-4240-ACC0-8B173062CCFD}"/>
              </a:ext>
            </a:extLst>
          </p:cNvPr>
          <p:cNvSpPr txBox="1"/>
          <p:nvPr/>
        </p:nvSpPr>
        <p:spPr>
          <a:xfrm>
            <a:off x="4051244" y="5027204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✓</a:t>
            </a:r>
            <a:endParaRPr lang="en-GB" sz="1600" b="1" dirty="0">
              <a:solidFill>
                <a:srgbClr val="FF0000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CB75E86-2C94-4004-8810-6D16B91DAD42}"/>
              </a:ext>
            </a:extLst>
          </p:cNvPr>
          <p:cNvSpPr txBox="1"/>
          <p:nvPr/>
        </p:nvSpPr>
        <p:spPr>
          <a:xfrm>
            <a:off x="6811299" y="5422242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endParaRPr lang="en-GB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E2C97F2-92CE-442F-AE9F-9990E5019C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638" y="2734306"/>
            <a:ext cx="2978537" cy="270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it-IT" dirty="0">
                <a:solidFill>
                  <a:srgbClr val="0070C0"/>
                </a:solidFill>
              </a:rPr>
              <a:t>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</a:t>
            </a:r>
            <a:r>
              <a:rPr lang="it-IT">
                <a:solidFill>
                  <a:srgbClr val="002060"/>
                </a:solidFill>
              </a:rPr>
              <a:t>, August</a:t>
            </a:r>
            <a:r>
              <a:rPr lang="el-GR">
                <a:solidFill>
                  <a:srgbClr val="002060"/>
                </a:solidFill>
              </a:rPr>
              <a:t> </a:t>
            </a:r>
            <a:r>
              <a:rPr lang="el-GR" dirty="0">
                <a:solidFill>
                  <a:srgbClr val="002060"/>
                </a:solidFill>
              </a:rPr>
              <a:t>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75313EC-1329-7A7A-98B9-4E619718F9E2}"/>
              </a:ext>
            </a:extLst>
          </p:cNvPr>
          <p:cNvSpPr txBox="1"/>
          <p:nvPr/>
        </p:nvSpPr>
        <p:spPr>
          <a:xfrm>
            <a:off x="7557727" y="447040"/>
            <a:ext cx="4236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Αρσενικά ο</a:t>
            </a:r>
            <a:r>
              <a:rPr lang="el-GR" sz="24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υσιαστικά σε –ας</a:t>
            </a:r>
          </a:p>
          <a:p>
            <a:r>
              <a:rPr lang="el-GR" sz="24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(ισοσύλλαβα)</a:t>
            </a:r>
          </a:p>
          <a:p>
            <a:r>
              <a:rPr lang="it-IT" sz="2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Masculine</a:t>
            </a:r>
            <a:r>
              <a:rPr lang="it-IT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it-IT" sz="2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nouns</a:t>
            </a:r>
            <a:r>
              <a:rPr lang="it-IT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it-IT" sz="2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ending</a:t>
            </a:r>
            <a:r>
              <a:rPr lang="it-IT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 in </a:t>
            </a:r>
            <a:r>
              <a:rPr lang="el-GR" sz="24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–ας</a:t>
            </a:r>
            <a:endParaRPr lang="en-GB" sz="2400" dirty="0">
              <a:solidFill>
                <a:schemeClr val="accent1"/>
              </a:solidFill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B94FC619-65DF-FE30-BBE7-80F397F2B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09" y="2021841"/>
            <a:ext cx="6448381" cy="361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9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it-IT" dirty="0">
                <a:solidFill>
                  <a:srgbClr val="0070C0"/>
                </a:solidFill>
              </a:rPr>
              <a:t>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</a:t>
            </a:r>
            <a:r>
              <a:rPr lang="it-IT">
                <a:solidFill>
                  <a:srgbClr val="002060"/>
                </a:solidFill>
              </a:rPr>
              <a:t>, August</a:t>
            </a:r>
            <a:r>
              <a:rPr lang="el-GR">
                <a:solidFill>
                  <a:srgbClr val="002060"/>
                </a:solidFill>
              </a:rPr>
              <a:t> </a:t>
            </a:r>
            <a:r>
              <a:rPr lang="el-GR" dirty="0">
                <a:solidFill>
                  <a:srgbClr val="002060"/>
                </a:solidFill>
              </a:rPr>
              <a:t>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75313EC-1329-7A7A-98B9-4E619718F9E2}"/>
              </a:ext>
            </a:extLst>
          </p:cNvPr>
          <p:cNvSpPr txBox="1"/>
          <p:nvPr/>
        </p:nvSpPr>
        <p:spPr>
          <a:xfrm>
            <a:off x="7557727" y="447040"/>
            <a:ext cx="4236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Αρσενικά ο</a:t>
            </a:r>
            <a:r>
              <a:rPr lang="el-GR" sz="24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υσιαστικά σε –ης</a:t>
            </a:r>
          </a:p>
          <a:p>
            <a:r>
              <a:rPr lang="el-GR" sz="24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(ισοσύλλαβα)</a:t>
            </a:r>
          </a:p>
          <a:p>
            <a:r>
              <a:rPr lang="it-IT" sz="2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Masculine</a:t>
            </a:r>
            <a:r>
              <a:rPr lang="it-IT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it-IT" sz="2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nouns</a:t>
            </a:r>
            <a:r>
              <a:rPr lang="it-IT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it-IT" sz="2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ending</a:t>
            </a:r>
            <a:r>
              <a:rPr lang="it-IT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 in </a:t>
            </a:r>
            <a:r>
              <a:rPr lang="el-GR" sz="24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–ης</a:t>
            </a:r>
            <a:endParaRPr lang="en-GB" sz="2400" dirty="0">
              <a:solidFill>
                <a:schemeClr val="accent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3FD3718-A28A-C77B-47B5-7F9282722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98" y="1703937"/>
            <a:ext cx="4930403" cy="420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it-IT" dirty="0">
                <a:solidFill>
                  <a:srgbClr val="0070C0"/>
                </a:solidFill>
              </a:rPr>
              <a:t>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</a:t>
            </a:r>
            <a:r>
              <a:rPr lang="it-IT">
                <a:solidFill>
                  <a:srgbClr val="002060"/>
                </a:solidFill>
              </a:rPr>
              <a:t>, August</a:t>
            </a:r>
            <a:r>
              <a:rPr lang="el-GR">
                <a:solidFill>
                  <a:srgbClr val="002060"/>
                </a:solidFill>
              </a:rPr>
              <a:t> </a:t>
            </a:r>
            <a:r>
              <a:rPr lang="el-GR" dirty="0">
                <a:solidFill>
                  <a:srgbClr val="002060"/>
                </a:solidFill>
              </a:rPr>
              <a:t>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75313EC-1329-7A7A-98B9-4E619718F9E2}"/>
              </a:ext>
            </a:extLst>
          </p:cNvPr>
          <p:cNvSpPr txBox="1"/>
          <p:nvPr/>
        </p:nvSpPr>
        <p:spPr>
          <a:xfrm>
            <a:off x="5907845" y="247282"/>
            <a:ext cx="78678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Αρσενικά ο</a:t>
            </a:r>
            <a:r>
              <a:rPr lang="el-GR" sz="24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υσιαστικά σε –ος</a:t>
            </a:r>
            <a:r>
              <a:rPr lang="it-IT" sz="24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l-GR" sz="24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(ισοσύλλαβα)</a:t>
            </a:r>
          </a:p>
          <a:p>
            <a:r>
              <a:rPr lang="it-IT" sz="2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Masculine</a:t>
            </a:r>
            <a:r>
              <a:rPr lang="it-IT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it-IT" sz="2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nouns</a:t>
            </a:r>
            <a:r>
              <a:rPr lang="it-IT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it-IT" sz="2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ending</a:t>
            </a:r>
            <a:r>
              <a:rPr lang="it-IT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 in </a:t>
            </a:r>
            <a:r>
              <a:rPr lang="el-GR" sz="24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–ος</a:t>
            </a:r>
            <a:endParaRPr lang="en-GB" sz="2400" dirty="0">
              <a:solidFill>
                <a:schemeClr val="accent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7CEABD-1BA7-BD24-0A6F-FD3AE7F9C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099" y="1183595"/>
            <a:ext cx="7867802" cy="364116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ACBB3EA-5FA8-55A6-42FB-0BA9940C5151}"/>
              </a:ext>
            </a:extLst>
          </p:cNvPr>
          <p:cNvSpPr txBox="1"/>
          <p:nvPr/>
        </p:nvSpPr>
        <p:spPr>
          <a:xfrm>
            <a:off x="777044" y="4952086"/>
            <a:ext cx="109983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i="1" dirty="0">
                <a:solidFill>
                  <a:schemeClr val="accent1"/>
                </a:solidFill>
                <a:latin typeface="Calibri" panose="020F0502020204030204" pitchFamily="34" charset="0"/>
              </a:rPr>
              <a:t>Nota bene:</a:t>
            </a:r>
            <a:r>
              <a:rPr lang="it-IT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it-IT" dirty="0" err="1">
                <a:solidFill>
                  <a:schemeClr val="accent1"/>
                </a:solidFill>
                <a:latin typeface="Calibri" panose="020F0502020204030204" pitchFamily="34" charset="0"/>
              </a:rPr>
              <a:t>paroxytone</a:t>
            </a:r>
            <a:r>
              <a:rPr lang="it-IT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it-IT" dirty="0" err="1">
                <a:solidFill>
                  <a:schemeClr val="accent1"/>
                </a:solidFill>
                <a:latin typeface="Calibri" panose="020F0502020204030204" pitchFamily="34" charset="0"/>
              </a:rPr>
              <a:t>proper</a:t>
            </a:r>
            <a:r>
              <a:rPr lang="it-IT" dirty="0">
                <a:solidFill>
                  <a:schemeClr val="accent1"/>
                </a:solidFill>
                <a:latin typeface="Calibri" panose="020F0502020204030204" pitchFamily="34" charset="0"/>
              </a:rPr>
              <a:t> names (</a:t>
            </a:r>
            <a:r>
              <a:rPr lang="it-IT" dirty="0" err="1">
                <a:solidFill>
                  <a:schemeClr val="accent1"/>
                </a:solidFill>
                <a:latin typeface="Calibri" panose="020F0502020204030204" pitchFamily="34" charset="0"/>
              </a:rPr>
              <a:t>given</a:t>
            </a:r>
            <a:r>
              <a:rPr lang="it-IT" dirty="0">
                <a:solidFill>
                  <a:schemeClr val="accent1"/>
                </a:solidFill>
                <a:latin typeface="Calibri" panose="020F0502020204030204" pitchFamily="34" charset="0"/>
              </a:rPr>
              <a:t> and last names) </a:t>
            </a:r>
            <a:r>
              <a:rPr lang="it-IT" dirty="0" err="1">
                <a:solidFill>
                  <a:schemeClr val="accent1"/>
                </a:solidFill>
                <a:latin typeface="Calibri" panose="020F0502020204030204" pitchFamily="34" charset="0"/>
              </a:rPr>
              <a:t>form</a:t>
            </a:r>
            <a:r>
              <a:rPr lang="it-IT" dirty="0">
                <a:solidFill>
                  <a:schemeClr val="accent1"/>
                </a:solidFill>
                <a:latin typeface="Calibri" panose="020F0502020204030204" pitchFamily="34" charset="0"/>
              </a:rPr>
              <a:t> the vocative case in 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</a:rPr>
              <a:t>–ο</a:t>
            </a:r>
            <a:r>
              <a:rPr lang="it-IT" dirty="0">
                <a:solidFill>
                  <a:schemeClr val="accent1"/>
                </a:solidFill>
                <a:latin typeface="Calibri" panose="020F0502020204030204" pitchFamily="34" charset="0"/>
              </a:rPr>
              <a:t> and </a:t>
            </a:r>
            <a:r>
              <a:rPr lang="it-IT" dirty="0" err="1">
                <a:solidFill>
                  <a:schemeClr val="accent1"/>
                </a:solidFill>
                <a:latin typeface="Calibri" panose="020F0502020204030204" pitchFamily="34" charset="0"/>
              </a:rPr>
              <a:t>not</a:t>
            </a:r>
            <a:r>
              <a:rPr lang="it-IT" dirty="0">
                <a:solidFill>
                  <a:schemeClr val="accent1"/>
                </a:solidFill>
                <a:latin typeface="Calibri" panose="020F0502020204030204" pitchFamily="34" charset="0"/>
              </a:rPr>
              <a:t> in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</a:rPr>
              <a:t> –ε</a:t>
            </a:r>
            <a:endParaRPr lang="it-IT" dirty="0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r>
              <a:rPr lang="it-IT" dirty="0">
                <a:solidFill>
                  <a:schemeClr val="accent1"/>
                </a:solidFill>
                <a:latin typeface="Calibri" panose="020F0502020204030204" pitchFamily="34" charset="0"/>
              </a:rPr>
              <a:t>e.g.: 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</a:rPr>
              <a:t>Μάρκο, Χρήστο, Παύλο</a:t>
            </a:r>
            <a:r>
              <a:rPr lang="it-IT" dirty="0">
                <a:solidFill>
                  <a:schemeClr val="accent1"/>
                </a:solidFill>
                <a:latin typeface="Calibri" panose="020F0502020204030204" pitchFamily="34" charset="0"/>
              </a:rPr>
              <a:t>, 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</a:rPr>
              <a:t>Γιώργο </a:t>
            </a:r>
            <a:r>
              <a:rPr lang="it-IT" dirty="0">
                <a:solidFill>
                  <a:schemeClr val="accent1"/>
                </a:solidFill>
                <a:latin typeface="Calibri" panose="020F0502020204030204" pitchFamily="34" charset="0"/>
              </a:rPr>
              <a:t>etc.</a:t>
            </a:r>
            <a:endParaRPr lang="en-GB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9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77B553B1-3491-46E7-AF67-F9483FD0AA10}"/>
              </a:ext>
            </a:extLst>
          </p:cNvPr>
          <p:cNvSpPr/>
          <p:nvPr/>
        </p:nvSpPr>
        <p:spPr>
          <a:xfrm>
            <a:off x="1870841" y="2175661"/>
            <a:ext cx="5549261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a)	I am from Spain.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72EA00F-7E5F-49C1-9A36-09A5BE56669C}"/>
              </a:ext>
            </a:extLst>
          </p:cNvPr>
          <p:cNvSpPr/>
          <p:nvPr/>
        </p:nvSpPr>
        <p:spPr>
          <a:xfrm>
            <a:off x="5560868" y="348054"/>
            <a:ext cx="6439584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GB" sz="4000" b="1" dirty="0">
                <a:solidFill>
                  <a:schemeClr val="accent1">
                    <a:lumMod val="75000"/>
                  </a:schemeClr>
                </a:solidFill>
              </a:rPr>
              <a:t>Translate into Modern Greek:</a:t>
            </a:r>
            <a:endParaRPr lang="el-GR" sz="4000" b="1" dirty="0">
              <a:solidFill>
                <a:srgbClr val="C00000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2821CE5-7503-4AA3-A555-B0DBC2847279}"/>
              </a:ext>
            </a:extLst>
          </p:cNvPr>
          <p:cNvSpPr/>
          <p:nvPr/>
        </p:nvSpPr>
        <p:spPr>
          <a:xfrm>
            <a:off x="1870840" y="3737321"/>
            <a:ext cx="5549261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a)	</a:t>
            </a:r>
            <a:r>
              <a:rPr lang="el-GR" sz="3600" b="1" dirty="0">
                <a:solidFill>
                  <a:schemeClr val="accent1">
                    <a:lumMod val="75000"/>
                  </a:schemeClr>
                </a:solidFill>
              </a:rPr>
              <a:t>Είμαι από την Ισπανία.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4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77B553B1-3491-46E7-AF67-F9483FD0AA10}"/>
              </a:ext>
            </a:extLst>
          </p:cNvPr>
          <p:cNvSpPr/>
          <p:nvPr/>
        </p:nvSpPr>
        <p:spPr>
          <a:xfrm>
            <a:off x="1870841" y="2175661"/>
            <a:ext cx="9254359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b)	My name is Maria and I am from Greece. c)	My name is Maria and I am Greek.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72EA00F-7E5F-49C1-9A36-09A5BE56669C}"/>
              </a:ext>
            </a:extLst>
          </p:cNvPr>
          <p:cNvSpPr/>
          <p:nvPr/>
        </p:nvSpPr>
        <p:spPr>
          <a:xfrm>
            <a:off x="5560868" y="348054"/>
            <a:ext cx="6439584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GB" sz="4000" b="1" dirty="0">
                <a:solidFill>
                  <a:schemeClr val="accent1">
                    <a:lumMod val="75000"/>
                  </a:schemeClr>
                </a:solidFill>
              </a:rPr>
              <a:t>Translate into Modern Greek:</a:t>
            </a:r>
            <a:endParaRPr lang="el-GR" sz="4000" b="1" dirty="0">
              <a:solidFill>
                <a:srgbClr val="C00000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2821CE5-7503-4AA3-A555-B0DBC2847279}"/>
              </a:ext>
            </a:extLst>
          </p:cNvPr>
          <p:cNvSpPr/>
          <p:nvPr/>
        </p:nvSpPr>
        <p:spPr>
          <a:xfrm>
            <a:off x="1870840" y="4023505"/>
            <a:ext cx="9538839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>
              <a:lnSpc>
                <a:spcPct val="107000"/>
              </a:lnSpc>
              <a:spcAft>
                <a:spcPts val="0"/>
              </a:spcAft>
              <a:buAutoNum type="alphaLcParenR" startAt="2"/>
            </a:pPr>
            <a:r>
              <a:rPr lang="el-GR" sz="3600" b="1" dirty="0">
                <a:solidFill>
                  <a:schemeClr val="accent1">
                    <a:lumMod val="75000"/>
                  </a:schemeClr>
                </a:solidFill>
              </a:rPr>
              <a:t>Με λένε Μαρία και είμαι από την Ελλάδα.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0" indent="-742950">
              <a:lnSpc>
                <a:spcPct val="107000"/>
              </a:lnSpc>
              <a:spcAft>
                <a:spcPts val="0"/>
              </a:spcAft>
              <a:buAutoNum type="alphaLcParenR" startAt="2"/>
            </a:pPr>
            <a:r>
              <a:rPr lang="el-GR" sz="3600" b="1" dirty="0">
                <a:solidFill>
                  <a:schemeClr val="accent1">
                    <a:lumMod val="75000"/>
                  </a:schemeClr>
                </a:solidFill>
              </a:rPr>
              <a:t>Με λένε Μαρία και είμαι Ελληνίδα.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77B553B1-3491-46E7-AF67-F9483FD0AA10}"/>
              </a:ext>
            </a:extLst>
          </p:cNvPr>
          <p:cNvSpPr/>
          <p:nvPr/>
        </p:nvSpPr>
        <p:spPr>
          <a:xfrm>
            <a:off x="1870841" y="2175661"/>
            <a:ext cx="925435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d)	Good morning, Mr </a:t>
            </a:r>
            <a:r>
              <a:rPr lang="en-GB" sz="3600" b="1" dirty="0" err="1">
                <a:solidFill>
                  <a:schemeClr val="accent1">
                    <a:lumMod val="75000"/>
                  </a:schemeClr>
                </a:solidFill>
              </a:rPr>
              <a:t>Marios</a:t>
            </a: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72EA00F-7E5F-49C1-9A36-09A5BE56669C}"/>
              </a:ext>
            </a:extLst>
          </p:cNvPr>
          <p:cNvSpPr/>
          <p:nvPr/>
        </p:nvSpPr>
        <p:spPr>
          <a:xfrm>
            <a:off x="5560868" y="348054"/>
            <a:ext cx="6439584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GB" sz="4000" b="1" dirty="0">
                <a:solidFill>
                  <a:schemeClr val="accent1">
                    <a:lumMod val="75000"/>
                  </a:schemeClr>
                </a:solidFill>
              </a:rPr>
              <a:t>Translate into Modern Greek:</a:t>
            </a:r>
            <a:endParaRPr lang="el-GR" sz="4000" b="1" dirty="0">
              <a:solidFill>
                <a:srgbClr val="C00000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2821CE5-7503-4AA3-A555-B0DBC2847279}"/>
              </a:ext>
            </a:extLst>
          </p:cNvPr>
          <p:cNvSpPr/>
          <p:nvPr/>
        </p:nvSpPr>
        <p:spPr>
          <a:xfrm>
            <a:off x="2836040" y="3838843"/>
            <a:ext cx="953883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3600" b="1" dirty="0">
                <a:solidFill>
                  <a:schemeClr val="accent1">
                    <a:lumMod val="75000"/>
                  </a:schemeClr>
                </a:solidFill>
              </a:rPr>
              <a:t>Καλημέρα, κύριε Μάριο.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34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77B553B1-3491-46E7-AF67-F9483FD0AA10}"/>
              </a:ext>
            </a:extLst>
          </p:cNvPr>
          <p:cNvSpPr/>
          <p:nvPr/>
        </p:nvSpPr>
        <p:spPr>
          <a:xfrm>
            <a:off x="1870841" y="2175661"/>
            <a:ext cx="925435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e)	Hi, Pat! How are you?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72EA00F-7E5F-49C1-9A36-09A5BE56669C}"/>
              </a:ext>
            </a:extLst>
          </p:cNvPr>
          <p:cNvSpPr/>
          <p:nvPr/>
        </p:nvSpPr>
        <p:spPr>
          <a:xfrm>
            <a:off x="5560868" y="348054"/>
            <a:ext cx="6439584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GB" sz="4000" b="1" dirty="0">
                <a:solidFill>
                  <a:schemeClr val="accent1">
                    <a:lumMod val="75000"/>
                  </a:schemeClr>
                </a:solidFill>
              </a:rPr>
              <a:t>Translate into Modern Greek:</a:t>
            </a:r>
            <a:endParaRPr lang="el-GR" sz="4000" b="1" dirty="0">
              <a:solidFill>
                <a:srgbClr val="C00000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2821CE5-7503-4AA3-A555-B0DBC2847279}"/>
              </a:ext>
            </a:extLst>
          </p:cNvPr>
          <p:cNvSpPr/>
          <p:nvPr/>
        </p:nvSpPr>
        <p:spPr>
          <a:xfrm>
            <a:off x="2836040" y="3838843"/>
            <a:ext cx="953883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3600" b="1" dirty="0">
                <a:solidFill>
                  <a:schemeClr val="accent1">
                    <a:lumMod val="75000"/>
                  </a:schemeClr>
                </a:solidFill>
              </a:rPr>
              <a:t>Γεια σου, Πατ! Τι κάνεις;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17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77B553B1-3491-46E7-AF67-F9483FD0AA10}"/>
              </a:ext>
            </a:extLst>
          </p:cNvPr>
          <p:cNvSpPr/>
          <p:nvPr/>
        </p:nvSpPr>
        <p:spPr>
          <a:xfrm>
            <a:off x="1870841" y="2175661"/>
            <a:ext cx="925435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f)	They are from India.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72EA00F-7E5F-49C1-9A36-09A5BE56669C}"/>
              </a:ext>
            </a:extLst>
          </p:cNvPr>
          <p:cNvSpPr/>
          <p:nvPr/>
        </p:nvSpPr>
        <p:spPr>
          <a:xfrm>
            <a:off x="5560868" y="348054"/>
            <a:ext cx="6439584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GB" sz="4000" b="1" dirty="0">
                <a:solidFill>
                  <a:schemeClr val="accent1">
                    <a:lumMod val="75000"/>
                  </a:schemeClr>
                </a:solidFill>
              </a:rPr>
              <a:t>Translate into Modern Greek:</a:t>
            </a:r>
            <a:endParaRPr lang="el-GR" sz="4000" b="1" dirty="0">
              <a:solidFill>
                <a:srgbClr val="C00000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2821CE5-7503-4AA3-A555-B0DBC2847279}"/>
              </a:ext>
            </a:extLst>
          </p:cNvPr>
          <p:cNvSpPr/>
          <p:nvPr/>
        </p:nvSpPr>
        <p:spPr>
          <a:xfrm>
            <a:off x="2836040" y="3838843"/>
            <a:ext cx="9538839" cy="1844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3600" b="1" dirty="0">
                <a:solidFill>
                  <a:schemeClr val="accent1">
                    <a:lumMod val="75000"/>
                  </a:schemeClr>
                </a:solidFill>
              </a:rPr>
              <a:t>Αυτοί είναι από την Ινδία.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3600" b="1" dirty="0">
                <a:solidFill>
                  <a:schemeClr val="accent1">
                    <a:lumMod val="75000"/>
                  </a:schemeClr>
                </a:solidFill>
              </a:rPr>
              <a:t>Αυτές είναι από την Ινδία.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3600" b="1" dirty="0">
                <a:solidFill>
                  <a:schemeClr val="accent1">
                    <a:lumMod val="75000"/>
                  </a:schemeClr>
                </a:solidFill>
              </a:rPr>
              <a:t>Αυτά είναι από την Ινδία.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77B553B1-3491-46E7-AF67-F9483FD0AA10}"/>
              </a:ext>
            </a:extLst>
          </p:cNvPr>
          <p:cNvSpPr/>
          <p:nvPr/>
        </p:nvSpPr>
        <p:spPr>
          <a:xfrm>
            <a:off x="1870841" y="2175661"/>
            <a:ext cx="925435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g)	He is Indian.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72EA00F-7E5F-49C1-9A36-09A5BE56669C}"/>
              </a:ext>
            </a:extLst>
          </p:cNvPr>
          <p:cNvSpPr/>
          <p:nvPr/>
        </p:nvSpPr>
        <p:spPr>
          <a:xfrm>
            <a:off x="5560868" y="348054"/>
            <a:ext cx="6439584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GB" sz="4000" b="1" dirty="0">
                <a:solidFill>
                  <a:schemeClr val="accent1">
                    <a:lumMod val="75000"/>
                  </a:schemeClr>
                </a:solidFill>
              </a:rPr>
              <a:t>Translate into Modern Greek:</a:t>
            </a:r>
            <a:endParaRPr lang="el-GR" sz="4000" b="1" dirty="0">
              <a:solidFill>
                <a:srgbClr val="C00000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2821CE5-7503-4AA3-A555-B0DBC2847279}"/>
              </a:ext>
            </a:extLst>
          </p:cNvPr>
          <p:cNvSpPr/>
          <p:nvPr/>
        </p:nvSpPr>
        <p:spPr>
          <a:xfrm>
            <a:off x="2836040" y="3838843"/>
            <a:ext cx="953883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3600" b="1" dirty="0">
                <a:solidFill>
                  <a:schemeClr val="accent1">
                    <a:lumMod val="75000"/>
                  </a:schemeClr>
                </a:solidFill>
              </a:rPr>
              <a:t>Αυτός είναι Ινδός.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6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77B553B1-3491-46E7-AF67-F9483FD0AA10}"/>
              </a:ext>
            </a:extLst>
          </p:cNvPr>
          <p:cNvSpPr/>
          <p:nvPr/>
        </p:nvSpPr>
        <p:spPr>
          <a:xfrm>
            <a:off x="1870841" y="2175661"/>
            <a:ext cx="925435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h)	She is French.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72EA00F-7E5F-49C1-9A36-09A5BE56669C}"/>
              </a:ext>
            </a:extLst>
          </p:cNvPr>
          <p:cNvSpPr/>
          <p:nvPr/>
        </p:nvSpPr>
        <p:spPr>
          <a:xfrm>
            <a:off x="5560868" y="348054"/>
            <a:ext cx="6439584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GB" sz="4000" b="1" dirty="0">
                <a:solidFill>
                  <a:schemeClr val="accent1">
                    <a:lumMod val="75000"/>
                  </a:schemeClr>
                </a:solidFill>
              </a:rPr>
              <a:t>Translate into Modern Greek:</a:t>
            </a:r>
            <a:endParaRPr lang="el-GR" sz="4000" b="1" dirty="0">
              <a:solidFill>
                <a:srgbClr val="C00000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2821CE5-7503-4AA3-A555-B0DBC2847279}"/>
              </a:ext>
            </a:extLst>
          </p:cNvPr>
          <p:cNvSpPr/>
          <p:nvPr/>
        </p:nvSpPr>
        <p:spPr>
          <a:xfrm>
            <a:off x="2836040" y="3838843"/>
            <a:ext cx="953883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3600" b="1" dirty="0">
                <a:solidFill>
                  <a:schemeClr val="accent1">
                    <a:lumMod val="75000"/>
                  </a:schemeClr>
                </a:solidFill>
              </a:rPr>
              <a:t>Αυτή είναι Γαλλίδα.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8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77B553B1-3491-46E7-AF67-F9483FD0AA10}"/>
              </a:ext>
            </a:extLst>
          </p:cNvPr>
          <p:cNvSpPr/>
          <p:nvPr/>
        </p:nvSpPr>
        <p:spPr>
          <a:xfrm>
            <a:off x="1870841" y="2175661"/>
            <a:ext cx="925435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GB" sz="3600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)	We are from Germany.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72EA00F-7E5F-49C1-9A36-09A5BE56669C}"/>
              </a:ext>
            </a:extLst>
          </p:cNvPr>
          <p:cNvSpPr/>
          <p:nvPr/>
        </p:nvSpPr>
        <p:spPr>
          <a:xfrm>
            <a:off x="5560868" y="348054"/>
            <a:ext cx="6439584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GB" sz="4000" b="1" dirty="0">
                <a:solidFill>
                  <a:schemeClr val="accent1">
                    <a:lumMod val="75000"/>
                  </a:schemeClr>
                </a:solidFill>
              </a:rPr>
              <a:t>Translate into Modern Greek:</a:t>
            </a:r>
            <a:endParaRPr lang="el-GR" sz="4000" b="1" dirty="0">
              <a:solidFill>
                <a:srgbClr val="C00000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2821CE5-7503-4AA3-A555-B0DBC2847279}"/>
              </a:ext>
            </a:extLst>
          </p:cNvPr>
          <p:cNvSpPr/>
          <p:nvPr/>
        </p:nvSpPr>
        <p:spPr>
          <a:xfrm>
            <a:off x="2836040" y="3838843"/>
            <a:ext cx="953883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3600" b="1" dirty="0">
                <a:solidFill>
                  <a:schemeClr val="accent1">
                    <a:lumMod val="75000"/>
                  </a:schemeClr>
                </a:solidFill>
              </a:rPr>
              <a:t>Εμείς είμαστε από τη Γερμανία.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17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661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Segoe Script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MOSESSO</dc:creator>
  <cp:lastModifiedBy>JACOPO MOSESSO</cp:lastModifiedBy>
  <cp:revision>1</cp:revision>
  <dcterms:created xsi:type="dcterms:W3CDTF">2022-08-22T16:36:06Z</dcterms:created>
  <dcterms:modified xsi:type="dcterms:W3CDTF">2022-08-22T17:19:20Z</dcterms:modified>
</cp:coreProperties>
</file>