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4" r:id="rId2"/>
    <p:sldId id="475" r:id="rId3"/>
    <p:sldId id="476" r:id="rId4"/>
    <p:sldId id="477" r:id="rId5"/>
    <p:sldId id="478" r:id="rId6"/>
    <p:sldId id="479" r:id="rId7"/>
    <p:sldId id="480" r:id="rId8"/>
    <p:sldId id="481" r:id="rId9"/>
    <p:sldId id="482" r:id="rId10"/>
    <p:sldId id="449" r:id="rId11"/>
    <p:sldId id="485" r:id="rId12"/>
    <p:sldId id="486" r:id="rId13"/>
    <p:sldId id="487" r:id="rId14"/>
    <p:sldId id="488" r:id="rId15"/>
    <p:sldId id="489" r:id="rId16"/>
    <p:sldId id="490" r:id="rId17"/>
    <p:sldId id="508" r:id="rId18"/>
    <p:sldId id="492" r:id="rId19"/>
    <p:sldId id="493" r:id="rId20"/>
    <p:sldId id="503" r:id="rId21"/>
    <p:sldId id="504" r:id="rId22"/>
    <p:sldId id="505" r:id="rId23"/>
    <p:sldId id="507" r:id="rId24"/>
    <p:sldId id="483" r:id="rId25"/>
    <p:sldId id="484" r:id="rId26"/>
    <p:sldId id="506" r:id="rId27"/>
    <p:sldId id="511" r:id="rId28"/>
    <p:sldId id="509" r:id="rId29"/>
    <p:sldId id="51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427CD9-5BF3-1003-BE8F-709DE30C3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F9BC38-038E-1194-868C-6D94B0FC0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A4F59F-FEE3-A6DF-44B6-21BCAC52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E204-8426-4DDC-84D2-3213EF17C39C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800BED-18C2-D4DC-96B1-0E9EC5CD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CAF717-49DA-1F7D-FACB-4F0CFF11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7E4F-F782-46F1-925F-3542ECB3BF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61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328E4-E882-9058-BD50-653D959A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7FD7C7-EFD5-C9E9-1444-EB2DCEEFF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240040-B354-4593-A65B-BC4552AB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E204-8426-4DDC-84D2-3213EF17C39C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14FCA6-CA23-18A1-4492-CB8E884D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246B7F-07B6-19B7-8ABF-A8EC1C9B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7E4F-F782-46F1-925F-3542ECB3BF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92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8A932A2-F31B-A080-99A0-59DA78C7D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3DFB149-8075-1EC4-1AD7-E1863000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56FF1A-2B1C-A549-A7CA-1CE6BC0F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E204-8426-4DDC-84D2-3213EF17C39C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DD79AF-EF86-AAEE-8B15-B60B7A8F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428030-B150-C186-0310-C4139986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7E4F-F782-46F1-925F-3542ECB3BF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39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7819AF-0811-D3EE-8AFF-BC0F6E6B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2D0811-066F-6D15-0DFE-00C398D71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E0A169-EE3A-3065-294D-13FB7857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E204-8426-4DDC-84D2-3213EF17C39C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2B9200-2B30-EC13-C67A-7DC68D2D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E79B90-ECD0-DE1B-5301-0162F8F0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7E4F-F782-46F1-925F-3542ECB3BF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33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843723-2CFB-230B-E244-8DDA69AC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438CE9-204D-4F36-29FC-C0870F849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AB72F9-7189-2F1C-830A-1390F437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E204-8426-4DDC-84D2-3213EF17C39C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2E0056-2592-C98C-1953-18DB7AC8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CE9518-D418-E542-EAA5-433AFE9F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7E4F-F782-46F1-925F-3542ECB3BF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46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F4955F-26AA-0D51-A63D-8D99EBCE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F57080-D9D2-47FA-E818-4B5732C49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1383F20-ED0F-1E8A-EA69-F86D54AFA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4901001-D784-DCC5-A93A-2EC5D876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E204-8426-4DDC-84D2-3213EF17C39C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6C9470-321B-824D-5605-2843FC79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9C78934-202C-0C86-959D-7C9675EE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7E4F-F782-46F1-925F-3542ECB3BF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61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9018D8-83CE-9CCB-C3CF-E4C4759A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56C57A-3ED6-B0E6-B3EC-D51DFE1E1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0E666A-362E-35BC-A35A-EB31D2579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C5A4502-9673-DDC5-E68A-863F9FDDE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FD06E1-32A4-EC67-3316-D725F2384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25A6513-2233-B137-7CA6-5A74DD3C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E204-8426-4DDC-84D2-3213EF17C39C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78763D1-7C77-7479-777F-C5FD400E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22B5D3D-977F-85E1-DD24-26E764A2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7E4F-F782-46F1-925F-3542ECB3BF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37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C5B94B-E135-848B-418D-25D88DE74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80A87A7-F9F6-6FED-6B9F-C5F5E858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E204-8426-4DDC-84D2-3213EF17C39C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ED8C50-1363-E10B-5BFF-8CE74A8E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48CDE8-1B9B-5912-B3A7-0BCEC51E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7E4F-F782-46F1-925F-3542ECB3BF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77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1724CD5-93FA-942D-830E-CC19AFCC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E204-8426-4DDC-84D2-3213EF17C39C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0262AAC-0800-D41E-6280-9ADB35AB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8D8C0D1-0312-1428-C1F9-08C96C3D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7E4F-F782-46F1-925F-3542ECB3BF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57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ACC44F-24B1-879F-A4BA-546DF31D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F1C60B-BAF8-031C-D21F-C3F82DAD5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52DD9FF-49DC-AB9C-E24B-1FCF3C095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A4D8721-BCC3-6A2A-D76B-BD24D17B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E204-8426-4DDC-84D2-3213EF17C39C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9A06AEE-1970-46BE-2707-6584CBD8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34B190-056A-D4B5-BB70-347AC117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7E4F-F782-46F1-925F-3542ECB3BF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57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EB1128-EF37-A72B-1ED4-6273FB1A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B9682-01DE-9385-7B1A-E0FA5C485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0893C1-2515-AB8B-42E4-701768FFB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DFC0E8-22C0-A2B1-D897-E4FF8F7B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E204-8426-4DDC-84D2-3213EF17C39C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BF3A9A-5BC5-6B25-7EF2-01F5BEC9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737900-AF31-D786-636B-889C7C7B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7E4F-F782-46F1-925F-3542ECB3BF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9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A33586D-2285-85A4-B1C6-A63F7655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B535A9-FA62-DC89-5B6A-F043DAD05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861D3E-3A44-4523-C957-40F6DBBE3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7E204-8426-4DDC-84D2-3213EF17C39C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C40217-2E62-6CEF-853F-88C12927E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6DCD9C-69DA-3C45-8AA4-202748ECA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D7E4F-F782-46F1-925F-3542ECB3BFD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34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orms.gle/EWAQwKP2AMh1jqzT8" TargetMode="Externa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orms.gle/bsaM8JxLgFzG2eeeA" TargetMode="Externa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77B553B1-3491-46E7-AF67-F9483FD0AA10}"/>
              </a:ext>
            </a:extLst>
          </p:cNvPr>
          <p:cNvSpPr/>
          <p:nvPr/>
        </p:nvSpPr>
        <p:spPr>
          <a:xfrm>
            <a:off x="1870841" y="2175661"/>
            <a:ext cx="5549261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a)	I am from Spain.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72EA00F-7E5F-49C1-9A36-09A5BE56669C}"/>
              </a:ext>
            </a:extLst>
          </p:cNvPr>
          <p:cNvSpPr/>
          <p:nvPr/>
        </p:nvSpPr>
        <p:spPr>
          <a:xfrm>
            <a:off x="5560868" y="348054"/>
            <a:ext cx="6439584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GB" sz="4000" b="1" dirty="0">
                <a:solidFill>
                  <a:schemeClr val="accent1">
                    <a:lumMod val="75000"/>
                  </a:schemeClr>
                </a:solidFill>
              </a:rPr>
              <a:t>Translate into Modern Greek:</a:t>
            </a:r>
            <a:endParaRPr lang="el-GR" sz="4000" b="1" dirty="0">
              <a:solidFill>
                <a:srgbClr val="C00000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2821CE5-7503-4AA3-A555-B0DBC2847279}"/>
              </a:ext>
            </a:extLst>
          </p:cNvPr>
          <p:cNvSpPr/>
          <p:nvPr/>
        </p:nvSpPr>
        <p:spPr>
          <a:xfrm>
            <a:off x="1870840" y="3737321"/>
            <a:ext cx="5549261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a)	</a:t>
            </a:r>
            <a:r>
              <a:rPr lang="el-GR" sz="3600" b="1" dirty="0">
                <a:solidFill>
                  <a:schemeClr val="accent1">
                    <a:lumMod val="75000"/>
                  </a:schemeClr>
                </a:solidFill>
              </a:rPr>
              <a:t>Είμαι από την Ισπανία.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4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it-IT" dirty="0">
                <a:solidFill>
                  <a:srgbClr val="0070C0"/>
                </a:solidFill>
              </a:rPr>
              <a:t>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</a:t>
            </a:r>
            <a:r>
              <a:rPr lang="it-IT">
                <a:solidFill>
                  <a:srgbClr val="002060"/>
                </a:solidFill>
              </a:rPr>
              <a:t>, August</a:t>
            </a:r>
            <a:r>
              <a:rPr lang="el-GR">
                <a:solidFill>
                  <a:srgbClr val="002060"/>
                </a:solidFill>
              </a:rPr>
              <a:t> </a:t>
            </a:r>
            <a:r>
              <a:rPr lang="el-GR" dirty="0">
                <a:solidFill>
                  <a:srgbClr val="002060"/>
                </a:solidFill>
              </a:rPr>
              <a:t>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D571C399-A516-4260-97AC-2D1194E9CB75}"/>
              </a:ext>
            </a:extLst>
          </p:cNvPr>
          <p:cNvSpPr/>
          <p:nvPr/>
        </p:nvSpPr>
        <p:spPr>
          <a:xfrm>
            <a:off x="546739" y="1110430"/>
            <a:ext cx="10018557" cy="4882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Η Μονίκ Μονσερά είναι από την Ελβετία και είναι </a:t>
            </a:r>
            <a:r>
              <a:rPr lang="el-GR" sz="2400" b="1" u="sng" dirty="0">
                <a:solidFill>
                  <a:schemeClr val="accent1">
                    <a:lumMod val="75000"/>
                  </a:schemeClr>
                </a:solidFill>
              </a:rPr>
              <a:t>καθηγήτρια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. Τώρα </a:t>
            </a:r>
            <a:r>
              <a:rPr lang="el-GR" sz="2400" b="1" u="sng" dirty="0">
                <a:solidFill>
                  <a:schemeClr val="accent1">
                    <a:lumMod val="75000"/>
                  </a:schemeClr>
                </a:solidFill>
              </a:rPr>
              <a:t>δουλεύει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 στην Ελλάδα. </a:t>
            </a:r>
            <a:r>
              <a:rPr lang="el-GR" sz="2400" b="1" u="sng" dirty="0">
                <a:solidFill>
                  <a:schemeClr val="accent1">
                    <a:lumMod val="75000"/>
                  </a:schemeClr>
                </a:solidFill>
              </a:rPr>
              <a:t>Μένει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 στην Αθήνα, στο Παγκράτι. Η Μονίκ είναι </a:t>
            </a:r>
            <a:r>
              <a:rPr lang="el-GR" sz="2400" b="1" u="sng" dirty="0">
                <a:solidFill>
                  <a:schemeClr val="accent1">
                    <a:lumMod val="75000"/>
                  </a:schemeClr>
                </a:solidFill>
              </a:rPr>
              <a:t>παντρεμένη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. Ο </a:t>
            </a:r>
            <a:r>
              <a:rPr lang="el-GR" sz="2400" b="1" u="sng" dirty="0">
                <a:solidFill>
                  <a:schemeClr val="accent1">
                    <a:lumMod val="75000"/>
                  </a:schemeClr>
                </a:solidFill>
              </a:rPr>
              <a:t>άντρας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 της δουλεύει στην Ελβετία. Έχουν ένα παιδί, τον Πιέρ. Ο Πιέρ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μένει με τον </a:t>
            </a:r>
            <a:r>
              <a:rPr lang="el-GR" sz="2400" b="1" u="sng" dirty="0">
                <a:solidFill>
                  <a:schemeClr val="accent1">
                    <a:lumMod val="75000"/>
                  </a:schemeClr>
                </a:solidFill>
              </a:rPr>
              <a:t>πατέρα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 του.</a:t>
            </a:r>
            <a:endParaRPr lang="it-IT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l-G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u="sng" dirty="0">
                <a:solidFill>
                  <a:schemeClr val="accent1">
                    <a:lumMod val="75000"/>
                  </a:schemeClr>
                </a:solidFill>
              </a:rPr>
              <a:t>Σωστό ή λάθος;</a:t>
            </a:r>
            <a:endParaRPr lang="el-GR" sz="2800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lvl="0" indent="-514350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Η Μονίκ Μονσερά είναι από την Ελβετία.</a:t>
            </a:r>
          </a:p>
          <a:p>
            <a:pPr marL="514350" lvl="0" indent="-514350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Η Μονίκ δουλεύει στην Ελβετία.</a:t>
            </a:r>
          </a:p>
          <a:p>
            <a:pPr marL="514350" lvl="0" indent="-514350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Η Μονίκ είναι καθηγήτρια.</a:t>
            </a:r>
          </a:p>
          <a:p>
            <a:pPr marL="514350" lvl="0" indent="-514350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Ο άντρας της δουλεύει στην Αθήνα.</a:t>
            </a:r>
          </a:p>
          <a:p>
            <a:pPr marL="514350" lvl="0" indent="-514350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Η Μονίκ έχει ένα παιδί.</a:t>
            </a:r>
          </a:p>
          <a:p>
            <a:pPr marL="514350" lvl="0" indent="-514350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Το παιδί μένει στην Αθήνα </a:t>
            </a:r>
            <a:r>
              <a:rPr lang="el-GR" sz="2400">
                <a:solidFill>
                  <a:schemeClr val="accent1">
                    <a:lumMod val="75000"/>
                  </a:schemeClr>
                </a:solidFill>
              </a:rPr>
              <a:t>με τη 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μητέρα του.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E4100CB-29FD-4DF6-8FCC-6375D0D769A9}"/>
              </a:ext>
            </a:extLst>
          </p:cNvPr>
          <p:cNvSpPr/>
          <p:nvPr/>
        </p:nvSpPr>
        <p:spPr>
          <a:xfrm>
            <a:off x="8587880" y="388694"/>
            <a:ext cx="3027175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l-GR" sz="4000" b="1" dirty="0">
                <a:solidFill>
                  <a:schemeClr val="accent1">
                    <a:lumMod val="75000"/>
                  </a:schemeClr>
                </a:solidFill>
              </a:rPr>
              <a:t>ΠΟΥ ΜΕΝΕΙΣ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l-GR" sz="4000" b="1" dirty="0">
              <a:solidFill>
                <a:srgbClr val="C0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2DEAC01-1296-4752-AE18-605D5E8482F4}"/>
              </a:ext>
            </a:extLst>
          </p:cNvPr>
          <p:cNvSpPr txBox="1"/>
          <p:nvPr/>
        </p:nvSpPr>
        <p:spPr>
          <a:xfrm>
            <a:off x="6337244" y="3439572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✓</a:t>
            </a:r>
            <a:endParaRPr lang="en-GB" sz="1600" b="1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D9E12B-42E3-4A6C-A877-40308962355F}"/>
              </a:ext>
            </a:extLst>
          </p:cNvPr>
          <p:cNvSpPr txBox="1"/>
          <p:nvPr/>
        </p:nvSpPr>
        <p:spPr>
          <a:xfrm>
            <a:off x="5194244" y="3880568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endParaRPr lang="en-GB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6BA18A-4BA7-440C-A211-4716025664F6}"/>
              </a:ext>
            </a:extLst>
          </p:cNvPr>
          <p:cNvSpPr txBox="1"/>
          <p:nvPr/>
        </p:nvSpPr>
        <p:spPr>
          <a:xfrm>
            <a:off x="4474651" y="427908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✓</a:t>
            </a:r>
            <a:endParaRPr lang="en-GB" sz="1600" b="1" dirty="0">
              <a:solidFill>
                <a:srgbClr val="FF0000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7C222C3-F4F0-4B9D-87EC-2D26C39644FC}"/>
              </a:ext>
            </a:extLst>
          </p:cNvPr>
          <p:cNvSpPr txBox="1"/>
          <p:nvPr/>
        </p:nvSpPr>
        <p:spPr>
          <a:xfrm>
            <a:off x="5571031" y="4617027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endParaRPr lang="en-GB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E1503AC-567A-4240-ACC0-8B173062CCFD}"/>
              </a:ext>
            </a:extLst>
          </p:cNvPr>
          <p:cNvSpPr txBox="1"/>
          <p:nvPr/>
        </p:nvSpPr>
        <p:spPr>
          <a:xfrm>
            <a:off x="4051244" y="5027204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✓</a:t>
            </a:r>
            <a:endParaRPr lang="en-GB" sz="1600" b="1" dirty="0">
              <a:solidFill>
                <a:srgbClr val="FF0000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CB75E86-2C94-4004-8810-6D16B91DAD42}"/>
              </a:ext>
            </a:extLst>
          </p:cNvPr>
          <p:cNvSpPr txBox="1"/>
          <p:nvPr/>
        </p:nvSpPr>
        <p:spPr>
          <a:xfrm>
            <a:off x="6811299" y="5422242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endParaRPr lang="en-GB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E2C97F2-92CE-442F-AE9F-9990E5019C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638" y="2734306"/>
            <a:ext cx="2978537" cy="270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it-IT" dirty="0">
                <a:solidFill>
                  <a:srgbClr val="0070C0"/>
                </a:solidFill>
              </a:rPr>
              <a:t>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</a:t>
            </a:r>
            <a:r>
              <a:rPr lang="it-IT">
                <a:solidFill>
                  <a:srgbClr val="002060"/>
                </a:solidFill>
              </a:rPr>
              <a:t>, August</a:t>
            </a:r>
            <a:r>
              <a:rPr lang="el-GR">
                <a:solidFill>
                  <a:srgbClr val="002060"/>
                </a:solidFill>
              </a:rPr>
              <a:t> </a:t>
            </a:r>
            <a:r>
              <a:rPr lang="el-GR" dirty="0">
                <a:solidFill>
                  <a:srgbClr val="002060"/>
                </a:solidFill>
              </a:rPr>
              <a:t>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75313EC-1329-7A7A-98B9-4E619718F9E2}"/>
              </a:ext>
            </a:extLst>
          </p:cNvPr>
          <p:cNvSpPr txBox="1"/>
          <p:nvPr/>
        </p:nvSpPr>
        <p:spPr>
          <a:xfrm>
            <a:off x="7557727" y="447040"/>
            <a:ext cx="4236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Αρσενικά ο</a:t>
            </a:r>
            <a:r>
              <a:rPr lang="el-GR" sz="24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υσιαστικά σε –ας</a:t>
            </a:r>
          </a:p>
          <a:p>
            <a:r>
              <a:rPr lang="el-GR" sz="24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(ισοσύλλαβα)</a:t>
            </a:r>
          </a:p>
          <a:p>
            <a:r>
              <a:rPr lang="it-IT" sz="2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Masculine</a:t>
            </a:r>
            <a:r>
              <a:rPr lang="it-IT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it-IT" sz="2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nouns</a:t>
            </a:r>
            <a:r>
              <a:rPr lang="it-IT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it-IT" sz="2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ending</a:t>
            </a:r>
            <a:r>
              <a:rPr lang="it-IT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 in </a:t>
            </a:r>
            <a:r>
              <a:rPr lang="el-GR" sz="24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–ας</a:t>
            </a:r>
            <a:endParaRPr lang="en-GB" sz="2400" dirty="0">
              <a:solidFill>
                <a:schemeClr val="accent1"/>
              </a:solidFill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B94FC619-65DF-FE30-BBE7-80F397F2B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09" y="2021841"/>
            <a:ext cx="6448381" cy="361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95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it-IT" dirty="0">
                <a:solidFill>
                  <a:srgbClr val="0070C0"/>
                </a:solidFill>
              </a:rPr>
              <a:t>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</a:t>
            </a:r>
            <a:r>
              <a:rPr lang="it-IT">
                <a:solidFill>
                  <a:srgbClr val="002060"/>
                </a:solidFill>
              </a:rPr>
              <a:t>, August</a:t>
            </a:r>
            <a:r>
              <a:rPr lang="el-GR">
                <a:solidFill>
                  <a:srgbClr val="002060"/>
                </a:solidFill>
              </a:rPr>
              <a:t> </a:t>
            </a:r>
            <a:r>
              <a:rPr lang="el-GR" dirty="0">
                <a:solidFill>
                  <a:srgbClr val="002060"/>
                </a:solidFill>
              </a:rPr>
              <a:t>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75313EC-1329-7A7A-98B9-4E619718F9E2}"/>
              </a:ext>
            </a:extLst>
          </p:cNvPr>
          <p:cNvSpPr txBox="1"/>
          <p:nvPr/>
        </p:nvSpPr>
        <p:spPr>
          <a:xfrm>
            <a:off x="7557727" y="447040"/>
            <a:ext cx="4236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Αρσενικά ο</a:t>
            </a:r>
            <a:r>
              <a:rPr lang="el-GR" sz="24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υσιαστικά σε –ης</a:t>
            </a:r>
          </a:p>
          <a:p>
            <a:r>
              <a:rPr lang="el-GR" sz="24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(ισοσύλλαβα)</a:t>
            </a:r>
          </a:p>
          <a:p>
            <a:r>
              <a:rPr lang="it-IT" sz="2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Masculine</a:t>
            </a:r>
            <a:r>
              <a:rPr lang="it-IT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it-IT" sz="2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nouns</a:t>
            </a:r>
            <a:r>
              <a:rPr lang="it-IT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it-IT" sz="2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ending</a:t>
            </a:r>
            <a:r>
              <a:rPr lang="it-IT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 in </a:t>
            </a:r>
            <a:r>
              <a:rPr lang="el-GR" sz="24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–ης</a:t>
            </a:r>
            <a:endParaRPr lang="en-GB" sz="2400" dirty="0">
              <a:solidFill>
                <a:schemeClr val="accent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3FD3718-A28A-C77B-47B5-7F9282722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98" y="1703937"/>
            <a:ext cx="4930403" cy="420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it-IT" dirty="0">
                <a:solidFill>
                  <a:srgbClr val="0070C0"/>
                </a:solidFill>
              </a:rPr>
              <a:t>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</a:t>
            </a:r>
            <a:r>
              <a:rPr lang="it-IT">
                <a:solidFill>
                  <a:srgbClr val="002060"/>
                </a:solidFill>
              </a:rPr>
              <a:t>, August</a:t>
            </a:r>
            <a:r>
              <a:rPr lang="el-GR">
                <a:solidFill>
                  <a:srgbClr val="002060"/>
                </a:solidFill>
              </a:rPr>
              <a:t> </a:t>
            </a:r>
            <a:r>
              <a:rPr lang="el-GR" dirty="0">
                <a:solidFill>
                  <a:srgbClr val="002060"/>
                </a:solidFill>
              </a:rPr>
              <a:t>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75313EC-1329-7A7A-98B9-4E619718F9E2}"/>
              </a:ext>
            </a:extLst>
          </p:cNvPr>
          <p:cNvSpPr txBox="1"/>
          <p:nvPr/>
        </p:nvSpPr>
        <p:spPr>
          <a:xfrm>
            <a:off x="5907845" y="247282"/>
            <a:ext cx="78678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Αρσενικά ο</a:t>
            </a:r>
            <a:r>
              <a:rPr lang="el-GR" sz="24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υσιαστικά σε –ος</a:t>
            </a:r>
            <a:r>
              <a:rPr lang="it-IT" sz="24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l-GR" sz="24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(ισοσύλλαβα)</a:t>
            </a:r>
          </a:p>
          <a:p>
            <a:r>
              <a:rPr lang="it-IT" sz="2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Masculine</a:t>
            </a:r>
            <a:r>
              <a:rPr lang="it-IT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it-IT" sz="2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nouns</a:t>
            </a:r>
            <a:r>
              <a:rPr lang="it-IT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it-IT" sz="2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ending</a:t>
            </a:r>
            <a:r>
              <a:rPr lang="it-IT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 in </a:t>
            </a:r>
            <a:r>
              <a:rPr lang="el-GR" sz="24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–ος</a:t>
            </a:r>
            <a:endParaRPr lang="en-GB" sz="2400" dirty="0">
              <a:solidFill>
                <a:schemeClr val="accent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7CEABD-1BA7-BD24-0A6F-FD3AE7F9C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099" y="1183595"/>
            <a:ext cx="7867802" cy="364116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ACBB3EA-5FA8-55A6-42FB-0BA9940C5151}"/>
              </a:ext>
            </a:extLst>
          </p:cNvPr>
          <p:cNvSpPr txBox="1"/>
          <p:nvPr/>
        </p:nvSpPr>
        <p:spPr>
          <a:xfrm>
            <a:off x="777044" y="4952086"/>
            <a:ext cx="109983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i="1" dirty="0">
                <a:solidFill>
                  <a:schemeClr val="accent1"/>
                </a:solidFill>
                <a:latin typeface="Calibri" panose="020F0502020204030204" pitchFamily="34" charset="0"/>
              </a:rPr>
              <a:t>Nota bene:</a:t>
            </a:r>
            <a:r>
              <a:rPr lang="it-IT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it-IT" dirty="0" err="1">
                <a:solidFill>
                  <a:schemeClr val="accent1"/>
                </a:solidFill>
                <a:latin typeface="Calibri" panose="020F0502020204030204" pitchFamily="34" charset="0"/>
              </a:rPr>
              <a:t>paroxytone</a:t>
            </a:r>
            <a:r>
              <a:rPr lang="it-IT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it-IT" dirty="0" err="1">
                <a:solidFill>
                  <a:schemeClr val="accent1"/>
                </a:solidFill>
                <a:latin typeface="Calibri" panose="020F0502020204030204" pitchFamily="34" charset="0"/>
              </a:rPr>
              <a:t>proper</a:t>
            </a:r>
            <a:r>
              <a:rPr lang="it-IT" dirty="0">
                <a:solidFill>
                  <a:schemeClr val="accent1"/>
                </a:solidFill>
                <a:latin typeface="Calibri" panose="020F0502020204030204" pitchFamily="34" charset="0"/>
              </a:rPr>
              <a:t> names (</a:t>
            </a:r>
            <a:r>
              <a:rPr lang="it-IT" dirty="0" err="1">
                <a:solidFill>
                  <a:schemeClr val="accent1"/>
                </a:solidFill>
                <a:latin typeface="Calibri" panose="020F0502020204030204" pitchFamily="34" charset="0"/>
              </a:rPr>
              <a:t>given</a:t>
            </a:r>
            <a:r>
              <a:rPr lang="it-IT" dirty="0">
                <a:solidFill>
                  <a:schemeClr val="accent1"/>
                </a:solidFill>
                <a:latin typeface="Calibri" panose="020F0502020204030204" pitchFamily="34" charset="0"/>
              </a:rPr>
              <a:t> and last names) </a:t>
            </a:r>
            <a:r>
              <a:rPr lang="it-IT" dirty="0" err="1">
                <a:solidFill>
                  <a:schemeClr val="accent1"/>
                </a:solidFill>
                <a:latin typeface="Calibri" panose="020F0502020204030204" pitchFamily="34" charset="0"/>
              </a:rPr>
              <a:t>form</a:t>
            </a:r>
            <a:r>
              <a:rPr lang="it-IT" dirty="0">
                <a:solidFill>
                  <a:schemeClr val="accent1"/>
                </a:solidFill>
                <a:latin typeface="Calibri" panose="020F0502020204030204" pitchFamily="34" charset="0"/>
              </a:rPr>
              <a:t> the vocative case in 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</a:rPr>
              <a:t>–ο</a:t>
            </a:r>
            <a:r>
              <a:rPr lang="it-IT" dirty="0">
                <a:solidFill>
                  <a:schemeClr val="accent1"/>
                </a:solidFill>
                <a:latin typeface="Calibri" panose="020F0502020204030204" pitchFamily="34" charset="0"/>
              </a:rPr>
              <a:t> and </a:t>
            </a:r>
            <a:r>
              <a:rPr lang="it-IT" dirty="0" err="1">
                <a:solidFill>
                  <a:schemeClr val="accent1"/>
                </a:solidFill>
                <a:latin typeface="Calibri" panose="020F0502020204030204" pitchFamily="34" charset="0"/>
              </a:rPr>
              <a:t>not</a:t>
            </a:r>
            <a:r>
              <a:rPr lang="it-IT" dirty="0">
                <a:solidFill>
                  <a:schemeClr val="accent1"/>
                </a:solidFill>
                <a:latin typeface="Calibri" panose="020F0502020204030204" pitchFamily="34" charset="0"/>
              </a:rPr>
              <a:t> in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</a:rPr>
              <a:t> –ε</a:t>
            </a:r>
            <a:endParaRPr lang="it-IT" dirty="0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r>
              <a:rPr lang="it-IT" dirty="0">
                <a:solidFill>
                  <a:schemeClr val="accent1"/>
                </a:solidFill>
                <a:latin typeface="Calibri" panose="020F0502020204030204" pitchFamily="34" charset="0"/>
              </a:rPr>
              <a:t>e.g.: 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</a:rPr>
              <a:t>Μάρκο, Χρήστο, Παύλο</a:t>
            </a:r>
            <a:r>
              <a:rPr lang="it-IT" dirty="0">
                <a:solidFill>
                  <a:schemeClr val="accent1"/>
                </a:solidFill>
                <a:latin typeface="Calibri" panose="020F0502020204030204" pitchFamily="34" charset="0"/>
              </a:rPr>
              <a:t>, </a:t>
            </a:r>
            <a:r>
              <a:rPr lang="el-GR" dirty="0">
                <a:solidFill>
                  <a:schemeClr val="accent1"/>
                </a:solidFill>
                <a:latin typeface="Calibri" panose="020F0502020204030204" pitchFamily="34" charset="0"/>
              </a:rPr>
              <a:t>Γιώργο </a:t>
            </a:r>
            <a:r>
              <a:rPr lang="it-IT" dirty="0">
                <a:solidFill>
                  <a:schemeClr val="accent1"/>
                </a:solidFill>
                <a:latin typeface="Calibri" panose="020F0502020204030204" pitchFamily="34" charset="0"/>
              </a:rPr>
              <a:t>etc.</a:t>
            </a:r>
            <a:endParaRPr lang="en-GB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95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it-IT" dirty="0">
                <a:solidFill>
                  <a:srgbClr val="0070C0"/>
                </a:solidFill>
              </a:rPr>
              <a:t>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</a:t>
            </a:r>
            <a:r>
              <a:rPr lang="it-IT">
                <a:solidFill>
                  <a:srgbClr val="002060"/>
                </a:solidFill>
              </a:rPr>
              <a:t>, August</a:t>
            </a:r>
            <a:r>
              <a:rPr lang="el-GR">
                <a:solidFill>
                  <a:srgbClr val="002060"/>
                </a:solidFill>
              </a:rPr>
              <a:t> </a:t>
            </a:r>
            <a:r>
              <a:rPr lang="el-GR" dirty="0">
                <a:solidFill>
                  <a:srgbClr val="002060"/>
                </a:solidFill>
              </a:rPr>
              <a:t>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75313EC-1329-7A7A-98B9-4E619718F9E2}"/>
              </a:ext>
            </a:extLst>
          </p:cNvPr>
          <p:cNvSpPr txBox="1"/>
          <p:nvPr/>
        </p:nvSpPr>
        <p:spPr>
          <a:xfrm>
            <a:off x="5907845" y="247282"/>
            <a:ext cx="78678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Θηλυκά ο</a:t>
            </a:r>
            <a:r>
              <a:rPr lang="el-GR" sz="24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υσιαστικά σε –</a:t>
            </a:r>
            <a:r>
              <a:rPr lang="el-GR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α</a:t>
            </a:r>
            <a:r>
              <a:rPr lang="it-IT" sz="24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l-GR" sz="24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(ισοσύλλαβα)</a:t>
            </a:r>
          </a:p>
          <a:p>
            <a:r>
              <a:rPr lang="it-IT" sz="2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Feminine</a:t>
            </a:r>
            <a:r>
              <a:rPr lang="it-IT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it-IT" sz="2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nouns</a:t>
            </a:r>
            <a:r>
              <a:rPr lang="it-IT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it-IT" sz="2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ending</a:t>
            </a:r>
            <a:r>
              <a:rPr lang="it-IT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 in </a:t>
            </a:r>
            <a:r>
              <a:rPr lang="el-GR" sz="24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–</a:t>
            </a:r>
            <a:r>
              <a:rPr lang="el-GR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α</a:t>
            </a:r>
            <a:endParaRPr lang="en-GB" sz="2400" dirty="0">
              <a:solidFill>
                <a:schemeClr val="accent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90BCB1E-E15D-F5F6-51E1-2F243061C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184" y="1445095"/>
            <a:ext cx="7875632" cy="396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6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it-IT" dirty="0">
                <a:solidFill>
                  <a:srgbClr val="0070C0"/>
                </a:solidFill>
              </a:rPr>
              <a:t>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</a:t>
            </a:r>
            <a:r>
              <a:rPr lang="it-IT">
                <a:solidFill>
                  <a:srgbClr val="002060"/>
                </a:solidFill>
              </a:rPr>
              <a:t>, August</a:t>
            </a:r>
            <a:r>
              <a:rPr lang="el-GR">
                <a:solidFill>
                  <a:srgbClr val="002060"/>
                </a:solidFill>
              </a:rPr>
              <a:t> </a:t>
            </a:r>
            <a:r>
              <a:rPr lang="el-GR" dirty="0">
                <a:solidFill>
                  <a:srgbClr val="002060"/>
                </a:solidFill>
              </a:rPr>
              <a:t>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75313EC-1329-7A7A-98B9-4E619718F9E2}"/>
              </a:ext>
            </a:extLst>
          </p:cNvPr>
          <p:cNvSpPr txBox="1"/>
          <p:nvPr/>
        </p:nvSpPr>
        <p:spPr>
          <a:xfrm>
            <a:off x="5907845" y="247282"/>
            <a:ext cx="78678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Θηλυκά ο</a:t>
            </a:r>
            <a:r>
              <a:rPr lang="el-GR" sz="24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υσιαστικά σε –η</a:t>
            </a:r>
            <a:r>
              <a:rPr lang="it-IT" sz="24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l-GR" sz="24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(ισοσύλλαβα)</a:t>
            </a:r>
          </a:p>
          <a:p>
            <a:r>
              <a:rPr lang="it-IT" sz="2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Feminine</a:t>
            </a:r>
            <a:r>
              <a:rPr lang="it-IT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it-IT" sz="2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nouns</a:t>
            </a:r>
            <a:r>
              <a:rPr lang="it-IT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it-IT" sz="2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ending</a:t>
            </a:r>
            <a:r>
              <a:rPr lang="it-IT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 in </a:t>
            </a:r>
            <a:r>
              <a:rPr lang="el-GR" sz="24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–η</a:t>
            </a:r>
            <a:endParaRPr lang="en-GB" sz="2400" dirty="0">
              <a:solidFill>
                <a:schemeClr val="accent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6D3B0BD-2BB5-1AA5-4345-2174DA047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436" y="1628103"/>
            <a:ext cx="7452818" cy="360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94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it-IT" dirty="0">
                <a:solidFill>
                  <a:srgbClr val="0070C0"/>
                </a:solidFill>
              </a:rPr>
              <a:t>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</a:t>
            </a:r>
            <a:r>
              <a:rPr lang="it-IT">
                <a:solidFill>
                  <a:srgbClr val="002060"/>
                </a:solidFill>
              </a:rPr>
              <a:t>, August</a:t>
            </a:r>
            <a:r>
              <a:rPr lang="el-GR">
                <a:solidFill>
                  <a:srgbClr val="002060"/>
                </a:solidFill>
              </a:rPr>
              <a:t> </a:t>
            </a:r>
            <a:r>
              <a:rPr lang="el-GR" dirty="0">
                <a:solidFill>
                  <a:srgbClr val="002060"/>
                </a:solidFill>
              </a:rPr>
              <a:t>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75313EC-1329-7A7A-98B9-4E619718F9E2}"/>
              </a:ext>
            </a:extLst>
          </p:cNvPr>
          <p:cNvSpPr txBox="1"/>
          <p:nvPr/>
        </p:nvSpPr>
        <p:spPr>
          <a:xfrm>
            <a:off x="5907845" y="247282"/>
            <a:ext cx="78678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Declension</a:t>
            </a:r>
            <a:r>
              <a:rPr lang="it-IT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 of </a:t>
            </a:r>
            <a:r>
              <a:rPr lang="it-IT" sz="2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proper</a:t>
            </a:r>
            <a:r>
              <a:rPr lang="it-IT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 names</a:t>
            </a: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0C1393-79E2-83B9-B426-4EB8D08659B2}"/>
              </a:ext>
            </a:extLst>
          </p:cNvPr>
          <p:cNvSpPr txBox="1"/>
          <p:nvPr/>
        </p:nvSpPr>
        <p:spPr>
          <a:xfrm>
            <a:off x="2217695" y="1277551"/>
            <a:ext cx="6888480" cy="431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_____ </a:t>
            </a:r>
            <a:r>
              <a:rPr lang="el-GR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Δέσποινα</a:t>
            </a:r>
            <a:endParaRPr lang="en-GB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_____ </a:t>
            </a:r>
            <a:r>
              <a:rPr lang="el-GR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Μάρκος</a:t>
            </a:r>
            <a:endParaRPr lang="it-IT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_____ </a:t>
            </a:r>
            <a:r>
              <a:rPr lang="el-GR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Ηρακλής</a:t>
            </a:r>
            <a:endParaRPr lang="it-IT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_____ </a:t>
            </a:r>
            <a:r>
              <a:rPr lang="el-GR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Ελένη</a:t>
            </a:r>
            <a:endParaRPr lang="it-IT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_____ </a:t>
            </a:r>
            <a:r>
              <a:rPr lang="el-GR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Γιάννης</a:t>
            </a:r>
            <a:endParaRPr lang="it-IT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_____ </a:t>
            </a:r>
            <a:r>
              <a:rPr lang="el-GR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Κώστας</a:t>
            </a:r>
            <a:endParaRPr lang="it-IT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_____ </a:t>
            </a:r>
            <a:r>
              <a:rPr lang="el-GR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Φωτεινή</a:t>
            </a:r>
            <a:endParaRPr lang="it-IT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_____ </a:t>
            </a:r>
            <a:r>
              <a:rPr lang="el-GR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Μηνάς </a:t>
            </a:r>
            <a:endParaRPr lang="it-IT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_____ </a:t>
            </a:r>
            <a:r>
              <a:rPr lang="el-GR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Άρης</a:t>
            </a:r>
            <a:endParaRPr lang="it-IT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_____ </a:t>
            </a:r>
            <a:r>
              <a:rPr lang="el-GR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Κωστής</a:t>
            </a:r>
            <a:endParaRPr lang="en-GB" sz="2400" b="1" dirty="0">
              <a:solidFill>
                <a:schemeClr val="accent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4589181-3C8B-F466-3F04-FD62956397DE}"/>
              </a:ext>
            </a:extLst>
          </p:cNvPr>
          <p:cNvSpPr txBox="1"/>
          <p:nvPr/>
        </p:nvSpPr>
        <p:spPr>
          <a:xfrm>
            <a:off x="1946317" y="1277551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η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BA70E57-FC06-7BED-69F7-ED9FA1E9A59E}"/>
              </a:ext>
            </a:extLst>
          </p:cNvPr>
          <p:cNvSpPr txBox="1"/>
          <p:nvPr/>
        </p:nvSpPr>
        <p:spPr>
          <a:xfrm>
            <a:off x="1996857" y="1782406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ο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D5B7351-982E-AFF0-324E-DF604E764B1B}"/>
              </a:ext>
            </a:extLst>
          </p:cNvPr>
          <p:cNvSpPr txBox="1"/>
          <p:nvPr/>
        </p:nvSpPr>
        <p:spPr>
          <a:xfrm>
            <a:off x="1996857" y="2182516"/>
            <a:ext cx="151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rgbClr val="FF0000"/>
                </a:solidFill>
                <a:latin typeface="Segoe Script" panose="030B0504020000000003" pitchFamily="66" charset="0"/>
              </a:rPr>
              <a:t>ο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DE288EA-F63C-3ECA-231D-022E197690C4}"/>
              </a:ext>
            </a:extLst>
          </p:cNvPr>
          <p:cNvSpPr txBox="1"/>
          <p:nvPr/>
        </p:nvSpPr>
        <p:spPr>
          <a:xfrm>
            <a:off x="1996857" y="2546392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η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788B1B5-1228-966C-7702-DC6268F92E58}"/>
              </a:ext>
            </a:extLst>
          </p:cNvPr>
          <p:cNvSpPr txBox="1"/>
          <p:nvPr/>
        </p:nvSpPr>
        <p:spPr>
          <a:xfrm>
            <a:off x="1995714" y="3003824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ο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89CEDEF-B689-48AD-9FB7-8D3D4053FAB6}"/>
              </a:ext>
            </a:extLst>
          </p:cNvPr>
          <p:cNvSpPr txBox="1"/>
          <p:nvPr/>
        </p:nvSpPr>
        <p:spPr>
          <a:xfrm>
            <a:off x="1995713" y="3440936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ο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18DB8C7-91B0-8E73-12D8-2BEF9794EE34}"/>
              </a:ext>
            </a:extLst>
          </p:cNvPr>
          <p:cNvSpPr txBox="1"/>
          <p:nvPr/>
        </p:nvSpPr>
        <p:spPr>
          <a:xfrm>
            <a:off x="1946317" y="3860316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η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4375840-59E8-2A63-A337-CC003CDCD1B3}"/>
              </a:ext>
            </a:extLst>
          </p:cNvPr>
          <p:cNvSpPr txBox="1"/>
          <p:nvPr/>
        </p:nvSpPr>
        <p:spPr>
          <a:xfrm>
            <a:off x="1946316" y="4273967"/>
            <a:ext cx="151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rgbClr val="FF0000"/>
                </a:solidFill>
                <a:latin typeface="Segoe Script" panose="030B0504020000000003" pitchFamily="66" charset="0"/>
              </a:rPr>
              <a:t>ο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4D7271B-7229-E5A4-6687-80D2C49CC025}"/>
              </a:ext>
            </a:extLst>
          </p:cNvPr>
          <p:cNvSpPr txBox="1"/>
          <p:nvPr/>
        </p:nvSpPr>
        <p:spPr>
          <a:xfrm>
            <a:off x="1946315" y="4674976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ο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A4D09DB-D168-995B-7B33-80459939CF1C}"/>
              </a:ext>
            </a:extLst>
          </p:cNvPr>
          <p:cNvSpPr txBox="1"/>
          <p:nvPr/>
        </p:nvSpPr>
        <p:spPr>
          <a:xfrm>
            <a:off x="1946315" y="5086165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ο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47F7601-D47F-669D-01D9-284ABD4E5DF6}"/>
              </a:ext>
            </a:extLst>
          </p:cNvPr>
          <p:cNvSpPr txBox="1"/>
          <p:nvPr/>
        </p:nvSpPr>
        <p:spPr>
          <a:xfrm>
            <a:off x="6036140" y="1246580"/>
            <a:ext cx="2435585" cy="431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_____ </a:t>
            </a:r>
            <a:r>
              <a:rPr lang="el-GR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Μαρία</a:t>
            </a:r>
            <a:endParaRPr lang="en-GB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_____ </a:t>
            </a:r>
            <a:r>
              <a:rPr lang="el-GR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Ανδρέας</a:t>
            </a:r>
            <a:endParaRPr lang="it-IT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_____ </a:t>
            </a:r>
            <a:r>
              <a:rPr lang="el-GR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Σοφια</a:t>
            </a:r>
            <a:endParaRPr lang="it-IT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_____ </a:t>
            </a:r>
            <a:r>
              <a:rPr lang="el-GR" sz="2400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Εύα</a:t>
            </a:r>
            <a:endParaRPr lang="it-IT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_____ </a:t>
            </a:r>
            <a:r>
              <a:rPr lang="el-GR" sz="2400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Δημήτρης</a:t>
            </a:r>
            <a:endParaRPr lang="it-IT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_____ </a:t>
            </a:r>
            <a:r>
              <a:rPr lang="el-GR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Νατάσα</a:t>
            </a:r>
            <a:endParaRPr lang="it-IT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_____ </a:t>
            </a:r>
            <a:r>
              <a:rPr lang="el-GR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Βασιλική</a:t>
            </a:r>
            <a:endParaRPr lang="it-IT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_____ </a:t>
            </a:r>
            <a:r>
              <a:rPr lang="el-GR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Πέτρος </a:t>
            </a:r>
            <a:endParaRPr lang="it-IT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_____ </a:t>
            </a:r>
            <a:r>
              <a:rPr lang="el-GR" sz="2400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Αποστόλης</a:t>
            </a:r>
            <a:endParaRPr lang="it-IT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_____ </a:t>
            </a:r>
            <a:r>
              <a:rPr lang="el-GR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Σπύρος</a:t>
            </a:r>
            <a:endParaRPr lang="en-GB" sz="2400" b="1" dirty="0">
              <a:solidFill>
                <a:schemeClr val="accent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E92A265-B299-84C6-9B2C-802191BDD37E}"/>
              </a:ext>
            </a:extLst>
          </p:cNvPr>
          <p:cNvSpPr txBox="1"/>
          <p:nvPr/>
        </p:nvSpPr>
        <p:spPr>
          <a:xfrm>
            <a:off x="5828270" y="1215609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η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2A0A420-5161-AE21-8EB6-4374C965A681}"/>
              </a:ext>
            </a:extLst>
          </p:cNvPr>
          <p:cNvSpPr txBox="1"/>
          <p:nvPr/>
        </p:nvSpPr>
        <p:spPr>
          <a:xfrm>
            <a:off x="5867507" y="1691158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ο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3996413-6ADD-88EA-335A-F68F1A0936BF}"/>
              </a:ext>
            </a:extLst>
          </p:cNvPr>
          <p:cNvSpPr txBox="1"/>
          <p:nvPr/>
        </p:nvSpPr>
        <p:spPr>
          <a:xfrm>
            <a:off x="5867506" y="2139191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η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0A28A8E-779C-5949-54DD-198ABED663CD}"/>
              </a:ext>
            </a:extLst>
          </p:cNvPr>
          <p:cNvSpPr txBox="1"/>
          <p:nvPr/>
        </p:nvSpPr>
        <p:spPr>
          <a:xfrm>
            <a:off x="5815302" y="2546392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η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9D48826-E8E2-9433-10CA-3D3B47B412F8}"/>
              </a:ext>
            </a:extLst>
          </p:cNvPr>
          <p:cNvSpPr txBox="1"/>
          <p:nvPr/>
        </p:nvSpPr>
        <p:spPr>
          <a:xfrm>
            <a:off x="5828269" y="2977473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ο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6E173A4-3939-B322-2AA4-17163A7C4AD3}"/>
              </a:ext>
            </a:extLst>
          </p:cNvPr>
          <p:cNvSpPr txBox="1"/>
          <p:nvPr/>
        </p:nvSpPr>
        <p:spPr>
          <a:xfrm>
            <a:off x="5774417" y="3420172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η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066453C-A142-CD49-965B-EF6A6F893B6D}"/>
              </a:ext>
            </a:extLst>
          </p:cNvPr>
          <p:cNvSpPr txBox="1"/>
          <p:nvPr/>
        </p:nvSpPr>
        <p:spPr>
          <a:xfrm>
            <a:off x="5836050" y="3769832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η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F3EF0DD-445B-8152-6CCE-3D9BE85BD278}"/>
              </a:ext>
            </a:extLst>
          </p:cNvPr>
          <p:cNvSpPr txBox="1"/>
          <p:nvPr/>
        </p:nvSpPr>
        <p:spPr>
          <a:xfrm>
            <a:off x="5836050" y="4273967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ο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41DC3B7-ABD4-8514-10ED-188FAAA8E525}"/>
              </a:ext>
            </a:extLst>
          </p:cNvPr>
          <p:cNvSpPr txBox="1"/>
          <p:nvPr/>
        </p:nvSpPr>
        <p:spPr>
          <a:xfrm>
            <a:off x="5774417" y="4650703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ο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A1C05CD7-FC0B-40DE-5624-460E639AB3D8}"/>
              </a:ext>
            </a:extLst>
          </p:cNvPr>
          <p:cNvSpPr txBox="1"/>
          <p:nvPr/>
        </p:nvSpPr>
        <p:spPr>
          <a:xfrm>
            <a:off x="5774417" y="5070418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ο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45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6" grpId="0"/>
      <p:bldP spid="17" grpId="0"/>
      <p:bldP spid="18" grpId="0"/>
      <p:bldP spid="21" grpId="0"/>
      <p:bldP spid="22" grpId="0"/>
      <p:bldP spid="23" grpId="0"/>
      <p:bldP spid="4" grpId="0"/>
      <p:bldP spid="9" grpId="0"/>
      <p:bldP spid="24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it-IT" dirty="0">
                <a:solidFill>
                  <a:srgbClr val="0070C0"/>
                </a:solidFill>
              </a:rPr>
              <a:t>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</a:t>
            </a:r>
            <a:r>
              <a:rPr lang="it-IT">
                <a:solidFill>
                  <a:srgbClr val="002060"/>
                </a:solidFill>
              </a:rPr>
              <a:t>, August</a:t>
            </a:r>
            <a:r>
              <a:rPr lang="el-GR">
                <a:solidFill>
                  <a:srgbClr val="002060"/>
                </a:solidFill>
              </a:rPr>
              <a:t> </a:t>
            </a:r>
            <a:r>
              <a:rPr lang="el-GR" dirty="0">
                <a:solidFill>
                  <a:srgbClr val="002060"/>
                </a:solidFill>
              </a:rPr>
              <a:t>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75313EC-1329-7A7A-98B9-4E619718F9E2}"/>
              </a:ext>
            </a:extLst>
          </p:cNvPr>
          <p:cNvSpPr txBox="1"/>
          <p:nvPr/>
        </p:nvSpPr>
        <p:spPr>
          <a:xfrm>
            <a:off x="5907845" y="247282"/>
            <a:ext cx="78678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Declension</a:t>
            </a:r>
            <a:r>
              <a:rPr lang="it-IT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 of </a:t>
            </a:r>
            <a:r>
              <a:rPr lang="it-IT" sz="2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toponyms</a:t>
            </a: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0C1393-79E2-83B9-B426-4EB8D08659B2}"/>
              </a:ext>
            </a:extLst>
          </p:cNvPr>
          <p:cNvSpPr txBox="1"/>
          <p:nvPr/>
        </p:nvSpPr>
        <p:spPr>
          <a:xfrm>
            <a:off x="2217695" y="1277551"/>
            <a:ext cx="6888480" cy="3040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_____ </a:t>
            </a:r>
            <a:r>
              <a:rPr lang="el-GR" sz="2400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Ελλάδα</a:t>
            </a:r>
            <a:endParaRPr lang="en-GB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_____ </a:t>
            </a:r>
            <a:r>
              <a:rPr lang="el-GR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Καναδάς</a:t>
            </a:r>
            <a:endParaRPr lang="it-IT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_____ </a:t>
            </a:r>
            <a:r>
              <a:rPr lang="el-GR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Βόλος</a:t>
            </a:r>
            <a:endParaRPr lang="it-IT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_____ </a:t>
            </a:r>
            <a:r>
              <a:rPr lang="el-GR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Ολυμπία</a:t>
            </a:r>
            <a:endParaRPr lang="it-IT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_____ </a:t>
            </a:r>
            <a:r>
              <a:rPr lang="el-GR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Καλκούτα</a:t>
            </a:r>
            <a:endParaRPr lang="it-IT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_____ </a:t>
            </a:r>
            <a:r>
              <a:rPr lang="el-GR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Ρώμη </a:t>
            </a:r>
            <a:endParaRPr lang="it-IT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_____ </a:t>
            </a:r>
            <a:r>
              <a:rPr lang="el-GR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Νέο Δέλχί</a:t>
            </a:r>
            <a:endParaRPr lang="it-IT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4589181-3C8B-F466-3F04-FD62956397DE}"/>
              </a:ext>
            </a:extLst>
          </p:cNvPr>
          <p:cNvSpPr txBox="1"/>
          <p:nvPr/>
        </p:nvSpPr>
        <p:spPr>
          <a:xfrm>
            <a:off x="1946317" y="1277551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η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BA70E57-FC06-7BED-69F7-ED9FA1E9A59E}"/>
              </a:ext>
            </a:extLst>
          </p:cNvPr>
          <p:cNvSpPr txBox="1"/>
          <p:nvPr/>
        </p:nvSpPr>
        <p:spPr>
          <a:xfrm>
            <a:off x="1996857" y="1782406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ο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D5B7351-982E-AFF0-324E-DF604E764B1B}"/>
              </a:ext>
            </a:extLst>
          </p:cNvPr>
          <p:cNvSpPr txBox="1"/>
          <p:nvPr/>
        </p:nvSpPr>
        <p:spPr>
          <a:xfrm>
            <a:off x="1996857" y="2182516"/>
            <a:ext cx="151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rgbClr val="FF0000"/>
                </a:solidFill>
                <a:latin typeface="Segoe Script" panose="030B0504020000000003" pitchFamily="66" charset="0"/>
              </a:rPr>
              <a:t>ο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DE288EA-F63C-3ECA-231D-022E197690C4}"/>
              </a:ext>
            </a:extLst>
          </p:cNvPr>
          <p:cNvSpPr txBox="1"/>
          <p:nvPr/>
        </p:nvSpPr>
        <p:spPr>
          <a:xfrm>
            <a:off x="1996857" y="2546392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η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18DB8C7-91B0-8E73-12D8-2BEF9794EE34}"/>
              </a:ext>
            </a:extLst>
          </p:cNvPr>
          <p:cNvSpPr txBox="1"/>
          <p:nvPr/>
        </p:nvSpPr>
        <p:spPr>
          <a:xfrm>
            <a:off x="1996857" y="3015525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η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4375840-59E8-2A63-A337-CC003CDCD1B3}"/>
              </a:ext>
            </a:extLst>
          </p:cNvPr>
          <p:cNvSpPr txBox="1"/>
          <p:nvPr/>
        </p:nvSpPr>
        <p:spPr>
          <a:xfrm>
            <a:off x="1996857" y="3450950"/>
            <a:ext cx="151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rgbClr val="FF0000"/>
                </a:solidFill>
                <a:latin typeface="Segoe Script" panose="030B0504020000000003" pitchFamily="66" charset="0"/>
              </a:rPr>
              <a:t>η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4D7271B-7229-E5A4-6687-80D2C49CC025}"/>
              </a:ext>
            </a:extLst>
          </p:cNvPr>
          <p:cNvSpPr txBox="1"/>
          <p:nvPr/>
        </p:nvSpPr>
        <p:spPr>
          <a:xfrm>
            <a:off x="1996857" y="3882224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το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64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8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C8F9263-CE46-42CE-BC8C-854EF9CFCA34}"/>
              </a:ext>
            </a:extLst>
          </p:cNvPr>
          <p:cNvSpPr/>
          <p:nvPr/>
        </p:nvSpPr>
        <p:spPr>
          <a:xfrm>
            <a:off x="6007381" y="86564"/>
            <a:ext cx="6162392" cy="1380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it-IT" sz="4000" b="1" dirty="0" err="1">
                <a:solidFill>
                  <a:srgbClr val="002060"/>
                </a:solidFill>
              </a:rPr>
              <a:t>Declension</a:t>
            </a:r>
            <a:r>
              <a:rPr lang="it-IT" sz="4000" b="1" dirty="0">
                <a:solidFill>
                  <a:srgbClr val="002060"/>
                </a:solidFill>
              </a:rPr>
              <a:t> of </a:t>
            </a:r>
            <a:r>
              <a:rPr lang="it-IT" sz="4000" b="1" dirty="0" err="1">
                <a:solidFill>
                  <a:srgbClr val="002060"/>
                </a:solidFill>
              </a:rPr>
              <a:t>proper</a:t>
            </a:r>
            <a:r>
              <a:rPr lang="it-IT" sz="4000" b="1" dirty="0">
                <a:solidFill>
                  <a:srgbClr val="002060"/>
                </a:solidFill>
              </a:rPr>
              <a:t> names</a:t>
            </a:r>
          </a:p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it-IT" sz="4000" b="1" dirty="0">
                <a:solidFill>
                  <a:srgbClr val="002060"/>
                </a:solidFill>
              </a:rPr>
              <a:t>(</a:t>
            </a:r>
            <a:r>
              <a:rPr lang="it-IT" sz="4000" b="1" dirty="0" err="1">
                <a:solidFill>
                  <a:srgbClr val="002060"/>
                </a:solidFill>
              </a:rPr>
              <a:t>inflected</a:t>
            </a:r>
            <a:r>
              <a:rPr lang="it-IT" sz="4000" b="1" dirty="0">
                <a:solidFill>
                  <a:srgbClr val="002060"/>
                </a:solidFill>
              </a:rPr>
              <a:t> </a:t>
            </a:r>
            <a:r>
              <a:rPr lang="it-IT" sz="4000" b="1" dirty="0" err="1">
                <a:solidFill>
                  <a:srgbClr val="002060"/>
                </a:solidFill>
              </a:rPr>
              <a:t>forms</a:t>
            </a:r>
            <a:r>
              <a:rPr lang="it-IT" sz="4000" b="1" dirty="0">
                <a:solidFill>
                  <a:srgbClr val="002060"/>
                </a:solidFill>
              </a:rPr>
              <a:t>)</a:t>
            </a:r>
            <a:endParaRPr lang="el-GR" sz="4000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0A18D96-6C40-4B2A-8FA0-E0145B777FB2}"/>
              </a:ext>
            </a:extLst>
          </p:cNvPr>
          <p:cNvGraphicFramePr>
            <a:graphicFrameLocks noGrp="1"/>
          </p:cNvGraphicFramePr>
          <p:nvPr/>
        </p:nvGraphicFramePr>
        <p:xfrm>
          <a:off x="827956" y="1913987"/>
          <a:ext cx="5109322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4661">
                  <a:extLst>
                    <a:ext uri="{9D8B030D-6E8A-4147-A177-3AD203B41FA5}">
                      <a16:colId xmlns:a16="http://schemas.microsoft.com/office/drawing/2014/main" val="263966865"/>
                    </a:ext>
                  </a:extLst>
                </a:gridCol>
                <a:gridCol w="2554661">
                  <a:extLst>
                    <a:ext uri="{9D8B030D-6E8A-4147-A177-3AD203B41FA5}">
                      <a16:colId xmlns:a16="http://schemas.microsoft.com/office/drawing/2014/main" val="1677379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3600" b="1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b="0" dirty="0" err="1">
                          <a:solidFill>
                            <a:srgbClr val="FF00FF"/>
                          </a:solidFill>
                          <a:effectLst/>
                        </a:rPr>
                        <a:t>Feminine</a:t>
                      </a:r>
                      <a:r>
                        <a:rPr lang="el-GR" sz="2000" b="0" dirty="0">
                          <a:solidFill>
                            <a:srgbClr val="FF00FF"/>
                          </a:solidFill>
                          <a:effectLst/>
                        </a:rPr>
                        <a:t> </a:t>
                      </a:r>
                      <a:r>
                        <a:rPr lang="it-IT" sz="2000" b="0" dirty="0">
                          <a:solidFill>
                            <a:srgbClr val="FF00FF"/>
                          </a:solidFill>
                          <a:effectLst/>
                        </a:rPr>
                        <a:t>(in – </a:t>
                      </a:r>
                      <a:r>
                        <a:rPr lang="el-GR" sz="2000" b="0" dirty="0">
                          <a:solidFill>
                            <a:srgbClr val="FF00FF"/>
                          </a:solidFill>
                          <a:effectLst/>
                        </a:rPr>
                        <a:t>η</a:t>
                      </a:r>
                      <a:r>
                        <a:rPr lang="it-IT" sz="2000" b="0" dirty="0">
                          <a:solidFill>
                            <a:srgbClr val="FF00FF"/>
                          </a:solidFill>
                          <a:effectLst/>
                        </a:rPr>
                        <a:t>)</a:t>
                      </a:r>
                      <a:endParaRPr lang="en-GB" sz="3600" b="0" dirty="0">
                        <a:solidFill>
                          <a:srgbClr val="FF00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73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Nominative</a:t>
                      </a:r>
                      <a:endParaRPr lang="en-GB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600" b="1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Η</a:t>
                      </a:r>
                      <a:r>
                        <a:rPr lang="it-IT" sz="3600" b="1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l-GR" sz="3600" b="1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Ελένη</a:t>
                      </a:r>
                      <a:endParaRPr lang="en-GB" sz="3600" b="1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76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Accusative</a:t>
                      </a:r>
                      <a:endParaRPr lang="en-GB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600" b="1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Την Ελένη</a:t>
                      </a:r>
                      <a:endParaRPr lang="en-GB" sz="3600" b="1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818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Genitive</a:t>
                      </a:r>
                      <a:endParaRPr lang="en-GB" sz="36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600" b="1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Της Ελένης</a:t>
                      </a:r>
                      <a:endParaRPr lang="en-GB" sz="3600" b="1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3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Vocative</a:t>
                      </a:r>
                      <a:endParaRPr lang="en-GB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600" b="1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Ελένη!</a:t>
                      </a:r>
                      <a:endParaRPr lang="en-GB" sz="3600" b="1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82515"/>
                  </a:ext>
                </a:extLst>
              </a:tr>
            </a:tbl>
          </a:graphicData>
        </a:graphic>
      </p:graphicFrame>
      <p:graphicFrame>
        <p:nvGraphicFramePr>
          <p:cNvPr id="16" name="Tabella 4">
            <a:extLst>
              <a:ext uri="{FF2B5EF4-FFF2-40B4-BE49-F238E27FC236}">
                <a16:creationId xmlns:a16="http://schemas.microsoft.com/office/drawing/2014/main" id="{CE8F0E22-185F-4C2B-BC1A-F6A2E8CE1A28}"/>
              </a:ext>
            </a:extLst>
          </p:cNvPr>
          <p:cNvGraphicFramePr>
            <a:graphicFrameLocks noGrp="1"/>
          </p:cNvGraphicFramePr>
          <p:nvPr/>
        </p:nvGraphicFramePr>
        <p:xfrm>
          <a:off x="5937278" y="1913987"/>
          <a:ext cx="5109322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4661">
                  <a:extLst>
                    <a:ext uri="{9D8B030D-6E8A-4147-A177-3AD203B41FA5}">
                      <a16:colId xmlns:a16="http://schemas.microsoft.com/office/drawing/2014/main" val="263966865"/>
                    </a:ext>
                  </a:extLst>
                </a:gridCol>
                <a:gridCol w="2554661">
                  <a:extLst>
                    <a:ext uri="{9D8B030D-6E8A-4147-A177-3AD203B41FA5}">
                      <a16:colId xmlns:a16="http://schemas.microsoft.com/office/drawing/2014/main" val="1677379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3600" b="1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b="0" dirty="0" err="1">
                          <a:solidFill>
                            <a:srgbClr val="FF00FF"/>
                          </a:solidFill>
                          <a:effectLst/>
                        </a:rPr>
                        <a:t>Feminine</a:t>
                      </a:r>
                      <a:r>
                        <a:rPr lang="el-GR" sz="2000" b="0" dirty="0">
                          <a:solidFill>
                            <a:srgbClr val="FF00FF"/>
                          </a:solidFill>
                          <a:effectLst/>
                        </a:rPr>
                        <a:t> </a:t>
                      </a:r>
                      <a:r>
                        <a:rPr lang="it-IT" sz="2000" b="0" dirty="0">
                          <a:solidFill>
                            <a:srgbClr val="FF00FF"/>
                          </a:solidFill>
                          <a:effectLst/>
                        </a:rPr>
                        <a:t>(in – </a:t>
                      </a:r>
                      <a:r>
                        <a:rPr lang="el-GR" sz="2000" b="0" dirty="0">
                          <a:solidFill>
                            <a:srgbClr val="FF00FF"/>
                          </a:solidFill>
                          <a:effectLst/>
                        </a:rPr>
                        <a:t>α</a:t>
                      </a:r>
                      <a:r>
                        <a:rPr lang="it-IT" sz="2000" b="0" dirty="0">
                          <a:solidFill>
                            <a:srgbClr val="FF00FF"/>
                          </a:solidFill>
                          <a:effectLst/>
                        </a:rPr>
                        <a:t>)</a:t>
                      </a:r>
                      <a:endParaRPr lang="en-GB" sz="3600" b="0" dirty="0">
                        <a:solidFill>
                          <a:srgbClr val="FF00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73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Nominative</a:t>
                      </a:r>
                      <a:endParaRPr lang="en-GB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600" b="1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Η</a:t>
                      </a:r>
                      <a:r>
                        <a:rPr lang="it-IT" sz="3600" b="1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l-GR" sz="3600" b="1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Μαρία</a:t>
                      </a:r>
                      <a:endParaRPr lang="en-GB" sz="3600" b="1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76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Accusative</a:t>
                      </a:r>
                      <a:endParaRPr lang="en-GB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600" b="1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Τη Μαρία</a:t>
                      </a:r>
                      <a:endParaRPr lang="en-GB" sz="3600" b="1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818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Genitive</a:t>
                      </a:r>
                      <a:endParaRPr lang="en-GB" sz="36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600" b="1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Της Μαρίας</a:t>
                      </a:r>
                      <a:endParaRPr lang="en-GB" sz="3600" b="1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3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Vocative</a:t>
                      </a:r>
                      <a:endParaRPr lang="en-GB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3600" b="1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Μαρία!</a:t>
                      </a:r>
                      <a:endParaRPr lang="en-GB" sz="3600" b="1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82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052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C8F9263-CE46-42CE-BC8C-854EF9CFCA34}"/>
              </a:ext>
            </a:extLst>
          </p:cNvPr>
          <p:cNvSpPr/>
          <p:nvPr/>
        </p:nvSpPr>
        <p:spPr>
          <a:xfrm>
            <a:off x="6007381" y="86564"/>
            <a:ext cx="6162392" cy="1380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it-IT" sz="4000" b="1" dirty="0" err="1">
                <a:solidFill>
                  <a:srgbClr val="002060"/>
                </a:solidFill>
              </a:rPr>
              <a:t>Declension</a:t>
            </a:r>
            <a:r>
              <a:rPr lang="it-IT" sz="4000" b="1" dirty="0">
                <a:solidFill>
                  <a:srgbClr val="002060"/>
                </a:solidFill>
              </a:rPr>
              <a:t> of </a:t>
            </a:r>
            <a:r>
              <a:rPr lang="it-IT" sz="4000" b="1" dirty="0" err="1">
                <a:solidFill>
                  <a:srgbClr val="002060"/>
                </a:solidFill>
              </a:rPr>
              <a:t>proper</a:t>
            </a:r>
            <a:r>
              <a:rPr lang="it-IT" sz="4000" b="1" dirty="0">
                <a:solidFill>
                  <a:srgbClr val="002060"/>
                </a:solidFill>
              </a:rPr>
              <a:t> names</a:t>
            </a:r>
          </a:p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it-IT" sz="4000" b="1" dirty="0">
                <a:solidFill>
                  <a:srgbClr val="002060"/>
                </a:solidFill>
              </a:rPr>
              <a:t>(</a:t>
            </a:r>
            <a:r>
              <a:rPr lang="it-IT" sz="4000" b="1" dirty="0" err="1">
                <a:solidFill>
                  <a:srgbClr val="002060"/>
                </a:solidFill>
              </a:rPr>
              <a:t>inflected</a:t>
            </a:r>
            <a:r>
              <a:rPr lang="it-IT" sz="4000" b="1" dirty="0">
                <a:solidFill>
                  <a:srgbClr val="002060"/>
                </a:solidFill>
              </a:rPr>
              <a:t> </a:t>
            </a:r>
            <a:r>
              <a:rPr lang="it-IT" sz="4000" b="1" dirty="0" err="1">
                <a:solidFill>
                  <a:srgbClr val="002060"/>
                </a:solidFill>
              </a:rPr>
              <a:t>forms</a:t>
            </a:r>
            <a:r>
              <a:rPr lang="it-IT" sz="4000" b="1" dirty="0">
                <a:solidFill>
                  <a:srgbClr val="002060"/>
                </a:solidFill>
              </a:rPr>
              <a:t>)</a:t>
            </a:r>
            <a:endParaRPr lang="el-GR" sz="4000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0A18D96-6C40-4B2A-8FA0-E0145B777FB2}"/>
              </a:ext>
            </a:extLst>
          </p:cNvPr>
          <p:cNvGraphicFramePr>
            <a:graphicFrameLocks noGrp="1"/>
          </p:cNvGraphicFramePr>
          <p:nvPr/>
        </p:nvGraphicFramePr>
        <p:xfrm>
          <a:off x="379371" y="2244234"/>
          <a:ext cx="3811086" cy="2369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543">
                  <a:extLst>
                    <a:ext uri="{9D8B030D-6E8A-4147-A177-3AD203B41FA5}">
                      <a16:colId xmlns:a16="http://schemas.microsoft.com/office/drawing/2014/main" val="263966865"/>
                    </a:ext>
                  </a:extLst>
                </a:gridCol>
                <a:gridCol w="1905543">
                  <a:extLst>
                    <a:ext uri="{9D8B030D-6E8A-4147-A177-3AD203B41FA5}">
                      <a16:colId xmlns:a16="http://schemas.microsoft.com/office/drawing/2014/main" val="1677379817"/>
                    </a:ext>
                  </a:extLst>
                </a:gridCol>
              </a:tblGrid>
              <a:tr h="540732">
                <a:tc gridSpan="2">
                  <a:txBody>
                    <a:bodyPr/>
                    <a:lstStyle/>
                    <a:p>
                      <a:pPr algn="ctr"/>
                      <a:r>
                        <a:rPr lang="it-IT" sz="2000" b="0" dirty="0" err="1">
                          <a:solidFill>
                            <a:srgbClr val="00B0F0"/>
                          </a:solidFill>
                          <a:effectLst/>
                        </a:rPr>
                        <a:t>Masculine</a:t>
                      </a:r>
                      <a:r>
                        <a:rPr lang="el-GR" sz="2000" b="0" dirty="0">
                          <a:solidFill>
                            <a:srgbClr val="00B0F0"/>
                          </a:solidFill>
                          <a:effectLst/>
                        </a:rPr>
                        <a:t> </a:t>
                      </a:r>
                      <a:r>
                        <a:rPr lang="it-IT" sz="2000" b="0" dirty="0">
                          <a:solidFill>
                            <a:srgbClr val="00B0F0"/>
                          </a:solidFill>
                          <a:effectLst/>
                        </a:rPr>
                        <a:t>(in – </a:t>
                      </a:r>
                      <a:r>
                        <a:rPr lang="el-GR" sz="2000" b="0" dirty="0">
                          <a:solidFill>
                            <a:srgbClr val="00B0F0"/>
                          </a:solidFill>
                          <a:effectLst/>
                        </a:rPr>
                        <a:t>ας</a:t>
                      </a:r>
                      <a:r>
                        <a:rPr lang="it-IT" sz="2000" b="0" dirty="0">
                          <a:solidFill>
                            <a:srgbClr val="00B0F0"/>
                          </a:solidFill>
                          <a:effectLst/>
                        </a:rPr>
                        <a:t>)</a:t>
                      </a:r>
                      <a:endParaRPr lang="en-GB" sz="3600" b="0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it-IT" sz="2000" b="0" dirty="0" err="1">
                          <a:solidFill>
                            <a:srgbClr val="FF00FF"/>
                          </a:solidFill>
                          <a:effectLst/>
                        </a:rPr>
                        <a:t>Masculine</a:t>
                      </a:r>
                      <a:r>
                        <a:rPr lang="el-GR" sz="2000" b="0" dirty="0">
                          <a:solidFill>
                            <a:srgbClr val="FF00FF"/>
                          </a:solidFill>
                          <a:effectLst/>
                        </a:rPr>
                        <a:t> </a:t>
                      </a:r>
                      <a:r>
                        <a:rPr lang="it-IT" sz="2000" b="0" dirty="0">
                          <a:solidFill>
                            <a:srgbClr val="FF00FF"/>
                          </a:solidFill>
                          <a:effectLst/>
                        </a:rPr>
                        <a:t>(in – </a:t>
                      </a:r>
                      <a:r>
                        <a:rPr lang="el-GR" sz="2000" b="0" dirty="0">
                          <a:solidFill>
                            <a:srgbClr val="FF00FF"/>
                          </a:solidFill>
                          <a:effectLst/>
                        </a:rPr>
                        <a:t>ας</a:t>
                      </a:r>
                      <a:r>
                        <a:rPr lang="it-IT" sz="2000" b="0" dirty="0">
                          <a:solidFill>
                            <a:srgbClr val="FF00FF"/>
                          </a:solidFill>
                          <a:effectLst/>
                        </a:rPr>
                        <a:t>)</a:t>
                      </a:r>
                      <a:endParaRPr lang="en-GB" sz="3600" b="0" dirty="0">
                        <a:solidFill>
                          <a:srgbClr val="FF00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733955"/>
                  </a:ext>
                </a:extLst>
              </a:tr>
              <a:tr h="435965">
                <a:tc>
                  <a:txBody>
                    <a:bodyPr/>
                    <a:lstStyle/>
                    <a:p>
                      <a:r>
                        <a:rPr lang="it-IT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Nominative</a:t>
                      </a:r>
                      <a:endParaRPr lang="en-GB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Ο Κώστας</a:t>
                      </a:r>
                      <a:endParaRPr lang="en-GB" sz="2400" b="1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764635"/>
                  </a:ext>
                </a:extLst>
              </a:tr>
              <a:tr h="435965">
                <a:tc>
                  <a:txBody>
                    <a:bodyPr/>
                    <a:lstStyle/>
                    <a:p>
                      <a:r>
                        <a:rPr lang="it-IT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Accusative</a:t>
                      </a:r>
                      <a:endParaRPr lang="en-GB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Τον Κώστα</a:t>
                      </a:r>
                      <a:endParaRPr lang="en-GB" sz="2400" b="1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818897"/>
                  </a:ext>
                </a:extLst>
              </a:tr>
              <a:tr h="435965">
                <a:tc>
                  <a:txBody>
                    <a:bodyPr/>
                    <a:lstStyle/>
                    <a:p>
                      <a:r>
                        <a:rPr lang="it-IT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Genitive</a:t>
                      </a:r>
                      <a:endParaRPr lang="en-GB" sz="36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Του Κώστα</a:t>
                      </a:r>
                      <a:endParaRPr lang="en-GB" sz="2400" b="1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32476"/>
                  </a:ext>
                </a:extLst>
              </a:tr>
              <a:tr h="435965">
                <a:tc>
                  <a:txBody>
                    <a:bodyPr/>
                    <a:lstStyle/>
                    <a:p>
                      <a:r>
                        <a:rPr lang="it-IT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Vocative</a:t>
                      </a:r>
                      <a:endParaRPr lang="en-GB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Κώστα!</a:t>
                      </a:r>
                      <a:endParaRPr lang="en-GB" sz="2400" b="1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82515"/>
                  </a:ext>
                </a:extLst>
              </a:tr>
            </a:tbl>
          </a:graphicData>
        </a:graphic>
      </p:graphicFrame>
      <p:graphicFrame>
        <p:nvGraphicFramePr>
          <p:cNvPr id="21" name="Tabella 4">
            <a:extLst>
              <a:ext uri="{FF2B5EF4-FFF2-40B4-BE49-F238E27FC236}">
                <a16:creationId xmlns:a16="http://schemas.microsoft.com/office/drawing/2014/main" id="{13A7F834-16FF-4EB3-9B1E-0A1F0F3B3ED6}"/>
              </a:ext>
            </a:extLst>
          </p:cNvPr>
          <p:cNvGraphicFramePr>
            <a:graphicFrameLocks noGrp="1"/>
          </p:cNvGraphicFramePr>
          <p:nvPr/>
        </p:nvGraphicFramePr>
        <p:xfrm>
          <a:off x="4190457" y="2244234"/>
          <a:ext cx="3811086" cy="2369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543">
                  <a:extLst>
                    <a:ext uri="{9D8B030D-6E8A-4147-A177-3AD203B41FA5}">
                      <a16:colId xmlns:a16="http://schemas.microsoft.com/office/drawing/2014/main" val="263966865"/>
                    </a:ext>
                  </a:extLst>
                </a:gridCol>
                <a:gridCol w="1905543">
                  <a:extLst>
                    <a:ext uri="{9D8B030D-6E8A-4147-A177-3AD203B41FA5}">
                      <a16:colId xmlns:a16="http://schemas.microsoft.com/office/drawing/2014/main" val="1677379817"/>
                    </a:ext>
                  </a:extLst>
                </a:gridCol>
              </a:tblGrid>
              <a:tr h="540732">
                <a:tc gridSpan="2">
                  <a:txBody>
                    <a:bodyPr/>
                    <a:lstStyle/>
                    <a:p>
                      <a:pPr algn="ctr"/>
                      <a:r>
                        <a:rPr lang="it-IT" sz="2000" b="0" dirty="0" err="1">
                          <a:solidFill>
                            <a:srgbClr val="00B0F0"/>
                          </a:solidFill>
                          <a:effectLst/>
                        </a:rPr>
                        <a:t>Masculine</a:t>
                      </a:r>
                      <a:r>
                        <a:rPr lang="el-GR" sz="2000" b="0" dirty="0">
                          <a:solidFill>
                            <a:srgbClr val="00B0F0"/>
                          </a:solidFill>
                          <a:effectLst/>
                        </a:rPr>
                        <a:t> </a:t>
                      </a:r>
                      <a:r>
                        <a:rPr lang="it-IT" sz="2000" b="0" dirty="0">
                          <a:solidFill>
                            <a:srgbClr val="00B0F0"/>
                          </a:solidFill>
                          <a:effectLst/>
                        </a:rPr>
                        <a:t>(in – </a:t>
                      </a:r>
                      <a:r>
                        <a:rPr lang="el-GR" sz="2000" b="0" dirty="0">
                          <a:solidFill>
                            <a:srgbClr val="00B0F0"/>
                          </a:solidFill>
                          <a:effectLst/>
                        </a:rPr>
                        <a:t>ης</a:t>
                      </a:r>
                      <a:r>
                        <a:rPr lang="it-IT" sz="2000" b="0" dirty="0">
                          <a:solidFill>
                            <a:srgbClr val="00B0F0"/>
                          </a:solidFill>
                          <a:effectLst/>
                        </a:rPr>
                        <a:t>)</a:t>
                      </a:r>
                      <a:endParaRPr lang="en-GB" sz="3600" b="0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it-IT" sz="2000" b="0" dirty="0" err="1">
                          <a:solidFill>
                            <a:srgbClr val="FF00FF"/>
                          </a:solidFill>
                          <a:effectLst/>
                        </a:rPr>
                        <a:t>Masculine</a:t>
                      </a:r>
                      <a:r>
                        <a:rPr lang="el-GR" sz="2000" b="0" dirty="0">
                          <a:solidFill>
                            <a:srgbClr val="FF00FF"/>
                          </a:solidFill>
                          <a:effectLst/>
                        </a:rPr>
                        <a:t> </a:t>
                      </a:r>
                      <a:r>
                        <a:rPr lang="it-IT" sz="2000" b="0" dirty="0">
                          <a:solidFill>
                            <a:srgbClr val="FF00FF"/>
                          </a:solidFill>
                          <a:effectLst/>
                        </a:rPr>
                        <a:t>(in – </a:t>
                      </a:r>
                      <a:r>
                        <a:rPr lang="el-GR" sz="2000" b="0" dirty="0">
                          <a:solidFill>
                            <a:srgbClr val="FF00FF"/>
                          </a:solidFill>
                          <a:effectLst/>
                        </a:rPr>
                        <a:t>ας</a:t>
                      </a:r>
                      <a:r>
                        <a:rPr lang="it-IT" sz="2000" b="0" dirty="0">
                          <a:solidFill>
                            <a:srgbClr val="FF00FF"/>
                          </a:solidFill>
                          <a:effectLst/>
                        </a:rPr>
                        <a:t>)</a:t>
                      </a:r>
                      <a:endParaRPr lang="en-GB" sz="3600" b="0" dirty="0">
                        <a:solidFill>
                          <a:srgbClr val="FF00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733955"/>
                  </a:ext>
                </a:extLst>
              </a:tr>
              <a:tr h="435965">
                <a:tc>
                  <a:txBody>
                    <a:bodyPr/>
                    <a:lstStyle/>
                    <a:p>
                      <a:r>
                        <a:rPr lang="it-IT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Nominative</a:t>
                      </a:r>
                      <a:endParaRPr lang="en-GB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Ο Άρης</a:t>
                      </a:r>
                      <a:endParaRPr lang="en-GB" sz="2400" b="1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764635"/>
                  </a:ext>
                </a:extLst>
              </a:tr>
              <a:tr h="435965">
                <a:tc>
                  <a:txBody>
                    <a:bodyPr/>
                    <a:lstStyle/>
                    <a:p>
                      <a:r>
                        <a:rPr lang="it-IT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Accusative</a:t>
                      </a:r>
                      <a:endParaRPr lang="en-GB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Τον Άρη</a:t>
                      </a:r>
                      <a:endParaRPr lang="en-GB" sz="2400" b="1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818897"/>
                  </a:ext>
                </a:extLst>
              </a:tr>
              <a:tr h="435965">
                <a:tc>
                  <a:txBody>
                    <a:bodyPr/>
                    <a:lstStyle/>
                    <a:p>
                      <a:r>
                        <a:rPr lang="it-IT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Genitive</a:t>
                      </a:r>
                      <a:endParaRPr lang="en-GB" sz="36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Του Άρη</a:t>
                      </a:r>
                      <a:endParaRPr lang="en-GB" sz="2400" b="1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32476"/>
                  </a:ext>
                </a:extLst>
              </a:tr>
              <a:tr h="435965">
                <a:tc>
                  <a:txBody>
                    <a:bodyPr/>
                    <a:lstStyle/>
                    <a:p>
                      <a:r>
                        <a:rPr lang="it-IT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Vocative</a:t>
                      </a:r>
                      <a:endParaRPr lang="en-GB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Άρη!</a:t>
                      </a:r>
                      <a:endParaRPr lang="en-GB" sz="2400" b="1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82515"/>
                  </a:ext>
                </a:extLst>
              </a:tr>
            </a:tbl>
          </a:graphicData>
        </a:graphic>
      </p:graphicFrame>
      <p:graphicFrame>
        <p:nvGraphicFramePr>
          <p:cNvPr id="22" name="Tabella 4">
            <a:extLst>
              <a:ext uri="{FF2B5EF4-FFF2-40B4-BE49-F238E27FC236}">
                <a16:creationId xmlns:a16="http://schemas.microsoft.com/office/drawing/2014/main" id="{033032F7-90F6-434E-BB80-6205043C8055}"/>
              </a:ext>
            </a:extLst>
          </p:cNvPr>
          <p:cNvGraphicFramePr>
            <a:graphicFrameLocks noGrp="1"/>
          </p:cNvGraphicFramePr>
          <p:nvPr/>
        </p:nvGraphicFramePr>
        <p:xfrm>
          <a:off x="7770544" y="2244234"/>
          <a:ext cx="3811086" cy="2369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543">
                  <a:extLst>
                    <a:ext uri="{9D8B030D-6E8A-4147-A177-3AD203B41FA5}">
                      <a16:colId xmlns:a16="http://schemas.microsoft.com/office/drawing/2014/main" val="263966865"/>
                    </a:ext>
                  </a:extLst>
                </a:gridCol>
                <a:gridCol w="1905543">
                  <a:extLst>
                    <a:ext uri="{9D8B030D-6E8A-4147-A177-3AD203B41FA5}">
                      <a16:colId xmlns:a16="http://schemas.microsoft.com/office/drawing/2014/main" val="1677379817"/>
                    </a:ext>
                  </a:extLst>
                </a:gridCol>
              </a:tblGrid>
              <a:tr h="540732">
                <a:tc gridSpan="2">
                  <a:txBody>
                    <a:bodyPr/>
                    <a:lstStyle/>
                    <a:p>
                      <a:pPr algn="ctr"/>
                      <a:r>
                        <a:rPr lang="it-IT" sz="2000" b="0" dirty="0" err="1">
                          <a:solidFill>
                            <a:srgbClr val="00B0F0"/>
                          </a:solidFill>
                          <a:effectLst/>
                        </a:rPr>
                        <a:t>Masculine</a:t>
                      </a:r>
                      <a:r>
                        <a:rPr lang="el-GR" sz="2000" b="0" dirty="0">
                          <a:solidFill>
                            <a:srgbClr val="00B0F0"/>
                          </a:solidFill>
                          <a:effectLst/>
                        </a:rPr>
                        <a:t> </a:t>
                      </a:r>
                      <a:r>
                        <a:rPr lang="it-IT" sz="2000" b="0" dirty="0">
                          <a:solidFill>
                            <a:srgbClr val="00B0F0"/>
                          </a:solidFill>
                          <a:effectLst/>
                        </a:rPr>
                        <a:t>(in – </a:t>
                      </a:r>
                      <a:r>
                        <a:rPr lang="el-GR" sz="2000" b="0" dirty="0">
                          <a:solidFill>
                            <a:srgbClr val="00B0F0"/>
                          </a:solidFill>
                          <a:effectLst/>
                        </a:rPr>
                        <a:t>ος</a:t>
                      </a:r>
                      <a:r>
                        <a:rPr lang="it-IT" sz="2000" b="0" dirty="0">
                          <a:solidFill>
                            <a:srgbClr val="00B0F0"/>
                          </a:solidFill>
                          <a:effectLst/>
                        </a:rPr>
                        <a:t>)</a:t>
                      </a:r>
                      <a:endParaRPr lang="en-GB" sz="3600" b="0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it-IT" sz="2000" b="0" dirty="0" err="1">
                          <a:solidFill>
                            <a:srgbClr val="FF00FF"/>
                          </a:solidFill>
                          <a:effectLst/>
                        </a:rPr>
                        <a:t>Masculine</a:t>
                      </a:r>
                      <a:r>
                        <a:rPr lang="el-GR" sz="2000" b="0" dirty="0">
                          <a:solidFill>
                            <a:srgbClr val="FF00FF"/>
                          </a:solidFill>
                          <a:effectLst/>
                        </a:rPr>
                        <a:t> </a:t>
                      </a:r>
                      <a:r>
                        <a:rPr lang="it-IT" sz="2000" b="0" dirty="0">
                          <a:solidFill>
                            <a:srgbClr val="FF00FF"/>
                          </a:solidFill>
                          <a:effectLst/>
                        </a:rPr>
                        <a:t>(in – </a:t>
                      </a:r>
                      <a:r>
                        <a:rPr lang="el-GR" sz="2000" b="0" dirty="0">
                          <a:solidFill>
                            <a:srgbClr val="FF00FF"/>
                          </a:solidFill>
                          <a:effectLst/>
                        </a:rPr>
                        <a:t>ας</a:t>
                      </a:r>
                      <a:r>
                        <a:rPr lang="it-IT" sz="2000" b="0" dirty="0">
                          <a:solidFill>
                            <a:srgbClr val="FF00FF"/>
                          </a:solidFill>
                          <a:effectLst/>
                        </a:rPr>
                        <a:t>)</a:t>
                      </a:r>
                      <a:endParaRPr lang="en-GB" sz="3600" b="0" dirty="0">
                        <a:solidFill>
                          <a:srgbClr val="FF00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733955"/>
                  </a:ext>
                </a:extLst>
              </a:tr>
              <a:tr h="435965">
                <a:tc>
                  <a:txBody>
                    <a:bodyPr/>
                    <a:lstStyle/>
                    <a:p>
                      <a:r>
                        <a:rPr lang="it-IT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Nominative</a:t>
                      </a:r>
                      <a:endParaRPr lang="en-GB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Ο Ιάκωβος</a:t>
                      </a:r>
                      <a:endParaRPr lang="en-GB" sz="2400" b="1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764635"/>
                  </a:ext>
                </a:extLst>
              </a:tr>
              <a:tr h="435965">
                <a:tc>
                  <a:txBody>
                    <a:bodyPr/>
                    <a:lstStyle/>
                    <a:p>
                      <a:r>
                        <a:rPr lang="it-IT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Accusative</a:t>
                      </a:r>
                      <a:endParaRPr lang="en-GB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Τον Ιάκωβο</a:t>
                      </a:r>
                      <a:endParaRPr lang="en-GB" sz="2400" b="1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818897"/>
                  </a:ext>
                </a:extLst>
              </a:tr>
              <a:tr h="435965">
                <a:tc>
                  <a:txBody>
                    <a:bodyPr/>
                    <a:lstStyle/>
                    <a:p>
                      <a:r>
                        <a:rPr lang="it-IT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Genitive</a:t>
                      </a:r>
                      <a:endParaRPr lang="en-GB" sz="36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Του Ιακώβου</a:t>
                      </a:r>
                      <a:endParaRPr lang="en-GB" sz="2400" b="1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32476"/>
                  </a:ext>
                </a:extLst>
              </a:tr>
              <a:tr h="435965">
                <a:tc>
                  <a:txBody>
                    <a:bodyPr/>
                    <a:lstStyle/>
                    <a:p>
                      <a:r>
                        <a:rPr lang="it-IT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Vocative</a:t>
                      </a:r>
                      <a:endParaRPr lang="en-GB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Ιάκωβε!</a:t>
                      </a:r>
                      <a:endParaRPr lang="en-GB" sz="2400" b="1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82515"/>
                  </a:ext>
                </a:extLst>
              </a:tr>
            </a:tbl>
          </a:graphicData>
        </a:graphic>
      </p:graphicFrame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5322E8F-B812-49AD-B72D-82BBFF0CB20F}"/>
              </a:ext>
            </a:extLst>
          </p:cNvPr>
          <p:cNvSpPr txBox="1"/>
          <p:nvPr/>
        </p:nvSpPr>
        <p:spPr>
          <a:xfrm>
            <a:off x="1083365" y="4907079"/>
            <a:ext cx="9483198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b="1" dirty="0" err="1">
                <a:solidFill>
                  <a:srgbClr val="0070C0"/>
                </a:solidFill>
              </a:rPr>
              <a:t>N.b.</a:t>
            </a:r>
            <a:r>
              <a:rPr lang="it-IT" sz="2000" b="1" dirty="0">
                <a:solidFill>
                  <a:srgbClr val="0070C0"/>
                </a:solidFill>
              </a:rPr>
              <a:t>: some </a:t>
            </a:r>
            <a:r>
              <a:rPr lang="it-IT" sz="2000" b="1" dirty="0" err="1">
                <a:solidFill>
                  <a:srgbClr val="0070C0"/>
                </a:solidFill>
              </a:rPr>
              <a:t>proper</a:t>
            </a:r>
            <a:r>
              <a:rPr lang="it-IT" sz="2000" b="1" dirty="0">
                <a:solidFill>
                  <a:srgbClr val="0070C0"/>
                </a:solidFill>
              </a:rPr>
              <a:t> names in –</a:t>
            </a:r>
            <a:r>
              <a:rPr lang="el-GR" sz="2000" b="1" dirty="0">
                <a:solidFill>
                  <a:srgbClr val="0070C0"/>
                </a:solidFill>
              </a:rPr>
              <a:t>ος </a:t>
            </a:r>
            <a:r>
              <a:rPr lang="it-IT" sz="2000" b="1" dirty="0">
                <a:solidFill>
                  <a:srgbClr val="0070C0"/>
                </a:solidFill>
              </a:rPr>
              <a:t>are </a:t>
            </a:r>
            <a:r>
              <a:rPr lang="it-IT" sz="2000" b="1" dirty="0" err="1">
                <a:solidFill>
                  <a:srgbClr val="0070C0"/>
                </a:solidFill>
              </a:rPr>
              <a:t>declined</a:t>
            </a:r>
            <a:r>
              <a:rPr lang="it-IT" sz="2000" b="1" dirty="0">
                <a:solidFill>
                  <a:srgbClr val="0070C0"/>
                </a:solidFill>
              </a:rPr>
              <a:t> in –</a:t>
            </a:r>
            <a:r>
              <a:rPr lang="el-GR" sz="2000" b="1" dirty="0">
                <a:solidFill>
                  <a:srgbClr val="0070C0"/>
                </a:solidFill>
              </a:rPr>
              <a:t>ο </a:t>
            </a:r>
            <a:r>
              <a:rPr lang="it-IT" sz="2000" b="1" dirty="0">
                <a:solidFill>
                  <a:srgbClr val="0070C0"/>
                </a:solidFill>
              </a:rPr>
              <a:t>(and </a:t>
            </a:r>
            <a:r>
              <a:rPr lang="it-IT" sz="2000" b="1" dirty="0" err="1">
                <a:solidFill>
                  <a:srgbClr val="0070C0"/>
                </a:solidFill>
              </a:rPr>
              <a:t>not</a:t>
            </a:r>
            <a:r>
              <a:rPr lang="it-IT" sz="2000" b="1" dirty="0">
                <a:solidFill>
                  <a:srgbClr val="0070C0"/>
                </a:solidFill>
              </a:rPr>
              <a:t> in –</a:t>
            </a:r>
            <a:r>
              <a:rPr lang="el-GR" sz="2000" b="1" dirty="0">
                <a:solidFill>
                  <a:srgbClr val="0070C0"/>
                </a:solidFill>
              </a:rPr>
              <a:t>ε</a:t>
            </a:r>
            <a:r>
              <a:rPr lang="it-IT" sz="2000" b="1" dirty="0">
                <a:solidFill>
                  <a:srgbClr val="0070C0"/>
                </a:solidFill>
              </a:rPr>
              <a:t>) in the vocative case (e.g., </a:t>
            </a:r>
            <a:r>
              <a:rPr lang="el-GR" sz="2000" b="1" dirty="0">
                <a:solidFill>
                  <a:srgbClr val="0070C0"/>
                </a:solidFill>
              </a:rPr>
              <a:t>Μάρκο, Χρίστο, Παύλο, Γιώργο, Στέλιο, Πέτρο...)</a:t>
            </a:r>
          </a:p>
        </p:txBody>
      </p:sp>
    </p:spTree>
    <p:extLst>
      <p:ext uri="{BB962C8B-B14F-4D97-AF65-F5344CB8AC3E}">
        <p14:creationId xmlns:p14="http://schemas.microsoft.com/office/powerpoint/2010/main" val="393637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77B553B1-3491-46E7-AF67-F9483FD0AA10}"/>
              </a:ext>
            </a:extLst>
          </p:cNvPr>
          <p:cNvSpPr/>
          <p:nvPr/>
        </p:nvSpPr>
        <p:spPr>
          <a:xfrm>
            <a:off x="1870841" y="2175661"/>
            <a:ext cx="9254359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b)	My name is Maria and I am from Greece. c)	My name is Maria and I am Greek.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72EA00F-7E5F-49C1-9A36-09A5BE56669C}"/>
              </a:ext>
            </a:extLst>
          </p:cNvPr>
          <p:cNvSpPr/>
          <p:nvPr/>
        </p:nvSpPr>
        <p:spPr>
          <a:xfrm>
            <a:off x="5560868" y="348054"/>
            <a:ext cx="6439584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GB" sz="4000" b="1" dirty="0">
                <a:solidFill>
                  <a:schemeClr val="accent1">
                    <a:lumMod val="75000"/>
                  </a:schemeClr>
                </a:solidFill>
              </a:rPr>
              <a:t>Translate into Modern Greek:</a:t>
            </a:r>
            <a:endParaRPr lang="el-GR" sz="4000" b="1" dirty="0">
              <a:solidFill>
                <a:srgbClr val="C00000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2821CE5-7503-4AA3-A555-B0DBC2847279}"/>
              </a:ext>
            </a:extLst>
          </p:cNvPr>
          <p:cNvSpPr/>
          <p:nvPr/>
        </p:nvSpPr>
        <p:spPr>
          <a:xfrm>
            <a:off x="1870840" y="4023505"/>
            <a:ext cx="9538839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>
              <a:lnSpc>
                <a:spcPct val="107000"/>
              </a:lnSpc>
              <a:spcAft>
                <a:spcPts val="0"/>
              </a:spcAft>
              <a:buAutoNum type="alphaLcParenR" startAt="2"/>
            </a:pPr>
            <a:r>
              <a:rPr lang="el-GR" sz="3600" b="1" dirty="0">
                <a:solidFill>
                  <a:schemeClr val="accent1">
                    <a:lumMod val="75000"/>
                  </a:schemeClr>
                </a:solidFill>
              </a:rPr>
              <a:t>Με λένε Μαρία και είμαι από την Ελλάδα.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0" indent="-742950">
              <a:lnSpc>
                <a:spcPct val="107000"/>
              </a:lnSpc>
              <a:spcAft>
                <a:spcPts val="0"/>
              </a:spcAft>
              <a:buAutoNum type="alphaLcParenR" startAt="2"/>
            </a:pPr>
            <a:r>
              <a:rPr lang="el-GR" sz="3600" b="1" dirty="0">
                <a:solidFill>
                  <a:schemeClr val="accent1">
                    <a:lumMod val="75000"/>
                  </a:schemeClr>
                </a:solidFill>
              </a:rPr>
              <a:t>Με λένε Μαρία και είμαι Ελληνίδα.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C8F9263-CE46-42CE-BC8C-854EF9CFCA34}"/>
              </a:ext>
            </a:extLst>
          </p:cNvPr>
          <p:cNvSpPr/>
          <p:nvPr/>
        </p:nvSpPr>
        <p:spPr>
          <a:xfrm>
            <a:off x="8611495" y="98050"/>
            <a:ext cx="2954207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l-GR" sz="4000" b="1" dirty="0">
                <a:solidFill>
                  <a:srgbClr val="C00000"/>
                </a:solidFill>
              </a:rPr>
              <a:t>Η οικογένεια</a:t>
            </a:r>
          </a:p>
        </p:txBody>
      </p:sp>
      <p:sp>
        <p:nvSpPr>
          <p:cNvPr id="16" name="CasellaDiTesto 7">
            <a:extLst>
              <a:ext uri="{FF2B5EF4-FFF2-40B4-BE49-F238E27FC236}">
                <a16:creationId xmlns:a16="http://schemas.microsoft.com/office/drawing/2014/main" id="{5D20238B-5434-4D36-BA9C-B3A98ECC4D05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it-IT" dirty="0">
                <a:solidFill>
                  <a:srgbClr val="0070C0"/>
                </a:solidFill>
              </a:rPr>
              <a:t>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A41AA72-BFAB-4F49-B525-5B32C3C88BF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6298" y="387798"/>
            <a:ext cx="7958901" cy="3933710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DE72DE2A-5DD9-43BE-B295-2F32925911E4}"/>
              </a:ext>
            </a:extLst>
          </p:cNvPr>
          <p:cNvSpPr/>
          <p:nvPr/>
        </p:nvSpPr>
        <p:spPr>
          <a:xfrm>
            <a:off x="626298" y="4396947"/>
            <a:ext cx="10424552" cy="12603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		Ο Δημήτρης είναι ο άντρας της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Σοφίας.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00000"/>
                </a:solidFill>
              </a:rPr>
              <a:t>η Σοφία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	Η Ελένη είναι η κόρη της Σοφίας.</a:t>
            </a:r>
          </a:p>
          <a:p>
            <a:pPr lvl="1">
              <a:lnSpc>
                <a:spcPct val="107000"/>
              </a:lnSpc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		Ο Γιώργος είναι ο γιος της Σοφίας.</a:t>
            </a:r>
          </a:p>
        </p:txBody>
      </p:sp>
    </p:spTree>
    <p:extLst>
      <p:ext uri="{BB962C8B-B14F-4D97-AF65-F5344CB8AC3E}">
        <p14:creationId xmlns:p14="http://schemas.microsoft.com/office/powerpoint/2010/main" val="1211952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C8F9263-CE46-42CE-BC8C-854EF9CFCA34}"/>
              </a:ext>
            </a:extLst>
          </p:cNvPr>
          <p:cNvSpPr/>
          <p:nvPr/>
        </p:nvSpPr>
        <p:spPr>
          <a:xfrm>
            <a:off x="7923979" y="26930"/>
            <a:ext cx="2954207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l-GR" sz="4000" b="1" dirty="0">
                <a:solidFill>
                  <a:srgbClr val="C00000"/>
                </a:solidFill>
              </a:rPr>
              <a:t>Η οικογένεια</a:t>
            </a:r>
          </a:p>
        </p:txBody>
      </p:sp>
      <p:sp>
        <p:nvSpPr>
          <p:cNvPr id="16" name="CasellaDiTesto 7">
            <a:extLst>
              <a:ext uri="{FF2B5EF4-FFF2-40B4-BE49-F238E27FC236}">
                <a16:creationId xmlns:a16="http://schemas.microsoft.com/office/drawing/2014/main" id="{5D20238B-5434-4D36-BA9C-B3A98ECC4D05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it-IT" dirty="0">
                <a:solidFill>
                  <a:srgbClr val="0070C0"/>
                </a:solidFill>
              </a:rPr>
              <a:t>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A41AA72-BFAB-4F49-B525-5B32C3C88BF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6299" y="387798"/>
            <a:ext cx="7056648" cy="3487769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DE72DE2A-5DD9-43BE-B295-2F32925911E4}"/>
              </a:ext>
            </a:extLst>
          </p:cNvPr>
          <p:cNvSpPr/>
          <p:nvPr/>
        </p:nvSpPr>
        <p:spPr>
          <a:xfrm>
            <a:off x="626299" y="3997692"/>
            <a:ext cx="10424552" cy="12603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		Η Σοφία είναι η γυναίκα του Δημήτρη.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00000"/>
                </a:solidFill>
              </a:rPr>
              <a:t>ο Δημήτρης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	Η Ελένη είναι η κόρη του Δημήτρη.</a:t>
            </a:r>
          </a:p>
          <a:p>
            <a:pPr lvl="1">
              <a:lnSpc>
                <a:spcPct val="107000"/>
              </a:lnSpc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		Ο Γιώργος είναι ο γιος του Δημήτρη.</a:t>
            </a:r>
          </a:p>
        </p:txBody>
      </p:sp>
    </p:spTree>
    <p:extLst>
      <p:ext uri="{BB962C8B-B14F-4D97-AF65-F5344CB8AC3E}">
        <p14:creationId xmlns:p14="http://schemas.microsoft.com/office/powerpoint/2010/main" val="1892300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C8F9263-CE46-42CE-BC8C-854EF9CFCA34}"/>
              </a:ext>
            </a:extLst>
          </p:cNvPr>
          <p:cNvSpPr/>
          <p:nvPr/>
        </p:nvSpPr>
        <p:spPr>
          <a:xfrm>
            <a:off x="7923979" y="26930"/>
            <a:ext cx="2954207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l-GR" sz="4000" b="1" dirty="0">
                <a:solidFill>
                  <a:srgbClr val="C00000"/>
                </a:solidFill>
              </a:rPr>
              <a:t>Η οικογένεια</a:t>
            </a:r>
          </a:p>
        </p:txBody>
      </p:sp>
      <p:sp>
        <p:nvSpPr>
          <p:cNvPr id="16" name="CasellaDiTesto 7">
            <a:extLst>
              <a:ext uri="{FF2B5EF4-FFF2-40B4-BE49-F238E27FC236}">
                <a16:creationId xmlns:a16="http://schemas.microsoft.com/office/drawing/2014/main" id="{5D20238B-5434-4D36-BA9C-B3A98ECC4D05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it-IT" dirty="0">
                <a:solidFill>
                  <a:srgbClr val="0070C0"/>
                </a:solidFill>
              </a:rPr>
              <a:t>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A41AA72-BFAB-4F49-B525-5B32C3C88BF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6299" y="387798"/>
            <a:ext cx="7056648" cy="3487769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DE72DE2A-5DD9-43BE-B295-2F32925911E4}"/>
              </a:ext>
            </a:extLst>
          </p:cNvPr>
          <p:cNvSpPr/>
          <p:nvPr/>
        </p:nvSpPr>
        <p:spPr>
          <a:xfrm>
            <a:off x="626299" y="3997692"/>
            <a:ext cx="10424552" cy="12603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		Ο Δημήτρης είναι ο πατέρας του Γιώργου.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00000"/>
                </a:solidFill>
              </a:rPr>
              <a:t>ο Γιώργος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	Η Σοφία είναι η μητέρα του Γιώργου.</a:t>
            </a:r>
          </a:p>
          <a:p>
            <a:pPr lvl="1">
              <a:lnSpc>
                <a:spcPct val="107000"/>
              </a:lnSpc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		Η Ελένη είναι η αδελφή του Γιώργου.</a:t>
            </a:r>
          </a:p>
        </p:txBody>
      </p:sp>
    </p:spTree>
    <p:extLst>
      <p:ext uri="{BB962C8B-B14F-4D97-AF65-F5344CB8AC3E}">
        <p14:creationId xmlns:p14="http://schemas.microsoft.com/office/powerpoint/2010/main" val="4144944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C8F9263-CE46-42CE-BC8C-854EF9CFCA34}"/>
              </a:ext>
            </a:extLst>
          </p:cNvPr>
          <p:cNvSpPr/>
          <p:nvPr/>
        </p:nvSpPr>
        <p:spPr>
          <a:xfrm>
            <a:off x="7923979" y="26930"/>
            <a:ext cx="2954207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l-GR" sz="4000" b="1" dirty="0">
                <a:solidFill>
                  <a:srgbClr val="C00000"/>
                </a:solidFill>
              </a:rPr>
              <a:t>Η οικογένεια</a:t>
            </a:r>
          </a:p>
        </p:txBody>
      </p:sp>
      <p:sp>
        <p:nvSpPr>
          <p:cNvPr id="16" name="CasellaDiTesto 7">
            <a:extLst>
              <a:ext uri="{FF2B5EF4-FFF2-40B4-BE49-F238E27FC236}">
                <a16:creationId xmlns:a16="http://schemas.microsoft.com/office/drawing/2014/main" id="{5D20238B-5434-4D36-BA9C-B3A98ECC4D05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it-IT" dirty="0">
                <a:solidFill>
                  <a:srgbClr val="0070C0"/>
                </a:solidFill>
              </a:rPr>
              <a:t>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 2022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DE72DE2A-5DD9-43BE-B295-2F32925911E4}"/>
              </a:ext>
            </a:extLst>
          </p:cNvPr>
          <p:cNvSpPr/>
          <p:nvPr/>
        </p:nvSpPr>
        <p:spPr>
          <a:xfrm>
            <a:off x="1451544" y="1415724"/>
            <a:ext cx="3359292" cy="4026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00B0F0"/>
                </a:solidFill>
              </a:rPr>
              <a:t>ο αδελφός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00B0F0"/>
                </a:solidFill>
              </a:rPr>
              <a:t>ο άντρας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00B0F0"/>
                </a:solidFill>
              </a:rPr>
              <a:t>ο σύζηγος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00B0F0"/>
                </a:solidFill>
              </a:rPr>
              <a:t>ο πατέρας 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00B0F0"/>
                </a:solidFill>
              </a:rPr>
              <a:t>ο θείος 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00B0F0"/>
                </a:solidFill>
              </a:rPr>
              <a:t>ο παππούς 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00B0F0"/>
                </a:solidFill>
              </a:rPr>
              <a:t>ο ξάδελφος 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00B0F0"/>
                </a:solidFill>
              </a:rPr>
              <a:t>ο ανιψιός 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00B0F0"/>
                </a:solidFill>
              </a:rPr>
              <a:t>ο εγγονός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l-G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08DBF0D5-1519-4D4B-BCDE-D1C78F75775E}"/>
              </a:ext>
            </a:extLst>
          </p:cNvPr>
          <p:cNvSpPr/>
          <p:nvPr/>
        </p:nvSpPr>
        <p:spPr>
          <a:xfrm>
            <a:off x="4067237" y="1415724"/>
            <a:ext cx="3359292" cy="4026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C00CC"/>
                </a:solidFill>
              </a:rPr>
              <a:t>η</a:t>
            </a:r>
            <a:r>
              <a:rPr lang="it-IT" sz="2400" b="1" dirty="0">
                <a:solidFill>
                  <a:srgbClr val="CC00CC"/>
                </a:solidFill>
              </a:rPr>
              <a:t> </a:t>
            </a:r>
            <a:r>
              <a:rPr lang="el-GR" sz="2400" b="1" dirty="0">
                <a:solidFill>
                  <a:srgbClr val="CC00CC"/>
                </a:solidFill>
              </a:rPr>
              <a:t>αδελφή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C00CC"/>
                </a:solidFill>
              </a:rPr>
              <a:t>η γυναίκα 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C00CC"/>
                </a:solidFill>
              </a:rPr>
              <a:t>η</a:t>
            </a:r>
            <a:r>
              <a:rPr lang="it-IT" sz="2400" b="1" dirty="0">
                <a:solidFill>
                  <a:srgbClr val="CC00CC"/>
                </a:solidFill>
              </a:rPr>
              <a:t> </a:t>
            </a:r>
            <a:r>
              <a:rPr lang="el-GR" sz="2400" b="1" dirty="0">
                <a:solidFill>
                  <a:srgbClr val="CC00CC"/>
                </a:solidFill>
              </a:rPr>
              <a:t>σύζηγος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C00CC"/>
                </a:solidFill>
              </a:rPr>
              <a:t>η μητέρα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C00CC"/>
                </a:solidFill>
              </a:rPr>
              <a:t>η θεία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C00CC"/>
                </a:solidFill>
              </a:rPr>
              <a:t>η γιαγιά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C00CC"/>
                </a:solidFill>
              </a:rPr>
              <a:t>η ξαδέλφη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C00CC"/>
                </a:solidFill>
              </a:rPr>
              <a:t>η ανιψιά</a:t>
            </a:r>
            <a:endParaRPr lang="it-IT" sz="2400" b="1" dirty="0">
              <a:solidFill>
                <a:srgbClr val="CC00CC"/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C00CC"/>
                </a:solidFill>
              </a:rPr>
              <a:t>η εγγονή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l-G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FFE7669A-47B7-469A-A44E-48C699E0B46F}"/>
              </a:ext>
            </a:extLst>
          </p:cNvPr>
          <p:cNvSpPr/>
          <p:nvPr/>
        </p:nvSpPr>
        <p:spPr>
          <a:xfrm>
            <a:off x="7062228" y="1415724"/>
            <a:ext cx="3815958" cy="4026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it-IT" sz="2400" b="1" dirty="0" err="1">
                <a:solidFill>
                  <a:srgbClr val="002060"/>
                </a:solidFill>
              </a:rPr>
              <a:t>brother</a:t>
            </a:r>
            <a:r>
              <a:rPr lang="it-IT" sz="2400" b="1" dirty="0">
                <a:solidFill>
                  <a:srgbClr val="002060"/>
                </a:solidFill>
              </a:rPr>
              <a:t> / </a:t>
            </a:r>
            <a:r>
              <a:rPr lang="it-IT" sz="2400" b="1" dirty="0" err="1">
                <a:solidFill>
                  <a:srgbClr val="002060"/>
                </a:solidFill>
              </a:rPr>
              <a:t>sister</a:t>
            </a:r>
            <a:endParaRPr lang="el-GR" sz="2400" b="1" dirty="0">
              <a:solidFill>
                <a:srgbClr val="002060"/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it-IT" sz="2400" b="1" dirty="0" err="1">
                <a:solidFill>
                  <a:srgbClr val="002060"/>
                </a:solidFill>
              </a:rPr>
              <a:t>husband</a:t>
            </a:r>
            <a:r>
              <a:rPr lang="it-IT" sz="2400" b="1" dirty="0">
                <a:solidFill>
                  <a:srgbClr val="002060"/>
                </a:solidFill>
              </a:rPr>
              <a:t> /</a:t>
            </a:r>
            <a:r>
              <a:rPr lang="it-IT" sz="2400" b="1" dirty="0" err="1">
                <a:solidFill>
                  <a:srgbClr val="002060"/>
                </a:solidFill>
              </a:rPr>
              <a:t>wife</a:t>
            </a:r>
            <a:endParaRPr lang="el-GR" sz="2400" b="1" dirty="0">
              <a:solidFill>
                <a:srgbClr val="002060"/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it-IT" sz="2400" b="1" dirty="0">
                <a:solidFill>
                  <a:srgbClr val="002060"/>
                </a:solidFill>
              </a:rPr>
              <a:t>partner</a:t>
            </a:r>
            <a:endParaRPr lang="el-GR" sz="2400" b="1" dirty="0">
              <a:solidFill>
                <a:srgbClr val="002060"/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it-IT" sz="2400" b="1" dirty="0" err="1">
                <a:solidFill>
                  <a:srgbClr val="002060"/>
                </a:solidFill>
              </a:rPr>
              <a:t>father</a:t>
            </a:r>
            <a:r>
              <a:rPr lang="it-IT" sz="2400" b="1" dirty="0">
                <a:solidFill>
                  <a:srgbClr val="002060"/>
                </a:solidFill>
              </a:rPr>
              <a:t> / </a:t>
            </a:r>
            <a:r>
              <a:rPr lang="it-IT" sz="2400" b="1" dirty="0" err="1">
                <a:solidFill>
                  <a:srgbClr val="002060"/>
                </a:solidFill>
              </a:rPr>
              <a:t>mother</a:t>
            </a:r>
            <a:endParaRPr lang="el-GR" sz="2400" b="1" dirty="0">
              <a:solidFill>
                <a:srgbClr val="002060"/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it-IT" sz="2400" b="1" dirty="0" err="1">
                <a:solidFill>
                  <a:srgbClr val="002060"/>
                </a:solidFill>
              </a:rPr>
              <a:t>uncle</a:t>
            </a:r>
            <a:r>
              <a:rPr lang="it-IT" sz="2400" b="1" dirty="0">
                <a:solidFill>
                  <a:srgbClr val="002060"/>
                </a:solidFill>
              </a:rPr>
              <a:t> / </a:t>
            </a:r>
            <a:r>
              <a:rPr lang="it-IT" sz="2400" b="1" dirty="0" err="1">
                <a:solidFill>
                  <a:srgbClr val="002060"/>
                </a:solidFill>
              </a:rPr>
              <a:t>aunt</a:t>
            </a:r>
            <a:endParaRPr lang="el-GR" sz="2400" b="1" dirty="0">
              <a:solidFill>
                <a:srgbClr val="002060"/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it-IT" sz="2400" b="1" dirty="0" err="1">
                <a:solidFill>
                  <a:srgbClr val="002060"/>
                </a:solidFill>
              </a:rPr>
              <a:t>grandfather</a:t>
            </a:r>
            <a:r>
              <a:rPr lang="it-IT" sz="2400" b="1" dirty="0">
                <a:solidFill>
                  <a:srgbClr val="002060"/>
                </a:solidFill>
              </a:rPr>
              <a:t> / </a:t>
            </a:r>
            <a:r>
              <a:rPr lang="it-IT" sz="2400" b="1" dirty="0" err="1">
                <a:solidFill>
                  <a:srgbClr val="002060"/>
                </a:solidFill>
              </a:rPr>
              <a:t>grandmother</a:t>
            </a:r>
            <a:endParaRPr lang="el-GR" sz="2400" b="1" dirty="0">
              <a:solidFill>
                <a:srgbClr val="002060"/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it-IT" sz="2400" b="1" dirty="0" err="1">
                <a:solidFill>
                  <a:srgbClr val="002060"/>
                </a:solidFill>
              </a:rPr>
              <a:t>cousin</a:t>
            </a:r>
            <a:endParaRPr lang="el-GR" sz="2400" b="1" dirty="0">
              <a:solidFill>
                <a:srgbClr val="002060"/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it-IT" sz="2400" b="1" dirty="0" err="1">
                <a:solidFill>
                  <a:srgbClr val="002060"/>
                </a:solidFill>
              </a:rPr>
              <a:t>nephew</a:t>
            </a:r>
            <a:r>
              <a:rPr lang="it-IT" sz="2400" b="1" dirty="0">
                <a:solidFill>
                  <a:srgbClr val="002060"/>
                </a:solidFill>
              </a:rPr>
              <a:t> / </a:t>
            </a:r>
            <a:r>
              <a:rPr lang="it-IT" sz="2400" b="1" dirty="0" err="1">
                <a:solidFill>
                  <a:srgbClr val="002060"/>
                </a:solidFill>
              </a:rPr>
              <a:t>niece</a:t>
            </a:r>
            <a:endParaRPr lang="it-IT" sz="2400" b="1" dirty="0">
              <a:solidFill>
                <a:srgbClr val="002060"/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it-IT" sz="2400" b="1" dirty="0" err="1">
                <a:solidFill>
                  <a:srgbClr val="002060"/>
                </a:solidFill>
              </a:rPr>
              <a:t>grandson</a:t>
            </a:r>
            <a:r>
              <a:rPr lang="it-IT" sz="2400" b="1" dirty="0">
                <a:solidFill>
                  <a:srgbClr val="002060"/>
                </a:solidFill>
              </a:rPr>
              <a:t> / </a:t>
            </a:r>
            <a:r>
              <a:rPr lang="it-IT" sz="2400" b="1" dirty="0" err="1">
                <a:solidFill>
                  <a:srgbClr val="002060"/>
                </a:solidFill>
              </a:rPr>
              <a:t>granddaughter</a:t>
            </a:r>
            <a:endParaRPr lang="el-GR" sz="2400" b="1" dirty="0">
              <a:solidFill>
                <a:srgbClr val="002060"/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l-G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95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F08ABCB6-0F86-4901-87F0-0A56CA26803A}"/>
              </a:ext>
            </a:extLst>
          </p:cNvPr>
          <p:cNvSpPr/>
          <p:nvPr/>
        </p:nvSpPr>
        <p:spPr>
          <a:xfrm>
            <a:off x="1195415" y="1524443"/>
            <a:ext cx="5742087" cy="8651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Ο πατέρας </a:t>
            </a:r>
            <a:r>
              <a:rPr lang="el-GR" sz="2400" b="1" dirty="0">
                <a:solidFill>
                  <a:srgbClr val="FF0000"/>
                </a:solidFill>
              </a:rPr>
              <a:t>της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 δουλεύει στη Θεσσαλονίκη.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Το παιδί </a:t>
            </a:r>
            <a:r>
              <a:rPr lang="el-GR" sz="2400" b="1" dirty="0">
                <a:solidFill>
                  <a:srgbClr val="FF0000"/>
                </a:solidFill>
              </a:rPr>
              <a:t>μας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 είναι στο σπίτι.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C8F9263-CE46-42CE-BC8C-854EF9CFCA34}"/>
              </a:ext>
            </a:extLst>
          </p:cNvPr>
          <p:cNvSpPr/>
          <p:nvPr/>
        </p:nvSpPr>
        <p:spPr>
          <a:xfrm>
            <a:off x="6631605" y="26930"/>
            <a:ext cx="5538952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l-GR" sz="4000" b="1" dirty="0">
                <a:solidFill>
                  <a:srgbClr val="C00000"/>
                </a:solidFill>
              </a:rPr>
              <a:t>Το τηλέφωνό μου είναι...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517D80-B693-45D3-B20F-1E26BB708AE1}"/>
              </a:ext>
            </a:extLst>
          </p:cNvPr>
          <p:cNvSpPr/>
          <p:nvPr/>
        </p:nvSpPr>
        <p:spPr>
          <a:xfrm>
            <a:off x="6184292" y="3011136"/>
            <a:ext cx="3005044" cy="28410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>
              <a:lnSpc>
                <a:spcPct val="107000"/>
              </a:lnSpc>
            </a:pPr>
            <a:r>
              <a:rPr lang="el-G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μου</a:t>
            </a:r>
          </a:p>
          <a:p>
            <a:pPr>
              <a:lnSpc>
                <a:spcPct val="107000"/>
              </a:lnSpc>
            </a:pPr>
            <a:r>
              <a:rPr lang="el-G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σου</a:t>
            </a:r>
          </a:p>
          <a:p>
            <a:pPr>
              <a:lnSpc>
                <a:spcPct val="107000"/>
              </a:lnSpc>
            </a:pPr>
            <a:r>
              <a:rPr lang="el-G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του </a:t>
            </a:r>
            <a:r>
              <a:rPr lang="it-IT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el-GR" sz="2400" b="1" dirty="0">
                <a:solidFill>
                  <a:srgbClr val="ED69A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της</a:t>
            </a:r>
            <a:r>
              <a:rPr lang="el-G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el-GR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του</a:t>
            </a:r>
          </a:p>
          <a:p>
            <a:pPr>
              <a:lnSpc>
                <a:spcPct val="107000"/>
              </a:lnSpc>
            </a:pPr>
            <a:r>
              <a:rPr lang="el-G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μας</a:t>
            </a:r>
          </a:p>
          <a:p>
            <a:pPr>
              <a:lnSpc>
                <a:spcPct val="107000"/>
              </a:lnSpc>
            </a:pPr>
            <a:r>
              <a:rPr lang="el-G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σας</a:t>
            </a:r>
          </a:p>
          <a:p>
            <a:pPr>
              <a:lnSpc>
                <a:spcPct val="107000"/>
              </a:lnSpc>
            </a:pPr>
            <a:r>
              <a:rPr lang="el-G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τους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594BB03-4491-4798-BBDA-8C7DFA86D292}"/>
              </a:ext>
            </a:extLst>
          </p:cNvPr>
          <p:cNvSpPr/>
          <p:nvPr/>
        </p:nvSpPr>
        <p:spPr>
          <a:xfrm>
            <a:off x="2563937" y="3569306"/>
            <a:ext cx="3005044" cy="20506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Ο γιατρός</a:t>
            </a:r>
          </a:p>
          <a:p>
            <a:pPr algn="ctr">
              <a:lnSpc>
                <a:spcPct val="107000"/>
              </a:lnSpc>
            </a:pPr>
            <a:endParaRPr lang="el-GR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07000"/>
              </a:lnSpc>
            </a:pPr>
            <a:r>
              <a:rPr lang="el-GR" sz="2400" b="1" dirty="0">
                <a:solidFill>
                  <a:srgbClr val="ED69A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Η δουλειά</a:t>
            </a:r>
          </a:p>
          <a:p>
            <a:pPr algn="ctr">
              <a:lnSpc>
                <a:spcPct val="107000"/>
              </a:lnSpc>
            </a:pPr>
            <a:endParaRPr lang="el-GR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07000"/>
              </a:lnSpc>
            </a:pPr>
            <a:r>
              <a:rPr lang="el-GR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Το παιδί</a:t>
            </a:r>
          </a:p>
        </p:txBody>
      </p:sp>
      <p:sp>
        <p:nvSpPr>
          <p:cNvPr id="17" name="CasellaDiTesto 7">
            <a:extLst>
              <a:ext uri="{FF2B5EF4-FFF2-40B4-BE49-F238E27FC236}">
                <a16:creationId xmlns:a16="http://schemas.microsoft.com/office/drawing/2014/main" id="{323D1B16-561B-4B42-B5A1-B13F0DA74DD8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it-IT" dirty="0">
                <a:solidFill>
                  <a:srgbClr val="0070C0"/>
                </a:solidFill>
              </a:rPr>
              <a:t>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 2022</a:t>
            </a:r>
          </a:p>
        </p:txBody>
      </p:sp>
    </p:spTree>
    <p:extLst>
      <p:ext uri="{BB962C8B-B14F-4D97-AF65-F5344CB8AC3E}">
        <p14:creationId xmlns:p14="http://schemas.microsoft.com/office/powerpoint/2010/main" val="3543039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9A249BE0-ED3C-41BF-80AE-235BFA3C692E}"/>
              </a:ext>
            </a:extLst>
          </p:cNvPr>
          <p:cNvSpPr/>
          <p:nvPr/>
        </p:nvSpPr>
        <p:spPr>
          <a:xfrm>
            <a:off x="606287" y="798888"/>
            <a:ext cx="10969185" cy="390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endParaRPr lang="el-G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Ο άντρας  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_______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 είναι από την Πολωνία. 		(η Ελένη)</a:t>
            </a: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Το παιδί 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______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 μένει στην Ελβετία. 			(εμείς)</a:t>
            </a: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Ο γιατρός 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_______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 μένει στο Κολωνάκι. 	(ο Κώστας και η Άννα)</a:t>
            </a: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Η δουλειά 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______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είναι στον Πειραιά. 		(ο Γιάννης)</a:t>
            </a: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Πού είναι το κινητό 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_____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 ;				(εσείς)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1BCD2FF-8BA8-4EC0-95DF-A161B514B921}"/>
              </a:ext>
            </a:extLst>
          </p:cNvPr>
          <p:cNvSpPr/>
          <p:nvPr/>
        </p:nvSpPr>
        <p:spPr>
          <a:xfrm>
            <a:off x="7713672" y="438020"/>
            <a:ext cx="4273028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l-GR" sz="4000" b="1" dirty="0">
                <a:solidFill>
                  <a:srgbClr val="C00000"/>
                </a:solidFill>
              </a:rPr>
              <a:t>ΤΟ ΣΩΣΤΟ ΚΤΗΤΙΚΟ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6FE8794-B64B-4E6E-BDB1-E345AB6FC973}"/>
              </a:ext>
            </a:extLst>
          </p:cNvPr>
          <p:cNvSpPr txBox="1"/>
          <p:nvPr/>
        </p:nvSpPr>
        <p:spPr>
          <a:xfrm>
            <a:off x="2924392" y="1670673"/>
            <a:ext cx="7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C00000"/>
                </a:solidFill>
                <a:latin typeface="Segoe Print" panose="02000600000000000000" pitchFamily="2" charset="0"/>
              </a:rPr>
              <a:t>της</a:t>
            </a:r>
            <a:endParaRPr lang="en-GB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4FA8887-DFC5-45E9-9D36-29C0EEC072D8}"/>
              </a:ext>
            </a:extLst>
          </p:cNvPr>
          <p:cNvSpPr txBox="1"/>
          <p:nvPr/>
        </p:nvSpPr>
        <p:spPr>
          <a:xfrm>
            <a:off x="2704705" y="2273125"/>
            <a:ext cx="7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C00000"/>
                </a:solidFill>
                <a:latin typeface="Segoe Print" panose="02000600000000000000" pitchFamily="2" charset="0"/>
              </a:rPr>
              <a:t>μας</a:t>
            </a:r>
            <a:endParaRPr lang="en-GB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AF40945-E918-435D-BD9A-7E21F578F10D}"/>
              </a:ext>
            </a:extLst>
          </p:cNvPr>
          <p:cNvSpPr txBox="1"/>
          <p:nvPr/>
        </p:nvSpPr>
        <p:spPr>
          <a:xfrm>
            <a:off x="2924392" y="2927951"/>
            <a:ext cx="7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C00000"/>
                </a:solidFill>
                <a:latin typeface="Segoe Print" panose="02000600000000000000" pitchFamily="2" charset="0"/>
              </a:rPr>
              <a:t>τους</a:t>
            </a:r>
            <a:endParaRPr lang="en-GB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DF29BAC-24F1-421F-A236-C1007DA4B58C}"/>
              </a:ext>
            </a:extLst>
          </p:cNvPr>
          <p:cNvSpPr txBox="1"/>
          <p:nvPr/>
        </p:nvSpPr>
        <p:spPr>
          <a:xfrm>
            <a:off x="2924392" y="3582777"/>
            <a:ext cx="7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C00000"/>
                </a:solidFill>
                <a:latin typeface="Segoe Print" panose="02000600000000000000" pitchFamily="2" charset="0"/>
              </a:rPr>
              <a:t>του</a:t>
            </a:r>
            <a:endParaRPr lang="en-GB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FDCC27C-4569-44A4-AB08-79BA226CC489}"/>
              </a:ext>
            </a:extLst>
          </p:cNvPr>
          <p:cNvSpPr txBox="1"/>
          <p:nvPr/>
        </p:nvSpPr>
        <p:spPr>
          <a:xfrm>
            <a:off x="4294496" y="4183017"/>
            <a:ext cx="7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C00000"/>
                </a:solidFill>
                <a:latin typeface="Segoe Print" panose="02000600000000000000" pitchFamily="2" charset="0"/>
              </a:rPr>
              <a:t>σας</a:t>
            </a:r>
            <a:endParaRPr lang="en-GB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31" name="CasellaDiTesto 7">
            <a:extLst>
              <a:ext uri="{FF2B5EF4-FFF2-40B4-BE49-F238E27FC236}">
                <a16:creationId xmlns:a16="http://schemas.microsoft.com/office/drawing/2014/main" id="{6840439C-6B9E-4925-BD80-79C2DDE44F35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it-IT" dirty="0">
                <a:solidFill>
                  <a:srgbClr val="0070C0"/>
                </a:solidFill>
              </a:rPr>
              <a:t>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 2022</a:t>
            </a:r>
          </a:p>
        </p:txBody>
      </p:sp>
    </p:spTree>
    <p:extLst>
      <p:ext uri="{BB962C8B-B14F-4D97-AF65-F5344CB8AC3E}">
        <p14:creationId xmlns:p14="http://schemas.microsoft.com/office/powerpoint/2010/main" val="33484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3" grpId="0"/>
      <p:bldP spid="24" grpId="0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6" name="CasellaDiTesto 7">
            <a:extLst>
              <a:ext uri="{FF2B5EF4-FFF2-40B4-BE49-F238E27FC236}">
                <a16:creationId xmlns:a16="http://schemas.microsoft.com/office/drawing/2014/main" id="{5D20238B-5434-4D36-BA9C-B3A98ECC4D05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it-IT" dirty="0">
                <a:solidFill>
                  <a:srgbClr val="0070C0"/>
                </a:solidFill>
              </a:rPr>
              <a:t>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BD86BE-F86E-6073-1DE3-A1F157D5224F}"/>
              </a:ext>
            </a:extLst>
          </p:cNvPr>
          <p:cNvSpPr txBox="1"/>
          <p:nvPr/>
        </p:nvSpPr>
        <p:spPr>
          <a:xfrm>
            <a:off x="1320800" y="728911"/>
            <a:ext cx="10159999" cy="5164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15000"/>
              </a:lnSpc>
              <a:buFont typeface="+mj-lt"/>
              <a:buAutoNum type="arabicPeriod"/>
            </a:pPr>
            <a:r>
              <a:rPr lang="it-IT" sz="2400" b="1" dirty="0" err="1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Syllable</a:t>
            </a:r>
            <a:r>
              <a:rPr lang="it-IT" sz="2400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it-IT" sz="2400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rules</a:t>
            </a:r>
            <a:endParaRPr lang="en-GB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buFont typeface="+mj-lt"/>
              <a:buAutoNum type="arabicPeriod"/>
            </a:pPr>
            <a:r>
              <a:rPr lang="it-IT" sz="2400" b="1" dirty="0" err="1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l-GR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είμαι, λέγομαι </a:t>
            </a: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l-GR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με λένε</a:t>
            </a:r>
            <a:endParaRPr lang="it-IT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buFont typeface="+mj-lt"/>
              <a:buAutoNum type="arabicPeriod"/>
            </a:pPr>
            <a:r>
              <a:rPr lang="it-IT" sz="2400" b="1" dirty="0" err="1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2400" b="1" dirty="0" err="1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umerals</a:t>
            </a: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up to 1000 (</a:t>
            </a:r>
            <a:r>
              <a:rPr lang="el-GR" sz="2400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συν/και, πλην, επί, διά)</a:t>
            </a:r>
            <a:endParaRPr lang="it-IT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buFont typeface="+mj-lt"/>
              <a:buAutoNum type="arabicPeriod"/>
            </a:pPr>
            <a:r>
              <a:rPr lang="it-IT" sz="2400" b="1" dirty="0" err="1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Vocabulary</a:t>
            </a:r>
            <a:r>
              <a:rPr lang="it-IT" sz="2400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it-IT" sz="2400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to family</a:t>
            </a:r>
            <a:endParaRPr lang="it-IT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buFont typeface="+mj-lt"/>
              <a:buAutoNum type="arabicPeriod"/>
            </a:pP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it-IT" sz="2400" b="1" dirty="0" err="1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(theory)</a:t>
            </a:r>
          </a:p>
          <a:p>
            <a:pPr marL="457200" lvl="0" indent="-457200">
              <a:lnSpc>
                <a:spcPct val="115000"/>
              </a:lnSpc>
              <a:buFont typeface="+mj-lt"/>
              <a:buAutoNum type="arabicPeriod"/>
            </a:pPr>
            <a:r>
              <a:rPr lang="it-IT" sz="2400" b="1" dirty="0" err="1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Facts</a:t>
            </a: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Greece</a:t>
            </a: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and Cyprus</a:t>
            </a:r>
          </a:p>
          <a:p>
            <a:pPr marL="457200" lvl="0" indent="-457200">
              <a:lnSpc>
                <a:spcPct val="115000"/>
              </a:lnSpc>
              <a:buFont typeface="+mj-lt"/>
              <a:buAutoNum type="arabicPeriod"/>
            </a:pPr>
            <a:r>
              <a:rPr lang="it-IT" sz="2400" b="1" dirty="0" err="1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l-GR" sz="2400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από</a:t>
            </a:r>
            <a:r>
              <a:rPr lang="it-IT" sz="2400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and of the </a:t>
            </a:r>
            <a:r>
              <a:rPr lang="it-IT" sz="2400" b="1" dirty="0" err="1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articulated</a:t>
            </a:r>
            <a:r>
              <a:rPr lang="it-IT" sz="2400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prepositions</a:t>
            </a:r>
            <a:r>
              <a:rPr lang="it-IT" sz="2400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formed</a:t>
            </a:r>
            <a:r>
              <a:rPr lang="it-IT" sz="2400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l-GR" sz="2400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σε</a:t>
            </a:r>
            <a:endParaRPr lang="it-IT" sz="2400" b="1" dirty="0">
              <a:solidFill>
                <a:schemeClr val="accent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buFont typeface="+mj-lt"/>
              <a:buAutoNum type="arabicPeriod"/>
            </a:pPr>
            <a:r>
              <a:rPr lang="it-IT" sz="2400" b="1" dirty="0" err="1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Phonetic</a:t>
            </a:r>
            <a:r>
              <a:rPr lang="it-IT" sz="2400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transcriptions</a:t>
            </a:r>
            <a:endParaRPr lang="it-IT" sz="2400" b="1" dirty="0">
              <a:solidFill>
                <a:schemeClr val="accent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buFont typeface="+mj-lt"/>
              <a:buAutoNum type="arabicPeriod"/>
            </a:pPr>
            <a:r>
              <a:rPr lang="it-IT" sz="2400" b="1" dirty="0" err="1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Everyday</a:t>
            </a:r>
            <a:r>
              <a:rPr lang="it-IT" sz="2400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interaction (</a:t>
            </a:r>
            <a:r>
              <a:rPr lang="it-IT" sz="2400" b="1" dirty="0" err="1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greetings</a:t>
            </a:r>
            <a:r>
              <a:rPr lang="it-IT" sz="2400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etc.)</a:t>
            </a:r>
          </a:p>
          <a:p>
            <a:pPr marL="457200" lvl="0" indent="-457200">
              <a:lnSpc>
                <a:spcPct val="115000"/>
              </a:lnSpc>
              <a:buFont typeface="+mj-lt"/>
              <a:buAutoNum type="arabicPeriod"/>
            </a:pP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International Scientific </a:t>
            </a:r>
            <a:r>
              <a:rPr lang="it-IT" sz="2400" b="1" dirty="0" err="1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Vocabulary</a:t>
            </a:r>
            <a:endParaRPr lang="it-IT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buFont typeface="+mj-lt"/>
              <a:buAutoNum type="arabicPeriod"/>
            </a:pPr>
            <a:r>
              <a:rPr lang="it-IT" sz="2400" b="1" dirty="0" err="1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Toponyms</a:t>
            </a:r>
            <a:r>
              <a:rPr lang="it-IT" sz="2400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2400" b="1" dirty="0" err="1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adjectives</a:t>
            </a:r>
            <a:r>
              <a:rPr lang="it-IT" sz="2400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sz="2400" b="1" dirty="0" err="1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nationality</a:t>
            </a:r>
            <a:endParaRPr lang="it-IT" sz="2400" b="1" dirty="0">
              <a:solidFill>
                <a:schemeClr val="accent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buFont typeface="+mj-lt"/>
              <a:buAutoNum type="arabicPeriod"/>
            </a:pPr>
            <a:endParaRPr lang="it-IT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041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6" name="CasellaDiTesto 7">
            <a:extLst>
              <a:ext uri="{FF2B5EF4-FFF2-40B4-BE49-F238E27FC236}">
                <a16:creationId xmlns:a16="http://schemas.microsoft.com/office/drawing/2014/main" id="{5D20238B-5434-4D36-BA9C-B3A98ECC4D05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it-IT" dirty="0">
                <a:solidFill>
                  <a:srgbClr val="0070C0"/>
                </a:solidFill>
              </a:rPr>
              <a:t>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BD86BE-F86E-6073-1DE3-A1F157D5224F}"/>
              </a:ext>
            </a:extLst>
          </p:cNvPr>
          <p:cNvSpPr txBox="1"/>
          <p:nvPr/>
        </p:nvSpPr>
        <p:spPr>
          <a:xfrm>
            <a:off x="1463040" y="1937951"/>
            <a:ext cx="10159999" cy="1766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GB" sz="2400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l-GR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ίμαι είκοσι χρονών </a:t>
            </a: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2400" b="1" dirty="0" err="1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I’m</a:t>
            </a: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it-IT" sz="2400" b="1" dirty="0" err="1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it-IT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15000"/>
              </a:lnSpc>
            </a:pPr>
            <a:endParaRPr lang="it-IT" sz="2400" b="1" dirty="0">
              <a:solidFill>
                <a:schemeClr val="accent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endParaRPr lang="it-IT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en-GB" sz="2400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l-GR" sz="24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πατέρας μου είναι πενήντα </a:t>
            </a:r>
            <a:r>
              <a:rPr lang="el-GR" sz="2400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τέσσερα χρονών </a:t>
            </a:r>
            <a:r>
              <a:rPr lang="it-IT" sz="2400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2400" b="1" dirty="0" err="1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it-IT" sz="2400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father</a:t>
            </a:r>
            <a:r>
              <a:rPr lang="it-IT" sz="2400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2400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54 </a:t>
            </a:r>
            <a:r>
              <a:rPr lang="it-IT" sz="2400" b="1" dirty="0" err="1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it-IT" sz="2400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it-IT" sz="2400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2400" b="1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764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6" name="CasellaDiTesto 7">
            <a:extLst>
              <a:ext uri="{FF2B5EF4-FFF2-40B4-BE49-F238E27FC236}">
                <a16:creationId xmlns:a16="http://schemas.microsoft.com/office/drawing/2014/main" id="{5D20238B-5434-4D36-BA9C-B3A98ECC4D05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it-IT" dirty="0">
                <a:solidFill>
                  <a:srgbClr val="0070C0"/>
                </a:solidFill>
              </a:rPr>
              <a:t>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DD00C76-231C-4DB3-2FA4-C51849F06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155" y="277999"/>
            <a:ext cx="5440680" cy="544068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063023-CB48-19F3-686A-35EADF318C33}"/>
              </a:ext>
            </a:extLst>
          </p:cNvPr>
          <p:cNvSpPr txBox="1"/>
          <p:nvPr/>
        </p:nvSpPr>
        <p:spPr>
          <a:xfrm>
            <a:off x="6757535" y="1171694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hlinkClick r:id="rId5"/>
              </a:rPr>
              <a:t>https://forms.gle/EWAQwKP2AMh1jqzT8</a:t>
            </a:r>
            <a:endParaRPr lang="en-GB" sz="2400" dirty="0"/>
          </a:p>
          <a:p>
            <a:r>
              <a:rPr lang="en-GB" sz="2400" dirty="0"/>
              <a:t>(FEEDBACK)</a:t>
            </a:r>
          </a:p>
        </p:txBody>
      </p:sp>
    </p:spTree>
    <p:extLst>
      <p:ext uri="{BB962C8B-B14F-4D97-AF65-F5344CB8AC3E}">
        <p14:creationId xmlns:p14="http://schemas.microsoft.com/office/powerpoint/2010/main" val="307395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6" name="CasellaDiTesto 7">
            <a:extLst>
              <a:ext uri="{FF2B5EF4-FFF2-40B4-BE49-F238E27FC236}">
                <a16:creationId xmlns:a16="http://schemas.microsoft.com/office/drawing/2014/main" id="{5D20238B-5434-4D36-BA9C-B3A98ECC4D05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it-IT" dirty="0">
                <a:solidFill>
                  <a:srgbClr val="0070C0"/>
                </a:solidFill>
              </a:rPr>
              <a:t>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339D1D-30A2-B205-2867-354523416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20" y="178036"/>
            <a:ext cx="5789316" cy="578931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F33A25-0987-0694-40D3-50116455BC81}"/>
              </a:ext>
            </a:extLst>
          </p:cNvPr>
          <p:cNvSpPr txBox="1"/>
          <p:nvPr/>
        </p:nvSpPr>
        <p:spPr>
          <a:xfrm>
            <a:off x="6878320" y="11412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5"/>
              </a:rPr>
              <a:t>https://forms.gle/bsaM8JxLgFzG2eeeA</a:t>
            </a:r>
            <a:endParaRPr lang="el-G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584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77B553B1-3491-46E7-AF67-F9483FD0AA10}"/>
              </a:ext>
            </a:extLst>
          </p:cNvPr>
          <p:cNvSpPr/>
          <p:nvPr/>
        </p:nvSpPr>
        <p:spPr>
          <a:xfrm>
            <a:off x="1870841" y="2175661"/>
            <a:ext cx="925435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d)	Good morning, Mr </a:t>
            </a:r>
            <a:r>
              <a:rPr lang="en-GB" sz="3600" b="1" dirty="0" err="1">
                <a:solidFill>
                  <a:schemeClr val="accent1">
                    <a:lumMod val="75000"/>
                  </a:schemeClr>
                </a:solidFill>
              </a:rPr>
              <a:t>Marios</a:t>
            </a: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72EA00F-7E5F-49C1-9A36-09A5BE56669C}"/>
              </a:ext>
            </a:extLst>
          </p:cNvPr>
          <p:cNvSpPr/>
          <p:nvPr/>
        </p:nvSpPr>
        <p:spPr>
          <a:xfrm>
            <a:off x="5560868" y="348054"/>
            <a:ext cx="6439584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GB" sz="4000" b="1" dirty="0">
                <a:solidFill>
                  <a:schemeClr val="accent1">
                    <a:lumMod val="75000"/>
                  </a:schemeClr>
                </a:solidFill>
              </a:rPr>
              <a:t>Translate into Modern Greek:</a:t>
            </a:r>
            <a:endParaRPr lang="el-GR" sz="4000" b="1" dirty="0">
              <a:solidFill>
                <a:srgbClr val="C00000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2821CE5-7503-4AA3-A555-B0DBC2847279}"/>
              </a:ext>
            </a:extLst>
          </p:cNvPr>
          <p:cNvSpPr/>
          <p:nvPr/>
        </p:nvSpPr>
        <p:spPr>
          <a:xfrm>
            <a:off x="2836040" y="3838843"/>
            <a:ext cx="953883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3600" b="1" dirty="0">
                <a:solidFill>
                  <a:schemeClr val="accent1">
                    <a:lumMod val="75000"/>
                  </a:schemeClr>
                </a:solidFill>
              </a:rPr>
              <a:t>Καλημέρα, κύριε Μάριο.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34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77B553B1-3491-46E7-AF67-F9483FD0AA10}"/>
              </a:ext>
            </a:extLst>
          </p:cNvPr>
          <p:cNvSpPr/>
          <p:nvPr/>
        </p:nvSpPr>
        <p:spPr>
          <a:xfrm>
            <a:off x="1870841" y="2175661"/>
            <a:ext cx="925435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e)	Hi, Pat! How are you?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72EA00F-7E5F-49C1-9A36-09A5BE56669C}"/>
              </a:ext>
            </a:extLst>
          </p:cNvPr>
          <p:cNvSpPr/>
          <p:nvPr/>
        </p:nvSpPr>
        <p:spPr>
          <a:xfrm>
            <a:off x="5560868" y="348054"/>
            <a:ext cx="6439584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GB" sz="4000" b="1" dirty="0">
                <a:solidFill>
                  <a:schemeClr val="accent1">
                    <a:lumMod val="75000"/>
                  </a:schemeClr>
                </a:solidFill>
              </a:rPr>
              <a:t>Translate into Modern Greek:</a:t>
            </a:r>
            <a:endParaRPr lang="el-GR" sz="4000" b="1" dirty="0">
              <a:solidFill>
                <a:srgbClr val="C00000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2821CE5-7503-4AA3-A555-B0DBC2847279}"/>
              </a:ext>
            </a:extLst>
          </p:cNvPr>
          <p:cNvSpPr/>
          <p:nvPr/>
        </p:nvSpPr>
        <p:spPr>
          <a:xfrm>
            <a:off x="2836040" y="3838843"/>
            <a:ext cx="953883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3600" b="1" dirty="0">
                <a:solidFill>
                  <a:schemeClr val="accent1">
                    <a:lumMod val="75000"/>
                  </a:schemeClr>
                </a:solidFill>
              </a:rPr>
              <a:t>Γεια σου, Πατ! Τι κάνεις;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17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77B553B1-3491-46E7-AF67-F9483FD0AA10}"/>
              </a:ext>
            </a:extLst>
          </p:cNvPr>
          <p:cNvSpPr/>
          <p:nvPr/>
        </p:nvSpPr>
        <p:spPr>
          <a:xfrm>
            <a:off x="1870841" y="2175661"/>
            <a:ext cx="925435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f)	They are from India.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72EA00F-7E5F-49C1-9A36-09A5BE56669C}"/>
              </a:ext>
            </a:extLst>
          </p:cNvPr>
          <p:cNvSpPr/>
          <p:nvPr/>
        </p:nvSpPr>
        <p:spPr>
          <a:xfrm>
            <a:off x="5560868" y="348054"/>
            <a:ext cx="6439584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GB" sz="4000" b="1" dirty="0">
                <a:solidFill>
                  <a:schemeClr val="accent1">
                    <a:lumMod val="75000"/>
                  </a:schemeClr>
                </a:solidFill>
              </a:rPr>
              <a:t>Translate into Modern Greek:</a:t>
            </a:r>
            <a:endParaRPr lang="el-GR" sz="4000" b="1" dirty="0">
              <a:solidFill>
                <a:srgbClr val="C00000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2821CE5-7503-4AA3-A555-B0DBC2847279}"/>
              </a:ext>
            </a:extLst>
          </p:cNvPr>
          <p:cNvSpPr/>
          <p:nvPr/>
        </p:nvSpPr>
        <p:spPr>
          <a:xfrm>
            <a:off x="2836040" y="3838843"/>
            <a:ext cx="9538839" cy="1844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3600" b="1" dirty="0">
                <a:solidFill>
                  <a:schemeClr val="accent1">
                    <a:lumMod val="75000"/>
                  </a:schemeClr>
                </a:solidFill>
              </a:rPr>
              <a:t>Αυτοί είναι από την Ινδία.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3600" b="1" dirty="0">
                <a:solidFill>
                  <a:schemeClr val="accent1">
                    <a:lumMod val="75000"/>
                  </a:schemeClr>
                </a:solidFill>
              </a:rPr>
              <a:t>Αυτές είναι από την Ινδία.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3600" b="1" dirty="0">
                <a:solidFill>
                  <a:schemeClr val="accent1">
                    <a:lumMod val="75000"/>
                  </a:schemeClr>
                </a:solidFill>
              </a:rPr>
              <a:t>Αυτά είναι από την Ινδία.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77B553B1-3491-46E7-AF67-F9483FD0AA10}"/>
              </a:ext>
            </a:extLst>
          </p:cNvPr>
          <p:cNvSpPr/>
          <p:nvPr/>
        </p:nvSpPr>
        <p:spPr>
          <a:xfrm>
            <a:off x="1870841" y="2175661"/>
            <a:ext cx="925435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g)	He is Indian.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72EA00F-7E5F-49C1-9A36-09A5BE56669C}"/>
              </a:ext>
            </a:extLst>
          </p:cNvPr>
          <p:cNvSpPr/>
          <p:nvPr/>
        </p:nvSpPr>
        <p:spPr>
          <a:xfrm>
            <a:off x="5560868" y="348054"/>
            <a:ext cx="6439584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GB" sz="4000" b="1" dirty="0">
                <a:solidFill>
                  <a:schemeClr val="accent1">
                    <a:lumMod val="75000"/>
                  </a:schemeClr>
                </a:solidFill>
              </a:rPr>
              <a:t>Translate into Modern Greek:</a:t>
            </a:r>
            <a:endParaRPr lang="el-GR" sz="4000" b="1" dirty="0">
              <a:solidFill>
                <a:srgbClr val="C00000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2821CE5-7503-4AA3-A555-B0DBC2847279}"/>
              </a:ext>
            </a:extLst>
          </p:cNvPr>
          <p:cNvSpPr/>
          <p:nvPr/>
        </p:nvSpPr>
        <p:spPr>
          <a:xfrm>
            <a:off x="2836040" y="3838843"/>
            <a:ext cx="953883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3600" b="1" dirty="0">
                <a:solidFill>
                  <a:schemeClr val="accent1">
                    <a:lumMod val="75000"/>
                  </a:schemeClr>
                </a:solidFill>
              </a:rPr>
              <a:t>Αυτός είναι Ινδός.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6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77B553B1-3491-46E7-AF67-F9483FD0AA10}"/>
              </a:ext>
            </a:extLst>
          </p:cNvPr>
          <p:cNvSpPr/>
          <p:nvPr/>
        </p:nvSpPr>
        <p:spPr>
          <a:xfrm>
            <a:off x="1870841" y="2175661"/>
            <a:ext cx="925435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h)	She is French.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72EA00F-7E5F-49C1-9A36-09A5BE56669C}"/>
              </a:ext>
            </a:extLst>
          </p:cNvPr>
          <p:cNvSpPr/>
          <p:nvPr/>
        </p:nvSpPr>
        <p:spPr>
          <a:xfrm>
            <a:off x="5560868" y="348054"/>
            <a:ext cx="6439584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GB" sz="4000" b="1" dirty="0">
                <a:solidFill>
                  <a:schemeClr val="accent1">
                    <a:lumMod val="75000"/>
                  </a:schemeClr>
                </a:solidFill>
              </a:rPr>
              <a:t>Translate into Modern Greek:</a:t>
            </a:r>
            <a:endParaRPr lang="el-GR" sz="4000" b="1" dirty="0">
              <a:solidFill>
                <a:srgbClr val="C00000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2821CE5-7503-4AA3-A555-B0DBC2847279}"/>
              </a:ext>
            </a:extLst>
          </p:cNvPr>
          <p:cNvSpPr/>
          <p:nvPr/>
        </p:nvSpPr>
        <p:spPr>
          <a:xfrm>
            <a:off x="2836040" y="3838843"/>
            <a:ext cx="953883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3600" b="1" dirty="0">
                <a:solidFill>
                  <a:schemeClr val="accent1">
                    <a:lumMod val="75000"/>
                  </a:schemeClr>
                </a:solidFill>
              </a:rPr>
              <a:t>Αυτή είναι Γαλλίδα.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8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77B553B1-3491-46E7-AF67-F9483FD0AA10}"/>
              </a:ext>
            </a:extLst>
          </p:cNvPr>
          <p:cNvSpPr/>
          <p:nvPr/>
        </p:nvSpPr>
        <p:spPr>
          <a:xfrm>
            <a:off x="1870841" y="2175661"/>
            <a:ext cx="925435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GB" sz="3600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)	We are from Germany.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72EA00F-7E5F-49C1-9A36-09A5BE56669C}"/>
              </a:ext>
            </a:extLst>
          </p:cNvPr>
          <p:cNvSpPr/>
          <p:nvPr/>
        </p:nvSpPr>
        <p:spPr>
          <a:xfrm>
            <a:off x="5560868" y="348054"/>
            <a:ext cx="6439584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GB" sz="4000" b="1" dirty="0">
                <a:solidFill>
                  <a:schemeClr val="accent1">
                    <a:lumMod val="75000"/>
                  </a:schemeClr>
                </a:solidFill>
              </a:rPr>
              <a:t>Translate into Modern Greek:</a:t>
            </a:r>
            <a:endParaRPr lang="el-GR" sz="4000" b="1" dirty="0">
              <a:solidFill>
                <a:srgbClr val="C00000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2821CE5-7503-4AA3-A555-B0DBC2847279}"/>
              </a:ext>
            </a:extLst>
          </p:cNvPr>
          <p:cNvSpPr/>
          <p:nvPr/>
        </p:nvSpPr>
        <p:spPr>
          <a:xfrm>
            <a:off x="2836040" y="3838843"/>
            <a:ext cx="953883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3600" b="1" dirty="0">
                <a:solidFill>
                  <a:schemeClr val="accent1">
                    <a:lumMod val="75000"/>
                  </a:schemeClr>
                </a:solidFill>
              </a:rPr>
              <a:t>Εμείς είμαστε από τη Γερμανία.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17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77B553B1-3491-46E7-AF67-F9483FD0AA10}"/>
              </a:ext>
            </a:extLst>
          </p:cNvPr>
          <p:cNvSpPr/>
          <p:nvPr/>
        </p:nvSpPr>
        <p:spPr>
          <a:xfrm>
            <a:off x="1870841" y="2175661"/>
            <a:ext cx="925435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j)	I am from Cyprus.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72EA00F-7E5F-49C1-9A36-09A5BE56669C}"/>
              </a:ext>
            </a:extLst>
          </p:cNvPr>
          <p:cNvSpPr/>
          <p:nvPr/>
        </p:nvSpPr>
        <p:spPr>
          <a:xfrm>
            <a:off x="5560868" y="348054"/>
            <a:ext cx="6439584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GB" sz="4000" b="1" dirty="0">
                <a:solidFill>
                  <a:schemeClr val="accent1">
                    <a:lumMod val="75000"/>
                  </a:schemeClr>
                </a:solidFill>
              </a:rPr>
              <a:t>Translate into Modern Greek:</a:t>
            </a:r>
            <a:endParaRPr lang="el-GR" sz="4000" b="1" dirty="0">
              <a:solidFill>
                <a:srgbClr val="C00000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2821CE5-7503-4AA3-A555-B0DBC2847279}"/>
              </a:ext>
            </a:extLst>
          </p:cNvPr>
          <p:cNvSpPr/>
          <p:nvPr/>
        </p:nvSpPr>
        <p:spPr>
          <a:xfrm>
            <a:off x="2836040" y="3838843"/>
            <a:ext cx="953883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3600" b="1" dirty="0">
                <a:solidFill>
                  <a:schemeClr val="accent1">
                    <a:lumMod val="75000"/>
                  </a:schemeClr>
                </a:solidFill>
              </a:rPr>
              <a:t>Εγώ είμαι από την Κύπρο.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26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1457</Words>
  <Application>Microsoft Office PowerPoint</Application>
  <PresentationFormat>Widescreen</PresentationFormat>
  <Paragraphs>280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6" baseType="lpstr">
      <vt:lpstr>Arial</vt:lpstr>
      <vt:lpstr>Arial</vt:lpstr>
      <vt:lpstr>Calibri</vt:lpstr>
      <vt:lpstr>Calibri Light</vt:lpstr>
      <vt:lpstr>Segoe Print</vt:lpstr>
      <vt:lpstr>Segoe Script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MOSESSO</dc:creator>
  <cp:lastModifiedBy>JACOPO MOSESSO</cp:lastModifiedBy>
  <cp:revision>9</cp:revision>
  <dcterms:created xsi:type="dcterms:W3CDTF">2022-08-19T17:59:02Z</dcterms:created>
  <dcterms:modified xsi:type="dcterms:W3CDTF">2022-08-23T19:46:11Z</dcterms:modified>
</cp:coreProperties>
</file>