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9" r:id="rId12"/>
    <p:sldId id="268" r:id="rId13"/>
    <p:sldId id="264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4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18986-2ACD-4E4D-8855-41BA87B541A8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8C050-5E0D-4670-A7E9-9CDEFCF99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373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8C050-5E0D-4670-A7E9-9CDEFCF9901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31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2825025"/>
            <a:ext cx="12189460" cy="3181350"/>
          </a:xfrm>
          <a:custGeom>
            <a:avLst/>
            <a:gdLst/>
            <a:ahLst/>
            <a:cxnLst/>
            <a:rect l="l" t="t" r="r" b="b"/>
            <a:pathLst>
              <a:path w="12189460" h="3181350">
                <a:moveTo>
                  <a:pt x="12188952" y="2889974"/>
                </a:moveTo>
                <a:lnTo>
                  <a:pt x="0" y="2889974"/>
                </a:lnTo>
                <a:lnTo>
                  <a:pt x="0" y="3180931"/>
                </a:lnTo>
                <a:lnTo>
                  <a:pt x="12188952" y="3180931"/>
                </a:lnTo>
                <a:lnTo>
                  <a:pt x="12188952" y="2889974"/>
                </a:lnTo>
                <a:close/>
              </a:path>
              <a:path w="12189460" h="3181350">
                <a:moveTo>
                  <a:pt x="12188952" y="0"/>
                </a:moveTo>
                <a:lnTo>
                  <a:pt x="0" y="0"/>
                </a:lnTo>
                <a:lnTo>
                  <a:pt x="0" y="250685"/>
                </a:lnTo>
                <a:lnTo>
                  <a:pt x="12188952" y="250685"/>
                </a:lnTo>
                <a:lnTo>
                  <a:pt x="12188952" y="0"/>
                </a:lnTo>
                <a:close/>
              </a:path>
            </a:pathLst>
          </a:custGeom>
          <a:solidFill>
            <a:srgbClr val="262626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075708"/>
            <a:ext cx="12189460" cy="2639695"/>
          </a:xfrm>
          <a:custGeom>
            <a:avLst/>
            <a:gdLst/>
            <a:ahLst/>
            <a:cxnLst/>
            <a:rect l="l" t="t" r="r" b="b"/>
            <a:pathLst>
              <a:path w="12189460" h="2639695">
                <a:moveTo>
                  <a:pt x="12188952" y="2639290"/>
                </a:moveTo>
                <a:lnTo>
                  <a:pt x="0" y="2639290"/>
                </a:lnTo>
                <a:lnTo>
                  <a:pt x="0" y="0"/>
                </a:lnTo>
                <a:lnTo>
                  <a:pt x="12188952" y="0"/>
                </a:lnTo>
                <a:lnTo>
                  <a:pt x="12188952" y="26392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52401" y="3709356"/>
            <a:ext cx="11087197" cy="1565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92D050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92D050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92D050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6408" y="1023950"/>
            <a:ext cx="2399183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92D050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35134" y="1819655"/>
            <a:ext cx="8921730" cy="2216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04800" y="3276600"/>
            <a:ext cx="12296775" cy="1990930"/>
          </a:xfrm>
          <a:prstGeom prst="rect">
            <a:avLst/>
          </a:prstGeom>
        </p:spPr>
        <p:txBody>
          <a:bodyPr vert="horz" wrap="square" lIns="0" tIns="313055" rIns="0" bIns="0" rtlCol="0">
            <a:spAutoFit/>
          </a:bodyPr>
          <a:lstStyle/>
          <a:p>
            <a:pPr marL="600075" algn="ctr">
              <a:lnSpc>
                <a:spcPct val="100000"/>
              </a:lnSpc>
              <a:spcBef>
                <a:spcPts val="2465"/>
              </a:spcBef>
            </a:pPr>
            <a:r>
              <a:rPr lang="en-IN" sz="4400" spc="-10" dirty="0">
                <a:solidFill>
                  <a:srgbClr val="FFFFFF"/>
                </a:solidFill>
                <a:latin typeface="Consolas"/>
                <a:cs typeface="Consolas"/>
              </a:rPr>
              <a:t>Wireless</a:t>
            </a:r>
            <a:r>
              <a:rPr lang="en-IN" sz="4400" spc="-5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IN" sz="4400" spc="-10" dirty="0">
                <a:solidFill>
                  <a:srgbClr val="FFFFFF"/>
                </a:solidFill>
                <a:latin typeface="Consolas"/>
                <a:cs typeface="Consolas"/>
              </a:rPr>
              <a:t>Network</a:t>
            </a:r>
            <a:r>
              <a:rPr lang="en-IN" sz="44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IN" sz="4400" spc="-5" dirty="0">
                <a:solidFill>
                  <a:srgbClr val="FFFFFF"/>
                </a:solidFill>
                <a:latin typeface="Consolas"/>
                <a:cs typeface="Consolas"/>
              </a:rPr>
              <a:t>Proposal</a:t>
            </a:r>
          </a:p>
          <a:p>
            <a:pPr marL="600075" algn="ctr">
              <a:lnSpc>
                <a:spcPct val="100000"/>
              </a:lnSpc>
              <a:spcBef>
                <a:spcPts val="2465"/>
              </a:spcBef>
            </a:pPr>
            <a:r>
              <a:rPr lang="en-IN" sz="4400" spc="-5" dirty="0">
                <a:solidFill>
                  <a:srgbClr val="FFFFFF"/>
                </a:solidFill>
                <a:latin typeface="Consolas"/>
                <a:cs typeface="Consolas"/>
              </a:rPr>
              <a:t>For University task Management</a:t>
            </a:r>
            <a:endParaRPr sz="44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E37E4AC-AD55-3AF2-8F7D-516970515D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0" t="18889" r="17500" b="31110"/>
          <a:stretch/>
        </p:blipFill>
        <p:spPr>
          <a:xfrm>
            <a:off x="2133600" y="762000"/>
            <a:ext cx="7620000" cy="504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74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77C54-4644-F4FA-4B17-85685E78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6200"/>
            <a:ext cx="8610600" cy="543560"/>
          </a:xfrm>
        </p:spPr>
        <p:txBody>
          <a:bodyPr/>
          <a:lstStyle/>
          <a:p>
            <a:pPr algn="ctr"/>
            <a:r>
              <a:rPr lang="en-US" dirty="0"/>
              <a:t>IMPLEMENTATION ON KALI LINUX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81FE2F-3A1C-8D86-A63D-FECD7C342F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6019800" cy="601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5810FF-AC29-9DC0-5992-F14FD24C6CD9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762000"/>
            <a:ext cx="6172200" cy="601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8614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53BD3D-8955-55B0-7FE1-8AEAFEBB75E1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6200"/>
            <a:ext cx="6096000" cy="67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B3B226-8546-3251-C78F-61BE9144FF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2" y="-14654"/>
            <a:ext cx="6019800" cy="68726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8035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7755" y="457200"/>
            <a:ext cx="239649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567510"/>
            <a:ext cx="11887200" cy="33547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709295" indent="-194945">
              <a:lnSpc>
                <a:spcPts val="1950"/>
              </a:lnSpc>
              <a:spcBef>
                <a:spcPts val="340"/>
              </a:spcBef>
              <a:buClr>
                <a:srgbClr val="92D050"/>
              </a:buClr>
              <a:buChar char="•"/>
              <a:tabLst>
                <a:tab pos="241300" algn="l"/>
              </a:tabLst>
            </a:pP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With the growth of Information Technology in every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sector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and the explosion of </a:t>
            </a:r>
            <a:r>
              <a:rPr sz="1800" spc="-49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medical</a:t>
            </a: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IOT</a:t>
            </a:r>
            <a:r>
              <a:rPr lang="en-US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devices,</a:t>
            </a: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design of</a:t>
            </a: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 network</a:t>
            </a: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any university</a:t>
            </a: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has become</a:t>
            </a: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very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 essential</a:t>
            </a: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factor.</a:t>
            </a:r>
            <a:endParaRPr sz="1800" dirty="0">
              <a:solidFill>
                <a:schemeClr val="bg1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 dirty="0">
              <a:solidFill>
                <a:schemeClr val="bg1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850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241300" marR="77470" indent="-194945">
              <a:lnSpc>
                <a:spcPts val="1950"/>
              </a:lnSpc>
              <a:buClr>
                <a:srgbClr val="92D050"/>
              </a:buClr>
              <a:buChar char="•"/>
              <a:tabLst>
                <a:tab pos="241300" algn="l"/>
              </a:tabLst>
            </a:pP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The universities need to have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a reliable, secure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and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scalable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network design in order </a:t>
            </a:r>
            <a:r>
              <a:rPr sz="1800" spc="-49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keep</a:t>
            </a:r>
            <a:r>
              <a:rPr lang="en-US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students'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information, faculty’s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research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work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safe, convenient communication </a:t>
            </a:r>
            <a:r>
              <a:rPr sz="1800" spc="-49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between</a:t>
            </a:r>
            <a:r>
              <a:rPr lang="en-US" spc="-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various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departments, etc. as well as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keep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it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ready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for any new IOT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l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equipment that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may </a:t>
            </a:r>
            <a:r>
              <a:rPr sz="1800" spc="-49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be</a:t>
            </a:r>
            <a:r>
              <a:rPr lang="en-US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introduced in the future. Hence we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can strive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to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make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the proposed architecture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more </a:t>
            </a:r>
            <a:r>
              <a:rPr sz="1800" spc="-49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viabl</a:t>
            </a:r>
            <a:r>
              <a:rPr lang="en-US" dirty="0">
                <a:solidFill>
                  <a:schemeClr val="bg1"/>
                </a:solidFill>
                <a:latin typeface="Arial MT"/>
                <a:cs typeface="Arial MT"/>
              </a:rPr>
              <a:t>e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for</a:t>
            </a:r>
            <a:r>
              <a:rPr sz="1800" spc="-3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future</a:t>
            </a:r>
            <a:r>
              <a:rPr sz="1800" spc="-3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needs.</a:t>
            </a:r>
            <a:endParaRPr lang="en-US" sz="1800" spc="-5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241300" marR="77470" indent="-194945">
              <a:lnSpc>
                <a:spcPts val="1950"/>
              </a:lnSpc>
              <a:buClr>
                <a:srgbClr val="92D050"/>
              </a:buClr>
              <a:buChar char="•"/>
              <a:tabLst>
                <a:tab pos="241300" algn="l"/>
              </a:tabLst>
            </a:pPr>
            <a:endParaRPr lang="en-IN" spc="-5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241300" marR="77470" indent="-194945">
              <a:lnSpc>
                <a:spcPts val="1950"/>
              </a:lnSpc>
              <a:buClr>
                <a:srgbClr val="92D050"/>
              </a:buClr>
              <a:buFontTx/>
              <a:buChar char="•"/>
              <a:tabLst>
                <a:tab pos="2413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hierarchical model of networking best suits our needs along with providing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additional features like easy maintenance, high security, simplified troubleshooting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effective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performance.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41300" marR="77470" indent="-194945">
              <a:lnSpc>
                <a:spcPts val="1950"/>
              </a:lnSpc>
              <a:buClr>
                <a:srgbClr val="92D050"/>
              </a:buClr>
              <a:buChar char="•"/>
              <a:tabLst>
                <a:tab pos="241300" algn="l"/>
              </a:tabLst>
            </a:pPr>
            <a:endParaRPr sz="18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5583" y="1023950"/>
            <a:ext cx="4053204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Problem</a:t>
            </a:r>
            <a:r>
              <a:rPr spc="-95" dirty="0"/>
              <a:t> </a:t>
            </a:r>
            <a:r>
              <a:rPr spc="-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1292" y="1845055"/>
            <a:ext cx="8952865" cy="27381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07010" marR="5080" indent="-194945" algn="just">
              <a:lnSpc>
                <a:spcPct val="100699"/>
              </a:lnSpc>
              <a:spcBef>
                <a:spcPts val="85"/>
              </a:spcBef>
              <a:buClr>
                <a:srgbClr val="92D050"/>
              </a:buClr>
              <a:buChar char="•"/>
              <a:tabLst>
                <a:tab pos="207645" algn="l"/>
              </a:tabLst>
            </a:pP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The task is to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create a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wireless network proposal at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a campus.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campus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has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3 </a:t>
            </a:r>
            <a:r>
              <a:rPr sz="1800" spc="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departments:</a:t>
            </a:r>
            <a:r>
              <a:rPr sz="1800" spc="-1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management,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research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 and</a:t>
            </a:r>
            <a:r>
              <a:rPr sz="1800" spc="-1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finance.</a:t>
            </a:r>
            <a:endParaRPr sz="1800">
              <a:latin typeface="Arial MT"/>
              <a:cs typeface="Arial MT"/>
            </a:endParaRPr>
          </a:p>
          <a:p>
            <a:pPr marL="207010" marR="5080" indent="-194945" algn="just">
              <a:lnSpc>
                <a:spcPts val="4350"/>
              </a:lnSpc>
              <a:buClr>
                <a:srgbClr val="92D050"/>
              </a:buClr>
              <a:buChar char="•"/>
              <a:tabLst>
                <a:tab pos="207645" algn="l"/>
              </a:tabLst>
            </a:pP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Each</a:t>
            </a:r>
            <a:r>
              <a:rPr sz="1800" spc="16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department</a:t>
            </a:r>
            <a:r>
              <a:rPr sz="1800" spc="17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has</a:t>
            </a:r>
            <a:r>
              <a:rPr sz="1800" spc="17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approximately</a:t>
            </a:r>
            <a:r>
              <a:rPr sz="1800" spc="17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30</a:t>
            </a:r>
            <a:r>
              <a:rPr sz="1800" spc="17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users.</a:t>
            </a:r>
            <a:r>
              <a:rPr sz="1800" spc="17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ADSL</a:t>
            </a:r>
            <a:r>
              <a:rPr sz="1800" spc="16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internet</a:t>
            </a:r>
            <a:r>
              <a:rPr sz="1800" spc="17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connection</a:t>
            </a:r>
            <a:r>
              <a:rPr sz="1800" spc="17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is</a:t>
            </a:r>
            <a:r>
              <a:rPr sz="1800" spc="17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available </a:t>
            </a:r>
            <a:r>
              <a:rPr sz="1800" spc="-49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in the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campus,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which needs to be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shared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by all the users in the different departments.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Wireless access to the network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should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be available using access points installed at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strategic</a:t>
            </a:r>
            <a:r>
              <a:rPr sz="1800" spc="-1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locations.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6069" y="1023950"/>
            <a:ext cx="59467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Problem</a:t>
            </a:r>
            <a:r>
              <a:rPr spc="-50" dirty="0"/>
              <a:t> </a:t>
            </a:r>
            <a:r>
              <a:rPr spc="-10" dirty="0"/>
              <a:t>Statement</a:t>
            </a:r>
            <a:r>
              <a:rPr spc="-50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1292" y="1709801"/>
            <a:ext cx="8957310" cy="453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marR="5080" indent="-194945" algn="just">
              <a:lnSpc>
                <a:spcPct val="149300"/>
              </a:lnSpc>
              <a:spcBef>
                <a:spcPts val="100"/>
              </a:spcBef>
              <a:buClr>
                <a:srgbClr val="92D050"/>
              </a:buClr>
              <a:buChar char="•"/>
              <a:tabLst>
                <a:tab pos="207645" algn="l"/>
              </a:tabLst>
            </a:pP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Users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should</a:t>
            </a:r>
            <a:r>
              <a:rPr sz="1800" spc="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also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be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able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to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access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the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network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through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computers</a:t>
            </a:r>
            <a:r>
              <a:rPr sz="1800" spc="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using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LAN </a:t>
            </a:r>
            <a:r>
              <a:rPr sz="1800" spc="-49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connectivity.</a:t>
            </a:r>
            <a:r>
              <a:rPr sz="1800" spc="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Files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servers</a:t>
            </a:r>
            <a:r>
              <a:rPr sz="1800" spc="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should</a:t>
            </a:r>
            <a:r>
              <a:rPr sz="1800" spc="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be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setup</a:t>
            </a:r>
            <a:r>
              <a:rPr sz="1800" spc="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on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the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network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for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users</a:t>
            </a:r>
            <a:r>
              <a:rPr sz="1800" spc="49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in</a:t>
            </a:r>
            <a:r>
              <a:rPr sz="1800" spc="49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departments to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share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and transfer files. Guest users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should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be able to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connect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to the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internet through the wireless access points, without any authentication. Users in each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department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should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have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a common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password,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which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should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be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used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for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gaining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access to the network through the wireless access points. The guest users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should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not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have access to the file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server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installed on the network. Dynamic IP addressing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system </a:t>
            </a:r>
            <a:r>
              <a:rPr sz="1800" spc="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should</a:t>
            </a:r>
            <a:r>
              <a:rPr sz="1800" spc="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be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available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from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a</a:t>
            </a:r>
            <a:r>
              <a:rPr sz="1800" spc="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single</a:t>
            </a:r>
            <a:r>
              <a:rPr sz="1800" spc="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DHCP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server</a:t>
            </a:r>
            <a:r>
              <a:rPr sz="1800" spc="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to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allocate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IP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address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to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all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departments users and guests. Users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should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be able to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connect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to the appropriate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departments, highlighted through appropriate names on the access point. Appropriate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equipment</a:t>
            </a:r>
            <a:r>
              <a:rPr sz="1800" spc="-1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for internet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sharing</a:t>
            </a:r>
            <a:r>
              <a:rPr sz="1800" spc="-1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should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 be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made</a:t>
            </a:r>
            <a:r>
              <a:rPr sz="1800" spc="-1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available.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4758" y="1023950"/>
            <a:ext cx="571055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Requirement</a:t>
            </a:r>
            <a:r>
              <a:rPr spc="-50" dirty="0"/>
              <a:t> </a:t>
            </a:r>
            <a:r>
              <a:rPr spc="-10" dirty="0"/>
              <a:t>and</a:t>
            </a:r>
            <a:r>
              <a:rPr spc="-50" dirty="0"/>
              <a:t> </a:t>
            </a:r>
            <a:r>
              <a:rPr spc="-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7025" y="1809572"/>
            <a:ext cx="3756660" cy="2072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solidFill>
                  <a:srgbClr val="D8D8D8"/>
                </a:solidFill>
                <a:uFill>
                  <a:solidFill>
                    <a:srgbClr val="D8D8D8"/>
                  </a:solidFill>
                </a:uFill>
                <a:latin typeface="Arial MT"/>
                <a:cs typeface="Arial MT"/>
              </a:rPr>
              <a:t>Hardware</a:t>
            </a:r>
            <a:r>
              <a:rPr sz="2400" u="heavy" spc="-50" dirty="0">
                <a:solidFill>
                  <a:srgbClr val="D8D8D8"/>
                </a:solidFill>
                <a:uFill>
                  <a:solidFill>
                    <a:srgbClr val="D8D8D8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solidFill>
                  <a:srgbClr val="D8D8D8"/>
                </a:solidFill>
                <a:uFill>
                  <a:solidFill>
                    <a:srgbClr val="D8D8D8"/>
                  </a:solidFill>
                </a:uFill>
                <a:latin typeface="Arial MT"/>
                <a:cs typeface="Arial MT"/>
              </a:rPr>
              <a:t>Requirements</a:t>
            </a:r>
            <a:endParaRPr sz="2400">
              <a:latin typeface="Arial MT"/>
              <a:cs typeface="Arial MT"/>
            </a:endParaRPr>
          </a:p>
          <a:p>
            <a:pPr marL="241300" indent="-194945">
              <a:lnSpc>
                <a:spcPct val="100000"/>
              </a:lnSpc>
              <a:spcBef>
                <a:spcPts val="1625"/>
              </a:spcBef>
              <a:buClr>
                <a:srgbClr val="92D050"/>
              </a:buClr>
              <a:buChar char="•"/>
              <a:tabLst>
                <a:tab pos="241300" algn="l"/>
              </a:tabLst>
            </a:pP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Processor</a:t>
            </a:r>
            <a:r>
              <a:rPr sz="1800" spc="-2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:</a:t>
            </a:r>
            <a:r>
              <a:rPr sz="1800" spc="-2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2.4</a:t>
            </a:r>
            <a:r>
              <a:rPr sz="1800" spc="-1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GHz</a:t>
            </a:r>
            <a:r>
              <a:rPr sz="1800" spc="-2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Clock</a:t>
            </a:r>
            <a:r>
              <a:rPr sz="1800" spc="-1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Speed</a:t>
            </a:r>
            <a:endParaRPr sz="1800">
              <a:latin typeface="Arial MT"/>
              <a:cs typeface="Arial MT"/>
            </a:endParaRPr>
          </a:p>
          <a:p>
            <a:pPr marL="241300" indent="-194945">
              <a:lnSpc>
                <a:spcPct val="100000"/>
              </a:lnSpc>
              <a:spcBef>
                <a:spcPts val="1590"/>
              </a:spcBef>
              <a:buClr>
                <a:srgbClr val="92D050"/>
              </a:buClr>
              <a:buChar char="•"/>
              <a:tabLst>
                <a:tab pos="241300" algn="l"/>
              </a:tabLst>
            </a:pP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RAM</a:t>
            </a:r>
            <a:r>
              <a:rPr sz="1800" spc="-3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:</a:t>
            </a:r>
            <a:r>
              <a:rPr sz="1800" spc="-3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1</a:t>
            </a:r>
            <a:r>
              <a:rPr sz="1800" spc="-2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GB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2D050"/>
              </a:buClr>
              <a:buFont typeface="Arial MT"/>
              <a:buChar char="•"/>
            </a:pPr>
            <a:endParaRPr sz="1550">
              <a:latin typeface="Arial MT"/>
              <a:cs typeface="Arial MT"/>
            </a:endParaRPr>
          </a:p>
          <a:p>
            <a:pPr marL="241300" marR="5080" indent="-194945">
              <a:lnSpc>
                <a:spcPts val="1950"/>
              </a:lnSpc>
              <a:spcBef>
                <a:spcPts val="5"/>
              </a:spcBef>
              <a:buClr>
                <a:srgbClr val="92D050"/>
              </a:buClr>
              <a:buChar char="•"/>
              <a:tabLst>
                <a:tab pos="241300" algn="l"/>
              </a:tabLst>
            </a:pP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Hard</a:t>
            </a:r>
            <a:r>
              <a:rPr sz="1800" spc="-2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Disk</a:t>
            </a:r>
            <a:r>
              <a:rPr sz="1800" spc="-2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:</a:t>
            </a:r>
            <a:r>
              <a:rPr sz="1800" spc="-2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500</a:t>
            </a:r>
            <a:r>
              <a:rPr sz="1800" spc="-2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MB</a:t>
            </a:r>
            <a:r>
              <a:rPr sz="1800" spc="-1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(Minimum</a:t>
            </a:r>
            <a:r>
              <a:rPr sz="1800" spc="-2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free </a:t>
            </a:r>
            <a:r>
              <a:rPr sz="1800" spc="-484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space)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97625" y="1809572"/>
            <a:ext cx="3951604" cy="23724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solidFill>
                  <a:srgbClr val="D8D8D8"/>
                </a:solidFill>
                <a:uFill>
                  <a:solidFill>
                    <a:srgbClr val="D8D8D8"/>
                  </a:solidFill>
                </a:uFill>
                <a:latin typeface="Arial MT"/>
                <a:cs typeface="Arial MT"/>
              </a:rPr>
              <a:t>Software</a:t>
            </a:r>
            <a:r>
              <a:rPr sz="2400" u="heavy" spc="-55" dirty="0">
                <a:solidFill>
                  <a:srgbClr val="D8D8D8"/>
                </a:solidFill>
                <a:uFill>
                  <a:solidFill>
                    <a:srgbClr val="D8D8D8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solidFill>
                  <a:srgbClr val="D8D8D8"/>
                </a:solidFill>
                <a:uFill>
                  <a:solidFill>
                    <a:srgbClr val="D8D8D8"/>
                  </a:solidFill>
                </a:uFill>
                <a:latin typeface="Arial MT"/>
                <a:cs typeface="Arial MT"/>
              </a:rPr>
              <a:t>Requirements</a:t>
            </a:r>
            <a:endParaRPr sz="2400" dirty="0">
              <a:latin typeface="Arial MT"/>
              <a:cs typeface="Arial MT"/>
            </a:endParaRPr>
          </a:p>
          <a:p>
            <a:pPr marL="241300" marR="5080" indent="-194945">
              <a:lnSpc>
                <a:spcPts val="1950"/>
              </a:lnSpc>
              <a:spcBef>
                <a:spcPts val="1864"/>
              </a:spcBef>
              <a:buClr>
                <a:srgbClr val="92D050"/>
              </a:buClr>
              <a:buChar char="•"/>
              <a:tabLst>
                <a:tab pos="241300" algn="l"/>
              </a:tabLst>
            </a:pP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Operating</a:t>
            </a:r>
            <a:r>
              <a:rPr sz="1800" spc="-2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System</a:t>
            </a:r>
            <a:r>
              <a:rPr sz="1800" spc="-2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:</a:t>
            </a:r>
            <a:r>
              <a:rPr sz="1800" spc="-2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lang="en-IN" sz="1800" spc="-20" dirty="0">
                <a:solidFill>
                  <a:srgbClr val="D8D8D8"/>
                </a:solidFill>
                <a:latin typeface="Arial MT"/>
                <a:cs typeface="Arial MT"/>
              </a:rPr>
              <a:t>minimum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Windows</a:t>
            </a:r>
            <a:r>
              <a:rPr sz="1800" spc="-2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7</a:t>
            </a:r>
            <a:r>
              <a:rPr sz="1800" spc="-1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,</a:t>
            </a:r>
            <a:r>
              <a:rPr sz="1800" spc="-2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Kali </a:t>
            </a:r>
            <a:r>
              <a:rPr sz="1800" spc="-484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Linux</a:t>
            </a:r>
            <a:endParaRPr sz="1800" dirty="0">
              <a:latin typeface="Arial MT"/>
              <a:cs typeface="Arial MT"/>
            </a:endParaRPr>
          </a:p>
          <a:p>
            <a:pPr marL="241300" indent="-194945">
              <a:lnSpc>
                <a:spcPct val="100000"/>
              </a:lnSpc>
              <a:spcBef>
                <a:spcPts val="1560"/>
              </a:spcBef>
              <a:buClr>
                <a:srgbClr val="92D050"/>
              </a:buClr>
              <a:buChar char="•"/>
              <a:tabLst>
                <a:tab pos="241300" algn="l"/>
              </a:tabLst>
            </a:pP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Back</a:t>
            </a:r>
            <a:r>
              <a:rPr sz="1800" spc="-3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End</a:t>
            </a:r>
            <a:r>
              <a:rPr sz="1800" spc="-3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:</a:t>
            </a:r>
            <a:r>
              <a:rPr sz="1800" spc="-2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MySql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2D050"/>
              </a:buClr>
              <a:buFont typeface="Arial MT"/>
              <a:buChar char="•"/>
            </a:pPr>
            <a:endParaRPr sz="1550" dirty="0">
              <a:latin typeface="Arial MT"/>
              <a:cs typeface="Arial MT"/>
            </a:endParaRPr>
          </a:p>
          <a:p>
            <a:pPr marL="241300" marR="1140460" indent="-194945">
              <a:lnSpc>
                <a:spcPts val="1950"/>
              </a:lnSpc>
              <a:spcBef>
                <a:spcPts val="5"/>
              </a:spcBef>
              <a:buClr>
                <a:srgbClr val="92D050"/>
              </a:buClr>
              <a:buChar char="•"/>
              <a:tabLst>
                <a:tab pos="241300" algn="l"/>
              </a:tabLst>
            </a:pP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Special Tools </a:t>
            </a:r>
            <a:r>
              <a:rPr sz="1800" dirty="0">
                <a:solidFill>
                  <a:srgbClr val="D8D8D8"/>
                </a:solidFill>
                <a:latin typeface="Arial MT"/>
                <a:cs typeface="Arial MT"/>
              </a:rPr>
              <a:t>: </a:t>
            </a:r>
            <a:r>
              <a:rPr sz="1800" spc="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8D8D8"/>
                </a:solidFill>
                <a:latin typeface="Arial MT"/>
                <a:cs typeface="Arial MT"/>
              </a:rPr>
              <a:t>Wireshark,Metasploitable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3786" y="1023950"/>
            <a:ext cx="19221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Hardware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5134" y="1819655"/>
            <a:ext cx="8955405" cy="111125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02565" marR="5080" indent="-190500">
              <a:lnSpc>
                <a:spcPts val="2180"/>
              </a:lnSpc>
              <a:spcBef>
                <a:spcPts val="355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  <a:tab pos="1212215" algn="l"/>
                <a:tab pos="1548130" algn="l"/>
                <a:tab pos="2306955" algn="l"/>
                <a:tab pos="2628265" algn="l"/>
                <a:tab pos="2893695" algn="l"/>
                <a:tab pos="4203065" algn="l"/>
                <a:tab pos="5018405" algn="l"/>
                <a:tab pos="5550535" algn="l"/>
                <a:tab pos="6605905" algn="l"/>
                <a:tab pos="7181215" algn="l"/>
                <a:tab pos="8095615" algn="l"/>
              </a:tabLst>
            </a:pP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Routers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:	A	router	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s	a	networking	device	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tha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t	forwards	data	packets	between 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computer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networks.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Routers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perform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the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traffic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directing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functions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on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the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Internet.</a:t>
            </a:r>
            <a:endParaRPr sz="2000">
              <a:latin typeface="Times New Roman"/>
              <a:cs typeface="Times New Roman"/>
            </a:endParaRPr>
          </a:p>
          <a:p>
            <a:pPr marL="202565" indent="-190500">
              <a:lnSpc>
                <a:spcPct val="100000"/>
              </a:lnSpc>
              <a:spcBef>
                <a:spcPts val="1535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</a:tabLst>
            </a:pP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AR9271:</a:t>
            </a:r>
            <a:r>
              <a:rPr sz="2000" spc="-15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wireless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adapter</a:t>
            </a:r>
            <a:r>
              <a:rPr sz="2000" spc="-15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for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Monitor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mode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Packet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Sniffing.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3786" y="557225"/>
            <a:ext cx="19221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5134" y="1607080"/>
            <a:ext cx="8876030" cy="43783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02565" marR="5080" indent="-190500">
              <a:lnSpc>
                <a:spcPts val="2180"/>
              </a:lnSpc>
              <a:spcBef>
                <a:spcPts val="355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</a:tabLst>
            </a:pP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Cisco Packet Tracer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(V8.0.0)-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Cisco Packet Tracer as 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name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suggests, is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tool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 built by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Cisco. This tool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provides a network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simulation to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practice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simple and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complex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networks.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The main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purpose of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Cisco Packet Tracer is to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help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students learn </a:t>
            </a:r>
            <a:r>
              <a:rPr sz="2000" spc="-484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principles of networking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with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hands-on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experience as well as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develop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Cisco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technology specific skills. Since 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protocols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are implemented in software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only </a:t>
            </a:r>
            <a:r>
              <a:rPr sz="2000" spc="5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method, this tool cannot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replace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hardware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Routers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or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Switches.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Interestingly,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this </a:t>
            </a:r>
            <a:r>
              <a:rPr sz="2000" spc="-484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tool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does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not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only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include Cisco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products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but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also many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ore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networking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devices.</a:t>
            </a:r>
            <a:endParaRPr sz="2000">
              <a:latin typeface="Times New Roman"/>
              <a:cs typeface="Times New Roman"/>
            </a:endParaRPr>
          </a:p>
          <a:p>
            <a:pPr marL="202565" marR="135255" indent="-190500">
              <a:lnSpc>
                <a:spcPts val="2180"/>
              </a:lnSpc>
              <a:spcBef>
                <a:spcPts val="1764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</a:tabLst>
            </a:pP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VMWare-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It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enables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users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to create and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run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VMs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directly on a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single Windows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or </a:t>
            </a:r>
            <a:r>
              <a:rPr sz="2000" spc="5" dirty="0">
                <a:solidFill>
                  <a:srgbClr val="BDC1C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Linux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desktop or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laptop. Those VMs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run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simultaneously with the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physical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machine. </a:t>
            </a:r>
            <a:r>
              <a:rPr sz="2000" spc="-484" dirty="0">
                <a:solidFill>
                  <a:srgbClr val="BDC1C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Each</a:t>
            </a:r>
            <a:r>
              <a:rPr sz="2000" spc="-10" dirty="0">
                <a:solidFill>
                  <a:srgbClr val="BDC1C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VM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runs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its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own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 OS such as Windows</a:t>
            </a:r>
            <a:r>
              <a:rPr sz="2000" spc="-10" dirty="0">
                <a:solidFill>
                  <a:srgbClr val="BDC1C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or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Linux.</a:t>
            </a:r>
            <a:endParaRPr sz="2000">
              <a:latin typeface="Times New Roman"/>
              <a:cs typeface="Times New Roman"/>
            </a:endParaRPr>
          </a:p>
          <a:p>
            <a:pPr marL="202565" marR="162560" indent="-190500">
              <a:lnSpc>
                <a:spcPts val="2180"/>
              </a:lnSpc>
              <a:spcBef>
                <a:spcPts val="1785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</a:tabLst>
            </a:pP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DHCP Server-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 A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DHCP Server is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a network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server that automatically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provides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and </a:t>
            </a:r>
            <a:r>
              <a:rPr sz="2000" spc="-484" dirty="0">
                <a:solidFill>
                  <a:srgbClr val="BDC1C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assigns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IP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addresses,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default gateways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and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other network parameters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to client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 devices. It relies on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the standard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protocol known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as Dynamic Host Configuration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Protocol</a:t>
            </a:r>
            <a:r>
              <a:rPr sz="2000" spc="-10" dirty="0">
                <a:solidFill>
                  <a:srgbClr val="BDC1C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or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DHCP</a:t>
            </a:r>
            <a:r>
              <a:rPr sz="2000" spc="-10" dirty="0">
                <a:solidFill>
                  <a:srgbClr val="BDC1C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respond 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BDC1C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DC1C6"/>
                </a:solidFill>
                <a:latin typeface="Times New Roman"/>
                <a:cs typeface="Times New Roman"/>
              </a:rPr>
              <a:t>broadcast queries by</a:t>
            </a:r>
            <a:r>
              <a:rPr sz="2000" spc="-5" dirty="0">
                <a:solidFill>
                  <a:srgbClr val="BDC1C6"/>
                </a:solidFill>
                <a:latin typeface="Times New Roman"/>
                <a:cs typeface="Times New Roman"/>
              </a:rPr>
              <a:t> clients.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2898" y="1023950"/>
            <a:ext cx="168528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Threats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5134" y="1819655"/>
            <a:ext cx="8649970" cy="221615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02565" marR="146050" indent="-190500">
              <a:lnSpc>
                <a:spcPts val="2180"/>
              </a:lnSpc>
              <a:spcBef>
                <a:spcPts val="355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</a:tabLst>
            </a:pP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Since 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user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in each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department has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common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password ,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there is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a possibility of </a:t>
            </a:r>
            <a:r>
              <a:rPr sz="2000" spc="-49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breaching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the security and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getting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key. If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key gets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cracked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by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hackers </a:t>
            </a:r>
            <a:r>
              <a:rPr sz="2000" spc="5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they’ll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have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access to every</a:t>
            </a:r>
            <a:r>
              <a:rPr sz="2000" spc="-10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department</a:t>
            </a:r>
            <a:endParaRPr sz="2000">
              <a:latin typeface="Times New Roman"/>
              <a:cs typeface="Times New Roman"/>
            </a:endParaRPr>
          </a:p>
          <a:p>
            <a:pPr marL="202565" marR="5080" indent="-190500">
              <a:lnSpc>
                <a:spcPts val="2180"/>
              </a:lnSpc>
              <a:spcBef>
                <a:spcPts val="1785"/>
              </a:spcBef>
              <a:buClr>
                <a:srgbClr val="92D050"/>
              </a:buClr>
              <a:buFont typeface="Arial MT"/>
              <a:buChar char="•"/>
              <a:tabLst>
                <a:tab pos="203200" algn="l"/>
              </a:tabLst>
            </a:pP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And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now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talking about 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guest ,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guests gets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connected to 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devices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in 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 departments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without any authentication. 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problem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that arises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here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is that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people </a:t>
            </a:r>
            <a:r>
              <a:rPr sz="2000" spc="-484" dirty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outside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the campus can also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have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access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because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there is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no 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authentication and the </a:t>
            </a:r>
            <a:r>
              <a:rPr sz="2000" dirty="0">
                <a:solidFill>
                  <a:srgbClr val="D8D8D8"/>
                </a:solidFill>
                <a:latin typeface="Times New Roman"/>
                <a:cs typeface="Times New Roman"/>
              </a:rPr>
              <a:t> password</a:t>
            </a:r>
            <a:r>
              <a:rPr sz="2000" spc="-5" dirty="0">
                <a:solidFill>
                  <a:srgbClr val="D8D8D8"/>
                </a:solidFill>
                <a:latin typeface="Times New Roman"/>
                <a:cs typeface="Times New Roman"/>
              </a:rPr>
              <a:t> is common.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DC89-C27B-8085-5C15-FD2476DA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695764"/>
            <a:ext cx="6000190" cy="523220"/>
          </a:xfrm>
        </p:spPr>
        <p:txBody>
          <a:bodyPr/>
          <a:lstStyle/>
          <a:p>
            <a:pPr algn="ctr"/>
            <a:r>
              <a:rPr lang="en-US" dirty="0"/>
              <a:t>NETWORK TOPOLOGY DIAGRAM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C75E2A-BAC0-D068-6B47-93BD88E2F6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0" t="29020" r="19044" b="22549"/>
          <a:stretch/>
        </p:blipFill>
        <p:spPr bwMode="auto">
          <a:xfrm>
            <a:off x="2752762" y="1676400"/>
            <a:ext cx="6285865" cy="43129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34692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3963D-355C-916E-55A2-88D8A2BE3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CA663-4D3F-2C4A-4ABA-80904E33B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rot="16200000">
            <a:off x="-669053" y="3178903"/>
            <a:ext cx="4787705" cy="553998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RESULT AND ANALYSIS</a:t>
            </a:r>
            <a:endParaRPr lang="en-IN" sz="3600" dirty="0">
              <a:solidFill>
                <a:srgbClr val="92D050"/>
              </a:solidFill>
            </a:endParaRPr>
          </a:p>
        </p:txBody>
      </p:sp>
      <p:pic>
        <p:nvPicPr>
          <p:cNvPr id="4" name="image22.png">
            <a:extLst>
              <a:ext uri="{FF2B5EF4-FFF2-40B4-BE49-F238E27FC236}">
                <a16:creationId xmlns:a16="http://schemas.microsoft.com/office/drawing/2014/main" id="{530BB101-B699-82FB-4336-167B79BC832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99435" y="27305"/>
            <a:ext cx="5993130" cy="680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90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747</Words>
  <Application>Microsoft Office PowerPoint</Application>
  <PresentationFormat>Widescreen</PresentationFormat>
  <Paragraphs>39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 MT</vt:lpstr>
      <vt:lpstr>Calibri</vt:lpstr>
      <vt:lpstr>Consolas</vt:lpstr>
      <vt:lpstr>Times New Roman</vt:lpstr>
      <vt:lpstr>Office Theme</vt:lpstr>
      <vt:lpstr>PowerPoint Presentation</vt:lpstr>
      <vt:lpstr>Problem Statement</vt:lpstr>
      <vt:lpstr>Problem Statement (Cont.)</vt:lpstr>
      <vt:lpstr>Requirement and Analysis</vt:lpstr>
      <vt:lpstr>Hardware</vt:lpstr>
      <vt:lpstr>Software</vt:lpstr>
      <vt:lpstr>Threats</vt:lpstr>
      <vt:lpstr>NETWORK TOPOLOGY DIAGRAM</vt:lpstr>
      <vt:lpstr>PowerPoint Presentation</vt:lpstr>
      <vt:lpstr>PowerPoint Presentation</vt:lpstr>
      <vt:lpstr>IMPLEMENTATION ON KALI LINUX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Kulwant Singh</cp:lastModifiedBy>
  <cp:revision>2</cp:revision>
  <dcterms:created xsi:type="dcterms:W3CDTF">2022-11-15T12:17:45Z</dcterms:created>
  <dcterms:modified xsi:type="dcterms:W3CDTF">2024-05-13T11:51:43Z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