
<file path=[Content_Types].xml><?xml version="1.0" encoding="utf-8"?>
<Types xmlns="http://schemas.openxmlformats.org/package/2006/content-types">
  <Default Extension="jp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20"/>
  </p:sldMasterIdLst>
  <p:notesMasterIdLst>
    <p:notesMasterId r:id="rId29"/>
  </p:notesMasterIdLst>
  <p:sldIdLst>
    <p:sldId id="283" r:id="rId21"/>
    <p:sldId id="458" r:id="rId22"/>
    <p:sldId id="481" r:id="rId23"/>
    <p:sldId id="488" r:id="rId24"/>
    <p:sldId id="493" r:id="rId25"/>
    <p:sldId id="494" r:id="rId26"/>
    <p:sldId id="495" r:id="rId27"/>
    <p:sldId id="49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60D0"/>
    <a:srgbClr val="FFFFFF"/>
    <a:srgbClr val="FFE699"/>
    <a:srgbClr val="000000"/>
    <a:srgbClr val="0076A8"/>
    <a:srgbClr val="DC6B2F"/>
    <a:srgbClr val="D2DEEF"/>
    <a:srgbClr val="EAEFF7"/>
    <a:srgbClr val="FFFD78"/>
    <a:srgbClr val="C635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204" autoAdjust="0"/>
    <p:restoredTop sz="93496" autoAdjust="0"/>
  </p:normalViewPr>
  <p:slideViewPr>
    <p:cSldViewPr snapToGrid="0" snapToObjects="1">
      <p:cViewPr varScale="1">
        <p:scale>
          <a:sx n="86" d="100"/>
          <a:sy n="86" d="100"/>
        </p:scale>
        <p:origin x="1834" y="62"/>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95" d="100"/>
          <a:sy n="95" d="100"/>
        </p:scale>
        <p:origin x="3720"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slide" Target="slides/slide6.xml"/><Relationship Id="rId3" Type="http://schemas.openxmlformats.org/officeDocument/2006/relationships/customXml" Target="../customXml/item3.xml"/><Relationship Id="rId21" Type="http://schemas.openxmlformats.org/officeDocument/2006/relationships/slide" Target="slides/slide1.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 Target="slides/slide5.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slideMaster" Target="slideMasters/slideMaster1.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4.xml"/><Relationship Id="rId32"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slide" Target="slides/slide3.xml"/><Relationship Id="rId28" Type="http://schemas.openxmlformats.org/officeDocument/2006/relationships/slide" Target="slides/slide8.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slide" Target="slides/slide2.xml"/><Relationship Id="rId27" Type="http://schemas.openxmlformats.org/officeDocument/2006/relationships/slide" Target="slides/slide7.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4C658A-9259-494C-8B32-50A4BB08993C}" type="datetimeFigureOut">
              <a:rPr lang="en-US" smtClean="0"/>
              <a:t>3/29/2019</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DCD3E-7FFD-604C-B9CC-E5B454C4B47E}" type="slidenum">
              <a:rPr lang="en-US" smtClean="0"/>
              <a:t>‹#›</a:t>
            </a:fld>
            <a:endParaRPr lang="en-US" dirty="0"/>
          </a:p>
        </p:txBody>
      </p:sp>
    </p:spTree>
    <p:extLst>
      <p:ext uri="{BB962C8B-B14F-4D97-AF65-F5344CB8AC3E}">
        <p14:creationId xmlns:p14="http://schemas.microsoft.com/office/powerpoint/2010/main" val="1243354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5DCD3E-7FFD-604C-B9CC-E5B454C4B47E}" type="slidenum">
              <a:rPr lang="en-US" smtClean="0"/>
              <a:t>1</a:t>
            </a:fld>
            <a:endParaRPr lang="en-US" dirty="0"/>
          </a:p>
        </p:txBody>
      </p:sp>
    </p:spTree>
    <p:extLst>
      <p:ext uri="{BB962C8B-B14F-4D97-AF65-F5344CB8AC3E}">
        <p14:creationId xmlns:p14="http://schemas.microsoft.com/office/powerpoint/2010/main" val="5350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5DCD3E-7FFD-604C-B9CC-E5B454C4B47E}" type="slidenum">
              <a:rPr lang="en-US" smtClean="0"/>
              <a:t>2</a:t>
            </a:fld>
            <a:endParaRPr lang="en-US" dirty="0"/>
          </a:p>
        </p:txBody>
      </p:sp>
    </p:spTree>
    <p:extLst>
      <p:ext uri="{BB962C8B-B14F-4D97-AF65-F5344CB8AC3E}">
        <p14:creationId xmlns:p14="http://schemas.microsoft.com/office/powerpoint/2010/main" val="892832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5DCD3E-7FFD-604C-B9CC-E5B454C4B47E}" type="slidenum">
              <a:rPr lang="en-US" smtClean="0"/>
              <a:t>3</a:t>
            </a:fld>
            <a:endParaRPr lang="en-US" dirty="0"/>
          </a:p>
        </p:txBody>
      </p:sp>
    </p:spTree>
    <p:extLst>
      <p:ext uri="{BB962C8B-B14F-4D97-AF65-F5344CB8AC3E}">
        <p14:creationId xmlns:p14="http://schemas.microsoft.com/office/powerpoint/2010/main" val="3085075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5DCD3E-7FFD-604C-B9CC-E5B454C4B47E}" type="slidenum">
              <a:rPr lang="en-US" smtClean="0"/>
              <a:t>4</a:t>
            </a:fld>
            <a:endParaRPr lang="en-US" dirty="0"/>
          </a:p>
        </p:txBody>
      </p:sp>
    </p:spTree>
    <p:extLst>
      <p:ext uri="{BB962C8B-B14F-4D97-AF65-F5344CB8AC3E}">
        <p14:creationId xmlns:p14="http://schemas.microsoft.com/office/powerpoint/2010/main" val="2563714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5DCD3E-7FFD-604C-B9CC-E5B454C4B47E}" type="slidenum">
              <a:rPr lang="en-US" smtClean="0"/>
              <a:t>5</a:t>
            </a:fld>
            <a:endParaRPr lang="en-US" dirty="0"/>
          </a:p>
        </p:txBody>
      </p:sp>
    </p:spTree>
    <p:extLst>
      <p:ext uri="{BB962C8B-B14F-4D97-AF65-F5344CB8AC3E}">
        <p14:creationId xmlns:p14="http://schemas.microsoft.com/office/powerpoint/2010/main" val="345660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5DCD3E-7FFD-604C-B9CC-E5B454C4B47E}" type="slidenum">
              <a:rPr lang="en-US" smtClean="0"/>
              <a:t>6</a:t>
            </a:fld>
            <a:endParaRPr lang="en-US" dirty="0"/>
          </a:p>
        </p:txBody>
      </p:sp>
    </p:spTree>
    <p:extLst>
      <p:ext uri="{BB962C8B-B14F-4D97-AF65-F5344CB8AC3E}">
        <p14:creationId xmlns:p14="http://schemas.microsoft.com/office/powerpoint/2010/main" val="4029703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5DCD3E-7FFD-604C-B9CC-E5B454C4B47E}" type="slidenum">
              <a:rPr lang="en-US" smtClean="0"/>
              <a:t>7</a:t>
            </a:fld>
            <a:endParaRPr lang="en-US" dirty="0"/>
          </a:p>
        </p:txBody>
      </p:sp>
    </p:spTree>
    <p:extLst>
      <p:ext uri="{BB962C8B-B14F-4D97-AF65-F5344CB8AC3E}">
        <p14:creationId xmlns:p14="http://schemas.microsoft.com/office/powerpoint/2010/main" val="2133399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5DCD3E-7FFD-604C-B9CC-E5B454C4B47E}" type="slidenum">
              <a:rPr lang="en-US" smtClean="0"/>
              <a:t>8</a:t>
            </a:fld>
            <a:endParaRPr lang="en-US" dirty="0"/>
          </a:p>
        </p:txBody>
      </p:sp>
    </p:spTree>
    <p:extLst>
      <p:ext uri="{BB962C8B-B14F-4D97-AF65-F5344CB8AC3E}">
        <p14:creationId xmlns:p14="http://schemas.microsoft.com/office/powerpoint/2010/main" val="436883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807E59-F5A9-4749-80A5-5F7086D46A3E}" type="datetime1">
              <a:rPr lang="en-US" smtClean="0"/>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7D55F9-36BA-CC43-824D-29951490DCF8}"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A81777-A391-7241-8B8F-40A1566C379F}" type="datetime1">
              <a:rPr lang="en-US" smtClean="0"/>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7D55F9-36BA-CC43-824D-29951490DCF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96A933-A5AD-1344-8CB9-8CAF8D2899CF}" type="datetime1">
              <a:rPr lang="en-US" smtClean="0"/>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7D55F9-36BA-CC43-824D-29951490DCF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A36A15-5857-074F-8E38-5CDC0E8312C2}" type="datetime1">
              <a:rPr lang="en-US" smtClean="0"/>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7D55F9-36BA-CC43-824D-29951490DCF8}"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A55876-6138-054C-8224-0CDCE5B55DA0}" type="datetime1">
              <a:rPr lang="en-US" smtClean="0"/>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7D55F9-36BA-CC43-824D-29951490DCF8}"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449E81-0BBB-7442-B4B1-4A28DB88411A}" type="datetime1">
              <a:rPr lang="en-US" smtClean="0"/>
              <a:t>3/29/2019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7D55F9-36BA-CC43-824D-29951490DCF8}"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21150E-B5C1-7545-9574-22CD068AF1D7}" type="datetime1">
              <a:rPr lang="en-US" smtClean="0"/>
              <a:t>3/29/2019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27D55F9-36BA-CC43-824D-29951490DCF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40B353-37A5-4A4D-8DC4-D388322F939C}" type="datetime1">
              <a:rPr lang="en-US" smtClean="0"/>
              <a:t>3/29/2019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27D55F9-36BA-CC43-824D-29951490DCF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ADEB05-CEEB-0643-928B-C19E86FC286B}" type="datetime1">
              <a:rPr lang="en-US" smtClean="0"/>
              <a:t>3/29/2019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27D55F9-36BA-CC43-824D-29951490DCF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5AD01-DE7E-F843-BC86-C9BA6587E358}" type="datetime1">
              <a:rPr lang="en-US" smtClean="0"/>
              <a:t>3/29/2019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7D55F9-36BA-CC43-824D-29951490DCF8}"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527A28-3F3A-D44C-91D4-13DAAA91FD9F}" type="datetime1">
              <a:rPr lang="en-US" smtClean="0"/>
              <a:t>3/29/2019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7D55F9-36BA-CC43-824D-29951490DCF8}"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9F5900-E5C0-1944-82C2-509623B1C7DB}" type="datetime1">
              <a:rPr lang="en-US" smtClean="0"/>
              <a:t>3/29/2019</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7D55F9-36BA-CC43-824D-29951490DCF8}" type="slidenum">
              <a:rPr lang="en-US" smtClean="0"/>
              <a:t>‹#›</a:t>
            </a:fld>
            <a:endParaRPr lang="en-US" dirty="0"/>
          </a:p>
        </p:txBody>
      </p:sp>
    </p:spTree>
    <p:extLst>
      <p:ext uri="{BB962C8B-B14F-4D97-AF65-F5344CB8AC3E}">
        <p14:creationId xmlns:p14="http://schemas.microsoft.com/office/powerpoint/2010/main" val="11682858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cmo.com/features/articles/2018/9/7/adobe-2018-consumer-voice-survey.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amazon.com/Shopify/dp/B01NCM75LX"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38" y="5598402"/>
            <a:ext cx="9144000" cy="102870"/>
          </a:xfrm>
          <a:prstGeom prst="rect">
            <a:avLst/>
          </a:prstGeom>
          <a:solidFill>
            <a:srgbClr val="3860D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 name="TextBox 11"/>
          <p:cNvSpPr txBox="1"/>
          <p:nvPr/>
        </p:nvSpPr>
        <p:spPr>
          <a:xfrm>
            <a:off x="3221004" y="3310621"/>
            <a:ext cx="2158584" cy="400110"/>
          </a:xfrm>
          <a:prstGeom prst="rect">
            <a:avLst/>
          </a:prstGeom>
          <a:noFill/>
        </p:spPr>
        <p:txBody>
          <a:bodyPr wrap="square" rtlCol="0">
            <a:spAutoFit/>
          </a:bodyPr>
          <a:lstStyle/>
          <a:p>
            <a:pPr algn="ctr"/>
            <a:r>
              <a:rPr lang="en-US" sz="2000" dirty="0">
                <a:latin typeface="Roboto Condensed Light" charset="0"/>
                <a:ea typeface="Roboto Condensed Light" charset="0"/>
                <a:cs typeface="Roboto Condensed Light" charset="0"/>
              </a:rPr>
              <a:t>March 30, 2019</a:t>
            </a:r>
          </a:p>
        </p:txBody>
      </p:sp>
      <p:sp>
        <p:nvSpPr>
          <p:cNvPr id="5" name="TextBox 4"/>
          <p:cNvSpPr txBox="1"/>
          <p:nvPr/>
        </p:nvSpPr>
        <p:spPr>
          <a:xfrm>
            <a:off x="12587749" y="2903589"/>
            <a:ext cx="184731" cy="300082"/>
          </a:xfrm>
          <a:prstGeom prst="rect">
            <a:avLst/>
          </a:prstGeom>
          <a:noFill/>
        </p:spPr>
        <p:txBody>
          <a:bodyPr wrap="none" rtlCol="0">
            <a:spAutoFit/>
          </a:bodyPr>
          <a:lstStyle/>
          <a:p>
            <a:endParaRPr lang="en-US" sz="1350" dirty="0"/>
          </a:p>
        </p:txBody>
      </p:sp>
      <p:sp>
        <p:nvSpPr>
          <p:cNvPr id="6" name="Rectangle 5"/>
          <p:cNvSpPr/>
          <p:nvPr/>
        </p:nvSpPr>
        <p:spPr>
          <a:xfrm>
            <a:off x="680815" y="1526606"/>
            <a:ext cx="1235798" cy="746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Subtitle 2"/>
          <p:cNvSpPr txBox="1">
            <a:spLocks/>
          </p:cNvSpPr>
          <p:nvPr/>
        </p:nvSpPr>
        <p:spPr>
          <a:xfrm>
            <a:off x="845167" y="2374654"/>
            <a:ext cx="6858000" cy="512448"/>
          </a:xfrm>
          <a:prstGeom prst="rect">
            <a:avLst/>
          </a:prstGeom>
        </p:spPr>
        <p:txBody>
          <a:bodyPr vert="horz" lIns="68580" tIns="34290" rIns="68580" bIns="34290" rtlCol="0">
            <a:sp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3200" dirty="0"/>
              <a:t>Voice-Assisted Commerce application</a:t>
            </a:r>
            <a:endParaRPr lang="en-US" sz="3200" b="1" dirty="0">
              <a:latin typeface="Roboto Condensed Light" charset="0"/>
              <a:ea typeface="Roboto Condensed Light" charset="0"/>
              <a:cs typeface="Roboto Condensed Light" charset="0"/>
            </a:endParaRPr>
          </a:p>
        </p:txBody>
      </p:sp>
      <p:sp>
        <p:nvSpPr>
          <p:cNvPr id="14" name="Subtitle 2"/>
          <p:cNvSpPr txBox="1">
            <a:spLocks/>
          </p:cNvSpPr>
          <p:nvPr/>
        </p:nvSpPr>
        <p:spPr>
          <a:xfrm>
            <a:off x="824265" y="2783085"/>
            <a:ext cx="6858000" cy="512448"/>
          </a:xfrm>
          <a:prstGeom prst="rect">
            <a:avLst/>
          </a:prstGeom>
        </p:spPr>
        <p:txBody>
          <a:bodyPr vert="horz" lIns="68580" tIns="34290" rIns="68580" bIns="34290" rtlCol="0">
            <a:sp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3200" dirty="0"/>
              <a:t>Proposal</a:t>
            </a:r>
          </a:p>
        </p:txBody>
      </p:sp>
      <p:sp>
        <p:nvSpPr>
          <p:cNvPr id="2" name="TextBox 1">
            <a:extLst>
              <a:ext uri="{FF2B5EF4-FFF2-40B4-BE49-F238E27FC236}">
                <a16:creationId xmlns:a16="http://schemas.microsoft.com/office/drawing/2014/main" id="{2D4311F3-C4F3-4D66-9CEB-A93CDB6AC052}"/>
              </a:ext>
            </a:extLst>
          </p:cNvPr>
          <p:cNvSpPr txBox="1"/>
          <p:nvPr/>
        </p:nvSpPr>
        <p:spPr>
          <a:xfrm>
            <a:off x="2241580" y="1338852"/>
            <a:ext cx="3976333" cy="923330"/>
          </a:xfrm>
          <a:prstGeom prst="rect">
            <a:avLst/>
          </a:prstGeom>
          <a:noFill/>
        </p:spPr>
        <p:txBody>
          <a:bodyPr wrap="square" rtlCol="0">
            <a:spAutoFit/>
          </a:bodyPr>
          <a:lstStyle/>
          <a:p>
            <a:pPr algn="ctr"/>
            <a:r>
              <a:rPr lang="en-US" sz="5400" dirty="0">
                <a:solidFill>
                  <a:schemeClr val="accent1"/>
                </a:solidFill>
              </a:rPr>
              <a:t>SOFTWIDGET</a:t>
            </a:r>
          </a:p>
        </p:txBody>
      </p:sp>
    </p:spTree>
    <p:extLst>
      <p:ext uri="{BB962C8B-B14F-4D97-AF65-F5344CB8AC3E}">
        <p14:creationId xmlns:p14="http://schemas.microsoft.com/office/powerpoint/2010/main" val="862213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7733236" y="142042"/>
            <a:ext cx="1260074" cy="295202"/>
          </a:xfrm>
          <a:prstGeom prst="rect">
            <a:avLst/>
          </a:prstGeom>
        </p:spPr>
      </p:pic>
      <p:sp>
        <p:nvSpPr>
          <p:cNvPr id="28" name="TextBox 27"/>
          <p:cNvSpPr txBox="1"/>
          <p:nvPr/>
        </p:nvSpPr>
        <p:spPr>
          <a:xfrm>
            <a:off x="681807" y="1440727"/>
            <a:ext cx="7669903" cy="5037276"/>
          </a:xfrm>
          <a:prstGeom prst="rect">
            <a:avLst/>
          </a:prstGeom>
          <a:noFill/>
        </p:spPr>
        <p:txBody>
          <a:bodyPr wrap="square" rtlCol="0">
            <a:spAutoFit/>
          </a:bodyPr>
          <a:lstStyle/>
          <a:p>
            <a:pPr marL="230188" indent="-230188">
              <a:spcBef>
                <a:spcPts val="800"/>
              </a:spcBef>
              <a:spcAft>
                <a:spcPts val="800"/>
              </a:spcAft>
              <a:buFont typeface="Arial" charset="0"/>
              <a:buChar char="•"/>
            </a:pPr>
            <a:r>
              <a:rPr lang="en-US" dirty="0">
                <a:latin typeface="Roboto Light" charset="0"/>
                <a:ea typeface="Roboto Light" charset="0"/>
                <a:cs typeface="Roboto Light" charset="0"/>
              </a:rPr>
              <a:t>The Idea - </a:t>
            </a:r>
            <a:r>
              <a:rPr lang="en-US" dirty="0">
                <a:latin typeface="Roboto Light" panose="02000000000000000000"/>
                <a:ea typeface="Roboto Light" charset="0"/>
                <a:cs typeface="Roboto Light" charset="0"/>
              </a:rPr>
              <a:t>V</a:t>
            </a:r>
            <a:r>
              <a:rPr lang="en-US" dirty="0">
                <a:latin typeface="Roboto Light" panose="02000000000000000000"/>
              </a:rPr>
              <a:t>oice Assistant Integration</a:t>
            </a:r>
            <a:endParaRPr lang="en-US" dirty="0">
              <a:latin typeface="Roboto Light" panose="02000000000000000000"/>
              <a:ea typeface="Roboto Light" charset="0"/>
              <a:cs typeface="Roboto Light" charset="0"/>
            </a:endParaRPr>
          </a:p>
          <a:p>
            <a:pPr marL="230188" indent="-230188">
              <a:spcBef>
                <a:spcPts val="800"/>
              </a:spcBef>
              <a:spcAft>
                <a:spcPts val="800"/>
              </a:spcAft>
              <a:buFont typeface="Arial" charset="0"/>
              <a:buChar char="•"/>
            </a:pPr>
            <a:r>
              <a:rPr lang="en-US" dirty="0">
                <a:latin typeface="Roboto Light" charset="0"/>
                <a:ea typeface="Roboto Light" charset="0"/>
                <a:cs typeface="Roboto Light" charset="0"/>
              </a:rPr>
              <a:t>Solution – Alexa</a:t>
            </a:r>
          </a:p>
          <a:p>
            <a:pPr marL="230188" indent="-230188">
              <a:spcBef>
                <a:spcPts val="800"/>
              </a:spcBef>
              <a:spcAft>
                <a:spcPts val="800"/>
              </a:spcAft>
              <a:buFont typeface="Arial" charset="0"/>
              <a:buChar char="•"/>
            </a:pPr>
            <a:r>
              <a:rPr lang="en-US" dirty="0">
                <a:latin typeface="Roboto Light" charset="0"/>
                <a:ea typeface="Roboto Light" charset="0"/>
                <a:cs typeface="Roboto Light" charset="0"/>
              </a:rPr>
              <a:t>Approach – Innovation Lab</a:t>
            </a:r>
          </a:p>
          <a:p>
            <a:pPr marL="230188" indent="-230188">
              <a:spcBef>
                <a:spcPts val="800"/>
              </a:spcBef>
              <a:spcAft>
                <a:spcPts val="800"/>
              </a:spcAft>
              <a:buFont typeface="Arial" charset="0"/>
              <a:buChar char="•"/>
            </a:pPr>
            <a:r>
              <a:rPr lang="en-US" dirty="0">
                <a:latin typeface="Roboto Light" charset="0"/>
                <a:ea typeface="Roboto Light" charset="0"/>
                <a:cs typeface="Roboto Light" charset="0"/>
              </a:rPr>
              <a:t>Demonstrate Alexa Skill</a:t>
            </a:r>
          </a:p>
          <a:p>
            <a:pPr marL="230188" indent="-230188">
              <a:spcBef>
                <a:spcPts val="800"/>
              </a:spcBef>
              <a:spcAft>
                <a:spcPts val="800"/>
              </a:spcAft>
              <a:buFont typeface="Arial" charset="0"/>
              <a:buChar char="•"/>
            </a:pPr>
            <a:r>
              <a:rPr lang="en-US" dirty="0">
                <a:latin typeface="Roboto Light" charset="0"/>
                <a:ea typeface="Roboto Light" charset="0"/>
                <a:cs typeface="Roboto Light" charset="0"/>
              </a:rPr>
              <a:t>Development Practices	</a:t>
            </a:r>
          </a:p>
          <a:p>
            <a:pPr marL="687388" lvl="1" indent="-230188">
              <a:spcBef>
                <a:spcPts val="800"/>
              </a:spcBef>
              <a:spcAft>
                <a:spcPts val="800"/>
              </a:spcAft>
              <a:buFont typeface="Arial" charset="0"/>
              <a:buChar char="•"/>
            </a:pPr>
            <a:r>
              <a:rPr lang="en-US" sz="1600" dirty="0">
                <a:latin typeface="Roboto Light" charset="0"/>
                <a:ea typeface="Roboto Light" charset="0"/>
                <a:cs typeface="Roboto Light" charset="0"/>
              </a:rPr>
              <a:t>Tech Stack</a:t>
            </a:r>
          </a:p>
          <a:p>
            <a:pPr marL="687388" lvl="1" indent="-230188">
              <a:spcBef>
                <a:spcPts val="800"/>
              </a:spcBef>
              <a:spcAft>
                <a:spcPts val="800"/>
              </a:spcAft>
              <a:buFont typeface="Arial" charset="0"/>
              <a:buChar char="•"/>
            </a:pPr>
            <a:r>
              <a:rPr lang="en-US" sz="1600" dirty="0">
                <a:latin typeface="Roboto Light" charset="0"/>
                <a:ea typeface="Roboto Light" charset="0"/>
                <a:cs typeface="Roboto Light" charset="0"/>
              </a:rPr>
              <a:t>Alexa Dev Console Configuration</a:t>
            </a:r>
          </a:p>
          <a:p>
            <a:pPr marL="687388" lvl="1" indent="-230188">
              <a:spcBef>
                <a:spcPts val="800"/>
              </a:spcBef>
              <a:spcAft>
                <a:spcPts val="800"/>
              </a:spcAft>
              <a:buFont typeface="Arial" charset="0"/>
              <a:buChar char="•"/>
            </a:pPr>
            <a:r>
              <a:rPr lang="en-US" sz="1600" dirty="0">
                <a:latin typeface="Roboto Light" charset="0"/>
                <a:ea typeface="Roboto Light" charset="0"/>
                <a:cs typeface="Roboto Light" charset="0"/>
              </a:rPr>
              <a:t>GitHub Practices</a:t>
            </a:r>
          </a:p>
          <a:p>
            <a:pPr marL="687388" lvl="1" indent="-230188">
              <a:spcBef>
                <a:spcPts val="800"/>
              </a:spcBef>
              <a:spcAft>
                <a:spcPts val="800"/>
              </a:spcAft>
              <a:buFont typeface="Arial" charset="0"/>
              <a:buChar char="•"/>
            </a:pPr>
            <a:r>
              <a:rPr lang="en-US" sz="1600" dirty="0">
                <a:latin typeface="Roboto Light" charset="0"/>
                <a:ea typeface="Roboto Light" charset="0"/>
                <a:cs typeface="Roboto Light" charset="0"/>
              </a:rPr>
              <a:t>Unit Test</a:t>
            </a:r>
          </a:p>
          <a:p>
            <a:pPr marL="687388" lvl="1" indent="-230188">
              <a:spcBef>
                <a:spcPts val="800"/>
              </a:spcBef>
              <a:spcAft>
                <a:spcPts val="800"/>
              </a:spcAft>
              <a:buFont typeface="Arial" charset="0"/>
              <a:buChar char="•"/>
            </a:pPr>
            <a:r>
              <a:rPr lang="en-US" sz="1600" dirty="0">
                <a:latin typeface="Roboto Light" charset="0"/>
                <a:ea typeface="Roboto Light" charset="0"/>
                <a:cs typeface="Roboto Light" charset="0"/>
              </a:rPr>
              <a:t>Deployment Practices</a:t>
            </a:r>
            <a:endParaRPr lang="en-US" dirty="0">
              <a:latin typeface="Roboto Light" charset="0"/>
              <a:ea typeface="Roboto Light" charset="0"/>
              <a:cs typeface="Roboto Light" charset="0"/>
            </a:endParaRPr>
          </a:p>
          <a:p>
            <a:pPr marL="230188" indent="-230188">
              <a:spcBef>
                <a:spcPts val="800"/>
              </a:spcBef>
              <a:spcAft>
                <a:spcPts val="800"/>
              </a:spcAft>
              <a:buFont typeface="Arial" charset="0"/>
              <a:buChar char="•"/>
            </a:pPr>
            <a:r>
              <a:rPr lang="en-US" dirty="0">
                <a:latin typeface="Roboto Light" charset="0"/>
                <a:ea typeface="Roboto Light" charset="0"/>
                <a:cs typeface="Roboto Light" charset="0"/>
              </a:rPr>
              <a:t>Questions</a:t>
            </a:r>
          </a:p>
        </p:txBody>
      </p:sp>
      <p:sp>
        <p:nvSpPr>
          <p:cNvPr id="12" name="Title 3">
            <a:extLst>
              <a:ext uri="{FF2B5EF4-FFF2-40B4-BE49-F238E27FC236}">
                <a16:creationId xmlns:a16="http://schemas.microsoft.com/office/drawing/2014/main" id="{96351ACF-D5AA-4E45-9746-3E69C90F8D0D}"/>
              </a:ext>
            </a:extLst>
          </p:cNvPr>
          <p:cNvSpPr txBox="1">
            <a:spLocks/>
          </p:cNvSpPr>
          <p:nvPr/>
        </p:nvSpPr>
        <p:spPr>
          <a:xfrm>
            <a:off x="165690" y="511881"/>
            <a:ext cx="8263658" cy="318549"/>
          </a:xfrm>
          <a:prstGeom prst="rect">
            <a:avLst/>
          </a:prstGeom>
        </p:spPr>
        <p:txBody>
          <a:bodyPr vert="horz" wrap="square" lIns="68580" tIns="34290" rIns="68580" bIns="3429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latin typeface="Roboto Condensed Light" charset="0"/>
                <a:ea typeface="Roboto Condensed Light" charset="0"/>
                <a:cs typeface="Roboto Condensed Light" charset="0"/>
              </a:rPr>
              <a:t>Agenda</a:t>
            </a:r>
          </a:p>
        </p:txBody>
      </p:sp>
      <p:sp>
        <p:nvSpPr>
          <p:cNvPr id="13" name="Slide Number Placeholder 5">
            <a:extLst>
              <a:ext uri="{FF2B5EF4-FFF2-40B4-BE49-F238E27FC236}">
                <a16:creationId xmlns:a16="http://schemas.microsoft.com/office/drawing/2014/main" id="{5B5A723B-3D65-EB40-B36C-DC2AB0CBB267}"/>
              </a:ext>
            </a:extLst>
          </p:cNvPr>
          <p:cNvSpPr>
            <a:spLocks noGrp="1"/>
          </p:cNvSpPr>
          <p:nvPr>
            <p:ph type="sldNum" sz="quarter" idx="12"/>
          </p:nvPr>
        </p:nvSpPr>
        <p:spPr>
          <a:xfrm>
            <a:off x="6893381" y="6356351"/>
            <a:ext cx="2057400" cy="365125"/>
          </a:xfrm>
        </p:spPr>
        <p:txBody>
          <a:bodyPr/>
          <a:lstStyle/>
          <a:p>
            <a:fld id="{C27D55F9-36BA-CC43-824D-29951490DCF8}" type="slidenum">
              <a:rPr lang="en-US" sz="1000" smtClean="0"/>
              <a:t>2</a:t>
            </a:fld>
            <a:endParaRPr lang="en-US" sz="1000" dirty="0"/>
          </a:p>
        </p:txBody>
      </p:sp>
      <p:sp>
        <p:nvSpPr>
          <p:cNvPr id="14" name="Rectangle 13">
            <a:extLst>
              <a:ext uri="{FF2B5EF4-FFF2-40B4-BE49-F238E27FC236}">
                <a16:creationId xmlns:a16="http://schemas.microsoft.com/office/drawing/2014/main" id="{391FF53E-0082-4F48-98D8-D161BBC7C794}"/>
              </a:ext>
            </a:extLst>
          </p:cNvPr>
          <p:cNvSpPr/>
          <p:nvPr/>
        </p:nvSpPr>
        <p:spPr>
          <a:xfrm>
            <a:off x="938" y="1006421"/>
            <a:ext cx="9144000" cy="102870"/>
          </a:xfrm>
          <a:prstGeom prst="rect">
            <a:avLst/>
          </a:prstGeom>
          <a:solidFill>
            <a:srgbClr val="3860D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075089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7733236" y="142042"/>
            <a:ext cx="1260074" cy="295202"/>
          </a:xfrm>
          <a:prstGeom prst="rect">
            <a:avLst/>
          </a:prstGeom>
        </p:spPr>
      </p:pic>
      <p:sp>
        <p:nvSpPr>
          <p:cNvPr id="30" name="Slide Number Placeholder 5"/>
          <p:cNvSpPr>
            <a:spLocks noGrp="1"/>
          </p:cNvSpPr>
          <p:nvPr>
            <p:ph type="sldNum" sz="quarter" idx="12"/>
          </p:nvPr>
        </p:nvSpPr>
        <p:spPr>
          <a:xfrm>
            <a:off x="6893381" y="6356351"/>
            <a:ext cx="2057400" cy="365125"/>
          </a:xfrm>
        </p:spPr>
        <p:txBody>
          <a:bodyPr/>
          <a:lstStyle/>
          <a:p>
            <a:r>
              <a:rPr lang="en-US" sz="1000" dirty="0"/>
              <a:t>3</a:t>
            </a:r>
          </a:p>
        </p:txBody>
      </p:sp>
      <p:sp>
        <p:nvSpPr>
          <p:cNvPr id="6" name="Rectangle 5">
            <a:extLst>
              <a:ext uri="{FF2B5EF4-FFF2-40B4-BE49-F238E27FC236}">
                <a16:creationId xmlns:a16="http://schemas.microsoft.com/office/drawing/2014/main" id="{53752684-8CF2-F443-89B0-8B19AC8FCB1A}"/>
              </a:ext>
            </a:extLst>
          </p:cNvPr>
          <p:cNvSpPr/>
          <p:nvPr/>
        </p:nvSpPr>
        <p:spPr>
          <a:xfrm>
            <a:off x="938" y="1066950"/>
            <a:ext cx="9144000" cy="102870"/>
          </a:xfrm>
          <a:prstGeom prst="rect">
            <a:avLst/>
          </a:prstGeom>
          <a:solidFill>
            <a:srgbClr val="3860D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TextBox 8">
            <a:extLst>
              <a:ext uri="{FF2B5EF4-FFF2-40B4-BE49-F238E27FC236}">
                <a16:creationId xmlns:a16="http://schemas.microsoft.com/office/drawing/2014/main" id="{76B1D247-1499-FF4C-89F6-5700C6B3B1AB}"/>
              </a:ext>
            </a:extLst>
          </p:cNvPr>
          <p:cNvSpPr txBox="1"/>
          <p:nvPr/>
        </p:nvSpPr>
        <p:spPr>
          <a:xfrm>
            <a:off x="502916" y="1292889"/>
            <a:ext cx="8034411" cy="3400931"/>
          </a:xfrm>
          <a:prstGeom prst="rect">
            <a:avLst/>
          </a:prstGeom>
          <a:noFill/>
        </p:spPr>
        <p:txBody>
          <a:bodyPr wrap="square" rtlCol="0">
            <a:spAutoFit/>
          </a:bodyPr>
          <a:lstStyle/>
          <a:p>
            <a:pPr marL="171450" indent="-171450">
              <a:spcBef>
                <a:spcPts val="700"/>
              </a:spcBef>
              <a:spcAft>
                <a:spcPts val="700"/>
              </a:spcAft>
              <a:buFont typeface="Arial" charset="0"/>
              <a:buChar char="•"/>
            </a:pPr>
            <a:r>
              <a:rPr lang="en-US" dirty="0"/>
              <a:t>Growing sales of Amazon Echo and Google Home suggest voice assistants aren’t a novelty item or fad. Currently, 32% of consumers own one of these devices, and that number is expected to grow, given 79% of smart-speaker sales occur in the fourth quarter of 2018, according to a survey by </a:t>
            </a:r>
            <a:r>
              <a:rPr lang="en-US" dirty="0">
                <a:hlinkClick r:id="rId4"/>
              </a:rPr>
              <a:t>Adobe Analytics</a:t>
            </a:r>
            <a:r>
              <a:rPr lang="en-US" dirty="0"/>
              <a:t>.</a:t>
            </a:r>
            <a:r>
              <a:rPr lang="en-US" dirty="0">
                <a:ea typeface="Roboto Light" charset="0"/>
                <a:cs typeface="Roboto Light" charset="0"/>
              </a:rPr>
              <a:t> </a:t>
            </a:r>
          </a:p>
          <a:p>
            <a:pPr marL="171450" indent="-171450">
              <a:spcBef>
                <a:spcPts val="700"/>
              </a:spcBef>
              <a:spcAft>
                <a:spcPts val="700"/>
              </a:spcAft>
              <a:buFont typeface="Arial" charset="0"/>
              <a:buChar char="•"/>
            </a:pPr>
            <a:r>
              <a:rPr lang="en-US" dirty="0"/>
              <a:t>50% of voice-controlled device owners have made a purchase with one in the past year.</a:t>
            </a:r>
          </a:p>
          <a:p>
            <a:pPr marL="171450" indent="-171450">
              <a:spcBef>
                <a:spcPts val="700"/>
              </a:spcBef>
              <a:spcAft>
                <a:spcPts val="700"/>
              </a:spcAft>
              <a:buFont typeface="Arial" charset="0"/>
              <a:buChar char="•"/>
            </a:pPr>
            <a:r>
              <a:rPr lang="en-US" dirty="0"/>
              <a:t>Voice searches are replacing traditional searches, And if you’re not optimizing for them, you’re going to miss out on a lot of Google traffic.</a:t>
            </a:r>
          </a:p>
          <a:p>
            <a:pPr marL="171450" indent="-171450">
              <a:spcBef>
                <a:spcPts val="700"/>
              </a:spcBef>
              <a:spcAft>
                <a:spcPts val="700"/>
              </a:spcAft>
              <a:buFont typeface="Arial" charset="0"/>
              <a:buChar char="•"/>
            </a:pPr>
            <a:r>
              <a:rPr lang="en-US" dirty="0"/>
              <a:t>Three years from now, 40% of consumers will shop with the help of these devices, spending 18% of their total shopping budgets in the process, Capgemini predicts.</a:t>
            </a:r>
          </a:p>
        </p:txBody>
      </p:sp>
      <p:sp>
        <p:nvSpPr>
          <p:cNvPr id="20" name="Title 3">
            <a:extLst>
              <a:ext uri="{FF2B5EF4-FFF2-40B4-BE49-F238E27FC236}">
                <a16:creationId xmlns:a16="http://schemas.microsoft.com/office/drawing/2014/main" id="{1D759E67-0803-8A45-8F5D-57B392F6B84E}"/>
              </a:ext>
            </a:extLst>
          </p:cNvPr>
          <p:cNvSpPr txBox="1">
            <a:spLocks/>
          </p:cNvSpPr>
          <p:nvPr/>
        </p:nvSpPr>
        <p:spPr>
          <a:xfrm>
            <a:off x="165690" y="654069"/>
            <a:ext cx="8263658" cy="263149"/>
          </a:xfrm>
          <a:prstGeom prst="rect">
            <a:avLst/>
          </a:prstGeom>
        </p:spPr>
        <p:txBody>
          <a:bodyPr vert="horz" wrap="square" lIns="68580" tIns="34290" rIns="68580" bIns="3429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Roboto Condensed Light" charset="0"/>
                <a:ea typeface="Roboto Condensed Light" charset="0"/>
                <a:cs typeface="Roboto Condensed Light" charset="0"/>
              </a:rPr>
              <a:t>Before jumping into details on the proposed path forward, it’s important to level-set on the actual idea</a:t>
            </a:r>
          </a:p>
        </p:txBody>
      </p:sp>
      <p:sp>
        <p:nvSpPr>
          <p:cNvPr id="10" name="Title 3">
            <a:extLst>
              <a:ext uri="{FF2B5EF4-FFF2-40B4-BE49-F238E27FC236}">
                <a16:creationId xmlns:a16="http://schemas.microsoft.com/office/drawing/2014/main" id="{59E0AE8E-754F-415C-8312-EA87AF2A0498}"/>
              </a:ext>
            </a:extLst>
          </p:cNvPr>
          <p:cNvSpPr txBox="1">
            <a:spLocks/>
          </p:cNvSpPr>
          <p:nvPr/>
        </p:nvSpPr>
        <p:spPr>
          <a:xfrm>
            <a:off x="177014" y="111571"/>
            <a:ext cx="8512399" cy="318549"/>
          </a:xfrm>
          <a:prstGeom prst="rect">
            <a:avLst/>
          </a:prstGeom>
        </p:spPr>
        <p:txBody>
          <a:bodyPr vert="horz" wrap="square" lIns="68580" tIns="34290" rIns="68580" bIns="3429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b="1" dirty="0">
                <a:latin typeface="Roboto Light"/>
              </a:rPr>
              <a:t>The Idea- Voice Assistant Integration </a:t>
            </a:r>
          </a:p>
        </p:txBody>
      </p:sp>
    </p:spTree>
    <p:extLst>
      <p:ext uri="{BB962C8B-B14F-4D97-AF65-F5344CB8AC3E}">
        <p14:creationId xmlns:p14="http://schemas.microsoft.com/office/powerpoint/2010/main" val="1347206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7733236" y="142042"/>
            <a:ext cx="1260074" cy="295202"/>
          </a:xfrm>
          <a:prstGeom prst="rect">
            <a:avLst/>
          </a:prstGeom>
        </p:spPr>
      </p:pic>
      <p:sp>
        <p:nvSpPr>
          <p:cNvPr id="30" name="Slide Number Placeholder 5"/>
          <p:cNvSpPr>
            <a:spLocks noGrp="1"/>
          </p:cNvSpPr>
          <p:nvPr>
            <p:ph type="sldNum" sz="quarter" idx="12"/>
          </p:nvPr>
        </p:nvSpPr>
        <p:spPr>
          <a:xfrm>
            <a:off x="6893381" y="6356351"/>
            <a:ext cx="2057400" cy="365125"/>
          </a:xfrm>
        </p:spPr>
        <p:txBody>
          <a:bodyPr/>
          <a:lstStyle/>
          <a:p>
            <a:r>
              <a:rPr lang="en-US" sz="1000" dirty="0"/>
              <a:t>4</a:t>
            </a:r>
          </a:p>
        </p:txBody>
      </p:sp>
      <p:sp>
        <p:nvSpPr>
          <p:cNvPr id="6" name="Rectangle 5">
            <a:extLst>
              <a:ext uri="{FF2B5EF4-FFF2-40B4-BE49-F238E27FC236}">
                <a16:creationId xmlns:a16="http://schemas.microsoft.com/office/drawing/2014/main" id="{53752684-8CF2-F443-89B0-8B19AC8FCB1A}"/>
              </a:ext>
            </a:extLst>
          </p:cNvPr>
          <p:cNvSpPr/>
          <p:nvPr/>
        </p:nvSpPr>
        <p:spPr>
          <a:xfrm>
            <a:off x="938" y="960414"/>
            <a:ext cx="9144000" cy="102870"/>
          </a:xfrm>
          <a:prstGeom prst="rect">
            <a:avLst/>
          </a:prstGeom>
          <a:solidFill>
            <a:srgbClr val="3860D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0" name="Title 3">
            <a:extLst>
              <a:ext uri="{FF2B5EF4-FFF2-40B4-BE49-F238E27FC236}">
                <a16:creationId xmlns:a16="http://schemas.microsoft.com/office/drawing/2014/main" id="{1D759E67-0803-8A45-8F5D-57B392F6B84E}"/>
              </a:ext>
            </a:extLst>
          </p:cNvPr>
          <p:cNvSpPr txBox="1">
            <a:spLocks/>
          </p:cNvSpPr>
          <p:nvPr/>
        </p:nvSpPr>
        <p:spPr>
          <a:xfrm>
            <a:off x="165690" y="600801"/>
            <a:ext cx="8263658" cy="263149"/>
          </a:xfrm>
          <a:prstGeom prst="rect">
            <a:avLst/>
          </a:prstGeom>
        </p:spPr>
        <p:txBody>
          <a:bodyPr vert="horz" wrap="square" lIns="68580" tIns="34290" rIns="68580" bIns="3429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Roboto Condensed Light" charset="0"/>
              </a:rPr>
              <a:t>Why Alexa - How You Get People To Buy Things Via Alexa</a:t>
            </a:r>
          </a:p>
        </p:txBody>
      </p:sp>
      <p:sp>
        <p:nvSpPr>
          <p:cNvPr id="10" name="Title 3">
            <a:extLst>
              <a:ext uri="{FF2B5EF4-FFF2-40B4-BE49-F238E27FC236}">
                <a16:creationId xmlns:a16="http://schemas.microsoft.com/office/drawing/2014/main" id="{59E0AE8E-754F-415C-8312-EA87AF2A0498}"/>
              </a:ext>
            </a:extLst>
          </p:cNvPr>
          <p:cNvSpPr txBox="1">
            <a:spLocks/>
          </p:cNvSpPr>
          <p:nvPr/>
        </p:nvSpPr>
        <p:spPr>
          <a:xfrm>
            <a:off x="177014" y="111571"/>
            <a:ext cx="8512399" cy="318549"/>
          </a:xfrm>
          <a:prstGeom prst="rect">
            <a:avLst/>
          </a:prstGeom>
        </p:spPr>
        <p:txBody>
          <a:bodyPr vert="horz" wrap="square" lIns="68580" tIns="34290" rIns="68580" bIns="3429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b="1" dirty="0">
                <a:latin typeface="Roboto Light" panose="02000000000000000000"/>
              </a:rPr>
              <a:t>Solution - Alexa</a:t>
            </a:r>
          </a:p>
        </p:txBody>
      </p:sp>
      <p:sp>
        <p:nvSpPr>
          <p:cNvPr id="7" name="TextBox 6">
            <a:extLst>
              <a:ext uri="{FF2B5EF4-FFF2-40B4-BE49-F238E27FC236}">
                <a16:creationId xmlns:a16="http://schemas.microsoft.com/office/drawing/2014/main" id="{0D520C0E-0EB4-485F-B32D-B41D81EE9F30}"/>
              </a:ext>
            </a:extLst>
          </p:cNvPr>
          <p:cNvSpPr txBox="1"/>
          <p:nvPr/>
        </p:nvSpPr>
        <p:spPr>
          <a:xfrm>
            <a:off x="502916" y="1168597"/>
            <a:ext cx="8034411" cy="5160387"/>
          </a:xfrm>
          <a:prstGeom prst="rect">
            <a:avLst/>
          </a:prstGeom>
          <a:noFill/>
        </p:spPr>
        <p:txBody>
          <a:bodyPr wrap="square" rtlCol="0">
            <a:spAutoFit/>
          </a:bodyPr>
          <a:lstStyle/>
          <a:p>
            <a:pPr marL="171450" indent="-171450">
              <a:spcBef>
                <a:spcPts val="700"/>
              </a:spcBef>
              <a:spcAft>
                <a:spcPts val="700"/>
              </a:spcAft>
              <a:buFont typeface="Arial" charset="0"/>
              <a:buChar char="•"/>
            </a:pPr>
            <a:r>
              <a:rPr lang="en-US" dirty="0"/>
              <a:t>Amazon’s Echo smart devices are leaders in the smart speaker market. It also leads when it comes to the number of ways you can use it. At last count, Amazon said that Alexa comes with more than 40,000 skills. As an online retailer, Alexa can help you with many tasks throughout the day. This includes tracking sales, organizing tasks, getting industry news, and more. </a:t>
            </a:r>
          </a:p>
          <a:p>
            <a:pPr marL="171450" indent="-171450">
              <a:spcBef>
                <a:spcPts val="700"/>
              </a:spcBef>
              <a:spcAft>
                <a:spcPts val="700"/>
              </a:spcAft>
              <a:buFont typeface="Arial" charset="0"/>
              <a:buChar char="•"/>
            </a:pPr>
            <a:r>
              <a:rPr lang="en-US" dirty="0"/>
              <a:t>For Example, if you sell on Amazon marketplace(available via prime) than </a:t>
            </a:r>
            <a:r>
              <a:rPr lang="en-US" dirty="0" err="1"/>
              <a:t>alexa</a:t>
            </a:r>
            <a:r>
              <a:rPr lang="en-US" dirty="0"/>
              <a:t> will recommend your products. Amazon uses  Amazon’s Choice makes product recommendations based on availability, price, popularity, ratings, reviews, shipping speed, and other factors. Another example is Shopify - If you are using Shopify platform than you can use the </a:t>
            </a:r>
            <a:r>
              <a:rPr lang="en-US" dirty="0">
                <a:hlinkClick r:id="rId4">
                  <a:extLst>
                    <a:ext uri="{A12FA001-AC4F-418D-AE19-62706E023703}">
                      <ahyp:hlinkClr xmlns:ahyp="http://schemas.microsoft.com/office/drawing/2018/hyperlinkcolor" val="tx"/>
                    </a:ext>
                  </a:extLst>
                </a:hlinkClick>
              </a:rPr>
              <a:t>Shopify Alexa skill</a:t>
            </a:r>
            <a:r>
              <a:rPr lang="en-US" dirty="0"/>
              <a:t> to get important information about your store. </a:t>
            </a:r>
          </a:p>
          <a:p>
            <a:pPr marL="171450" indent="-171450">
              <a:spcBef>
                <a:spcPts val="700"/>
              </a:spcBef>
              <a:spcAft>
                <a:spcPts val="700"/>
              </a:spcAft>
              <a:buFont typeface="Arial" charset="0"/>
              <a:buChar char="•"/>
            </a:pPr>
            <a:r>
              <a:rPr lang="en-US" b="1" dirty="0"/>
              <a:t>Custom Skill – Best thing Alexa skill offer retailers the opportunity to open new selling channel by creating custom skill. Cybergroup have good experience working with companies to create skills  for business purposes, to become more efficient, and even increase sales. Cybergroup is going to use the innovation lab to cerate quick POC to show how you can create custom skill to place your order along with couple of other features.</a:t>
            </a:r>
          </a:p>
        </p:txBody>
      </p:sp>
    </p:spTree>
    <p:extLst>
      <p:ext uri="{BB962C8B-B14F-4D97-AF65-F5344CB8AC3E}">
        <p14:creationId xmlns:p14="http://schemas.microsoft.com/office/powerpoint/2010/main" val="1545060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7733236" y="142042"/>
            <a:ext cx="1260074" cy="295202"/>
          </a:xfrm>
          <a:prstGeom prst="rect">
            <a:avLst/>
          </a:prstGeom>
        </p:spPr>
      </p:pic>
      <p:sp>
        <p:nvSpPr>
          <p:cNvPr id="30" name="Slide Number Placeholder 5"/>
          <p:cNvSpPr>
            <a:spLocks noGrp="1"/>
          </p:cNvSpPr>
          <p:nvPr>
            <p:ph type="sldNum" sz="quarter" idx="12"/>
          </p:nvPr>
        </p:nvSpPr>
        <p:spPr>
          <a:xfrm>
            <a:off x="6893381" y="6356351"/>
            <a:ext cx="2057400" cy="365125"/>
          </a:xfrm>
        </p:spPr>
        <p:txBody>
          <a:bodyPr/>
          <a:lstStyle/>
          <a:p>
            <a:r>
              <a:rPr lang="en-US" sz="1000" dirty="0"/>
              <a:t>5</a:t>
            </a:r>
          </a:p>
        </p:txBody>
      </p:sp>
      <p:sp>
        <p:nvSpPr>
          <p:cNvPr id="6" name="Rectangle 5">
            <a:extLst>
              <a:ext uri="{FF2B5EF4-FFF2-40B4-BE49-F238E27FC236}">
                <a16:creationId xmlns:a16="http://schemas.microsoft.com/office/drawing/2014/main" id="{53752684-8CF2-F443-89B0-8B19AC8FCB1A}"/>
              </a:ext>
            </a:extLst>
          </p:cNvPr>
          <p:cNvSpPr/>
          <p:nvPr/>
        </p:nvSpPr>
        <p:spPr>
          <a:xfrm>
            <a:off x="938" y="907146"/>
            <a:ext cx="9144000" cy="102870"/>
          </a:xfrm>
          <a:prstGeom prst="rect">
            <a:avLst/>
          </a:prstGeom>
          <a:solidFill>
            <a:srgbClr val="3860D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0" name="Title 3">
            <a:extLst>
              <a:ext uri="{FF2B5EF4-FFF2-40B4-BE49-F238E27FC236}">
                <a16:creationId xmlns:a16="http://schemas.microsoft.com/office/drawing/2014/main" id="{1D759E67-0803-8A45-8F5D-57B392F6B84E}"/>
              </a:ext>
            </a:extLst>
          </p:cNvPr>
          <p:cNvSpPr txBox="1">
            <a:spLocks/>
          </p:cNvSpPr>
          <p:nvPr/>
        </p:nvSpPr>
        <p:spPr>
          <a:xfrm>
            <a:off x="165690" y="556411"/>
            <a:ext cx="8263658" cy="263149"/>
          </a:xfrm>
          <a:prstGeom prst="rect">
            <a:avLst/>
          </a:prstGeom>
        </p:spPr>
        <p:txBody>
          <a:bodyPr vert="horz" wrap="square" lIns="68580" tIns="34290" rIns="68580" bIns="3429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700"/>
              </a:spcBef>
              <a:spcAft>
                <a:spcPts val="700"/>
              </a:spcAft>
            </a:pPr>
            <a:r>
              <a:rPr lang="en-US" sz="1400" dirty="0">
                <a:latin typeface="Roboto Light" charset="0"/>
                <a:ea typeface="Roboto Light" charset="0"/>
                <a:cs typeface="Roboto Light" charset="0"/>
              </a:rPr>
              <a:t>Cyber Group prefers taking the “Innovation Lab” track for the following reasons:</a:t>
            </a:r>
          </a:p>
        </p:txBody>
      </p:sp>
      <p:sp>
        <p:nvSpPr>
          <p:cNvPr id="10" name="Title 3">
            <a:extLst>
              <a:ext uri="{FF2B5EF4-FFF2-40B4-BE49-F238E27FC236}">
                <a16:creationId xmlns:a16="http://schemas.microsoft.com/office/drawing/2014/main" id="{59E0AE8E-754F-415C-8312-EA87AF2A0498}"/>
              </a:ext>
            </a:extLst>
          </p:cNvPr>
          <p:cNvSpPr txBox="1">
            <a:spLocks/>
          </p:cNvSpPr>
          <p:nvPr/>
        </p:nvSpPr>
        <p:spPr>
          <a:xfrm>
            <a:off x="177014" y="111571"/>
            <a:ext cx="8512399" cy="318549"/>
          </a:xfrm>
          <a:prstGeom prst="rect">
            <a:avLst/>
          </a:prstGeom>
        </p:spPr>
        <p:txBody>
          <a:bodyPr vert="horz" wrap="square" lIns="68580" tIns="34290" rIns="68580" bIns="3429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800"/>
              </a:spcBef>
              <a:spcAft>
                <a:spcPts val="800"/>
              </a:spcAft>
            </a:pPr>
            <a:r>
              <a:rPr lang="en-US" sz="1800" b="1" dirty="0">
                <a:latin typeface="Roboto Light" charset="0"/>
                <a:ea typeface="Roboto Light" charset="0"/>
                <a:cs typeface="Roboto Light" charset="0"/>
              </a:rPr>
              <a:t>Approach – Innovation Lab</a:t>
            </a:r>
          </a:p>
        </p:txBody>
      </p:sp>
      <p:sp>
        <p:nvSpPr>
          <p:cNvPr id="13" name="TextBox 12">
            <a:extLst>
              <a:ext uri="{FF2B5EF4-FFF2-40B4-BE49-F238E27FC236}">
                <a16:creationId xmlns:a16="http://schemas.microsoft.com/office/drawing/2014/main" id="{532F9D12-176F-4757-9768-0C1068D256EE}"/>
              </a:ext>
            </a:extLst>
          </p:cNvPr>
          <p:cNvSpPr txBox="1"/>
          <p:nvPr/>
        </p:nvSpPr>
        <p:spPr>
          <a:xfrm>
            <a:off x="502916" y="1355029"/>
            <a:ext cx="8034411" cy="1836400"/>
          </a:xfrm>
          <a:prstGeom prst="rect">
            <a:avLst/>
          </a:prstGeom>
          <a:noFill/>
        </p:spPr>
        <p:txBody>
          <a:bodyPr wrap="square" rtlCol="0">
            <a:spAutoFit/>
          </a:bodyPr>
          <a:lstStyle/>
          <a:p>
            <a:pPr marL="171450" indent="-171450">
              <a:spcBef>
                <a:spcPts val="700"/>
              </a:spcBef>
              <a:spcAft>
                <a:spcPts val="700"/>
              </a:spcAft>
              <a:buFont typeface="Arial" charset="0"/>
              <a:buChar char="•"/>
            </a:pPr>
            <a:r>
              <a:rPr lang="en-US" dirty="0"/>
              <a:t>Our team at Innovation Lab is constantly working on exploring and learning new techs/products.</a:t>
            </a:r>
          </a:p>
          <a:p>
            <a:pPr marL="171450" indent="-171450">
              <a:spcBef>
                <a:spcPts val="700"/>
              </a:spcBef>
              <a:spcAft>
                <a:spcPts val="700"/>
              </a:spcAft>
              <a:buFont typeface="Arial" charset="0"/>
              <a:buChar char="•"/>
            </a:pPr>
            <a:r>
              <a:rPr lang="en-US" dirty="0"/>
              <a:t>Properly sets expectations by demonstrating quick POC</a:t>
            </a:r>
          </a:p>
          <a:p>
            <a:pPr marL="171450" indent="-171450">
              <a:spcBef>
                <a:spcPts val="700"/>
              </a:spcBef>
              <a:spcAft>
                <a:spcPts val="700"/>
              </a:spcAft>
              <a:buFont typeface="Arial" charset="0"/>
              <a:buChar char="•"/>
            </a:pPr>
            <a:r>
              <a:rPr lang="en-US" dirty="0"/>
              <a:t>This will also give you an idea about standards we follow through developing an application.</a:t>
            </a:r>
          </a:p>
        </p:txBody>
      </p:sp>
    </p:spTree>
    <p:extLst>
      <p:ext uri="{BB962C8B-B14F-4D97-AF65-F5344CB8AC3E}">
        <p14:creationId xmlns:p14="http://schemas.microsoft.com/office/powerpoint/2010/main" val="3768674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7733236" y="142042"/>
            <a:ext cx="1260074" cy="295202"/>
          </a:xfrm>
          <a:prstGeom prst="rect">
            <a:avLst/>
          </a:prstGeom>
        </p:spPr>
      </p:pic>
      <p:sp>
        <p:nvSpPr>
          <p:cNvPr id="30" name="Slide Number Placeholder 5"/>
          <p:cNvSpPr>
            <a:spLocks noGrp="1"/>
          </p:cNvSpPr>
          <p:nvPr>
            <p:ph type="sldNum" sz="quarter" idx="12"/>
          </p:nvPr>
        </p:nvSpPr>
        <p:spPr>
          <a:xfrm>
            <a:off x="6893381" y="6356351"/>
            <a:ext cx="2057400" cy="365125"/>
          </a:xfrm>
        </p:spPr>
        <p:txBody>
          <a:bodyPr/>
          <a:lstStyle/>
          <a:p>
            <a:r>
              <a:rPr lang="en-US" sz="1000" dirty="0"/>
              <a:t>6</a:t>
            </a:r>
          </a:p>
        </p:txBody>
      </p:sp>
      <p:sp>
        <p:nvSpPr>
          <p:cNvPr id="6" name="Rectangle 5">
            <a:extLst>
              <a:ext uri="{FF2B5EF4-FFF2-40B4-BE49-F238E27FC236}">
                <a16:creationId xmlns:a16="http://schemas.microsoft.com/office/drawing/2014/main" id="{53752684-8CF2-F443-89B0-8B19AC8FCB1A}"/>
              </a:ext>
            </a:extLst>
          </p:cNvPr>
          <p:cNvSpPr/>
          <p:nvPr/>
        </p:nvSpPr>
        <p:spPr>
          <a:xfrm>
            <a:off x="938" y="729586"/>
            <a:ext cx="9144000" cy="102870"/>
          </a:xfrm>
          <a:prstGeom prst="rect">
            <a:avLst/>
          </a:prstGeom>
          <a:solidFill>
            <a:srgbClr val="3860D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Title 3">
            <a:extLst>
              <a:ext uri="{FF2B5EF4-FFF2-40B4-BE49-F238E27FC236}">
                <a16:creationId xmlns:a16="http://schemas.microsoft.com/office/drawing/2014/main" id="{59E0AE8E-754F-415C-8312-EA87AF2A0498}"/>
              </a:ext>
            </a:extLst>
          </p:cNvPr>
          <p:cNvSpPr txBox="1">
            <a:spLocks/>
          </p:cNvSpPr>
          <p:nvPr/>
        </p:nvSpPr>
        <p:spPr>
          <a:xfrm>
            <a:off x="177014" y="111571"/>
            <a:ext cx="8512399" cy="318549"/>
          </a:xfrm>
          <a:prstGeom prst="rect">
            <a:avLst/>
          </a:prstGeom>
        </p:spPr>
        <p:txBody>
          <a:bodyPr vert="horz" wrap="square" lIns="68580" tIns="34290" rIns="68580" bIns="3429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800"/>
              </a:spcBef>
              <a:spcAft>
                <a:spcPts val="800"/>
              </a:spcAft>
            </a:pPr>
            <a:r>
              <a:rPr lang="en-US" sz="1800" b="1" dirty="0">
                <a:latin typeface="Roboto Light" charset="0"/>
              </a:rPr>
              <a:t>Demonstrate Alexa Skill</a:t>
            </a:r>
          </a:p>
        </p:txBody>
      </p:sp>
      <p:pic>
        <p:nvPicPr>
          <p:cNvPr id="11" name="Picture 10">
            <a:extLst>
              <a:ext uri="{FF2B5EF4-FFF2-40B4-BE49-F238E27FC236}">
                <a16:creationId xmlns:a16="http://schemas.microsoft.com/office/drawing/2014/main" id="{D8FA8CE4-B7A8-4C36-A4CB-BA377DD0E830}"/>
              </a:ext>
            </a:extLst>
          </p:cNvPr>
          <p:cNvPicPr>
            <a:picLocks noChangeAspect="1"/>
          </p:cNvPicPr>
          <p:nvPr/>
        </p:nvPicPr>
        <p:blipFill>
          <a:blip r:embed="rId4"/>
          <a:stretch>
            <a:fillRect/>
          </a:stretch>
        </p:blipFill>
        <p:spPr>
          <a:xfrm>
            <a:off x="1740023" y="1287263"/>
            <a:ext cx="5433133" cy="5434214"/>
          </a:xfrm>
          <a:prstGeom prst="rect">
            <a:avLst/>
          </a:prstGeom>
          <a:ln w="12700">
            <a:solidFill>
              <a:schemeClr val="tx1">
                <a:lumMod val="65000"/>
                <a:lumOff val="35000"/>
              </a:schemeClr>
            </a:solidFill>
            <a:prstDash val="sysDot"/>
          </a:ln>
        </p:spPr>
      </p:pic>
    </p:spTree>
    <p:extLst>
      <p:ext uri="{BB962C8B-B14F-4D97-AF65-F5344CB8AC3E}">
        <p14:creationId xmlns:p14="http://schemas.microsoft.com/office/powerpoint/2010/main" val="3872093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7733236" y="142042"/>
            <a:ext cx="1260074" cy="295202"/>
          </a:xfrm>
          <a:prstGeom prst="rect">
            <a:avLst/>
          </a:prstGeom>
        </p:spPr>
      </p:pic>
      <p:sp>
        <p:nvSpPr>
          <p:cNvPr id="30" name="Slide Number Placeholder 5"/>
          <p:cNvSpPr>
            <a:spLocks noGrp="1"/>
          </p:cNvSpPr>
          <p:nvPr>
            <p:ph type="sldNum" sz="quarter" idx="12"/>
          </p:nvPr>
        </p:nvSpPr>
        <p:spPr>
          <a:xfrm>
            <a:off x="6893381" y="6356351"/>
            <a:ext cx="2057400" cy="365125"/>
          </a:xfrm>
        </p:spPr>
        <p:txBody>
          <a:bodyPr/>
          <a:lstStyle/>
          <a:p>
            <a:r>
              <a:rPr lang="en-US" sz="1000" dirty="0"/>
              <a:t>7</a:t>
            </a:r>
          </a:p>
        </p:txBody>
      </p:sp>
      <p:sp>
        <p:nvSpPr>
          <p:cNvPr id="6" name="Rectangle 5">
            <a:extLst>
              <a:ext uri="{FF2B5EF4-FFF2-40B4-BE49-F238E27FC236}">
                <a16:creationId xmlns:a16="http://schemas.microsoft.com/office/drawing/2014/main" id="{53752684-8CF2-F443-89B0-8B19AC8FCB1A}"/>
              </a:ext>
            </a:extLst>
          </p:cNvPr>
          <p:cNvSpPr/>
          <p:nvPr/>
        </p:nvSpPr>
        <p:spPr>
          <a:xfrm>
            <a:off x="938" y="747342"/>
            <a:ext cx="9144000" cy="102870"/>
          </a:xfrm>
          <a:prstGeom prst="rect">
            <a:avLst/>
          </a:prstGeom>
          <a:solidFill>
            <a:srgbClr val="3860D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Title 3">
            <a:extLst>
              <a:ext uri="{FF2B5EF4-FFF2-40B4-BE49-F238E27FC236}">
                <a16:creationId xmlns:a16="http://schemas.microsoft.com/office/drawing/2014/main" id="{59E0AE8E-754F-415C-8312-EA87AF2A0498}"/>
              </a:ext>
            </a:extLst>
          </p:cNvPr>
          <p:cNvSpPr txBox="1">
            <a:spLocks/>
          </p:cNvSpPr>
          <p:nvPr/>
        </p:nvSpPr>
        <p:spPr>
          <a:xfrm>
            <a:off x="177014" y="111571"/>
            <a:ext cx="8512399" cy="318549"/>
          </a:xfrm>
          <a:prstGeom prst="rect">
            <a:avLst/>
          </a:prstGeom>
        </p:spPr>
        <p:txBody>
          <a:bodyPr vert="horz" wrap="square" lIns="68580" tIns="34290" rIns="68580" bIns="3429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800"/>
              </a:spcBef>
              <a:spcAft>
                <a:spcPts val="800"/>
              </a:spcAft>
            </a:pPr>
            <a:r>
              <a:rPr lang="en-US" sz="1800" b="1" dirty="0">
                <a:latin typeface="Roboto Light" charset="0"/>
              </a:rPr>
              <a:t>Development Practices</a:t>
            </a:r>
          </a:p>
        </p:txBody>
      </p:sp>
      <p:sp>
        <p:nvSpPr>
          <p:cNvPr id="7" name="TextBox 6">
            <a:extLst>
              <a:ext uri="{FF2B5EF4-FFF2-40B4-BE49-F238E27FC236}">
                <a16:creationId xmlns:a16="http://schemas.microsoft.com/office/drawing/2014/main" id="{074459F1-3226-4391-8638-426A4F5CC7EC}"/>
              </a:ext>
            </a:extLst>
          </p:cNvPr>
          <p:cNvSpPr txBox="1"/>
          <p:nvPr/>
        </p:nvSpPr>
        <p:spPr>
          <a:xfrm>
            <a:off x="502916" y="1292889"/>
            <a:ext cx="8034411" cy="2736647"/>
          </a:xfrm>
          <a:prstGeom prst="rect">
            <a:avLst/>
          </a:prstGeom>
          <a:noFill/>
        </p:spPr>
        <p:txBody>
          <a:bodyPr wrap="square" rtlCol="0">
            <a:spAutoFit/>
          </a:bodyPr>
          <a:lstStyle/>
          <a:p>
            <a:pPr marL="687388" lvl="1" indent="-230188">
              <a:spcBef>
                <a:spcPts val="800"/>
              </a:spcBef>
              <a:spcAft>
                <a:spcPts val="800"/>
              </a:spcAft>
              <a:buFont typeface="Arial" charset="0"/>
              <a:buChar char="•"/>
            </a:pPr>
            <a:r>
              <a:rPr lang="en-US" dirty="0">
                <a:ea typeface="Roboto Light" charset="0"/>
                <a:cs typeface="Roboto Light" charset="0"/>
              </a:rPr>
              <a:t>Tech Stack</a:t>
            </a:r>
          </a:p>
          <a:p>
            <a:pPr marL="687388" lvl="1" indent="-230188">
              <a:spcBef>
                <a:spcPts val="800"/>
              </a:spcBef>
              <a:spcAft>
                <a:spcPts val="800"/>
              </a:spcAft>
              <a:buFont typeface="Arial" charset="0"/>
              <a:buChar char="•"/>
            </a:pPr>
            <a:r>
              <a:rPr lang="en-US" dirty="0">
                <a:ea typeface="Roboto Light" charset="0"/>
                <a:cs typeface="Roboto Light" charset="0"/>
              </a:rPr>
              <a:t>Alexa Dev Console Configuration</a:t>
            </a:r>
          </a:p>
          <a:p>
            <a:pPr marL="687388" lvl="1" indent="-230188">
              <a:spcBef>
                <a:spcPts val="800"/>
              </a:spcBef>
              <a:spcAft>
                <a:spcPts val="800"/>
              </a:spcAft>
              <a:buFont typeface="Arial" charset="0"/>
              <a:buChar char="•"/>
            </a:pPr>
            <a:r>
              <a:rPr lang="en-US" dirty="0">
                <a:ea typeface="Roboto Light" charset="0"/>
                <a:cs typeface="Roboto Light" charset="0"/>
              </a:rPr>
              <a:t>GitHub Practices</a:t>
            </a:r>
          </a:p>
          <a:p>
            <a:pPr marL="687388" lvl="1" indent="-230188">
              <a:spcBef>
                <a:spcPts val="800"/>
              </a:spcBef>
              <a:spcAft>
                <a:spcPts val="800"/>
              </a:spcAft>
              <a:buFont typeface="Arial" charset="0"/>
              <a:buChar char="•"/>
            </a:pPr>
            <a:r>
              <a:rPr lang="en-US" dirty="0">
                <a:ea typeface="Roboto Light" charset="0"/>
                <a:cs typeface="Roboto Light" charset="0"/>
              </a:rPr>
              <a:t>Unit Test</a:t>
            </a:r>
          </a:p>
          <a:p>
            <a:pPr marL="687388" lvl="1" indent="-230188">
              <a:spcBef>
                <a:spcPts val="800"/>
              </a:spcBef>
              <a:spcAft>
                <a:spcPts val="800"/>
              </a:spcAft>
              <a:buFont typeface="Arial" charset="0"/>
              <a:buChar char="•"/>
            </a:pPr>
            <a:r>
              <a:rPr lang="en-US" dirty="0">
                <a:ea typeface="Roboto Light" charset="0"/>
                <a:cs typeface="Roboto Light" charset="0"/>
              </a:rPr>
              <a:t>Deployment Practices</a:t>
            </a:r>
          </a:p>
          <a:p>
            <a:pPr marL="171450" indent="-171450">
              <a:spcBef>
                <a:spcPts val="700"/>
              </a:spcBef>
              <a:spcAft>
                <a:spcPts val="700"/>
              </a:spcAft>
              <a:buFont typeface="Arial" charset="0"/>
              <a:buChar char="•"/>
            </a:pPr>
            <a:endParaRPr lang="en-US" sz="1600" dirty="0"/>
          </a:p>
        </p:txBody>
      </p:sp>
    </p:spTree>
    <p:extLst>
      <p:ext uri="{BB962C8B-B14F-4D97-AF65-F5344CB8AC3E}">
        <p14:creationId xmlns:p14="http://schemas.microsoft.com/office/powerpoint/2010/main" val="3856639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587749" y="2903589"/>
            <a:ext cx="184731" cy="300082"/>
          </a:xfrm>
          <a:prstGeom prst="rect">
            <a:avLst/>
          </a:prstGeom>
          <a:noFill/>
        </p:spPr>
        <p:txBody>
          <a:bodyPr wrap="none" rtlCol="0">
            <a:spAutoFit/>
          </a:bodyPr>
          <a:lstStyle/>
          <a:p>
            <a:endParaRPr lang="en-US" sz="1350" dirty="0"/>
          </a:p>
        </p:txBody>
      </p:sp>
      <p:sp>
        <p:nvSpPr>
          <p:cNvPr id="6" name="Rectangle 5"/>
          <p:cNvSpPr/>
          <p:nvPr/>
        </p:nvSpPr>
        <p:spPr>
          <a:xfrm>
            <a:off x="680815" y="1526606"/>
            <a:ext cx="1235798" cy="746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extBox 1">
            <a:extLst>
              <a:ext uri="{FF2B5EF4-FFF2-40B4-BE49-F238E27FC236}">
                <a16:creationId xmlns:a16="http://schemas.microsoft.com/office/drawing/2014/main" id="{2D4311F3-C4F3-4D66-9CEB-A93CDB6AC052}"/>
              </a:ext>
            </a:extLst>
          </p:cNvPr>
          <p:cNvSpPr txBox="1"/>
          <p:nvPr/>
        </p:nvSpPr>
        <p:spPr>
          <a:xfrm>
            <a:off x="2628246" y="1824790"/>
            <a:ext cx="3370217" cy="707886"/>
          </a:xfrm>
          <a:prstGeom prst="rect">
            <a:avLst/>
          </a:prstGeom>
          <a:noFill/>
        </p:spPr>
        <p:txBody>
          <a:bodyPr wrap="square" rtlCol="0">
            <a:spAutoFit/>
          </a:bodyPr>
          <a:lstStyle/>
          <a:p>
            <a:pPr algn="ctr"/>
            <a:r>
              <a:rPr lang="en-US" sz="4000" dirty="0">
                <a:solidFill>
                  <a:schemeClr val="accent1"/>
                </a:solidFill>
              </a:rPr>
              <a:t>QUESTIONS</a:t>
            </a:r>
          </a:p>
        </p:txBody>
      </p:sp>
    </p:spTree>
    <p:extLst>
      <p:ext uri="{BB962C8B-B14F-4D97-AF65-F5344CB8AC3E}">
        <p14:creationId xmlns:p14="http://schemas.microsoft.com/office/powerpoint/2010/main" val="5428246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Branching.CreateNewBranch" Revision="1" Stencil="Branching" StencilVersion="1.0"/>
</Control>
</file>

<file path=customXml/item10.xml><?xml version="1.0" encoding="utf-8"?>
<Control xmlns="http://schemas.microsoft.com/VisualStudio/2011/storyboarding/control">
  <Id Name="Branching.BranchRoot" Revision="1" Stencil="Branching" StencilVersion="1.0"/>
</Control>
</file>

<file path=customXml/item11.xml><?xml version="1.0" encoding="utf-8"?>
<Control xmlns="http://schemas.microsoft.com/VisualStudio/2011/storyboarding/control">
  <Id Name="Branching.BranchRoot" Revision="1" Stencil="Branching" StencilVersion="1.0"/>
</Control>
</file>

<file path=customXml/item12.xml><?xml version="1.0" encoding="utf-8"?>
<Control xmlns="http://schemas.microsoft.com/VisualStudio/2011/storyboarding/control">
  <Id Name="Branching.CreateNewBranch" Revision="1" Stencil="Branching" StencilVersion="1.0"/>
</Control>
</file>

<file path=customXml/item13.xml><?xml version="1.0" encoding="utf-8"?>
<Control xmlns="http://schemas.microsoft.com/VisualStudio/2011/storyboarding/control">
  <Id Name="Branching.CreateNewBranch" Revision="1" Stencil="Branching" StencilVersion="1.0"/>
</Control>
</file>

<file path=customXml/item14.xml><?xml version="1.0" encoding="utf-8"?>
<Control xmlns="http://schemas.microsoft.com/VisualStudio/2011/storyboarding/control">
  <Id Name="Branching.ChangeBranch" Revision="1" Stencil="Branching" StencilVersion="1.0"/>
</Control>
</file>

<file path=customXml/item15.xml><?xml version="1.0" encoding="utf-8"?>
<Control xmlns="http://schemas.microsoft.com/VisualStudio/2011/storyboarding/control">
  <Id Name="Branching.CreateNewBranch" Revision="1" Stencil="Branching" StencilVersion="1.0"/>
</Control>
</file>

<file path=customXml/item16.xml><?xml version="1.0" encoding="utf-8"?>
<Control xmlns="http://schemas.microsoft.com/VisualStudio/2011/storyboarding/control">
  <Id Name="Branching.ChangeBranch" Revision="1" Stencil="Branching" StencilVersion="1.0"/>
</Control>
</file>

<file path=customXml/item17.xml><?xml version="1.0" encoding="utf-8"?>
<Control xmlns="http://schemas.microsoft.com/VisualStudio/2011/storyboarding/control">
  <Id Name="Branching.BranchRoot" Revision="1" Stencil="Branching" StencilVersion="1.0"/>
</Control>
</file>

<file path=customXml/item18.xml><?xml version="1.0" encoding="utf-8"?>
<Control xmlns="http://schemas.microsoft.com/VisualStudio/2011/storyboarding/control">
  <Id Name="Branching.BranchSegment" Revision="1" Stencil="Branching" StencilVersion="1.0"/>
</Control>
</file>

<file path=customXml/item19.xml><?xml version="1.0" encoding="utf-8"?>
<Control xmlns="http://schemas.microsoft.com/VisualStudio/2011/storyboarding/control">
  <Id Name="Branching.BranchRoot" Revision="1" Stencil="Branching" StencilVersion="1.0"/>
</Control>
</file>

<file path=customXml/item2.xml><?xml version="1.0" encoding="utf-8"?>
<Control xmlns="http://schemas.microsoft.com/VisualStudio/2011/storyboarding/control">
  <Id Name="Branching.BranchRoot" Revision="1" Stencil="Branching" StencilVersion="1.0"/>
</Control>
</file>

<file path=customXml/item3.xml><?xml version="1.0" encoding="utf-8"?>
<Control xmlns="http://schemas.microsoft.com/VisualStudio/2011/storyboarding/control">
  <Id Name="Branching.BranchRoot" Revision="1" Stencil="Branching" StencilVersion="1.0"/>
</Control>
</file>

<file path=customXml/item4.xml><?xml version="1.0" encoding="utf-8"?>
<Control xmlns="http://schemas.microsoft.com/VisualStudio/2011/storyboarding/control">
  <Id Name="Branching.BranchSegment" Revision="1" Stencil="Branching" StencilVersion="1.0"/>
</Control>
</file>

<file path=customXml/item5.xml><?xml version="1.0" encoding="utf-8"?>
<Control xmlns="http://schemas.microsoft.com/VisualStudio/2011/storyboarding/control">
  <Id Name="Branching.ChangeBranch" Revision="1" Stencil="Branching" StencilVersion="1.0"/>
</Control>
</file>

<file path=customXml/item6.xml><?xml version="1.0" encoding="utf-8"?>
<Control xmlns="http://schemas.microsoft.com/VisualStudio/2011/storyboarding/control">
  <Id Name="Branching.CreateNewBranch" Revision="1" Stencil="Branching" StencilVersion="1.0"/>
</Control>
</file>

<file path=customXml/item7.xml><?xml version="1.0" encoding="utf-8"?>
<Control xmlns="http://schemas.microsoft.com/VisualStudio/2011/storyboarding/control">
  <Id Name="Branching.CreateNewBranch" Revision="1" Stencil="Branching" StencilVersion="1.0"/>
</Control>
</file>

<file path=customXml/item8.xml><?xml version="1.0" encoding="utf-8"?>
<Control xmlns="http://schemas.microsoft.com/VisualStudio/2011/storyboarding/control">
  <Id Name="Branching.CreateNewBranch" Revision="1" Stencil="Branching" StencilVersion="1.0"/>
</Control>
</file>

<file path=customXml/item9.xml><?xml version="1.0" encoding="utf-8"?>
<Control xmlns="http://schemas.microsoft.com/VisualStudio/2011/storyboarding/control">
  <Id Name="Branching.BranchRoot" Revision="1" Stencil="Branching" StencilVersion="1.0"/>
</Control>
</file>

<file path=customXml/itemProps1.xml><?xml version="1.0" encoding="utf-8"?>
<ds:datastoreItem xmlns:ds="http://schemas.openxmlformats.org/officeDocument/2006/customXml" ds:itemID="{B2B9E217-C1E5-2E41-BC05-F274265947FB}">
  <ds:schemaRefs>
    <ds:schemaRef ds:uri="http://schemas.microsoft.com/VisualStudio/2011/storyboarding/control"/>
  </ds:schemaRefs>
</ds:datastoreItem>
</file>

<file path=customXml/itemProps10.xml><?xml version="1.0" encoding="utf-8"?>
<ds:datastoreItem xmlns:ds="http://schemas.openxmlformats.org/officeDocument/2006/customXml" ds:itemID="{9B437CC4-5B02-2B4E-85E0-9926B3137F98}">
  <ds:schemaRefs>
    <ds:schemaRef ds:uri="http://schemas.microsoft.com/VisualStudio/2011/storyboarding/control"/>
  </ds:schemaRefs>
</ds:datastoreItem>
</file>

<file path=customXml/itemProps11.xml><?xml version="1.0" encoding="utf-8"?>
<ds:datastoreItem xmlns:ds="http://schemas.openxmlformats.org/officeDocument/2006/customXml" ds:itemID="{9051EE1D-EF51-4240-905C-DEB3A944A831}">
  <ds:schemaRefs>
    <ds:schemaRef ds:uri="http://schemas.microsoft.com/VisualStudio/2011/storyboarding/control"/>
  </ds:schemaRefs>
</ds:datastoreItem>
</file>

<file path=customXml/itemProps12.xml><?xml version="1.0" encoding="utf-8"?>
<ds:datastoreItem xmlns:ds="http://schemas.openxmlformats.org/officeDocument/2006/customXml" ds:itemID="{C5DBC1BD-A9FE-6447-BA30-6CC390A6D83B}">
  <ds:schemaRefs>
    <ds:schemaRef ds:uri="http://schemas.microsoft.com/VisualStudio/2011/storyboarding/control"/>
  </ds:schemaRefs>
</ds:datastoreItem>
</file>

<file path=customXml/itemProps13.xml><?xml version="1.0" encoding="utf-8"?>
<ds:datastoreItem xmlns:ds="http://schemas.openxmlformats.org/officeDocument/2006/customXml" ds:itemID="{3042D9FB-6184-724E-84E7-F1C00C29388E}">
  <ds:schemaRefs>
    <ds:schemaRef ds:uri="http://schemas.microsoft.com/VisualStudio/2011/storyboarding/control"/>
  </ds:schemaRefs>
</ds:datastoreItem>
</file>

<file path=customXml/itemProps14.xml><?xml version="1.0" encoding="utf-8"?>
<ds:datastoreItem xmlns:ds="http://schemas.openxmlformats.org/officeDocument/2006/customXml" ds:itemID="{C5811834-D739-BA47-9257-94A8AE747293}">
  <ds:schemaRefs>
    <ds:schemaRef ds:uri="http://schemas.microsoft.com/VisualStudio/2011/storyboarding/control"/>
  </ds:schemaRefs>
</ds:datastoreItem>
</file>

<file path=customXml/itemProps15.xml><?xml version="1.0" encoding="utf-8"?>
<ds:datastoreItem xmlns:ds="http://schemas.openxmlformats.org/officeDocument/2006/customXml" ds:itemID="{72256308-FCD5-A245-89AD-F61C0D9052F4}">
  <ds:schemaRefs>
    <ds:schemaRef ds:uri="http://schemas.microsoft.com/VisualStudio/2011/storyboarding/control"/>
  </ds:schemaRefs>
</ds:datastoreItem>
</file>

<file path=customXml/itemProps16.xml><?xml version="1.0" encoding="utf-8"?>
<ds:datastoreItem xmlns:ds="http://schemas.openxmlformats.org/officeDocument/2006/customXml" ds:itemID="{E8776835-879E-4E4F-B75A-5A4A42D94A4A}">
  <ds:schemaRefs>
    <ds:schemaRef ds:uri="http://schemas.microsoft.com/VisualStudio/2011/storyboarding/control"/>
  </ds:schemaRefs>
</ds:datastoreItem>
</file>

<file path=customXml/itemProps17.xml><?xml version="1.0" encoding="utf-8"?>
<ds:datastoreItem xmlns:ds="http://schemas.openxmlformats.org/officeDocument/2006/customXml" ds:itemID="{1CF5EA71-444F-EC43-AC5E-4D0C5518D042}">
  <ds:schemaRefs>
    <ds:schemaRef ds:uri="http://schemas.microsoft.com/VisualStudio/2011/storyboarding/control"/>
  </ds:schemaRefs>
</ds:datastoreItem>
</file>

<file path=customXml/itemProps18.xml><?xml version="1.0" encoding="utf-8"?>
<ds:datastoreItem xmlns:ds="http://schemas.openxmlformats.org/officeDocument/2006/customXml" ds:itemID="{3F64F701-872F-4046-BE01-70E30607719D}">
  <ds:schemaRefs>
    <ds:schemaRef ds:uri="http://schemas.microsoft.com/VisualStudio/2011/storyboarding/control"/>
  </ds:schemaRefs>
</ds:datastoreItem>
</file>

<file path=customXml/itemProps19.xml><?xml version="1.0" encoding="utf-8"?>
<ds:datastoreItem xmlns:ds="http://schemas.openxmlformats.org/officeDocument/2006/customXml" ds:itemID="{D88D8507-7217-E844-B62D-B441015327DC}">
  <ds:schemaRefs>
    <ds:schemaRef ds:uri="http://schemas.microsoft.com/VisualStudio/2011/storyboarding/control"/>
  </ds:schemaRefs>
</ds:datastoreItem>
</file>

<file path=customXml/itemProps2.xml><?xml version="1.0" encoding="utf-8"?>
<ds:datastoreItem xmlns:ds="http://schemas.openxmlformats.org/officeDocument/2006/customXml" ds:itemID="{35DB2A1A-DE09-6641-98A8-2228730A6FAF}">
  <ds:schemaRefs>
    <ds:schemaRef ds:uri="http://schemas.microsoft.com/VisualStudio/2011/storyboarding/control"/>
  </ds:schemaRefs>
</ds:datastoreItem>
</file>

<file path=customXml/itemProps3.xml><?xml version="1.0" encoding="utf-8"?>
<ds:datastoreItem xmlns:ds="http://schemas.openxmlformats.org/officeDocument/2006/customXml" ds:itemID="{92DDB8CE-3D37-4D49-8BEC-A29D1EA6DEE8}">
  <ds:schemaRefs>
    <ds:schemaRef ds:uri="http://schemas.microsoft.com/VisualStudio/2011/storyboarding/control"/>
  </ds:schemaRefs>
</ds:datastoreItem>
</file>

<file path=customXml/itemProps4.xml><?xml version="1.0" encoding="utf-8"?>
<ds:datastoreItem xmlns:ds="http://schemas.openxmlformats.org/officeDocument/2006/customXml" ds:itemID="{CE81BD10-87C4-4D41-87D3-66ECDD73FF88}">
  <ds:schemaRefs>
    <ds:schemaRef ds:uri="http://schemas.microsoft.com/VisualStudio/2011/storyboarding/control"/>
  </ds:schemaRefs>
</ds:datastoreItem>
</file>

<file path=customXml/itemProps5.xml><?xml version="1.0" encoding="utf-8"?>
<ds:datastoreItem xmlns:ds="http://schemas.openxmlformats.org/officeDocument/2006/customXml" ds:itemID="{70EFFFE5-FDC3-0C48-ACC3-BC0C006E474C}">
  <ds:schemaRefs>
    <ds:schemaRef ds:uri="http://schemas.microsoft.com/VisualStudio/2011/storyboarding/control"/>
  </ds:schemaRefs>
</ds:datastoreItem>
</file>

<file path=customXml/itemProps6.xml><?xml version="1.0" encoding="utf-8"?>
<ds:datastoreItem xmlns:ds="http://schemas.openxmlformats.org/officeDocument/2006/customXml" ds:itemID="{529A9B8C-4983-D84F-993F-DDA8D1402993}">
  <ds:schemaRefs>
    <ds:schemaRef ds:uri="http://schemas.microsoft.com/VisualStudio/2011/storyboarding/control"/>
  </ds:schemaRefs>
</ds:datastoreItem>
</file>

<file path=customXml/itemProps7.xml><?xml version="1.0" encoding="utf-8"?>
<ds:datastoreItem xmlns:ds="http://schemas.openxmlformats.org/officeDocument/2006/customXml" ds:itemID="{1038830E-23D8-7540-B829-A00B3678BC15}">
  <ds:schemaRefs>
    <ds:schemaRef ds:uri="http://schemas.microsoft.com/VisualStudio/2011/storyboarding/control"/>
  </ds:schemaRefs>
</ds:datastoreItem>
</file>

<file path=customXml/itemProps8.xml><?xml version="1.0" encoding="utf-8"?>
<ds:datastoreItem xmlns:ds="http://schemas.openxmlformats.org/officeDocument/2006/customXml" ds:itemID="{E4233600-56BB-5C40-8326-3D73DE5A9FE7}">
  <ds:schemaRefs>
    <ds:schemaRef ds:uri="http://schemas.microsoft.com/VisualStudio/2011/storyboarding/control"/>
  </ds:schemaRefs>
</ds:datastoreItem>
</file>

<file path=customXml/itemProps9.xml><?xml version="1.0" encoding="utf-8"?>
<ds:datastoreItem xmlns:ds="http://schemas.openxmlformats.org/officeDocument/2006/customXml" ds:itemID="{0241A040-3F64-2F42-8503-53A95AC66E0F}">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Office Theme</Template>
  <TotalTime>21631</TotalTime>
  <Words>226</Words>
  <Application>Microsoft Office PowerPoint</Application>
  <PresentationFormat>On-screen Show (4:3)</PresentationFormat>
  <Paragraphs>54</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Roboto Condensed Light</vt:lpstr>
      <vt:lpstr>Roboto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Group</dc:title>
  <dc:creator>Cygrp Software3</dc:creator>
  <cp:lastModifiedBy>Ankit Shah</cp:lastModifiedBy>
  <cp:revision>1418</cp:revision>
  <cp:lastPrinted>2018-07-17T15:29:13Z</cp:lastPrinted>
  <dcterms:created xsi:type="dcterms:W3CDTF">2015-09-21T17:16:26Z</dcterms:created>
  <dcterms:modified xsi:type="dcterms:W3CDTF">2019-03-30T05:21:49Z</dcterms:modified>
</cp:coreProperties>
</file>