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20"/>
  </p:sldMasterIdLst>
  <p:notesMasterIdLst>
    <p:notesMasterId r:id="rId29"/>
  </p:notesMasterIdLst>
  <p:sldIdLst>
    <p:sldId id="283" r:id="rId21"/>
    <p:sldId id="458" r:id="rId22"/>
    <p:sldId id="481" r:id="rId23"/>
    <p:sldId id="488" r:id="rId24"/>
    <p:sldId id="493" r:id="rId25"/>
    <p:sldId id="494" r:id="rId26"/>
    <p:sldId id="495" r:id="rId27"/>
    <p:sldId id="4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0D0"/>
    <a:srgbClr val="FFFFFF"/>
    <a:srgbClr val="FFE699"/>
    <a:srgbClr val="000000"/>
    <a:srgbClr val="0076A8"/>
    <a:srgbClr val="DC6B2F"/>
    <a:srgbClr val="D2DEEF"/>
    <a:srgbClr val="EAEFF7"/>
    <a:srgbClr val="FFFD78"/>
    <a:srgbClr val="C63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04" autoAdjust="0"/>
    <p:restoredTop sz="93496" autoAdjust="0"/>
  </p:normalViewPr>
  <p:slideViewPr>
    <p:cSldViewPr snapToGrid="0" snapToObjects="1">
      <p:cViewPr varScale="1">
        <p:scale>
          <a:sx n="86" d="100"/>
          <a:sy n="86" d="100"/>
        </p:scale>
        <p:origin x="16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C658A-9259-494C-8B32-50A4BB08993C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DCD3E-7FFD-604C-B9CC-E5B454C4B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5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CD3E-7FFD-604C-B9CC-E5B454C4B47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CD3E-7FFD-604C-B9CC-E5B454C4B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3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CD3E-7FFD-604C-B9CC-E5B454C4B4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CD3E-7FFD-604C-B9CC-E5B454C4B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1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CD3E-7FFD-604C-B9CC-E5B454C4B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CD3E-7FFD-604C-B9CC-E5B454C4B4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0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CD3E-7FFD-604C-B9CC-E5B454C4B4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9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DCD3E-7FFD-604C-B9CC-E5B454C4B4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8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7E59-F5A9-4749-80A5-5F7086D46A3E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777-A391-7241-8B8F-40A1566C379F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A933-A5AD-1344-8CB9-8CAF8D2899CF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6A15-5857-074F-8E38-5CDC0E8312C2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5876-6138-054C-8224-0CDCE5B55DA0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9E81-0BBB-7442-B4B1-4A28DB88411A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150E-B5C1-7545-9574-22CD068AF1D7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53-37A5-4A4D-8DC4-D388322F939C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EB05-CEEB-0643-928B-C19E86FC286B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AD01-DE7E-F843-BC86-C9BA6587E358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7A28-3F3A-D44C-91D4-13DAAA91FD9F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5900-E5C0-1944-82C2-509623B1C7DB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D55F9-36BA-CC43-824D-29951490D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8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mo.com/features/articles/2018/9/7/adobe-2018-consumer-voice-surve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8" y="5598402"/>
            <a:ext cx="9144000" cy="102870"/>
          </a:xfrm>
          <a:prstGeom prst="rect">
            <a:avLst/>
          </a:prstGeom>
          <a:solidFill>
            <a:srgbClr val="3860D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3221004" y="3310621"/>
            <a:ext cx="2158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Condensed Light" charset="0"/>
                <a:ea typeface="Roboto Condensed Light" charset="0"/>
                <a:cs typeface="Roboto Condensed Light" charset="0"/>
              </a:rPr>
              <a:t>March 30,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87749" y="290358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680815" y="1526606"/>
            <a:ext cx="1235798" cy="74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45167" y="2374654"/>
            <a:ext cx="6858000" cy="512448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Voice-Assisted Commerce application</a:t>
            </a:r>
            <a:endParaRPr lang="en-US" sz="3200" b="1" dirty="0"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824265" y="2783085"/>
            <a:ext cx="6858000" cy="512448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Proposal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311F3-C4F3-4D66-9CEB-A93CDB6AC052}"/>
              </a:ext>
            </a:extLst>
          </p:cNvPr>
          <p:cNvSpPr txBox="1"/>
          <p:nvPr/>
        </p:nvSpPr>
        <p:spPr>
          <a:xfrm>
            <a:off x="2241580" y="1338852"/>
            <a:ext cx="397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SOFTWIDGET</a:t>
            </a:r>
          </a:p>
        </p:txBody>
      </p:sp>
    </p:spTree>
    <p:extLst>
      <p:ext uri="{BB962C8B-B14F-4D97-AF65-F5344CB8AC3E}">
        <p14:creationId xmlns:p14="http://schemas.microsoft.com/office/powerpoint/2010/main" val="8622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6" y="142042"/>
            <a:ext cx="1260074" cy="29520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81807" y="1440727"/>
            <a:ext cx="766990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The Idea - V</a:t>
            </a:r>
            <a:r>
              <a:rPr lang="en-US" dirty="0"/>
              <a:t>oice Assistant Integration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marL="230188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Solution – Alexa</a:t>
            </a:r>
          </a:p>
          <a:p>
            <a:pPr marL="230188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Approach – Innovation Lab</a:t>
            </a:r>
          </a:p>
          <a:p>
            <a:pPr marL="230188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Demonstrate Alexa Skill</a:t>
            </a:r>
          </a:p>
          <a:p>
            <a:pPr marL="230188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Development Practices	</a:t>
            </a:r>
          </a:p>
          <a:p>
            <a:pPr marL="687388" lvl="1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Alexa Dev Console Configuration</a:t>
            </a:r>
          </a:p>
          <a:p>
            <a:pPr marL="687388" lvl="1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GitHub Practices</a:t>
            </a:r>
          </a:p>
          <a:p>
            <a:pPr marL="687388" lvl="1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Unit Test</a:t>
            </a:r>
          </a:p>
          <a:p>
            <a:pPr marL="687388" lvl="1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Deployment Practices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marL="230188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dirty="0">
                <a:latin typeface="Roboto Light" charset="0"/>
                <a:ea typeface="Roboto Light" charset="0"/>
                <a:cs typeface="Roboto Light" charset="0"/>
              </a:rPr>
              <a:t>Questions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351ACF-D5AA-4E45-9746-3E69C90F8D0D}"/>
              </a:ext>
            </a:extLst>
          </p:cNvPr>
          <p:cNvSpPr txBox="1">
            <a:spLocks/>
          </p:cNvSpPr>
          <p:nvPr/>
        </p:nvSpPr>
        <p:spPr>
          <a:xfrm>
            <a:off x="165690" y="511881"/>
            <a:ext cx="8263658" cy="3185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Roboto Condensed Light" charset="0"/>
                <a:ea typeface="Roboto Condensed Light" charset="0"/>
                <a:cs typeface="Roboto Condensed Light" charset="0"/>
              </a:rPr>
              <a:t>Agenda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B5A723B-3D65-EB40-B36C-DC2AB0CB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3381" y="6356351"/>
            <a:ext cx="2057400" cy="365125"/>
          </a:xfrm>
        </p:spPr>
        <p:txBody>
          <a:bodyPr/>
          <a:lstStyle/>
          <a:p>
            <a:fld id="{C27D55F9-36BA-CC43-824D-29951490DCF8}" type="slidenum">
              <a:rPr lang="en-US" sz="1000" smtClean="0"/>
              <a:t>2</a:t>
            </a:fld>
            <a:endParaRPr lang="en-US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F53E-0082-4F48-98D8-D161BBC7C794}"/>
              </a:ext>
            </a:extLst>
          </p:cNvPr>
          <p:cNvSpPr/>
          <p:nvPr/>
        </p:nvSpPr>
        <p:spPr>
          <a:xfrm>
            <a:off x="938" y="1006421"/>
            <a:ext cx="9144000" cy="102870"/>
          </a:xfrm>
          <a:prstGeom prst="rect">
            <a:avLst/>
          </a:prstGeom>
          <a:solidFill>
            <a:srgbClr val="3860D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7508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6" y="142042"/>
            <a:ext cx="1260074" cy="295202"/>
          </a:xfrm>
          <a:prstGeom prst="rect">
            <a:avLst/>
          </a:prstGeom>
        </p:spPr>
      </p:pic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3381" y="6356351"/>
            <a:ext cx="2057400" cy="365125"/>
          </a:xfrm>
        </p:spPr>
        <p:txBody>
          <a:bodyPr/>
          <a:lstStyle/>
          <a:p>
            <a:r>
              <a:rPr lang="en-US" sz="10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2684-8CF2-F443-89B0-8B19AC8FCB1A}"/>
              </a:ext>
            </a:extLst>
          </p:cNvPr>
          <p:cNvSpPr/>
          <p:nvPr/>
        </p:nvSpPr>
        <p:spPr>
          <a:xfrm>
            <a:off x="938" y="907146"/>
            <a:ext cx="9144000" cy="102870"/>
          </a:xfrm>
          <a:prstGeom prst="rect">
            <a:avLst/>
          </a:prstGeom>
          <a:solidFill>
            <a:srgbClr val="3860D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1D247-1499-FF4C-89F6-5700C6B3B1AB}"/>
              </a:ext>
            </a:extLst>
          </p:cNvPr>
          <p:cNvSpPr txBox="1"/>
          <p:nvPr/>
        </p:nvSpPr>
        <p:spPr>
          <a:xfrm>
            <a:off x="502916" y="1292889"/>
            <a:ext cx="803441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1600" dirty="0"/>
              <a:t>Growing sales of Amazon Echo and Google Home suggest voice assistants aren’t a novelty item or fad. Currently, 32% of consumers own one of these devices, and that number is expected to grow, given 79% of smart-speaker sales occur in the fourth quarter of 2018, according to a survey by </a:t>
            </a:r>
            <a:r>
              <a:rPr lang="en-US" sz="1600" dirty="0">
                <a:hlinkClick r:id="rId4"/>
              </a:rPr>
              <a:t>Adobe Analytics</a:t>
            </a:r>
            <a:r>
              <a:rPr lang="en-US" sz="1600" dirty="0"/>
              <a:t>.</a:t>
            </a:r>
            <a:r>
              <a:rPr lang="en-US" sz="1600" dirty="0">
                <a:ea typeface="Roboto Light" charset="0"/>
                <a:cs typeface="Roboto Light" charset="0"/>
              </a:rPr>
              <a:t> 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1600" dirty="0"/>
              <a:t>50% of voice-controlled device owners have made a purchase with one in the past year.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1600" dirty="0"/>
              <a:t>Voice searches are replacing traditional searches, And if you’re not optimizing for them, you’re going to miss out on a lot of Google traffic.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1600" dirty="0"/>
              <a:t>Three years from now, 40% of consumers will shop with the help of these devices, spending 18% of their total shopping budgets in the process, Capgemini predicts.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D759E67-0803-8A45-8F5D-57B392F6B84E}"/>
              </a:ext>
            </a:extLst>
          </p:cNvPr>
          <p:cNvSpPr txBox="1">
            <a:spLocks/>
          </p:cNvSpPr>
          <p:nvPr/>
        </p:nvSpPr>
        <p:spPr>
          <a:xfrm>
            <a:off x="165690" y="556411"/>
            <a:ext cx="8263658" cy="2631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Roboto Condensed Light" charset="0"/>
                <a:ea typeface="Roboto Condensed Light" charset="0"/>
                <a:cs typeface="Roboto Condensed Light" charset="0"/>
              </a:rPr>
              <a:t>Before jumping into details on the proposed path forward, it’s important to level-set on the actual idea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9E0AE8E-754F-415C-8312-EA87AF2A0498}"/>
              </a:ext>
            </a:extLst>
          </p:cNvPr>
          <p:cNvSpPr txBox="1">
            <a:spLocks/>
          </p:cNvSpPr>
          <p:nvPr/>
        </p:nvSpPr>
        <p:spPr>
          <a:xfrm>
            <a:off x="177014" y="111571"/>
            <a:ext cx="8512399" cy="3185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Roboto Light"/>
              </a:rPr>
              <a:t>The Idea- Voice Assistant Integration </a:t>
            </a:r>
          </a:p>
        </p:txBody>
      </p:sp>
    </p:spTree>
    <p:extLst>
      <p:ext uri="{BB962C8B-B14F-4D97-AF65-F5344CB8AC3E}">
        <p14:creationId xmlns:p14="http://schemas.microsoft.com/office/powerpoint/2010/main" val="134720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6" y="142042"/>
            <a:ext cx="1260074" cy="295202"/>
          </a:xfrm>
          <a:prstGeom prst="rect">
            <a:avLst/>
          </a:prstGeom>
        </p:spPr>
      </p:pic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3381" y="6356351"/>
            <a:ext cx="2057400" cy="365125"/>
          </a:xfrm>
        </p:spPr>
        <p:txBody>
          <a:bodyPr/>
          <a:lstStyle/>
          <a:p>
            <a:r>
              <a:rPr lang="en-US" sz="10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2684-8CF2-F443-89B0-8B19AC8FCB1A}"/>
              </a:ext>
            </a:extLst>
          </p:cNvPr>
          <p:cNvSpPr/>
          <p:nvPr/>
        </p:nvSpPr>
        <p:spPr>
          <a:xfrm>
            <a:off x="938" y="907146"/>
            <a:ext cx="9144000" cy="102870"/>
          </a:xfrm>
          <a:prstGeom prst="rect">
            <a:avLst/>
          </a:prstGeom>
          <a:solidFill>
            <a:srgbClr val="3860D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D759E67-0803-8A45-8F5D-57B392F6B84E}"/>
              </a:ext>
            </a:extLst>
          </p:cNvPr>
          <p:cNvSpPr txBox="1">
            <a:spLocks/>
          </p:cNvSpPr>
          <p:nvPr/>
        </p:nvSpPr>
        <p:spPr>
          <a:xfrm>
            <a:off x="165690" y="556411"/>
            <a:ext cx="8263658" cy="2631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Roboto Condensed Light" charset="0"/>
              </a:rPr>
              <a:t>How You (And Amazon) Get People To Buy Things Via Alexa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9E0AE8E-754F-415C-8312-EA87AF2A0498}"/>
              </a:ext>
            </a:extLst>
          </p:cNvPr>
          <p:cNvSpPr txBox="1">
            <a:spLocks/>
          </p:cNvSpPr>
          <p:nvPr/>
        </p:nvSpPr>
        <p:spPr>
          <a:xfrm>
            <a:off x="177014" y="111571"/>
            <a:ext cx="8512399" cy="3185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Roboto Light" panose="02000000000000000000"/>
              </a:rPr>
              <a:t>Solution - Alexa</a:t>
            </a:r>
          </a:p>
        </p:txBody>
      </p:sp>
    </p:spTree>
    <p:extLst>
      <p:ext uri="{BB962C8B-B14F-4D97-AF65-F5344CB8AC3E}">
        <p14:creationId xmlns:p14="http://schemas.microsoft.com/office/powerpoint/2010/main" val="154506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6" y="142042"/>
            <a:ext cx="1260074" cy="295202"/>
          </a:xfrm>
          <a:prstGeom prst="rect">
            <a:avLst/>
          </a:prstGeom>
        </p:spPr>
      </p:pic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3381" y="6356351"/>
            <a:ext cx="2057400" cy="365125"/>
          </a:xfrm>
        </p:spPr>
        <p:txBody>
          <a:bodyPr/>
          <a:lstStyle/>
          <a:p>
            <a:r>
              <a:rPr lang="en-US" sz="10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2684-8CF2-F443-89B0-8B19AC8FCB1A}"/>
              </a:ext>
            </a:extLst>
          </p:cNvPr>
          <p:cNvSpPr/>
          <p:nvPr/>
        </p:nvSpPr>
        <p:spPr>
          <a:xfrm>
            <a:off x="938" y="907146"/>
            <a:ext cx="9144000" cy="102870"/>
          </a:xfrm>
          <a:prstGeom prst="rect">
            <a:avLst/>
          </a:prstGeom>
          <a:solidFill>
            <a:srgbClr val="3860D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1D759E67-0803-8A45-8F5D-57B392F6B84E}"/>
              </a:ext>
            </a:extLst>
          </p:cNvPr>
          <p:cNvSpPr txBox="1">
            <a:spLocks/>
          </p:cNvSpPr>
          <p:nvPr/>
        </p:nvSpPr>
        <p:spPr>
          <a:xfrm>
            <a:off x="165690" y="556411"/>
            <a:ext cx="8263658" cy="2631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1400" dirty="0">
                <a:latin typeface="Roboto Light" charset="0"/>
                <a:ea typeface="Roboto Light" charset="0"/>
                <a:cs typeface="Roboto Light" charset="0"/>
              </a:rPr>
              <a:t>Cyber Group prefers taking the “Innovation Lab” track for the following reasons: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9E0AE8E-754F-415C-8312-EA87AF2A0498}"/>
              </a:ext>
            </a:extLst>
          </p:cNvPr>
          <p:cNvSpPr txBox="1">
            <a:spLocks/>
          </p:cNvSpPr>
          <p:nvPr/>
        </p:nvSpPr>
        <p:spPr>
          <a:xfrm>
            <a:off x="177014" y="111571"/>
            <a:ext cx="8512399" cy="3185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en-US" sz="1800" b="1" dirty="0">
                <a:latin typeface="Roboto Light" charset="0"/>
                <a:ea typeface="Roboto Light" charset="0"/>
                <a:cs typeface="Roboto Light" charset="0"/>
              </a:rPr>
              <a:t>Approach – Innovation Lab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F9D12-176F-4757-9768-0C1068D256EE}"/>
              </a:ext>
            </a:extLst>
          </p:cNvPr>
          <p:cNvSpPr txBox="1"/>
          <p:nvPr/>
        </p:nvSpPr>
        <p:spPr>
          <a:xfrm>
            <a:off x="502916" y="1355029"/>
            <a:ext cx="8034411" cy="143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1600" dirty="0"/>
              <a:t>Our team at Innovation Lab is constantly working on exploring and learning new techs/products.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1600" dirty="0"/>
              <a:t>Properly sets expectations by demonstrating quick POC</a:t>
            </a: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r>
              <a:rPr lang="en-US" sz="1600" dirty="0"/>
              <a:t>This will also give you an idea about standards we follow through developing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6867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6" y="142042"/>
            <a:ext cx="1260074" cy="295202"/>
          </a:xfrm>
          <a:prstGeom prst="rect">
            <a:avLst/>
          </a:prstGeom>
        </p:spPr>
      </p:pic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3381" y="6356351"/>
            <a:ext cx="2057400" cy="365125"/>
          </a:xfrm>
        </p:spPr>
        <p:txBody>
          <a:bodyPr/>
          <a:lstStyle/>
          <a:p>
            <a:r>
              <a:rPr lang="en-US" sz="10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2684-8CF2-F443-89B0-8B19AC8FCB1A}"/>
              </a:ext>
            </a:extLst>
          </p:cNvPr>
          <p:cNvSpPr/>
          <p:nvPr/>
        </p:nvSpPr>
        <p:spPr>
          <a:xfrm>
            <a:off x="938" y="907146"/>
            <a:ext cx="9144000" cy="102870"/>
          </a:xfrm>
          <a:prstGeom prst="rect">
            <a:avLst/>
          </a:prstGeom>
          <a:solidFill>
            <a:srgbClr val="3860D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9E0AE8E-754F-415C-8312-EA87AF2A0498}"/>
              </a:ext>
            </a:extLst>
          </p:cNvPr>
          <p:cNvSpPr txBox="1">
            <a:spLocks/>
          </p:cNvSpPr>
          <p:nvPr/>
        </p:nvSpPr>
        <p:spPr>
          <a:xfrm>
            <a:off x="177014" y="111571"/>
            <a:ext cx="8512399" cy="3185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en-US" sz="1800" b="1" dirty="0">
                <a:latin typeface="Roboto Light" charset="0"/>
              </a:rPr>
              <a:t>Demonstrate Alexa Skill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FA8CE4-B7A8-4C36-A4CB-BA377DD0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23" y="1482713"/>
            <a:ext cx="5433133" cy="52387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87209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236" y="142042"/>
            <a:ext cx="1260074" cy="295202"/>
          </a:xfrm>
          <a:prstGeom prst="rect">
            <a:avLst/>
          </a:prstGeom>
        </p:spPr>
      </p:pic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3381" y="6356351"/>
            <a:ext cx="2057400" cy="365125"/>
          </a:xfrm>
        </p:spPr>
        <p:txBody>
          <a:bodyPr/>
          <a:lstStyle/>
          <a:p>
            <a:r>
              <a:rPr lang="en-US" sz="10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2684-8CF2-F443-89B0-8B19AC8FCB1A}"/>
              </a:ext>
            </a:extLst>
          </p:cNvPr>
          <p:cNvSpPr/>
          <p:nvPr/>
        </p:nvSpPr>
        <p:spPr>
          <a:xfrm>
            <a:off x="938" y="907146"/>
            <a:ext cx="9144000" cy="102870"/>
          </a:xfrm>
          <a:prstGeom prst="rect">
            <a:avLst/>
          </a:prstGeom>
          <a:solidFill>
            <a:srgbClr val="3860D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9E0AE8E-754F-415C-8312-EA87AF2A0498}"/>
              </a:ext>
            </a:extLst>
          </p:cNvPr>
          <p:cNvSpPr txBox="1">
            <a:spLocks/>
          </p:cNvSpPr>
          <p:nvPr/>
        </p:nvSpPr>
        <p:spPr>
          <a:xfrm>
            <a:off x="177014" y="111571"/>
            <a:ext cx="8512399" cy="318549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en-US" sz="1800" b="1" dirty="0">
                <a:latin typeface="Roboto Light" charset="0"/>
              </a:rPr>
              <a:t>Development Practices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459F1-3226-4391-8638-426A4F5CC7EC}"/>
              </a:ext>
            </a:extLst>
          </p:cNvPr>
          <p:cNvSpPr txBox="1"/>
          <p:nvPr/>
        </p:nvSpPr>
        <p:spPr>
          <a:xfrm>
            <a:off x="502916" y="1292889"/>
            <a:ext cx="8034411" cy="213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lvl="1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Alexa Dev Console Configuration</a:t>
            </a:r>
          </a:p>
          <a:p>
            <a:pPr marL="687388" lvl="1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GitHub Practices</a:t>
            </a:r>
          </a:p>
          <a:p>
            <a:pPr marL="687388" lvl="1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Unit Test</a:t>
            </a:r>
          </a:p>
          <a:p>
            <a:pPr marL="687388" lvl="1" indent="-230188"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Deployment Practices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  <a:p>
            <a:pPr marL="171450" indent="-171450">
              <a:spcBef>
                <a:spcPts val="700"/>
              </a:spcBef>
              <a:spcAft>
                <a:spcPts val="700"/>
              </a:spcAft>
              <a:buFont typeface="Arial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663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87749" y="290358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680815" y="1526606"/>
            <a:ext cx="1235798" cy="74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311F3-C4F3-4D66-9CEB-A93CDB6AC052}"/>
              </a:ext>
            </a:extLst>
          </p:cNvPr>
          <p:cNvSpPr txBox="1"/>
          <p:nvPr/>
        </p:nvSpPr>
        <p:spPr>
          <a:xfrm>
            <a:off x="2628246" y="1824790"/>
            <a:ext cx="3370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4282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Branching.BranchRoot" Revision="1" Stencil="Branching" StencilVersion="1.0"/>
</Control>
</file>

<file path=customXml/item10.xml><?xml version="1.0" encoding="utf-8"?>
<Control xmlns="http://schemas.microsoft.com/VisualStudio/2011/storyboarding/control">
  <Id Name="Branching.BranchSegment" Revision="1" Stencil="Branching" StencilVersion="1.0"/>
</Control>
</file>

<file path=customXml/item11.xml><?xml version="1.0" encoding="utf-8"?>
<Control xmlns="http://schemas.microsoft.com/VisualStudio/2011/storyboarding/control">
  <Id Name="Branching.BranchRoot" Revision="1" Stencil="Branching" StencilVersion="1.0"/>
</Control>
</file>

<file path=customXml/item12.xml><?xml version="1.0" encoding="utf-8"?>
<Control xmlns="http://schemas.microsoft.com/VisualStudio/2011/storyboarding/control">
  <Id Name="Branching.CreateNewBranch" Revision="1" Stencil="Branching" StencilVersion="1.0"/>
</Control>
</file>

<file path=customXml/item13.xml><?xml version="1.0" encoding="utf-8"?>
<Control xmlns="http://schemas.microsoft.com/VisualStudio/2011/storyboarding/control">
  <Id Name="Branching.BranchRoot" Revision="1" Stencil="Branching" StencilVersion="1.0"/>
</Control>
</file>

<file path=customXml/item14.xml><?xml version="1.0" encoding="utf-8"?>
<Control xmlns="http://schemas.microsoft.com/VisualStudio/2011/storyboarding/control">
  <Id Name="Branching.BranchRoot" Revision="1" Stencil="Branching" StencilVersion="1.0"/>
</Control>
</file>

<file path=customXml/item15.xml><?xml version="1.0" encoding="utf-8"?>
<Control xmlns="http://schemas.microsoft.com/VisualStudio/2011/storyboarding/control">
  <Id Name="Branching.CreateNewBranch" Revision="1" Stencil="Branching" StencilVersion="1.0"/>
</Control>
</file>

<file path=customXml/item16.xml><?xml version="1.0" encoding="utf-8"?>
<Control xmlns="http://schemas.microsoft.com/VisualStudio/2011/storyboarding/control">
  <Id Name="Branching.BranchRoot" Revision="1" Stencil="Branching" StencilVersion="1.0"/>
</Control>
</file>

<file path=customXml/item17.xml><?xml version="1.0" encoding="utf-8"?>
<Control xmlns="http://schemas.microsoft.com/VisualStudio/2011/storyboarding/control">
  <Id Name="Branching.BranchRoot" Revision="1" Stencil="Branching" StencilVersion="1.0"/>
</Control>
</file>

<file path=customXml/item18.xml><?xml version="1.0" encoding="utf-8"?>
<Control xmlns="http://schemas.microsoft.com/VisualStudio/2011/storyboarding/control">
  <Id Name="Branching.CreateNewBranch" Revision="1" Stencil="Branching" StencilVersion="1.0"/>
</Control>
</file>

<file path=customXml/item19.xml><?xml version="1.0" encoding="utf-8"?>
<Control xmlns="http://schemas.microsoft.com/VisualStudio/2011/storyboarding/control">
  <Id Name="Branching.CreateNewBranch" Revision="1" Stencil="Branching" StencilVersion="1.0"/>
</Control>
</file>

<file path=customXml/item2.xml><?xml version="1.0" encoding="utf-8"?>
<Control xmlns="http://schemas.microsoft.com/VisualStudio/2011/storyboarding/control">
  <Id Name="Branching.BranchSegment" Revision="1" Stencil="Branching" StencilVersion="1.0"/>
</Control>
</file>

<file path=customXml/item3.xml><?xml version="1.0" encoding="utf-8"?>
<Control xmlns="http://schemas.microsoft.com/VisualStudio/2011/storyboarding/control">
  <Id Name="Branching.BranchRoot" Revision="1" Stencil="Branching" StencilVersion="1.0"/>
</Control>
</file>

<file path=customXml/item4.xml><?xml version="1.0" encoding="utf-8"?>
<Control xmlns="http://schemas.microsoft.com/VisualStudio/2011/storyboarding/control">
  <Id Name="Branching.CreateNewBranch" Revision="1" Stencil="Branching" StencilVersion="1.0"/>
</Control>
</file>

<file path=customXml/item5.xml><?xml version="1.0" encoding="utf-8"?>
<Control xmlns="http://schemas.microsoft.com/VisualStudio/2011/storyboarding/control">
  <Id Name="Branching.ChangeBranch" Revision="1" Stencil="Branching" StencilVersion="1.0"/>
</Control>
</file>

<file path=customXml/item6.xml><?xml version="1.0" encoding="utf-8"?>
<Control xmlns="http://schemas.microsoft.com/VisualStudio/2011/storyboarding/control">
  <Id Name="Branching.ChangeBranch" Revision="1" Stencil="Branching" StencilVersion="1.0"/>
</Control>
</file>

<file path=customXml/item7.xml><?xml version="1.0" encoding="utf-8"?>
<Control xmlns="http://schemas.microsoft.com/VisualStudio/2011/storyboarding/control">
  <Id Name="Branching.ChangeBranch" Revision="1" Stencil="Branching" StencilVersion="1.0"/>
</Control>
</file>

<file path=customXml/item8.xml><?xml version="1.0" encoding="utf-8"?>
<Control xmlns="http://schemas.microsoft.com/VisualStudio/2011/storyboarding/control">
  <Id Name="Branching.CreateNewBranch" Revision="1" Stencil="Branching" StencilVersion="1.0"/>
</Control>
</file>

<file path=customXml/item9.xml><?xml version="1.0" encoding="utf-8"?>
<Control xmlns="http://schemas.microsoft.com/VisualStudio/2011/storyboarding/control">
  <Id Name="Branching.CreateNewBranch" Revision="1" Stencil="Branching" StencilVersion="1.0"/>
</Control>
</file>

<file path=customXml/itemProps1.xml><?xml version="1.0" encoding="utf-8"?>
<ds:datastoreItem xmlns:ds="http://schemas.openxmlformats.org/officeDocument/2006/customXml" ds:itemID="{1CF5EA71-444F-EC43-AC5E-4D0C5518D04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F64F701-872F-4046-BE01-70E30607719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051EE1D-EF51-4240-905C-DEB3A944A83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5DBC1BD-A9FE-6447-BA30-6CC390A6D83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241A040-3F64-2F42-8503-53A95AC66E0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5DB2A1A-DE09-6641-98A8-2228730A6FA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2B9E217-C1E5-2E41-BC05-F274265947F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88D8507-7217-E844-B62D-B441015327D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B437CC4-5B02-2B4E-85E0-9926B3137F9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038830E-23D8-7540-B829-A00B3678BC1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042D9FB-6184-724E-84E7-F1C00C29388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E81BD10-87C4-4D41-87D3-66ECDD73FF8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DDB8CE-3D37-4D49-8BEC-A29D1EA6DEE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4233600-56BB-5C40-8326-3D73DE5A9FE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0EFFFE5-FDC3-0C48-ACC3-BC0C006E474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5811834-D739-BA47-9257-94A8AE74729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8776835-879E-4E4F-B75A-5A4A42D94A4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2256308-FCD5-A245-89AD-F61C0D9052F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29A9B8C-4983-D84F-993F-DDA8D140299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21249</TotalTime>
  <Words>213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Condensed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Group</dc:title>
  <dc:creator>Cygrp Software3</dc:creator>
  <cp:lastModifiedBy>Ankit Shah</cp:lastModifiedBy>
  <cp:revision>1409</cp:revision>
  <cp:lastPrinted>2018-07-17T15:29:13Z</cp:lastPrinted>
  <dcterms:created xsi:type="dcterms:W3CDTF">2015-09-21T17:16:26Z</dcterms:created>
  <dcterms:modified xsi:type="dcterms:W3CDTF">2019-03-29T05:20:12Z</dcterms:modified>
</cp:coreProperties>
</file>