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7" r:id="rId3"/>
    <p:sldId id="390" r:id="rId4"/>
    <p:sldId id="318" r:id="rId5"/>
    <p:sldId id="391" r:id="rId6"/>
    <p:sldId id="326" r:id="rId7"/>
    <p:sldId id="319" r:id="rId8"/>
    <p:sldId id="321" r:id="rId9"/>
    <p:sldId id="322" r:id="rId10"/>
    <p:sldId id="327" r:id="rId11"/>
    <p:sldId id="314" r:id="rId12"/>
    <p:sldId id="334" r:id="rId13"/>
    <p:sldId id="377" r:id="rId14"/>
    <p:sldId id="328" r:id="rId15"/>
    <p:sldId id="337" r:id="rId16"/>
    <p:sldId id="338" r:id="rId17"/>
    <p:sldId id="341" r:id="rId18"/>
    <p:sldId id="378" r:id="rId19"/>
    <p:sldId id="379" r:id="rId20"/>
    <p:sldId id="382" r:id="rId21"/>
    <p:sldId id="349" r:id="rId22"/>
    <p:sldId id="356" r:id="rId23"/>
    <p:sldId id="389" r:id="rId24"/>
    <p:sldId id="393" r:id="rId25"/>
    <p:sldId id="3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37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80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77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32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20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24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2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963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3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4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52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66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59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6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68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39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D66ADA-5BC0-478D-8306-55E3BCE5F122}" type="datetimeFigureOut">
              <a:rPr lang="en-CA" smtClean="0"/>
              <a:t>2023-04-01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1B71-ED88-406C-983C-0FC7C2385D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362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583" y="3591340"/>
            <a:ext cx="8825658" cy="12139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/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/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/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CA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CA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CA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3200" b="1" dirty="0">
                <a:solidFill>
                  <a:schemeClr val="tx1"/>
                </a:solidFill>
                <a:ea typeface="Cambria" panose="02040503050406030204" pitchFamily="18" charset="0"/>
                <a:cs typeface="Segoe UI" panose="020B0502040204020203" pitchFamily="34" charset="0"/>
              </a:rPr>
              <a:t>CANADIAN </a:t>
            </a:r>
            <a:r>
              <a:rPr lang="en-CA" sz="3200" b="1" dirty="0" smtClean="0">
                <a:solidFill>
                  <a:schemeClr val="tx1"/>
                </a:solidFill>
                <a:ea typeface="Cambria" panose="02040503050406030204" pitchFamily="18" charset="0"/>
                <a:cs typeface="Segoe UI" panose="020B0502040204020203" pitchFamily="34" charset="0"/>
              </a:rPr>
              <a:t>DATA SCIENCE JOB </a:t>
            </a:r>
            <a:r>
              <a:rPr lang="en-CA" sz="3200" b="1" dirty="0">
                <a:solidFill>
                  <a:schemeClr val="tx1"/>
                </a:solidFill>
                <a:ea typeface="Cambria" panose="02040503050406030204" pitchFamily="18" charset="0"/>
                <a:cs typeface="Segoe UI" panose="020B0502040204020203" pitchFamily="34" charset="0"/>
              </a:rPr>
              <a:t>MARKET ANALYSIS REPORT</a:t>
            </a:r>
          </a:p>
        </p:txBody>
      </p:sp>
      <p:pic>
        <p:nvPicPr>
          <p:cNvPr id="1034" name="Picture 10" descr="Unleash the Power of Your Data | NTT DATA">
            <a:extLst>
              <a:ext uri="{FF2B5EF4-FFF2-40B4-BE49-F238E27FC236}">
                <a16:creationId xmlns:a16="http://schemas.microsoft.com/office/drawing/2014/main" id="{9F23A703-1BCC-422D-923B-C620B991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59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793097" y="5298232"/>
            <a:ext cx="4498749" cy="1213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000" dirty="0" smtClean="0">
                <a:solidFill>
                  <a:schemeClr val="tx1"/>
                </a:solidFill>
                <a:ea typeface="Cambria" panose="02040503050406030204" pitchFamily="18" charset="0"/>
                <a:cs typeface="Segoe UI" panose="020B0502040204020203" pitchFamily="34" charset="0"/>
              </a:rPr>
              <a:t>By: Kulwinder Kaur</a:t>
            </a:r>
          </a:p>
          <a:p>
            <a:r>
              <a:rPr lang="en-CA" sz="2000" dirty="0" smtClean="0">
                <a:solidFill>
                  <a:schemeClr val="tx1"/>
                </a:solidFill>
                <a:ea typeface="Cambria" panose="02040503050406030204" pitchFamily="18" charset="0"/>
                <a:cs typeface="Segoe UI" panose="020B0502040204020203" pitchFamily="34" charset="0"/>
              </a:rPr>
              <a:t>Updated: 31/03/2023</a:t>
            </a:r>
            <a:endParaRPr lang="en-CA" sz="2000" dirty="0">
              <a:solidFill>
                <a:schemeClr val="tx1"/>
              </a:solidFill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31436" y="5066521"/>
            <a:ext cx="5895781" cy="1203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CA" sz="32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DATA PREPARATION</a:t>
            </a:r>
          </a:p>
          <a:p>
            <a:r>
              <a:rPr lang="en-CA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Integration Services</a:t>
            </a:r>
            <a:endParaRPr lang="en-CA" sz="3200" dirty="0">
              <a:solidFill>
                <a:schemeClr val="tx1"/>
              </a:solidFill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E4885C-D46D-418A-BFA5-99A9B47581E3}"/>
              </a:ext>
            </a:extLst>
          </p:cNvPr>
          <p:cNvSpPr txBox="1"/>
          <p:nvPr/>
        </p:nvSpPr>
        <p:spPr>
          <a:xfrm>
            <a:off x="5892800" y="1788160"/>
            <a:ext cx="570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select </a:t>
            </a:r>
            <a:r>
              <a:rPr lang="en-CA" dirty="0"/>
              <a:t>database </a:t>
            </a:r>
            <a:r>
              <a:rPr lang="en-CA" dirty="0" smtClean="0"/>
              <a:t>name Saved in SQL Database :</a:t>
            </a:r>
          </a:p>
          <a:p>
            <a:r>
              <a:rPr lang="en-CA" dirty="0" smtClean="0"/>
              <a:t>        </a:t>
            </a:r>
            <a:r>
              <a:rPr lang="en-CA" dirty="0" smtClean="0">
                <a:solidFill>
                  <a:srgbClr val="FFFF00"/>
                </a:solidFill>
              </a:rPr>
              <a:t>Canadian_DataSciencde_Job_Market_Database</a:t>
            </a:r>
          </a:p>
          <a:p>
            <a:r>
              <a:rPr lang="en-CA" dirty="0"/>
              <a:t>2</a:t>
            </a:r>
            <a:r>
              <a:rPr lang="en-CA" dirty="0" smtClean="0"/>
              <a:t>. click </a:t>
            </a:r>
            <a:r>
              <a:rPr lang="en-CA" dirty="0" smtClean="0">
                <a:solidFill>
                  <a:srgbClr val="FFFF00"/>
                </a:solidFill>
              </a:rPr>
              <a:t>ok.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0128" y="376832"/>
            <a:ext cx="7126289" cy="760261"/>
          </a:xfrm>
        </p:spPr>
        <p:txBody>
          <a:bodyPr/>
          <a:lstStyle/>
          <a:p>
            <a:r>
              <a:rPr lang="en-CA" dirty="0" smtClean="0"/>
              <a:t>Connect with SQL Server 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7" y="1517572"/>
            <a:ext cx="5073364" cy="4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915"/>
          </a:xfrm>
        </p:spPr>
        <p:txBody>
          <a:bodyPr/>
          <a:lstStyle/>
          <a:p>
            <a:r>
              <a:rPr lang="en-US" dirty="0"/>
              <a:t>Creating a Table in </a:t>
            </a:r>
            <a:r>
              <a:rPr lang="en-US" dirty="0" smtClean="0"/>
              <a:t>SQL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2F022-EC58-41F2-9228-54D555869A0E}"/>
              </a:ext>
            </a:extLst>
          </p:cNvPr>
          <p:cNvSpPr txBox="1"/>
          <p:nvPr/>
        </p:nvSpPr>
        <p:spPr>
          <a:xfrm>
            <a:off x="425088" y="5803588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table name : </a:t>
            </a:r>
            <a:r>
              <a:rPr lang="en-US" dirty="0" err="1" smtClean="0">
                <a:solidFill>
                  <a:srgbClr val="FFFF00"/>
                </a:solidFill>
              </a:rPr>
              <a:t>cjmp_data_dictinary</a:t>
            </a:r>
            <a:endParaRPr lang="en-US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/>
              <a:t>Click</a:t>
            </a:r>
            <a:r>
              <a:rPr lang="en-US" dirty="0" smtClean="0">
                <a:solidFill>
                  <a:srgbClr val="FFFF00"/>
                </a:solidFill>
              </a:rPr>
              <a:t> ok</a:t>
            </a:r>
            <a:r>
              <a:rPr lang="en-US" dirty="0" smtClean="0"/>
              <a:t>.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B5D13-7F8C-4A0C-A7CE-8A1B291C770C}"/>
              </a:ext>
            </a:extLst>
          </p:cNvPr>
          <p:cNvSpPr txBox="1"/>
          <p:nvPr/>
        </p:nvSpPr>
        <p:spPr>
          <a:xfrm>
            <a:off x="5473148" y="5974522"/>
            <a:ext cx="671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smtClean="0"/>
              <a:t>Check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mappings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FFFF00"/>
                </a:solidFill>
              </a:rPr>
              <a:t>Error Output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Click on </a:t>
            </a:r>
            <a:r>
              <a:rPr lang="en-US" dirty="0" smtClean="0">
                <a:solidFill>
                  <a:srgbClr val="FFFF00"/>
                </a:solidFill>
              </a:rPr>
              <a:t>ok</a:t>
            </a:r>
            <a:r>
              <a:rPr lang="en-US" dirty="0" smtClean="0"/>
              <a:t> if its OK.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20" y="1287815"/>
            <a:ext cx="4525702" cy="4525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52" y="1978089"/>
            <a:ext cx="3284272" cy="32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70F27B-801D-4BC9-A91E-D30A23F0CD8F}"/>
              </a:ext>
            </a:extLst>
          </p:cNvPr>
          <p:cNvSpPr txBox="1"/>
          <p:nvPr/>
        </p:nvSpPr>
        <p:spPr>
          <a:xfrm>
            <a:off x="161717" y="4887892"/>
            <a:ext cx="5420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/>
              <a:t>control flow and right click on </a:t>
            </a:r>
            <a:r>
              <a:rPr lang="en-US" b="1" dirty="0" smtClean="0">
                <a:solidFill>
                  <a:srgbClr val="FFFF00"/>
                </a:solidFill>
              </a:rPr>
              <a:t>Import_Data</a:t>
            </a:r>
            <a:r>
              <a:rPr lang="en-US" dirty="0" smtClean="0"/>
              <a:t> </a:t>
            </a:r>
            <a:r>
              <a:rPr lang="en-US" dirty="0"/>
              <a:t>then click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rgbClr val="FFFF00"/>
                </a:solidFill>
              </a:rPr>
              <a:t>execute</a:t>
            </a:r>
            <a:r>
              <a:rPr lang="en-US" dirty="0" smtClean="0"/>
              <a:t> </a:t>
            </a:r>
            <a:r>
              <a:rPr lang="en-US" dirty="0"/>
              <a:t>to get data into the database.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97C7A-A0E9-4A02-BC6B-4CCC127284D8}"/>
              </a:ext>
            </a:extLst>
          </p:cNvPr>
          <p:cNvSpPr txBox="1"/>
          <p:nvPr/>
        </p:nvSpPr>
        <p:spPr>
          <a:xfrm>
            <a:off x="6158285" y="5026391"/>
            <a:ext cx="542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Select </a:t>
            </a:r>
            <a:r>
              <a:rPr lang="en-US" dirty="0"/>
              <a:t>Data Flow to see </a:t>
            </a:r>
            <a:r>
              <a:rPr lang="en-US" dirty="0" smtClean="0"/>
              <a:t>rows </a:t>
            </a:r>
            <a:r>
              <a:rPr lang="en-US" dirty="0"/>
              <a:t>was imported successfully</a:t>
            </a:r>
            <a:r>
              <a:rPr lang="en-US" dirty="0" smtClean="0"/>
              <a:t>.</a:t>
            </a:r>
            <a:endParaRPr lang="en-CA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97" y="2306320"/>
            <a:ext cx="4526284" cy="2011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152" y="556840"/>
            <a:ext cx="8765169" cy="845561"/>
          </a:xfrm>
        </p:spPr>
        <p:txBody>
          <a:bodyPr/>
          <a:lstStyle/>
          <a:p>
            <a:r>
              <a:rPr lang="en-CA" dirty="0" smtClean="0"/>
              <a:t>Transformed the data Properties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479" y="1701695"/>
            <a:ext cx="3337849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8119" y="452719"/>
            <a:ext cx="9458942" cy="806914"/>
          </a:xfrm>
        </p:spPr>
        <p:txBody>
          <a:bodyPr/>
          <a:lstStyle/>
          <a:p>
            <a:r>
              <a:rPr lang="en-CA" dirty="0" smtClean="0"/>
              <a:t>Loaded the Data Dictionary in SQL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282" y="1628785"/>
            <a:ext cx="5585944" cy="670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221" y="2503682"/>
            <a:ext cx="4580663" cy="31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810407E-B934-42D4-AD3B-959603532982}"/>
              </a:ext>
            </a:extLst>
          </p:cNvPr>
          <p:cNvSpPr txBox="1"/>
          <p:nvPr/>
        </p:nvSpPr>
        <p:spPr>
          <a:xfrm>
            <a:off x="8088175" y="2001917"/>
            <a:ext cx="2796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Select </a:t>
            </a:r>
            <a:r>
              <a:rPr lang="en-US" b="1" dirty="0" smtClean="0">
                <a:solidFill>
                  <a:srgbClr val="FFFF00"/>
                </a:solidFill>
              </a:rPr>
              <a:t>Foreach Loop Container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D</a:t>
            </a:r>
            <a:r>
              <a:rPr lang="en-US" dirty="0" smtClean="0"/>
              <a:t>rag </a:t>
            </a:r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Data Flow Task</a:t>
            </a:r>
            <a:r>
              <a:rPr lang="en-US" dirty="0"/>
              <a:t> into the Foreach Loop Container.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ename it : </a:t>
            </a:r>
            <a:r>
              <a:rPr lang="en-US" b="1" dirty="0" smtClean="0">
                <a:solidFill>
                  <a:srgbClr val="FFFF00"/>
                </a:solidFill>
              </a:rPr>
              <a:t>IMPORT_CDJMP 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/>
              <a:t>4.  </a:t>
            </a:r>
            <a:r>
              <a:rPr lang="en-US" dirty="0" smtClean="0">
                <a:solidFill>
                  <a:srgbClr val="FFFF00"/>
                </a:solidFill>
              </a:rPr>
              <a:t>Double click </a:t>
            </a:r>
            <a:r>
              <a:rPr lang="en-US" dirty="0" smtClean="0"/>
              <a:t>on      Foreach Loop Container.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4" y="1828750"/>
            <a:ext cx="5944255" cy="4408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7451" y="154139"/>
            <a:ext cx="6295864" cy="760261"/>
          </a:xfrm>
        </p:spPr>
        <p:txBody>
          <a:bodyPr/>
          <a:lstStyle/>
          <a:p>
            <a:r>
              <a:rPr lang="en-CA" dirty="0" smtClean="0"/>
              <a:t>Configuring Data flow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3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0A95CE-E257-4458-811A-1C40944905F0}"/>
              </a:ext>
            </a:extLst>
          </p:cNvPr>
          <p:cNvSpPr txBox="1"/>
          <p:nvPr/>
        </p:nvSpPr>
        <p:spPr>
          <a:xfrm>
            <a:off x="7441095" y="1840971"/>
            <a:ext cx="4969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CA" dirty="0"/>
          </a:p>
          <a:p>
            <a:endParaRPr lang="en-CA" b="1" dirty="0"/>
          </a:p>
          <a:p>
            <a:r>
              <a:rPr lang="en-CA" dirty="0"/>
              <a:t>1</a:t>
            </a:r>
            <a:r>
              <a:rPr lang="en-CA" dirty="0" smtClean="0"/>
              <a:t>. </a:t>
            </a:r>
            <a:r>
              <a:rPr lang="en-CA" dirty="0"/>
              <a:t>S</a:t>
            </a:r>
            <a:r>
              <a:rPr lang="en-CA" dirty="0" smtClean="0"/>
              <a:t>elect </a:t>
            </a:r>
            <a:r>
              <a:rPr lang="en-CA" dirty="0"/>
              <a:t>connection &amp; change </a:t>
            </a:r>
            <a:r>
              <a:rPr lang="en-US" dirty="0"/>
              <a:t>Enumerator </a:t>
            </a:r>
            <a:r>
              <a:rPr lang="en-US" dirty="0" smtClean="0"/>
              <a:t>to </a:t>
            </a:r>
            <a:r>
              <a:rPr lang="en-US" b="1" dirty="0">
                <a:solidFill>
                  <a:srgbClr val="FFFF00"/>
                </a:solidFill>
              </a:rPr>
              <a:t>Foreach File Enumerator</a:t>
            </a:r>
          </a:p>
          <a:p>
            <a:endParaRPr lang="en-US" b="1" dirty="0"/>
          </a:p>
          <a:p>
            <a:r>
              <a:rPr lang="en-US" dirty="0"/>
              <a:t>2</a:t>
            </a:r>
            <a:r>
              <a:rPr lang="en-US" dirty="0" smtClean="0"/>
              <a:t>. Paste </a:t>
            </a:r>
            <a:r>
              <a:rPr lang="en-US" dirty="0"/>
              <a:t>the path in which I want the container to be looking through.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Finally it will look into the folder for any file of a *.</a:t>
            </a:r>
            <a:r>
              <a:rPr lang="en-US" dirty="0" smtClean="0"/>
              <a:t>csv</a:t>
            </a:r>
          </a:p>
          <a:p>
            <a:endParaRPr lang="en-US" dirty="0"/>
          </a:p>
          <a:p>
            <a:r>
              <a:rPr lang="en-US" dirty="0" smtClean="0"/>
              <a:t>4. CLICK </a:t>
            </a:r>
            <a:r>
              <a:rPr lang="en-US" dirty="0" smtClean="0">
                <a:solidFill>
                  <a:srgbClr val="FFFF00"/>
                </a:solidFill>
              </a:rPr>
              <a:t>OK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5. Double click on </a:t>
            </a:r>
            <a:r>
              <a:rPr lang="en-US" b="1" dirty="0" smtClean="0">
                <a:solidFill>
                  <a:srgbClr val="FFFF00"/>
                </a:solidFill>
              </a:rPr>
              <a:t>IMPORT_CDJMP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55" y="1709862"/>
            <a:ext cx="5532037" cy="5048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A297-DF46-4BD5-A7FE-314F76E011B7}"/>
              </a:ext>
            </a:extLst>
          </p:cNvPr>
          <p:cNvSpPr txBox="1"/>
          <p:nvPr/>
        </p:nvSpPr>
        <p:spPr>
          <a:xfrm>
            <a:off x="2133194" y="2537628"/>
            <a:ext cx="43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en-CA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A297-DF46-4BD5-A7FE-314F76E011B7}"/>
              </a:ext>
            </a:extLst>
          </p:cNvPr>
          <p:cNvSpPr txBox="1"/>
          <p:nvPr/>
        </p:nvSpPr>
        <p:spPr>
          <a:xfrm>
            <a:off x="6064492" y="2354153"/>
            <a:ext cx="43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en-CA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06A10-FC9E-46E6-8176-B1D98236DE37}"/>
              </a:ext>
            </a:extLst>
          </p:cNvPr>
          <p:cNvSpPr txBox="1"/>
          <p:nvPr/>
        </p:nvSpPr>
        <p:spPr>
          <a:xfrm>
            <a:off x="5885587" y="3583219"/>
            <a:ext cx="79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  <a:endParaRPr lang="en-CA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C10A-1A01-40B2-AC97-A16FBEF67B1D}"/>
              </a:ext>
            </a:extLst>
          </p:cNvPr>
          <p:cNvSpPr txBox="1"/>
          <p:nvPr/>
        </p:nvSpPr>
        <p:spPr>
          <a:xfrm>
            <a:off x="3285151" y="4234061"/>
            <a:ext cx="702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  <a:endParaRPr lang="en-CA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E6D6A-9D2A-40BD-89C5-68EBCA6C1AF7}"/>
              </a:ext>
            </a:extLst>
          </p:cNvPr>
          <p:cNvSpPr txBox="1"/>
          <p:nvPr/>
        </p:nvSpPr>
        <p:spPr>
          <a:xfrm>
            <a:off x="4799724" y="5949551"/>
            <a:ext cx="53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  <a:endParaRPr lang="en-CA" sz="3200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21154" y="305310"/>
            <a:ext cx="9404723" cy="760261"/>
          </a:xfrm>
        </p:spPr>
        <p:txBody>
          <a:bodyPr/>
          <a:lstStyle/>
          <a:p>
            <a:r>
              <a:rPr lang="en-CA" sz="3200" dirty="0" smtClean="0"/>
              <a:t>Connect CSV files folder with </a:t>
            </a:r>
            <a:r>
              <a:rPr lang="en-CA" sz="3200" dirty="0" err="1" smtClean="0"/>
              <a:t>ForEach</a:t>
            </a:r>
            <a:r>
              <a:rPr lang="en-CA" sz="3200" dirty="0" smtClean="0"/>
              <a:t> Loop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2811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768B69-574F-4336-8A71-1805CD54AAC2}"/>
              </a:ext>
            </a:extLst>
          </p:cNvPr>
          <p:cNvSpPr txBox="1"/>
          <p:nvPr/>
        </p:nvSpPr>
        <p:spPr>
          <a:xfrm>
            <a:off x="8753503" y="2625922"/>
            <a:ext cx="521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Data Flow </a:t>
            </a:r>
            <a:r>
              <a:rPr lang="en-US" dirty="0" smtClean="0"/>
              <a:t>Task,</a:t>
            </a:r>
          </a:p>
          <a:p>
            <a:r>
              <a:rPr lang="en-US" dirty="0" smtClean="0"/>
              <a:t>    Drag </a:t>
            </a:r>
            <a:r>
              <a:rPr lang="en-US" dirty="0"/>
              <a:t>Flat File Source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&amp; </a:t>
            </a:r>
            <a:r>
              <a:rPr lang="en-US" dirty="0"/>
              <a:t>Double </a:t>
            </a:r>
            <a:r>
              <a:rPr lang="en-US" dirty="0" smtClean="0"/>
              <a:t>click. 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51" y="1292171"/>
            <a:ext cx="7656929" cy="4402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7451" y="154140"/>
            <a:ext cx="5930416" cy="713608"/>
          </a:xfrm>
        </p:spPr>
        <p:txBody>
          <a:bodyPr/>
          <a:lstStyle/>
          <a:p>
            <a:r>
              <a:rPr lang="en-CA" dirty="0" smtClean="0"/>
              <a:t>Import Flat file 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1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267888-0F42-4A42-8171-8F5D7C5AE03F}"/>
              </a:ext>
            </a:extLst>
          </p:cNvPr>
          <p:cNvSpPr txBox="1"/>
          <p:nvPr/>
        </p:nvSpPr>
        <p:spPr>
          <a:xfrm>
            <a:off x="1791477" y="5937978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Click on Columns to preview it.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7" y="1479426"/>
            <a:ext cx="4031682" cy="41619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3" y="1710214"/>
            <a:ext cx="3412441" cy="3507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67888-0F42-4A42-8171-8F5D7C5AE03F}"/>
              </a:ext>
            </a:extLst>
          </p:cNvPr>
          <p:cNvSpPr txBox="1"/>
          <p:nvPr/>
        </p:nvSpPr>
        <p:spPr>
          <a:xfrm>
            <a:off x="7085044" y="5921079"/>
            <a:ext cx="559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Click on </a:t>
            </a:r>
            <a:r>
              <a:rPr lang="en-US" dirty="0" smtClean="0"/>
              <a:t>Advanced &amp; </a:t>
            </a:r>
            <a:r>
              <a:rPr lang="en-US" dirty="0"/>
              <a:t>P</a:t>
            </a:r>
            <a:r>
              <a:rPr lang="en-US" dirty="0" smtClean="0"/>
              <a:t>review </a:t>
            </a:r>
            <a:r>
              <a:rPr lang="en-US" dirty="0"/>
              <a:t>it.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7450" y="154139"/>
            <a:ext cx="9404723" cy="760261"/>
          </a:xfrm>
        </p:spPr>
        <p:txBody>
          <a:bodyPr/>
          <a:lstStyle/>
          <a:p>
            <a:r>
              <a:rPr lang="en-CA" dirty="0" smtClean="0"/>
              <a:t>Lookup Data Type Rows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21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18" y="2078256"/>
            <a:ext cx="4007558" cy="3130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A01C1-12CE-4FF9-886B-B39A1DE9BA42}"/>
              </a:ext>
            </a:extLst>
          </p:cNvPr>
          <p:cNvSpPr txBox="1"/>
          <p:nvPr/>
        </p:nvSpPr>
        <p:spPr>
          <a:xfrm>
            <a:off x="335560" y="5349622"/>
            <a:ext cx="7215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Select </a:t>
            </a:r>
            <a:r>
              <a:rPr lang="en-US" b="1" dirty="0">
                <a:solidFill>
                  <a:srgbClr val="FFFF00"/>
                </a:solidFill>
              </a:rPr>
              <a:t>OLE DB DESTINATION </a:t>
            </a:r>
            <a:r>
              <a:rPr lang="en-US" dirty="0"/>
              <a:t>&amp;</a:t>
            </a:r>
            <a:r>
              <a:rPr lang="en-US" dirty="0" smtClean="0"/>
              <a:t> connect with Flat File Source.</a:t>
            </a:r>
          </a:p>
          <a:p>
            <a:r>
              <a:rPr lang="en-US" dirty="0" smtClean="0"/>
              <a:t>2. Select the database name saved in sql : </a:t>
            </a:r>
            <a:r>
              <a:rPr lang="en-US" dirty="0" smtClean="0">
                <a:solidFill>
                  <a:srgbClr val="FFFF00"/>
                </a:solidFill>
              </a:rPr>
              <a:t>Canadian_DataScience_Job_Market_Database</a:t>
            </a:r>
          </a:p>
          <a:p>
            <a:r>
              <a:rPr lang="en-US" dirty="0" smtClean="0"/>
              <a:t>3. Select name of the table: </a:t>
            </a:r>
            <a:r>
              <a:rPr lang="en-US" dirty="0" smtClean="0">
                <a:solidFill>
                  <a:srgbClr val="FFFF00"/>
                </a:solidFill>
              </a:rPr>
              <a:t>cjmp_data </a:t>
            </a:r>
          </a:p>
          <a:p>
            <a:r>
              <a:rPr lang="en-US" dirty="0" smtClean="0"/>
              <a:t>4. click on New.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7450" y="154139"/>
            <a:ext cx="9404723" cy="760261"/>
          </a:xfrm>
        </p:spPr>
        <p:txBody>
          <a:bodyPr/>
          <a:lstStyle/>
          <a:p>
            <a:r>
              <a:rPr lang="en-CA" dirty="0" smtClean="0"/>
              <a:t>Connect with SQL Server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636" y="1226396"/>
            <a:ext cx="4560107" cy="3882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38146" y="1910305"/>
            <a:ext cx="692563" cy="335902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8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52F022-EC58-41F2-9228-54D555869A0E}"/>
              </a:ext>
            </a:extLst>
          </p:cNvPr>
          <p:cNvSpPr txBox="1"/>
          <p:nvPr/>
        </p:nvSpPr>
        <p:spPr>
          <a:xfrm>
            <a:off x="1491888" y="5610548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table name : </a:t>
            </a:r>
            <a:r>
              <a:rPr lang="en-US" dirty="0" smtClean="0">
                <a:solidFill>
                  <a:srgbClr val="FFFF00"/>
                </a:solidFill>
              </a:rPr>
              <a:t>IMPORT_CSV_DATA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</a:t>
            </a:r>
            <a:r>
              <a:rPr lang="en-US" dirty="0" smtClean="0">
                <a:solidFill>
                  <a:srgbClr val="FFFF00"/>
                </a:solidFill>
              </a:rPr>
              <a:t> ok</a:t>
            </a:r>
            <a:r>
              <a:rPr lang="en-US" dirty="0" smtClean="0"/>
              <a:t>.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79" y="1407775"/>
            <a:ext cx="4237964" cy="420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B5D13-7F8C-4A0C-A7CE-8A1B291C770C}"/>
              </a:ext>
            </a:extLst>
          </p:cNvPr>
          <p:cNvSpPr txBox="1"/>
          <p:nvPr/>
        </p:nvSpPr>
        <p:spPr>
          <a:xfrm>
            <a:off x="5473148" y="5974522"/>
            <a:ext cx="671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smtClean="0"/>
              <a:t>Check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mappings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FFFF00"/>
                </a:solidFill>
              </a:rPr>
              <a:t>Error Output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  Click on </a:t>
            </a:r>
            <a:r>
              <a:rPr lang="en-US" dirty="0" smtClean="0">
                <a:solidFill>
                  <a:srgbClr val="FFFF00"/>
                </a:solidFill>
              </a:rPr>
              <a:t>ok</a:t>
            </a:r>
            <a:r>
              <a:rPr lang="en-US" dirty="0" smtClean="0"/>
              <a:t> if its OK.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33940" y="885265"/>
            <a:ext cx="2908852" cy="424359"/>
          </a:xfrm>
        </p:spPr>
        <p:txBody>
          <a:bodyPr/>
          <a:lstStyle/>
          <a:p>
            <a:r>
              <a:rPr lang="en-CA" sz="1800" dirty="0" smtClean="0"/>
              <a:t>Creating  table  name</a:t>
            </a:r>
            <a:endParaRPr lang="en-CA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06" y="1493572"/>
            <a:ext cx="4023709" cy="390177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943600" y="815021"/>
            <a:ext cx="4152122" cy="424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1800" dirty="0" smtClean="0"/>
              <a:t>Configuring Lookup Transformation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640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don valley advanced solutions"/>
          <p:cNvSpPr>
            <a:spLocks noChangeAspect="1" noChangeArrowheads="1"/>
          </p:cNvSpPr>
          <p:nvPr/>
        </p:nvSpPr>
        <p:spPr bwMode="auto">
          <a:xfrm>
            <a:off x="7321484" y="1245798"/>
            <a:ext cx="1579919" cy="157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6110" y="98536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TABLE OF CONTENT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6110" y="2125456"/>
            <a:ext cx="10718576" cy="4219359"/>
          </a:xfrm>
        </p:spPr>
        <p:txBody>
          <a:bodyPr/>
          <a:lstStyle/>
          <a:p>
            <a:r>
              <a:rPr lang="en-CA" sz="2000" dirty="0" smtClean="0"/>
              <a:t>1.  INTRODUCTION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2.  </a:t>
            </a:r>
            <a:r>
              <a:rPr lang="en-CA" sz="2000" dirty="0" smtClean="0"/>
              <a:t>ETL PROCESS</a:t>
            </a: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 smtClean="0"/>
              <a:t>3.  </a:t>
            </a:r>
            <a:br>
              <a:rPr lang="en-CA" sz="2000" dirty="0" smtClean="0"/>
            </a:br>
            <a:r>
              <a:rPr lang="en-CA" sz="2000" dirty="0" smtClean="0"/>
              <a:t>4.  SSIS ENVIRONMENT</a:t>
            </a:r>
            <a:br>
              <a:rPr lang="en-CA" sz="2000" dirty="0" smtClean="0"/>
            </a:br>
            <a:r>
              <a:rPr lang="en-CA" sz="2000" dirty="0" smtClean="0"/>
              <a:t>5.  CONFIGURING THE DATA</a:t>
            </a:r>
            <a:br>
              <a:rPr lang="en-CA" sz="2000" dirty="0" smtClean="0"/>
            </a:br>
            <a:r>
              <a:rPr lang="en-CA" sz="2000" dirty="0" smtClean="0"/>
              <a:t>6.  IMPORTING THE DATA</a:t>
            </a:r>
            <a:br>
              <a:rPr lang="en-CA" sz="2000" dirty="0" smtClean="0"/>
            </a:br>
            <a:r>
              <a:rPr lang="en-CA" sz="2000" dirty="0" smtClean="0"/>
              <a:t>7.  CREATING A TABLE</a:t>
            </a:r>
            <a:br>
              <a:rPr lang="en-CA" sz="2000" dirty="0" smtClean="0"/>
            </a:br>
            <a:r>
              <a:rPr lang="en-CA" sz="2000" dirty="0" smtClean="0"/>
              <a:t>8. Transforming the Data</a:t>
            </a:r>
            <a:br>
              <a:rPr lang="en-CA" sz="2000" dirty="0" smtClean="0"/>
            </a:br>
            <a:r>
              <a:rPr lang="en-CA" sz="2000" dirty="0"/>
              <a:t>9</a:t>
            </a:r>
            <a:r>
              <a:rPr lang="en-CA" sz="2000" dirty="0" smtClean="0"/>
              <a:t>. Uploading the Data</a:t>
            </a:r>
            <a:br>
              <a:rPr lang="en-CA" sz="2000" dirty="0" smtClean="0"/>
            </a:br>
            <a:r>
              <a:rPr lang="en-CA" sz="2000" dirty="0" smtClean="0"/>
              <a:t>10. Data Cleaning in SQL</a:t>
            </a:r>
            <a:br>
              <a:rPr lang="en-CA" sz="2000" dirty="0" smtClean="0"/>
            </a:b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498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76" y="2500131"/>
            <a:ext cx="4509255" cy="2152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7450" y="154139"/>
            <a:ext cx="9404723" cy="760261"/>
          </a:xfrm>
        </p:spPr>
        <p:txBody>
          <a:bodyPr/>
          <a:lstStyle/>
          <a:p>
            <a:r>
              <a:rPr lang="en-CA" dirty="0" smtClean="0"/>
              <a:t>Transformed the CSV files in SSIS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0" y="1663361"/>
            <a:ext cx="5747398" cy="39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FB0005-1E91-40AC-B6BF-663A7D5D99CB}"/>
              </a:ext>
            </a:extLst>
          </p:cNvPr>
          <p:cNvSpPr txBox="1"/>
          <p:nvPr/>
        </p:nvSpPr>
        <p:spPr>
          <a:xfrm>
            <a:off x="265043" y="5155096"/>
            <a:ext cx="381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Lets check SQL Management Studios in-order to see the tables </a:t>
            </a:r>
            <a:r>
              <a:rPr lang="en-US" dirty="0" smtClean="0"/>
              <a:t>created.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7CE78-BF87-491E-B67F-7FB68CBA6BEE}"/>
              </a:ext>
            </a:extLst>
          </p:cNvPr>
          <p:cNvSpPr txBox="1"/>
          <p:nvPr/>
        </p:nvSpPr>
        <p:spPr>
          <a:xfrm>
            <a:off x="4707497" y="5729819"/>
            <a:ext cx="624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Check table cdsjma_data_dictionary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06902" y="432920"/>
            <a:ext cx="8301946" cy="843384"/>
          </a:xfrm>
        </p:spPr>
        <p:txBody>
          <a:bodyPr/>
          <a:lstStyle/>
          <a:p>
            <a:r>
              <a:rPr lang="en-CA" dirty="0" smtClean="0"/>
              <a:t>Uploaded the Data in SQL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9" y="1905505"/>
            <a:ext cx="2149026" cy="2293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50A297-DF46-4BD5-A7FE-314F76E011B7}"/>
              </a:ext>
            </a:extLst>
          </p:cNvPr>
          <p:cNvSpPr txBox="1"/>
          <p:nvPr/>
        </p:nvSpPr>
        <p:spPr>
          <a:xfrm>
            <a:off x="706902" y="3733107"/>
            <a:ext cx="43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en-CA" sz="32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418" y="1622394"/>
            <a:ext cx="7607300" cy="38815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249608" y="5198109"/>
            <a:ext cx="692563" cy="335902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3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8795-C50A-458A-98BB-E33D4749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548765" cy="825576"/>
          </a:xfrm>
        </p:spPr>
        <p:txBody>
          <a:bodyPr/>
          <a:lstStyle/>
          <a:p>
            <a:r>
              <a:rPr lang="en-US" sz="3600" dirty="0" smtClean="0"/>
              <a:t>Removing Duplicate Data in SQL</a:t>
            </a:r>
            <a:endParaRPr lang="en-CA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87920"/>
            <a:ext cx="911290" cy="911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7" y="1467504"/>
            <a:ext cx="9587527" cy="4907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7CE78-BF87-491E-B67F-7FB68CBA6BEE}"/>
              </a:ext>
            </a:extLst>
          </p:cNvPr>
          <p:cNvSpPr txBox="1"/>
          <p:nvPr/>
        </p:nvSpPr>
        <p:spPr>
          <a:xfrm>
            <a:off x="10042849" y="1978442"/>
            <a:ext cx="15022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help improve query performance and save storage space. After cleaning the duplicate values, we </a:t>
            </a:r>
            <a:r>
              <a:rPr lang="en-US" dirty="0" smtClean="0">
                <a:solidFill>
                  <a:srgbClr val="FFFF00"/>
                </a:solidFill>
              </a:rPr>
              <a:t>have total 18,999 ROWS</a:t>
            </a:r>
            <a:r>
              <a:rPr lang="en-US" dirty="0" smtClean="0"/>
              <a:t>. 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9209550" y="6095130"/>
            <a:ext cx="595704" cy="363543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6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378795-C50A-458A-98BB-E33D474928FB}"/>
              </a:ext>
            </a:extLst>
          </p:cNvPr>
          <p:cNvSpPr txBox="1">
            <a:spLocks/>
          </p:cNvSpPr>
          <p:nvPr/>
        </p:nvSpPr>
        <p:spPr>
          <a:xfrm>
            <a:off x="326571" y="513868"/>
            <a:ext cx="9125338" cy="736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4000" dirty="0" smtClean="0"/>
              <a:t>      Conclusion &amp; Analysis</a:t>
            </a:r>
            <a:endParaRPr lang="en-CA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7CE78-BF87-491E-B67F-7FB68CBA6BEE}"/>
              </a:ext>
            </a:extLst>
          </p:cNvPr>
          <p:cNvSpPr txBox="1"/>
          <p:nvPr/>
        </p:nvSpPr>
        <p:spPr>
          <a:xfrm>
            <a:off x="951722" y="1679511"/>
            <a:ext cx="99464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combine data from multiple sources into a single package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process of developing ETL based solutions is generally faster than other methods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accurate, reliable, and streamlined data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flow in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SSIS with the help of SQL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58224"/>
            <a:ext cx="911290" cy="9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60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378795-C50A-458A-98BB-E33D474928FB}"/>
              </a:ext>
            </a:extLst>
          </p:cNvPr>
          <p:cNvSpPr txBox="1">
            <a:spLocks/>
          </p:cNvSpPr>
          <p:nvPr/>
        </p:nvSpPr>
        <p:spPr>
          <a:xfrm>
            <a:off x="3060439" y="2529282"/>
            <a:ext cx="4870581" cy="1641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 ?</a:t>
            </a:r>
            <a:endParaRPr lang="en-CA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2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378795-C50A-458A-98BB-E33D474928FB}"/>
              </a:ext>
            </a:extLst>
          </p:cNvPr>
          <p:cNvSpPr txBox="1">
            <a:spLocks/>
          </p:cNvSpPr>
          <p:nvPr/>
        </p:nvSpPr>
        <p:spPr>
          <a:xfrm>
            <a:off x="1632856" y="2557273"/>
            <a:ext cx="8192278" cy="2947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CA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CA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8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111" y="1762542"/>
            <a:ext cx="103173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SQL </a:t>
            </a:r>
            <a:r>
              <a:rPr lang="en-US" sz="2400" dirty="0"/>
              <a:t>Server Integration Services (SSIS) is a platform for building high-performance data integration solutions, including extraction, transformation, and load (ETL) packages for data warehousing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enable </a:t>
            </a:r>
            <a:r>
              <a:rPr lang="en-US" sz="2400" dirty="0"/>
              <a:t>business intelligence by helping IT teams to Extract, Transform and Load data from source databases to new targets like data warehouses and data marts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Basically It is</a:t>
            </a:r>
            <a:r>
              <a:rPr lang="en-US" sz="2400" dirty="0"/>
              <a:t> </a:t>
            </a:r>
            <a:r>
              <a:rPr lang="en-US" sz="2400" dirty="0" smtClean="0"/>
              <a:t>used </a:t>
            </a:r>
            <a:r>
              <a:rPr lang="en-US" sz="2400" dirty="0"/>
              <a:t>to achieve data integration. This platform is designed to solve issues related to data integration and workflow applications</a:t>
            </a:r>
            <a:r>
              <a:rPr lang="en-US" sz="2400" dirty="0" smtClean="0"/>
              <a:t>.</a:t>
            </a: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396735"/>
            <a:ext cx="9404723" cy="888055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38710" y="408310"/>
            <a:ext cx="3601798" cy="818607"/>
          </a:xfrm>
        </p:spPr>
        <p:txBody>
          <a:bodyPr/>
          <a:lstStyle/>
          <a:p>
            <a:r>
              <a:rPr lang="en-CA" dirty="0" smtClean="0"/>
              <a:t>ETL PROCESS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87" y="1820483"/>
            <a:ext cx="8008474" cy="36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99" y="1643605"/>
            <a:ext cx="7750212" cy="47452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8710" y="408311"/>
            <a:ext cx="5870434" cy="737584"/>
          </a:xfrm>
        </p:spPr>
        <p:txBody>
          <a:bodyPr/>
          <a:lstStyle/>
          <a:p>
            <a:r>
              <a:rPr lang="en-CA" dirty="0" smtClean="0"/>
              <a:t>VISUAL STUDIO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92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A92533-02AD-42BF-9E8C-1FCF94FFC866}"/>
              </a:ext>
            </a:extLst>
          </p:cNvPr>
          <p:cNvSpPr txBox="1"/>
          <p:nvPr/>
        </p:nvSpPr>
        <p:spPr>
          <a:xfrm>
            <a:off x="9325203" y="2469014"/>
            <a:ext cx="2796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Rename the SSIS Package Name : </a:t>
            </a:r>
            <a:r>
              <a:rPr lang="en-US" b="1" dirty="0" smtClean="0">
                <a:solidFill>
                  <a:srgbClr val="FFFF00"/>
                </a:solidFill>
              </a:rPr>
              <a:t>CDJMP</a:t>
            </a:r>
          </a:p>
          <a:p>
            <a:endParaRPr lang="en-US" dirty="0"/>
          </a:p>
          <a:p>
            <a:r>
              <a:rPr lang="en-US" dirty="0" smtClean="0"/>
              <a:t>2. Select </a:t>
            </a:r>
            <a:r>
              <a:rPr lang="en-US" dirty="0" smtClean="0">
                <a:solidFill>
                  <a:srgbClr val="FFFF00"/>
                </a:solidFill>
              </a:rPr>
              <a:t>Data Flow Task</a:t>
            </a:r>
            <a:r>
              <a:rPr lang="en-US" dirty="0" smtClean="0"/>
              <a:t> and </a:t>
            </a:r>
            <a:r>
              <a:rPr lang="en-US" dirty="0"/>
              <a:t>rename it: </a:t>
            </a:r>
            <a:r>
              <a:rPr lang="en-US" b="1" dirty="0">
                <a:solidFill>
                  <a:srgbClr val="FFFF00"/>
                </a:solidFill>
              </a:rPr>
              <a:t>Import_Data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3. Double click on Import_Data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7" y="1103581"/>
            <a:ext cx="8824725" cy="53039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91265" y="3172408"/>
            <a:ext cx="1156996" cy="382555"/>
          </a:xfrm>
          <a:prstGeom prst="rect">
            <a:avLst/>
          </a:prstGeom>
          <a:solidFill>
            <a:schemeClr val="tx1">
              <a:alpha val="0"/>
            </a:schemeClr>
          </a:solidFill>
          <a:ln w="317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7451" y="154139"/>
            <a:ext cx="4349664" cy="760261"/>
          </a:xfrm>
        </p:spPr>
        <p:txBody>
          <a:bodyPr/>
          <a:lstStyle/>
          <a:p>
            <a:r>
              <a:rPr lang="en-US" dirty="0" smtClean="0"/>
              <a:t>Import the Data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361876-6406-49E9-9DED-09B279249520}"/>
              </a:ext>
            </a:extLst>
          </p:cNvPr>
          <p:cNvSpPr txBox="1"/>
          <p:nvPr/>
        </p:nvSpPr>
        <p:spPr>
          <a:xfrm>
            <a:off x="8529542" y="361758"/>
            <a:ext cx="209384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Rename Connection Manager Name: </a:t>
            </a:r>
            <a:r>
              <a:rPr lang="en-US" dirty="0" err="1" smtClean="0">
                <a:solidFill>
                  <a:srgbClr val="FFFF00"/>
                </a:solidFill>
              </a:rPr>
              <a:t>Upload_Data_Dictionary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copy </a:t>
            </a:r>
            <a:r>
              <a:rPr lang="en-US" dirty="0"/>
              <a:t>the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path </a:t>
            </a:r>
            <a:r>
              <a:rPr lang="en-US" dirty="0"/>
              <a:t>of my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FF00"/>
                </a:solidFill>
              </a:rPr>
              <a:t>Data </a:t>
            </a:r>
            <a:r>
              <a:rPr lang="en-US" dirty="0">
                <a:solidFill>
                  <a:srgbClr val="FFFF00"/>
                </a:solidFill>
              </a:rPr>
              <a:t>Dictionary </a:t>
            </a:r>
            <a:r>
              <a:rPr lang="en-US" dirty="0"/>
              <a:t>folder and paste to file name and click </a:t>
            </a:r>
            <a:r>
              <a:rPr lang="en-US" dirty="0">
                <a:solidFill>
                  <a:srgbClr val="FFFF00"/>
                </a:solidFill>
              </a:rPr>
              <a:t>browse</a:t>
            </a:r>
            <a:r>
              <a:rPr lang="en-US" dirty="0"/>
              <a:t>.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Next I will put a </a:t>
            </a:r>
            <a:r>
              <a:rPr lang="en-US" dirty="0">
                <a:solidFill>
                  <a:srgbClr val="FFFF00"/>
                </a:solidFill>
              </a:rPr>
              <a:t>double quote </a:t>
            </a:r>
            <a:r>
              <a:rPr lang="en-US" dirty="0"/>
              <a:t>(“) for the Text Qualifier. This does not allow data to move from one cell to another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24" y="920522"/>
            <a:ext cx="5283821" cy="5818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06198" y="1291086"/>
            <a:ext cx="2140900" cy="279919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002973" y="2402368"/>
            <a:ext cx="2928372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943521" y="3667610"/>
            <a:ext cx="531743" cy="267894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1741" y="197069"/>
            <a:ext cx="8173606" cy="624734"/>
          </a:xfrm>
        </p:spPr>
        <p:txBody>
          <a:bodyPr/>
          <a:lstStyle/>
          <a:p>
            <a:r>
              <a:rPr lang="en-CA" sz="3200" dirty="0" smtClean="0"/>
              <a:t>Configuring with Data Dictionary csv file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5068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35918" y="5273254"/>
            <a:ext cx="3279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Select columns to see if the data looks good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36288" y="5273254"/>
            <a:ext cx="3554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Select Advanced and click on Field Description to change character length from 50 to 255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7450" y="154139"/>
            <a:ext cx="5325481" cy="760261"/>
          </a:xfrm>
        </p:spPr>
        <p:txBody>
          <a:bodyPr/>
          <a:lstStyle/>
          <a:p>
            <a:r>
              <a:rPr lang="en-CA" dirty="0" smtClean="0"/>
              <a:t>Lookup Data types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402" y="1457644"/>
            <a:ext cx="3554692" cy="3680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4C4CD-BCB8-4623-B7A1-FC42EC412001}"/>
              </a:ext>
            </a:extLst>
          </p:cNvPr>
          <p:cNvSpPr txBox="1"/>
          <p:nvPr/>
        </p:nvSpPr>
        <p:spPr>
          <a:xfrm>
            <a:off x="5644402" y="4651003"/>
            <a:ext cx="6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en-CA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18" y="1457644"/>
            <a:ext cx="3546734" cy="3625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5FBD25-529D-4368-8594-CBCBFE92DB30}"/>
              </a:ext>
            </a:extLst>
          </p:cNvPr>
          <p:cNvSpPr txBox="1"/>
          <p:nvPr/>
        </p:nvSpPr>
        <p:spPr>
          <a:xfrm>
            <a:off x="1170604" y="4593669"/>
            <a:ext cx="41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en-CA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EA01C1-12CE-4FF9-886B-B39A1DE9BA42}"/>
              </a:ext>
            </a:extLst>
          </p:cNvPr>
          <p:cNvSpPr txBox="1"/>
          <p:nvPr/>
        </p:nvSpPr>
        <p:spPr>
          <a:xfrm>
            <a:off x="2180776" y="5711066"/>
            <a:ext cx="7215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Select </a:t>
            </a:r>
            <a:r>
              <a:rPr lang="en-US" b="1" dirty="0">
                <a:solidFill>
                  <a:srgbClr val="FFFF00"/>
                </a:solidFill>
              </a:rPr>
              <a:t>OLE DB DESTINATION </a:t>
            </a:r>
            <a:r>
              <a:rPr lang="en-US" dirty="0"/>
              <a:t>&amp;</a:t>
            </a:r>
            <a:r>
              <a:rPr lang="en-US" dirty="0" smtClean="0"/>
              <a:t> connect with Flat File Source.</a:t>
            </a:r>
          </a:p>
          <a:p>
            <a:r>
              <a:rPr lang="en-US" dirty="0" smtClean="0"/>
              <a:t>2. Double click on </a:t>
            </a:r>
            <a:r>
              <a:rPr lang="en-US" b="1" dirty="0">
                <a:solidFill>
                  <a:srgbClr val="FFFF00"/>
                </a:solidFill>
              </a:rPr>
              <a:t>OLE DB DESTINATION 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 smtClean="0"/>
              <a:t>3. Double click on New.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36" y="1133668"/>
            <a:ext cx="5691045" cy="4445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8" y="115912"/>
            <a:ext cx="911290" cy="911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7451" y="126147"/>
            <a:ext cx="8880444" cy="713608"/>
          </a:xfrm>
        </p:spPr>
        <p:txBody>
          <a:bodyPr/>
          <a:lstStyle/>
          <a:p>
            <a:r>
              <a:rPr lang="en-CA" dirty="0" smtClean="0"/>
              <a:t>Transform the Data Dictionary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9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7914</TotalTime>
  <Words>754</Words>
  <Application>Microsoft Office PowerPoint</Application>
  <PresentationFormat>Widescreen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</vt:lpstr>
      <vt:lpstr>Century Gothic</vt:lpstr>
      <vt:lpstr>Segoe UI</vt:lpstr>
      <vt:lpstr>Wingdings 3</vt:lpstr>
      <vt:lpstr>Ion</vt:lpstr>
      <vt:lpstr>      CANADIAN DATA SCIENCE JOB MARKET ANALYSIS REPORT</vt:lpstr>
      <vt:lpstr>1.  INTRODUCTION 2.  ETL PROCESS 3.   4.  SSIS ENVIRONMENT 5.  CONFIGURING THE DATA 6.  IMPORTING THE DATA 7.  CREATING A TABLE 8. Transforming the Data 9. Uploading the Data 10. Data Cleaning in SQL </vt:lpstr>
      <vt:lpstr>INTRODUCTION</vt:lpstr>
      <vt:lpstr>ETL PROCESS</vt:lpstr>
      <vt:lpstr>VISUAL STUDIO</vt:lpstr>
      <vt:lpstr>Import the Data</vt:lpstr>
      <vt:lpstr>Configuring with Data Dictionary csv file</vt:lpstr>
      <vt:lpstr>Lookup Data types</vt:lpstr>
      <vt:lpstr>Transform the Data Dictionary file</vt:lpstr>
      <vt:lpstr>Connect with SQL Server </vt:lpstr>
      <vt:lpstr>Creating a Table in SQL</vt:lpstr>
      <vt:lpstr>Transformed the data Properties</vt:lpstr>
      <vt:lpstr>Loaded the Data Dictionary in SQL</vt:lpstr>
      <vt:lpstr>Configuring Data flow </vt:lpstr>
      <vt:lpstr>Connect CSV files folder with ForEach Loop </vt:lpstr>
      <vt:lpstr>Import Flat file source</vt:lpstr>
      <vt:lpstr>Lookup Data Type Rows</vt:lpstr>
      <vt:lpstr>Connect with SQL Server</vt:lpstr>
      <vt:lpstr>Creating  table  name</vt:lpstr>
      <vt:lpstr>Transformed the CSV files in SSIS</vt:lpstr>
      <vt:lpstr>Uploaded the Data in SQL</vt:lpstr>
      <vt:lpstr>Removing Duplicate Data in SQL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Data Science Research Project</dc:title>
  <dc:creator>Paul Du</dc:creator>
  <cp:lastModifiedBy>kulwinder kaur</cp:lastModifiedBy>
  <cp:revision>285</cp:revision>
  <dcterms:created xsi:type="dcterms:W3CDTF">2021-08-14T01:13:18Z</dcterms:created>
  <dcterms:modified xsi:type="dcterms:W3CDTF">2023-04-01T15:43:43Z</dcterms:modified>
</cp:coreProperties>
</file>