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80" r:id="rId4"/>
    <p:sldId id="276" r:id="rId5"/>
    <p:sldId id="265" r:id="rId6"/>
    <p:sldId id="278" r:id="rId7"/>
    <p:sldId id="279" r:id="rId8"/>
    <p:sldId id="281" r:id="rId9"/>
    <p:sldId id="282" r:id="rId10"/>
    <p:sldId id="271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DB9CA"/>
    <a:srgbClr val="91D1E8"/>
    <a:srgbClr val="000000"/>
    <a:srgbClr val="80B8CD"/>
    <a:srgbClr val="9CE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912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8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12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7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2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14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pos="740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1796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3081-8D66-4896-B3AD-A94A15947B2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80" y="0"/>
            <a:ext cx="1744824" cy="1744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30D746-9B38-4B8E-A6F7-844A8859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490" y="597159"/>
            <a:ext cx="10162598" cy="298476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cs typeface="Calibri" panose="020F0502020204030204" pitchFamily="34" charset="0"/>
              </a:rPr>
              <a:t> </a:t>
            </a:r>
            <a:r>
              <a:rPr lang="en-US" altLang="en-US" b="1" dirty="0" smtClean="0">
                <a:cs typeface="Calibri" panose="020F0502020204030204" pitchFamily="34" charset="0"/>
              </a:rPr>
              <a:t/>
            </a:r>
            <a:br>
              <a:rPr lang="en-US" altLang="en-US" b="1" dirty="0" smtClean="0">
                <a:cs typeface="Calibri" panose="020F0502020204030204" pitchFamily="34" charset="0"/>
              </a:rPr>
            </a:br>
            <a:r>
              <a:rPr lang="en-US" altLang="en-US" b="1" dirty="0">
                <a:cs typeface="Calibri" panose="020F0502020204030204" pitchFamily="34" charset="0"/>
              </a:rPr>
              <a:t/>
            </a:r>
            <a:br>
              <a:rPr lang="en-US" altLang="en-US" b="1" dirty="0">
                <a:cs typeface="Calibri" panose="020F0502020204030204" pitchFamily="34" charset="0"/>
              </a:rPr>
            </a:br>
            <a:r>
              <a:rPr lang="en-US" altLang="en-US" b="1" dirty="0" smtClean="0">
                <a:cs typeface="Calibri" panose="020F0502020204030204" pitchFamily="34" charset="0"/>
              </a:rPr>
              <a:t/>
            </a:r>
            <a:br>
              <a:rPr lang="en-US" altLang="en-US" b="1" dirty="0" smtClean="0">
                <a:cs typeface="Calibri" panose="020F0502020204030204" pitchFamily="34" charset="0"/>
              </a:rPr>
            </a:br>
            <a:r>
              <a:rPr lang="en-US" altLang="en-US" b="1" dirty="0">
                <a:cs typeface="Calibri" panose="020F0502020204030204" pitchFamily="34" charset="0"/>
              </a:rPr>
              <a:t/>
            </a:r>
            <a:br>
              <a:rPr lang="en-US" altLang="en-US" b="1" dirty="0">
                <a:cs typeface="Calibri" panose="020F0502020204030204" pitchFamily="34" charset="0"/>
              </a:rPr>
            </a:br>
            <a:r>
              <a:rPr lang="en-US" altLang="en-US" b="1" dirty="0" smtClean="0">
                <a:cs typeface="Calibri" panose="020F0502020204030204" pitchFamily="34" charset="0"/>
              </a:rPr>
              <a:t/>
            </a:r>
            <a:br>
              <a:rPr lang="en-US" altLang="en-US" b="1" dirty="0" smtClean="0">
                <a:cs typeface="Calibri" panose="020F0502020204030204" pitchFamily="34" charset="0"/>
              </a:rPr>
            </a:br>
            <a:r>
              <a:rPr lang="en-US" altLang="en-US" b="1" dirty="0" smtClean="0">
                <a:cs typeface="Calibri" panose="020F0502020204030204" pitchFamily="34" charset="0"/>
              </a:rPr>
              <a:t>      </a:t>
            </a:r>
            <a:r>
              <a:rPr lang="en-US" altLang="en-US" sz="3600" b="1" dirty="0" smtClean="0">
                <a:cs typeface="Calibri" panose="020F0502020204030204" pitchFamily="34" charset="0"/>
              </a:rPr>
              <a:t>ARTIFICIAL INTELLIGENCE</a:t>
            </a:r>
            <a:r>
              <a:rPr lang="en-US" altLang="en-US" b="1" dirty="0">
                <a:cs typeface="Calibri" panose="020F0502020204030204" pitchFamily="34" charset="0"/>
              </a:rPr>
              <a:t/>
            </a:r>
            <a:br>
              <a:rPr lang="en-US" altLang="en-US" b="1" dirty="0">
                <a:cs typeface="Calibri" panose="020F0502020204030204" pitchFamily="34" charset="0"/>
              </a:rPr>
            </a:br>
            <a:r>
              <a:rPr lang="en-US" altLang="en-US" sz="5300" b="1" dirty="0" smtClean="0">
                <a:cs typeface="Calibri" panose="020F0502020204030204" pitchFamily="34" charset="0"/>
              </a:rPr>
              <a:t>NATURAL LANGUAGE PROCESSING(NLP</a:t>
            </a:r>
            <a:r>
              <a:rPr lang="en-US" altLang="en-US" sz="5300" b="1" dirty="0">
                <a:cs typeface="Calibri" panose="020F0502020204030204" pitchFamily="34" charset="0"/>
              </a:rPr>
              <a:t>)</a:t>
            </a:r>
            <a:br>
              <a:rPr lang="en-US" altLang="en-US" sz="5300" b="1" dirty="0">
                <a:cs typeface="Calibri" panose="020F0502020204030204" pitchFamily="34" charset="0"/>
              </a:rPr>
            </a:br>
            <a:r>
              <a:rPr lang="en-US" altLang="en-US" sz="5300" b="1" dirty="0">
                <a:cs typeface="Calibri" panose="020F0502020204030204" pitchFamily="34" charset="0"/>
              </a:rPr>
              <a:t/>
            </a:r>
            <a:br>
              <a:rPr lang="en-US" altLang="en-US" sz="5300" b="1" dirty="0">
                <a:cs typeface="Calibri" panose="020F0502020204030204" pitchFamily="34" charset="0"/>
              </a:rPr>
            </a:br>
            <a:r>
              <a:rPr lang="en-US" altLang="en-US" sz="5300" b="1" dirty="0">
                <a:cs typeface="Calibri" panose="020F0502020204030204" pitchFamily="34" charset="0"/>
              </a:rPr>
              <a:t>        </a:t>
            </a:r>
            <a:r>
              <a:rPr lang="en-CA" altLang="en-US" sz="5300" b="1" dirty="0">
                <a:cs typeface="Calibri" panose="020F0502020204030204" pitchFamily="34" charset="0"/>
              </a:rPr>
              <a:t>SENTIMENT ANALYIS PROJECT</a:t>
            </a:r>
            <a:endParaRPr lang="en-US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9137-EB79-4DDC-80C4-BEBB65A52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9114" y="4179078"/>
            <a:ext cx="4526659" cy="2274625"/>
          </a:xfrm>
        </p:spPr>
        <p:txBody>
          <a:bodyPr>
            <a:normAutofit/>
          </a:bodyPr>
          <a:lstStyle/>
          <a:p>
            <a:r>
              <a:rPr lang="en-US" dirty="0" smtClean="0"/>
              <a:t>A Complete Project on</a:t>
            </a:r>
          </a:p>
          <a:p>
            <a:r>
              <a:rPr lang="en-US" dirty="0" smtClean="0"/>
              <a:t>IMDB Dataset</a:t>
            </a:r>
          </a:p>
          <a:p>
            <a:r>
              <a:rPr lang="en-US" dirty="0" smtClean="0"/>
              <a:t>Don Valley Advanced Solutions</a:t>
            </a:r>
            <a:endParaRPr lang="en-US" dirty="0"/>
          </a:p>
          <a:p>
            <a:r>
              <a:rPr lang="en-US" dirty="0" smtClean="0"/>
              <a:t>August 19, 2023</a:t>
            </a:r>
          </a:p>
          <a:p>
            <a:r>
              <a:rPr lang="en-US" dirty="0" smtClean="0"/>
              <a:t>Kulwinder Kaur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42E82-FB3C-4506-9A9E-55C3F221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963" y="550131"/>
            <a:ext cx="3892593" cy="594336"/>
          </a:xfrm>
        </p:spPr>
        <p:txBody>
          <a:bodyPr anchor="t">
            <a:noAutofit/>
          </a:bodyPr>
          <a:lstStyle/>
          <a:p>
            <a:r>
              <a:rPr lang="en-US" b="1" dirty="0" smtClean="0"/>
              <a:t>OUR FINDINGS</a:t>
            </a:r>
            <a:endParaRPr lang="en-US" b="1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45288" y="1480838"/>
            <a:ext cx="2187723" cy="512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Intuition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5287" y="2231817"/>
            <a:ext cx="2187723" cy="512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Structure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5287" y="2978641"/>
            <a:ext cx="2187723" cy="512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Speciality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45286" y="3725465"/>
            <a:ext cx="2187723" cy="512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Data Type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45285" y="4472289"/>
            <a:ext cx="2187724" cy="876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Applications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07591" y="1476544"/>
            <a:ext cx="7625238" cy="551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Capable of learning &amp; remembering patterns across time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07591" y="2212320"/>
            <a:ext cx="7625238" cy="551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Embedding Layer &gt;&gt; LSTM &gt;&gt; Dense Layer &gt;&gt; Output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07591" y="2978641"/>
            <a:ext cx="7625238" cy="551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Memory &amp; Self learning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07591" y="3744962"/>
            <a:ext cx="7625238" cy="551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Trained with sequence data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07591" y="4472288"/>
            <a:ext cx="7625238" cy="8768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Machine Translation, Language Modeling and Multilingual Language Processing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7957" y="1139536"/>
            <a:ext cx="10811755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61" y="626777"/>
            <a:ext cx="473712" cy="4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9032801">
            <a:off x="10583611" y="903138"/>
            <a:ext cx="634482" cy="582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 rot="19001176">
            <a:off x="514824" y="765068"/>
            <a:ext cx="902208" cy="7071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0" y="0"/>
            <a:ext cx="3365613" cy="194437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42E82-FB3C-4506-9A9E-55C3F221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06" y="551924"/>
            <a:ext cx="3227010" cy="633331"/>
          </a:xfrm>
        </p:spPr>
        <p:txBody>
          <a:bodyPr anchor="t">
            <a:noAutofit/>
          </a:bodyPr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997957" y="1139536"/>
            <a:ext cx="10811755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7" y="629669"/>
            <a:ext cx="466949" cy="46694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7893699" y="5915609"/>
            <a:ext cx="2006082" cy="94239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Isosceles Triangle 5"/>
          <p:cNvSpPr/>
          <p:nvPr/>
        </p:nvSpPr>
        <p:spPr>
          <a:xfrm>
            <a:off x="9311955" y="6419461"/>
            <a:ext cx="839755" cy="43853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entagon 8"/>
          <p:cNvSpPr/>
          <p:nvPr/>
        </p:nvSpPr>
        <p:spPr>
          <a:xfrm rot="18943836">
            <a:off x="10706990" y="-170507"/>
            <a:ext cx="1735490" cy="14883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1670303" y="2060448"/>
            <a:ext cx="8363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The LSTM model was able to categorize the sentiments in the test reviews to be either ‘positive’ or ‘negative’ with an approximately accuracy 96%. These accuracy values can further be improved by using a different Neural Network Architecture or Data Pre-processing.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605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12" y="947801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168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134"/>
            <a:ext cx="10515600" cy="1011238"/>
          </a:xfrm>
        </p:spPr>
        <p:txBody>
          <a:bodyPr/>
          <a:lstStyle/>
          <a:p>
            <a:r>
              <a:rPr lang="en-CA" dirty="0" smtClean="0"/>
              <a:t>      </a:t>
            </a:r>
            <a:r>
              <a:rPr lang="en-CA" b="1" dirty="0" smtClean="0"/>
              <a:t>INTRODUCTION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975" y="1348371"/>
            <a:ext cx="5588864" cy="522110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>
                <a:solidFill>
                  <a:srgbClr val="161616"/>
                </a:solidFill>
              </a:rPr>
              <a:t>Natural language processing (NLP) refers to the branch of </a:t>
            </a:r>
            <a:r>
              <a:rPr lang="en-US" sz="1800" dirty="0"/>
              <a:t>artificial intelligence concerned </a:t>
            </a:r>
            <a:r>
              <a:rPr lang="en-US" sz="1800" dirty="0">
                <a:solidFill>
                  <a:srgbClr val="161616"/>
                </a:solidFill>
              </a:rPr>
              <a:t>with giving computers the ability to understand text and spoken words in the same way human beings </a:t>
            </a:r>
            <a:r>
              <a:rPr lang="en-US" sz="1800" dirty="0" smtClean="0">
                <a:solidFill>
                  <a:srgbClr val="161616"/>
                </a:solidFill>
              </a:rPr>
              <a:t>can.</a:t>
            </a:r>
          </a:p>
          <a:p>
            <a:pPr marL="0" indent="0" fontAlgn="base">
              <a:buNone/>
            </a:pPr>
            <a:r>
              <a:rPr lang="en-US" sz="1800" dirty="0" smtClean="0">
                <a:solidFill>
                  <a:srgbClr val="161616"/>
                </a:solidFill>
              </a:rPr>
              <a:t>NLP </a:t>
            </a:r>
            <a:r>
              <a:rPr lang="en-US" sz="1800" dirty="0">
                <a:solidFill>
                  <a:srgbClr val="161616"/>
                </a:solidFill>
              </a:rPr>
              <a:t>combines computational linguistics—rule-based modeling of human language—with statistical, machine learning, and deep learning models.</a:t>
            </a:r>
          </a:p>
          <a:p>
            <a:pPr marL="0" indent="0">
              <a:buNone/>
            </a:pPr>
            <a:r>
              <a:rPr lang="en-US" sz="1800" dirty="0" smtClean="0"/>
              <a:t>NLP allows human beings to have an understandable and interpretable communication with the machine. 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Internet Movie Database (IMDb) is a website that serves as an online database of world cinema containing a large amount of public data such as the detail information, reviews, sentiments and much more on movies from all around the </a:t>
            </a:r>
            <a:r>
              <a:rPr lang="en-US" sz="1800" dirty="0" smtClean="0"/>
              <a:t>globe</a:t>
            </a:r>
            <a:r>
              <a:rPr lang="en-US" sz="1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7" y="541116"/>
            <a:ext cx="481024" cy="48102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97957" y="1139536"/>
            <a:ext cx="10811755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39" y="1838630"/>
            <a:ext cx="5477714" cy="29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957" y="554051"/>
            <a:ext cx="475175" cy="47517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37134"/>
            <a:ext cx="10515600" cy="1011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     </a:t>
            </a:r>
            <a:r>
              <a:rPr lang="en-CA" b="1" dirty="0" smtClean="0"/>
              <a:t>ARCHITECTURE</a:t>
            </a:r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997957" y="1139536"/>
            <a:ext cx="10811755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997957" y="2467052"/>
            <a:ext cx="2828925" cy="3189044"/>
          </a:xfrm>
          <a:prstGeom prst="roundRect">
            <a:avLst>
              <a:gd name="adj" fmla="val 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ARCHITECTURE </a:t>
            </a:r>
            <a:r>
              <a:rPr lang="en-CA" sz="2800" dirty="0">
                <a:solidFill>
                  <a:schemeClr val="tx1"/>
                </a:solidFill>
              </a:rPr>
              <a:t>– </a:t>
            </a:r>
          </a:p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SENTIMENT CLASSIFICATION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5824" y="1916069"/>
            <a:ext cx="2700000" cy="1188000"/>
          </a:xfrm>
          <a:prstGeom prst="roundRect">
            <a:avLst>
              <a:gd name="adj" fmla="val 18966"/>
            </a:avLst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IMDB Movies Dataset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50k movie review along with positive/negative sentiment labels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59599" y="2660454"/>
            <a:ext cx="2700000" cy="1188000"/>
          </a:xfrm>
          <a:prstGeom prst="roundRect">
            <a:avLst>
              <a:gd name="adj" fmla="val 1896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DATA Preprocessing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Removing numbers, punctuation marks, special char and whitespaces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09712" y="3448319"/>
            <a:ext cx="2700000" cy="1188000"/>
          </a:xfrm>
          <a:prstGeom prst="roundRect">
            <a:avLst>
              <a:gd name="adj" fmla="val 1896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Word </a:t>
            </a:r>
            <a:r>
              <a:rPr lang="en-CA" b="1" dirty="0" smtClean="0">
                <a:solidFill>
                  <a:schemeClr val="tx1"/>
                </a:solidFill>
              </a:rPr>
              <a:t>Embedding's</a:t>
            </a:r>
            <a:endParaRPr lang="en-CA" b="1" dirty="0">
              <a:solidFill>
                <a:schemeClr val="tx1"/>
              </a:solidFill>
            </a:endParaRP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Using GloVe to represent Movie Reviews from text-to-numeric form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77486" y="4344854"/>
            <a:ext cx="2700000" cy="1188000"/>
          </a:xfrm>
          <a:prstGeom prst="roundRect">
            <a:avLst>
              <a:gd name="adj" fmla="val 1896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Train </a:t>
            </a:r>
            <a:r>
              <a:rPr lang="en-CA" b="1" dirty="0" smtClean="0">
                <a:solidFill>
                  <a:schemeClr val="tx1"/>
                </a:solidFill>
              </a:rPr>
              <a:t>Models</a:t>
            </a:r>
            <a:endParaRPr lang="en-CA" b="1" dirty="0">
              <a:solidFill>
                <a:schemeClr val="tx1"/>
              </a:solidFill>
            </a:endParaRP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LSTM Model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35824" y="4991798"/>
            <a:ext cx="2700000" cy="1188000"/>
          </a:xfrm>
          <a:prstGeom prst="roundRect">
            <a:avLst>
              <a:gd name="adj" fmla="val 1896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Live Predictions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Performing live queries on self movie reviews &amp; seeing how model performs in telling Positive/negative</a:t>
            </a:r>
          </a:p>
        </p:txBody>
      </p:sp>
    </p:spTree>
    <p:extLst>
      <p:ext uri="{BB962C8B-B14F-4D97-AF65-F5344CB8AC3E}">
        <p14:creationId xmlns:p14="http://schemas.microsoft.com/office/powerpoint/2010/main" val="17913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103211" y="2116696"/>
            <a:ext cx="1689191" cy="332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Introduction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62471" y="3765524"/>
            <a:ext cx="1585144" cy="310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Solution Architecture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678790" y="3773660"/>
            <a:ext cx="1457852" cy="474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Building Model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677740" y="1897078"/>
            <a:ext cx="1574533" cy="698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Deploy model with flask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7600968" y="4027148"/>
            <a:ext cx="1047600" cy="871200"/>
          </a:xfrm>
          <a:prstGeom prst="trapezoid">
            <a:avLst/>
          </a:prstGeom>
          <a:solidFill>
            <a:srgbClr val="9C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rapezoid 33"/>
          <p:cNvSpPr/>
          <p:nvPr/>
        </p:nvSpPr>
        <p:spPr>
          <a:xfrm rot="14701166">
            <a:off x="8865085" y="2016651"/>
            <a:ext cx="1047600" cy="871200"/>
          </a:xfrm>
          <a:prstGeom prst="trapezoid">
            <a:avLst/>
          </a:prstGeom>
          <a:solidFill>
            <a:srgbClr val="9C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rapezoid 34"/>
          <p:cNvSpPr/>
          <p:nvPr/>
        </p:nvSpPr>
        <p:spPr>
          <a:xfrm rot="17738994">
            <a:off x="8785527" y="3329924"/>
            <a:ext cx="1047600" cy="871200"/>
          </a:xfrm>
          <a:prstGeom prst="trapezoid">
            <a:avLst/>
          </a:prstGeom>
          <a:solidFill>
            <a:srgbClr val="9C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rapezoid 36"/>
          <p:cNvSpPr/>
          <p:nvPr/>
        </p:nvSpPr>
        <p:spPr>
          <a:xfrm rot="7042197">
            <a:off x="6485505" y="1983930"/>
            <a:ext cx="1047600" cy="871200"/>
          </a:xfrm>
          <a:prstGeom prst="trapezoid">
            <a:avLst/>
          </a:prstGeom>
          <a:solidFill>
            <a:srgbClr val="9C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rapezoid 35"/>
          <p:cNvSpPr/>
          <p:nvPr/>
        </p:nvSpPr>
        <p:spPr>
          <a:xfrm rot="3838930">
            <a:off x="6505011" y="3292089"/>
            <a:ext cx="1047600" cy="871200"/>
          </a:xfrm>
          <a:prstGeom prst="trapezoid">
            <a:avLst/>
          </a:prstGeom>
          <a:solidFill>
            <a:srgbClr val="9C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744" y="610346"/>
            <a:ext cx="3790028" cy="633412"/>
          </a:xfrm>
        </p:spPr>
        <p:txBody>
          <a:bodyPr>
            <a:noAutofit/>
          </a:bodyPr>
          <a:lstStyle/>
          <a:p>
            <a:r>
              <a:rPr lang="en-CA" sz="4400" b="1" dirty="0" smtClean="0"/>
              <a:t>ON A MISSION…</a:t>
            </a:r>
            <a:endParaRPr lang="en-CA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878" y="1287625"/>
            <a:ext cx="10248122" cy="5225143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86" y="2125068"/>
            <a:ext cx="636236" cy="6492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1493" y="1648841"/>
            <a:ext cx="3304674" cy="1552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Industry Ready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+mj-lt"/>
              </a:rPr>
              <a:t>With real-life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+mj-lt"/>
              </a:rPr>
              <a:t>End-to-end Solution</a:t>
            </a:r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1493" y="3708073"/>
            <a:ext cx="3304674" cy="1552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Kit includes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+mj-lt"/>
              </a:rPr>
              <a:t>Business cases &amp; dataset,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+mj-lt"/>
              </a:rPr>
              <a:t>Python code, Tensor flow, </a:t>
            </a:r>
            <a:r>
              <a:rPr lang="en-CA" dirty="0" smtClean="0">
                <a:solidFill>
                  <a:schemeClr val="tx1"/>
                </a:solidFill>
                <a:latin typeface="+mj-lt"/>
              </a:rPr>
              <a:t>Keras, Matplotlib</a:t>
            </a:r>
            <a:endParaRPr lang="en-CA" dirty="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+mj-lt"/>
              </a:rPr>
              <a:t>Business Analysis tools</a:t>
            </a:r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08" y="4275308"/>
            <a:ext cx="648112" cy="665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696" y="2124002"/>
            <a:ext cx="432000" cy="531692"/>
          </a:xfrm>
          <a:prstGeom prst="rect">
            <a:avLst/>
          </a:prstGeom>
        </p:spPr>
      </p:pic>
      <p:sp>
        <p:nvSpPr>
          <p:cNvPr id="18" name="Hexagon 17"/>
          <p:cNvSpPr/>
          <p:nvPr/>
        </p:nvSpPr>
        <p:spPr>
          <a:xfrm>
            <a:off x="7258103" y="2087349"/>
            <a:ext cx="1835064" cy="1864437"/>
          </a:xfrm>
          <a:prstGeom prst="hexagon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Sentiment </a:t>
            </a:r>
          </a:p>
          <a:p>
            <a:pPr algn="ctr"/>
            <a:r>
              <a:rPr lang="en-CA" b="1" dirty="0" smtClean="0">
                <a:solidFill>
                  <a:schemeClr val="tx1"/>
                </a:solidFill>
              </a:rPr>
              <a:t>Analysis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3" name="Trapezoid 22"/>
          <p:cNvSpPr/>
          <p:nvPr/>
        </p:nvSpPr>
        <p:spPr>
          <a:xfrm rot="7042197">
            <a:off x="6485249" y="1984193"/>
            <a:ext cx="1048016" cy="871092"/>
          </a:xfrm>
          <a:prstGeom prst="trapezoid">
            <a:avLst/>
          </a:prstGeom>
          <a:solidFill>
            <a:srgbClr val="9C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008" y="2199432"/>
            <a:ext cx="432483" cy="4061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247" y="4278405"/>
            <a:ext cx="432000" cy="473806"/>
          </a:xfrm>
          <a:prstGeom prst="rect">
            <a:avLst/>
          </a:prstGeom>
          <a:solidFill>
            <a:srgbClr val="80B8CD"/>
          </a:solidFill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84195">
            <a:off x="9219046" y="3540750"/>
            <a:ext cx="391545" cy="406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640655">
            <a:off x="6791102" y="3506285"/>
            <a:ext cx="432000" cy="417272"/>
          </a:xfrm>
          <a:prstGeom prst="rect">
            <a:avLst/>
          </a:prstGeom>
          <a:solidFill>
            <a:srgbClr val="91D1E8"/>
          </a:solidFill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006" y="2199432"/>
            <a:ext cx="432000" cy="40565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7126802" y="4941178"/>
            <a:ext cx="2108976" cy="342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Brief on the Project</a:t>
            </a:r>
            <a:endParaRPr lang="en-CA" sz="1600" dirty="0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8" y="657645"/>
            <a:ext cx="627122" cy="4824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997957" y="1139536"/>
            <a:ext cx="10811755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0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56" y="2031180"/>
            <a:ext cx="4030825" cy="311379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97957" y="341662"/>
            <a:ext cx="7144860" cy="1033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 smtClean="0"/>
              <a:t>     SENTIMENT ANALYSIS</a:t>
            </a:r>
            <a:endParaRPr lang="en-CA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88098" y="1386225"/>
            <a:ext cx="9598090" cy="92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A program can understand whether the sentiment behind a piece of text is positive, negative, or neutral.</a:t>
            </a:r>
            <a:endParaRPr lang="en-CA" sz="1800" dirty="0"/>
          </a:p>
        </p:txBody>
      </p:sp>
      <p:sp>
        <p:nvSpPr>
          <p:cNvPr id="16" name="Oval 15"/>
          <p:cNvSpPr/>
          <p:nvPr/>
        </p:nvSpPr>
        <p:spPr>
          <a:xfrm>
            <a:off x="2961283" y="2302760"/>
            <a:ext cx="716902" cy="63448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1738322" y="2302760"/>
            <a:ext cx="716902" cy="63448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Block Arc 12"/>
          <p:cNvSpPr/>
          <p:nvPr/>
        </p:nvSpPr>
        <p:spPr>
          <a:xfrm>
            <a:off x="1896165" y="2620002"/>
            <a:ext cx="401217" cy="305686"/>
          </a:xfrm>
          <a:prstGeom prst="blockArc">
            <a:avLst>
              <a:gd name="adj1" fmla="val 10846158"/>
              <a:gd name="adj2" fmla="val 21370075"/>
              <a:gd name="adj3" fmla="val 135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Block Arc 18"/>
          <p:cNvSpPr/>
          <p:nvPr/>
        </p:nvSpPr>
        <p:spPr>
          <a:xfrm flipV="1">
            <a:off x="3119126" y="2552336"/>
            <a:ext cx="401217" cy="284975"/>
          </a:xfrm>
          <a:prstGeom prst="blockArc">
            <a:avLst>
              <a:gd name="adj1" fmla="val 10800000"/>
              <a:gd name="adj2" fmla="val 21481074"/>
              <a:gd name="adj3" fmla="val 171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7957" y="1139536"/>
            <a:ext cx="10811755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7" y="627086"/>
            <a:ext cx="482400" cy="4621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080807" y="2302760"/>
            <a:ext cx="716902" cy="63448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4204651" y="2694822"/>
            <a:ext cx="459532" cy="66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1967189" y="2455858"/>
            <a:ext cx="84121" cy="96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2137345" y="2457339"/>
            <a:ext cx="84121" cy="96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3184908" y="2448457"/>
            <a:ext cx="84121" cy="96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3355064" y="2449938"/>
            <a:ext cx="84121" cy="96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4304974" y="2432181"/>
            <a:ext cx="84121" cy="96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475130" y="2433662"/>
            <a:ext cx="84121" cy="964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1640750" y="2910970"/>
            <a:ext cx="37591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Negative      Positive         Neutral</a:t>
            </a:r>
          </a:p>
          <a:p>
            <a:endParaRPr lang="en-CA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57" y="3434289"/>
            <a:ext cx="4451331" cy="20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91" y="4373530"/>
            <a:ext cx="3888483" cy="176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773" y="559293"/>
            <a:ext cx="4773227" cy="625962"/>
          </a:xfrm>
        </p:spPr>
        <p:txBody>
          <a:bodyPr>
            <a:noAutofit/>
          </a:bodyPr>
          <a:lstStyle/>
          <a:p>
            <a:r>
              <a:rPr lang="en-CA" sz="4400" b="1" dirty="0" smtClean="0"/>
              <a:t>DATA EXPLORATION</a:t>
            </a:r>
            <a:endParaRPr lang="en-CA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168" y="3049444"/>
            <a:ext cx="3551067" cy="568171"/>
          </a:xfrm>
        </p:spPr>
        <p:txBody>
          <a:bodyPr>
            <a:noAutofit/>
          </a:bodyPr>
          <a:lstStyle/>
          <a:p>
            <a:r>
              <a:rPr lang="en-CA" sz="4400" b="1" dirty="0" smtClean="0">
                <a:latin typeface="+mj-lt"/>
              </a:rPr>
              <a:t>DATA CLEANUP</a:t>
            </a:r>
            <a:endParaRPr lang="en-CA" sz="44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957" y="1139536"/>
            <a:ext cx="10811755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2" y="569625"/>
            <a:ext cx="482400" cy="493479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2875A9D-0F53-4B64-A27B-799F75D62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" r="6438"/>
          <a:stretch/>
        </p:blipFill>
        <p:spPr bwMode="auto">
          <a:xfrm>
            <a:off x="8291834" y="1217297"/>
            <a:ext cx="2786742" cy="252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75402" y="1452797"/>
            <a:ext cx="71541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hunting for data on the internet, we used the IMDB database and an API key to extract raw data.  This database contains a large volume of unstructured data which need to be cleaned and structured for use in research and education.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3412" y="37466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Remove html, url &amp; non alpha-numeric character</a:t>
            </a:r>
          </a:p>
          <a:p>
            <a:r>
              <a:rPr lang="en-CA" dirty="0" smtClean="0"/>
              <a:t>2. </a:t>
            </a:r>
            <a:r>
              <a:rPr lang="en-CA" dirty="0"/>
              <a:t>Text converted into lower case(</a:t>
            </a:r>
            <a:r>
              <a:rPr lang="en-US" dirty="0"/>
              <a:t>lower-cased words would get different </a:t>
            </a:r>
            <a:r>
              <a:rPr lang="en-US" b="1" dirty="0"/>
              <a:t>embedding's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3. Cleaning extra spaces</a:t>
            </a:r>
          </a:p>
          <a:p>
            <a:r>
              <a:rPr lang="en-CA" dirty="0" smtClean="0"/>
              <a:t>4. Unnecessary marks</a:t>
            </a:r>
            <a:endParaRPr lang="en-C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536" y="3849760"/>
            <a:ext cx="2808040" cy="28080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12" y="3082432"/>
            <a:ext cx="472211" cy="4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216" y="486365"/>
            <a:ext cx="5240784" cy="653171"/>
          </a:xfrm>
        </p:spPr>
        <p:txBody>
          <a:bodyPr>
            <a:normAutofit fontScale="90000"/>
          </a:bodyPr>
          <a:lstStyle/>
          <a:p>
            <a:r>
              <a:rPr lang="en-CA" sz="4400" b="1" dirty="0" smtClean="0"/>
              <a:t>WORD EMBEDDING</a:t>
            </a:r>
            <a:endParaRPr lang="en-CA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136" y="1480275"/>
            <a:ext cx="10803575" cy="650366"/>
          </a:xfrm>
        </p:spPr>
        <p:txBody>
          <a:bodyPr>
            <a:noAutofit/>
          </a:bodyPr>
          <a:lstStyle/>
          <a:p>
            <a:pPr algn="l"/>
            <a:r>
              <a:rPr lang="en-CA" sz="1800" dirty="0" smtClean="0"/>
              <a:t>To use text data as input to a neural network model, need to convert text to numbers or small dense vectors. Every word represented as a n-dimensional dense vector.</a:t>
            </a:r>
          </a:p>
          <a:p>
            <a:pPr algn="l"/>
            <a:r>
              <a:rPr lang="en-CA" sz="1800" dirty="0" smtClean="0"/>
              <a:t>For Example - </a:t>
            </a:r>
            <a:endParaRPr lang="en-CA" sz="1800" dirty="0"/>
          </a:p>
        </p:txBody>
      </p:sp>
      <p:sp>
        <p:nvSpPr>
          <p:cNvPr id="4" name="Rectangle 3"/>
          <p:cNvSpPr/>
          <p:nvPr/>
        </p:nvSpPr>
        <p:spPr>
          <a:xfrm>
            <a:off x="997957" y="1139536"/>
            <a:ext cx="10811755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37" y="565072"/>
            <a:ext cx="495755" cy="495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36" y="2455520"/>
            <a:ext cx="10803575" cy="13604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997957" y="4081131"/>
            <a:ext cx="10803575" cy="650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Removed Stop words like ‘an’, ‘are’, ‘did’, ‘further’, ‘hasn’t, ‘form’, ‘to’, ‘shouldn’t’ etc</a:t>
            </a:r>
            <a:r>
              <a:rPr lang="en-US" sz="1800" dirty="0"/>
              <a:t>.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Filtered words are representing </a:t>
            </a:r>
            <a:r>
              <a:rPr lang="en-US" sz="1800" dirty="0"/>
              <a:t>each word as a dense, </a:t>
            </a:r>
            <a:r>
              <a:rPr lang="en-US" sz="1800" dirty="0" smtClean="0"/>
              <a:t>which </a:t>
            </a:r>
            <a:r>
              <a:rPr lang="en-US" sz="1800" dirty="0"/>
              <a:t>is more effective at capturing the meaning of words.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Original means split the sentence into words and creates a dictionary of all unique words.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29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7956" y="642968"/>
            <a:ext cx="8170427" cy="49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CA" sz="4400" b="1" dirty="0" smtClean="0">
                <a:solidFill>
                  <a:schemeClr val="tx1"/>
                </a:solidFill>
                <a:latin typeface="+mj-lt"/>
              </a:rPr>
              <a:t>LONG SHORT TERM MODEL (LSTM)</a:t>
            </a:r>
            <a:endParaRPr lang="en-CA" sz="4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7957" y="1139536"/>
            <a:ext cx="10811755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57" y="628053"/>
            <a:ext cx="392800" cy="437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57" y="1358286"/>
            <a:ext cx="5804951" cy="2766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184" y="3565903"/>
            <a:ext cx="6878256" cy="30077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357" y="4455745"/>
            <a:ext cx="2628738" cy="58278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Rectangle 1"/>
          <p:cNvSpPr/>
          <p:nvPr/>
        </p:nvSpPr>
        <p:spPr>
          <a:xfrm>
            <a:off x="1194358" y="3686175"/>
            <a:ext cx="3215718" cy="242013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4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39" y="520034"/>
            <a:ext cx="2601747" cy="631792"/>
          </a:xfrm>
        </p:spPr>
        <p:txBody>
          <a:bodyPr>
            <a:noAutofit/>
          </a:bodyPr>
          <a:lstStyle/>
          <a:p>
            <a:r>
              <a:rPr lang="en-CA" sz="4400" b="1" dirty="0" smtClean="0"/>
              <a:t> PLOTTING</a:t>
            </a:r>
            <a:endParaRPr lang="en-CA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5" y="2214106"/>
            <a:ext cx="4436153" cy="3447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68" y="2214106"/>
            <a:ext cx="4739231" cy="3491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7957" y="1139536"/>
            <a:ext cx="10811755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5" y="621890"/>
            <a:ext cx="445929" cy="4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567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       ARTIFICIAL INTELLIGENCE NATURAL LANGUAGE PROCESSING(NLP)          SENTIMENT ANALYIS PROJECT</vt:lpstr>
      <vt:lpstr>      INTRODUCTION</vt:lpstr>
      <vt:lpstr>PowerPoint Presentation</vt:lpstr>
      <vt:lpstr>ON A MISSION…</vt:lpstr>
      <vt:lpstr>PowerPoint Presentation</vt:lpstr>
      <vt:lpstr>DATA EXPLORATION</vt:lpstr>
      <vt:lpstr>WORD EMBEDDING</vt:lpstr>
      <vt:lpstr>LONG SHORT TERM MODEL (LSTM)</vt:lpstr>
      <vt:lpstr> PLOTTING</vt:lpstr>
      <vt:lpstr>OUR FINDINGS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DAVIS</dc:title>
  <dc:creator>Farilla Saboor</dc:creator>
  <cp:lastModifiedBy>kulwinder kaur</cp:lastModifiedBy>
  <cp:revision>81</cp:revision>
  <dcterms:created xsi:type="dcterms:W3CDTF">2020-02-24T20:28:10Z</dcterms:created>
  <dcterms:modified xsi:type="dcterms:W3CDTF">2023-08-19T17:04:54Z</dcterms:modified>
</cp:coreProperties>
</file>