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8" r:id="rId3"/>
    <p:sldId id="260" r:id="rId4"/>
    <p:sldId id="259" r:id="rId5"/>
    <p:sldId id="277" r:id="rId6"/>
    <p:sldId id="261" r:id="rId7"/>
    <p:sldId id="275" r:id="rId8"/>
    <p:sldId id="271" r:id="rId9"/>
    <p:sldId id="263" r:id="rId10"/>
    <p:sldId id="272" r:id="rId11"/>
    <p:sldId id="265" r:id="rId12"/>
    <p:sldId id="273" r:id="rId13"/>
    <p:sldId id="267" r:id="rId14"/>
    <p:sldId id="27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orient="horz" pos="1513">
          <p15:clr>
            <a:srgbClr val="A4A3A4"/>
          </p15:clr>
        </p15:guide>
        <p15:guide id="3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6042"/>
  </p:normalViewPr>
  <p:slideViewPr>
    <p:cSldViewPr snapToObjects="1">
      <p:cViewPr varScale="1">
        <p:scale>
          <a:sx n="86" d="100"/>
          <a:sy n="86" d="100"/>
        </p:scale>
        <p:origin x="1157" y="67"/>
      </p:cViewPr>
      <p:guideLst>
        <p:guide orient="horz" pos="2157"/>
        <p:guide orient="horz" pos="1513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2019-01-02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2019-01-02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2019-01-02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2019-01-02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2019-01-02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2019-01-02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jpeg"/><Relationship Id="rId7" Type="http://schemas.openxmlformats.org/officeDocument/2006/relationships/image" Target="../media/image5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80594" y="-171450"/>
            <a:ext cx="3528441" cy="7029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35620" y="1061954"/>
            <a:ext cx="3600451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8200" b="1" dirty="0">
                <a:solidFill>
                  <a:schemeClr val="bg1"/>
                </a:solidFill>
              </a:rPr>
              <a:t>G</a:t>
            </a:r>
            <a:r>
              <a:rPr lang="en-US" altLang="ko-KR" sz="8200" b="1" dirty="0"/>
              <a:t>B</a:t>
            </a:r>
            <a:r>
              <a:rPr lang="en-US" altLang="ko-KR" sz="1600" b="1" dirty="0"/>
              <a:t>HEALTH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0" y="2916225"/>
            <a:ext cx="683999" cy="6839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60063" y="3861225"/>
            <a:ext cx="683999" cy="6839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26569" y="4761252"/>
            <a:ext cx="683999" cy="6839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80126" y="3001274"/>
            <a:ext cx="2538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800" b="1" dirty="0">
                <a:latin typeface="맑은 고딕"/>
                <a:ea typeface="맑은 고딕"/>
                <a:cs typeface="맑은 고딕"/>
              </a:rPr>
              <a:t>Introduction</a:t>
            </a:r>
            <a:endParaRPr lang="ko-KR" altLang="en-US" sz="28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44063" y="3943702"/>
            <a:ext cx="2538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800" b="1" dirty="0">
                <a:latin typeface="맑은 고딕"/>
                <a:ea typeface="맑은 고딕"/>
                <a:cs typeface="맑은 고딕"/>
              </a:rPr>
              <a:t>Functions</a:t>
            </a:r>
            <a:endParaRPr lang="ko-KR" altLang="en-US" sz="28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1999" y="4846301"/>
            <a:ext cx="4410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800" b="1" dirty="0">
                <a:latin typeface="맑은 고딕"/>
                <a:ea typeface="맑은 고딕"/>
                <a:cs typeface="맑은 고딕"/>
              </a:rPr>
              <a:t>Demo</a:t>
            </a:r>
            <a:endParaRPr lang="ko-KR" altLang="en-US" sz="28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D828C2-A41C-4073-BEE9-0D6F5E960370}"/>
              </a:ext>
            </a:extLst>
          </p:cNvPr>
          <p:cNvSpPr txBox="1"/>
          <p:nvPr/>
        </p:nvSpPr>
        <p:spPr>
          <a:xfrm>
            <a:off x="6588280" y="5882343"/>
            <a:ext cx="2627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17309003 : CHO MAN KI</a:t>
            </a:r>
          </a:p>
          <a:p>
            <a:r>
              <a:rPr lang="en-US" altLang="ko-KR" sz="1200" dirty="0"/>
              <a:t>17309004 : KIM SEON GHYEON</a:t>
            </a:r>
          </a:p>
          <a:p>
            <a:r>
              <a:rPr lang="en-US" altLang="ko-KR" sz="1200" dirty="0"/>
              <a:t>17309005 : KUM SEUNG WON</a:t>
            </a:r>
          </a:p>
          <a:p>
            <a:r>
              <a:rPr lang="en-US" altLang="ko-KR" sz="1200" dirty="0"/>
              <a:t>17309006 : MIS SI WAN</a:t>
            </a:r>
            <a:endParaRPr lang="ko-KR" altLang="en-US" sz="12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B0ED0F41-404D-4969-A66E-B81C8FEBC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562" y="1538811"/>
            <a:ext cx="2299204" cy="3780377"/>
          </a:xfrm>
          <a:prstGeom prst="rect">
            <a:avLst/>
          </a:prstGeom>
        </p:spPr>
      </p:pic>
      <p:sp>
        <p:nvSpPr>
          <p:cNvPr id="6" name="직각 삼각형 5"/>
          <p:cNvSpPr/>
          <p:nvPr/>
        </p:nvSpPr>
        <p:spPr>
          <a:xfrm rot="5417857">
            <a:off x="764736" y="-1167308"/>
            <a:ext cx="2728970" cy="482408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rot="10800000">
            <a:off x="5220000" y="2851200"/>
            <a:ext cx="1080216" cy="0"/>
          </a:xfrm>
          <a:prstGeom prst="straightConnector1">
            <a:avLst/>
          </a:prstGeom>
          <a:ln w="254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807779" y="2996946"/>
            <a:ext cx="1332166" cy="0"/>
          </a:xfrm>
          <a:prstGeom prst="straightConnector1">
            <a:avLst/>
          </a:prstGeom>
          <a:ln w="254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rot="10800000">
            <a:off x="5220081" y="3573015"/>
            <a:ext cx="1584198" cy="3"/>
          </a:xfrm>
          <a:prstGeom prst="straightConnector1">
            <a:avLst/>
          </a:prstGeom>
          <a:ln w="254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807779" y="3573018"/>
            <a:ext cx="1332166" cy="0"/>
          </a:xfrm>
          <a:prstGeom prst="straightConnector1">
            <a:avLst/>
          </a:prstGeom>
          <a:ln w="254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9985" y="2576043"/>
            <a:ext cx="3527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defRPr lang="ko-KR" altLang="en-US"/>
            </a:pPr>
            <a:r>
              <a:rPr lang="en-US" altLang="ko-KR" dirty="0">
                <a:latin typeface="맑은 고딕"/>
                <a:ea typeface="맑은 고딕"/>
                <a:cs typeface="맑은 고딕"/>
              </a:rPr>
              <a:t>Check number of movements and time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rot="16200000" flipH="1">
            <a:off x="2555747" y="3825049"/>
            <a:ext cx="504062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10800000">
            <a:off x="2592326" y="4077081"/>
            <a:ext cx="215453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4872" y="3846295"/>
            <a:ext cx="3289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defRPr lang="ko-KR" altLang="en-US"/>
            </a:pPr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 Weight </a:t>
            </a:r>
            <a:endParaRPr lang="ko-KR" altLang="en-US" sz="2400" b="1" dirty="0">
              <a:solidFill>
                <a:srgbClr val="FF0000"/>
              </a:solidFill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98757" y="3892414"/>
            <a:ext cx="2178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defRPr lang="ko-KR" altLang="en-US"/>
            </a:pPr>
            <a:r>
              <a:rPr lang="en-US" altLang="ko-KR" dirty="0"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Listening to music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rot="5400000">
            <a:off x="6552225" y="3825073"/>
            <a:ext cx="504109" cy="1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804280" y="4077128"/>
            <a:ext cx="324039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5D4218-0C4C-40DF-80B6-38680473C463}"/>
              </a:ext>
            </a:extLst>
          </p:cNvPr>
          <p:cNvSpPr txBox="1"/>
          <p:nvPr/>
        </p:nvSpPr>
        <p:spPr>
          <a:xfrm>
            <a:off x="0" y="445769"/>
            <a:ext cx="25923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800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Contents</a:t>
            </a:r>
            <a:endParaRPr lang="ko-KR" altLang="en-US" sz="2800" b="1" dirty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BB7F67-82E8-4350-B32C-8925CDE9590A}"/>
              </a:ext>
            </a:extLst>
          </p:cNvPr>
          <p:cNvSpPr txBox="1"/>
          <p:nvPr/>
        </p:nvSpPr>
        <p:spPr>
          <a:xfrm>
            <a:off x="6323116" y="2638651"/>
            <a:ext cx="2615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defRPr lang="ko-KR" altLang="en-US"/>
            </a:pPr>
            <a:r>
              <a:rPr lang="en-US" altLang="ko-KR" dirty="0"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Show various positions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7C3E699-B737-492E-8837-F36816B22DC1}"/>
              </a:ext>
            </a:extLst>
          </p:cNvPr>
          <p:cNvCxnSpPr/>
          <p:nvPr/>
        </p:nvCxnSpPr>
        <p:spPr>
          <a:xfrm rot="16200000" flipH="1">
            <a:off x="4137868" y="5038975"/>
            <a:ext cx="1512189" cy="0"/>
          </a:xfrm>
          <a:prstGeom prst="straightConnector1">
            <a:avLst/>
          </a:prstGeom>
          <a:ln w="254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B1B58D-DEDE-459A-90BE-5AD6EA975296}"/>
              </a:ext>
            </a:extLst>
          </p:cNvPr>
          <p:cNvSpPr txBox="1"/>
          <p:nvPr/>
        </p:nvSpPr>
        <p:spPr>
          <a:xfrm>
            <a:off x="4804346" y="5823297"/>
            <a:ext cx="2826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defRPr lang="ko-KR" altLang="en-US"/>
            </a:pP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Termina</a:t>
            </a:r>
            <a:r>
              <a:rPr lang="en-US" altLang="ko-KR" dirty="0"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te App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7AC15BA-3991-4E99-B141-29C379293DBE}"/>
              </a:ext>
            </a:extLst>
          </p:cNvPr>
          <p:cNvCxnSpPr/>
          <p:nvPr/>
        </p:nvCxnSpPr>
        <p:spPr>
          <a:xfrm rot="16200000" flipH="1">
            <a:off x="3462281" y="5013198"/>
            <a:ext cx="1512189" cy="0"/>
          </a:xfrm>
          <a:prstGeom prst="straightConnector1">
            <a:avLst/>
          </a:prstGeom>
          <a:ln w="254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48B4B12-1118-4C4D-9170-B5C6C183EEF2}"/>
              </a:ext>
            </a:extLst>
          </p:cNvPr>
          <p:cNvSpPr txBox="1"/>
          <p:nvPr/>
        </p:nvSpPr>
        <p:spPr>
          <a:xfrm>
            <a:off x="3533154" y="5821249"/>
            <a:ext cx="961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defRPr lang="ko-KR" altLang="en-US"/>
            </a:pP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Log-In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80147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5417857">
            <a:off x="764736" y="-1167308"/>
            <a:ext cx="2728970" cy="482408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화살표: 오른쪽 9"/>
          <p:cNvSpPr/>
          <p:nvPr/>
        </p:nvSpPr>
        <p:spPr>
          <a:xfrm>
            <a:off x="1666116" y="4586169"/>
            <a:ext cx="463105" cy="43205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71913" y="381269"/>
            <a:ext cx="53287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맑은 고딕"/>
                <a:ea typeface="맑은 고딕"/>
                <a:cs typeface="맑은 고딕"/>
              </a:rPr>
              <a:t>Using Number </a:t>
            </a:r>
            <a:r>
              <a:rPr lang="en-US" altLang="ko-KR" dirty="0" err="1">
                <a:latin typeface="맑은 고딕"/>
                <a:ea typeface="맑은 고딕"/>
                <a:cs typeface="맑은 고딕"/>
              </a:rPr>
              <a:t>EditText</a:t>
            </a:r>
            <a:r>
              <a:rPr lang="en-US" altLang="ko-KR" dirty="0">
                <a:latin typeface="맑은 고딕"/>
                <a:ea typeface="맑은 고딕"/>
                <a:cs typeface="맑은 고딕"/>
              </a:rPr>
              <a:t>, we make it possible to enter only numbers because weight is number.</a:t>
            </a:r>
          </a:p>
          <a:p>
            <a:pPr>
              <a:defRPr lang="ko-KR" altLang="en-US"/>
            </a:pPr>
            <a:r>
              <a:rPr lang="en-US" altLang="ko-KR" dirty="0">
                <a:latin typeface="맑은 고딕"/>
                <a:ea typeface="맑은 고딕"/>
                <a:cs typeface="맑은 고딕"/>
              </a:rPr>
              <a:t>When the check button is clicked, the data is sent to another activity and received.</a:t>
            </a:r>
            <a:endParaRPr lang="ko-KR" altLang="en-US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47846" y="1967865"/>
            <a:ext cx="288036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5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go.</a:t>
            </a:r>
            <a:r>
              <a:rPr lang="ko-KR" altLang="en-US" sz="1500" b="1" dirty="0" err="1">
                <a:solidFill>
                  <a:srgbClr val="FF0000"/>
                </a:solidFill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putExtra</a:t>
            </a:r>
            <a:r>
              <a:rPr lang="ko-KR" altLang="en-US" sz="15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("YEAR",</a:t>
            </a:r>
            <a:r>
              <a:rPr lang="ko-KR" altLang="en-US" sz="15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year</a:t>
            </a:r>
            <a:r>
              <a:rPr lang="ko-KR" altLang="en-US" sz="15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); </a:t>
            </a:r>
            <a:r>
              <a:rPr lang="ko-KR" altLang="en-US" sz="15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go.</a:t>
            </a:r>
            <a:r>
              <a:rPr lang="ko-KR" altLang="en-US" sz="1500" b="1" dirty="0" err="1">
                <a:solidFill>
                  <a:srgbClr val="FF0000"/>
                </a:solidFill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putExtra</a:t>
            </a:r>
            <a:r>
              <a:rPr lang="ko-KR" altLang="en-US" sz="15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("MO",</a:t>
            </a:r>
            <a:r>
              <a:rPr lang="ko-KR" altLang="en-US" sz="15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month</a:t>
            </a:r>
            <a:r>
              <a:rPr lang="ko-KR" altLang="en-US" sz="15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);</a:t>
            </a:r>
          </a:p>
          <a:p>
            <a:pPr>
              <a:defRPr lang="ko-KR" altLang="en-US"/>
            </a:pPr>
            <a:r>
              <a:rPr lang="ko-KR" altLang="en-US" sz="15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go.</a:t>
            </a:r>
            <a:r>
              <a:rPr lang="ko-KR" altLang="en-US" sz="1500" b="1" dirty="0" err="1">
                <a:solidFill>
                  <a:srgbClr val="FF0000"/>
                </a:solidFill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putExtra</a:t>
            </a:r>
            <a:r>
              <a:rPr lang="ko-KR" altLang="en-US" sz="15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("DA",</a:t>
            </a:r>
            <a:r>
              <a:rPr lang="ko-KR" altLang="en-US" sz="15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date</a:t>
            </a:r>
            <a:r>
              <a:rPr lang="ko-KR" altLang="en-US" sz="15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);                </a:t>
            </a:r>
            <a:r>
              <a:rPr lang="ko-KR" altLang="en-US" sz="15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go.</a:t>
            </a:r>
            <a:r>
              <a:rPr lang="ko-KR" altLang="en-US" sz="1500" b="1" dirty="0" err="1">
                <a:solidFill>
                  <a:srgbClr val="FF0000"/>
                </a:solidFill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putExtra</a:t>
            </a:r>
            <a:r>
              <a:rPr lang="ko-KR" altLang="en-US" sz="15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("DATA",</a:t>
            </a:r>
            <a:r>
              <a:rPr lang="ko-KR" altLang="en-US" sz="15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data</a:t>
            </a:r>
            <a:r>
              <a:rPr lang="ko-KR" altLang="en-US" sz="15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);                </a:t>
            </a:r>
            <a:r>
              <a:rPr lang="ko-KR" altLang="en-US" sz="15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startActivityForResult</a:t>
            </a:r>
            <a:r>
              <a:rPr lang="ko-KR" altLang="en-US" sz="15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(go,0);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87621" y="1663255"/>
            <a:ext cx="615637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5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I</a:t>
            </a:r>
            <a:r>
              <a:rPr lang="ko-KR" altLang="en-US" sz="15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ntent</a:t>
            </a:r>
            <a:r>
              <a:rPr lang="ko-KR" altLang="en-US" sz="15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 </a:t>
            </a:r>
            <a:r>
              <a:rPr lang="ko-KR" altLang="en-US" sz="15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go</a:t>
            </a:r>
            <a:r>
              <a:rPr lang="ko-KR" altLang="en-US" sz="15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 = </a:t>
            </a:r>
            <a:r>
              <a:rPr lang="ko-KR" altLang="en-US" sz="15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new</a:t>
            </a:r>
            <a:r>
              <a:rPr lang="ko-KR" altLang="en-US" sz="15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I</a:t>
            </a:r>
            <a:r>
              <a:rPr lang="ko-KR" altLang="en-US" sz="15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ntent</a:t>
            </a:r>
            <a:r>
              <a:rPr lang="ko-KR" altLang="en-US" sz="15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(</a:t>
            </a:r>
            <a:r>
              <a:rPr lang="ko-KR" altLang="en-US" sz="15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getApplicationContext</a:t>
            </a:r>
            <a:r>
              <a:rPr lang="ko-KR" altLang="en-US" sz="15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(),MainActivity3.class);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92315" y="2026920"/>
            <a:ext cx="1656207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15" name="TextBox 14"/>
          <p:cNvSpPr txBox="1"/>
          <p:nvPr/>
        </p:nvSpPr>
        <p:spPr>
          <a:xfrm>
            <a:off x="6155626" y="2388870"/>
            <a:ext cx="298837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eaLnBrk="1" latinLnBrk="1" hangingPunct="1">
              <a:defRPr lang="ko-KR" altLang="en-US"/>
            </a:pPr>
            <a:r>
              <a:rPr lang="en-US" altLang="ko-KR" sz="1500" b="0" i="0" kern="1200" spc="5" dirty="0">
                <a:solidFill>
                  <a:srgbClr val="000000"/>
                </a:solidFill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Transfer data to </a:t>
            </a:r>
            <a:r>
              <a:rPr lang="ko-KR" altLang="en-US" sz="1500" b="0" i="0" kern="1200" spc="5" dirty="0">
                <a:solidFill>
                  <a:srgbClr val="000000"/>
                </a:solidFill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MainActivity3</a:t>
            </a:r>
            <a:endParaRPr lang="ko-KR" altLang="en-US" sz="1500" b="1" i="0" kern="1200" spc="5" dirty="0">
              <a:solidFill>
                <a:srgbClr val="FF0000"/>
              </a:solidFill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31932" y="3645027"/>
            <a:ext cx="320440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5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Intent</a:t>
            </a:r>
            <a:r>
              <a:rPr lang="ko-KR" altLang="en-US" sz="15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 </a:t>
            </a:r>
            <a:r>
              <a:rPr lang="ko-KR" altLang="en-US" sz="15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go</a:t>
            </a:r>
            <a:r>
              <a:rPr lang="ko-KR" altLang="en-US" sz="15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=</a:t>
            </a:r>
            <a:r>
              <a:rPr lang="ko-KR" altLang="en-US" sz="15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getIntent</a:t>
            </a:r>
            <a:r>
              <a:rPr lang="ko-KR" altLang="en-US" sz="15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();</a:t>
            </a:r>
          </a:p>
          <a:p>
            <a:pPr>
              <a:defRPr lang="ko-KR" altLang="en-US"/>
            </a:pPr>
            <a:r>
              <a:rPr lang="ko-KR" altLang="en-US" sz="15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year</a:t>
            </a:r>
            <a:r>
              <a:rPr lang="ko-KR" altLang="en-US" sz="15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 =</a:t>
            </a:r>
            <a:r>
              <a:rPr lang="ko-KR" altLang="en-US" sz="15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go.</a:t>
            </a:r>
            <a:r>
              <a:rPr lang="ko-KR" altLang="en-US" sz="1500" b="1" dirty="0" err="1">
                <a:solidFill>
                  <a:srgbClr val="FF0000"/>
                </a:solidFill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getStringExtra</a:t>
            </a:r>
            <a:r>
              <a:rPr lang="ko-KR" altLang="en-US" sz="15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("YEAR");</a:t>
            </a:r>
          </a:p>
          <a:p>
            <a:pPr>
              <a:defRPr lang="ko-KR" altLang="en-US"/>
            </a:pPr>
            <a:r>
              <a:rPr lang="ko-KR" altLang="en-US" sz="15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month</a:t>
            </a:r>
            <a:r>
              <a:rPr lang="ko-KR" altLang="en-US" sz="15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 =</a:t>
            </a:r>
            <a:r>
              <a:rPr lang="ko-KR" altLang="en-US" sz="15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go.</a:t>
            </a:r>
            <a:r>
              <a:rPr lang="ko-KR" altLang="en-US" sz="1500" b="1" dirty="0" err="1">
                <a:solidFill>
                  <a:srgbClr val="FF0000"/>
                </a:solidFill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getStringExtra</a:t>
            </a:r>
            <a:r>
              <a:rPr lang="ko-KR" altLang="en-US" sz="15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("MO");        </a:t>
            </a:r>
            <a:r>
              <a:rPr lang="ko-KR" altLang="en-US" sz="15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date</a:t>
            </a:r>
            <a:r>
              <a:rPr lang="ko-KR" altLang="en-US" sz="15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 =</a:t>
            </a:r>
            <a:r>
              <a:rPr lang="ko-KR" altLang="en-US" sz="15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go.</a:t>
            </a:r>
            <a:r>
              <a:rPr lang="ko-KR" altLang="en-US" sz="1500" b="1" dirty="0" err="1">
                <a:solidFill>
                  <a:srgbClr val="FF0000"/>
                </a:solidFill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getStringExtra</a:t>
            </a:r>
            <a:r>
              <a:rPr lang="ko-KR" altLang="en-US" sz="15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("DA");        </a:t>
            </a:r>
            <a:r>
              <a:rPr lang="ko-KR" altLang="en-US" sz="15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data</a:t>
            </a:r>
            <a:r>
              <a:rPr lang="ko-KR" altLang="en-US" sz="15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 =</a:t>
            </a:r>
            <a:r>
              <a:rPr lang="ko-KR" altLang="en-US" sz="15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go.</a:t>
            </a:r>
            <a:r>
              <a:rPr lang="ko-KR" altLang="en-US" sz="1500" b="1" dirty="0" err="1">
                <a:solidFill>
                  <a:srgbClr val="FF0000"/>
                </a:solidFill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getStringExtra</a:t>
            </a:r>
            <a:r>
              <a:rPr lang="ko-KR" altLang="en-US" sz="15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("DATA");        </a:t>
            </a:r>
            <a:r>
              <a:rPr lang="ko-KR" altLang="en-US" sz="15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texty.setText</a:t>
            </a:r>
            <a:r>
              <a:rPr lang="ko-KR" altLang="en-US" sz="15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(" "+</a:t>
            </a:r>
            <a:r>
              <a:rPr lang="ko-KR" altLang="en-US" sz="15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year</a:t>
            </a:r>
            <a:r>
              <a:rPr lang="ko-KR" altLang="en-US" sz="15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);        </a:t>
            </a:r>
            <a:r>
              <a:rPr lang="ko-KR" altLang="en-US" sz="15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textm.setText</a:t>
            </a:r>
            <a:r>
              <a:rPr lang="ko-KR" altLang="en-US" sz="15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(" "+</a:t>
            </a:r>
            <a:r>
              <a:rPr lang="ko-KR" altLang="en-US" sz="15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month</a:t>
            </a:r>
            <a:r>
              <a:rPr lang="ko-KR" altLang="en-US" sz="15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);        </a:t>
            </a:r>
            <a:r>
              <a:rPr lang="ko-KR" altLang="en-US" sz="15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textd.setText</a:t>
            </a:r>
            <a:r>
              <a:rPr lang="ko-KR" altLang="en-US" sz="15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(" "+</a:t>
            </a:r>
            <a:r>
              <a:rPr lang="ko-KR" altLang="en-US" sz="15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date</a:t>
            </a:r>
            <a:r>
              <a:rPr lang="ko-KR" altLang="en-US" sz="15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);        </a:t>
            </a:r>
            <a:r>
              <a:rPr lang="ko-KR" altLang="en-US" sz="15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textw.setText</a:t>
            </a:r>
            <a:r>
              <a:rPr lang="ko-KR" altLang="en-US" sz="15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(" "+</a:t>
            </a:r>
            <a:r>
              <a:rPr lang="ko-KR" altLang="en-US" sz="15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data</a:t>
            </a:r>
            <a:r>
              <a:rPr lang="ko-KR" altLang="en-US" sz="15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);        </a:t>
            </a:r>
            <a:r>
              <a:rPr lang="ko-KR" altLang="en-US" sz="15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setResult</a:t>
            </a:r>
            <a:r>
              <a:rPr lang="ko-KR" altLang="en-US" sz="15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(0);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315" y="4586169"/>
            <a:ext cx="20516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Receive data from MainActivity3 and display it in text</a:t>
            </a:r>
            <a:endParaRPr lang="ko-KR" altLang="en-US" sz="1500" i="0" kern="1200" spc="5" dirty="0">
              <a:solidFill>
                <a:schemeClr val="tx1"/>
              </a:solidFill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9885" y="2026920"/>
            <a:ext cx="1115567" cy="8850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83C77CE-E8B1-4300-A8E1-67CBFA01D0DD}"/>
              </a:ext>
            </a:extLst>
          </p:cNvPr>
          <p:cNvSpPr txBox="1"/>
          <p:nvPr/>
        </p:nvSpPr>
        <p:spPr>
          <a:xfrm>
            <a:off x="0" y="445769"/>
            <a:ext cx="25923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800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Contents</a:t>
            </a:r>
            <a:endParaRPr lang="ko-KR" altLang="en-US" sz="2800" b="1" dirty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235D261-4D0C-433D-ABC1-7D37BA2CEC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63" y="3355491"/>
            <a:ext cx="1371843" cy="281990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45ACD46-1712-42E1-B92C-08DF6612FB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611" y="3403552"/>
            <a:ext cx="1371843" cy="281990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29D2D59A-E822-4A9B-A473-422C9EE39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562" y="1538811"/>
            <a:ext cx="2299204" cy="3780377"/>
          </a:xfrm>
          <a:prstGeom prst="rect">
            <a:avLst/>
          </a:prstGeom>
        </p:spPr>
      </p:pic>
      <p:sp>
        <p:nvSpPr>
          <p:cNvPr id="6" name="직각 삼각형 5"/>
          <p:cNvSpPr/>
          <p:nvPr/>
        </p:nvSpPr>
        <p:spPr>
          <a:xfrm rot="5417857">
            <a:off x="764736" y="-1167308"/>
            <a:ext cx="2728970" cy="482408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rot="10800000">
            <a:off x="5220000" y="2851200"/>
            <a:ext cx="1080216" cy="0"/>
          </a:xfrm>
          <a:prstGeom prst="straightConnector1">
            <a:avLst/>
          </a:prstGeom>
          <a:ln w="254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807779" y="2996946"/>
            <a:ext cx="1332166" cy="0"/>
          </a:xfrm>
          <a:prstGeom prst="straightConnector1">
            <a:avLst/>
          </a:prstGeom>
          <a:ln w="254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rot="10800000">
            <a:off x="5220081" y="3573015"/>
            <a:ext cx="1584198" cy="3"/>
          </a:xfrm>
          <a:prstGeom prst="straightConnector1">
            <a:avLst/>
          </a:prstGeom>
          <a:ln w="254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807779" y="3573018"/>
            <a:ext cx="1332166" cy="0"/>
          </a:xfrm>
          <a:prstGeom prst="straightConnector1">
            <a:avLst/>
          </a:prstGeom>
          <a:ln w="254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9985" y="2576043"/>
            <a:ext cx="3527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defRPr lang="ko-KR" altLang="en-US"/>
            </a:pPr>
            <a:r>
              <a:rPr lang="en-US" altLang="ko-KR" dirty="0">
                <a:latin typeface="맑은 고딕"/>
                <a:ea typeface="맑은 고딕"/>
                <a:cs typeface="맑은 고딕"/>
              </a:rPr>
              <a:t>Check number of movements and time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rot="16200000" flipH="1">
            <a:off x="2555747" y="3825049"/>
            <a:ext cx="504062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10800000">
            <a:off x="2592326" y="4077081"/>
            <a:ext cx="215453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0944" y="3887771"/>
            <a:ext cx="3289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defRPr lang="ko-KR" altLang="en-US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Record  Weight </a:t>
            </a:r>
            <a:endParaRPr lang="ko-KR" altLang="en-US" dirty="0"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29987" y="4083342"/>
            <a:ext cx="29773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defRPr lang="ko-KR" altLang="en-US"/>
            </a:pPr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Listening to music</a:t>
            </a:r>
            <a:endParaRPr lang="ko-KR" altLang="en-US" sz="2400" dirty="0">
              <a:solidFill>
                <a:srgbClr val="FF0000"/>
              </a:solidFill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rot="5400000">
            <a:off x="6552225" y="3825073"/>
            <a:ext cx="504109" cy="1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804280" y="4077128"/>
            <a:ext cx="324039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5D4218-0C4C-40DF-80B6-38680473C463}"/>
              </a:ext>
            </a:extLst>
          </p:cNvPr>
          <p:cNvSpPr txBox="1"/>
          <p:nvPr/>
        </p:nvSpPr>
        <p:spPr>
          <a:xfrm>
            <a:off x="0" y="445769"/>
            <a:ext cx="25923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800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Contents</a:t>
            </a:r>
            <a:endParaRPr lang="ko-KR" altLang="en-US" sz="2800" b="1" dirty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D30EB6-E448-488F-B9F5-91A12C987479}"/>
              </a:ext>
            </a:extLst>
          </p:cNvPr>
          <p:cNvSpPr txBox="1"/>
          <p:nvPr/>
        </p:nvSpPr>
        <p:spPr>
          <a:xfrm>
            <a:off x="6323116" y="2638651"/>
            <a:ext cx="2615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defRPr lang="ko-KR" altLang="en-US"/>
            </a:pPr>
            <a:r>
              <a:rPr lang="en-US" altLang="ko-KR" dirty="0"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Show various positions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8B8E2C9-2B78-4716-9AEE-C0B207FF46A9}"/>
              </a:ext>
            </a:extLst>
          </p:cNvPr>
          <p:cNvCxnSpPr/>
          <p:nvPr/>
        </p:nvCxnSpPr>
        <p:spPr>
          <a:xfrm rot="16200000" flipH="1">
            <a:off x="4137868" y="5038975"/>
            <a:ext cx="1512189" cy="0"/>
          </a:xfrm>
          <a:prstGeom prst="straightConnector1">
            <a:avLst/>
          </a:prstGeom>
          <a:ln w="254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7CC0159-DFA5-4068-8B6D-DC6CFEFD5B58}"/>
              </a:ext>
            </a:extLst>
          </p:cNvPr>
          <p:cNvSpPr txBox="1"/>
          <p:nvPr/>
        </p:nvSpPr>
        <p:spPr>
          <a:xfrm>
            <a:off x="4804346" y="5823297"/>
            <a:ext cx="2826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defRPr lang="ko-KR" altLang="en-US"/>
            </a:pP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Termina</a:t>
            </a:r>
            <a:r>
              <a:rPr lang="en-US" altLang="ko-KR" dirty="0"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te App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BFE3DE2-8CCB-43E0-A94A-3460ECF57EC7}"/>
              </a:ext>
            </a:extLst>
          </p:cNvPr>
          <p:cNvCxnSpPr/>
          <p:nvPr/>
        </p:nvCxnSpPr>
        <p:spPr>
          <a:xfrm rot="16200000" flipH="1">
            <a:off x="3462281" y="5013198"/>
            <a:ext cx="1512189" cy="0"/>
          </a:xfrm>
          <a:prstGeom prst="straightConnector1">
            <a:avLst/>
          </a:prstGeom>
          <a:ln w="254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82B1D42-166B-4C96-BF1B-9B7A1361A89E}"/>
              </a:ext>
            </a:extLst>
          </p:cNvPr>
          <p:cNvSpPr txBox="1"/>
          <p:nvPr/>
        </p:nvSpPr>
        <p:spPr>
          <a:xfrm>
            <a:off x="3533154" y="5821249"/>
            <a:ext cx="961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defRPr lang="ko-KR" altLang="en-US"/>
            </a:pP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Log-In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89636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5417857">
            <a:off x="764736" y="-1167308"/>
            <a:ext cx="2728970" cy="482408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92315" y="445769"/>
            <a:ext cx="1454257" cy="15361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2808541"/>
            <a:ext cx="9468613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 dirty="0"/>
              <a:t>mp3.setOnClickListener</a:t>
            </a:r>
            <a:r>
              <a:rPr lang="ko-KR" altLang="en-US" sz="1400" b="1" dirty="0"/>
              <a:t>(</a:t>
            </a:r>
            <a:r>
              <a:rPr lang="ko-KR" altLang="en-US" sz="1400" dirty="0" err="1"/>
              <a:t>new</a:t>
            </a:r>
            <a:r>
              <a:rPr lang="ko-KR" altLang="en-US" sz="1400" dirty="0"/>
              <a:t> </a:t>
            </a:r>
            <a:r>
              <a:rPr lang="ko-KR" altLang="en-US" sz="1400" dirty="0" err="1"/>
              <a:t>View.OnClickListener</a:t>
            </a:r>
            <a:r>
              <a:rPr lang="ko-KR" altLang="en-US" sz="1400" dirty="0"/>
              <a:t>() {</a:t>
            </a:r>
          </a:p>
          <a:p>
            <a:pPr>
              <a:defRPr lang="ko-KR" altLang="en-US"/>
            </a:pPr>
            <a:r>
              <a:rPr lang="ko-KR" altLang="en-US" sz="1400" dirty="0"/>
              <a:t>            </a:t>
            </a:r>
            <a:r>
              <a:rPr lang="ko-KR" altLang="en-US" sz="1400" dirty="0" err="1"/>
              <a:t>public</a:t>
            </a:r>
            <a:r>
              <a:rPr lang="ko-KR" altLang="en-US" sz="1400" dirty="0"/>
              <a:t> 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onClick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View</a:t>
            </a:r>
            <a:r>
              <a:rPr lang="ko-KR" altLang="en-US" sz="1400" dirty="0"/>
              <a:t> </a:t>
            </a:r>
            <a:r>
              <a:rPr lang="ko-KR" altLang="en-US" sz="1400" dirty="0" err="1"/>
              <a:t>v</a:t>
            </a:r>
            <a:r>
              <a:rPr lang="ko-KR" altLang="en-US" sz="1400" dirty="0"/>
              <a:t>) {</a:t>
            </a:r>
          </a:p>
          <a:p>
            <a:pPr>
              <a:defRPr lang="ko-KR" altLang="en-US"/>
            </a:pPr>
            <a:r>
              <a:rPr lang="en-US" altLang="ko-KR" sz="1400" dirty="0"/>
              <a:t>	</a:t>
            </a:r>
            <a:r>
              <a:rPr lang="en-US" altLang="ko-KR" sz="1400" b="1" dirty="0"/>
              <a:t>Intent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launchIntent</a:t>
            </a:r>
            <a:r>
              <a:rPr lang="en-US" altLang="ko-KR" sz="1400" dirty="0"/>
              <a:t> = 			</a:t>
            </a:r>
            <a:r>
              <a:rPr lang="en-US" altLang="ko-KR" sz="1400" dirty="0" err="1"/>
              <a:t>getPackageManager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getLaunchIntentForPackage</a:t>
            </a:r>
            <a:r>
              <a:rPr lang="en-US" altLang="ko-KR" sz="1400" dirty="0"/>
              <a:t>(“</a:t>
            </a:r>
            <a:r>
              <a:rPr lang="en-US" altLang="ko-KR" sz="1400" dirty="0" err="1"/>
              <a:t>com.netease.cloudmusic</a:t>
            </a:r>
            <a:r>
              <a:rPr lang="en-US" altLang="ko-KR" sz="1400" dirty="0"/>
              <a:t>”);</a:t>
            </a:r>
          </a:p>
          <a:p>
            <a:pPr>
              <a:defRPr lang="ko-KR" altLang="en-US"/>
            </a:pPr>
            <a:r>
              <a:rPr lang="en-US" altLang="ko-KR" sz="1400" dirty="0"/>
              <a:t>	If(</a:t>
            </a:r>
            <a:r>
              <a:rPr lang="en-US" altLang="ko-KR" sz="1400" dirty="0" err="1"/>
              <a:t>launchIntent</a:t>
            </a:r>
            <a:r>
              <a:rPr lang="en-US" altLang="ko-KR" sz="1400" dirty="0"/>
              <a:t> !=</a:t>
            </a:r>
            <a:r>
              <a:rPr lang="en-US" altLang="ko-KR" sz="1400" b="1" dirty="0"/>
              <a:t>null</a:t>
            </a:r>
            <a:r>
              <a:rPr lang="en-US" altLang="ko-KR" sz="1400" dirty="0"/>
              <a:t>){</a:t>
            </a:r>
          </a:p>
          <a:p>
            <a:pPr>
              <a:defRPr lang="ko-KR" altLang="en-US"/>
            </a:pPr>
            <a:r>
              <a:rPr lang="en-US" altLang="ko-KR" sz="1400" dirty="0"/>
              <a:t>		</a:t>
            </a:r>
            <a:r>
              <a:rPr lang="en-US" altLang="ko-KR" sz="1400" dirty="0" err="1"/>
              <a:t>startActivity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launchIntent</a:t>
            </a:r>
            <a:r>
              <a:rPr lang="en-US" altLang="ko-KR" sz="1400" dirty="0"/>
              <a:t>);</a:t>
            </a:r>
          </a:p>
          <a:p>
            <a:pPr>
              <a:defRPr lang="ko-KR" altLang="en-US"/>
            </a:pPr>
            <a:r>
              <a:rPr lang="en-US" altLang="ko-KR" sz="1400" dirty="0"/>
              <a:t>	</a:t>
            </a:r>
            <a:r>
              <a:rPr lang="ko-KR" altLang="en-US" sz="1400" dirty="0"/>
              <a:t>}</a:t>
            </a:r>
            <a:endParaRPr lang="en-US" altLang="ko-KR" sz="1400" dirty="0"/>
          </a:p>
          <a:p>
            <a:pPr>
              <a:defRPr lang="ko-KR" altLang="en-US"/>
            </a:pPr>
            <a:r>
              <a:rPr lang="en-US" altLang="ko-KR" sz="1400" dirty="0"/>
              <a:t>	</a:t>
            </a:r>
          </a:p>
          <a:p>
            <a:pPr>
              <a:defRPr lang="ko-KR" altLang="en-US"/>
            </a:pPr>
            <a:r>
              <a:rPr lang="en-US" altLang="ko-KR" sz="1400" dirty="0"/>
              <a:t>	</a:t>
            </a:r>
            <a:r>
              <a:rPr lang="en-US" altLang="ko-KR" sz="1400" dirty="0" err="1"/>
              <a:t>Toast.makeText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getApplicationContext</a:t>
            </a:r>
            <a:r>
              <a:rPr lang="en-US" altLang="ko-KR" sz="1400" dirty="0"/>
              <a:t>(),”Play Music”, </a:t>
            </a:r>
            <a:r>
              <a:rPr lang="en-US" altLang="ko-KR" sz="1400" dirty="0" err="1"/>
              <a:t>Toast.</a:t>
            </a:r>
            <a:r>
              <a:rPr lang="en-US" altLang="ko-KR" sz="1400" b="1" dirty="0" err="1"/>
              <a:t>LENGTH_SHORT</a:t>
            </a:r>
            <a:r>
              <a:rPr lang="en-US" altLang="ko-KR" sz="1400" dirty="0"/>
              <a:t>).show();</a:t>
            </a:r>
            <a:endParaRPr lang="ko-KR" altLang="en-US" sz="1400" dirty="0"/>
          </a:p>
          <a:p>
            <a:pPr>
              <a:defRPr lang="ko-KR" altLang="en-US"/>
            </a:pPr>
            <a:r>
              <a:rPr lang="ko-KR" altLang="en-US" sz="1400" dirty="0"/>
              <a:t>        }</a:t>
            </a:r>
            <a:endParaRPr lang="en-US" altLang="ko-KR" sz="1400" dirty="0"/>
          </a:p>
          <a:p>
            <a:pPr>
              <a:defRPr lang="ko-KR" altLang="en-US"/>
            </a:pPr>
            <a:r>
              <a:rPr lang="en-US" altLang="ko-KR" sz="1400" dirty="0"/>
              <a:t>}</a:t>
            </a:r>
            <a:r>
              <a:rPr lang="en-US" altLang="ko-KR" sz="1400" b="1" dirty="0"/>
              <a:t>)</a:t>
            </a:r>
            <a:r>
              <a:rPr lang="en-US" altLang="ko-KR" sz="1400" dirty="0"/>
              <a:t>;</a:t>
            </a:r>
            <a:endParaRPr lang="ko-KR" altLang="en-US" sz="1400" dirty="0"/>
          </a:p>
          <a:p>
            <a:pPr>
              <a:defRPr lang="ko-KR" altLang="en-US"/>
            </a:pPr>
            <a:endParaRPr lang="ko-KR" altLang="en-US" sz="1400" dirty="0"/>
          </a:p>
          <a:p>
            <a:pPr>
              <a:defRPr lang="ko-KR" altLang="en-US"/>
            </a:pPr>
            <a:endParaRPr lang="ko-KR" altLang="en-US" sz="1400" dirty="0"/>
          </a:p>
          <a:p>
            <a:pPr>
              <a:defRPr lang="ko-KR" altLang="en-US"/>
            </a:pPr>
            <a:endParaRPr lang="ko-KR" altLang="en-US" sz="1400" dirty="0"/>
          </a:p>
          <a:p>
            <a:pPr algn="ctr">
              <a:defRPr lang="ko-KR" altLang="en-US"/>
            </a:pPr>
            <a:r>
              <a:rPr lang="en-US" altLang="ko-KR" sz="16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Using Action View(Intent), put the 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NetEaseMusic’s</a:t>
            </a:r>
            <a:r>
              <a:rPr lang="en-US" altLang="ko-KR" sz="16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Packagename</a:t>
            </a:r>
            <a:r>
              <a:rPr lang="en-US" altLang="ko-KR" sz="16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in the intro and connect it directly</a:t>
            </a:r>
            <a:r>
              <a:rPr lang="en-US" altLang="ko-KR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C1DBE3-9ED5-4F8A-AD90-1D686530733B}"/>
              </a:ext>
            </a:extLst>
          </p:cNvPr>
          <p:cNvSpPr txBox="1"/>
          <p:nvPr/>
        </p:nvSpPr>
        <p:spPr>
          <a:xfrm>
            <a:off x="0" y="445769"/>
            <a:ext cx="25923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800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Contents</a:t>
            </a:r>
            <a:endParaRPr lang="ko-KR" altLang="en-US" sz="2800" b="1" dirty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979317" y="2924930"/>
            <a:ext cx="5184648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5700" b="1" dirty="0">
                <a:latin typeface="맑은 고딕"/>
                <a:ea typeface="맑은 고딕"/>
                <a:cs typeface="맑은 고딕"/>
              </a:rPr>
              <a:t>Thank you</a:t>
            </a:r>
            <a:endParaRPr lang="ko-KR" altLang="en-US" sz="5700" b="1" dirty="0"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5417858">
            <a:off x="764736" y="-1167308"/>
            <a:ext cx="2728970" cy="482408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96163" y="3115246"/>
            <a:ext cx="1574291" cy="157429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203810" y="3115246"/>
            <a:ext cx="568879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defRPr lang="ko-KR" altLang="en-US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those who want to work out alone at home, </a:t>
            </a:r>
          </a:p>
          <a:p>
            <a:pPr>
              <a:lnSpc>
                <a:spcPct val="150000"/>
              </a:lnSpc>
              <a:buClr>
                <a:schemeClr val="tx1"/>
              </a:buClr>
              <a:defRPr lang="ko-KR" altLang="en-US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We created an application with various functions such as:</a:t>
            </a:r>
          </a:p>
          <a:p>
            <a:pPr>
              <a:lnSpc>
                <a:spcPct val="150000"/>
              </a:lnSpc>
              <a:buClr>
                <a:schemeClr val="tx1"/>
              </a:buClr>
              <a:defRPr lang="ko-KR" altLang="en-US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-Log-In ( including Register)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-Push up count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-Exercise Tip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-My exercise record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-Listen music</a:t>
            </a:r>
            <a:endParaRPr lang="ko-KR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defRPr lang="ko-KR" altLang="en-US"/>
            </a:pPr>
            <a:endParaRPr lang="ko-KR" altLang="en-US" sz="2000" dirty="0">
              <a:solidFill>
                <a:schemeClr val="tx1"/>
              </a:solidFill>
              <a:latin typeface="문체부 돋음체"/>
              <a:ea typeface="문체부 돋음체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5E8971-6B57-4F3D-8157-FA1A185C9F17}"/>
              </a:ext>
            </a:extLst>
          </p:cNvPr>
          <p:cNvSpPr txBox="1"/>
          <p:nvPr/>
        </p:nvSpPr>
        <p:spPr>
          <a:xfrm>
            <a:off x="0" y="445769"/>
            <a:ext cx="25923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800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Intro</a:t>
            </a:r>
            <a:endParaRPr lang="ko-KR" altLang="en-US" sz="2800" b="1" dirty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DC9C2633-B247-45E8-839E-ED1B663B2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562" y="1538811"/>
            <a:ext cx="2299204" cy="3780377"/>
          </a:xfrm>
          <a:prstGeom prst="rect">
            <a:avLst/>
          </a:prstGeom>
        </p:spPr>
      </p:pic>
      <p:sp>
        <p:nvSpPr>
          <p:cNvPr id="6" name="직각 삼각형 5"/>
          <p:cNvSpPr/>
          <p:nvPr/>
        </p:nvSpPr>
        <p:spPr>
          <a:xfrm rot="5417857">
            <a:off x="1054611" y="-1071100"/>
            <a:ext cx="2728970" cy="482408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rot="10800000">
            <a:off x="5220000" y="2851200"/>
            <a:ext cx="1080216" cy="0"/>
          </a:xfrm>
          <a:prstGeom prst="straightConnector1">
            <a:avLst/>
          </a:prstGeom>
          <a:ln w="254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807779" y="2996946"/>
            <a:ext cx="1332166" cy="0"/>
          </a:xfrm>
          <a:prstGeom prst="straightConnector1">
            <a:avLst/>
          </a:prstGeom>
          <a:ln w="254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rot="10800000">
            <a:off x="5220081" y="3573015"/>
            <a:ext cx="1584198" cy="3"/>
          </a:xfrm>
          <a:prstGeom prst="straightConnector1">
            <a:avLst/>
          </a:prstGeom>
          <a:ln w="254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807779" y="3573018"/>
            <a:ext cx="1332166" cy="0"/>
          </a:xfrm>
          <a:prstGeom prst="straightConnector1">
            <a:avLst/>
          </a:prstGeom>
          <a:ln w="254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2373" y="2638651"/>
            <a:ext cx="2520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defRPr lang="ko-KR" altLang="en-US"/>
            </a:pP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Push up counting, Time check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rot="16200000" flipH="1">
            <a:off x="2555747" y="3825049"/>
            <a:ext cx="504062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10800000">
            <a:off x="2592326" y="4077081"/>
            <a:ext cx="215453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80136" y="3850862"/>
            <a:ext cx="1512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defRPr lang="ko-KR" altLang="en-US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Record Daily Weight 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3116" y="2638651"/>
            <a:ext cx="2615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defRPr lang="ko-KR" altLang="en-US"/>
            </a:pPr>
            <a:r>
              <a:rPr lang="en-US" altLang="ko-KR" dirty="0"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Show various positions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98757" y="3892414"/>
            <a:ext cx="2178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defRPr lang="ko-KR" altLang="en-US"/>
            </a:pPr>
            <a:r>
              <a:rPr lang="en-US" altLang="ko-KR" dirty="0"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Listening to music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rot="5400000">
            <a:off x="6552225" y="3825073"/>
            <a:ext cx="504109" cy="1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804280" y="4077128"/>
            <a:ext cx="324039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5D4218-0C4C-40DF-80B6-38680473C463}"/>
              </a:ext>
            </a:extLst>
          </p:cNvPr>
          <p:cNvSpPr txBox="1"/>
          <p:nvPr/>
        </p:nvSpPr>
        <p:spPr>
          <a:xfrm>
            <a:off x="0" y="445769"/>
            <a:ext cx="25923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Key technologies</a:t>
            </a:r>
            <a:endParaRPr lang="ko-KR" altLang="en-US" sz="2400" b="1" dirty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A491B87-80C5-4FF5-BB42-D63DB5E1F3C4}"/>
              </a:ext>
            </a:extLst>
          </p:cNvPr>
          <p:cNvCxnSpPr/>
          <p:nvPr/>
        </p:nvCxnSpPr>
        <p:spPr>
          <a:xfrm rot="16200000" flipH="1">
            <a:off x="4137868" y="5038975"/>
            <a:ext cx="1512189" cy="0"/>
          </a:xfrm>
          <a:prstGeom prst="straightConnector1">
            <a:avLst/>
          </a:prstGeom>
          <a:ln w="254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8B590C0-FC1D-4A24-8698-0E2EF397BA80}"/>
              </a:ext>
            </a:extLst>
          </p:cNvPr>
          <p:cNvSpPr txBox="1"/>
          <p:nvPr/>
        </p:nvSpPr>
        <p:spPr>
          <a:xfrm>
            <a:off x="4804346" y="5823297"/>
            <a:ext cx="2826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defRPr lang="ko-KR" altLang="en-US"/>
            </a:pP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Termina</a:t>
            </a:r>
            <a:r>
              <a:rPr lang="en-US" altLang="ko-KR" dirty="0"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te App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8CEB9EB-DDF7-4351-8A06-CE7BE0B4F3AF}"/>
              </a:ext>
            </a:extLst>
          </p:cNvPr>
          <p:cNvCxnSpPr/>
          <p:nvPr/>
        </p:nvCxnSpPr>
        <p:spPr>
          <a:xfrm rot="16200000" flipH="1">
            <a:off x="3462281" y="5013198"/>
            <a:ext cx="1512189" cy="0"/>
          </a:xfrm>
          <a:prstGeom prst="straightConnector1">
            <a:avLst/>
          </a:prstGeom>
          <a:ln w="254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9A318FF-F1DA-4015-BB70-39E2A0A9D4A3}"/>
              </a:ext>
            </a:extLst>
          </p:cNvPr>
          <p:cNvSpPr txBox="1"/>
          <p:nvPr/>
        </p:nvSpPr>
        <p:spPr>
          <a:xfrm>
            <a:off x="3533154" y="5821249"/>
            <a:ext cx="961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defRPr lang="ko-KR" altLang="en-US"/>
            </a:pP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Log-In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5417857">
            <a:off x="764736" y="-1167308"/>
            <a:ext cx="2728970" cy="482408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445769"/>
            <a:ext cx="25923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800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Contents</a:t>
            </a:r>
            <a:endParaRPr lang="ko-KR" altLang="en-US" sz="2800" b="1" dirty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화살표: 오른쪽 36"/>
          <p:cNvSpPr/>
          <p:nvPr/>
        </p:nvSpPr>
        <p:spPr>
          <a:xfrm>
            <a:off x="3791857" y="1189204"/>
            <a:ext cx="751141" cy="57104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2" name="화살표: 오른쪽 41"/>
          <p:cNvSpPr/>
          <p:nvPr/>
        </p:nvSpPr>
        <p:spPr>
          <a:xfrm>
            <a:off x="7086174" y="4933437"/>
            <a:ext cx="375570" cy="2999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3" name="화살표: 위로 굽음 42"/>
          <p:cNvSpPr/>
          <p:nvPr/>
        </p:nvSpPr>
        <p:spPr>
          <a:xfrm rot="10800000">
            <a:off x="1852558" y="3285000"/>
            <a:ext cx="4591702" cy="2880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285010" y="2685301"/>
            <a:ext cx="77758" cy="663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5" name="화살표: 아래쪽 44"/>
          <p:cNvSpPr/>
          <p:nvPr/>
        </p:nvSpPr>
        <p:spPr>
          <a:xfrm>
            <a:off x="4103883" y="3357000"/>
            <a:ext cx="127090" cy="216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6" name="화살표: 아래쪽 45"/>
          <p:cNvSpPr/>
          <p:nvPr/>
        </p:nvSpPr>
        <p:spPr>
          <a:xfrm>
            <a:off x="6261627" y="3321000"/>
            <a:ext cx="254616" cy="5400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ED5D04-3CD0-4DC2-859D-61FC0D8469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46" y="3633763"/>
            <a:ext cx="1212747" cy="24928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C97F64F-5AD7-40D3-A5DD-E96DDBC633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723" y="228292"/>
            <a:ext cx="1212748" cy="24928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3AC7807-C744-403B-B36B-0375583250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333" y="3542349"/>
            <a:ext cx="1244438" cy="255801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B536593-C4BA-4241-8358-EFDB04CA01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227" y="3994414"/>
            <a:ext cx="1020313" cy="209731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FDFFA17-8943-4137-B412-B715CFE9AF7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608" y="3994414"/>
            <a:ext cx="1024514" cy="210594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1EDD0A4-ECF1-4974-BC30-C14A975EAF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046" y="228292"/>
            <a:ext cx="1199686" cy="24672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B609A7-4476-4CFB-B10D-FA4B637BD36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629" y="254954"/>
            <a:ext cx="1186806" cy="2439546"/>
          </a:xfrm>
          <a:prstGeom prst="rect">
            <a:avLst/>
          </a:prstGeom>
        </p:spPr>
      </p:pic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596C7C67-B94B-4BD8-9850-105FB667BB97}"/>
              </a:ext>
            </a:extLst>
          </p:cNvPr>
          <p:cNvSpPr/>
          <p:nvPr/>
        </p:nvSpPr>
        <p:spPr>
          <a:xfrm rot="16200000">
            <a:off x="5882418" y="1402456"/>
            <a:ext cx="120529" cy="142068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8C5982-8D94-4A7B-9373-03D1B937B22B}"/>
              </a:ext>
            </a:extLst>
          </p:cNvPr>
          <p:cNvSpPr/>
          <p:nvPr/>
        </p:nvSpPr>
        <p:spPr>
          <a:xfrm>
            <a:off x="5154580" y="1859354"/>
            <a:ext cx="77758" cy="2777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42F4AF1-009E-4F0A-8987-B33A44DB8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005" y="0"/>
            <a:ext cx="4801995" cy="4094987"/>
          </a:xfrm>
          <a:prstGeom prst="rect">
            <a:avLst/>
          </a:prstGeom>
        </p:spPr>
      </p:pic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86B91818-4440-4669-9C55-7EF623C2AF0F}"/>
              </a:ext>
            </a:extLst>
          </p:cNvPr>
          <p:cNvSpPr/>
          <p:nvPr/>
        </p:nvSpPr>
        <p:spPr>
          <a:xfrm rot="5417857">
            <a:off x="1054611" y="-1071100"/>
            <a:ext cx="2728970" cy="482408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28939-0679-4497-AE72-4DB44A086128}"/>
              </a:ext>
            </a:extLst>
          </p:cNvPr>
          <p:cNvSpPr txBox="1"/>
          <p:nvPr/>
        </p:nvSpPr>
        <p:spPr>
          <a:xfrm>
            <a:off x="0" y="445769"/>
            <a:ext cx="2592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Functions</a:t>
            </a:r>
            <a:endParaRPr lang="ko-KR" altLang="en-US" sz="2400" b="1" dirty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75FABA-2963-41A7-8821-F168F661F7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53" y="1565880"/>
            <a:ext cx="1681531" cy="34564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2A839D-A655-4ED4-9D3A-5A857A57C0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331" y="2276840"/>
            <a:ext cx="1681530" cy="34564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66375F0-417A-43D4-A8F5-AE93AF9A4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208" y="3077706"/>
            <a:ext cx="1681531" cy="34564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4F1222-1195-47CE-9A9C-BF2166EE8D7E}"/>
              </a:ext>
            </a:extLst>
          </p:cNvPr>
          <p:cNvSpPr txBox="1"/>
          <p:nvPr/>
        </p:nvSpPr>
        <p:spPr>
          <a:xfrm>
            <a:off x="4838192" y="5022360"/>
            <a:ext cx="4248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 made Log-In and Register function by using web hosing server.</a:t>
            </a:r>
            <a:br>
              <a:rPr lang="en-US" altLang="ko-KR" dirty="0"/>
            </a:br>
            <a:r>
              <a:rPr lang="en-US" altLang="ko-KR" dirty="0"/>
              <a:t>Admin account can manage users.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60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5417857">
            <a:off x="764736" y="-1167308"/>
            <a:ext cx="2728970" cy="482408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60036" y="262186"/>
            <a:ext cx="2016252" cy="13958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9671" y="1658053"/>
            <a:ext cx="6120550" cy="1446550"/>
          </a:xfrm>
          <a:prstGeom prst="rect">
            <a:avLst/>
          </a:prstGeom>
          <a:ln algn="ctr"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 </a:t>
            </a:r>
            <a:r>
              <a:rPr lang="ko-KR" altLang="en-US" sz="14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public</a:t>
            </a: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 </a:t>
            </a:r>
            <a:r>
              <a:rPr lang="ko-KR" altLang="en-US" sz="14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void</a:t>
            </a: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onSensorChanged</a:t>
            </a: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( </a:t>
            </a:r>
            <a:r>
              <a:rPr lang="ko-KR" altLang="en-US" sz="14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SensorEvent</a:t>
            </a: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 </a:t>
            </a:r>
            <a:r>
              <a:rPr lang="ko-KR" altLang="en-US" sz="14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event</a:t>
            </a: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 )</a:t>
            </a:r>
          </a:p>
          <a:p>
            <a:pPr>
              <a:defRPr lang="ko-KR" altLang="en-US"/>
            </a:pP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    {</a:t>
            </a:r>
          </a:p>
          <a:p>
            <a:pPr>
              <a:defRPr lang="ko-KR" altLang="en-US"/>
            </a:pP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        </a:t>
            </a:r>
            <a:r>
              <a:rPr lang="ko-KR" altLang="en-US" sz="14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index</a:t>
            </a: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++;</a:t>
            </a:r>
          </a:p>
          <a:p>
            <a:pPr>
              <a:defRPr lang="ko-KR" altLang="en-US"/>
            </a:pP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        </a:t>
            </a:r>
            <a:r>
              <a:rPr lang="ko-KR" altLang="en-US" sz="14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textView.setText</a:t>
            </a: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(" " + </a:t>
            </a:r>
            <a:r>
              <a:rPr lang="ko-KR" altLang="en-US" sz="14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index</a:t>
            </a: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 / 2);</a:t>
            </a:r>
          </a:p>
          <a:p>
            <a:pPr>
              <a:defRPr lang="ko-KR" altLang="en-US"/>
            </a:pP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    }</a:t>
            </a:r>
          </a:p>
          <a:p>
            <a:pPr algn="ctr">
              <a:defRPr lang="ko-KR" altLang="en-US"/>
            </a:pPr>
            <a:r>
              <a:rPr lang="en-US" altLang="ko-KR" sz="1400" dirty="0">
                <a:solidFill>
                  <a:srgbClr val="00B050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//Once sensor value is changed, function is executed.</a:t>
            </a:r>
            <a:endParaRPr lang="ko-KR" altLang="en-US" sz="1400" dirty="0">
              <a:solidFill>
                <a:srgbClr val="00B050"/>
              </a:solidFill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60" y="3284982"/>
            <a:ext cx="619277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btn1.setOnClickListener(</a:t>
            </a:r>
            <a:r>
              <a:rPr lang="ko-KR" altLang="en-US" sz="14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new</a:t>
            </a: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 </a:t>
            </a:r>
            <a:r>
              <a:rPr lang="ko-KR" altLang="en-US" sz="14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View.OnClickListener</a:t>
            </a: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() {</a:t>
            </a:r>
          </a:p>
          <a:p>
            <a:pPr>
              <a:defRPr lang="ko-KR" altLang="en-US"/>
            </a:pP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            </a:t>
            </a:r>
            <a:r>
              <a:rPr lang="ko-KR" altLang="en-US" sz="14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public</a:t>
            </a: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 </a:t>
            </a:r>
            <a:r>
              <a:rPr lang="ko-KR" altLang="en-US" sz="14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void</a:t>
            </a: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 </a:t>
            </a:r>
            <a:r>
              <a:rPr lang="ko-KR" altLang="en-US" sz="14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onClick</a:t>
            </a: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(</a:t>
            </a:r>
            <a:r>
              <a:rPr lang="ko-KR" altLang="en-US" sz="14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View</a:t>
            </a: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 </a:t>
            </a:r>
            <a:r>
              <a:rPr lang="ko-KR" altLang="en-US" sz="14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v</a:t>
            </a: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) {</a:t>
            </a:r>
          </a:p>
          <a:p>
            <a:pPr>
              <a:defRPr lang="ko-KR" altLang="en-US"/>
            </a:pP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              </a:t>
            </a:r>
            <a:r>
              <a:rPr lang="ko-KR" altLang="en-US" sz="14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count</a:t>
            </a: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++;</a:t>
            </a:r>
          </a:p>
          <a:p>
            <a:pPr>
              <a:defRPr lang="ko-KR" altLang="en-US"/>
            </a:pP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              </a:t>
            </a:r>
            <a:r>
              <a:rPr lang="ko-KR" altLang="en-US" sz="14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if</a:t>
            </a: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(</a:t>
            </a:r>
            <a:r>
              <a:rPr lang="ko-KR" altLang="en-US" sz="1400" dirty="0" err="1">
                <a:solidFill>
                  <a:srgbClr val="FF0000"/>
                </a:solidFill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count</a:t>
            </a:r>
            <a:r>
              <a:rPr lang="ko-KR" altLang="en-US" sz="1400" dirty="0">
                <a:solidFill>
                  <a:srgbClr val="FF0000"/>
                </a:solidFill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==1</a:t>
            </a: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)</a:t>
            </a:r>
            <a:r>
              <a:rPr lang="ko-KR" altLang="en-US" sz="14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chr.setBase</a:t>
            </a: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(</a:t>
            </a:r>
            <a:r>
              <a:rPr lang="ko-KR" altLang="en-US" sz="14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SystemClock.elapsedRealtime</a:t>
            </a: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());       </a:t>
            </a:r>
          </a:p>
          <a:p>
            <a:pPr>
              <a:defRPr lang="ko-KR" altLang="en-US"/>
            </a:pP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              </a:t>
            </a:r>
            <a:r>
              <a:rPr lang="ko-KR" altLang="en-US" sz="14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chr.start</a:t>
            </a: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(); } });</a:t>
            </a:r>
          </a:p>
          <a:p>
            <a:pPr>
              <a:defRPr lang="ko-KR" altLang="en-US"/>
            </a:pP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btn2.setOnClickListener(</a:t>
            </a:r>
            <a:r>
              <a:rPr lang="ko-KR" altLang="en-US" sz="14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new</a:t>
            </a: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 </a:t>
            </a:r>
            <a:r>
              <a:rPr lang="ko-KR" altLang="en-US" sz="14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View.OnClickListener</a:t>
            </a: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() {</a:t>
            </a:r>
          </a:p>
          <a:p>
            <a:pPr>
              <a:defRPr lang="ko-KR" altLang="en-US"/>
            </a:pP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            </a:t>
            </a:r>
            <a:r>
              <a:rPr lang="ko-KR" altLang="en-US" sz="14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public</a:t>
            </a: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 </a:t>
            </a:r>
            <a:r>
              <a:rPr lang="ko-KR" altLang="en-US" sz="14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void</a:t>
            </a: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 </a:t>
            </a:r>
            <a:r>
              <a:rPr lang="ko-KR" altLang="en-US" sz="14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onClick</a:t>
            </a: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(</a:t>
            </a:r>
            <a:r>
              <a:rPr lang="ko-KR" altLang="en-US" sz="14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View</a:t>
            </a: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 </a:t>
            </a:r>
            <a:r>
              <a:rPr lang="ko-KR" altLang="en-US" sz="14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v</a:t>
            </a: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) {</a:t>
            </a:r>
          </a:p>
          <a:p>
            <a:pPr>
              <a:defRPr lang="ko-KR" altLang="en-US"/>
            </a:pP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              </a:t>
            </a:r>
            <a:r>
              <a:rPr lang="ko-KR" altLang="en-US" sz="14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chr.stop</a:t>
            </a: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(); } });</a:t>
            </a:r>
          </a:p>
          <a:p>
            <a:pPr>
              <a:defRPr lang="ko-KR" altLang="en-US"/>
            </a:pP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btn3.setOnClickListener(</a:t>
            </a:r>
            <a:r>
              <a:rPr lang="ko-KR" altLang="en-US" sz="14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new</a:t>
            </a: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 </a:t>
            </a:r>
            <a:r>
              <a:rPr lang="ko-KR" altLang="en-US" sz="14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View.OnClickListener</a:t>
            </a: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() {</a:t>
            </a:r>
          </a:p>
          <a:p>
            <a:pPr>
              <a:defRPr lang="ko-KR" altLang="en-US"/>
            </a:pP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            </a:t>
            </a:r>
            <a:r>
              <a:rPr lang="ko-KR" altLang="en-US" sz="14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public</a:t>
            </a: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 </a:t>
            </a:r>
            <a:r>
              <a:rPr lang="ko-KR" altLang="en-US" sz="14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void</a:t>
            </a: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 </a:t>
            </a:r>
            <a:r>
              <a:rPr lang="ko-KR" altLang="en-US" sz="14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onClick</a:t>
            </a: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(</a:t>
            </a:r>
            <a:r>
              <a:rPr lang="ko-KR" altLang="en-US" sz="14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View</a:t>
            </a: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 </a:t>
            </a:r>
            <a:r>
              <a:rPr lang="ko-KR" altLang="en-US" sz="14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v</a:t>
            </a: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) {</a:t>
            </a:r>
          </a:p>
          <a:p>
            <a:pPr>
              <a:defRPr lang="ko-KR" altLang="en-US"/>
            </a:pP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              </a:t>
            </a:r>
            <a:r>
              <a:rPr lang="ko-KR" altLang="en-US" sz="14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chr.setBase</a:t>
            </a: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(</a:t>
            </a:r>
            <a:r>
              <a:rPr lang="ko-KR" altLang="en-US" sz="1400" dirty="0" err="1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SystemClock.elapsedRealtime</a:t>
            </a:r>
            <a:r>
              <a:rPr lang="ko-KR" altLang="en-US" sz="1400" dirty="0">
                <a:latin typeface="Arial" panose="020B0604020202020204" pitchFamily="34" charset="0"/>
                <a:ea typeface="문체부 돋음체"/>
                <a:cs typeface="Arial" panose="020B0604020202020204" pitchFamily="34" charset="0"/>
              </a:rPr>
              <a:t>()); } });</a:t>
            </a:r>
          </a:p>
          <a:p>
            <a:pPr>
              <a:defRPr lang="ko-KR" altLang="en-US"/>
            </a:pPr>
            <a:endParaRPr lang="ko-KR" altLang="en-US" sz="1400" dirty="0">
              <a:solidFill>
                <a:srgbClr val="00B050"/>
              </a:solidFill>
              <a:latin typeface="Arial" panose="020B0604020202020204" pitchFamily="34" charset="0"/>
              <a:ea typeface="문체부 돋음체"/>
              <a:cs typeface="Arial" panose="020B0604020202020204" pitchFamily="34" charset="0"/>
            </a:endParaRPr>
          </a:p>
          <a:p>
            <a:pPr algn="ctr">
              <a:defRPr lang="ko-KR" altLang="en-US"/>
            </a:pPr>
            <a:r>
              <a:rPr lang="en-US" altLang="ko-KR" sz="1400" dirty="0">
                <a:solidFill>
                  <a:srgbClr val="00B050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//If There is no count value in start function, it will be reset when re-stared.</a:t>
            </a:r>
            <a:endParaRPr lang="ko-KR" altLang="en-US" sz="1400" dirty="0">
              <a:solidFill>
                <a:srgbClr val="00B050"/>
              </a:solidFill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0233A3-BB59-4336-995F-AD0CB4224AC8}"/>
              </a:ext>
            </a:extLst>
          </p:cNvPr>
          <p:cNvSpPr txBox="1"/>
          <p:nvPr/>
        </p:nvSpPr>
        <p:spPr>
          <a:xfrm>
            <a:off x="0" y="445769"/>
            <a:ext cx="25923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Functions</a:t>
            </a:r>
            <a:endParaRPr lang="ko-KR" altLang="en-US" sz="2000" b="1" dirty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88FD91-F30B-4BD7-BC16-812FFA3317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70" y="1988800"/>
            <a:ext cx="2053497" cy="422107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5417857">
            <a:off x="764736" y="-1167308"/>
            <a:ext cx="2728970" cy="482408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0233A3-BB59-4336-995F-AD0CB4224AC8}"/>
              </a:ext>
            </a:extLst>
          </p:cNvPr>
          <p:cNvSpPr txBox="1"/>
          <p:nvPr/>
        </p:nvSpPr>
        <p:spPr>
          <a:xfrm>
            <a:off x="0" y="445769"/>
            <a:ext cx="25923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Others</a:t>
            </a:r>
            <a:endParaRPr lang="ko-KR" altLang="en-US" sz="2000" b="1" dirty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0A828C-85C7-4E74-80AE-86146A92C5F5}"/>
              </a:ext>
            </a:extLst>
          </p:cNvPr>
          <p:cNvSpPr txBox="1"/>
          <p:nvPr/>
        </p:nvSpPr>
        <p:spPr>
          <a:xfrm>
            <a:off x="2483710" y="2322598"/>
            <a:ext cx="483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/>
              <a:t>Other functions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59053174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DD4F14C8-AFFD-44C4-8803-F160BDFC1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562" y="1538811"/>
            <a:ext cx="2299204" cy="3780377"/>
          </a:xfrm>
          <a:prstGeom prst="rect">
            <a:avLst/>
          </a:prstGeom>
        </p:spPr>
      </p:pic>
      <p:sp>
        <p:nvSpPr>
          <p:cNvPr id="6" name="직각 삼각형 5"/>
          <p:cNvSpPr/>
          <p:nvPr/>
        </p:nvSpPr>
        <p:spPr>
          <a:xfrm rot="5417857">
            <a:off x="764736" y="-1167308"/>
            <a:ext cx="2728970" cy="482408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rot="10800000">
            <a:off x="5220000" y="2851200"/>
            <a:ext cx="1080216" cy="0"/>
          </a:xfrm>
          <a:prstGeom prst="straightConnector1">
            <a:avLst/>
          </a:prstGeom>
          <a:ln w="254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807779" y="2996946"/>
            <a:ext cx="1332166" cy="0"/>
          </a:xfrm>
          <a:prstGeom prst="straightConnector1">
            <a:avLst/>
          </a:prstGeom>
          <a:ln w="254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rot="10800000">
            <a:off x="5220081" y="3573015"/>
            <a:ext cx="1584198" cy="3"/>
          </a:xfrm>
          <a:prstGeom prst="straightConnector1">
            <a:avLst/>
          </a:prstGeom>
          <a:ln w="254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807779" y="3573018"/>
            <a:ext cx="1332166" cy="0"/>
          </a:xfrm>
          <a:prstGeom prst="straightConnector1">
            <a:avLst/>
          </a:prstGeom>
          <a:ln w="254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9985" y="2576043"/>
            <a:ext cx="3527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defRPr lang="ko-KR" altLang="en-US"/>
            </a:pP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Push up counting, Time check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rot="16200000" flipH="1">
            <a:off x="2555747" y="3825049"/>
            <a:ext cx="504062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10800000">
            <a:off x="2592326" y="4077081"/>
            <a:ext cx="215453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80136" y="3850862"/>
            <a:ext cx="1512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defRPr lang="ko-KR" altLang="en-US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Record Daily Weight 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37664" y="1839654"/>
            <a:ext cx="35278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defRPr lang="ko-KR" altLang="en-US"/>
            </a:pPr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Show various  positions</a:t>
            </a:r>
            <a:endParaRPr lang="ko-KR" altLang="en-US" sz="2400" b="1" dirty="0">
              <a:solidFill>
                <a:srgbClr val="FF0000"/>
              </a:solidFill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98757" y="3892414"/>
            <a:ext cx="2178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defRPr lang="ko-KR" altLang="en-US"/>
            </a:pPr>
            <a:r>
              <a:rPr lang="en-US" altLang="ko-KR" dirty="0"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Listening to music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rot="5400000">
            <a:off x="6552225" y="3825073"/>
            <a:ext cx="504109" cy="1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804280" y="4077128"/>
            <a:ext cx="324039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5D4218-0C4C-40DF-80B6-38680473C463}"/>
              </a:ext>
            </a:extLst>
          </p:cNvPr>
          <p:cNvSpPr txBox="1"/>
          <p:nvPr/>
        </p:nvSpPr>
        <p:spPr>
          <a:xfrm>
            <a:off x="0" y="445769"/>
            <a:ext cx="25923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800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Contents</a:t>
            </a:r>
            <a:endParaRPr lang="ko-KR" altLang="en-US" sz="2800" b="1" dirty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5454884-3178-4EEB-A068-840028D649B7}"/>
              </a:ext>
            </a:extLst>
          </p:cNvPr>
          <p:cNvCxnSpPr/>
          <p:nvPr/>
        </p:nvCxnSpPr>
        <p:spPr>
          <a:xfrm rot="16200000" flipH="1">
            <a:off x="4137868" y="5038975"/>
            <a:ext cx="1512189" cy="0"/>
          </a:xfrm>
          <a:prstGeom prst="straightConnector1">
            <a:avLst/>
          </a:prstGeom>
          <a:ln w="254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2CC52C-63F6-4BD4-BA91-0ED2FFF244F8}"/>
              </a:ext>
            </a:extLst>
          </p:cNvPr>
          <p:cNvSpPr txBox="1"/>
          <p:nvPr/>
        </p:nvSpPr>
        <p:spPr>
          <a:xfrm>
            <a:off x="4804346" y="5823297"/>
            <a:ext cx="2826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defRPr lang="ko-KR" altLang="en-US"/>
            </a:pP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Termina</a:t>
            </a:r>
            <a:r>
              <a:rPr lang="en-US" altLang="ko-KR" dirty="0"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te App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DD54DD2-CA55-4AE8-9A1C-64515C68BCB3}"/>
              </a:ext>
            </a:extLst>
          </p:cNvPr>
          <p:cNvCxnSpPr/>
          <p:nvPr/>
        </p:nvCxnSpPr>
        <p:spPr>
          <a:xfrm rot="16200000" flipH="1">
            <a:off x="3462281" y="5013198"/>
            <a:ext cx="1512189" cy="0"/>
          </a:xfrm>
          <a:prstGeom prst="straightConnector1">
            <a:avLst/>
          </a:prstGeom>
          <a:ln w="254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E8139C5-56A3-409F-A379-A2ED7BF75002}"/>
              </a:ext>
            </a:extLst>
          </p:cNvPr>
          <p:cNvSpPr txBox="1"/>
          <p:nvPr/>
        </p:nvSpPr>
        <p:spPr>
          <a:xfrm>
            <a:off x="3533154" y="5821249"/>
            <a:ext cx="961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defRPr lang="ko-KR" altLang="en-US"/>
            </a:pP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Log-In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6063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5417857">
            <a:off x="764736" y="-1167308"/>
            <a:ext cx="2728970" cy="482408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96163" y="2132838"/>
            <a:ext cx="3275837" cy="36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16243" y="444632"/>
            <a:ext cx="2219325" cy="1600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1460" y="3140964"/>
            <a:ext cx="61207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dirty="0">
                <a:latin typeface="맑은 고딕"/>
                <a:ea typeface="맑은 고딕"/>
                <a:cs typeface="맑은 고딕"/>
              </a:rPr>
              <a:t>Using scroll view, the motions for exercise are listed with buttons and frame out is used to show the following motion and motion’s name.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dirty="0">
                <a:latin typeface="맑은 고딕"/>
                <a:ea typeface="맑은 고딕"/>
                <a:cs typeface="맑은 고딕"/>
              </a:rPr>
              <a:t>In order to count time, Timer function is added.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69821" y="444631"/>
            <a:ext cx="1190214" cy="15680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4AE2C3-BBC3-4160-AE5B-47F3FAB94EF2}"/>
              </a:ext>
            </a:extLst>
          </p:cNvPr>
          <p:cNvSpPr txBox="1"/>
          <p:nvPr/>
        </p:nvSpPr>
        <p:spPr>
          <a:xfrm>
            <a:off x="0" y="445769"/>
            <a:ext cx="25923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800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Contents</a:t>
            </a:r>
            <a:endParaRPr lang="ko-KR" altLang="en-US" sz="2800" b="1" dirty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0F1BD1-3E2B-49AF-9F80-7B8E4D9283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799" y="2419619"/>
            <a:ext cx="2028212" cy="4169103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529</Words>
  <Application>Microsoft Office PowerPoint</Application>
  <PresentationFormat>화면 슬라이드 쇼(4:3)</PresentationFormat>
  <Paragraphs>95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Arial Unicode MS</vt:lpstr>
      <vt:lpstr>맑은 고딕</vt:lpstr>
      <vt:lpstr>문체부 돋음체</vt:lpstr>
      <vt:lpstr>함초롬돋움</vt:lpstr>
      <vt:lpstr>Arial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Moon</dc:creator>
  <cp:lastModifiedBy>sungwon kum</cp:lastModifiedBy>
  <cp:revision>69</cp:revision>
  <dcterms:created xsi:type="dcterms:W3CDTF">2015-11-29T10:40:45Z</dcterms:created>
  <dcterms:modified xsi:type="dcterms:W3CDTF">2019-01-02T01:36:34Z</dcterms:modified>
</cp:coreProperties>
</file>