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7" r:id="rId14"/>
    <p:sldId id="45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BBA"/>
    <a:srgbClr val="97D5F0"/>
    <a:srgbClr val="F9D170"/>
    <a:srgbClr val="FA9B04"/>
    <a:srgbClr val="6AA343"/>
    <a:srgbClr val="DAF091"/>
    <a:srgbClr val="8E92FF"/>
    <a:srgbClr val="222429"/>
    <a:srgbClr val="ADFC11"/>
    <a:srgbClr val="38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0"/>
    <p:restoredTop sz="83569" autoAdjust="0"/>
  </p:normalViewPr>
  <p:slideViewPr>
    <p:cSldViewPr>
      <p:cViewPr>
        <p:scale>
          <a:sx n="56" d="100"/>
          <a:sy n="56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0C56-9581-4528-B78F-DD18EE362F39}" type="datetimeFigureOut">
              <a:rPr lang="ko-KR" altLang="en-US" smtClean="0"/>
              <a:t>2023. 6. 19.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C11A-EB9D-4053-A12C-50606AA1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3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12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77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64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0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2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5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6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3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C11A-EB9D-4053-A12C-50606AA1D7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4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2EE90F-5936-650B-1294-6A532D728588}"/>
              </a:ext>
            </a:extLst>
          </p:cNvPr>
          <p:cNvSpPr/>
          <p:nvPr/>
        </p:nvSpPr>
        <p:spPr>
          <a:xfrm>
            <a:off x="-453937" y="0"/>
            <a:ext cx="18734317" cy="1116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54CE7-197A-4B40-91BA-06AB4824C71E}"/>
              </a:ext>
            </a:extLst>
          </p:cNvPr>
          <p:cNvSpPr txBox="1"/>
          <p:nvPr/>
        </p:nvSpPr>
        <p:spPr>
          <a:xfrm>
            <a:off x="1828800" y="2436966"/>
            <a:ext cx="1600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600" b="1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Section Project 4</a:t>
            </a:r>
          </a:p>
          <a:p>
            <a:pPr algn="r"/>
            <a:endParaRPr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6000" b="1" dirty="0">
                <a:solidFill>
                  <a:srgbClr val="97D5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이번 여름</a:t>
            </a:r>
            <a:r>
              <a:rPr lang="en-US" altLang="ko-KR" sz="6000" b="1" dirty="0">
                <a:solidFill>
                  <a:srgbClr val="97D5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,</a:t>
            </a:r>
          </a:p>
          <a:p>
            <a:pPr algn="r"/>
            <a:r>
              <a:rPr lang="ko-KR" altLang="en-US" sz="6000" b="1" dirty="0">
                <a:solidFill>
                  <a:srgbClr val="97D5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어떤 신메뉴를 개발할까</a:t>
            </a:r>
            <a:r>
              <a:rPr lang="en-US" altLang="ko-KR" sz="6000" b="1" dirty="0">
                <a:solidFill>
                  <a:srgbClr val="97D5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?</a:t>
            </a:r>
            <a:endParaRPr lang="ko-KR" altLang="en-US" sz="6000" b="1" dirty="0">
              <a:solidFill>
                <a:srgbClr val="97D5F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A7233-9894-49A9-BD00-8A0D928276D9}"/>
              </a:ext>
            </a:extLst>
          </p:cNvPr>
          <p:cNvSpPr txBox="1"/>
          <p:nvPr/>
        </p:nvSpPr>
        <p:spPr>
          <a:xfrm>
            <a:off x="15925800" y="7290018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rgbClr val="F9D1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18</a:t>
            </a:r>
            <a:r>
              <a:rPr lang="ko-KR" altLang="en-US" sz="4000" b="1" dirty="0">
                <a:solidFill>
                  <a:srgbClr val="F9D1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</a:t>
            </a:r>
            <a:endParaRPr lang="en-US" altLang="ko-KR" sz="4000" b="1" dirty="0">
              <a:solidFill>
                <a:srgbClr val="F9D17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r"/>
            <a:r>
              <a:rPr lang="ko-KR" altLang="en-US" sz="4000" b="1" dirty="0">
                <a:solidFill>
                  <a:srgbClr val="F9D1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장건희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B279F2-2EE0-1FC8-AE6D-83522FA41BA9}"/>
              </a:ext>
            </a:extLst>
          </p:cNvPr>
          <p:cNvGrpSpPr/>
          <p:nvPr/>
        </p:nvGrpSpPr>
        <p:grpSpPr>
          <a:xfrm>
            <a:off x="-587828" y="-647700"/>
            <a:ext cx="4985655" cy="12115799"/>
            <a:chOff x="-566056" y="-190500"/>
            <a:chExt cx="9182099" cy="10668000"/>
          </a:xfrm>
          <a:solidFill>
            <a:srgbClr val="97D5F0"/>
          </a:solidFill>
        </p:grpSpPr>
        <p:sp>
          <p:nvSpPr>
            <p:cNvPr id="7" name="삼각형 6">
              <a:extLst>
                <a:ext uri="{FF2B5EF4-FFF2-40B4-BE49-F238E27FC236}">
                  <a16:creationId xmlns:a16="http://schemas.microsoft.com/office/drawing/2014/main" id="{0D3C01BB-832A-DB66-5CE0-9A9432674FF8}"/>
                </a:ext>
              </a:extLst>
            </p:cNvPr>
            <p:cNvSpPr/>
            <p:nvPr/>
          </p:nvSpPr>
          <p:spPr>
            <a:xfrm>
              <a:off x="2748643" y="-190500"/>
              <a:ext cx="5867400" cy="1066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F290B3-4C6C-1F24-A063-159E0BDC7748}"/>
                </a:ext>
              </a:extLst>
            </p:cNvPr>
            <p:cNvSpPr/>
            <p:nvPr/>
          </p:nvSpPr>
          <p:spPr>
            <a:xfrm>
              <a:off x="-566056" y="-190500"/>
              <a:ext cx="3314700" cy="106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7FE7E3-EBC9-D19E-0D59-CE21F4DB9DB3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9E2FDE-7FF4-11B2-0688-90E510DB7CBE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위로 굽은 화살표[B] 54">
            <a:extLst>
              <a:ext uri="{FF2B5EF4-FFF2-40B4-BE49-F238E27FC236}">
                <a16:creationId xmlns:a16="http://schemas.microsoft.com/office/drawing/2014/main" id="{373E837E-215A-A291-EE58-6027706FF3A8}"/>
              </a:ext>
            </a:extLst>
          </p:cNvPr>
          <p:cNvSpPr/>
          <p:nvPr/>
        </p:nvSpPr>
        <p:spPr>
          <a:xfrm rot="5400000">
            <a:off x="9096816" y="5414517"/>
            <a:ext cx="1235134" cy="1814074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A02D9E-AA5C-8092-2931-6B10B28A9D0B}"/>
              </a:ext>
            </a:extLst>
          </p:cNvPr>
          <p:cNvGrpSpPr/>
          <p:nvPr/>
        </p:nvGrpSpPr>
        <p:grpSpPr>
          <a:xfrm>
            <a:off x="7918724" y="8331497"/>
            <a:ext cx="1600200" cy="1556866"/>
            <a:chOff x="9032183" y="7864188"/>
            <a:chExt cx="1600200" cy="15568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ED7DB9-1525-CAA4-94F4-57549711F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79" t="1856" r="14823" b="61545"/>
            <a:stretch/>
          </p:blipFill>
          <p:spPr>
            <a:xfrm>
              <a:off x="9372600" y="7864188"/>
              <a:ext cx="919367" cy="9579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E8FB47-1D6E-9501-DAF2-466777163C3D}"/>
                </a:ext>
              </a:extLst>
            </p:cNvPr>
            <p:cNvSpPr txBox="1"/>
            <p:nvPr/>
          </p:nvSpPr>
          <p:spPr>
            <a:xfrm>
              <a:off x="9032183" y="8799730"/>
              <a:ext cx="1600200" cy="6213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5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개발부서</a:t>
              </a:r>
              <a:endPara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A87195-7C2E-C5C6-3320-1FB4626732ED}"/>
              </a:ext>
            </a:extLst>
          </p:cNvPr>
          <p:cNvSpPr txBox="1"/>
          <p:nvPr/>
        </p:nvSpPr>
        <p:spPr>
          <a:xfrm>
            <a:off x="8186534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고객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5948E-52DB-F9A1-9FB6-3955998A2321}"/>
              </a:ext>
            </a:extLst>
          </p:cNvPr>
          <p:cNvSpPr txBox="1"/>
          <p:nvPr/>
        </p:nvSpPr>
        <p:spPr>
          <a:xfrm>
            <a:off x="7184461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상품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747E5-AAA9-06A1-E6A7-15C2B88FE3FF}"/>
              </a:ext>
            </a:extLst>
          </p:cNvPr>
          <p:cNvSpPr txBox="1"/>
          <p:nvPr/>
        </p:nvSpPr>
        <p:spPr>
          <a:xfrm>
            <a:off x="9144000" y="1028700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주문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AFCD89-10DF-8110-37EF-DD62108EDB16}"/>
              </a:ext>
            </a:extLst>
          </p:cNvPr>
          <p:cNvGrpSpPr/>
          <p:nvPr/>
        </p:nvGrpSpPr>
        <p:grpSpPr>
          <a:xfrm>
            <a:off x="6062859" y="4424562"/>
            <a:ext cx="4705210" cy="2035800"/>
            <a:chOff x="6026805" y="2380597"/>
            <a:chExt cx="4705210" cy="20358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4DB939-5778-71B5-E273-F007149B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0884" y="2636826"/>
              <a:ext cx="772807" cy="77280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12B32B4-EA0E-D554-A111-8CD4C4BE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2398" y="2586606"/>
              <a:ext cx="772806" cy="61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45C0C-0E25-7B83-485E-D4CD422CC40D}"/>
                </a:ext>
              </a:extLst>
            </p:cNvPr>
            <p:cNvSpPr txBox="1"/>
            <p:nvPr/>
          </p:nvSpPr>
          <p:spPr>
            <a:xfrm>
              <a:off x="7578701" y="310803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TablePlus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AB05CF-2422-D645-5271-BF34711E762F}"/>
                </a:ext>
              </a:extLst>
            </p:cNvPr>
            <p:cNvSpPr txBox="1"/>
            <p:nvPr/>
          </p:nvSpPr>
          <p:spPr>
            <a:xfrm>
              <a:off x="6026805" y="2380597"/>
              <a:ext cx="1879064" cy="51552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대시보드 시각화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35E7BF-6F46-4D8A-A602-7A568585CDB5}"/>
                </a:ext>
              </a:extLst>
            </p:cNvPr>
            <p:cNvSpPr txBox="1"/>
            <p:nvPr/>
          </p:nvSpPr>
          <p:spPr>
            <a:xfrm>
              <a:off x="8852951" y="3708511"/>
              <a:ext cx="1879064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다중선형회귀</a:t>
              </a:r>
              <a:br>
                <a:rPr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모델 생성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1028" name="Picture 4" descr="Tableau - Workforce EdTech">
            <a:extLst>
              <a:ext uri="{FF2B5EF4-FFF2-40B4-BE49-F238E27FC236}">
                <a16:creationId xmlns:a16="http://schemas.microsoft.com/office/drawing/2014/main" id="{BC41E8CD-C85C-1116-547E-E3EC42DC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14" y="6197510"/>
            <a:ext cx="919365" cy="91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EE5D8F-A381-C0CC-BB35-2F472AC0D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5617" y="8571685"/>
            <a:ext cx="621324" cy="6213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C7E87C-4750-AB21-90E2-CC3654DC845F}"/>
              </a:ext>
            </a:extLst>
          </p:cNvPr>
          <p:cNvSpPr txBox="1"/>
          <p:nvPr/>
        </p:nvSpPr>
        <p:spPr>
          <a:xfrm>
            <a:off x="12676451" y="881352"/>
            <a:ext cx="10461097" cy="68634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개발 프로세스</a:t>
            </a:r>
            <a:endParaRPr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동적 </a:t>
            </a:r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스크레이핑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2.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3.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데이터베이스 적재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4.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대시보드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5.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판매량 예측 모델 생성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다중선형회귀 모델</a:t>
            </a: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6.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모델을 플라스크에 적재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7.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웹 서비스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4B7DE0B-DDB6-1F4A-8234-DD9C0D7BE987}"/>
              </a:ext>
            </a:extLst>
          </p:cNvPr>
          <p:cNvCxnSpPr>
            <a:cxnSpLocks/>
          </p:cNvCxnSpPr>
          <p:nvPr/>
        </p:nvCxnSpPr>
        <p:spPr>
          <a:xfrm>
            <a:off x="121920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36">
            <a:extLst>
              <a:ext uri="{FF2B5EF4-FFF2-40B4-BE49-F238E27FC236}">
                <a16:creationId xmlns:a16="http://schemas.microsoft.com/office/drawing/2014/main" id="{DA4DF66D-4084-082B-2BCD-9B15C2B1ADBC}"/>
              </a:ext>
            </a:extLst>
          </p:cNvPr>
          <p:cNvSpPr/>
          <p:nvPr/>
        </p:nvSpPr>
        <p:spPr>
          <a:xfrm>
            <a:off x="8196113" y="1757085"/>
            <a:ext cx="1460616" cy="2873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8BAF73-64A4-A20D-53EF-345CC6A75100}"/>
              </a:ext>
            </a:extLst>
          </p:cNvPr>
          <p:cNvGrpSpPr/>
          <p:nvPr/>
        </p:nvGrpSpPr>
        <p:grpSpPr>
          <a:xfrm>
            <a:off x="7391400" y="1920420"/>
            <a:ext cx="3048000" cy="1800246"/>
            <a:chOff x="7360986" y="2019301"/>
            <a:chExt cx="3048000" cy="180024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FF1979-332B-FD7D-ED65-EDCB300F365D}"/>
                </a:ext>
              </a:extLst>
            </p:cNvPr>
            <p:cNvSpPr/>
            <p:nvPr/>
          </p:nvSpPr>
          <p:spPr>
            <a:xfrm>
              <a:off x="7888310" y="2401484"/>
              <a:ext cx="2214119" cy="1418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5D6FE1-43EB-F6E7-E0A9-9ABC4BDBCF36}"/>
                </a:ext>
              </a:extLst>
            </p:cNvPr>
            <p:cNvGrpSpPr/>
            <p:nvPr/>
          </p:nvGrpSpPr>
          <p:grpSpPr>
            <a:xfrm>
              <a:off x="9015230" y="2658069"/>
              <a:ext cx="1393756" cy="838370"/>
              <a:chOff x="6707662" y="3596586"/>
              <a:chExt cx="1600200" cy="102108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5141B6-6AC9-5059-1114-B0B0E7E7A580}"/>
                  </a:ext>
                </a:extLst>
              </p:cNvPr>
              <p:cNvSpPr txBox="1"/>
              <p:nvPr/>
            </p:nvSpPr>
            <p:spPr>
              <a:xfrm>
                <a:off x="6707662" y="4229102"/>
                <a:ext cx="1600200" cy="38856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KoPubWorld돋움체 Light" panose="00000300000000000000" pitchFamily="2" charset="-127"/>
                  </a:rPr>
                  <a:t>Selenium</a:t>
                </a:r>
                <a:endPara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pic>
            <p:nvPicPr>
              <p:cNvPr id="1030" name="Picture 6" descr="Settings ">
                <a:extLst>
                  <a:ext uri="{FF2B5EF4-FFF2-40B4-BE49-F238E27FC236}">
                    <a16:creationId xmlns:a16="http://schemas.microsoft.com/office/drawing/2014/main" id="{C29190A5-1879-497F-A0D1-97A20A161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75" y="3596586"/>
                <a:ext cx="771574" cy="77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CC0FBDB-84CE-D5AD-3053-2133B55C4EA7}"/>
                </a:ext>
              </a:extLst>
            </p:cNvPr>
            <p:cNvGrpSpPr/>
            <p:nvPr/>
          </p:nvGrpSpPr>
          <p:grpSpPr>
            <a:xfrm>
              <a:off x="7360986" y="2019301"/>
              <a:ext cx="1052842" cy="1120434"/>
              <a:chOff x="7360986" y="2025942"/>
              <a:chExt cx="1052842" cy="112043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268EED5-06DF-E342-FB12-160BE459B4B9}"/>
                  </a:ext>
                </a:extLst>
              </p:cNvPr>
              <p:cNvSpPr/>
              <p:nvPr/>
            </p:nvSpPr>
            <p:spPr>
              <a:xfrm>
                <a:off x="7360986" y="2025942"/>
                <a:ext cx="914754" cy="1120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3F3312E-F84B-5609-C839-A2277E70D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4466" y="2116197"/>
                <a:ext cx="919362" cy="1030178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F67FC2D-7C8F-409E-041D-265A08AF30C5}"/>
              </a:ext>
            </a:extLst>
          </p:cNvPr>
          <p:cNvSpPr txBox="1"/>
          <p:nvPr/>
        </p:nvSpPr>
        <p:spPr>
          <a:xfrm>
            <a:off x="6103620" y="5326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37DE2C9-08D2-E8E3-3583-DEE523843F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785" y="6330885"/>
            <a:ext cx="919362" cy="103017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48E6A1E9-8F86-A022-1045-74BD0F77C2F8}"/>
              </a:ext>
            </a:extLst>
          </p:cNvPr>
          <p:cNvGrpSpPr/>
          <p:nvPr/>
        </p:nvGrpSpPr>
        <p:grpSpPr>
          <a:xfrm>
            <a:off x="10362755" y="6031409"/>
            <a:ext cx="1600200" cy="1183882"/>
            <a:chOff x="8186534" y="6565959"/>
            <a:chExt cx="1600200" cy="118388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B57EF98-5A30-D594-BB00-29C2F24C4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28616" y="6565959"/>
              <a:ext cx="862885" cy="90771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08BE0B-84F4-E6DC-1895-F02E07C56ACE}"/>
                </a:ext>
              </a:extLst>
            </p:cNvPr>
            <p:cNvSpPr txBox="1"/>
            <p:nvPr/>
          </p:nvSpPr>
          <p:spPr>
            <a:xfrm>
              <a:off x="8186534" y="736127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Flask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3" name="위로 굽은 화살표[B] 52">
            <a:extLst>
              <a:ext uri="{FF2B5EF4-FFF2-40B4-BE49-F238E27FC236}">
                <a16:creationId xmlns:a16="http://schemas.microsoft.com/office/drawing/2014/main" id="{425D4B95-FFD7-7D6B-4333-ECC8221259DF}"/>
              </a:ext>
            </a:extLst>
          </p:cNvPr>
          <p:cNvSpPr/>
          <p:nvPr/>
        </p:nvSpPr>
        <p:spPr>
          <a:xfrm rot="10800000">
            <a:off x="6469693" y="4914900"/>
            <a:ext cx="1080841" cy="1116509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화살표: 아래쪽 36">
            <a:extLst>
              <a:ext uri="{FF2B5EF4-FFF2-40B4-BE49-F238E27FC236}">
                <a16:creationId xmlns:a16="http://schemas.microsoft.com/office/drawing/2014/main" id="{D2B97641-265C-3E10-C385-D108B3F200CF}"/>
              </a:ext>
            </a:extLst>
          </p:cNvPr>
          <p:cNvSpPr/>
          <p:nvPr/>
        </p:nvSpPr>
        <p:spPr>
          <a:xfrm>
            <a:off x="10868783" y="7354630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화살표: 아래쪽 36">
            <a:extLst>
              <a:ext uri="{FF2B5EF4-FFF2-40B4-BE49-F238E27FC236}">
                <a16:creationId xmlns:a16="http://schemas.microsoft.com/office/drawing/2014/main" id="{F8DA7FC0-8CEB-46CE-F776-1E03F298634E}"/>
              </a:ext>
            </a:extLst>
          </p:cNvPr>
          <p:cNvSpPr/>
          <p:nvPr/>
        </p:nvSpPr>
        <p:spPr>
          <a:xfrm rot="5400000">
            <a:off x="9673536" y="8360929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30B8A-D40B-D27E-8E6F-3C721520310B}"/>
              </a:ext>
            </a:extLst>
          </p:cNvPr>
          <p:cNvSpPr/>
          <p:nvPr/>
        </p:nvSpPr>
        <p:spPr>
          <a:xfrm>
            <a:off x="6152028" y="4326496"/>
            <a:ext cx="1800744" cy="2702872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47F58F-40F7-6EED-CC6D-C3A6E5018212}"/>
              </a:ext>
            </a:extLst>
          </p:cNvPr>
          <p:cNvSpPr/>
          <p:nvPr/>
        </p:nvSpPr>
        <p:spPr>
          <a:xfrm>
            <a:off x="5868161" y="1072347"/>
            <a:ext cx="6017587" cy="3529758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1FBB0-9540-351A-374C-D20E04F00754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0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B4C68F4-63FE-5C69-FE9C-812A9A4D1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67136"/>
              </p:ext>
            </p:extLst>
          </p:nvPr>
        </p:nvGraphicFramePr>
        <p:xfrm>
          <a:off x="5850393" y="1325880"/>
          <a:ext cx="11599395" cy="41559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66465">
                  <a:extLst>
                    <a:ext uri="{9D8B030D-6E8A-4147-A177-3AD203B41FA5}">
                      <a16:colId xmlns:a16="http://schemas.microsoft.com/office/drawing/2014/main" val="1884291498"/>
                    </a:ext>
                  </a:extLst>
                </a:gridCol>
                <a:gridCol w="3866465">
                  <a:extLst>
                    <a:ext uri="{9D8B030D-6E8A-4147-A177-3AD203B41FA5}">
                      <a16:colId xmlns:a16="http://schemas.microsoft.com/office/drawing/2014/main" val="2303993485"/>
                    </a:ext>
                  </a:extLst>
                </a:gridCol>
                <a:gridCol w="3866465">
                  <a:extLst>
                    <a:ext uri="{9D8B030D-6E8A-4147-A177-3AD203B41FA5}">
                      <a16:colId xmlns:a16="http://schemas.microsoft.com/office/drawing/2014/main" val="2082845012"/>
                    </a:ext>
                  </a:extLst>
                </a:gridCol>
              </a:tblGrid>
              <a:tr h="568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연속형 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최소 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258840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가격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4000 ~ 9000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253633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칼로리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(kcal)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 ~ 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2963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당류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(g)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 ~ 100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586347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단백질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 ~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43462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나트륨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(mg)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 ~ 650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87760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포화지방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(g)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 ~ 20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009436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알러지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 ~ 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31722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1335664-73BC-9FD2-5AF3-82FC74B77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70296"/>
              </p:ext>
            </p:extLst>
          </p:nvPr>
        </p:nvGraphicFramePr>
        <p:xfrm>
          <a:off x="5850392" y="5806440"/>
          <a:ext cx="11599403" cy="210577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796429">
                  <a:extLst>
                    <a:ext uri="{9D8B030D-6E8A-4147-A177-3AD203B41FA5}">
                      <a16:colId xmlns:a16="http://schemas.microsoft.com/office/drawing/2014/main" val="1884291498"/>
                    </a:ext>
                  </a:extLst>
                </a:gridCol>
                <a:gridCol w="7802974">
                  <a:extLst>
                    <a:ext uri="{9D8B030D-6E8A-4147-A177-3AD203B41FA5}">
                      <a16:colId xmlns:a16="http://schemas.microsoft.com/office/drawing/2014/main" val="2303993485"/>
                    </a:ext>
                  </a:extLst>
                </a:gridCol>
              </a:tblGrid>
              <a:tr h="568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범주형 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값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258840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카테고리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티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에스프레소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2000" b="0" i="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블렌디드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2000" b="0" i="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프라푸치노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기타 제조 음료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2000" b="0" i="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브루드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커피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253633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000" b="0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카페인 함량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*고카페인</a:t>
                      </a:r>
                      <a:r>
                        <a:rPr lang="en-US" altLang="ko-KR" sz="2000" b="1" i="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2000" b="1" i="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저카페인</a:t>
                      </a:r>
                      <a:endParaRPr lang="en-US" altLang="ko-KR" sz="2000" b="1" i="0" dirty="0">
                        <a:solidFill>
                          <a:schemeClr val="tx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2963"/>
                  </a:ext>
                </a:extLst>
              </a:tr>
              <a:tr h="512540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20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**커피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혼합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과일 음료 및 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5863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25FC7B-75CB-D4D2-7A10-E484F918EAE3}"/>
              </a:ext>
            </a:extLst>
          </p:cNvPr>
          <p:cNvSpPr txBox="1"/>
          <p:nvPr/>
        </p:nvSpPr>
        <p:spPr>
          <a:xfrm>
            <a:off x="9753600" y="7943127"/>
            <a:ext cx="6053810" cy="8002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*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식약처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기준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b="1" i="0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카페인 </a:t>
            </a:r>
            <a:r>
              <a:rPr lang="en-US" altLang="ko-KR" sz="1600" b="1" i="0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600" b="1" i="0" dirty="0" err="1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밀리리터당</a:t>
            </a:r>
            <a:r>
              <a:rPr lang="ko-KR" altLang="en-US" sz="1600" b="1" i="0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b="1" i="0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0.15</a:t>
            </a:r>
            <a:r>
              <a:rPr lang="ko-KR" altLang="en-US" sz="1600" b="1" i="0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밀리그램 이상 함유하면 고카페인</a:t>
            </a:r>
            <a:endParaRPr lang="en-US" altLang="ko-KR" sz="1600" b="1" i="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** 커피 </a:t>
            </a:r>
            <a:r>
              <a:rPr lang="en-US" altLang="ko-KR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라떼</a:t>
            </a:r>
            <a:r>
              <a:rPr lang="en-US" altLang="ko-KR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/ </a:t>
            </a:r>
            <a:r>
              <a:rPr lang="ko-KR" altLang="en-US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혼합 </a:t>
            </a:r>
            <a:r>
              <a:rPr lang="en-US" altLang="ko-KR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딸기 라떼</a:t>
            </a:r>
            <a:r>
              <a:rPr lang="en-US" altLang="ko-KR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/ </a:t>
            </a:r>
            <a:r>
              <a:rPr lang="ko-KR" altLang="en-US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과일 음료 및 차 </a:t>
            </a:r>
            <a:r>
              <a:rPr lang="en-US" altLang="ko-KR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딸기 </a:t>
            </a:r>
            <a:r>
              <a:rPr lang="ko-KR" altLang="en-US" sz="1600" b="1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스무디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B3883-BF53-F5F3-955D-57999DC3111F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93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786E309-10C4-7820-DF4F-D1BDFB0C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47700"/>
            <a:ext cx="8839197" cy="663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539CE-F078-6EB6-519B-AF700E228A3B}"/>
              </a:ext>
            </a:extLst>
          </p:cNvPr>
          <p:cNvSpPr txBox="1"/>
          <p:nvPr/>
        </p:nvSpPr>
        <p:spPr>
          <a:xfrm>
            <a:off x="9105898" y="7660641"/>
            <a:ext cx="605381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주요 변수 </a:t>
            </a:r>
            <a:r>
              <a:rPr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카테고리</a:t>
            </a:r>
            <a:r>
              <a:rPr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칼로리</a:t>
            </a:r>
            <a:endParaRPr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CABBE-A009-7D74-27D9-AB29ED40E642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96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F198EF-E61E-DC55-2AD7-9BFFBA69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876110"/>
            <a:ext cx="5142525" cy="8595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2F4E3-C670-058B-5CD8-AF615144EBEE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82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A2F4E3-C670-058B-5CD8-AF615144EBEE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C41E4-017D-18B0-3A25-CF8EFCC75C02}"/>
              </a:ext>
            </a:extLst>
          </p:cNvPr>
          <p:cNvSpPr txBox="1"/>
          <p:nvPr/>
        </p:nvSpPr>
        <p:spPr>
          <a:xfrm>
            <a:off x="5943600" y="1348740"/>
            <a:ext cx="1046109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대체적으로 아쉬움이 남는 프로젝트</a:t>
            </a:r>
            <a:endParaRPr lang="en-US" altLang="ko-KR" sz="4800" dirty="0">
              <a:solidFill>
                <a:srgbClr val="028BBA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F034211-CDE4-BF21-1F7E-8957D06990E8}"/>
              </a:ext>
            </a:extLst>
          </p:cNvPr>
          <p:cNvCxnSpPr/>
          <p:nvPr/>
        </p:nvCxnSpPr>
        <p:spPr>
          <a:xfrm>
            <a:off x="5943599" y="2380298"/>
            <a:ext cx="10461097" cy="0"/>
          </a:xfrm>
          <a:prstGeom prst="line">
            <a:avLst/>
          </a:prstGeom>
          <a:ln w="57150">
            <a:solidFill>
              <a:srgbClr val="97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61E3DE-14C0-97DC-F1CC-FE32C7698DB5}"/>
              </a:ext>
            </a:extLst>
          </p:cNvPr>
          <p:cNvSpPr txBox="1"/>
          <p:nvPr/>
        </p:nvSpPr>
        <p:spPr>
          <a:xfrm>
            <a:off x="5943600" y="2684724"/>
            <a:ext cx="10461097" cy="353173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데이터 수집</a:t>
            </a:r>
            <a:endParaRPr lang="en-US" altLang="ko-Kore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고객 및 주문 데이터를 수집하지 못해 자체 제작했다</a:t>
            </a:r>
            <a:r>
              <a:rPr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ore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서비스 시연</a:t>
            </a:r>
            <a:endParaRPr lang="en-US" altLang="ko-Kore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원하고자 하는 모습을 보여주지 못했다</a:t>
            </a:r>
            <a:r>
              <a:rPr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18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EDA211-6554-FFCB-FD68-5BB8A5774B71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7A08EF-1C33-5A97-8987-4713B98A968F}"/>
              </a:ext>
            </a:extLst>
          </p:cNvPr>
          <p:cNvSpPr txBox="1"/>
          <p:nvPr/>
        </p:nvSpPr>
        <p:spPr>
          <a:xfrm>
            <a:off x="5334000" y="952500"/>
            <a:ext cx="10461097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카페 </a:t>
            </a:r>
            <a:r>
              <a:rPr lang="en-US" altLang="ko-KR" sz="8000" b="1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8000" b="1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치열한 경쟁 시장</a:t>
            </a:r>
            <a:endParaRPr lang="en-US" altLang="ko-KR" sz="2800" dirty="0">
              <a:solidFill>
                <a:srgbClr val="028BBA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B7955-D6E6-05F0-E8F8-BF9EE64C321E}"/>
              </a:ext>
            </a:extLst>
          </p:cNvPr>
          <p:cNvSpPr txBox="1"/>
          <p:nvPr/>
        </p:nvSpPr>
        <p:spPr>
          <a:xfrm>
            <a:off x="5943600" y="2130742"/>
            <a:ext cx="1046109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신메뉴를 통한 차별화 전략 필요</a:t>
            </a:r>
            <a:endParaRPr lang="en-US" altLang="ko-KR" sz="4800" dirty="0">
              <a:solidFill>
                <a:srgbClr val="028BBA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A5632-821E-E7EB-5A29-67F96FF3B665}"/>
              </a:ext>
            </a:extLst>
          </p:cNvPr>
          <p:cNvSpPr txBox="1"/>
          <p:nvPr/>
        </p:nvSpPr>
        <p:spPr>
          <a:xfrm>
            <a:off x="5943600" y="4000500"/>
            <a:ext cx="10461097" cy="39087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신메뉴</a:t>
            </a:r>
            <a:r>
              <a:rPr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개발이 주는 이점</a:t>
            </a:r>
            <a:endParaRPr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고객 유치와 재방문 유도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2.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매출 증대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3.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마케팅 및 홍보 효과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4.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시장 경쟁력 강화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1AD3EC9-9E97-EDC5-18A5-605246BC24BD}"/>
              </a:ext>
            </a:extLst>
          </p:cNvPr>
          <p:cNvCxnSpPr/>
          <p:nvPr/>
        </p:nvCxnSpPr>
        <p:spPr>
          <a:xfrm>
            <a:off x="5943599" y="3162300"/>
            <a:ext cx="10461097" cy="0"/>
          </a:xfrm>
          <a:prstGeom prst="line">
            <a:avLst/>
          </a:prstGeom>
          <a:ln w="57150">
            <a:solidFill>
              <a:srgbClr val="97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2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EDA211-6554-FFCB-FD68-5BB8A5774B71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7A08EF-1C33-5A97-8987-4713B98A968F}"/>
              </a:ext>
            </a:extLst>
          </p:cNvPr>
          <p:cNvSpPr txBox="1"/>
          <p:nvPr/>
        </p:nvSpPr>
        <p:spPr>
          <a:xfrm>
            <a:off x="5334000" y="952500"/>
            <a:ext cx="10461097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카페 </a:t>
            </a:r>
            <a:r>
              <a:rPr lang="en-US" altLang="ko-KR" sz="8000" b="1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8000" b="1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치열한 경쟁 시장</a:t>
            </a:r>
            <a:endParaRPr lang="en-US" altLang="ko-KR" sz="2800" dirty="0">
              <a:solidFill>
                <a:srgbClr val="028BBA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B7955-D6E6-05F0-E8F8-BF9EE64C321E}"/>
              </a:ext>
            </a:extLst>
          </p:cNvPr>
          <p:cNvSpPr txBox="1"/>
          <p:nvPr/>
        </p:nvSpPr>
        <p:spPr>
          <a:xfrm>
            <a:off x="5943600" y="2130742"/>
            <a:ext cx="1046109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신메뉴를 통한 차별화 전략 필요</a:t>
            </a:r>
            <a:endParaRPr lang="en-US" altLang="ko-KR" sz="4800" dirty="0">
              <a:solidFill>
                <a:srgbClr val="028BBA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A5632-821E-E7EB-5A29-67F96FF3B665}"/>
              </a:ext>
            </a:extLst>
          </p:cNvPr>
          <p:cNvSpPr txBox="1"/>
          <p:nvPr/>
        </p:nvSpPr>
        <p:spPr>
          <a:xfrm>
            <a:off x="5943600" y="4000500"/>
            <a:ext cx="10461097" cy="39087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신메뉴</a:t>
            </a:r>
            <a:r>
              <a:rPr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개발 실패 시</a:t>
            </a:r>
            <a:endParaRPr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시간과 노력의 낭비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2.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프로젝트 기회 상실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3.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매출 감소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4.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시장 경쟁력 약화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1AD3EC9-9E97-EDC5-18A5-605246BC24BD}"/>
              </a:ext>
            </a:extLst>
          </p:cNvPr>
          <p:cNvCxnSpPr/>
          <p:nvPr/>
        </p:nvCxnSpPr>
        <p:spPr>
          <a:xfrm>
            <a:off x="5943599" y="3162300"/>
            <a:ext cx="10461097" cy="0"/>
          </a:xfrm>
          <a:prstGeom prst="line">
            <a:avLst/>
          </a:prstGeom>
          <a:ln w="57150">
            <a:solidFill>
              <a:srgbClr val="97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EDA211-6554-FFCB-FD68-5BB8A5774B71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7A08EF-1C33-5A97-8987-4713B98A968F}"/>
              </a:ext>
            </a:extLst>
          </p:cNvPr>
          <p:cNvSpPr txBox="1"/>
          <p:nvPr/>
        </p:nvSpPr>
        <p:spPr>
          <a:xfrm>
            <a:off x="5943598" y="952500"/>
            <a:ext cx="10461097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0" b="1" dirty="0" err="1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신메뉴</a:t>
            </a:r>
            <a:r>
              <a:rPr lang="ko-KR" altLang="en-US" sz="8000" b="1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개발 팀</a:t>
            </a:r>
            <a:endParaRPr lang="en-US" altLang="ko-KR" sz="2800" dirty="0">
              <a:solidFill>
                <a:srgbClr val="028BBA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B7955-D6E6-05F0-E8F8-BF9EE64C321E}"/>
              </a:ext>
            </a:extLst>
          </p:cNvPr>
          <p:cNvSpPr txBox="1"/>
          <p:nvPr/>
        </p:nvSpPr>
        <p:spPr>
          <a:xfrm>
            <a:off x="5943600" y="2130742"/>
            <a:ext cx="1046109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어떤 메뉴를 개발해야 할까</a:t>
            </a:r>
            <a:r>
              <a:rPr lang="en-US" altLang="ko-KR" sz="4800" dirty="0">
                <a:solidFill>
                  <a:srgbClr val="028B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?</a:t>
            </a: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1AD3EC9-9E97-EDC5-18A5-605246BC24BD}"/>
              </a:ext>
            </a:extLst>
          </p:cNvPr>
          <p:cNvCxnSpPr/>
          <p:nvPr/>
        </p:nvCxnSpPr>
        <p:spPr>
          <a:xfrm>
            <a:off x="5943599" y="3162300"/>
            <a:ext cx="10461097" cy="0"/>
          </a:xfrm>
          <a:prstGeom prst="line">
            <a:avLst/>
          </a:prstGeom>
          <a:ln w="57150">
            <a:solidFill>
              <a:srgbClr val="97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5C4825-247A-A4F6-2C0A-D00BBBDD095A}"/>
              </a:ext>
            </a:extLst>
          </p:cNvPr>
          <p:cNvSpPr txBox="1"/>
          <p:nvPr/>
        </p:nvSpPr>
        <p:spPr>
          <a:xfrm>
            <a:off x="5943600" y="4000500"/>
            <a:ext cx="10461097" cy="24314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신메뉴</a:t>
            </a:r>
            <a:r>
              <a:rPr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판매량 예측 서비스</a:t>
            </a:r>
            <a:endParaRPr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고객들의 구매 현황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2.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제품의 특징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33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위로 굽은 화살표[B] 54">
            <a:extLst>
              <a:ext uri="{FF2B5EF4-FFF2-40B4-BE49-F238E27FC236}">
                <a16:creationId xmlns:a16="http://schemas.microsoft.com/office/drawing/2014/main" id="{373E837E-215A-A291-EE58-6027706FF3A8}"/>
              </a:ext>
            </a:extLst>
          </p:cNvPr>
          <p:cNvSpPr/>
          <p:nvPr/>
        </p:nvSpPr>
        <p:spPr>
          <a:xfrm rot="5400000">
            <a:off x="9096816" y="5414517"/>
            <a:ext cx="1235134" cy="1814074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EDA211-6554-FFCB-FD68-5BB8A5774B71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A02D9E-AA5C-8092-2931-6B10B28A9D0B}"/>
              </a:ext>
            </a:extLst>
          </p:cNvPr>
          <p:cNvGrpSpPr/>
          <p:nvPr/>
        </p:nvGrpSpPr>
        <p:grpSpPr>
          <a:xfrm>
            <a:off x="7918724" y="8331497"/>
            <a:ext cx="1600200" cy="1556866"/>
            <a:chOff x="9032183" y="7864188"/>
            <a:chExt cx="1600200" cy="15568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ED7DB9-1525-CAA4-94F4-57549711F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79" t="1856" r="14823" b="61545"/>
            <a:stretch/>
          </p:blipFill>
          <p:spPr>
            <a:xfrm>
              <a:off x="9372600" y="7864188"/>
              <a:ext cx="919367" cy="9579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E8FB47-1D6E-9501-DAF2-466777163C3D}"/>
                </a:ext>
              </a:extLst>
            </p:cNvPr>
            <p:cNvSpPr txBox="1"/>
            <p:nvPr/>
          </p:nvSpPr>
          <p:spPr>
            <a:xfrm>
              <a:off x="9032183" y="8799730"/>
              <a:ext cx="1600200" cy="6213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5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개발부서</a:t>
              </a:r>
              <a:endPara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A87195-7C2E-C5C6-3320-1FB4626732ED}"/>
              </a:ext>
            </a:extLst>
          </p:cNvPr>
          <p:cNvSpPr txBox="1"/>
          <p:nvPr/>
        </p:nvSpPr>
        <p:spPr>
          <a:xfrm>
            <a:off x="8186534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고객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5948E-52DB-F9A1-9FB6-3955998A2321}"/>
              </a:ext>
            </a:extLst>
          </p:cNvPr>
          <p:cNvSpPr txBox="1"/>
          <p:nvPr/>
        </p:nvSpPr>
        <p:spPr>
          <a:xfrm>
            <a:off x="7184461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상품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747E5-AAA9-06A1-E6A7-15C2B88FE3FF}"/>
              </a:ext>
            </a:extLst>
          </p:cNvPr>
          <p:cNvSpPr txBox="1"/>
          <p:nvPr/>
        </p:nvSpPr>
        <p:spPr>
          <a:xfrm>
            <a:off x="9144000" y="1028700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주문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AFCD89-10DF-8110-37EF-DD62108EDB16}"/>
              </a:ext>
            </a:extLst>
          </p:cNvPr>
          <p:cNvGrpSpPr/>
          <p:nvPr/>
        </p:nvGrpSpPr>
        <p:grpSpPr>
          <a:xfrm>
            <a:off x="6062859" y="4424562"/>
            <a:ext cx="4705210" cy="2035800"/>
            <a:chOff x="6026805" y="2380597"/>
            <a:chExt cx="4705210" cy="20358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4DB939-5778-71B5-E273-F007149B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0884" y="2636826"/>
              <a:ext cx="772807" cy="77280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12B32B4-EA0E-D554-A111-8CD4C4BE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2398" y="2586606"/>
              <a:ext cx="772806" cy="61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45C0C-0E25-7B83-485E-D4CD422CC40D}"/>
                </a:ext>
              </a:extLst>
            </p:cNvPr>
            <p:cNvSpPr txBox="1"/>
            <p:nvPr/>
          </p:nvSpPr>
          <p:spPr>
            <a:xfrm>
              <a:off x="7578701" y="310803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TablePlus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AB05CF-2422-D645-5271-BF34711E762F}"/>
                </a:ext>
              </a:extLst>
            </p:cNvPr>
            <p:cNvSpPr txBox="1"/>
            <p:nvPr/>
          </p:nvSpPr>
          <p:spPr>
            <a:xfrm>
              <a:off x="6026805" y="2380597"/>
              <a:ext cx="1879064" cy="51552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대시보드 시각화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35E7BF-6F46-4D8A-A602-7A568585CDB5}"/>
                </a:ext>
              </a:extLst>
            </p:cNvPr>
            <p:cNvSpPr txBox="1"/>
            <p:nvPr/>
          </p:nvSpPr>
          <p:spPr>
            <a:xfrm>
              <a:off x="8852951" y="3708511"/>
              <a:ext cx="1879064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다중선형회귀</a:t>
              </a:r>
              <a:br>
                <a:rPr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모델 생성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1028" name="Picture 4" descr="Tableau - Workforce EdTech">
            <a:extLst>
              <a:ext uri="{FF2B5EF4-FFF2-40B4-BE49-F238E27FC236}">
                <a16:creationId xmlns:a16="http://schemas.microsoft.com/office/drawing/2014/main" id="{BC41E8CD-C85C-1116-547E-E3EC42DC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14" y="6197510"/>
            <a:ext cx="919365" cy="91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EE5D8F-A381-C0CC-BB35-2F472AC0D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5617" y="8571685"/>
            <a:ext cx="621324" cy="6213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C7E87C-4750-AB21-90E2-CC3654DC845F}"/>
              </a:ext>
            </a:extLst>
          </p:cNvPr>
          <p:cNvSpPr txBox="1"/>
          <p:nvPr/>
        </p:nvSpPr>
        <p:spPr>
          <a:xfrm>
            <a:off x="12676451" y="881352"/>
            <a:ext cx="10461097" cy="68634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개발 프로세스</a:t>
            </a:r>
            <a:endParaRPr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동적 </a:t>
            </a:r>
            <a:r>
              <a:rPr lang="ko-KR" altLang="en-US" sz="3200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스크레이핑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2.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생성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3.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데이터베이스 적재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4.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대시보드 생성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5.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판매량 예측 모델 생성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다중선형회귀 모델</a:t>
            </a: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6.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모델을 플라스크에 적재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7.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웹 서비스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4B7DE0B-DDB6-1F4A-8234-DD9C0D7BE987}"/>
              </a:ext>
            </a:extLst>
          </p:cNvPr>
          <p:cNvCxnSpPr>
            <a:cxnSpLocks/>
          </p:cNvCxnSpPr>
          <p:nvPr/>
        </p:nvCxnSpPr>
        <p:spPr>
          <a:xfrm>
            <a:off x="121920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36">
            <a:extLst>
              <a:ext uri="{FF2B5EF4-FFF2-40B4-BE49-F238E27FC236}">
                <a16:creationId xmlns:a16="http://schemas.microsoft.com/office/drawing/2014/main" id="{DA4DF66D-4084-082B-2BCD-9B15C2B1ADBC}"/>
              </a:ext>
            </a:extLst>
          </p:cNvPr>
          <p:cNvSpPr/>
          <p:nvPr/>
        </p:nvSpPr>
        <p:spPr>
          <a:xfrm>
            <a:off x="8196113" y="1757085"/>
            <a:ext cx="1460616" cy="2873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8BAF73-64A4-A20D-53EF-345CC6A75100}"/>
              </a:ext>
            </a:extLst>
          </p:cNvPr>
          <p:cNvGrpSpPr/>
          <p:nvPr/>
        </p:nvGrpSpPr>
        <p:grpSpPr>
          <a:xfrm>
            <a:off x="7391400" y="1920420"/>
            <a:ext cx="3048000" cy="1800246"/>
            <a:chOff x="7360986" y="2019301"/>
            <a:chExt cx="3048000" cy="180024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FF1979-332B-FD7D-ED65-EDCB300F365D}"/>
                </a:ext>
              </a:extLst>
            </p:cNvPr>
            <p:cNvSpPr/>
            <p:nvPr/>
          </p:nvSpPr>
          <p:spPr>
            <a:xfrm>
              <a:off x="7888310" y="2401484"/>
              <a:ext cx="2214119" cy="1418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5D6FE1-43EB-F6E7-E0A9-9ABC4BDBCF36}"/>
                </a:ext>
              </a:extLst>
            </p:cNvPr>
            <p:cNvGrpSpPr/>
            <p:nvPr/>
          </p:nvGrpSpPr>
          <p:grpSpPr>
            <a:xfrm>
              <a:off x="9015230" y="2658069"/>
              <a:ext cx="1393756" cy="838370"/>
              <a:chOff x="6707662" y="3596586"/>
              <a:chExt cx="1600200" cy="102108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5141B6-6AC9-5059-1114-B0B0E7E7A580}"/>
                  </a:ext>
                </a:extLst>
              </p:cNvPr>
              <p:cNvSpPr txBox="1"/>
              <p:nvPr/>
            </p:nvSpPr>
            <p:spPr>
              <a:xfrm>
                <a:off x="6707662" y="4229102"/>
                <a:ext cx="1600200" cy="38856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KoPubWorld돋움체 Light" panose="00000300000000000000" pitchFamily="2" charset="-127"/>
                  </a:rPr>
                  <a:t>Selenium</a:t>
                </a:r>
                <a:endPara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pic>
            <p:nvPicPr>
              <p:cNvPr id="1030" name="Picture 6" descr="Settings ">
                <a:extLst>
                  <a:ext uri="{FF2B5EF4-FFF2-40B4-BE49-F238E27FC236}">
                    <a16:creationId xmlns:a16="http://schemas.microsoft.com/office/drawing/2014/main" id="{C29190A5-1879-497F-A0D1-97A20A161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75" y="3596586"/>
                <a:ext cx="771574" cy="77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CC0FBDB-84CE-D5AD-3053-2133B55C4EA7}"/>
                </a:ext>
              </a:extLst>
            </p:cNvPr>
            <p:cNvGrpSpPr/>
            <p:nvPr/>
          </p:nvGrpSpPr>
          <p:grpSpPr>
            <a:xfrm>
              <a:off x="7360986" y="2019301"/>
              <a:ext cx="1052842" cy="1120434"/>
              <a:chOff x="7360986" y="2025942"/>
              <a:chExt cx="1052842" cy="112043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268EED5-06DF-E342-FB12-160BE459B4B9}"/>
                  </a:ext>
                </a:extLst>
              </p:cNvPr>
              <p:cNvSpPr/>
              <p:nvPr/>
            </p:nvSpPr>
            <p:spPr>
              <a:xfrm>
                <a:off x="7360986" y="2025942"/>
                <a:ext cx="914754" cy="1120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3F3312E-F84B-5609-C839-A2277E70D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4466" y="2116197"/>
                <a:ext cx="919362" cy="1030178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F67FC2D-7C8F-409E-041D-265A08AF30C5}"/>
              </a:ext>
            </a:extLst>
          </p:cNvPr>
          <p:cNvSpPr txBox="1"/>
          <p:nvPr/>
        </p:nvSpPr>
        <p:spPr>
          <a:xfrm>
            <a:off x="6103620" y="5326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37DE2C9-08D2-E8E3-3583-DEE523843F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785" y="6330885"/>
            <a:ext cx="919362" cy="103017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48E6A1E9-8F86-A022-1045-74BD0F77C2F8}"/>
              </a:ext>
            </a:extLst>
          </p:cNvPr>
          <p:cNvGrpSpPr/>
          <p:nvPr/>
        </p:nvGrpSpPr>
        <p:grpSpPr>
          <a:xfrm>
            <a:off x="10362755" y="6031409"/>
            <a:ext cx="1600200" cy="1183882"/>
            <a:chOff x="8186534" y="6565959"/>
            <a:chExt cx="1600200" cy="118388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B57EF98-5A30-D594-BB00-29C2F24C4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28616" y="6565959"/>
              <a:ext cx="862885" cy="90771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08BE0B-84F4-E6DC-1895-F02E07C56ACE}"/>
                </a:ext>
              </a:extLst>
            </p:cNvPr>
            <p:cNvSpPr txBox="1"/>
            <p:nvPr/>
          </p:nvSpPr>
          <p:spPr>
            <a:xfrm>
              <a:off x="8186534" y="736127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Flask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3" name="위로 굽은 화살표[B] 52">
            <a:extLst>
              <a:ext uri="{FF2B5EF4-FFF2-40B4-BE49-F238E27FC236}">
                <a16:creationId xmlns:a16="http://schemas.microsoft.com/office/drawing/2014/main" id="{425D4B95-FFD7-7D6B-4333-ECC8221259DF}"/>
              </a:ext>
            </a:extLst>
          </p:cNvPr>
          <p:cNvSpPr/>
          <p:nvPr/>
        </p:nvSpPr>
        <p:spPr>
          <a:xfrm rot="10800000">
            <a:off x="6469693" y="4914900"/>
            <a:ext cx="1080841" cy="1116509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화살표: 아래쪽 36">
            <a:extLst>
              <a:ext uri="{FF2B5EF4-FFF2-40B4-BE49-F238E27FC236}">
                <a16:creationId xmlns:a16="http://schemas.microsoft.com/office/drawing/2014/main" id="{D2B97641-265C-3E10-C385-D108B3F200CF}"/>
              </a:ext>
            </a:extLst>
          </p:cNvPr>
          <p:cNvSpPr/>
          <p:nvPr/>
        </p:nvSpPr>
        <p:spPr>
          <a:xfrm>
            <a:off x="10868783" y="7354630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화살표: 아래쪽 36">
            <a:extLst>
              <a:ext uri="{FF2B5EF4-FFF2-40B4-BE49-F238E27FC236}">
                <a16:creationId xmlns:a16="http://schemas.microsoft.com/office/drawing/2014/main" id="{F8DA7FC0-8CEB-46CE-F776-1E03F298634E}"/>
              </a:ext>
            </a:extLst>
          </p:cNvPr>
          <p:cNvSpPr/>
          <p:nvPr/>
        </p:nvSpPr>
        <p:spPr>
          <a:xfrm rot="5400000">
            <a:off x="9673536" y="8360929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4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위로 굽은 화살표[B] 54">
            <a:extLst>
              <a:ext uri="{FF2B5EF4-FFF2-40B4-BE49-F238E27FC236}">
                <a16:creationId xmlns:a16="http://schemas.microsoft.com/office/drawing/2014/main" id="{373E837E-215A-A291-EE58-6027706FF3A8}"/>
              </a:ext>
            </a:extLst>
          </p:cNvPr>
          <p:cNvSpPr/>
          <p:nvPr/>
        </p:nvSpPr>
        <p:spPr>
          <a:xfrm rot="5400000">
            <a:off x="9096816" y="5414517"/>
            <a:ext cx="1235134" cy="1814074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A02D9E-AA5C-8092-2931-6B10B28A9D0B}"/>
              </a:ext>
            </a:extLst>
          </p:cNvPr>
          <p:cNvGrpSpPr/>
          <p:nvPr/>
        </p:nvGrpSpPr>
        <p:grpSpPr>
          <a:xfrm>
            <a:off x="7918724" y="8331497"/>
            <a:ext cx="1600200" cy="1556866"/>
            <a:chOff x="9032183" y="7864188"/>
            <a:chExt cx="1600200" cy="15568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ED7DB9-1525-CAA4-94F4-57549711F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79" t="1856" r="14823" b="61545"/>
            <a:stretch/>
          </p:blipFill>
          <p:spPr>
            <a:xfrm>
              <a:off x="9372600" y="7864188"/>
              <a:ext cx="919367" cy="9579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E8FB47-1D6E-9501-DAF2-466777163C3D}"/>
                </a:ext>
              </a:extLst>
            </p:cNvPr>
            <p:cNvSpPr txBox="1"/>
            <p:nvPr/>
          </p:nvSpPr>
          <p:spPr>
            <a:xfrm>
              <a:off x="9032183" y="8799730"/>
              <a:ext cx="1600200" cy="6213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5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개발부서</a:t>
              </a:r>
              <a:endPara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A87195-7C2E-C5C6-3320-1FB4626732ED}"/>
              </a:ext>
            </a:extLst>
          </p:cNvPr>
          <p:cNvSpPr txBox="1"/>
          <p:nvPr/>
        </p:nvSpPr>
        <p:spPr>
          <a:xfrm>
            <a:off x="8186534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고객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5948E-52DB-F9A1-9FB6-3955998A2321}"/>
              </a:ext>
            </a:extLst>
          </p:cNvPr>
          <p:cNvSpPr txBox="1"/>
          <p:nvPr/>
        </p:nvSpPr>
        <p:spPr>
          <a:xfrm>
            <a:off x="7184461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상품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747E5-AAA9-06A1-E6A7-15C2B88FE3FF}"/>
              </a:ext>
            </a:extLst>
          </p:cNvPr>
          <p:cNvSpPr txBox="1"/>
          <p:nvPr/>
        </p:nvSpPr>
        <p:spPr>
          <a:xfrm>
            <a:off x="9144000" y="1028700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주문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AFCD89-10DF-8110-37EF-DD62108EDB16}"/>
              </a:ext>
            </a:extLst>
          </p:cNvPr>
          <p:cNvGrpSpPr/>
          <p:nvPr/>
        </p:nvGrpSpPr>
        <p:grpSpPr>
          <a:xfrm>
            <a:off x="6062859" y="4424562"/>
            <a:ext cx="4705210" cy="2035800"/>
            <a:chOff x="6026805" y="2380597"/>
            <a:chExt cx="4705210" cy="20358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4DB939-5778-71B5-E273-F007149B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0884" y="2636826"/>
              <a:ext cx="772807" cy="77280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12B32B4-EA0E-D554-A111-8CD4C4BE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2398" y="2586606"/>
              <a:ext cx="772806" cy="61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45C0C-0E25-7B83-485E-D4CD422CC40D}"/>
                </a:ext>
              </a:extLst>
            </p:cNvPr>
            <p:cNvSpPr txBox="1"/>
            <p:nvPr/>
          </p:nvSpPr>
          <p:spPr>
            <a:xfrm>
              <a:off x="7578701" y="310803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TablePlus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AB05CF-2422-D645-5271-BF34711E762F}"/>
                </a:ext>
              </a:extLst>
            </p:cNvPr>
            <p:cNvSpPr txBox="1"/>
            <p:nvPr/>
          </p:nvSpPr>
          <p:spPr>
            <a:xfrm>
              <a:off x="6026805" y="2380597"/>
              <a:ext cx="1879064" cy="51552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대시보드 시각화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35E7BF-6F46-4D8A-A602-7A568585CDB5}"/>
                </a:ext>
              </a:extLst>
            </p:cNvPr>
            <p:cNvSpPr txBox="1"/>
            <p:nvPr/>
          </p:nvSpPr>
          <p:spPr>
            <a:xfrm>
              <a:off x="8852951" y="3708511"/>
              <a:ext cx="1879064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다중선형회귀</a:t>
              </a:r>
              <a:br>
                <a:rPr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모델 생성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1028" name="Picture 4" descr="Tableau - Workforce EdTech">
            <a:extLst>
              <a:ext uri="{FF2B5EF4-FFF2-40B4-BE49-F238E27FC236}">
                <a16:creationId xmlns:a16="http://schemas.microsoft.com/office/drawing/2014/main" id="{BC41E8CD-C85C-1116-547E-E3EC42DC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14" y="6197510"/>
            <a:ext cx="919365" cy="91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EE5D8F-A381-C0CC-BB35-2F472AC0D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5617" y="8571685"/>
            <a:ext cx="621324" cy="6213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C7E87C-4750-AB21-90E2-CC3654DC845F}"/>
              </a:ext>
            </a:extLst>
          </p:cNvPr>
          <p:cNvSpPr txBox="1"/>
          <p:nvPr/>
        </p:nvSpPr>
        <p:spPr>
          <a:xfrm>
            <a:off x="12676451" y="881352"/>
            <a:ext cx="10461097" cy="68634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개발 프로세스</a:t>
            </a:r>
            <a:endParaRPr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동적 </a:t>
            </a:r>
            <a:r>
              <a:rPr lang="ko-KR" altLang="en-US" sz="3200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스크레이핑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2.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생성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3.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데이터베이스 적재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4.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대시보드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5.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판매량 예측 모델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다중선형회귀 모델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6.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모델을 플라스크에 적재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7.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웹 서비스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4B7DE0B-DDB6-1F4A-8234-DD9C0D7BE987}"/>
              </a:ext>
            </a:extLst>
          </p:cNvPr>
          <p:cNvCxnSpPr>
            <a:cxnSpLocks/>
          </p:cNvCxnSpPr>
          <p:nvPr/>
        </p:nvCxnSpPr>
        <p:spPr>
          <a:xfrm>
            <a:off x="121920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36">
            <a:extLst>
              <a:ext uri="{FF2B5EF4-FFF2-40B4-BE49-F238E27FC236}">
                <a16:creationId xmlns:a16="http://schemas.microsoft.com/office/drawing/2014/main" id="{DA4DF66D-4084-082B-2BCD-9B15C2B1ADBC}"/>
              </a:ext>
            </a:extLst>
          </p:cNvPr>
          <p:cNvSpPr/>
          <p:nvPr/>
        </p:nvSpPr>
        <p:spPr>
          <a:xfrm>
            <a:off x="8196113" y="1757085"/>
            <a:ext cx="1460616" cy="2873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8BAF73-64A4-A20D-53EF-345CC6A75100}"/>
              </a:ext>
            </a:extLst>
          </p:cNvPr>
          <p:cNvGrpSpPr/>
          <p:nvPr/>
        </p:nvGrpSpPr>
        <p:grpSpPr>
          <a:xfrm>
            <a:off x="7391400" y="1920420"/>
            <a:ext cx="3048000" cy="1800246"/>
            <a:chOff x="7360986" y="2019301"/>
            <a:chExt cx="3048000" cy="180024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FF1979-332B-FD7D-ED65-EDCB300F365D}"/>
                </a:ext>
              </a:extLst>
            </p:cNvPr>
            <p:cNvSpPr/>
            <p:nvPr/>
          </p:nvSpPr>
          <p:spPr>
            <a:xfrm>
              <a:off x="7888310" y="2401484"/>
              <a:ext cx="2214119" cy="1418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5D6FE1-43EB-F6E7-E0A9-9ABC4BDBCF36}"/>
                </a:ext>
              </a:extLst>
            </p:cNvPr>
            <p:cNvGrpSpPr/>
            <p:nvPr/>
          </p:nvGrpSpPr>
          <p:grpSpPr>
            <a:xfrm>
              <a:off x="9015230" y="2658069"/>
              <a:ext cx="1393756" cy="838370"/>
              <a:chOff x="6707662" y="3596586"/>
              <a:chExt cx="1600200" cy="102108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5141B6-6AC9-5059-1114-B0B0E7E7A580}"/>
                  </a:ext>
                </a:extLst>
              </p:cNvPr>
              <p:cNvSpPr txBox="1"/>
              <p:nvPr/>
            </p:nvSpPr>
            <p:spPr>
              <a:xfrm>
                <a:off x="6707662" y="4229102"/>
                <a:ext cx="1600200" cy="38856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KoPubWorld돋움체 Light" panose="00000300000000000000" pitchFamily="2" charset="-127"/>
                  </a:rPr>
                  <a:t>Selenium</a:t>
                </a:r>
                <a:endPara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pic>
            <p:nvPicPr>
              <p:cNvPr id="1030" name="Picture 6" descr="Settings ">
                <a:extLst>
                  <a:ext uri="{FF2B5EF4-FFF2-40B4-BE49-F238E27FC236}">
                    <a16:creationId xmlns:a16="http://schemas.microsoft.com/office/drawing/2014/main" id="{C29190A5-1879-497F-A0D1-97A20A161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75" y="3596586"/>
                <a:ext cx="771574" cy="77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CC0FBDB-84CE-D5AD-3053-2133B55C4EA7}"/>
                </a:ext>
              </a:extLst>
            </p:cNvPr>
            <p:cNvGrpSpPr/>
            <p:nvPr/>
          </p:nvGrpSpPr>
          <p:grpSpPr>
            <a:xfrm>
              <a:off x="7360986" y="2019301"/>
              <a:ext cx="1052842" cy="1120434"/>
              <a:chOff x="7360986" y="2025942"/>
              <a:chExt cx="1052842" cy="112043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268EED5-06DF-E342-FB12-160BE459B4B9}"/>
                  </a:ext>
                </a:extLst>
              </p:cNvPr>
              <p:cNvSpPr/>
              <p:nvPr/>
            </p:nvSpPr>
            <p:spPr>
              <a:xfrm>
                <a:off x="7360986" y="2025942"/>
                <a:ext cx="914754" cy="1120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3F3312E-F84B-5609-C839-A2277E70D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4466" y="2116197"/>
                <a:ext cx="919362" cy="1030178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F67FC2D-7C8F-409E-041D-265A08AF30C5}"/>
              </a:ext>
            </a:extLst>
          </p:cNvPr>
          <p:cNvSpPr txBox="1"/>
          <p:nvPr/>
        </p:nvSpPr>
        <p:spPr>
          <a:xfrm>
            <a:off x="6103620" y="5326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37DE2C9-08D2-E8E3-3583-DEE523843F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785" y="6330885"/>
            <a:ext cx="919362" cy="103017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48E6A1E9-8F86-A022-1045-74BD0F77C2F8}"/>
              </a:ext>
            </a:extLst>
          </p:cNvPr>
          <p:cNvGrpSpPr/>
          <p:nvPr/>
        </p:nvGrpSpPr>
        <p:grpSpPr>
          <a:xfrm>
            <a:off x="10362755" y="6031409"/>
            <a:ext cx="1600200" cy="1183882"/>
            <a:chOff x="8186534" y="6565959"/>
            <a:chExt cx="1600200" cy="118388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B57EF98-5A30-D594-BB00-29C2F24C4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28616" y="6565959"/>
              <a:ext cx="862885" cy="90771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08BE0B-84F4-E6DC-1895-F02E07C56ACE}"/>
                </a:ext>
              </a:extLst>
            </p:cNvPr>
            <p:cNvSpPr txBox="1"/>
            <p:nvPr/>
          </p:nvSpPr>
          <p:spPr>
            <a:xfrm>
              <a:off x="8186534" y="736127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Flask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3" name="위로 굽은 화살표[B] 52">
            <a:extLst>
              <a:ext uri="{FF2B5EF4-FFF2-40B4-BE49-F238E27FC236}">
                <a16:creationId xmlns:a16="http://schemas.microsoft.com/office/drawing/2014/main" id="{425D4B95-FFD7-7D6B-4333-ECC8221259DF}"/>
              </a:ext>
            </a:extLst>
          </p:cNvPr>
          <p:cNvSpPr/>
          <p:nvPr/>
        </p:nvSpPr>
        <p:spPr>
          <a:xfrm rot="10800000">
            <a:off x="6469693" y="4914900"/>
            <a:ext cx="1080841" cy="1116509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화살표: 아래쪽 36">
            <a:extLst>
              <a:ext uri="{FF2B5EF4-FFF2-40B4-BE49-F238E27FC236}">
                <a16:creationId xmlns:a16="http://schemas.microsoft.com/office/drawing/2014/main" id="{D2B97641-265C-3E10-C385-D108B3F200CF}"/>
              </a:ext>
            </a:extLst>
          </p:cNvPr>
          <p:cNvSpPr/>
          <p:nvPr/>
        </p:nvSpPr>
        <p:spPr>
          <a:xfrm>
            <a:off x="10868783" y="7354630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화살표: 아래쪽 36">
            <a:extLst>
              <a:ext uri="{FF2B5EF4-FFF2-40B4-BE49-F238E27FC236}">
                <a16:creationId xmlns:a16="http://schemas.microsoft.com/office/drawing/2014/main" id="{F8DA7FC0-8CEB-46CE-F776-1E03F298634E}"/>
              </a:ext>
            </a:extLst>
          </p:cNvPr>
          <p:cNvSpPr/>
          <p:nvPr/>
        </p:nvSpPr>
        <p:spPr>
          <a:xfrm rot="5400000">
            <a:off x="9673536" y="8360929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30B8A-D40B-D27E-8E6F-3C721520310B}"/>
              </a:ext>
            </a:extLst>
          </p:cNvPr>
          <p:cNvSpPr/>
          <p:nvPr/>
        </p:nvSpPr>
        <p:spPr>
          <a:xfrm>
            <a:off x="5945368" y="4576404"/>
            <a:ext cx="6017587" cy="5311960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BC33C-0938-E6C9-DB81-67152123BC45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84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위로 굽은 화살표[B] 54">
            <a:extLst>
              <a:ext uri="{FF2B5EF4-FFF2-40B4-BE49-F238E27FC236}">
                <a16:creationId xmlns:a16="http://schemas.microsoft.com/office/drawing/2014/main" id="{373E837E-215A-A291-EE58-6027706FF3A8}"/>
              </a:ext>
            </a:extLst>
          </p:cNvPr>
          <p:cNvSpPr/>
          <p:nvPr/>
        </p:nvSpPr>
        <p:spPr>
          <a:xfrm rot="5400000">
            <a:off x="9096816" y="5414517"/>
            <a:ext cx="1235134" cy="1814074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A02D9E-AA5C-8092-2931-6B10B28A9D0B}"/>
              </a:ext>
            </a:extLst>
          </p:cNvPr>
          <p:cNvGrpSpPr/>
          <p:nvPr/>
        </p:nvGrpSpPr>
        <p:grpSpPr>
          <a:xfrm>
            <a:off x="7918724" y="8331497"/>
            <a:ext cx="1600200" cy="1556866"/>
            <a:chOff x="9032183" y="7864188"/>
            <a:chExt cx="1600200" cy="15568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ED7DB9-1525-CAA4-94F4-57549711F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79" t="1856" r="14823" b="61545"/>
            <a:stretch/>
          </p:blipFill>
          <p:spPr>
            <a:xfrm>
              <a:off x="9372600" y="7864188"/>
              <a:ext cx="919367" cy="9579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E8FB47-1D6E-9501-DAF2-466777163C3D}"/>
                </a:ext>
              </a:extLst>
            </p:cNvPr>
            <p:cNvSpPr txBox="1"/>
            <p:nvPr/>
          </p:nvSpPr>
          <p:spPr>
            <a:xfrm>
              <a:off x="9032183" y="8799730"/>
              <a:ext cx="1600200" cy="6213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5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개발부서</a:t>
              </a:r>
              <a:endPara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A87195-7C2E-C5C6-3320-1FB4626732ED}"/>
              </a:ext>
            </a:extLst>
          </p:cNvPr>
          <p:cNvSpPr txBox="1"/>
          <p:nvPr/>
        </p:nvSpPr>
        <p:spPr>
          <a:xfrm>
            <a:off x="8186534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고객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5948E-52DB-F9A1-9FB6-3955998A2321}"/>
              </a:ext>
            </a:extLst>
          </p:cNvPr>
          <p:cNvSpPr txBox="1"/>
          <p:nvPr/>
        </p:nvSpPr>
        <p:spPr>
          <a:xfrm>
            <a:off x="7184461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상품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747E5-AAA9-06A1-E6A7-15C2B88FE3FF}"/>
              </a:ext>
            </a:extLst>
          </p:cNvPr>
          <p:cNvSpPr txBox="1"/>
          <p:nvPr/>
        </p:nvSpPr>
        <p:spPr>
          <a:xfrm>
            <a:off x="9144000" y="1028700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주문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AFCD89-10DF-8110-37EF-DD62108EDB16}"/>
              </a:ext>
            </a:extLst>
          </p:cNvPr>
          <p:cNvGrpSpPr/>
          <p:nvPr/>
        </p:nvGrpSpPr>
        <p:grpSpPr>
          <a:xfrm>
            <a:off x="6062859" y="4424562"/>
            <a:ext cx="4705210" cy="2035800"/>
            <a:chOff x="6026805" y="2380597"/>
            <a:chExt cx="4705210" cy="20358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4DB939-5778-71B5-E273-F007149B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0884" y="2636826"/>
              <a:ext cx="772807" cy="77280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12B32B4-EA0E-D554-A111-8CD4C4BE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2398" y="2586606"/>
              <a:ext cx="772806" cy="61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45C0C-0E25-7B83-485E-D4CD422CC40D}"/>
                </a:ext>
              </a:extLst>
            </p:cNvPr>
            <p:cNvSpPr txBox="1"/>
            <p:nvPr/>
          </p:nvSpPr>
          <p:spPr>
            <a:xfrm>
              <a:off x="7578701" y="310803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TablePlus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AB05CF-2422-D645-5271-BF34711E762F}"/>
                </a:ext>
              </a:extLst>
            </p:cNvPr>
            <p:cNvSpPr txBox="1"/>
            <p:nvPr/>
          </p:nvSpPr>
          <p:spPr>
            <a:xfrm>
              <a:off x="6026805" y="2380597"/>
              <a:ext cx="1879064" cy="51552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대시보드 시각화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35E7BF-6F46-4D8A-A602-7A568585CDB5}"/>
                </a:ext>
              </a:extLst>
            </p:cNvPr>
            <p:cNvSpPr txBox="1"/>
            <p:nvPr/>
          </p:nvSpPr>
          <p:spPr>
            <a:xfrm>
              <a:off x="8852951" y="3708511"/>
              <a:ext cx="1879064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다중선형회귀</a:t>
              </a:r>
              <a:br>
                <a:rPr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모델 생성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1028" name="Picture 4" descr="Tableau - Workforce EdTech">
            <a:extLst>
              <a:ext uri="{FF2B5EF4-FFF2-40B4-BE49-F238E27FC236}">
                <a16:creationId xmlns:a16="http://schemas.microsoft.com/office/drawing/2014/main" id="{BC41E8CD-C85C-1116-547E-E3EC42DC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14" y="6197510"/>
            <a:ext cx="919365" cy="91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EE5D8F-A381-C0CC-BB35-2F472AC0D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5617" y="8571685"/>
            <a:ext cx="621324" cy="6213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C7E87C-4750-AB21-90E2-CC3654DC845F}"/>
              </a:ext>
            </a:extLst>
          </p:cNvPr>
          <p:cNvSpPr txBox="1"/>
          <p:nvPr/>
        </p:nvSpPr>
        <p:spPr>
          <a:xfrm>
            <a:off x="12676451" y="881352"/>
            <a:ext cx="10461097" cy="68634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개발 프로세스</a:t>
            </a:r>
            <a:endParaRPr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동적 </a:t>
            </a:r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스크레이핑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2.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3.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데이터베이스 적재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4.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대시보드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5.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판매량 예측 모델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다중선형회귀 모델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6.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모델을 플라스크에 적재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7.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웹 서비스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4B7DE0B-DDB6-1F4A-8234-DD9C0D7BE987}"/>
              </a:ext>
            </a:extLst>
          </p:cNvPr>
          <p:cNvCxnSpPr>
            <a:cxnSpLocks/>
          </p:cNvCxnSpPr>
          <p:nvPr/>
        </p:nvCxnSpPr>
        <p:spPr>
          <a:xfrm>
            <a:off x="121920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36">
            <a:extLst>
              <a:ext uri="{FF2B5EF4-FFF2-40B4-BE49-F238E27FC236}">
                <a16:creationId xmlns:a16="http://schemas.microsoft.com/office/drawing/2014/main" id="{DA4DF66D-4084-082B-2BCD-9B15C2B1ADBC}"/>
              </a:ext>
            </a:extLst>
          </p:cNvPr>
          <p:cNvSpPr/>
          <p:nvPr/>
        </p:nvSpPr>
        <p:spPr>
          <a:xfrm>
            <a:off x="8196113" y="1757085"/>
            <a:ext cx="1460616" cy="2873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8BAF73-64A4-A20D-53EF-345CC6A75100}"/>
              </a:ext>
            </a:extLst>
          </p:cNvPr>
          <p:cNvGrpSpPr/>
          <p:nvPr/>
        </p:nvGrpSpPr>
        <p:grpSpPr>
          <a:xfrm>
            <a:off x="7391400" y="1920420"/>
            <a:ext cx="3048000" cy="1800246"/>
            <a:chOff x="7360986" y="2019301"/>
            <a:chExt cx="3048000" cy="180024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FF1979-332B-FD7D-ED65-EDCB300F365D}"/>
                </a:ext>
              </a:extLst>
            </p:cNvPr>
            <p:cNvSpPr/>
            <p:nvPr/>
          </p:nvSpPr>
          <p:spPr>
            <a:xfrm>
              <a:off x="7888310" y="2401484"/>
              <a:ext cx="2214119" cy="1418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5D6FE1-43EB-F6E7-E0A9-9ABC4BDBCF36}"/>
                </a:ext>
              </a:extLst>
            </p:cNvPr>
            <p:cNvGrpSpPr/>
            <p:nvPr/>
          </p:nvGrpSpPr>
          <p:grpSpPr>
            <a:xfrm>
              <a:off x="9015230" y="2658069"/>
              <a:ext cx="1393756" cy="838370"/>
              <a:chOff x="6707662" y="3596586"/>
              <a:chExt cx="1600200" cy="102108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5141B6-6AC9-5059-1114-B0B0E7E7A580}"/>
                  </a:ext>
                </a:extLst>
              </p:cNvPr>
              <p:cNvSpPr txBox="1"/>
              <p:nvPr/>
            </p:nvSpPr>
            <p:spPr>
              <a:xfrm>
                <a:off x="6707662" y="4229102"/>
                <a:ext cx="1600200" cy="38856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KoPubWorld돋움체 Light" panose="00000300000000000000" pitchFamily="2" charset="-127"/>
                  </a:rPr>
                  <a:t>Selenium</a:t>
                </a:r>
                <a:endPara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pic>
            <p:nvPicPr>
              <p:cNvPr id="1030" name="Picture 6" descr="Settings ">
                <a:extLst>
                  <a:ext uri="{FF2B5EF4-FFF2-40B4-BE49-F238E27FC236}">
                    <a16:creationId xmlns:a16="http://schemas.microsoft.com/office/drawing/2014/main" id="{C29190A5-1879-497F-A0D1-97A20A161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75" y="3596586"/>
                <a:ext cx="771574" cy="77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CC0FBDB-84CE-D5AD-3053-2133B55C4EA7}"/>
                </a:ext>
              </a:extLst>
            </p:cNvPr>
            <p:cNvGrpSpPr/>
            <p:nvPr/>
          </p:nvGrpSpPr>
          <p:grpSpPr>
            <a:xfrm>
              <a:off x="7360986" y="2019301"/>
              <a:ext cx="1052842" cy="1120434"/>
              <a:chOff x="7360986" y="2025942"/>
              <a:chExt cx="1052842" cy="112043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268EED5-06DF-E342-FB12-160BE459B4B9}"/>
                  </a:ext>
                </a:extLst>
              </p:cNvPr>
              <p:cNvSpPr/>
              <p:nvPr/>
            </p:nvSpPr>
            <p:spPr>
              <a:xfrm>
                <a:off x="7360986" y="2025942"/>
                <a:ext cx="914754" cy="1120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3F3312E-F84B-5609-C839-A2277E70D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4466" y="2116197"/>
                <a:ext cx="919362" cy="1030178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F67FC2D-7C8F-409E-041D-265A08AF30C5}"/>
              </a:ext>
            </a:extLst>
          </p:cNvPr>
          <p:cNvSpPr txBox="1"/>
          <p:nvPr/>
        </p:nvSpPr>
        <p:spPr>
          <a:xfrm>
            <a:off x="6103620" y="5326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37DE2C9-08D2-E8E3-3583-DEE523843F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785" y="6330885"/>
            <a:ext cx="919362" cy="103017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48E6A1E9-8F86-A022-1045-74BD0F77C2F8}"/>
              </a:ext>
            </a:extLst>
          </p:cNvPr>
          <p:cNvGrpSpPr/>
          <p:nvPr/>
        </p:nvGrpSpPr>
        <p:grpSpPr>
          <a:xfrm>
            <a:off x="10362755" y="6031409"/>
            <a:ext cx="1600200" cy="1183882"/>
            <a:chOff x="8186534" y="6565959"/>
            <a:chExt cx="1600200" cy="118388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B57EF98-5A30-D594-BB00-29C2F24C4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28616" y="6565959"/>
              <a:ext cx="862885" cy="90771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08BE0B-84F4-E6DC-1895-F02E07C56ACE}"/>
                </a:ext>
              </a:extLst>
            </p:cNvPr>
            <p:cNvSpPr txBox="1"/>
            <p:nvPr/>
          </p:nvSpPr>
          <p:spPr>
            <a:xfrm>
              <a:off x="8186534" y="736127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Flask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3" name="위로 굽은 화살표[B] 52">
            <a:extLst>
              <a:ext uri="{FF2B5EF4-FFF2-40B4-BE49-F238E27FC236}">
                <a16:creationId xmlns:a16="http://schemas.microsoft.com/office/drawing/2014/main" id="{425D4B95-FFD7-7D6B-4333-ECC8221259DF}"/>
              </a:ext>
            </a:extLst>
          </p:cNvPr>
          <p:cNvSpPr/>
          <p:nvPr/>
        </p:nvSpPr>
        <p:spPr>
          <a:xfrm rot="10800000">
            <a:off x="6469693" y="4914900"/>
            <a:ext cx="1080841" cy="1116509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화살표: 아래쪽 36">
            <a:extLst>
              <a:ext uri="{FF2B5EF4-FFF2-40B4-BE49-F238E27FC236}">
                <a16:creationId xmlns:a16="http://schemas.microsoft.com/office/drawing/2014/main" id="{D2B97641-265C-3E10-C385-D108B3F200CF}"/>
              </a:ext>
            </a:extLst>
          </p:cNvPr>
          <p:cNvSpPr/>
          <p:nvPr/>
        </p:nvSpPr>
        <p:spPr>
          <a:xfrm>
            <a:off x="10868783" y="7354630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화살표: 아래쪽 36">
            <a:extLst>
              <a:ext uri="{FF2B5EF4-FFF2-40B4-BE49-F238E27FC236}">
                <a16:creationId xmlns:a16="http://schemas.microsoft.com/office/drawing/2014/main" id="{F8DA7FC0-8CEB-46CE-F776-1E03F298634E}"/>
              </a:ext>
            </a:extLst>
          </p:cNvPr>
          <p:cNvSpPr/>
          <p:nvPr/>
        </p:nvSpPr>
        <p:spPr>
          <a:xfrm rot="5400000">
            <a:off x="9673536" y="8360929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30B8A-D40B-D27E-8E6F-3C721520310B}"/>
              </a:ext>
            </a:extLst>
          </p:cNvPr>
          <p:cNvSpPr/>
          <p:nvPr/>
        </p:nvSpPr>
        <p:spPr>
          <a:xfrm>
            <a:off x="5868161" y="5630350"/>
            <a:ext cx="6017587" cy="4389575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9E9AF-946A-D08E-126E-98B81CEFEEA0}"/>
              </a:ext>
            </a:extLst>
          </p:cNvPr>
          <p:cNvSpPr/>
          <p:nvPr/>
        </p:nvSpPr>
        <p:spPr>
          <a:xfrm>
            <a:off x="5868161" y="1072347"/>
            <a:ext cx="6017587" cy="3529758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FECD2F-3D90-6729-A2F9-9A45E2A2E046}"/>
              </a:ext>
            </a:extLst>
          </p:cNvPr>
          <p:cNvSpPr/>
          <p:nvPr/>
        </p:nvSpPr>
        <p:spPr>
          <a:xfrm>
            <a:off x="6006241" y="3866801"/>
            <a:ext cx="1814071" cy="2006414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7E28C-1A8A-965D-9893-D9A5583AA7A2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위로 굽은 화살표[B] 54">
            <a:extLst>
              <a:ext uri="{FF2B5EF4-FFF2-40B4-BE49-F238E27FC236}">
                <a16:creationId xmlns:a16="http://schemas.microsoft.com/office/drawing/2014/main" id="{373E837E-215A-A291-EE58-6027706FF3A8}"/>
              </a:ext>
            </a:extLst>
          </p:cNvPr>
          <p:cNvSpPr/>
          <p:nvPr/>
        </p:nvSpPr>
        <p:spPr>
          <a:xfrm rot="5400000">
            <a:off x="9096816" y="5414517"/>
            <a:ext cx="1235134" cy="1814074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A02D9E-AA5C-8092-2931-6B10B28A9D0B}"/>
              </a:ext>
            </a:extLst>
          </p:cNvPr>
          <p:cNvGrpSpPr/>
          <p:nvPr/>
        </p:nvGrpSpPr>
        <p:grpSpPr>
          <a:xfrm>
            <a:off x="7918724" y="8331497"/>
            <a:ext cx="1600200" cy="1556866"/>
            <a:chOff x="9032183" y="7864188"/>
            <a:chExt cx="1600200" cy="15568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ED7DB9-1525-CAA4-94F4-57549711F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79" t="1856" r="14823" b="61545"/>
            <a:stretch/>
          </p:blipFill>
          <p:spPr>
            <a:xfrm>
              <a:off x="9372600" y="7864188"/>
              <a:ext cx="919367" cy="9579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E8FB47-1D6E-9501-DAF2-466777163C3D}"/>
                </a:ext>
              </a:extLst>
            </p:cNvPr>
            <p:cNvSpPr txBox="1"/>
            <p:nvPr/>
          </p:nvSpPr>
          <p:spPr>
            <a:xfrm>
              <a:off x="9032183" y="8799730"/>
              <a:ext cx="1600200" cy="6213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5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개발부서</a:t>
              </a:r>
              <a:endPara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A87195-7C2E-C5C6-3320-1FB4626732ED}"/>
              </a:ext>
            </a:extLst>
          </p:cNvPr>
          <p:cNvSpPr txBox="1"/>
          <p:nvPr/>
        </p:nvSpPr>
        <p:spPr>
          <a:xfrm>
            <a:off x="8186534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고객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5948E-52DB-F9A1-9FB6-3955998A2321}"/>
              </a:ext>
            </a:extLst>
          </p:cNvPr>
          <p:cNvSpPr txBox="1"/>
          <p:nvPr/>
        </p:nvSpPr>
        <p:spPr>
          <a:xfrm>
            <a:off x="7184461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상품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747E5-AAA9-06A1-E6A7-15C2B88FE3FF}"/>
              </a:ext>
            </a:extLst>
          </p:cNvPr>
          <p:cNvSpPr txBox="1"/>
          <p:nvPr/>
        </p:nvSpPr>
        <p:spPr>
          <a:xfrm>
            <a:off x="9144000" y="1028700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주문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AFCD89-10DF-8110-37EF-DD62108EDB16}"/>
              </a:ext>
            </a:extLst>
          </p:cNvPr>
          <p:cNvGrpSpPr/>
          <p:nvPr/>
        </p:nvGrpSpPr>
        <p:grpSpPr>
          <a:xfrm>
            <a:off x="6062859" y="4424562"/>
            <a:ext cx="4705210" cy="2035800"/>
            <a:chOff x="6026805" y="2380597"/>
            <a:chExt cx="4705210" cy="20358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4DB939-5778-71B5-E273-F007149B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0884" y="2636826"/>
              <a:ext cx="772807" cy="77280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12B32B4-EA0E-D554-A111-8CD4C4BE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2398" y="2586606"/>
              <a:ext cx="772806" cy="61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45C0C-0E25-7B83-485E-D4CD422CC40D}"/>
                </a:ext>
              </a:extLst>
            </p:cNvPr>
            <p:cNvSpPr txBox="1"/>
            <p:nvPr/>
          </p:nvSpPr>
          <p:spPr>
            <a:xfrm>
              <a:off x="7578701" y="310803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TablePlus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AB05CF-2422-D645-5271-BF34711E762F}"/>
                </a:ext>
              </a:extLst>
            </p:cNvPr>
            <p:cNvSpPr txBox="1"/>
            <p:nvPr/>
          </p:nvSpPr>
          <p:spPr>
            <a:xfrm>
              <a:off x="6026805" y="2380597"/>
              <a:ext cx="1879064" cy="51552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대시보드 시각화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35E7BF-6F46-4D8A-A602-7A568585CDB5}"/>
                </a:ext>
              </a:extLst>
            </p:cNvPr>
            <p:cNvSpPr txBox="1"/>
            <p:nvPr/>
          </p:nvSpPr>
          <p:spPr>
            <a:xfrm>
              <a:off x="8852951" y="3708511"/>
              <a:ext cx="1879064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다중선형회귀</a:t>
              </a:r>
              <a:br>
                <a:rPr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모델 생성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1028" name="Picture 4" descr="Tableau - Workforce EdTech">
            <a:extLst>
              <a:ext uri="{FF2B5EF4-FFF2-40B4-BE49-F238E27FC236}">
                <a16:creationId xmlns:a16="http://schemas.microsoft.com/office/drawing/2014/main" id="{BC41E8CD-C85C-1116-547E-E3EC42DC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14" y="6197510"/>
            <a:ext cx="919365" cy="91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EE5D8F-A381-C0CC-BB35-2F472AC0D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5617" y="8571685"/>
            <a:ext cx="621324" cy="6213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C7E87C-4750-AB21-90E2-CC3654DC845F}"/>
              </a:ext>
            </a:extLst>
          </p:cNvPr>
          <p:cNvSpPr txBox="1"/>
          <p:nvPr/>
        </p:nvSpPr>
        <p:spPr>
          <a:xfrm>
            <a:off x="12676451" y="881352"/>
            <a:ext cx="10461097" cy="68634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개발 프로세스</a:t>
            </a:r>
            <a:endParaRPr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동적 </a:t>
            </a:r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스크레이핑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2.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3.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데이터베이스 적재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4.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대시보드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5.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판매량 예측 모델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다중선형회귀 모델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6.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모델을 플라스크에 적재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7.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웹 서비스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4B7DE0B-DDB6-1F4A-8234-DD9C0D7BE987}"/>
              </a:ext>
            </a:extLst>
          </p:cNvPr>
          <p:cNvCxnSpPr>
            <a:cxnSpLocks/>
          </p:cNvCxnSpPr>
          <p:nvPr/>
        </p:nvCxnSpPr>
        <p:spPr>
          <a:xfrm>
            <a:off x="121920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36">
            <a:extLst>
              <a:ext uri="{FF2B5EF4-FFF2-40B4-BE49-F238E27FC236}">
                <a16:creationId xmlns:a16="http://schemas.microsoft.com/office/drawing/2014/main" id="{DA4DF66D-4084-082B-2BCD-9B15C2B1ADBC}"/>
              </a:ext>
            </a:extLst>
          </p:cNvPr>
          <p:cNvSpPr/>
          <p:nvPr/>
        </p:nvSpPr>
        <p:spPr>
          <a:xfrm>
            <a:off x="8196113" y="1757085"/>
            <a:ext cx="1460616" cy="2873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8BAF73-64A4-A20D-53EF-345CC6A75100}"/>
              </a:ext>
            </a:extLst>
          </p:cNvPr>
          <p:cNvGrpSpPr/>
          <p:nvPr/>
        </p:nvGrpSpPr>
        <p:grpSpPr>
          <a:xfrm>
            <a:off x="7391400" y="1920420"/>
            <a:ext cx="3048000" cy="1800246"/>
            <a:chOff x="7360986" y="2019301"/>
            <a:chExt cx="3048000" cy="180024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FF1979-332B-FD7D-ED65-EDCB300F365D}"/>
                </a:ext>
              </a:extLst>
            </p:cNvPr>
            <p:cNvSpPr/>
            <p:nvPr/>
          </p:nvSpPr>
          <p:spPr>
            <a:xfrm>
              <a:off x="7888310" y="2401484"/>
              <a:ext cx="2214119" cy="1418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5D6FE1-43EB-F6E7-E0A9-9ABC4BDBCF36}"/>
                </a:ext>
              </a:extLst>
            </p:cNvPr>
            <p:cNvGrpSpPr/>
            <p:nvPr/>
          </p:nvGrpSpPr>
          <p:grpSpPr>
            <a:xfrm>
              <a:off x="9015230" y="2658069"/>
              <a:ext cx="1393756" cy="838370"/>
              <a:chOff x="6707662" y="3596586"/>
              <a:chExt cx="1600200" cy="102108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5141B6-6AC9-5059-1114-B0B0E7E7A580}"/>
                  </a:ext>
                </a:extLst>
              </p:cNvPr>
              <p:cNvSpPr txBox="1"/>
              <p:nvPr/>
            </p:nvSpPr>
            <p:spPr>
              <a:xfrm>
                <a:off x="6707662" y="4229102"/>
                <a:ext cx="1600200" cy="38856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KoPubWorld돋움체 Light" panose="00000300000000000000" pitchFamily="2" charset="-127"/>
                  </a:rPr>
                  <a:t>Selenium</a:t>
                </a:r>
                <a:endPara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pic>
            <p:nvPicPr>
              <p:cNvPr id="1030" name="Picture 6" descr="Settings ">
                <a:extLst>
                  <a:ext uri="{FF2B5EF4-FFF2-40B4-BE49-F238E27FC236}">
                    <a16:creationId xmlns:a16="http://schemas.microsoft.com/office/drawing/2014/main" id="{C29190A5-1879-497F-A0D1-97A20A161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75" y="3596586"/>
                <a:ext cx="771574" cy="77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CC0FBDB-84CE-D5AD-3053-2133B55C4EA7}"/>
                </a:ext>
              </a:extLst>
            </p:cNvPr>
            <p:cNvGrpSpPr/>
            <p:nvPr/>
          </p:nvGrpSpPr>
          <p:grpSpPr>
            <a:xfrm>
              <a:off x="7360986" y="2019301"/>
              <a:ext cx="1052842" cy="1120434"/>
              <a:chOff x="7360986" y="2025942"/>
              <a:chExt cx="1052842" cy="112043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268EED5-06DF-E342-FB12-160BE459B4B9}"/>
                  </a:ext>
                </a:extLst>
              </p:cNvPr>
              <p:cNvSpPr/>
              <p:nvPr/>
            </p:nvSpPr>
            <p:spPr>
              <a:xfrm>
                <a:off x="7360986" y="2025942"/>
                <a:ext cx="914754" cy="1120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3F3312E-F84B-5609-C839-A2277E70D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4466" y="2116197"/>
                <a:ext cx="919362" cy="1030178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F67FC2D-7C8F-409E-041D-265A08AF30C5}"/>
              </a:ext>
            </a:extLst>
          </p:cNvPr>
          <p:cNvSpPr txBox="1"/>
          <p:nvPr/>
        </p:nvSpPr>
        <p:spPr>
          <a:xfrm>
            <a:off x="6103620" y="5326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37DE2C9-08D2-E8E3-3583-DEE523843F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785" y="6330885"/>
            <a:ext cx="919362" cy="103017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48E6A1E9-8F86-A022-1045-74BD0F77C2F8}"/>
              </a:ext>
            </a:extLst>
          </p:cNvPr>
          <p:cNvGrpSpPr/>
          <p:nvPr/>
        </p:nvGrpSpPr>
        <p:grpSpPr>
          <a:xfrm>
            <a:off x="10362755" y="6031409"/>
            <a:ext cx="1600200" cy="1183882"/>
            <a:chOff x="8186534" y="6565959"/>
            <a:chExt cx="1600200" cy="118388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B57EF98-5A30-D594-BB00-29C2F24C4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28616" y="6565959"/>
              <a:ext cx="862885" cy="90771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08BE0B-84F4-E6DC-1895-F02E07C56ACE}"/>
                </a:ext>
              </a:extLst>
            </p:cNvPr>
            <p:cNvSpPr txBox="1"/>
            <p:nvPr/>
          </p:nvSpPr>
          <p:spPr>
            <a:xfrm>
              <a:off x="8186534" y="736127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Flask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3" name="위로 굽은 화살표[B] 52">
            <a:extLst>
              <a:ext uri="{FF2B5EF4-FFF2-40B4-BE49-F238E27FC236}">
                <a16:creationId xmlns:a16="http://schemas.microsoft.com/office/drawing/2014/main" id="{425D4B95-FFD7-7D6B-4333-ECC8221259DF}"/>
              </a:ext>
            </a:extLst>
          </p:cNvPr>
          <p:cNvSpPr/>
          <p:nvPr/>
        </p:nvSpPr>
        <p:spPr>
          <a:xfrm rot="10800000">
            <a:off x="6469693" y="4914900"/>
            <a:ext cx="1080841" cy="1116509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화살표: 아래쪽 36">
            <a:extLst>
              <a:ext uri="{FF2B5EF4-FFF2-40B4-BE49-F238E27FC236}">
                <a16:creationId xmlns:a16="http://schemas.microsoft.com/office/drawing/2014/main" id="{D2B97641-265C-3E10-C385-D108B3F200CF}"/>
              </a:ext>
            </a:extLst>
          </p:cNvPr>
          <p:cNvSpPr/>
          <p:nvPr/>
        </p:nvSpPr>
        <p:spPr>
          <a:xfrm>
            <a:off x="10868783" y="7354630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화살표: 아래쪽 36">
            <a:extLst>
              <a:ext uri="{FF2B5EF4-FFF2-40B4-BE49-F238E27FC236}">
                <a16:creationId xmlns:a16="http://schemas.microsoft.com/office/drawing/2014/main" id="{F8DA7FC0-8CEB-46CE-F776-1E03F298634E}"/>
              </a:ext>
            </a:extLst>
          </p:cNvPr>
          <p:cNvSpPr/>
          <p:nvPr/>
        </p:nvSpPr>
        <p:spPr>
          <a:xfrm rot="5400000">
            <a:off x="9673536" y="8360929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30B8A-D40B-D27E-8E6F-3C721520310B}"/>
              </a:ext>
            </a:extLst>
          </p:cNvPr>
          <p:cNvSpPr/>
          <p:nvPr/>
        </p:nvSpPr>
        <p:spPr>
          <a:xfrm>
            <a:off x="5868161" y="5630350"/>
            <a:ext cx="6017587" cy="4389575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9E9AF-946A-D08E-126E-98B81CEFEEA0}"/>
              </a:ext>
            </a:extLst>
          </p:cNvPr>
          <p:cNvSpPr/>
          <p:nvPr/>
        </p:nvSpPr>
        <p:spPr>
          <a:xfrm>
            <a:off x="5868161" y="1072347"/>
            <a:ext cx="6017587" cy="3529758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FECD2F-3D90-6729-A2F9-9A45E2A2E046}"/>
              </a:ext>
            </a:extLst>
          </p:cNvPr>
          <p:cNvSpPr/>
          <p:nvPr/>
        </p:nvSpPr>
        <p:spPr>
          <a:xfrm>
            <a:off x="6006241" y="3866801"/>
            <a:ext cx="1814071" cy="2006414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AA50FC1-4EC3-4C5F-A268-1258F8B20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4446" y="803480"/>
            <a:ext cx="6997700" cy="37084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985CF28-F8E3-EBF5-6E02-369C5542E7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1270" y="4943048"/>
            <a:ext cx="7772400" cy="46962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1768FA-9F55-2BB4-BA4B-B5E6CE72CC78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98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위로 굽은 화살표[B] 54">
            <a:extLst>
              <a:ext uri="{FF2B5EF4-FFF2-40B4-BE49-F238E27FC236}">
                <a16:creationId xmlns:a16="http://schemas.microsoft.com/office/drawing/2014/main" id="{373E837E-215A-A291-EE58-6027706FF3A8}"/>
              </a:ext>
            </a:extLst>
          </p:cNvPr>
          <p:cNvSpPr/>
          <p:nvPr/>
        </p:nvSpPr>
        <p:spPr>
          <a:xfrm rot="5400000">
            <a:off x="9096816" y="5414517"/>
            <a:ext cx="1235134" cy="1814074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58DB8-6E4D-12C8-7E39-4BAA3B8BA0DE}"/>
              </a:ext>
            </a:extLst>
          </p:cNvPr>
          <p:cNvSpPr/>
          <p:nvPr/>
        </p:nvSpPr>
        <p:spPr>
          <a:xfrm>
            <a:off x="-2" y="-37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0966F-17CC-B50F-FA4C-4544E85ADE3F}"/>
              </a:ext>
            </a:extLst>
          </p:cNvPr>
          <p:cNvSpPr/>
          <p:nvPr/>
        </p:nvSpPr>
        <p:spPr>
          <a:xfrm>
            <a:off x="-2" y="10019925"/>
            <a:ext cx="18288000" cy="267075"/>
          </a:xfrm>
          <a:prstGeom prst="rect">
            <a:avLst/>
          </a:prstGeom>
          <a:solidFill>
            <a:srgbClr val="028BBA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defTabSz="914400" rtl="0" eaLnBrk="1" latinLnBrk="0" hangingPunct="1"/>
            <a:endParaRPr lang="en-US" altLang="ko-KR" sz="2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97223A8-D6D6-74CC-5F23-49E7B2F03130}"/>
              </a:ext>
            </a:extLst>
          </p:cNvPr>
          <p:cNvCxnSpPr>
            <a:cxnSpLocks/>
          </p:cNvCxnSpPr>
          <p:nvPr/>
        </p:nvCxnSpPr>
        <p:spPr>
          <a:xfrm>
            <a:off x="51054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A02D9E-AA5C-8092-2931-6B10B28A9D0B}"/>
              </a:ext>
            </a:extLst>
          </p:cNvPr>
          <p:cNvGrpSpPr/>
          <p:nvPr/>
        </p:nvGrpSpPr>
        <p:grpSpPr>
          <a:xfrm>
            <a:off x="7918724" y="8331497"/>
            <a:ext cx="1600200" cy="1556866"/>
            <a:chOff x="9032183" y="7864188"/>
            <a:chExt cx="1600200" cy="15568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ED7DB9-1525-CAA4-94F4-57549711F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79" t="1856" r="14823" b="61545"/>
            <a:stretch/>
          </p:blipFill>
          <p:spPr>
            <a:xfrm>
              <a:off x="9372600" y="7864188"/>
              <a:ext cx="919367" cy="9579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E8FB47-1D6E-9501-DAF2-466777163C3D}"/>
                </a:ext>
              </a:extLst>
            </p:cNvPr>
            <p:cNvSpPr txBox="1"/>
            <p:nvPr/>
          </p:nvSpPr>
          <p:spPr>
            <a:xfrm>
              <a:off x="9032183" y="8799730"/>
              <a:ext cx="1600200" cy="6213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5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개발부서</a:t>
              </a:r>
              <a:endPara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A87195-7C2E-C5C6-3320-1FB4626732ED}"/>
              </a:ext>
            </a:extLst>
          </p:cNvPr>
          <p:cNvSpPr txBox="1"/>
          <p:nvPr/>
        </p:nvSpPr>
        <p:spPr>
          <a:xfrm>
            <a:off x="8186534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고객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5948E-52DB-F9A1-9FB6-3955998A2321}"/>
              </a:ext>
            </a:extLst>
          </p:cNvPr>
          <p:cNvSpPr txBox="1"/>
          <p:nvPr/>
        </p:nvSpPr>
        <p:spPr>
          <a:xfrm>
            <a:off x="7184461" y="1015218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상품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747E5-AAA9-06A1-E6A7-15C2B88FE3FF}"/>
              </a:ext>
            </a:extLst>
          </p:cNvPr>
          <p:cNvSpPr txBox="1"/>
          <p:nvPr/>
        </p:nvSpPr>
        <p:spPr>
          <a:xfrm>
            <a:off x="9144000" y="1028700"/>
            <a:ext cx="1600200" cy="621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주문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AFCD89-10DF-8110-37EF-DD62108EDB16}"/>
              </a:ext>
            </a:extLst>
          </p:cNvPr>
          <p:cNvGrpSpPr/>
          <p:nvPr/>
        </p:nvGrpSpPr>
        <p:grpSpPr>
          <a:xfrm>
            <a:off x="6062859" y="4424562"/>
            <a:ext cx="4705210" cy="2035800"/>
            <a:chOff x="6026805" y="2380597"/>
            <a:chExt cx="4705210" cy="20358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4DB939-5778-71B5-E273-F007149B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0884" y="2636826"/>
              <a:ext cx="772807" cy="77280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12B32B4-EA0E-D554-A111-8CD4C4BE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2398" y="2586606"/>
              <a:ext cx="772806" cy="61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45C0C-0E25-7B83-485E-D4CD422CC40D}"/>
                </a:ext>
              </a:extLst>
            </p:cNvPr>
            <p:cNvSpPr txBox="1"/>
            <p:nvPr/>
          </p:nvSpPr>
          <p:spPr>
            <a:xfrm>
              <a:off x="7578701" y="310803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TablePlus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AB05CF-2422-D645-5271-BF34711E762F}"/>
                </a:ext>
              </a:extLst>
            </p:cNvPr>
            <p:cNvSpPr txBox="1"/>
            <p:nvPr/>
          </p:nvSpPr>
          <p:spPr>
            <a:xfrm>
              <a:off x="6026805" y="2380597"/>
              <a:ext cx="1879064" cy="51552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대시보드 시각화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35E7BF-6F46-4D8A-A602-7A568585CDB5}"/>
                </a:ext>
              </a:extLst>
            </p:cNvPr>
            <p:cNvSpPr txBox="1"/>
            <p:nvPr/>
          </p:nvSpPr>
          <p:spPr>
            <a:xfrm>
              <a:off x="8852951" y="3708511"/>
              <a:ext cx="1879064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다중선형회귀</a:t>
              </a:r>
              <a:br>
                <a:rPr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모델 생성</a:t>
              </a:r>
              <a:endPara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1028" name="Picture 4" descr="Tableau - Workforce EdTech">
            <a:extLst>
              <a:ext uri="{FF2B5EF4-FFF2-40B4-BE49-F238E27FC236}">
                <a16:creationId xmlns:a16="http://schemas.microsoft.com/office/drawing/2014/main" id="{BC41E8CD-C85C-1116-547E-E3EC42DC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14" y="6197510"/>
            <a:ext cx="919365" cy="91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EE5D8F-A381-C0CC-BB35-2F472AC0D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5617" y="8571685"/>
            <a:ext cx="621324" cy="6213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C7E87C-4750-AB21-90E2-CC3654DC845F}"/>
              </a:ext>
            </a:extLst>
          </p:cNvPr>
          <p:cNvSpPr txBox="1"/>
          <p:nvPr/>
        </p:nvSpPr>
        <p:spPr>
          <a:xfrm>
            <a:off x="12676451" y="881352"/>
            <a:ext cx="10461097" cy="68634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개발 프로세스</a:t>
            </a:r>
            <a:endParaRPr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동적 </a:t>
            </a:r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스크레이핑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2.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3.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데이터베이스 적재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4.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데이터 대시보드 생성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5.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판매량 예측 모델 생성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다중선형회귀 모델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6.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모델을 플라스크에 적재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7.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rPr>
              <a:t> 웹 서비스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4B7DE0B-DDB6-1F4A-8234-DD9C0D7BE987}"/>
              </a:ext>
            </a:extLst>
          </p:cNvPr>
          <p:cNvCxnSpPr>
            <a:cxnSpLocks/>
          </p:cNvCxnSpPr>
          <p:nvPr/>
        </p:nvCxnSpPr>
        <p:spPr>
          <a:xfrm>
            <a:off x="12192000" y="647700"/>
            <a:ext cx="0" cy="9067800"/>
          </a:xfrm>
          <a:prstGeom prst="line">
            <a:avLst/>
          </a:prstGeom>
          <a:ln w="25400">
            <a:solidFill>
              <a:srgbClr val="028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36">
            <a:extLst>
              <a:ext uri="{FF2B5EF4-FFF2-40B4-BE49-F238E27FC236}">
                <a16:creationId xmlns:a16="http://schemas.microsoft.com/office/drawing/2014/main" id="{DA4DF66D-4084-082B-2BCD-9B15C2B1ADBC}"/>
              </a:ext>
            </a:extLst>
          </p:cNvPr>
          <p:cNvSpPr/>
          <p:nvPr/>
        </p:nvSpPr>
        <p:spPr>
          <a:xfrm>
            <a:off x="8196113" y="1757085"/>
            <a:ext cx="1460616" cy="2873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8BAF73-64A4-A20D-53EF-345CC6A75100}"/>
              </a:ext>
            </a:extLst>
          </p:cNvPr>
          <p:cNvGrpSpPr/>
          <p:nvPr/>
        </p:nvGrpSpPr>
        <p:grpSpPr>
          <a:xfrm>
            <a:off x="7391400" y="1920420"/>
            <a:ext cx="3048000" cy="1800246"/>
            <a:chOff x="7360986" y="2019301"/>
            <a:chExt cx="3048000" cy="180024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FF1979-332B-FD7D-ED65-EDCB300F365D}"/>
                </a:ext>
              </a:extLst>
            </p:cNvPr>
            <p:cNvSpPr/>
            <p:nvPr/>
          </p:nvSpPr>
          <p:spPr>
            <a:xfrm>
              <a:off x="7888310" y="2401484"/>
              <a:ext cx="2214119" cy="1418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5D6FE1-43EB-F6E7-E0A9-9ABC4BDBCF36}"/>
                </a:ext>
              </a:extLst>
            </p:cNvPr>
            <p:cNvGrpSpPr/>
            <p:nvPr/>
          </p:nvGrpSpPr>
          <p:grpSpPr>
            <a:xfrm>
              <a:off x="9015230" y="2658069"/>
              <a:ext cx="1393756" cy="838370"/>
              <a:chOff x="6707662" y="3596586"/>
              <a:chExt cx="1600200" cy="102108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5141B6-6AC9-5059-1114-B0B0E7E7A580}"/>
                  </a:ext>
                </a:extLst>
              </p:cNvPr>
              <p:cNvSpPr txBox="1"/>
              <p:nvPr/>
            </p:nvSpPr>
            <p:spPr>
              <a:xfrm>
                <a:off x="6707662" y="4229102"/>
                <a:ext cx="1600200" cy="38856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KoPubWorld돋움체 Light" panose="00000300000000000000" pitchFamily="2" charset="-127"/>
                  </a:rPr>
                  <a:t>Selenium</a:t>
                </a:r>
                <a:endPara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pic>
            <p:nvPicPr>
              <p:cNvPr id="1030" name="Picture 6" descr="Settings ">
                <a:extLst>
                  <a:ext uri="{FF2B5EF4-FFF2-40B4-BE49-F238E27FC236}">
                    <a16:creationId xmlns:a16="http://schemas.microsoft.com/office/drawing/2014/main" id="{C29190A5-1879-497F-A0D1-97A20A161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75" y="3596586"/>
                <a:ext cx="771574" cy="77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CC0FBDB-84CE-D5AD-3053-2133B55C4EA7}"/>
                </a:ext>
              </a:extLst>
            </p:cNvPr>
            <p:cNvGrpSpPr/>
            <p:nvPr/>
          </p:nvGrpSpPr>
          <p:grpSpPr>
            <a:xfrm>
              <a:off x="7360986" y="2019301"/>
              <a:ext cx="1052842" cy="1120434"/>
              <a:chOff x="7360986" y="2025942"/>
              <a:chExt cx="1052842" cy="112043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268EED5-06DF-E342-FB12-160BE459B4B9}"/>
                  </a:ext>
                </a:extLst>
              </p:cNvPr>
              <p:cNvSpPr/>
              <p:nvPr/>
            </p:nvSpPr>
            <p:spPr>
              <a:xfrm>
                <a:off x="7360986" y="2025942"/>
                <a:ext cx="914754" cy="1120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3F3312E-F84B-5609-C839-A2277E70D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4466" y="2116197"/>
                <a:ext cx="919362" cy="1030178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F67FC2D-7C8F-409E-041D-265A08AF30C5}"/>
              </a:ext>
            </a:extLst>
          </p:cNvPr>
          <p:cNvSpPr txBox="1"/>
          <p:nvPr/>
        </p:nvSpPr>
        <p:spPr>
          <a:xfrm>
            <a:off x="6103620" y="5326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37DE2C9-08D2-E8E3-3583-DEE523843F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785" y="6330885"/>
            <a:ext cx="919362" cy="103017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48E6A1E9-8F86-A022-1045-74BD0F77C2F8}"/>
              </a:ext>
            </a:extLst>
          </p:cNvPr>
          <p:cNvGrpSpPr/>
          <p:nvPr/>
        </p:nvGrpSpPr>
        <p:grpSpPr>
          <a:xfrm>
            <a:off x="10362755" y="6031409"/>
            <a:ext cx="1600200" cy="1183882"/>
            <a:chOff x="8186534" y="6565959"/>
            <a:chExt cx="1600200" cy="118388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B57EF98-5A30-D594-BB00-29C2F24C4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28616" y="6565959"/>
              <a:ext cx="862885" cy="90771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08BE0B-84F4-E6DC-1895-F02E07C56ACE}"/>
                </a:ext>
              </a:extLst>
            </p:cNvPr>
            <p:cNvSpPr txBox="1"/>
            <p:nvPr/>
          </p:nvSpPr>
          <p:spPr>
            <a:xfrm>
              <a:off x="8186534" y="7361273"/>
              <a:ext cx="1600200" cy="388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KoPubWorld돋움체 Light" panose="00000300000000000000" pitchFamily="2" charset="-127"/>
                </a:rPr>
                <a:t>Flask</a:t>
              </a:r>
              <a:endPara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3" name="위로 굽은 화살표[B] 52">
            <a:extLst>
              <a:ext uri="{FF2B5EF4-FFF2-40B4-BE49-F238E27FC236}">
                <a16:creationId xmlns:a16="http://schemas.microsoft.com/office/drawing/2014/main" id="{425D4B95-FFD7-7D6B-4333-ECC8221259DF}"/>
              </a:ext>
            </a:extLst>
          </p:cNvPr>
          <p:cNvSpPr/>
          <p:nvPr/>
        </p:nvSpPr>
        <p:spPr>
          <a:xfrm rot="10800000">
            <a:off x="6469693" y="4914900"/>
            <a:ext cx="1080841" cy="1116509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화살표: 아래쪽 36">
            <a:extLst>
              <a:ext uri="{FF2B5EF4-FFF2-40B4-BE49-F238E27FC236}">
                <a16:creationId xmlns:a16="http://schemas.microsoft.com/office/drawing/2014/main" id="{D2B97641-265C-3E10-C385-D108B3F200CF}"/>
              </a:ext>
            </a:extLst>
          </p:cNvPr>
          <p:cNvSpPr/>
          <p:nvPr/>
        </p:nvSpPr>
        <p:spPr>
          <a:xfrm>
            <a:off x="10868783" y="7354630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화살표: 아래쪽 36">
            <a:extLst>
              <a:ext uri="{FF2B5EF4-FFF2-40B4-BE49-F238E27FC236}">
                <a16:creationId xmlns:a16="http://schemas.microsoft.com/office/drawing/2014/main" id="{F8DA7FC0-8CEB-46CE-F776-1E03F298634E}"/>
              </a:ext>
            </a:extLst>
          </p:cNvPr>
          <p:cNvSpPr/>
          <p:nvPr/>
        </p:nvSpPr>
        <p:spPr>
          <a:xfrm rot="5400000">
            <a:off x="9673536" y="8360929"/>
            <a:ext cx="590186" cy="11165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30B8A-D40B-D27E-8E6F-3C721520310B}"/>
              </a:ext>
            </a:extLst>
          </p:cNvPr>
          <p:cNvSpPr/>
          <p:nvPr/>
        </p:nvSpPr>
        <p:spPr>
          <a:xfrm>
            <a:off x="7888310" y="5672127"/>
            <a:ext cx="3983836" cy="4216235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47F58F-40F7-6EED-CC6D-C3A6E5018212}"/>
              </a:ext>
            </a:extLst>
          </p:cNvPr>
          <p:cNvSpPr/>
          <p:nvPr/>
        </p:nvSpPr>
        <p:spPr>
          <a:xfrm>
            <a:off x="5868161" y="1072347"/>
            <a:ext cx="6017587" cy="3529758"/>
          </a:xfrm>
          <a:prstGeom prst="rect">
            <a:avLst/>
          </a:prstGeom>
          <a:solidFill>
            <a:schemeClr val="bg1">
              <a:alpha val="878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17E60-CC22-6C4D-0F90-2BE5B4BB2E52}"/>
              </a:ext>
            </a:extLst>
          </p:cNvPr>
          <p:cNvSpPr txBox="1"/>
          <p:nvPr/>
        </p:nvSpPr>
        <p:spPr>
          <a:xfrm>
            <a:off x="381000" y="1325880"/>
            <a:ext cx="4116568" cy="85561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01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개요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제공 서비스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파이프라인</a:t>
            </a:r>
            <a:endParaRPr lang="en-US" altLang="ko-KR" sz="5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04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데이터</a:t>
            </a:r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05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서비스 시연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06</a:t>
            </a:r>
            <a:r>
              <a:rPr lang="ko-KR" altLang="en-US" sz="50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KoPubWorld돋움체 Medium" panose="00000600000000000000" pitchFamily="2" charset="-127"/>
              </a:rPr>
              <a:t> 마무리</a:t>
            </a:r>
            <a:endParaRPr lang="en-US" altLang="ko-KR" sz="5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40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792</Words>
  <Application>Microsoft Macintosh PowerPoint</Application>
  <PresentationFormat>사용자 지정</PresentationFormat>
  <Paragraphs>330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Apple SD Gothic Neo</vt:lpstr>
      <vt:lpstr>KoPubWorld돋움체 Light</vt:lpstr>
      <vt:lpstr>KoPubWorld돋움체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장건희</cp:lastModifiedBy>
  <cp:revision>100</cp:revision>
  <dcterms:created xsi:type="dcterms:W3CDTF">2021-12-18T00:49:38Z</dcterms:created>
  <dcterms:modified xsi:type="dcterms:W3CDTF">2023-06-19T07:26:28Z</dcterms:modified>
</cp:coreProperties>
</file>