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98" r:id="rId5"/>
    <p:sldId id="299" r:id="rId6"/>
    <p:sldId id="302" r:id="rId7"/>
    <p:sldId id="303" r:id="rId8"/>
    <p:sldId id="304" r:id="rId9"/>
    <p:sldId id="305" r:id="rId10"/>
    <p:sldId id="306" r:id="rId1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2023/7/5</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2023/7/5</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ja-JP" sz="4400" dirty="0">
                <a:solidFill>
                  <a:schemeClr val="tx1"/>
                </a:solidFill>
                <a:latin typeface="Meiryo UI" panose="020B0604030504040204" pitchFamily="50" charset="-128"/>
                <a:ea typeface="Meiryo UI" panose="020B0604030504040204" pitchFamily="50" charset="-128"/>
              </a:rPr>
              <a:t>Growth </a:t>
            </a:r>
            <a:br>
              <a:rPr lang="en-US" altLang="ja-JP" sz="4400" dirty="0">
                <a:solidFill>
                  <a:schemeClr val="tx1"/>
                </a:solidFill>
                <a:latin typeface="Meiryo UI" panose="020B0604030504040204" pitchFamily="50" charset="-128"/>
                <a:ea typeface="Meiryo UI" panose="020B0604030504040204" pitchFamily="50" charset="-128"/>
              </a:rPr>
            </a:br>
            <a:r>
              <a:rPr lang="en-US" altLang="ja-JP" sz="4400" dirty="0">
                <a:solidFill>
                  <a:schemeClr val="tx1"/>
                </a:solidFill>
                <a:latin typeface="Meiryo UI" panose="020B0604030504040204" pitchFamily="50" charset="-128"/>
                <a:ea typeface="Meiryo UI" panose="020B0604030504040204" pitchFamily="50" charset="-128"/>
              </a:rPr>
              <a:t>      Record</a:t>
            </a: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ja-JP" altLang="en-US" sz="1600" dirty="0">
                <a:latin typeface="Meiryo UI" panose="020B0604030504040204" pitchFamily="50" charset="-128"/>
                <a:ea typeface="Meiryo UI" panose="020B0604030504040204" pitchFamily="50" charset="-128"/>
              </a:rPr>
              <a:t>高度情報工学科４年</a:t>
            </a:r>
            <a:endParaRPr lang="en-US" altLang="ja-JP" sz="1600" dirty="0">
              <a:latin typeface="Meiryo UI" panose="020B0604030504040204" pitchFamily="50" charset="-128"/>
              <a:ea typeface="Meiryo UI" panose="020B0604030504040204" pitchFamily="50" charset="-128"/>
            </a:endParaRPr>
          </a:p>
          <a:p>
            <a:pPr rtl="0">
              <a:lnSpc>
                <a:spcPct val="100000"/>
              </a:lnSpc>
            </a:pPr>
            <a:r>
              <a:rPr lang="ja-JP" altLang="en-US" sz="1600" dirty="0">
                <a:latin typeface="Meiryo UI" panose="020B0604030504040204" pitchFamily="50" charset="-128"/>
              </a:rPr>
              <a:t>熊谷 優耶</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9DB2-B9FC-390B-B3CF-421A1A9E8BAC}"/>
              </a:ext>
            </a:extLst>
          </p:cNvPr>
          <p:cNvSpPr>
            <a:spLocks noGrp="1"/>
          </p:cNvSpPr>
          <p:nvPr>
            <p:ph type="title"/>
          </p:nvPr>
        </p:nvSpPr>
        <p:spPr/>
        <p:txBody>
          <a:bodyPr/>
          <a:lstStyle/>
          <a:p>
            <a:r>
              <a:rPr kumimoji="1" lang="ja-JP" altLang="en-US" dirty="0"/>
              <a:t>アプリの概要</a:t>
            </a:r>
          </a:p>
        </p:txBody>
      </p:sp>
      <p:sp>
        <p:nvSpPr>
          <p:cNvPr id="3" name="コンテンツ プレースホルダー 2">
            <a:extLst>
              <a:ext uri="{FF2B5EF4-FFF2-40B4-BE49-F238E27FC236}">
                <a16:creationId xmlns:a16="http://schemas.microsoft.com/office/drawing/2014/main" id="{6F22D50D-8034-58B8-E9FC-044EB33A9895}"/>
              </a:ext>
            </a:extLst>
          </p:cNvPr>
          <p:cNvSpPr>
            <a:spLocks noGrp="1"/>
          </p:cNvSpPr>
          <p:nvPr>
            <p:ph idx="1"/>
          </p:nvPr>
        </p:nvSpPr>
        <p:spPr/>
        <p:txBody>
          <a:bodyPr>
            <a:normAutofit/>
          </a:bodyPr>
          <a:lstStyle/>
          <a:p>
            <a:r>
              <a:rPr lang="ja-JP" altLang="en-US" sz="2000" dirty="0"/>
              <a:t>・</a:t>
            </a:r>
            <a:r>
              <a:rPr lang="ja-JP" altLang="en-US" sz="2000" b="1" dirty="0"/>
              <a:t>作ろうと思ったきっかけ</a:t>
            </a:r>
            <a:r>
              <a:rPr lang="ja-JP" altLang="en-US" sz="2000" dirty="0"/>
              <a:t>：</a:t>
            </a:r>
            <a:endParaRPr lang="en-US" altLang="ja-JP" sz="2000" dirty="0"/>
          </a:p>
          <a:p>
            <a:r>
              <a:rPr lang="ja-JP" altLang="en-US" sz="2000" dirty="0"/>
              <a:t>最近飼い始めたモルモットの日々の体重をノートにメモしていたが、何かの拍子になくしたりしてしまうかと思い、このアプリを作成しようと思った。</a:t>
            </a:r>
            <a:endParaRPr lang="en-US" altLang="ja-JP" sz="2000" dirty="0"/>
          </a:p>
          <a:p>
            <a:r>
              <a:rPr lang="ja-JP" altLang="en-US" sz="2000" dirty="0"/>
              <a:t>・</a:t>
            </a:r>
            <a:r>
              <a:rPr lang="ja-JP" altLang="en-US" sz="2000" b="1" dirty="0"/>
              <a:t>アプリの概要</a:t>
            </a:r>
            <a:r>
              <a:rPr lang="ja-JP" altLang="en-US" sz="2000" dirty="0"/>
              <a:t>：</a:t>
            </a:r>
            <a:endParaRPr lang="en-US" altLang="ja-JP" sz="2000" dirty="0"/>
          </a:p>
          <a:p>
            <a:r>
              <a:rPr lang="ja-JP" altLang="en-US" sz="2000" dirty="0"/>
              <a:t>カレンダーに日々のペットの体長と体重を入力することで、ペットの成長を記録することはもちろん、</a:t>
            </a:r>
            <a:endParaRPr lang="en-US" altLang="ja-JP" sz="2000" dirty="0"/>
          </a:p>
          <a:p>
            <a:r>
              <a:rPr lang="ja-JP" altLang="en-US" sz="2000" dirty="0"/>
              <a:t>体調管理などにも利用することが出来る。</a:t>
            </a:r>
            <a:endParaRPr lang="en-US" altLang="ja-JP" sz="2000" dirty="0"/>
          </a:p>
          <a:p>
            <a:endParaRPr kumimoji="1" lang="ja-JP" altLang="en-US" sz="2000" dirty="0"/>
          </a:p>
        </p:txBody>
      </p:sp>
    </p:spTree>
    <p:extLst>
      <p:ext uri="{BB962C8B-B14F-4D97-AF65-F5344CB8AC3E}">
        <p14:creationId xmlns:p14="http://schemas.microsoft.com/office/powerpoint/2010/main" val="165335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E1AC4C-8E9A-4863-B833-A09B72442C28}"/>
              </a:ext>
            </a:extLst>
          </p:cNvPr>
          <p:cNvSpPr>
            <a:spLocks noGrp="1"/>
          </p:cNvSpPr>
          <p:nvPr>
            <p:ph type="title"/>
          </p:nvPr>
        </p:nvSpPr>
        <p:spPr/>
        <p:txBody>
          <a:bodyPr/>
          <a:lstStyle/>
          <a:p>
            <a:r>
              <a:rPr kumimoji="1" lang="ja-JP" altLang="en-US" dirty="0"/>
              <a:t>アプリの構成</a:t>
            </a:r>
          </a:p>
        </p:txBody>
      </p:sp>
      <p:sp>
        <p:nvSpPr>
          <p:cNvPr id="3" name="コンテンツ プレースホルダー 2">
            <a:extLst>
              <a:ext uri="{FF2B5EF4-FFF2-40B4-BE49-F238E27FC236}">
                <a16:creationId xmlns:a16="http://schemas.microsoft.com/office/drawing/2014/main" id="{E1FD229B-8F6A-287A-1AD6-B7F3712E3584}"/>
              </a:ext>
            </a:extLst>
          </p:cNvPr>
          <p:cNvSpPr>
            <a:spLocks noGrp="1"/>
          </p:cNvSpPr>
          <p:nvPr>
            <p:ph idx="1"/>
          </p:nvPr>
        </p:nvSpPr>
        <p:spPr/>
        <p:txBody>
          <a:bodyPr/>
          <a:lstStyle/>
          <a:p>
            <a:r>
              <a:rPr kumimoji="1" lang="ja-JP" altLang="en-US" dirty="0"/>
              <a:t>・</a:t>
            </a:r>
            <a:r>
              <a:rPr lang="ja-JP" altLang="en-US" dirty="0"/>
              <a:t>ペット選択ページ</a:t>
            </a:r>
            <a:endParaRPr lang="en-US" altLang="ja-JP" dirty="0"/>
          </a:p>
          <a:p>
            <a:r>
              <a:rPr kumimoji="1" lang="ja-JP" altLang="en-US" dirty="0"/>
              <a:t>・成長記録登録ページ</a:t>
            </a:r>
            <a:endParaRPr kumimoji="1" lang="en-US" altLang="ja-JP" dirty="0"/>
          </a:p>
          <a:p>
            <a:r>
              <a:rPr kumimoji="1" lang="ja-JP" altLang="en-US" dirty="0"/>
              <a:t>・グラフページ</a:t>
            </a:r>
          </a:p>
        </p:txBody>
      </p:sp>
    </p:spTree>
    <p:extLst>
      <p:ext uri="{BB962C8B-B14F-4D97-AF65-F5344CB8AC3E}">
        <p14:creationId xmlns:p14="http://schemas.microsoft.com/office/powerpoint/2010/main" val="426539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9562AB13-E223-8B9F-9F72-1FD4DBBE9826}"/>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6" name="正方形/長方形 5">
            <a:extLst>
              <a:ext uri="{FF2B5EF4-FFF2-40B4-BE49-F238E27FC236}">
                <a16:creationId xmlns:a16="http://schemas.microsoft.com/office/drawing/2014/main" id="{41E4CA22-9DA6-248E-EF71-96DE224981E1}"/>
              </a:ext>
            </a:extLst>
          </p:cNvPr>
          <p:cNvSpPr/>
          <p:nvPr/>
        </p:nvSpPr>
        <p:spPr>
          <a:xfrm>
            <a:off x="4894216" y="1454331"/>
            <a:ext cx="2386149" cy="4093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98BF796-1C4A-BB7D-13AD-E9B96F28ED34}"/>
              </a:ext>
            </a:extLst>
          </p:cNvPr>
          <p:cNvSpPr/>
          <p:nvPr/>
        </p:nvSpPr>
        <p:spPr>
          <a:xfrm>
            <a:off x="6679474" y="1132114"/>
            <a:ext cx="600892" cy="322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00FE7D51-5E2B-C8B5-81F8-D2CC9464799D}"/>
              </a:ext>
            </a:extLst>
          </p:cNvPr>
          <p:cNvCxnSpPr>
            <a:cxnSpLocks/>
          </p:cNvCxnSpPr>
          <p:nvPr/>
        </p:nvCxnSpPr>
        <p:spPr>
          <a:xfrm flipH="1">
            <a:off x="3840480" y="1637211"/>
            <a:ext cx="10537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F6AF28F-BA89-6B4E-9644-AE72D7D133A3}"/>
              </a:ext>
            </a:extLst>
          </p:cNvPr>
          <p:cNvCxnSpPr>
            <a:stCxn id="7" idx="3"/>
          </p:cNvCxnSpPr>
          <p:nvPr/>
        </p:nvCxnSpPr>
        <p:spPr>
          <a:xfrm flipV="1">
            <a:off x="7280366" y="1280160"/>
            <a:ext cx="548640" cy="13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4D82A6E-2A8B-6B68-7816-08DC2748EDE3}"/>
              </a:ext>
            </a:extLst>
          </p:cNvPr>
          <p:cNvSpPr txBox="1"/>
          <p:nvPr/>
        </p:nvSpPr>
        <p:spPr>
          <a:xfrm>
            <a:off x="7897717" y="1131164"/>
            <a:ext cx="4137671" cy="646331"/>
          </a:xfrm>
          <a:prstGeom prst="rect">
            <a:avLst/>
          </a:prstGeom>
          <a:noFill/>
        </p:spPr>
        <p:txBody>
          <a:bodyPr wrap="none" rtlCol="0">
            <a:spAutoFit/>
          </a:bodyPr>
          <a:lstStyle/>
          <a:p>
            <a:r>
              <a:rPr kumimoji="1" lang="ja-JP" altLang="en-US" dirty="0"/>
              <a:t>複数匹ペットを飼っている場合は、</a:t>
            </a:r>
            <a:endParaRPr kumimoji="1" lang="en-US" altLang="ja-JP" dirty="0"/>
          </a:p>
          <a:p>
            <a:r>
              <a:rPr kumimoji="1" lang="ja-JP" altLang="en-US" dirty="0"/>
              <a:t>このボタンからペットの名前を入力し追加</a:t>
            </a:r>
          </a:p>
        </p:txBody>
      </p:sp>
      <p:sp>
        <p:nvSpPr>
          <p:cNvPr id="18" name="テキスト ボックス 17">
            <a:extLst>
              <a:ext uri="{FF2B5EF4-FFF2-40B4-BE49-F238E27FC236}">
                <a16:creationId xmlns:a16="http://schemas.microsoft.com/office/drawing/2014/main" id="{63E059D6-A778-30C9-86C8-CBBD2C1B6E88}"/>
              </a:ext>
            </a:extLst>
          </p:cNvPr>
          <p:cNvSpPr txBox="1">
            <a:spLocks/>
          </p:cNvSpPr>
          <p:nvPr/>
        </p:nvSpPr>
        <p:spPr>
          <a:xfrm>
            <a:off x="125514" y="1471794"/>
            <a:ext cx="4940776" cy="2585323"/>
          </a:xfrm>
          <a:prstGeom prst="rect">
            <a:avLst/>
          </a:prstGeom>
          <a:noFill/>
        </p:spPr>
        <p:txBody>
          <a:bodyPr wrap="none" rtlCol="0">
            <a:spAutoFit/>
          </a:bodyPr>
          <a:lstStyle/>
          <a:p>
            <a:r>
              <a:rPr kumimoji="1" lang="ja-JP" altLang="en-US" dirty="0"/>
              <a:t>成長記録を入力したいペットの名前を</a:t>
            </a:r>
            <a:endParaRPr kumimoji="1" lang="en-US" altLang="ja-JP" dirty="0"/>
          </a:p>
          <a:p>
            <a:r>
              <a:rPr kumimoji="1" lang="ja-JP" altLang="en-US" dirty="0"/>
              <a:t>選択することで、</a:t>
            </a:r>
            <a:endParaRPr kumimoji="1" lang="en-US" altLang="ja-JP" dirty="0"/>
          </a:p>
          <a:p>
            <a:r>
              <a:rPr kumimoji="1" lang="ja-JP" altLang="en-US" dirty="0"/>
              <a:t>ペットごとの「成長記録登録ページ」を表示する。</a:t>
            </a:r>
            <a:endParaRPr kumimoji="1" lang="en-US" altLang="ja-JP" dirty="0"/>
          </a:p>
          <a:p>
            <a:r>
              <a:rPr kumimoji="1" lang="en-US" altLang="ja-JP" sz="1400" dirty="0">
                <a:solidFill>
                  <a:srgbClr val="FF0000"/>
                </a:solidFill>
              </a:rPr>
              <a:t>※</a:t>
            </a:r>
            <a:r>
              <a:rPr kumimoji="1" lang="ja-JP" altLang="en-US" sz="1400" dirty="0">
                <a:solidFill>
                  <a:srgbClr val="FF0000"/>
                </a:solidFill>
              </a:rPr>
              <a:t>ペットごとに成長記録を表示する部分は未実装</a:t>
            </a:r>
            <a:endParaRPr kumimoji="1" lang="en-US" altLang="ja-JP" sz="1400" dirty="0">
              <a:solidFill>
                <a:srgbClr val="FF0000"/>
              </a:solidFill>
            </a:endParaRPr>
          </a:p>
          <a:p>
            <a:r>
              <a:rPr kumimoji="1" lang="ja-JP" altLang="en-US" dirty="0"/>
              <a:t>また、ペットの名前を入力し間違えた場合は</a:t>
            </a:r>
            <a:endParaRPr kumimoji="1" lang="en-US" altLang="ja-JP" dirty="0"/>
          </a:p>
          <a:p>
            <a:r>
              <a:rPr kumimoji="1" lang="ja-JP" altLang="en-US" dirty="0"/>
              <a:t>変更ボタン、</a:t>
            </a:r>
            <a:endParaRPr kumimoji="1" lang="en-US" altLang="ja-JP" dirty="0"/>
          </a:p>
          <a:p>
            <a:r>
              <a:rPr kumimoji="1" lang="ja-JP" altLang="en-US" dirty="0"/>
              <a:t>もう成長記録を登録する必要がなくなった場合</a:t>
            </a:r>
            <a:endParaRPr kumimoji="1" lang="en-US" altLang="ja-JP" dirty="0"/>
          </a:p>
          <a:p>
            <a:r>
              <a:rPr kumimoji="1" lang="ja-JP" altLang="en-US" dirty="0"/>
              <a:t>は、削除ボタンを押すことで</a:t>
            </a:r>
            <a:endParaRPr kumimoji="1" lang="en-US" altLang="ja-JP" dirty="0"/>
          </a:p>
          <a:p>
            <a:r>
              <a:rPr kumimoji="1" lang="ja-JP" altLang="en-US" dirty="0"/>
              <a:t>それぞれ、変更、削除ができる。</a:t>
            </a:r>
          </a:p>
        </p:txBody>
      </p:sp>
      <p:grpSp>
        <p:nvGrpSpPr>
          <p:cNvPr id="22" name="グループ化 21">
            <a:extLst>
              <a:ext uri="{FF2B5EF4-FFF2-40B4-BE49-F238E27FC236}">
                <a16:creationId xmlns:a16="http://schemas.microsoft.com/office/drawing/2014/main" id="{0C582E52-7B92-4DE4-EFFD-4DF582C0A173}"/>
              </a:ext>
            </a:extLst>
          </p:cNvPr>
          <p:cNvGrpSpPr/>
          <p:nvPr/>
        </p:nvGrpSpPr>
        <p:grpSpPr>
          <a:xfrm>
            <a:off x="156612" y="230344"/>
            <a:ext cx="4276051" cy="461665"/>
            <a:chOff x="156612" y="230344"/>
            <a:chExt cx="4276051" cy="461665"/>
          </a:xfrm>
        </p:grpSpPr>
        <p:sp>
          <p:nvSpPr>
            <p:cNvPr id="2" name="テキスト ボックス 1">
              <a:extLst>
                <a:ext uri="{FF2B5EF4-FFF2-40B4-BE49-F238E27FC236}">
                  <a16:creationId xmlns:a16="http://schemas.microsoft.com/office/drawing/2014/main" id="{7D81DE38-FF77-EE30-744C-073FD2497BAF}"/>
                </a:ext>
              </a:extLst>
            </p:cNvPr>
            <p:cNvSpPr txBox="1"/>
            <p:nvPr/>
          </p:nvSpPr>
          <p:spPr>
            <a:xfrm>
              <a:off x="156612" y="230344"/>
              <a:ext cx="2383986" cy="461665"/>
            </a:xfrm>
            <a:prstGeom prst="rect">
              <a:avLst/>
            </a:prstGeom>
            <a:noFill/>
          </p:spPr>
          <p:txBody>
            <a:bodyPr wrap="none" rtlCol="0">
              <a:spAutoFit/>
            </a:bodyPr>
            <a:lstStyle/>
            <a:p>
              <a:r>
                <a:rPr kumimoji="1" lang="ja-JP" altLang="en-US" sz="2400" dirty="0"/>
                <a:t>ペット選択ページ</a:t>
              </a:r>
            </a:p>
          </p:txBody>
        </p:sp>
        <p:cxnSp>
          <p:nvCxnSpPr>
            <p:cNvPr id="20" name="直線コネクタ 19">
              <a:extLst>
                <a:ext uri="{FF2B5EF4-FFF2-40B4-BE49-F238E27FC236}">
                  <a16:creationId xmlns:a16="http://schemas.microsoft.com/office/drawing/2014/main" id="{9A4B6AA1-B2E7-5412-783F-DF2ED54BAC91}"/>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038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カレンダー&#10;&#10;自動的に生成された説明">
            <a:extLst>
              <a:ext uri="{FF2B5EF4-FFF2-40B4-BE49-F238E27FC236}">
                <a16:creationId xmlns:a16="http://schemas.microsoft.com/office/drawing/2014/main" id="{23D4D97D-BCD3-86B2-EABE-804E456C86BB}"/>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5" name="正方形/長方形 4">
            <a:extLst>
              <a:ext uri="{FF2B5EF4-FFF2-40B4-BE49-F238E27FC236}">
                <a16:creationId xmlns:a16="http://schemas.microsoft.com/office/drawing/2014/main" id="{1D2767A9-F1C6-D6EE-332D-EF986014D175}"/>
              </a:ext>
            </a:extLst>
          </p:cNvPr>
          <p:cNvSpPr/>
          <p:nvPr/>
        </p:nvSpPr>
        <p:spPr>
          <a:xfrm>
            <a:off x="5590903" y="3892731"/>
            <a:ext cx="97536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94B2CFE8-5759-803C-8AF5-268F4E8BC625}"/>
              </a:ext>
            </a:extLst>
          </p:cNvPr>
          <p:cNvCxnSpPr/>
          <p:nvPr/>
        </p:nvCxnSpPr>
        <p:spPr>
          <a:xfrm flipV="1">
            <a:off x="6566263" y="1759131"/>
            <a:ext cx="1480457" cy="2203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891B8E8B-FFEA-78B4-26DC-172B95493F64}"/>
              </a:ext>
            </a:extLst>
          </p:cNvPr>
          <p:cNvSpPr/>
          <p:nvPr/>
        </p:nvSpPr>
        <p:spPr>
          <a:xfrm>
            <a:off x="4885509" y="4136571"/>
            <a:ext cx="2394857" cy="548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3DCA0858-4411-D0D8-BA7E-4F18C0AB49CF}"/>
              </a:ext>
            </a:extLst>
          </p:cNvPr>
          <p:cNvCxnSpPr>
            <a:cxnSpLocks/>
            <a:stCxn id="8" idx="1"/>
          </p:cNvCxnSpPr>
          <p:nvPr/>
        </p:nvCxnSpPr>
        <p:spPr>
          <a:xfrm flipH="1" flipV="1">
            <a:off x="3053559" y="2540418"/>
            <a:ext cx="1831950" cy="1870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B0D9287-5692-9919-5141-4DD0B5529BEA}"/>
              </a:ext>
            </a:extLst>
          </p:cNvPr>
          <p:cNvSpPr/>
          <p:nvPr/>
        </p:nvSpPr>
        <p:spPr>
          <a:xfrm>
            <a:off x="4885509" y="5512526"/>
            <a:ext cx="2394857" cy="4005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47AAB8A9-3DAB-E786-D4D1-AE1501DB9E2F}"/>
              </a:ext>
            </a:extLst>
          </p:cNvPr>
          <p:cNvCxnSpPr>
            <a:cxnSpLocks/>
          </p:cNvCxnSpPr>
          <p:nvPr/>
        </p:nvCxnSpPr>
        <p:spPr>
          <a:xfrm flipH="1" flipV="1">
            <a:off x="4432663" y="5512526"/>
            <a:ext cx="452846" cy="230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descr="グラフィカル ユーザー インターフェイス, テキスト, アプリケーション&#10;&#10;中程度の精度で自動的に生成された説明">
            <a:extLst>
              <a:ext uri="{FF2B5EF4-FFF2-40B4-BE49-F238E27FC236}">
                <a16:creationId xmlns:a16="http://schemas.microsoft.com/office/drawing/2014/main" id="{59D7D94A-8DD4-40C3-751A-F346E17F3126}"/>
              </a:ext>
            </a:extLst>
          </p:cNvPr>
          <p:cNvPicPr>
            <a:picLocks noChangeAspect="1"/>
          </p:cNvPicPr>
          <p:nvPr/>
        </p:nvPicPr>
        <p:blipFill>
          <a:blip r:embed="rId3"/>
          <a:stretch>
            <a:fillRect/>
          </a:stretch>
        </p:blipFill>
        <p:spPr>
          <a:xfrm>
            <a:off x="8046720" y="381307"/>
            <a:ext cx="1733639" cy="2159111"/>
          </a:xfrm>
          <a:prstGeom prst="rect">
            <a:avLst/>
          </a:prstGeom>
        </p:spPr>
      </p:pic>
      <p:grpSp>
        <p:nvGrpSpPr>
          <p:cNvPr id="16" name="グループ化 15">
            <a:extLst>
              <a:ext uri="{FF2B5EF4-FFF2-40B4-BE49-F238E27FC236}">
                <a16:creationId xmlns:a16="http://schemas.microsoft.com/office/drawing/2014/main" id="{3207A38D-BEE8-D7F4-5AEB-C76D4655E758}"/>
              </a:ext>
            </a:extLst>
          </p:cNvPr>
          <p:cNvGrpSpPr/>
          <p:nvPr/>
        </p:nvGrpSpPr>
        <p:grpSpPr>
          <a:xfrm>
            <a:off x="156612" y="230344"/>
            <a:ext cx="4276051" cy="461665"/>
            <a:chOff x="156612" y="230344"/>
            <a:chExt cx="4276051" cy="461665"/>
          </a:xfrm>
        </p:grpSpPr>
        <p:sp>
          <p:nvSpPr>
            <p:cNvPr id="17" name="テキスト ボックス 16">
              <a:extLst>
                <a:ext uri="{FF2B5EF4-FFF2-40B4-BE49-F238E27FC236}">
                  <a16:creationId xmlns:a16="http://schemas.microsoft.com/office/drawing/2014/main" id="{54B045AB-87B4-D62E-7D8B-549EC6B4E024}"/>
                </a:ext>
              </a:extLst>
            </p:cNvPr>
            <p:cNvSpPr txBox="1"/>
            <p:nvPr/>
          </p:nvSpPr>
          <p:spPr>
            <a:xfrm>
              <a:off x="156612" y="230344"/>
              <a:ext cx="2896947" cy="461665"/>
            </a:xfrm>
            <a:prstGeom prst="rect">
              <a:avLst/>
            </a:prstGeom>
            <a:noFill/>
          </p:spPr>
          <p:txBody>
            <a:bodyPr wrap="none" rtlCol="0">
              <a:spAutoFit/>
            </a:bodyPr>
            <a:lstStyle/>
            <a:p>
              <a:r>
                <a:rPr kumimoji="1" lang="ja-JP" altLang="en-US" sz="2400" dirty="0"/>
                <a:t>成長記録登録ページ</a:t>
              </a:r>
            </a:p>
          </p:txBody>
        </p:sp>
        <p:cxnSp>
          <p:nvCxnSpPr>
            <p:cNvPr id="18" name="直線コネクタ 17">
              <a:extLst>
                <a:ext uri="{FF2B5EF4-FFF2-40B4-BE49-F238E27FC236}">
                  <a16:creationId xmlns:a16="http://schemas.microsoft.com/office/drawing/2014/main" id="{8761B1D2-AFF0-CF50-2FD8-B11428EE029B}"/>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8C6142DB-43FB-FB40-6BE0-365686D9813D}"/>
              </a:ext>
            </a:extLst>
          </p:cNvPr>
          <p:cNvSpPr txBox="1"/>
          <p:nvPr/>
        </p:nvSpPr>
        <p:spPr>
          <a:xfrm>
            <a:off x="7522738" y="2669738"/>
            <a:ext cx="4775666" cy="2862322"/>
          </a:xfrm>
          <a:prstGeom prst="rect">
            <a:avLst/>
          </a:prstGeom>
          <a:noFill/>
        </p:spPr>
        <p:txBody>
          <a:bodyPr wrap="none" rtlCol="0">
            <a:spAutoFit/>
          </a:bodyPr>
          <a:lstStyle/>
          <a:p>
            <a:r>
              <a:rPr kumimoji="1" lang="ja-JP" altLang="en-US" dirty="0"/>
              <a:t>成長記録入力ボタンを押すことで、</a:t>
            </a:r>
            <a:endParaRPr kumimoji="1" lang="en-US" altLang="ja-JP" dirty="0"/>
          </a:p>
          <a:p>
            <a:r>
              <a:rPr kumimoji="1" lang="ja-JP" altLang="en-US" dirty="0"/>
              <a:t>「体長」「体重」「メモ」の入力欄が表示され、</a:t>
            </a:r>
            <a:endParaRPr kumimoji="1" lang="en-US" altLang="ja-JP" dirty="0"/>
          </a:p>
          <a:p>
            <a:r>
              <a:rPr kumimoji="1" lang="ja-JP" altLang="en-US" dirty="0"/>
              <a:t>入力し保存することで、</a:t>
            </a:r>
            <a:endParaRPr kumimoji="1" lang="en-US" altLang="ja-JP" dirty="0"/>
          </a:p>
          <a:p>
            <a:r>
              <a:rPr kumimoji="1" lang="ja-JP" altLang="en-US" dirty="0"/>
              <a:t>ボタンの下部に入力した内容が表示される。</a:t>
            </a:r>
            <a:endParaRPr kumimoji="1" lang="en-US" altLang="ja-JP" dirty="0"/>
          </a:p>
          <a:p>
            <a:r>
              <a:rPr kumimoji="1" lang="ja-JP" altLang="en-US" dirty="0"/>
              <a:t>既に記録がある場合は、</a:t>
            </a:r>
            <a:endParaRPr kumimoji="1" lang="en-US" altLang="ja-JP" dirty="0"/>
          </a:p>
          <a:p>
            <a:r>
              <a:rPr kumimoji="1" lang="ja-JP" altLang="en-US" dirty="0"/>
              <a:t>入力ボタンが更新ボタンに代わり、</a:t>
            </a:r>
            <a:endParaRPr kumimoji="1" lang="en-US" altLang="ja-JP" dirty="0"/>
          </a:p>
          <a:p>
            <a:r>
              <a:rPr kumimoji="1" lang="ja-JP" altLang="en-US" dirty="0"/>
              <a:t>更新ボタンを押した際には、</a:t>
            </a:r>
            <a:endParaRPr kumimoji="1" lang="en-US" altLang="ja-JP" dirty="0"/>
          </a:p>
          <a:p>
            <a:r>
              <a:rPr kumimoji="1" lang="ja-JP" altLang="en-US" dirty="0"/>
              <a:t>入力欄には元の記録が入力された状態になり、</a:t>
            </a:r>
            <a:endParaRPr kumimoji="1" lang="en-US" altLang="ja-JP" dirty="0"/>
          </a:p>
          <a:p>
            <a:r>
              <a:rPr kumimoji="1" lang="ja-JP" altLang="en-US" dirty="0"/>
              <a:t>記録を変更し保存することで、</a:t>
            </a:r>
            <a:endParaRPr kumimoji="1" lang="en-US" altLang="ja-JP" dirty="0"/>
          </a:p>
          <a:p>
            <a:r>
              <a:rPr kumimoji="1" lang="ja-JP" altLang="en-US" dirty="0"/>
              <a:t>表示されている内容も更新される</a:t>
            </a:r>
          </a:p>
        </p:txBody>
      </p:sp>
      <p:sp>
        <p:nvSpPr>
          <p:cNvPr id="21" name="テキスト ボックス 20">
            <a:extLst>
              <a:ext uri="{FF2B5EF4-FFF2-40B4-BE49-F238E27FC236}">
                <a16:creationId xmlns:a16="http://schemas.microsoft.com/office/drawing/2014/main" id="{2DF58D9F-319E-20D4-ED0F-F55169905412}"/>
              </a:ext>
            </a:extLst>
          </p:cNvPr>
          <p:cNvSpPr txBox="1"/>
          <p:nvPr/>
        </p:nvSpPr>
        <p:spPr>
          <a:xfrm>
            <a:off x="300963" y="1617088"/>
            <a:ext cx="4458272" cy="923330"/>
          </a:xfrm>
          <a:prstGeom prst="rect">
            <a:avLst/>
          </a:prstGeom>
          <a:noFill/>
        </p:spPr>
        <p:txBody>
          <a:bodyPr wrap="none" rtlCol="0">
            <a:spAutoFit/>
          </a:bodyPr>
          <a:lstStyle/>
          <a:p>
            <a:r>
              <a:rPr kumimoji="1" lang="ja-JP" altLang="en-US" dirty="0"/>
              <a:t>入力された内容が表示される。</a:t>
            </a:r>
            <a:endParaRPr kumimoji="1" lang="en-US" altLang="ja-JP" dirty="0"/>
          </a:p>
          <a:p>
            <a:r>
              <a:rPr kumimoji="1" lang="ja-JP" altLang="en-US" dirty="0"/>
              <a:t>「体長」「体重」それぞれの前日に入力された</a:t>
            </a:r>
            <a:endParaRPr kumimoji="1" lang="en-US" altLang="ja-JP" dirty="0"/>
          </a:p>
          <a:p>
            <a:r>
              <a:rPr kumimoji="1" lang="ja-JP" altLang="en-US" dirty="0"/>
              <a:t>数値との差分も表示される。</a:t>
            </a:r>
          </a:p>
        </p:txBody>
      </p:sp>
      <p:sp>
        <p:nvSpPr>
          <p:cNvPr id="22" name="テキスト ボックス 21">
            <a:extLst>
              <a:ext uri="{FF2B5EF4-FFF2-40B4-BE49-F238E27FC236}">
                <a16:creationId xmlns:a16="http://schemas.microsoft.com/office/drawing/2014/main" id="{433BF327-3AC7-3A69-EB0A-B4BFC7707644}"/>
              </a:ext>
            </a:extLst>
          </p:cNvPr>
          <p:cNvSpPr txBox="1"/>
          <p:nvPr/>
        </p:nvSpPr>
        <p:spPr>
          <a:xfrm>
            <a:off x="16725" y="4589196"/>
            <a:ext cx="4826962" cy="923330"/>
          </a:xfrm>
          <a:prstGeom prst="rect">
            <a:avLst/>
          </a:prstGeom>
          <a:noFill/>
        </p:spPr>
        <p:txBody>
          <a:bodyPr wrap="none" rtlCol="0">
            <a:spAutoFit/>
          </a:bodyPr>
          <a:lstStyle/>
          <a:p>
            <a:r>
              <a:rPr kumimoji="1" lang="ja-JP" altLang="en-US" dirty="0"/>
              <a:t>「</a:t>
            </a:r>
            <a:r>
              <a:rPr kumimoji="1" lang="en-US" altLang="ja-JP" dirty="0"/>
              <a:t>HOME</a:t>
            </a:r>
            <a:r>
              <a:rPr kumimoji="1" lang="ja-JP" altLang="en-US" dirty="0"/>
              <a:t>」ボタンを押すことでペット選択ページ、</a:t>
            </a:r>
            <a:endParaRPr kumimoji="1" lang="en-US" altLang="ja-JP" dirty="0"/>
          </a:p>
          <a:p>
            <a:r>
              <a:rPr kumimoji="1" lang="ja-JP" altLang="en-US" dirty="0"/>
              <a:t>「</a:t>
            </a:r>
            <a:r>
              <a:rPr kumimoji="1" lang="en-US" altLang="ja-JP" dirty="0"/>
              <a:t>Calendar</a:t>
            </a:r>
            <a:r>
              <a:rPr kumimoji="1" lang="ja-JP" altLang="en-US" dirty="0"/>
              <a:t>」ボタンを押すことで記録登録ページ、</a:t>
            </a:r>
            <a:endParaRPr kumimoji="1" lang="en-US" altLang="ja-JP" dirty="0"/>
          </a:p>
          <a:p>
            <a:r>
              <a:rPr kumimoji="1" lang="ja-JP" altLang="en-US" dirty="0"/>
              <a:t>「</a:t>
            </a:r>
            <a:r>
              <a:rPr kumimoji="1" lang="en-US" altLang="ja-JP" dirty="0"/>
              <a:t>Graph</a:t>
            </a:r>
            <a:r>
              <a:rPr kumimoji="1" lang="ja-JP" altLang="en-US" dirty="0"/>
              <a:t>」ボタンを押すことでグラフページに飛ぶ</a:t>
            </a:r>
            <a:endParaRPr kumimoji="1" lang="en-US" altLang="ja-JP" dirty="0"/>
          </a:p>
        </p:txBody>
      </p:sp>
    </p:spTree>
    <p:extLst>
      <p:ext uri="{BB962C8B-B14F-4D97-AF65-F5344CB8AC3E}">
        <p14:creationId xmlns:p14="http://schemas.microsoft.com/office/powerpoint/2010/main" val="63176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21D4D081-383E-2ACD-1158-706A45DE2E43}"/>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3" name="正方形/長方形 2">
            <a:extLst>
              <a:ext uri="{FF2B5EF4-FFF2-40B4-BE49-F238E27FC236}">
                <a16:creationId xmlns:a16="http://schemas.microsoft.com/office/drawing/2014/main" id="{31DBC79D-3712-4259-FE7D-EB2511BB679B}"/>
              </a:ext>
            </a:extLst>
          </p:cNvPr>
          <p:cNvSpPr/>
          <p:nvPr/>
        </p:nvSpPr>
        <p:spPr>
          <a:xfrm>
            <a:off x="4894217" y="1463040"/>
            <a:ext cx="2420983" cy="40494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E011711-7384-3257-6034-10434FE95C3A}"/>
              </a:ext>
            </a:extLst>
          </p:cNvPr>
          <p:cNvCxnSpPr>
            <a:cxnSpLocks/>
          </p:cNvCxnSpPr>
          <p:nvPr/>
        </p:nvCxnSpPr>
        <p:spPr>
          <a:xfrm flipH="1">
            <a:off x="4162697" y="1463040"/>
            <a:ext cx="7315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3DF8F193-B0DC-BE66-AA93-8F574C7071D7}"/>
              </a:ext>
            </a:extLst>
          </p:cNvPr>
          <p:cNvGrpSpPr/>
          <p:nvPr/>
        </p:nvGrpSpPr>
        <p:grpSpPr>
          <a:xfrm>
            <a:off x="156612" y="230344"/>
            <a:ext cx="4276051" cy="461665"/>
            <a:chOff x="156612" y="230344"/>
            <a:chExt cx="4276051" cy="461665"/>
          </a:xfrm>
        </p:grpSpPr>
        <p:sp>
          <p:nvSpPr>
            <p:cNvPr id="9" name="テキスト ボックス 8">
              <a:extLst>
                <a:ext uri="{FF2B5EF4-FFF2-40B4-BE49-F238E27FC236}">
                  <a16:creationId xmlns:a16="http://schemas.microsoft.com/office/drawing/2014/main" id="{4EB81F72-81D3-E424-704A-6C1F6A587649}"/>
                </a:ext>
              </a:extLst>
            </p:cNvPr>
            <p:cNvSpPr txBox="1"/>
            <p:nvPr/>
          </p:nvSpPr>
          <p:spPr>
            <a:xfrm>
              <a:off x="156612" y="230344"/>
              <a:ext cx="1858201" cy="461665"/>
            </a:xfrm>
            <a:prstGeom prst="rect">
              <a:avLst/>
            </a:prstGeom>
            <a:noFill/>
          </p:spPr>
          <p:txBody>
            <a:bodyPr wrap="none" rtlCol="0">
              <a:spAutoFit/>
            </a:bodyPr>
            <a:lstStyle/>
            <a:p>
              <a:r>
                <a:rPr kumimoji="1" lang="ja-JP" altLang="en-US" sz="2400" dirty="0"/>
                <a:t>グラフページ</a:t>
              </a:r>
            </a:p>
          </p:txBody>
        </p:sp>
        <p:cxnSp>
          <p:nvCxnSpPr>
            <p:cNvPr id="10" name="直線コネクタ 9">
              <a:extLst>
                <a:ext uri="{FF2B5EF4-FFF2-40B4-BE49-F238E27FC236}">
                  <a16:creationId xmlns:a16="http://schemas.microsoft.com/office/drawing/2014/main" id="{365158CB-B1C4-04E4-2210-661AC2CF5FE7}"/>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a:extLst>
              <a:ext uri="{FF2B5EF4-FFF2-40B4-BE49-F238E27FC236}">
                <a16:creationId xmlns:a16="http://schemas.microsoft.com/office/drawing/2014/main" id="{94CD4C87-B06E-47F3-70E8-A5E819211B96}"/>
              </a:ext>
            </a:extLst>
          </p:cNvPr>
          <p:cNvSpPr txBox="1"/>
          <p:nvPr/>
        </p:nvSpPr>
        <p:spPr>
          <a:xfrm>
            <a:off x="294640" y="1463040"/>
            <a:ext cx="3659976" cy="1200329"/>
          </a:xfrm>
          <a:prstGeom prst="rect">
            <a:avLst/>
          </a:prstGeom>
          <a:noFill/>
        </p:spPr>
        <p:txBody>
          <a:bodyPr wrap="none" rtlCol="0">
            <a:spAutoFit/>
          </a:bodyPr>
          <a:lstStyle/>
          <a:p>
            <a:r>
              <a:rPr kumimoji="1" lang="en-US" altLang="ja-JP" dirty="0">
                <a:solidFill>
                  <a:srgbClr val="FF0000"/>
                </a:solidFill>
              </a:rPr>
              <a:t>※</a:t>
            </a:r>
            <a:r>
              <a:rPr kumimoji="1" lang="ja-JP" altLang="en-US" dirty="0">
                <a:solidFill>
                  <a:srgbClr val="FF0000"/>
                </a:solidFill>
              </a:rPr>
              <a:t>現状グラフの表示のみ</a:t>
            </a:r>
            <a:endParaRPr kumimoji="1" lang="en-US" altLang="ja-JP" dirty="0">
              <a:solidFill>
                <a:srgbClr val="FF0000"/>
              </a:solidFill>
            </a:endParaRPr>
          </a:p>
          <a:p>
            <a:r>
              <a:rPr kumimoji="1" lang="ja-JP" altLang="en-US" dirty="0"/>
              <a:t>成長記録登録ページで入力された、</a:t>
            </a:r>
            <a:endParaRPr kumimoji="1" lang="en-US" altLang="ja-JP" dirty="0"/>
          </a:p>
          <a:p>
            <a:r>
              <a:rPr kumimoji="1" lang="ja-JP" altLang="en-US" dirty="0"/>
              <a:t>日付ごとの「体長」「体重」を取得し、</a:t>
            </a:r>
            <a:endParaRPr kumimoji="1" lang="en-US" altLang="ja-JP" dirty="0"/>
          </a:p>
          <a:p>
            <a:r>
              <a:rPr kumimoji="1" lang="ja-JP" altLang="en-US" dirty="0"/>
              <a:t>グラフに表示する</a:t>
            </a:r>
          </a:p>
        </p:txBody>
      </p:sp>
    </p:spTree>
    <p:extLst>
      <p:ext uri="{BB962C8B-B14F-4D97-AF65-F5344CB8AC3E}">
        <p14:creationId xmlns:p14="http://schemas.microsoft.com/office/powerpoint/2010/main" val="39042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6E665-0CD6-0BAC-DE38-8B30D1816BAA}"/>
              </a:ext>
            </a:extLst>
          </p:cNvPr>
          <p:cNvSpPr>
            <a:spLocks noGrp="1"/>
          </p:cNvSpPr>
          <p:nvPr>
            <p:ph type="title"/>
          </p:nvPr>
        </p:nvSpPr>
        <p:spPr/>
        <p:txBody>
          <a:bodyPr/>
          <a:lstStyle/>
          <a:p>
            <a:r>
              <a:rPr kumimoji="1" lang="ja-JP" altLang="en-US" dirty="0"/>
              <a:t>感想と反省点</a:t>
            </a:r>
          </a:p>
        </p:txBody>
      </p:sp>
      <p:sp>
        <p:nvSpPr>
          <p:cNvPr id="3" name="コンテンツ プレースホルダー 2">
            <a:extLst>
              <a:ext uri="{FF2B5EF4-FFF2-40B4-BE49-F238E27FC236}">
                <a16:creationId xmlns:a16="http://schemas.microsoft.com/office/drawing/2014/main" id="{1850275C-43DD-D1E8-BD9B-1B4757E6CBA2}"/>
              </a:ext>
            </a:extLst>
          </p:cNvPr>
          <p:cNvSpPr>
            <a:spLocks noGrp="1"/>
          </p:cNvSpPr>
          <p:nvPr>
            <p:ph idx="1"/>
          </p:nvPr>
        </p:nvSpPr>
        <p:spPr/>
        <p:txBody>
          <a:bodyPr/>
          <a:lstStyle/>
          <a:p>
            <a:pPr>
              <a:buClr>
                <a:schemeClr val="tx1"/>
              </a:buClr>
              <a:buFont typeface="Wingdings" panose="05000000000000000000" pitchFamily="2" charset="2"/>
              <a:buChar char="l"/>
            </a:pPr>
            <a:r>
              <a:rPr kumimoji="1" lang="en-US" altLang="ja-JP" sz="2000" dirty="0"/>
              <a:t>flutter</a:t>
            </a:r>
            <a:r>
              <a:rPr kumimoji="1" lang="ja-JP" altLang="en-US" sz="2000" dirty="0"/>
              <a:t>に触れたのは初めてだったが、多くのパッケージがあることでカレンダーやグラフの表示が手軽にでき、デザインもきれいでとてもいいと思った。</a:t>
            </a:r>
            <a:endParaRPr kumimoji="1" lang="en-US" altLang="ja-JP" sz="2000" dirty="0"/>
          </a:p>
          <a:p>
            <a:pPr>
              <a:buClr>
                <a:schemeClr val="tx1"/>
              </a:buClr>
              <a:buFont typeface="Wingdings" panose="05000000000000000000" pitchFamily="2" charset="2"/>
              <a:buChar char="l"/>
            </a:pPr>
            <a:r>
              <a:rPr lang="ja-JP" altLang="en-US" sz="2000" dirty="0"/>
              <a:t>企画を大まかに考えていたので、後々から欲しい機能が増えてしまい未実装の機能がいくつか</a:t>
            </a:r>
            <a:r>
              <a:rPr lang="ja-JP" altLang="en-US" sz="2000"/>
              <a:t>できてしまいより緻密な計画を立ててから制作することが重要だと感じた。</a:t>
            </a:r>
            <a:endParaRPr kumimoji="1" lang="en-US" altLang="ja-JP" sz="2000" dirty="0"/>
          </a:p>
          <a:p>
            <a:pPr>
              <a:buClr>
                <a:schemeClr val="tx1"/>
              </a:buCl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16580259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infopath/2007/PartnerControls"/>
    <ds:schemaRef ds:uri="16c05727-aa75-4e4a-9b5f-8a80a116589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 ds:uri="http://www.w3.org/XML/1998/namespace"/>
    <ds:schemaRef ds:uri="71af3243-3dd4-4a8d-8c0d-dd76da1f02a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{92451878-ACA1-45D4-84C6-CEDD8EF4E6D3}tf22712842_win32</Template>
  <TotalTime>1364</TotalTime>
  <Words>483</Words>
  <Application>Microsoft Office PowerPoint</Application>
  <PresentationFormat>ワイド画面</PresentationFormat>
  <Paragraphs>51</Paragraphs>
  <Slides>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Meiryo UI</vt:lpstr>
      <vt:lpstr>Calibri</vt:lpstr>
      <vt:lpstr>Franklin Gothic Book</vt:lpstr>
      <vt:lpstr>Wingdings</vt:lpstr>
      <vt:lpstr>1_RetrospectVTI</vt:lpstr>
      <vt:lpstr>Growth        Record</vt:lpstr>
      <vt:lpstr>アプリの概要</vt:lpstr>
      <vt:lpstr>アプリの構成</vt:lpstr>
      <vt:lpstr>PowerPoint プレゼンテーション</vt:lpstr>
      <vt:lpstr>PowerPoint プレゼンテーション</vt:lpstr>
      <vt:lpstr>PowerPoint プレゼンテーション</vt:lpstr>
      <vt:lpstr>感想と反省点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Record</dc:title>
  <dc:creator>熊谷 優耶(zeal20410067)</dc:creator>
  <cp:lastModifiedBy>熊谷 優耶(zeal20410067)</cp:lastModifiedBy>
  <cp:revision>5</cp:revision>
  <dcterms:created xsi:type="dcterms:W3CDTF">2023-07-03T06:21:47Z</dcterms:created>
  <dcterms:modified xsi:type="dcterms:W3CDTF">2023-07-06T02:28:33Z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