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
  </p:notesMasterIdLst>
  <p:sldIdLst>
    <p:sldId id="257" r:id="rId12"/>
    <p:sldId id="258" r:id="rId2"/>
    <p:sldId id="259" r:id="rId13"/>
    <p:sldId id="260" r:id="rId14"/>
    <p:sldId id="261" r:id="rId15"/>
    <p:sldId id="262" r:id="rId16"/>
    <p:sldId id="263" r:id="rId17"/>
    <p:sldId id="264" r:id="rId18"/>
    <p:sldId id="265" r:id="rId19"/>
    <p:sldId id="266" r:id="rId20"/>
  </p:sldIdLst>
  <p:sldSz cx="9144000" cy="5143500" type="screen16x9"/>
  <p:notesSz cx="6858000" cy="9144000"/>
  <p:embeddedFontLst>
    <p:embeddedFont>
      <p:font typeface="Proxima Nova" panose="02000506030000020004" pitchFamily="2"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42" d="100"/>
          <a:sy n="142" d="100"/>
        </p:scale>
        <p:origin x="192" y="3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2.xml"/><Relationship Id="rId3" Type="http://schemas.openxmlformats.org/officeDocument/2006/relationships/notesMaster" Target="notesMasters/notesMaster1.xml"/><Relationship Id="rId4" Type="http://schemas.openxmlformats.org/officeDocument/2006/relationships/font" Target="fonts/font1.fntdata"/><Relationship Id="rId5" Type="http://schemas.openxmlformats.org/officeDocument/2006/relationships/font" Target="fonts/font2.fntdata"/><Relationship Id="rId6" Type="http://schemas.openxmlformats.org/officeDocument/2006/relationships/font" Target="fonts/font3.fntdata"/><Relationship Id="rId7" Type="http://schemas.openxmlformats.org/officeDocument/2006/relationships/font" Target="fonts/font4.fntdata"/><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2" Type="http://schemas.openxmlformats.org/officeDocument/2006/relationships/slide" Target="slides/slide1.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The introduction of Municoin signifies a transformative approach to municipal finance. By utilizing blockchain technology, we can redefine how municipal bonds are structured and traded, making them more accessible for investors and enhancing the credibility of the financial systems in place. Moreover, the purpose of tokenized municipal bonds is crucial: it aims to broaden access to these investment opportunities, allowing everyday investors to engage in a market that has historically been reserved for institutional players.</a:t>
            </a:r>
          </a:p>
        </p:txBody>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The product overview of Municoin showcases its role as a pivotal tool in bridging the gap between investors and municipalities. By harnessing the power of fractionalization, Municoin democratizes access to investments that were previously out of reach for many. This means that even smaller investors can now participate meaningfully in community projects. Additionally, our use of smart contracts will ensure that governance is transparent and effective, further solidifying the trust essential for a successful financial ecosystem.</a:t>
            </a:r>
          </a:p>
        </p:txBody>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Establishing clear business goals and objectives is paramount for Municoin’s success. Our mission includes raising significant capital for municipalities while making the investment process accessible to all. This democratization of investment not only fosters local economic growth but also encourages broader public participation in municipal financing. Furthermore, by leveraging blockchain’s inherent transparency, we ensure that all stakeholders can trust in the integrity and accountability of their investments.</a:t>
            </a:r>
          </a:p>
        </p:txBody>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The market opportunity for Municoin is vast and largely untapped. The traditional municipal bond market is cumbersome and lacks engagement from a broader range of investors. With a market size reaching trillions, the potential to introduce a tokenized format is immense. Through careful positioning as a transparent, accessible, and efficient investment vehicle, Municoin can attract a new wave of retail investors, thus reshaping the landscape of municipal finance.</a:t>
            </a:r>
          </a:p>
        </p:txBody>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Launching Municoin requires a comprehensive approach, meticulously planned through distinct phases. It starts with team formation, where we bring together individuals with diverse backgrounds that can cover all necessary expertise—restricting no domain. After that, we will shift focus to pre-sale preparation, where we will create awareness and educate potential investors to ensure ample participation during the private and public sales. This structured approach will help Municoin establish a solid foundation for long-term success.</a:t>
            </a:r>
          </a:p>
        </p:txBody>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Understanding and adhering to compliance and regulatory considerations is of utmost importance as we prepare for the launch of Municoin. We must ensure securities compliance to protect all involved parties and to establish the legitimacy of our offering. KYC and AML systems will be put in place to maintain financial integrity while our legal frameworks will allow us to participate in multiple markets effectively. To maintain trust, our commitment to ongoing audits will provide ongoing assurance of compliance and transparency.</a:t>
            </a:r>
          </a:p>
        </p:txBody>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We have established robust financial projections, focusing on diverse revenue streams that will ensure Municoin's sustainability and allure for investors. The projected growth, driven by the increased interest in tokenized assets, will position Municoin favorably within the financial landscape. Competitive transaction and platform fees will not only secure our revenue but also add value to participants. Ultimately, our long-term financial outlook is optimistic, paving the way for Municoin to reshape the municipal bond market.</a:t>
            </a:r>
          </a:p>
        </p:txBody>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In conclusion, Municoin is not merely an innovation in municipal finance; it represents a fundamental shift in how these financial instruments are designed, marketed, and accessed. By embracing a phased approach to launching Municoin, we ensure a reliable rollout that builds trust and credibility among investors. Our vision for growth and scaling is ambitious, looking toward a future where anyone can invest in their community and participate in local economic development. The potential to disrupt the municipal bond market is significant, paving the way for a brighter collective financial future.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1"/>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2"/>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2"/>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60" name="Google Shape;60;p12"/>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bg>
      <p:bgPr>
        <a:solidFill>
          <a:schemeClr val="dk1"/>
        </a:solidFill>
        <a:effectLst/>
      </p:bgPr>
    </p:bg>
    <p:spTree>
      <p:nvGrpSpPr>
        <p:cNvPr id="1" name="Shape 13"/>
        <p:cNvGrpSpPr/>
        <p:nvPr/>
      </p:nvGrpSpPr>
      <p:grpSpPr>
        <a:xfrm>
          <a:off x="0" y="0"/>
          <a:ext cx="0" cy="0"/>
          <a:chOff x="0" y="0"/>
          <a:chExt cx="0" cy="0"/>
        </a:xfrm>
      </p:grpSpPr>
      <p:cxnSp>
        <p:nvCxnSpPr>
          <p:cNvPr id="14" name="Google Shape;14;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5" name="Google Shape;15;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304875"/>
            <a:ext cx="8520600" cy="34164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SzPts val="16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4"/>
          <p:cNvSpPr txBox="1">
            <a:spLocks noGrp="1"/>
          </p:cNvSpPr>
          <p:nvPr>
            <p:ph type="subTitle" idx="2"/>
          </p:nvPr>
        </p:nvSpPr>
        <p:spPr>
          <a:xfrm>
            <a:off x="387975" y="789025"/>
            <a:ext cx="8520600" cy="833100"/>
          </a:xfrm>
          <a:prstGeom prst="rect">
            <a:avLst/>
          </a:prstGeom>
        </p:spPr>
        <p:txBody>
          <a:bodyPr spcFirstLastPara="1" wrap="square" lIns="91425" tIns="91425" rIns="91425" bIns="91425" anchor="t" anchorCtr="0">
            <a:normAutofit/>
          </a:bodyPr>
          <a:lstStyle>
            <a:lvl1pPr lvl="0">
              <a:spcBef>
                <a:spcPts val="0"/>
              </a:spcBef>
              <a:spcAft>
                <a:spcPts val="0"/>
              </a:spcAft>
              <a:buSzPts val="15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userDrawn="1">
  <p:cSld name="TITLE_AND_BODY_1">
    <p:spTree>
      <p:nvGrpSpPr>
        <p:cNvPr id="1" name="Shape 23"/>
        <p:cNvGrpSpPr/>
        <p:nvPr/>
      </p:nvGrpSpPr>
      <p:grpSpPr>
        <a:xfrm>
          <a:off x="0" y="0"/>
          <a:ext cx="0" cy="0"/>
          <a:chOff x="0" y="0"/>
          <a:chExt cx="0" cy="0"/>
        </a:xfrm>
      </p:grpSpPr>
      <p:sp>
        <p:nvSpPr>
          <p:cNvPr id="24" name="Google Shape;24;p5"/>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hasCustomPrompt="1"/>
          </p:nvPr>
        </p:nvSpPr>
        <p:spPr>
          <a:xfrm>
            <a:off x="311700" y="0"/>
            <a:ext cx="8520600" cy="712925"/>
          </a:xfrm>
          <a:prstGeom prst="rect">
            <a:avLst/>
          </a:prstGeom>
        </p:spPr>
        <p:txBody>
          <a:bodyPr spcFirstLastPara="1" wrap="square" lIns="91425" tIns="91425" rIns="91425" bIns="91425" anchor="ctr"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dirty="0"/>
              <a:t>Agenda</a:t>
            </a:r>
            <a:endParaRPr dirty="0"/>
          </a:p>
        </p:txBody>
      </p:sp>
      <p:sp>
        <p:nvSpPr>
          <p:cNvPr id="26" name="Google Shape;26;p5"/>
          <p:cNvSpPr txBox="1">
            <a:spLocks noGrp="1"/>
          </p:cNvSpPr>
          <p:nvPr>
            <p:ph type="body" idx="1"/>
          </p:nvPr>
        </p:nvSpPr>
        <p:spPr>
          <a:xfrm>
            <a:off x="311700" y="1194734"/>
            <a:ext cx="8520600" cy="3850965"/>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SzPts val="1600"/>
              <a:buChar char="●"/>
              <a:defRPr sz="16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dirty="0"/>
          </a:p>
        </p:txBody>
      </p:sp>
      <p:sp>
        <p:nvSpPr>
          <p:cNvPr id="27" name="Google Shape;27;p5"/>
          <p:cNvSpPr txBox="1">
            <a:spLocks noGrp="1"/>
          </p:cNvSpPr>
          <p:nvPr>
            <p:ph type="sldNum" idx="12"/>
          </p:nvPr>
        </p:nvSpPr>
        <p:spPr>
          <a:xfrm>
            <a:off x="8832297" y="4863993"/>
            <a:ext cx="311411" cy="192824"/>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10" name="Subtitle 1">
            <a:extLst>
              <a:ext uri="{FF2B5EF4-FFF2-40B4-BE49-F238E27FC236}">
                <a16:creationId xmlns:a16="http://schemas.microsoft.com/office/drawing/2014/main" id="{0D296A4F-FF01-A06E-7AAA-3D203B6399A4}"/>
              </a:ext>
            </a:extLst>
          </p:cNvPr>
          <p:cNvSpPr>
            <a:spLocks noGrp="1"/>
          </p:cNvSpPr>
          <p:nvPr>
            <p:ph type="subTitle" idx="13"/>
          </p:nvPr>
        </p:nvSpPr>
        <p:spPr>
          <a:xfrm>
            <a:off x="311699" y="712926"/>
            <a:ext cx="8520599" cy="481810"/>
          </a:xfrm>
        </p:spPr>
        <p:txBody>
          <a:bodyPr tIns="0" anchor="t">
            <a:normAutofit/>
          </a:bodyPr>
          <a:lstStyle>
            <a:lvl1pPr marL="0" indent="0" algn="l">
              <a:lnSpc>
                <a:spcPct val="100000"/>
              </a:lnSpc>
              <a:buNone/>
              <a:defRPr sz="16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Click to edit Master subtitle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body" idx="1"/>
          </p:nvPr>
        </p:nvSpPr>
        <p:spPr>
          <a:xfrm>
            <a:off x="311700" y="13810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6"/>
          <p:cNvSpPr txBox="1">
            <a:spLocks noGrp="1"/>
          </p:cNvSpPr>
          <p:nvPr>
            <p:ph type="subTitle" idx="3"/>
          </p:nvPr>
        </p:nvSpPr>
        <p:spPr>
          <a:xfrm>
            <a:off x="386975" y="8640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34" name="Google Shape;34;p6"/>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cxnSp>
        <p:nvCxnSpPr>
          <p:cNvPr id="46" name="Google Shape;46;p10"/>
          <p:cNvCxnSpPr/>
          <p:nvPr/>
        </p:nvCxnSpPr>
        <p:spPr>
          <a:xfrm>
            <a:off x="5029675" y="4495500"/>
            <a:ext cx="468300" cy="0"/>
          </a:xfrm>
          <a:prstGeom prst="straightConnector1">
            <a:avLst/>
          </a:prstGeom>
          <a:noFill/>
          <a:ln w="19050" cap="flat" cmpd="sng">
            <a:solidFill>
              <a:schemeClr val="dk1"/>
            </a:solidFill>
            <a:prstDash val="solid"/>
            <a:round/>
            <a:headEnd type="none" w="sm" len="sm"/>
            <a:tailEnd type="none" w="sm" len="sm"/>
          </a:ln>
        </p:spPr>
      </p:cxn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0"/>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 name="Google Shape;49;p10"/>
          <p:cNvSpPr txBox="1">
            <a:spLocks noGrp="1"/>
          </p:cNvSpPr>
          <p:nvPr>
            <p:ph type="body" idx="1"/>
          </p:nvPr>
        </p:nvSpPr>
        <p:spPr>
          <a:xfrm>
            <a:off x="3117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0" name="Google Shape;50;p10"/>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1" name="Google Shape;51;p10"/>
          <p:cNvSpPr txBox="1">
            <a:spLocks noGrp="1"/>
          </p:cNvSpPr>
          <p:nvPr>
            <p:ph type="subTitle" idx="3"/>
          </p:nvPr>
        </p:nvSpPr>
        <p:spPr>
          <a:xfrm>
            <a:off x="386975" y="7878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52" name="Google Shape;52;p10"/>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
        <p:nvSpPr>
          <p:cNvPr id="53" name="Google Shape;53;p10"/>
          <p:cNvSpPr txBox="1">
            <a:spLocks noGrp="1"/>
          </p:cNvSpPr>
          <p:nvPr>
            <p:ph type="sldNum" idx="5"/>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 Id="rId3"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 Id="rId3"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 Id="rId3"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 Id="rId3" Type="http://schemas.openxmlformats.org/officeDocument/2006/relationships/notesSlide" Target="../notesSlides/notesSlide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4" name="Subtitle 3"/>
          <p:cNvSpPr>
            <a:spLocks noGrp="1"/>
          </p:cNvSpPr>
          <p:nvPr>
            <p:ph type="subTitle" idx="13"/>
          </p:nvPr>
        </p:nvSpPr>
        <p:spPr/>
        <p:txBody>
          <a:bodyPr>
            <a:normAutofit/>
          </a:bodyPr>
          <a:lstStyle/>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937295"/>
            <a:ext cx="8686800" cy="914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228600" y="1937295"/>
            <a:ext cx="8686800" cy="914400"/>
          </a:xfrm>
          <a:prstGeom prst="rect">
            <a:avLst/>
          </a:prstGeom>
          <a:noFill/>
          <a:ln>
            <a:noFill/>
          </a:ln>
        </p:spPr>
        <p:txBody>
          <a:bodyPr wrap="square" bIns="0" lIns="0" rIns="0" tIns="0" anchor="t">
            <a:spAutoFit/>
          </a:bodyPr>
          <a:lstStyle/>
          <a:p>
            <a:pPr algn="l"/>
            <a:r>
              <a:rPr b="0" i="0" sz="3000">
                <a:solidFill>
                  <a:srgbClr val="202729"/>
                </a:solidFill>
                <a:latin typeface="Proxima Nova"/>
              </a:rPr>
              <a:t>Business Plan for Launching Municoin: Tokenized Municipal Bond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Conclusion: The Future of Municipal Finance</a:t>
            </a:r>
          </a:p>
        </p:txBody>
      </p:sp>
      <p:sp>
        <p:nvSpPr>
          <p:cNvPr id="4" name="Subtitle 3"/>
          <p:cNvSpPr>
            <a:spLocks noGrp="1"/>
          </p:cNvSpPr>
          <p:nvPr>
            <p:ph type="subTitle" idx="13"/>
          </p:nvPr>
        </p:nvSpPr>
        <p:spPr/>
        <p:txBody>
          <a:bodyPr>
            <a:normAutofit/>
          </a:bodyPr>
          <a:lstStyle/>
          <a:p>
            <a:r>
              <a:t>Charting New Horizons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000">
                <a:solidFill>
                  <a:srgbClr val="616161"/>
                </a:solidFill>
                <a:latin typeface="Proxima Nova"/>
              </a:defRPr>
            </a:pPr>
          </a:p>
        </p:txBody>
      </p:sp>
      <p:sp>
        <p:nvSpPr>
          <p:cNvPr id="7" name="Rectangle 6"/>
          <p:cNvSpPr/>
          <p:nvPr/>
        </p:nvSpPr>
        <p:spPr>
          <a:xfrm>
            <a:off x="228600" y="1508670"/>
            <a:ext cx="8686800" cy="313238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4190999" cy="313238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228600" y="1508670"/>
            <a:ext cx="4190999" cy="3132385"/>
          </a:xfrm>
          <a:prstGeom prst="rect">
            <a:avLst/>
          </a:prstGeom>
          <a:noFill/>
          <a:ln>
            <a:noFill/>
          </a:ln>
        </p:spPr>
        <p:txBody>
          <a:bodyPr wrap="square" bIns="190500" lIns="190500" rIns="0" tIns="0" anchor="t">
            <a:spAutoFit/>
          </a:bodyPr>
          <a:lstStyle/>
          <a:p>
            <a:pPr algn="l" marL="228600" indent="-91440">
              <a:spcBef>
                <a:spcPts val="0"/>
              </a:spcBef>
              <a:spcAft>
                <a:spcPts val="800"/>
              </a:spcAft>
              <a:buSzPct val="100000"/>
              <a:buFont typeface="Arial"/>
              <a:buChar char="•"/>
            </a:pPr>
            <a:r>
              <a:rPr b="1" i="0" sz="1000">
                <a:solidFill>
                  <a:srgbClr val="616161"/>
                </a:solidFill>
                <a:latin typeface="Proxima Nova"/>
              </a:rPr>
              <a:t>Disruption of Municipal Bond Market:</a:t>
            </a:r>
            <a:r>
              <a:rPr b="0" i="0" sz="1000">
                <a:solidFill>
                  <a:srgbClr val="616161"/>
                </a:solidFill>
                <a:latin typeface="Proxima Nova"/>
              </a:rPr>
              <a:t> Municoin stands to disrupt the traditional municipal bond landscape by introducing innovations that encourage flexibility, accessibility, and accountability in financing.</a:t>
            </a:r>
          </a:p>
          <a:p>
            <a:pPr lvl="1" algn="l" marL="228600" indent="-91440">
              <a:spcBef>
                <a:spcPts val="1200"/>
              </a:spcBef>
              <a:spcAft>
                <a:spcPts val="0"/>
              </a:spcAft>
              <a:buSzPct val="100000"/>
              <a:buFont typeface="Arial"/>
              <a:buChar char="•"/>
            </a:pPr>
            <a:r>
              <a:rPr b="1" i="0" sz="1000">
                <a:solidFill>
                  <a:srgbClr val="616161"/>
                </a:solidFill>
                <a:latin typeface="Proxima Nova"/>
              </a:rPr>
              <a:t>Access for Retail Investors:</a:t>
            </a:r>
            <a:r>
              <a:rPr b="0" i="0" sz="1000">
                <a:solidFill>
                  <a:srgbClr val="616161"/>
                </a:solidFill>
                <a:latin typeface="Proxima Nova"/>
              </a:rPr>
              <a:t> By breaking down historical barriers, Municoin creates an inclusive investment opportunity that empowers all community members to invest in their local governments.</a:t>
            </a:r>
          </a:p>
          <a:p>
            <a:pPr lvl="1" algn="l" marL="228600" indent="-91440">
              <a:spcBef>
                <a:spcPts val="1200"/>
              </a:spcBef>
              <a:spcAft>
                <a:spcPts val="0"/>
              </a:spcAft>
              <a:buSzPct val="100000"/>
              <a:buFont typeface="Arial"/>
              <a:buChar char="•"/>
            </a:pPr>
            <a:r>
              <a:rPr b="1" i="0" sz="1000">
                <a:solidFill>
                  <a:srgbClr val="616161"/>
                </a:solidFill>
                <a:latin typeface="Proxima Nova"/>
              </a:rPr>
              <a:t>Phased Approach to Launch:</a:t>
            </a:r>
            <a:r>
              <a:rPr b="0" i="0" sz="1000">
                <a:solidFill>
                  <a:srgbClr val="616161"/>
                </a:solidFill>
                <a:latin typeface="Proxima Nova"/>
              </a:rPr>
              <a:t> Transitioning smoothly through each phase of our launch is key to establishing credibility and investor trust in the Municoin platform.</a:t>
            </a:r>
          </a:p>
          <a:p>
            <a:pPr lvl="1" algn="l" marL="228600" indent="-91440">
              <a:spcBef>
                <a:spcPts val="1200"/>
              </a:spcBef>
              <a:spcAft>
                <a:spcPts val="0"/>
              </a:spcAft>
              <a:buSzPct val="100000"/>
              <a:buFont typeface="Arial"/>
              <a:buChar char="•"/>
            </a:pPr>
            <a:r>
              <a:rPr b="1" i="0" sz="1000">
                <a:solidFill>
                  <a:srgbClr val="616161"/>
                </a:solidFill>
                <a:latin typeface="Proxima Nova"/>
              </a:rPr>
              <a:t>Vision for Growth and Scaling:</a:t>
            </a:r>
            <a:r>
              <a:rPr b="0" i="0" sz="1000">
                <a:solidFill>
                  <a:srgbClr val="616161"/>
                </a:solidFill>
                <a:latin typeface="Proxima Nova"/>
              </a:rPr>
              <a:t> The ultimate goal of Municoin extends beyond just launching a product; it encompasses a vision for sustainable growth, scalability, and a foundational shift in municipal financing.</a:t>
            </a:r>
          </a:p>
        </p:txBody>
      </p:sp>
      <p:sp>
        <p:nvSpPr>
          <p:cNvPr id="10" name="Rectangle 9"/>
          <p:cNvSpPr/>
          <p:nvPr/>
        </p:nvSpPr>
        <p:spPr>
          <a:xfrm>
            <a:off x="4724400" y="1508670"/>
            <a:ext cx="4190999" cy="313238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4724400" y="1508670"/>
            <a:ext cx="4190999" cy="2362200"/>
          </a:xfrm>
          <a:prstGeom prst="rect">
            <a:avLst/>
          </a:prstGeom>
          <a:noFill/>
          <a:ln>
            <a:noFill/>
          </a:ln>
        </p:spPr>
        <p:txBody>
          <a:bodyPr wrap="square" bIns="0" lIns="0" rIns="0" tIns="0" anchor="t">
            <a:spAutoFit/>
          </a:bodyPr>
          <a:lstStyle/>
          <a:p>
            <a:pPr algn="l"/>
          </a:p>
        </p:txBody>
      </p:sp>
      <p:pic>
        <p:nvPicPr>
          <p:cNvPr id="12" name="Picture 11" descr="tmpby7dvjk1.png"/>
          <p:cNvPicPr>
            <a:picLocks noChangeAspect="1"/>
          </p:cNvPicPr>
          <p:nvPr/>
        </p:nvPicPr>
        <p:blipFill>
          <a:blip r:embed="rId2"/>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4724400" y="3947070"/>
            <a:ext cx="4190999" cy="152400"/>
          </a:xfrm>
          <a:prstGeom prst="rect">
            <a:avLst/>
          </a:prstGeom>
          <a:noFill/>
          <a:ln>
            <a:noFill/>
          </a:ln>
        </p:spPr>
        <p:txBody>
          <a:bodyPr wrap="square" bIns="0" lIns="0" rIns="0" tIns="0" anchor="t">
            <a:spAutoFit/>
          </a:bodyPr>
          <a:lstStyle/>
          <a:p>
            <a:pPr algn="r">
              <a:spcAft>
                <a:spcPts val="1200"/>
              </a:spcAft>
            </a:pPr>
            <a:r>
              <a:rPr b="0" i="0" sz="900">
                <a:solidFill>
                  <a:srgbClr val="616161"/>
                </a:solidFill>
                <a:latin typeface="Proxima Nova"/>
              </a:rPr>
              <a:t>Photo by Chris Liverani on Unsplash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Agenda</a:t>
            </a:r>
          </a:p>
        </p:txBody>
      </p:sp>
      <p:sp>
        <p:nvSpPr>
          <p:cNvPr id="4" name="Subtitle 3"/>
          <p:cNvSpPr>
            <a:spLocks noGrp="1"/>
          </p:cNvSpPr>
          <p:nvPr>
            <p:ph type="subTitle" idx="13"/>
          </p:nvPr>
        </p:nvSpPr>
        <p:spPr/>
        <p:txBody>
          <a:bodyPr>
            <a:normAutofit/>
          </a:bodyPr>
          <a:lstStyle/>
          <a:p/>
        </p:txBody>
      </p:sp>
      <p:sp>
        <p:nvSpPr>
          <p:cNvPr id="5" name="Rectangle 4"/>
          <p:cNvSpPr/>
          <p:nvPr/>
        </p:nvSpPr>
        <p:spPr>
          <a:xfrm>
            <a:off x="228600" y="685800"/>
            <a:ext cx="8686800" cy="4343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685800"/>
            <a:ext cx="8686800" cy="4343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914400" y="685800"/>
            <a:ext cx="7315200" cy="2133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1066800" y="685800"/>
            <a:ext cx="70104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1066800" y="685800"/>
            <a:ext cx="2286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162050" y="685800"/>
            <a:ext cx="381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Rounded Rectangle 10"/>
          <p:cNvSpPr/>
          <p:nvPr/>
        </p:nvSpPr>
        <p:spPr>
          <a:xfrm>
            <a:off x="1066800" y="685800"/>
            <a:ext cx="228600" cy="228600"/>
          </a:xfrm>
          <a:prstGeom prst="roundRect">
            <a:avLst>
              <a:gd name="adj" fmla="val 100000"/>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 name="TextBox 11"/>
          <p:cNvSpPr txBox="1"/>
          <p:nvPr/>
        </p:nvSpPr>
        <p:spPr>
          <a:xfrm>
            <a:off x="1066800" y="685800"/>
            <a:ext cx="228600" cy="228600"/>
          </a:xfrm>
          <a:prstGeom prst="rect">
            <a:avLst/>
          </a:prstGeom>
          <a:noFill/>
          <a:ln>
            <a:noFill/>
          </a:ln>
        </p:spPr>
        <p:txBody>
          <a:bodyPr wrap="square" bIns="0" lIns="0" rIns="0" tIns="0" anchor="ctr">
            <a:spAutoFit/>
          </a:bodyPr>
          <a:lstStyle/>
          <a:p>
            <a:pPr algn="ctr"/>
            <a:r>
              <a:rPr b="0" i="0" sz="1300">
                <a:solidFill>
                  <a:srgbClr val="616161"/>
                </a:solidFill>
                <a:latin typeface="Proxima Nova"/>
              </a:rPr>
              <a:t>1</a:t>
            </a:r>
          </a:p>
        </p:txBody>
      </p:sp>
      <p:sp>
        <p:nvSpPr>
          <p:cNvPr id="13" name="Rectangle 12"/>
          <p:cNvSpPr/>
          <p:nvPr/>
        </p:nvSpPr>
        <p:spPr>
          <a:xfrm>
            <a:off x="1295400" y="685800"/>
            <a:ext cx="67818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Rectangle 13"/>
          <p:cNvSpPr/>
          <p:nvPr/>
        </p:nvSpPr>
        <p:spPr>
          <a:xfrm>
            <a:off x="1447800" y="685800"/>
            <a:ext cx="66294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TextBox 14"/>
          <p:cNvSpPr txBox="1"/>
          <p:nvPr/>
        </p:nvSpPr>
        <p:spPr>
          <a:xfrm>
            <a:off x="1447800" y="685800"/>
            <a:ext cx="6629400" cy="228600"/>
          </a:xfrm>
          <a:prstGeom prst="rect">
            <a:avLst/>
          </a:prstGeom>
          <a:noFill/>
          <a:ln>
            <a:noFill/>
          </a:ln>
        </p:spPr>
        <p:txBody>
          <a:bodyPr wrap="square" bIns="0" lIns="0" rIns="0" tIns="0" anchor="t">
            <a:spAutoFit/>
          </a:bodyPr>
          <a:lstStyle/>
          <a:p>
            <a:pPr algn="l"/>
            <a:r>
              <a:rPr b="0" i="0" sz="1500">
                <a:solidFill>
                  <a:srgbClr val="616161"/>
                </a:solidFill>
                <a:latin typeface="Proxima Nova"/>
              </a:rPr>
              <a:t>Introduction: Overview of Municoin</a:t>
            </a:r>
          </a:p>
        </p:txBody>
      </p:sp>
      <p:sp>
        <p:nvSpPr>
          <p:cNvPr id="16" name="Rectangle 15"/>
          <p:cNvSpPr/>
          <p:nvPr/>
        </p:nvSpPr>
        <p:spPr>
          <a:xfrm>
            <a:off x="1066800" y="952500"/>
            <a:ext cx="70104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Rectangle 16"/>
          <p:cNvSpPr/>
          <p:nvPr/>
        </p:nvSpPr>
        <p:spPr>
          <a:xfrm>
            <a:off x="1066800" y="952500"/>
            <a:ext cx="2286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Rectangle 17"/>
          <p:cNvSpPr/>
          <p:nvPr/>
        </p:nvSpPr>
        <p:spPr>
          <a:xfrm>
            <a:off x="1162050" y="952500"/>
            <a:ext cx="381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 name="Rounded Rectangle 18"/>
          <p:cNvSpPr/>
          <p:nvPr/>
        </p:nvSpPr>
        <p:spPr>
          <a:xfrm>
            <a:off x="1066800" y="952500"/>
            <a:ext cx="228600" cy="228600"/>
          </a:xfrm>
          <a:prstGeom prst="roundRect">
            <a:avLst>
              <a:gd name="adj" fmla="val 100000"/>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TextBox 19"/>
          <p:cNvSpPr txBox="1"/>
          <p:nvPr/>
        </p:nvSpPr>
        <p:spPr>
          <a:xfrm>
            <a:off x="1066800" y="952500"/>
            <a:ext cx="228600" cy="228600"/>
          </a:xfrm>
          <a:prstGeom prst="rect">
            <a:avLst/>
          </a:prstGeom>
          <a:noFill/>
          <a:ln>
            <a:noFill/>
          </a:ln>
        </p:spPr>
        <p:txBody>
          <a:bodyPr wrap="square" bIns="0" lIns="0" rIns="0" tIns="0" anchor="ctr">
            <a:spAutoFit/>
          </a:bodyPr>
          <a:lstStyle/>
          <a:p>
            <a:pPr algn="ctr"/>
            <a:r>
              <a:rPr b="0" i="0" sz="1300">
                <a:solidFill>
                  <a:srgbClr val="616161"/>
                </a:solidFill>
                <a:latin typeface="Proxima Nova"/>
              </a:rPr>
              <a:t>2</a:t>
            </a:r>
          </a:p>
        </p:txBody>
      </p:sp>
      <p:sp>
        <p:nvSpPr>
          <p:cNvPr id="21" name="Rectangle 20"/>
          <p:cNvSpPr/>
          <p:nvPr/>
        </p:nvSpPr>
        <p:spPr>
          <a:xfrm>
            <a:off x="1295400" y="952500"/>
            <a:ext cx="67818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 name="Rectangle 21"/>
          <p:cNvSpPr/>
          <p:nvPr/>
        </p:nvSpPr>
        <p:spPr>
          <a:xfrm>
            <a:off x="1447800" y="952500"/>
            <a:ext cx="66294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TextBox 22"/>
          <p:cNvSpPr txBox="1"/>
          <p:nvPr/>
        </p:nvSpPr>
        <p:spPr>
          <a:xfrm>
            <a:off x="1447800" y="952500"/>
            <a:ext cx="6629400" cy="228600"/>
          </a:xfrm>
          <a:prstGeom prst="rect">
            <a:avLst/>
          </a:prstGeom>
          <a:noFill/>
          <a:ln>
            <a:noFill/>
          </a:ln>
        </p:spPr>
        <p:txBody>
          <a:bodyPr wrap="square" bIns="0" lIns="0" rIns="0" tIns="0" anchor="t">
            <a:spAutoFit/>
          </a:bodyPr>
          <a:lstStyle/>
          <a:p>
            <a:pPr algn="l"/>
            <a:r>
              <a:rPr b="0" i="0" sz="1500">
                <a:solidFill>
                  <a:srgbClr val="616161"/>
                </a:solidFill>
                <a:latin typeface="Proxima Nova"/>
              </a:rPr>
              <a:t>Product Overview</a:t>
            </a:r>
          </a:p>
        </p:txBody>
      </p:sp>
      <p:sp>
        <p:nvSpPr>
          <p:cNvPr id="24" name="Rectangle 23"/>
          <p:cNvSpPr/>
          <p:nvPr/>
        </p:nvSpPr>
        <p:spPr>
          <a:xfrm>
            <a:off x="1066800" y="1219200"/>
            <a:ext cx="70104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Rectangle 24"/>
          <p:cNvSpPr/>
          <p:nvPr/>
        </p:nvSpPr>
        <p:spPr>
          <a:xfrm>
            <a:off x="1066800" y="1219200"/>
            <a:ext cx="2286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 name="Rectangle 25"/>
          <p:cNvSpPr/>
          <p:nvPr/>
        </p:nvSpPr>
        <p:spPr>
          <a:xfrm>
            <a:off x="1162050" y="1219200"/>
            <a:ext cx="381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 name="Rounded Rectangle 26"/>
          <p:cNvSpPr/>
          <p:nvPr/>
        </p:nvSpPr>
        <p:spPr>
          <a:xfrm>
            <a:off x="1066800" y="1219200"/>
            <a:ext cx="228600" cy="228600"/>
          </a:xfrm>
          <a:prstGeom prst="roundRect">
            <a:avLst>
              <a:gd name="adj" fmla="val 100000"/>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 name="TextBox 27"/>
          <p:cNvSpPr txBox="1"/>
          <p:nvPr/>
        </p:nvSpPr>
        <p:spPr>
          <a:xfrm>
            <a:off x="1066800" y="1219200"/>
            <a:ext cx="228600" cy="228600"/>
          </a:xfrm>
          <a:prstGeom prst="rect">
            <a:avLst/>
          </a:prstGeom>
          <a:noFill/>
          <a:ln>
            <a:noFill/>
          </a:ln>
        </p:spPr>
        <p:txBody>
          <a:bodyPr wrap="square" bIns="0" lIns="0" rIns="0" tIns="0" anchor="ctr">
            <a:spAutoFit/>
          </a:bodyPr>
          <a:lstStyle/>
          <a:p>
            <a:pPr algn="ctr"/>
            <a:r>
              <a:rPr b="0" i="0" sz="1300">
                <a:solidFill>
                  <a:srgbClr val="616161"/>
                </a:solidFill>
                <a:latin typeface="Proxima Nova"/>
              </a:rPr>
              <a:t>3</a:t>
            </a:r>
          </a:p>
        </p:txBody>
      </p:sp>
      <p:sp>
        <p:nvSpPr>
          <p:cNvPr id="29" name="Rectangle 28"/>
          <p:cNvSpPr/>
          <p:nvPr/>
        </p:nvSpPr>
        <p:spPr>
          <a:xfrm>
            <a:off x="1295400" y="1219200"/>
            <a:ext cx="67818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 name="Rectangle 29"/>
          <p:cNvSpPr/>
          <p:nvPr/>
        </p:nvSpPr>
        <p:spPr>
          <a:xfrm>
            <a:off x="1447800" y="1219200"/>
            <a:ext cx="66294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 name="TextBox 30"/>
          <p:cNvSpPr txBox="1"/>
          <p:nvPr/>
        </p:nvSpPr>
        <p:spPr>
          <a:xfrm>
            <a:off x="1447800" y="1219200"/>
            <a:ext cx="6629400" cy="228600"/>
          </a:xfrm>
          <a:prstGeom prst="rect">
            <a:avLst/>
          </a:prstGeom>
          <a:noFill/>
          <a:ln>
            <a:noFill/>
          </a:ln>
        </p:spPr>
        <p:txBody>
          <a:bodyPr wrap="square" bIns="0" lIns="0" rIns="0" tIns="0" anchor="t">
            <a:spAutoFit/>
          </a:bodyPr>
          <a:lstStyle/>
          <a:p>
            <a:pPr algn="l"/>
            <a:r>
              <a:rPr b="0" i="0" sz="1500">
                <a:solidFill>
                  <a:srgbClr val="616161"/>
                </a:solidFill>
                <a:latin typeface="Proxima Nova"/>
              </a:rPr>
              <a:t>Business Goals &amp; Objectives</a:t>
            </a:r>
          </a:p>
        </p:txBody>
      </p:sp>
      <p:sp>
        <p:nvSpPr>
          <p:cNvPr id="32" name="Rectangle 31"/>
          <p:cNvSpPr/>
          <p:nvPr/>
        </p:nvSpPr>
        <p:spPr>
          <a:xfrm>
            <a:off x="1066800" y="1485900"/>
            <a:ext cx="70104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3" name="Rectangle 32"/>
          <p:cNvSpPr/>
          <p:nvPr/>
        </p:nvSpPr>
        <p:spPr>
          <a:xfrm>
            <a:off x="1066800" y="1485900"/>
            <a:ext cx="2286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4" name="Rectangle 33"/>
          <p:cNvSpPr/>
          <p:nvPr/>
        </p:nvSpPr>
        <p:spPr>
          <a:xfrm>
            <a:off x="1162050" y="1485900"/>
            <a:ext cx="381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5" name="Rounded Rectangle 34"/>
          <p:cNvSpPr/>
          <p:nvPr/>
        </p:nvSpPr>
        <p:spPr>
          <a:xfrm>
            <a:off x="1066800" y="1485900"/>
            <a:ext cx="228600" cy="228600"/>
          </a:xfrm>
          <a:prstGeom prst="roundRect">
            <a:avLst>
              <a:gd name="adj" fmla="val 100000"/>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6" name="TextBox 35"/>
          <p:cNvSpPr txBox="1"/>
          <p:nvPr/>
        </p:nvSpPr>
        <p:spPr>
          <a:xfrm>
            <a:off x="1066800" y="1485900"/>
            <a:ext cx="228600" cy="228600"/>
          </a:xfrm>
          <a:prstGeom prst="rect">
            <a:avLst/>
          </a:prstGeom>
          <a:noFill/>
          <a:ln>
            <a:noFill/>
          </a:ln>
        </p:spPr>
        <p:txBody>
          <a:bodyPr wrap="square" bIns="0" lIns="0" rIns="0" tIns="0" anchor="ctr">
            <a:spAutoFit/>
          </a:bodyPr>
          <a:lstStyle/>
          <a:p>
            <a:pPr algn="ctr"/>
            <a:r>
              <a:rPr b="0" i="0" sz="1300">
                <a:solidFill>
                  <a:srgbClr val="616161"/>
                </a:solidFill>
                <a:latin typeface="Proxima Nova"/>
              </a:rPr>
              <a:t>4</a:t>
            </a:r>
          </a:p>
        </p:txBody>
      </p:sp>
      <p:sp>
        <p:nvSpPr>
          <p:cNvPr id="37" name="Rectangle 36"/>
          <p:cNvSpPr/>
          <p:nvPr/>
        </p:nvSpPr>
        <p:spPr>
          <a:xfrm>
            <a:off x="1295400" y="1485900"/>
            <a:ext cx="67818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8" name="Rectangle 37"/>
          <p:cNvSpPr/>
          <p:nvPr/>
        </p:nvSpPr>
        <p:spPr>
          <a:xfrm>
            <a:off x="1447800" y="1485900"/>
            <a:ext cx="66294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9" name="TextBox 38"/>
          <p:cNvSpPr txBox="1"/>
          <p:nvPr/>
        </p:nvSpPr>
        <p:spPr>
          <a:xfrm>
            <a:off x="1447800" y="1485900"/>
            <a:ext cx="6629400" cy="228600"/>
          </a:xfrm>
          <a:prstGeom prst="rect">
            <a:avLst/>
          </a:prstGeom>
          <a:noFill/>
          <a:ln>
            <a:noFill/>
          </a:ln>
        </p:spPr>
        <p:txBody>
          <a:bodyPr wrap="square" bIns="0" lIns="0" rIns="0" tIns="0" anchor="t">
            <a:spAutoFit/>
          </a:bodyPr>
          <a:lstStyle/>
          <a:p>
            <a:pPr algn="l"/>
            <a:r>
              <a:rPr b="0" i="0" sz="1500">
                <a:solidFill>
                  <a:srgbClr val="616161"/>
                </a:solidFill>
                <a:latin typeface="Proxima Nova"/>
              </a:rPr>
              <a:t>Market Opportunity</a:t>
            </a:r>
          </a:p>
        </p:txBody>
      </p:sp>
      <p:sp>
        <p:nvSpPr>
          <p:cNvPr id="40" name="Rectangle 39"/>
          <p:cNvSpPr/>
          <p:nvPr/>
        </p:nvSpPr>
        <p:spPr>
          <a:xfrm>
            <a:off x="1066800" y="1752600"/>
            <a:ext cx="70104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1" name="Rectangle 40"/>
          <p:cNvSpPr/>
          <p:nvPr/>
        </p:nvSpPr>
        <p:spPr>
          <a:xfrm>
            <a:off x="1066800" y="1752600"/>
            <a:ext cx="2286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2" name="Rectangle 41"/>
          <p:cNvSpPr/>
          <p:nvPr/>
        </p:nvSpPr>
        <p:spPr>
          <a:xfrm>
            <a:off x="1162050" y="1752600"/>
            <a:ext cx="381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3" name="Rounded Rectangle 42"/>
          <p:cNvSpPr/>
          <p:nvPr/>
        </p:nvSpPr>
        <p:spPr>
          <a:xfrm>
            <a:off x="1066800" y="1752600"/>
            <a:ext cx="228600" cy="228600"/>
          </a:xfrm>
          <a:prstGeom prst="roundRect">
            <a:avLst>
              <a:gd name="adj" fmla="val 100000"/>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4" name="TextBox 43"/>
          <p:cNvSpPr txBox="1"/>
          <p:nvPr/>
        </p:nvSpPr>
        <p:spPr>
          <a:xfrm>
            <a:off x="1066800" y="1752600"/>
            <a:ext cx="228600" cy="228600"/>
          </a:xfrm>
          <a:prstGeom prst="rect">
            <a:avLst/>
          </a:prstGeom>
          <a:noFill/>
          <a:ln>
            <a:noFill/>
          </a:ln>
        </p:spPr>
        <p:txBody>
          <a:bodyPr wrap="square" bIns="0" lIns="0" rIns="0" tIns="0" anchor="ctr">
            <a:spAutoFit/>
          </a:bodyPr>
          <a:lstStyle/>
          <a:p>
            <a:pPr algn="ctr"/>
            <a:r>
              <a:rPr b="0" i="0" sz="1300">
                <a:solidFill>
                  <a:srgbClr val="616161"/>
                </a:solidFill>
                <a:latin typeface="Proxima Nova"/>
              </a:rPr>
              <a:t>5</a:t>
            </a:r>
          </a:p>
        </p:txBody>
      </p:sp>
      <p:sp>
        <p:nvSpPr>
          <p:cNvPr id="45" name="Rectangle 44"/>
          <p:cNvSpPr/>
          <p:nvPr/>
        </p:nvSpPr>
        <p:spPr>
          <a:xfrm>
            <a:off x="1295400" y="1752600"/>
            <a:ext cx="67818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6" name="Rectangle 45"/>
          <p:cNvSpPr/>
          <p:nvPr/>
        </p:nvSpPr>
        <p:spPr>
          <a:xfrm>
            <a:off x="1447800" y="1752600"/>
            <a:ext cx="66294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7" name="TextBox 46"/>
          <p:cNvSpPr txBox="1"/>
          <p:nvPr/>
        </p:nvSpPr>
        <p:spPr>
          <a:xfrm>
            <a:off x="1447800" y="1752600"/>
            <a:ext cx="6629400" cy="228600"/>
          </a:xfrm>
          <a:prstGeom prst="rect">
            <a:avLst/>
          </a:prstGeom>
          <a:noFill/>
          <a:ln>
            <a:noFill/>
          </a:ln>
        </p:spPr>
        <p:txBody>
          <a:bodyPr wrap="square" bIns="0" lIns="0" rIns="0" tIns="0" anchor="t">
            <a:spAutoFit/>
          </a:bodyPr>
          <a:lstStyle/>
          <a:p>
            <a:pPr algn="l"/>
            <a:r>
              <a:rPr b="0" i="0" sz="1500">
                <a:solidFill>
                  <a:srgbClr val="616161"/>
                </a:solidFill>
                <a:latin typeface="Proxima Nova"/>
              </a:rPr>
              <a:t>Steps to Launch Municoin</a:t>
            </a:r>
          </a:p>
        </p:txBody>
      </p:sp>
      <p:sp>
        <p:nvSpPr>
          <p:cNvPr id="48" name="Rectangle 47"/>
          <p:cNvSpPr/>
          <p:nvPr/>
        </p:nvSpPr>
        <p:spPr>
          <a:xfrm>
            <a:off x="1066800" y="2019300"/>
            <a:ext cx="70104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9" name="Rectangle 48"/>
          <p:cNvSpPr/>
          <p:nvPr/>
        </p:nvSpPr>
        <p:spPr>
          <a:xfrm>
            <a:off x="1066800" y="2019300"/>
            <a:ext cx="2286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0" name="Rectangle 49"/>
          <p:cNvSpPr/>
          <p:nvPr/>
        </p:nvSpPr>
        <p:spPr>
          <a:xfrm>
            <a:off x="1162050" y="2019300"/>
            <a:ext cx="381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1" name="Rounded Rectangle 50"/>
          <p:cNvSpPr/>
          <p:nvPr/>
        </p:nvSpPr>
        <p:spPr>
          <a:xfrm>
            <a:off x="1066800" y="2019300"/>
            <a:ext cx="228600" cy="228600"/>
          </a:xfrm>
          <a:prstGeom prst="roundRect">
            <a:avLst>
              <a:gd name="adj" fmla="val 100000"/>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2" name="TextBox 51"/>
          <p:cNvSpPr txBox="1"/>
          <p:nvPr/>
        </p:nvSpPr>
        <p:spPr>
          <a:xfrm>
            <a:off x="1066800" y="2019300"/>
            <a:ext cx="228600" cy="228600"/>
          </a:xfrm>
          <a:prstGeom prst="rect">
            <a:avLst/>
          </a:prstGeom>
          <a:noFill/>
          <a:ln>
            <a:noFill/>
          </a:ln>
        </p:spPr>
        <p:txBody>
          <a:bodyPr wrap="square" bIns="0" lIns="0" rIns="0" tIns="0" anchor="ctr">
            <a:spAutoFit/>
          </a:bodyPr>
          <a:lstStyle/>
          <a:p>
            <a:pPr algn="ctr"/>
            <a:r>
              <a:rPr b="0" i="0" sz="1300">
                <a:solidFill>
                  <a:srgbClr val="616161"/>
                </a:solidFill>
                <a:latin typeface="Proxima Nova"/>
              </a:rPr>
              <a:t>6</a:t>
            </a:r>
          </a:p>
        </p:txBody>
      </p:sp>
      <p:sp>
        <p:nvSpPr>
          <p:cNvPr id="53" name="Rectangle 52"/>
          <p:cNvSpPr/>
          <p:nvPr/>
        </p:nvSpPr>
        <p:spPr>
          <a:xfrm>
            <a:off x="1295400" y="2019300"/>
            <a:ext cx="67818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4" name="Rectangle 53"/>
          <p:cNvSpPr/>
          <p:nvPr/>
        </p:nvSpPr>
        <p:spPr>
          <a:xfrm>
            <a:off x="1447800" y="2019300"/>
            <a:ext cx="66294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5" name="TextBox 54"/>
          <p:cNvSpPr txBox="1"/>
          <p:nvPr/>
        </p:nvSpPr>
        <p:spPr>
          <a:xfrm>
            <a:off x="1447800" y="2019300"/>
            <a:ext cx="6629400" cy="228600"/>
          </a:xfrm>
          <a:prstGeom prst="rect">
            <a:avLst/>
          </a:prstGeom>
          <a:noFill/>
          <a:ln>
            <a:noFill/>
          </a:ln>
        </p:spPr>
        <p:txBody>
          <a:bodyPr wrap="square" bIns="0" lIns="0" rIns="0" tIns="0" anchor="t">
            <a:spAutoFit/>
          </a:bodyPr>
          <a:lstStyle/>
          <a:p>
            <a:pPr algn="l"/>
            <a:r>
              <a:rPr b="0" i="0" sz="1500">
                <a:solidFill>
                  <a:srgbClr val="616161"/>
                </a:solidFill>
                <a:latin typeface="Proxima Nova"/>
              </a:rPr>
              <a:t>Compliance &amp; Regulatory Considerations</a:t>
            </a:r>
          </a:p>
        </p:txBody>
      </p:sp>
      <p:sp>
        <p:nvSpPr>
          <p:cNvPr id="56" name="Rectangle 55"/>
          <p:cNvSpPr/>
          <p:nvPr/>
        </p:nvSpPr>
        <p:spPr>
          <a:xfrm>
            <a:off x="1066800" y="2286000"/>
            <a:ext cx="70104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7" name="Rectangle 56"/>
          <p:cNvSpPr/>
          <p:nvPr/>
        </p:nvSpPr>
        <p:spPr>
          <a:xfrm>
            <a:off x="1066800" y="2286000"/>
            <a:ext cx="2286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8" name="Rectangle 57"/>
          <p:cNvSpPr/>
          <p:nvPr/>
        </p:nvSpPr>
        <p:spPr>
          <a:xfrm>
            <a:off x="1162050" y="2286000"/>
            <a:ext cx="381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9" name="Rounded Rectangle 58"/>
          <p:cNvSpPr/>
          <p:nvPr/>
        </p:nvSpPr>
        <p:spPr>
          <a:xfrm>
            <a:off x="1066800" y="2286000"/>
            <a:ext cx="228600" cy="228600"/>
          </a:xfrm>
          <a:prstGeom prst="roundRect">
            <a:avLst>
              <a:gd name="adj" fmla="val 100000"/>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0" name="TextBox 59"/>
          <p:cNvSpPr txBox="1"/>
          <p:nvPr/>
        </p:nvSpPr>
        <p:spPr>
          <a:xfrm>
            <a:off x="1066800" y="2286000"/>
            <a:ext cx="228600" cy="228600"/>
          </a:xfrm>
          <a:prstGeom prst="rect">
            <a:avLst/>
          </a:prstGeom>
          <a:noFill/>
          <a:ln>
            <a:noFill/>
          </a:ln>
        </p:spPr>
        <p:txBody>
          <a:bodyPr wrap="square" bIns="0" lIns="0" rIns="0" tIns="0" anchor="ctr">
            <a:spAutoFit/>
          </a:bodyPr>
          <a:lstStyle/>
          <a:p>
            <a:pPr algn="ctr"/>
            <a:r>
              <a:rPr b="0" i="0" sz="1300">
                <a:solidFill>
                  <a:srgbClr val="616161"/>
                </a:solidFill>
                <a:latin typeface="Proxima Nova"/>
              </a:rPr>
              <a:t>7</a:t>
            </a:r>
          </a:p>
        </p:txBody>
      </p:sp>
      <p:sp>
        <p:nvSpPr>
          <p:cNvPr id="61" name="Rectangle 60"/>
          <p:cNvSpPr/>
          <p:nvPr/>
        </p:nvSpPr>
        <p:spPr>
          <a:xfrm>
            <a:off x="1295400" y="2286000"/>
            <a:ext cx="67818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2" name="Rectangle 61"/>
          <p:cNvSpPr/>
          <p:nvPr/>
        </p:nvSpPr>
        <p:spPr>
          <a:xfrm>
            <a:off x="1447800" y="2286000"/>
            <a:ext cx="66294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3" name="TextBox 62"/>
          <p:cNvSpPr txBox="1"/>
          <p:nvPr/>
        </p:nvSpPr>
        <p:spPr>
          <a:xfrm>
            <a:off x="1447800" y="2286000"/>
            <a:ext cx="6629400" cy="228600"/>
          </a:xfrm>
          <a:prstGeom prst="rect">
            <a:avLst/>
          </a:prstGeom>
          <a:noFill/>
          <a:ln>
            <a:noFill/>
          </a:ln>
        </p:spPr>
        <p:txBody>
          <a:bodyPr wrap="square" bIns="0" lIns="0" rIns="0" tIns="0" anchor="t">
            <a:spAutoFit/>
          </a:bodyPr>
          <a:lstStyle/>
          <a:p>
            <a:pPr algn="l"/>
            <a:r>
              <a:rPr b="0" i="0" sz="1500">
                <a:solidFill>
                  <a:srgbClr val="616161"/>
                </a:solidFill>
                <a:latin typeface="Proxima Nova"/>
              </a:rPr>
              <a:t>Financial Projections</a:t>
            </a:r>
          </a:p>
        </p:txBody>
      </p:sp>
      <p:sp>
        <p:nvSpPr>
          <p:cNvPr id="64" name="Rectangle 63"/>
          <p:cNvSpPr/>
          <p:nvPr/>
        </p:nvSpPr>
        <p:spPr>
          <a:xfrm>
            <a:off x="1066800" y="2552700"/>
            <a:ext cx="70104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5" name="Rectangle 64"/>
          <p:cNvSpPr/>
          <p:nvPr/>
        </p:nvSpPr>
        <p:spPr>
          <a:xfrm>
            <a:off x="1066800" y="2552700"/>
            <a:ext cx="2286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6" name="Rectangle 65"/>
          <p:cNvSpPr/>
          <p:nvPr/>
        </p:nvSpPr>
        <p:spPr>
          <a:xfrm>
            <a:off x="1162050" y="2552700"/>
            <a:ext cx="381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7" name="Rounded Rectangle 66"/>
          <p:cNvSpPr/>
          <p:nvPr/>
        </p:nvSpPr>
        <p:spPr>
          <a:xfrm>
            <a:off x="1066800" y="2552700"/>
            <a:ext cx="228600" cy="228600"/>
          </a:xfrm>
          <a:prstGeom prst="roundRect">
            <a:avLst>
              <a:gd name="adj" fmla="val 100000"/>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8" name="TextBox 67"/>
          <p:cNvSpPr txBox="1"/>
          <p:nvPr/>
        </p:nvSpPr>
        <p:spPr>
          <a:xfrm>
            <a:off x="1066800" y="2552700"/>
            <a:ext cx="228600" cy="228600"/>
          </a:xfrm>
          <a:prstGeom prst="rect">
            <a:avLst/>
          </a:prstGeom>
          <a:noFill/>
          <a:ln>
            <a:noFill/>
          </a:ln>
        </p:spPr>
        <p:txBody>
          <a:bodyPr wrap="square" bIns="0" lIns="0" rIns="0" tIns="0" anchor="ctr">
            <a:spAutoFit/>
          </a:bodyPr>
          <a:lstStyle/>
          <a:p>
            <a:pPr algn="ctr"/>
            <a:r>
              <a:rPr b="0" i="0" sz="1300">
                <a:solidFill>
                  <a:srgbClr val="616161"/>
                </a:solidFill>
                <a:latin typeface="Proxima Nova"/>
              </a:rPr>
              <a:t>8</a:t>
            </a:r>
          </a:p>
        </p:txBody>
      </p:sp>
      <p:sp>
        <p:nvSpPr>
          <p:cNvPr id="69" name="Rectangle 68"/>
          <p:cNvSpPr/>
          <p:nvPr/>
        </p:nvSpPr>
        <p:spPr>
          <a:xfrm>
            <a:off x="1295400" y="2552700"/>
            <a:ext cx="67818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0" name="Rectangle 69"/>
          <p:cNvSpPr/>
          <p:nvPr/>
        </p:nvSpPr>
        <p:spPr>
          <a:xfrm>
            <a:off x="1447800" y="2552700"/>
            <a:ext cx="66294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1" name="TextBox 70"/>
          <p:cNvSpPr txBox="1"/>
          <p:nvPr/>
        </p:nvSpPr>
        <p:spPr>
          <a:xfrm>
            <a:off x="1447800" y="2552700"/>
            <a:ext cx="6629400" cy="228600"/>
          </a:xfrm>
          <a:prstGeom prst="rect">
            <a:avLst/>
          </a:prstGeom>
          <a:noFill/>
          <a:ln>
            <a:noFill/>
          </a:ln>
        </p:spPr>
        <p:txBody>
          <a:bodyPr wrap="square" bIns="0" lIns="0" rIns="0" tIns="0" anchor="t">
            <a:spAutoFit/>
          </a:bodyPr>
          <a:lstStyle/>
          <a:p>
            <a:pPr algn="l"/>
            <a:r>
              <a:rPr b="0" i="0" sz="1500">
                <a:solidFill>
                  <a:srgbClr val="616161"/>
                </a:solidFill>
                <a:latin typeface="Proxima Nova"/>
              </a:rPr>
              <a:t>Conclusion: The Future of Municipal Finance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Introduction: Overview of Municoin</a:t>
            </a:r>
          </a:p>
        </p:txBody>
      </p:sp>
      <p:sp>
        <p:nvSpPr>
          <p:cNvPr id="4" name="Subtitle 3"/>
          <p:cNvSpPr>
            <a:spLocks noGrp="1"/>
          </p:cNvSpPr>
          <p:nvPr>
            <p:ph type="subTitle" idx="13"/>
          </p:nvPr>
        </p:nvSpPr>
        <p:spPr/>
        <p:txBody>
          <a:bodyPr>
            <a:normAutofit/>
          </a:bodyPr>
          <a:lstStyle/>
          <a:p>
            <a:r>
              <a:t>Defining the Future of Municipal Bonds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2308324"/>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2692300" cy="2308324"/>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422350" y="1508670"/>
            <a:ext cx="304800" cy="304800"/>
          </a:xfrm>
          <a:prstGeom prst="rect">
            <a:avLst/>
          </a:prstGeom>
          <a:noFill/>
          <a:ln>
            <a:noFill/>
          </a:ln>
        </p:spPr>
        <p:txBody>
          <a:bodyPr wrap="square" bIns="0" lIns="0" rIns="0" tIns="0" anchor="t">
            <a:spAutoFit/>
          </a:bodyPr>
          <a:lstStyle/>
          <a:p>
            <a:pPr algn="ctr"/>
          </a:p>
        </p:txBody>
      </p:sp>
      <p:pic>
        <p:nvPicPr>
          <p:cNvPr id="12" name="Picture 11" descr="tmp88mh4es2.png"/>
          <p:cNvPicPr>
            <a:picLocks noChangeAspect="1"/>
          </p:cNvPicPr>
          <p:nvPr/>
        </p:nvPicPr>
        <p:blipFill>
          <a:blip r:embed="rId2"/>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Definition of Municoin</a:t>
            </a:r>
          </a:p>
          <a:p>
            <a:pPr algn="ctr">
              <a:spcAft>
                <a:spcPts val="1200"/>
              </a:spcAft>
            </a:pPr>
            <a:r>
              <a:rPr b="0" i="0" sz="1300">
                <a:solidFill>
                  <a:srgbClr val="616161"/>
                </a:solidFill>
                <a:latin typeface="Proxima Nova"/>
              </a:rPr>
              <a:t>Municoin is a cryptocurrency designed specifically for the municipal bond market, enabling digital ownership of bond assets through blockchain technology, enhancing accessibility and liquidity.</a:t>
            </a:r>
          </a:p>
        </p:txBody>
      </p:sp>
      <p:sp>
        <p:nvSpPr>
          <p:cNvPr id="14" name="Rectangle 13"/>
          <p:cNvSpPr/>
          <p:nvPr/>
        </p:nvSpPr>
        <p:spPr>
          <a:xfrm>
            <a:off x="3225700" y="1508670"/>
            <a:ext cx="2692449" cy="2308324"/>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419451" y="1508670"/>
            <a:ext cx="304800" cy="304800"/>
          </a:xfrm>
          <a:prstGeom prst="rect">
            <a:avLst/>
          </a:prstGeom>
          <a:noFill/>
          <a:ln>
            <a:noFill/>
          </a:ln>
        </p:spPr>
        <p:txBody>
          <a:bodyPr wrap="square" bIns="0" lIns="0" rIns="0" tIns="0" anchor="t">
            <a:spAutoFit/>
          </a:bodyPr>
          <a:lstStyle/>
          <a:p>
            <a:pPr algn="ctr"/>
          </a:p>
        </p:txBody>
      </p:sp>
      <p:pic>
        <p:nvPicPr>
          <p:cNvPr id="17" name="Picture 16" descr="tmpd_f_v2pz.png"/>
          <p:cNvPicPr>
            <a:picLocks noChangeAspect="1"/>
          </p:cNvPicPr>
          <p:nvPr/>
        </p:nvPicPr>
        <p:blipFill>
          <a:blip r:embed="rId3"/>
          <a:stretch>
            <a:fillRect/>
          </a:stretch>
        </p:blipFill>
        <p:spPr>
          <a:xfrm>
            <a:off x="4419451" y="1508670"/>
            <a:ext cx="304800" cy="304800"/>
          </a:xfrm>
          <a:prstGeom prst="rect">
            <a:avLst/>
          </a:prstGeom>
        </p:spPr>
      </p:pic>
      <p:sp>
        <p:nvSpPr>
          <p:cNvPr id="18" name="TextBox 17"/>
          <p:cNvSpPr txBox="1"/>
          <p:nvPr/>
        </p:nvSpPr>
        <p:spPr>
          <a:xfrm>
            <a:off x="3225700" y="1965870"/>
            <a:ext cx="2692449" cy="411360"/>
          </a:xfrm>
          <a:prstGeom prst="rect">
            <a:avLst/>
          </a:prstGeom>
          <a:noFill/>
          <a:ln>
            <a:noFill/>
          </a:ln>
        </p:spPr>
        <p:txBody>
          <a:bodyPr wrap="square" bIns="0" lIns="0" rIns="0" tIns="0" anchor="t">
            <a:spAutoFit/>
          </a:bodyPr>
          <a:lstStyle/>
          <a:p>
            <a:pPr algn="ctr"/>
            <a:r>
              <a:rPr b="1" i="0" sz="1300">
                <a:solidFill>
                  <a:srgbClr val="616161"/>
                </a:solidFill>
                <a:latin typeface="Proxima Nova"/>
              </a:rPr>
              <a:t>Purpose of Tokenized Municipal Bonds</a:t>
            </a:r>
          </a:p>
          <a:p>
            <a:pPr algn="ctr">
              <a:spcAft>
                <a:spcPts val="1200"/>
              </a:spcAft>
            </a:pPr>
            <a:r>
              <a:rPr b="0" i="0" sz="1300">
                <a:solidFill>
                  <a:srgbClr val="616161"/>
                </a:solidFill>
                <a:latin typeface="Proxima Nova"/>
              </a:rPr>
              <a:t>Tokenized municipal bonds aim to democratize and simplify the process of bond investments, allowing fractional ownership and participation from a broader investor base, thus lowering barriers to entry.</a:t>
            </a:r>
          </a:p>
        </p:txBody>
      </p:sp>
      <p:sp>
        <p:nvSpPr>
          <p:cNvPr id="19" name="Rectangle 18"/>
          <p:cNvSpPr/>
          <p:nvPr/>
        </p:nvSpPr>
        <p:spPr>
          <a:xfrm>
            <a:off x="6222950" y="1508670"/>
            <a:ext cx="2692300" cy="2308324"/>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416700" y="1508670"/>
            <a:ext cx="304800" cy="304800"/>
          </a:xfrm>
          <a:prstGeom prst="rect">
            <a:avLst/>
          </a:prstGeom>
          <a:noFill/>
          <a:ln>
            <a:noFill/>
          </a:ln>
        </p:spPr>
        <p:txBody>
          <a:bodyPr wrap="square" bIns="0" lIns="0" rIns="0" tIns="0" anchor="t">
            <a:spAutoFit/>
          </a:bodyPr>
          <a:lstStyle/>
          <a:p>
            <a:pPr algn="ctr"/>
          </a:p>
        </p:txBody>
      </p:sp>
      <p:pic>
        <p:nvPicPr>
          <p:cNvPr id="22" name="Picture 21" descr="tmphuymu7z4.png"/>
          <p:cNvPicPr>
            <a:picLocks noChangeAspect="1"/>
          </p:cNvPicPr>
          <p:nvPr/>
        </p:nvPicPr>
        <p:blipFill>
          <a:blip r:embed="rId4"/>
          <a:stretch>
            <a:fillRect/>
          </a:stretch>
        </p:blipFill>
        <p:spPr>
          <a:xfrm>
            <a:off x="7416700" y="1508670"/>
            <a:ext cx="304800" cy="304800"/>
          </a:xfrm>
          <a:prstGeom prst="rect">
            <a:avLst/>
          </a:prstGeom>
        </p:spPr>
      </p:pic>
      <p:sp>
        <p:nvSpPr>
          <p:cNvPr id="23" name="TextBox 22"/>
          <p:cNvSpPr txBox="1"/>
          <p:nvPr/>
        </p:nvSpPr>
        <p:spPr>
          <a:xfrm>
            <a:off x="6222950" y="1965870"/>
            <a:ext cx="2692300" cy="411360"/>
          </a:xfrm>
          <a:prstGeom prst="rect">
            <a:avLst/>
          </a:prstGeom>
          <a:noFill/>
          <a:ln>
            <a:noFill/>
          </a:ln>
        </p:spPr>
        <p:txBody>
          <a:bodyPr wrap="square" bIns="0" lIns="0" rIns="0" tIns="0" anchor="t">
            <a:spAutoFit/>
          </a:bodyPr>
          <a:lstStyle/>
          <a:p>
            <a:pPr algn="ctr"/>
            <a:r>
              <a:rPr b="1" i="0" sz="1300">
                <a:solidFill>
                  <a:srgbClr val="616161"/>
                </a:solidFill>
                <a:latin typeface="Proxima Nova"/>
              </a:rPr>
              <a:t>Importance of Blockchain Technology</a:t>
            </a:r>
          </a:p>
          <a:p>
            <a:pPr algn="ctr">
              <a:spcAft>
                <a:spcPts val="1200"/>
              </a:spcAft>
            </a:pPr>
            <a:r>
              <a:rPr b="0" i="0" sz="1300">
                <a:solidFill>
                  <a:srgbClr val="616161"/>
                </a:solidFill>
                <a:latin typeface="Proxima Nova"/>
              </a:rPr>
              <a:t>Blockchain ensures transparency, security, and immutability in transactions, significantly reducing the risks associated with traditional bonding processes, while also facilitating real-time tracking and auditing of financial data.</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Product Overview</a:t>
            </a:r>
          </a:p>
        </p:txBody>
      </p:sp>
      <p:sp>
        <p:nvSpPr>
          <p:cNvPr id="4" name="Subtitle 3"/>
          <p:cNvSpPr>
            <a:spLocks noGrp="1"/>
          </p:cNvSpPr>
          <p:nvPr>
            <p:ph type="subTitle" idx="13"/>
          </p:nvPr>
        </p:nvSpPr>
        <p:spPr/>
        <p:txBody>
          <a:bodyPr>
            <a:normAutofit/>
          </a:bodyPr>
          <a:lstStyle/>
          <a:p>
            <a:r>
              <a:t>Understanding Municoin's Value Proposition</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000">
                <a:solidFill>
                  <a:srgbClr val="616161"/>
                </a:solidFill>
                <a:latin typeface="Proxima Nova"/>
              </a:defRPr>
            </a:pPr>
          </a:p>
        </p:txBody>
      </p:sp>
      <p:sp>
        <p:nvSpPr>
          <p:cNvPr id="7" name="Rectangle 6"/>
          <p:cNvSpPr/>
          <p:nvPr/>
        </p:nvSpPr>
        <p:spPr>
          <a:xfrm>
            <a:off x="228600" y="1508670"/>
            <a:ext cx="8686800" cy="2960489"/>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4190999" cy="2960489"/>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228600" y="1508670"/>
            <a:ext cx="4190999" cy="2960489"/>
          </a:xfrm>
          <a:prstGeom prst="rect">
            <a:avLst/>
          </a:prstGeom>
          <a:noFill/>
          <a:ln>
            <a:noFill/>
          </a:ln>
        </p:spPr>
        <p:txBody>
          <a:bodyPr wrap="square" bIns="190500" lIns="190500" rIns="0" tIns="0" anchor="t">
            <a:spAutoFit/>
          </a:bodyPr>
          <a:lstStyle/>
          <a:p>
            <a:pPr algn="l" marL="228600" indent="-91440">
              <a:spcBef>
                <a:spcPts val="0"/>
              </a:spcBef>
              <a:spcAft>
                <a:spcPts val="800"/>
              </a:spcAft>
              <a:buSzPct val="100000"/>
              <a:buFont typeface="Arial"/>
              <a:buChar char="•"/>
            </a:pPr>
            <a:r>
              <a:rPr b="1" i="0" sz="1000">
                <a:solidFill>
                  <a:srgbClr val="616161"/>
                </a:solidFill>
                <a:latin typeface="Proxima Nova"/>
              </a:rPr>
              <a:t>What is Municoin?:</a:t>
            </a:r>
            <a:r>
              <a:rPr b="0" i="0" sz="1000">
                <a:solidFill>
                  <a:srgbClr val="616161"/>
                </a:solidFill>
                <a:latin typeface="Proxima Nova"/>
              </a:rPr>
              <a:t> Municoin serves as a digital representation of ownership in municipal bonds, enabling instantaneous transactions and a novel way to invest in local projects with real-world impact.</a:t>
            </a:r>
          </a:p>
          <a:p>
            <a:pPr lvl="1" algn="l" marL="228600" indent="-91440">
              <a:spcBef>
                <a:spcPts val="1200"/>
              </a:spcBef>
              <a:spcAft>
                <a:spcPts val="0"/>
              </a:spcAft>
              <a:buSzPct val="100000"/>
              <a:buFont typeface="Arial"/>
              <a:buChar char="•"/>
            </a:pPr>
            <a:r>
              <a:rPr b="1" i="0" sz="1000">
                <a:solidFill>
                  <a:srgbClr val="616161"/>
                </a:solidFill>
                <a:latin typeface="Proxima Nova"/>
              </a:rPr>
              <a:t>Fractionalized Ownership:</a:t>
            </a:r>
            <a:r>
              <a:rPr b="0" i="0" sz="1000">
                <a:solidFill>
                  <a:srgbClr val="616161"/>
                </a:solidFill>
                <a:latin typeface="Proxima Nova"/>
              </a:rPr>
              <a:t> Through Municoin, investors can own a fraction of larger bond issues, thereby mitigating individual financial risk and allowing more participation from smaller investors.</a:t>
            </a:r>
          </a:p>
          <a:p>
            <a:pPr lvl="1" algn="l" marL="228600" indent="-91440">
              <a:spcBef>
                <a:spcPts val="1200"/>
              </a:spcBef>
              <a:spcAft>
                <a:spcPts val="0"/>
              </a:spcAft>
              <a:buSzPct val="100000"/>
              <a:buFont typeface="Arial"/>
              <a:buChar char="•"/>
            </a:pPr>
            <a:r>
              <a:rPr b="1" i="0" sz="1000">
                <a:solidFill>
                  <a:srgbClr val="616161"/>
                </a:solidFill>
                <a:latin typeface="Proxima Nova"/>
              </a:rPr>
              <a:t>Smart Contracts and Governance:</a:t>
            </a:r>
            <a:r>
              <a:rPr b="0" i="0" sz="1000">
                <a:solidFill>
                  <a:srgbClr val="616161"/>
                </a:solidFill>
                <a:latin typeface="Proxima Nova"/>
              </a:rPr>
              <a:t> Smart contracts automate processes associated with bond transactions, including compliance and distribution of returns, enhancing operational efficiency and stakeholder involvement.</a:t>
            </a:r>
          </a:p>
          <a:p>
            <a:pPr lvl="1" algn="l" marL="228600" indent="-91440">
              <a:spcBef>
                <a:spcPts val="1200"/>
              </a:spcBef>
              <a:spcAft>
                <a:spcPts val="0"/>
              </a:spcAft>
              <a:buSzPct val="100000"/>
              <a:buFont typeface="Arial"/>
              <a:buChar char="•"/>
            </a:pPr>
            <a:r>
              <a:rPr b="1" i="0" sz="1000">
                <a:solidFill>
                  <a:srgbClr val="616161"/>
                </a:solidFill>
                <a:latin typeface="Proxima Nova"/>
              </a:rPr>
              <a:t>Benefits for Municipalities and Investors:</a:t>
            </a:r>
            <a:r>
              <a:rPr b="0" i="0" sz="1000">
                <a:solidFill>
                  <a:srgbClr val="616161"/>
                </a:solidFill>
                <a:latin typeface="Proxima Nova"/>
              </a:rPr>
              <a:t> Municipalities gain access to a wider pool of capital, while investors enjoy increased liquidity and reduced investment thresholds, fostering a more equitable financial landscape.</a:t>
            </a:r>
          </a:p>
        </p:txBody>
      </p:sp>
      <p:sp>
        <p:nvSpPr>
          <p:cNvPr id="10" name="Rectangle 9"/>
          <p:cNvSpPr/>
          <p:nvPr/>
        </p:nvSpPr>
        <p:spPr>
          <a:xfrm>
            <a:off x="4724400" y="1508670"/>
            <a:ext cx="4190999" cy="2960489"/>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4724400" y="1508670"/>
            <a:ext cx="4190999" cy="2362200"/>
          </a:xfrm>
          <a:prstGeom prst="rect">
            <a:avLst/>
          </a:prstGeom>
          <a:noFill/>
          <a:ln>
            <a:noFill/>
          </a:ln>
        </p:spPr>
        <p:txBody>
          <a:bodyPr wrap="square" bIns="0" lIns="0" rIns="0" tIns="0" anchor="t">
            <a:spAutoFit/>
          </a:bodyPr>
          <a:lstStyle/>
          <a:p>
            <a:pPr algn="l"/>
          </a:p>
        </p:txBody>
      </p:sp>
      <p:pic>
        <p:nvPicPr>
          <p:cNvPr id="12" name="Picture 11" descr="tmpiaicyisw.png"/>
          <p:cNvPicPr>
            <a:picLocks noChangeAspect="1"/>
          </p:cNvPicPr>
          <p:nvPr/>
        </p:nvPicPr>
        <p:blipFill>
          <a:blip r:embed="rId2"/>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4724400" y="3947070"/>
            <a:ext cx="4190999" cy="152400"/>
          </a:xfrm>
          <a:prstGeom prst="rect">
            <a:avLst/>
          </a:prstGeom>
          <a:noFill/>
          <a:ln>
            <a:noFill/>
          </a:ln>
        </p:spPr>
        <p:txBody>
          <a:bodyPr wrap="square" bIns="0" lIns="0" rIns="0" tIns="0" anchor="t">
            <a:spAutoFit/>
          </a:bodyPr>
          <a:lstStyle/>
          <a:p>
            <a:pPr algn="r">
              <a:spcAft>
                <a:spcPts val="1200"/>
              </a:spcAft>
            </a:pPr>
            <a:r>
              <a:rPr b="0" i="0" sz="900">
                <a:solidFill>
                  <a:srgbClr val="616161"/>
                </a:solidFill>
                <a:latin typeface="Proxima Nova"/>
              </a:rPr>
              <a:t>Photo by Nick Chong on Unsplash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Business Goals &amp; Objectives</a:t>
            </a:r>
          </a:p>
        </p:txBody>
      </p:sp>
      <p:sp>
        <p:nvSpPr>
          <p:cNvPr id="4" name="Subtitle 3"/>
          <p:cNvSpPr>
            <a:spLocks noGrp="1"/>
          </p:cNvSpPr>
          <p:nvPr>
            <p:ph type="subTitle" idx="13"/>
          </p:nvPr>
        </p:nvSpPr>
        <p:spPr/>
        <p:txBody>
          <a:bodyPr>
            <a:normAutofit/>
          </a:bodyPr>
          <a:lstStyle/>
          <a:p>
            <a:r>
              <a:t>Setting the Stage for Growth and Impact</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210264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2692300" cy="210264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422350" y="1508670"/>
            <a:ext cx="304800" cy="304800"/>
          </a:xfrm>
          <a:prstGeom prst="rect">
            <a:avLst/>
          </a:prstGeom>
          <a:noFill/>
          <a:ln>
            <a:noFill/>
          </a:ln>
        </p:spPr>
        <p:txBody>
          <a:bodyPr wrap="square" bIns="0" lIns="0" rIns="0" tIns="0" anchor="t">
            <a:spAutoFit/>
          </a:bodyPr>
          <a:lstStyle/>
          <a:p>
            <a:pPr algn="ctr"/>
          </a:p>
        </p:txBody>
      </p:sp>
      <p:pic>
        <p:nvPicPr>
          <p:cNvPr id="12" name="Picture 11" descr="tmpr0fvry69.png"/>
          <p:cNvPicPr>
            <a:picLocks noChangeAspect="1"/>
          </p:cNvPicPr>
          <p:nvPr/>
        </p:nvPicPr>
        <p:blipFill>
          <a:blip r:embed="rId2"/>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Raise Capital for Municipalities</a:t>
            </a:r>
          </a:p>
          <a:p>
            <a:pPr algn="ctr">
              <a:spcAft>
                <a:spcPts val="1200"/>
              </a:spcAft>
            </a:pPr>
            <a:r>
              <a:rPr b="0" i="0" sz="1300">
                <a:solidFill>
                  <a:srgbClr val="616161"/>
                </a:solidFill>
                <a:latin typeface="Proxima Nova"/>
              </a:rPr>
              <a:t>By facilitating investment in local projects through tokenization, Municoin aims to provide municipalities with a new channel to secure funding needed for development initiatives.</a:t>
            </a:r>
          </a:p>
        </p:txBody>
      </p:sp>
      <p:sp>
        <p:nvSpPr>
          <p:cNvPr id="14" name="Rectangle 13"/>
          <p:cNvSpPr/>
          <p:nvPr/>
        </p:nvSpPr>
        <p:spPr>
          <a:xfrm>
            <a:off x="3225700" y="1508670"/>
            <a:ext cx="2692449" cy="210264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419451" y="1508670"/>
            <a:ext cx="304800" cy="304800"/>
          </a:xfrm>
          <a:prstGeom prst="rect">
            <a:avLst/>
          </a:prstGeom>
          <a:noFill/>
          <a:ln>
            <a:noFill/>
          </a:ln>
        </p:spPr>
        <p:txBody>
          <a:bodyPr wrap="square" bIns="0" lIns="0" rIns="0" tIns="0" anchor="t">
            <a:spAutoFit/>
          </a:bodyPr>
          <a:lstStyle/>
          <a:p>
            <a:pPr algn="ctr"/>
          </a:p>
        </p:txBody>
      </p:sp>
      <p:pic>
        <p:nvPicPr>
          <p:cNvPr id="17" name="Picture 16" descr="tmpgpddulzp.png"/>
          <p:cNvPicPr>
            <a:picLocks noChangeAspect="1"/>
          </p:cNvPicPr>
          <p:nvPr/>
        </p:nvPicPr>
        <p:blipFill>
          <a:blip r:embed="rId3"/>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Democratize Investments</a:t>
            </a:r>
          </a:p>
          <a:p>
            <a:pPr algn="ctr">
              <a:spcAft>
                <a:spcPts val="1200"/>
              </a:spcAft>
            </a:pPr>
            <a:r>
              <a:rPr b="0" i="0" sz="1300">
                <a:solidFill>
                  <a:srgbClr val="616161"/>
                </a:solidFill>
                <a:latin typeface="Proxima Nova"/>
              </a:rPr>
              <a:t>Our goal is to enable every citizen, regardless of wealth, to invest in their local communities, thus increasing engagement and fostering a sense of ownership among residents.</a:t>
            </a:r>
          </a:p>
        </p:txBody>
      </p:sp>
      <p:sp>
        <p:nvSpPr>
          <p:cNvPr id="19" name="Rectangle 18"/>
          <p:cNvSpPr/>
          <p:nvPr/>
        </p:nvSpPr>
        <p:spPr>
          <a:xfrm>
            <a:off x="6222950" y="1508670"/>
            <a:ext cx="2692300" cy="210264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416700" y="1508670"/>
            <a:ext cx="304800" cy="304800"/>
          </a:xfrm>
          <a:prstGeom prst="rect">
            <a:avLst/>
          </a:prstGeom>
          <a:noFill/>
          <a:ln>
            <a:noFill/>
          </a:ln>
        </p:spPr>
        <p:txBody>
          <a:bodyPr wrap="square" bIns="0" lIns="0" rIns="0" tIns="0" anchor="t">
            <a:spAutoFit/>
          </a:bodyPr>
          <a:lstStyle/>
          <a:p>
            <a:pPr algn="ctr"/>
          </a:p>
        </p:txBody>
      </p:sp>
      <p:pic>
        <p:nvPicPr>
          <p:cNvPr id="22" name="Picture 21" descr="tmpoqd_75n4.png"/>
          <p:cNvPicPr>
            <a:picLocks noChangeAspect="1"/>
          </p:cNvPicPr>
          <p:nvPr/>
        </p:nvPicPr>
        <p:blipFill>
          <a:blip r:embed="rId4"/>
          <a:stretch>
            <a:fillRect/>
          </a:stretch>
        </p:blipFill>
        <p:spPr>
          <a:xfrm>
            <a:off x="7416700" y="1508670"/>
            <a:ext cx="304800" cy="304800"/>
          </a:xfrm>
          <a:prstGeom prst="rect">
            <a:avLst/>
          </a:prstGeom>
        </p:spPr>
      </p:pic>
      <p:sp>
        <p:nvSpPr>
          <p:cNvPr id="23" name="TextBox 22"/>
          <p:cNvSpPr txBox="1"/>
          <p:nvPr/>
        </p:nvSpPr>
        <p:spPr>
          <a:xfrm>
            <a:off x="6222950" y="1965870"/>
            <a:ext cx="2692300" cy="411360"/>
          </a:xfrm>
          <a:prstGeom prst="rect">
            <a:avLst/>
          </a:prstGeom>
          <a:noFill/>
          <a:ln>
            <a:noFill/>
          </a:ln>
        </p:spPr>
        <p:txBody>
          <a:bodyPr wrap="square" bIns="0" lIns="0" rIns="0" tIns="0" anchor="t">
            <a:spAutoFit/>
          </a:bodyPr>
          <a:lstStyle/>
          <a:p>
            <a:pPr algn="ctr"/>
            <a:r>
              <a:rPr b="1" i="0" sz="1300">
                <a:solidFill>
                  <a:srgbClr val="616161"/>
                </a:solidFill>
                <a:latin typeface="Proxima Nova"/>
              </a:rPr>
              <a:t>Leverage Blockchain for Transparency</a:t>
            </a:r>
          </a:p>
          <a:p>
            <a:pPr algn="ctr">
              <a:spcAft>
                <a:spcPts val="1200"/>
              </a:spcAft>
            </a:pPr>
            <a:r>
              <a:rPr b="0" i="0" sz="1300">
                <a:solidFill>
                  <a:srgbClr val="616161"/>
                </a:solidFill>
                <a:latin typeface="Proxima Nova"/>
              </a:rPr>
              <a:t>Utilizing blockchain allows for real-time tracking, providing stakeholders with access to critical information about the bonds they invest in, ensuring integrity and accountability.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Market Opportunity</a:t>
            </a:r>
          </a:p>
        </p:txBody>
      </p:sp>
      <p:sp>
        <p:nvSpPr>
          <p:cNvPr id="4" name="Subtitle 3"/>
          <p:cNvSpPr>
            <a:spLocks noGrp="1"/>
          </p:cNvSpPr>
          <p:nvPr>
            <p:ph type="subTitle" idx="13"/>
          </p:nvPr>
        </p:nvSpPr>
        <p:spPr/>
        <p:txBody>
          <a:bodyPr>
            <a:normAutofit/>
          </a:bodyPr>
          <a:lstStyle/>
          <a:p>
            <a:r>
              <a:t>Positioning Municoin in a Thriving Financial Landscape</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000">
                <a:solidFill>
                  <a:srgbClr val="616161"/>
                </a:solidFill>
                <a:latin typeface="Proxima Nova"/>
              </a:defRPr>
            </a:pPr>
          </a:p>
        </p:txBody>
      </p:sp>
      <p:sp>
        <p:nvSpPr>
          <p:cNvPr id="7" name="Rectangle 6"/>
          <p:cNvSpPr/>
          <p:nvPr/>
        </p:nvSpPr>
        <p:spPr>
          <a:xfrm>
            <a:off x="228600" y="1508670"/>
            <a:ext cx="8686800" cy="311467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4190999" cy="311467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228600" y="1508670"/>
            <a:ext cx="4190999" cy="3114675"/>
          </a:xfrm>
          <a:prstGeom prst="rect">
            <a:avLst/>
          </a:prstGeom>
          <a:noFill/>
          <a:ln>
            <a:noFill/>
          </a:ln>
        </p:spPr>
        <p:txBody>
          <a:bodyPr wrap="square" bIns="190500" lIns="190500" rIns="0" tIns="0" anchor="t">
            <a:spAutoFit/>
          </a:bodyPr>
          <a:lstStyle/>
          <a:p>
            <a:pPr algn="l" marL="228600" indent="-91440">
              <a:spcBef>
                <a:spcPts val="0"/>
              </a:spcBef>
              <a:spcAft>
                <a:spcPts val="800"/>
              </a:spcAft>
              <a:buSzPct val="100000"/>
              <a:buFont typeface="Arial"/>
              <a:buChar char="•"/>
            </a:pPr>
            <a:r>
              <a:rPr b="1" i="0" sz="1000">
                <a:solidFill>
                  <a:srgbClr val="616161"/>
                </a:solidFill>
                <a:latin typeface="Proxima Nova"/>
              </a:rPr>
              <a:t>Current State of Municipal Bonds:</a:t>
            </a:r>
            <a:r>
              <a:rPr b="0" i="0" sz="1000">
                <a:solidFill>
                  <a:srgbClr val="616161"/>
                </a:solidFill>
                <a:latin typeface="Proxima Nova"/>
              </a:rPr>
              <a:t> The municipal bond market is a sizable but often inaccessible domain, presenting opportunities for innovation through tokenization, especially as digital currencies gain traction.</a:t>
            </a:r>
          </a:p>
          <a:p>
            <a:pPr lvl="1" algn="l" marL="228600" indent="-91440">
              <a:spcBef>
                <a:spcPts val="1200"/>
              </a:spcBef>
              <a:spcAft>
                <a:spcPts val="0"/>
              </a:spcAft>
              <a:buSzPct val="100000"/>
              <a:buFont typeface="Arial"/>
              <a:buChar char="•"/>
            </a:pPr>
            <a:r>
              <a:rPr b="1" i="0" sz="1000">
                <a:solidFill>
                  <a:srgbClr val="616161"/>
                </a:solidFill>
                <a:latin typeface="Proxima Nova"/>
              </a:rPr>
              <a:t>Retail Investor Access:</a:t>
            </a:r>
            <a:r>
              <a:rPr b="0" i="0" sz="1000">
                <a:solidFill>
                  <a:srgbClr val="616161"/>
                </a:solidFill>
                <a:latin typeface="Proxima Nova"/>
              </a:rPr>
              <a:t> Traditionally, access to municipal bonds has been limited to high-net-worth individuals and institutions. Municoin aims to open this market to retail investors through tokenized fractional ownership.</a:t>
            </a:r>
          </a:p>
          <a:p>
            <a:pPr lvl="1" algn="l" marL="228600" indent="-91440">
              <a:spcBef>
                <a:spcPts val="1200"/>
              </a:spcBef>
              <a:spcAft>
                <a:spcPts val="0"/>
              </a:spcAft>
              <a:buSzPct val="100000"/>
              <a:buFont typeface="Arial"/>
              <a:buChar char="•"/>
            </a:pPr>
            <a:r>
              <a:rPr b="1" i="0" sz="1000">
                <a:solidFill>
                  <a:srgbClr val="616161"/>
                </a:solidFill>
                <a:latin typeface="Proxima Nova"/>
              </a:rPr>
              <a:t>Market Size and Potential:</a:t>
            </a:r>
            <a:r>
              <a:rPr b="0" i="0" sz="1000">
                <a:solidFill>
                  <a:srgbClr val="616161"/>
                </a:solidFill>
                <a:latin typeface="Proxima Nova"/>
              </a:rPr>
              <a:t> The municipal bond market, valued in the trillions, represents a significant opportunity for growth and innovation, particularly as regulations evolve to accommodate blockchain technologies.</a:t>
            </a:r>
          </a:p>
          <a:p>
            <a:pPr lvl="1" algn="l" marL="228600" indent="-91440">
              <a:spcBef>
                <a:spcPts val="1200"/>
              </a:spcBef>
              <a:spcAft>
                <a:spcPts val="0"/>
              </a:spcAft>
              <a:buSzPct val="100000"/>
              <a:buFont typeface="Arial"/>
              <a:buChar char="•"/>
            </a:pPr>
            <a:r>
              <a:rPr b="1" i="0" sz="1000">
                <a:solidFill>
                  <a:srgbClr val="616161"/>
                </a:solidFill>
                <a:latin typeface="Proxima Nova"/>
              </a:rPr>
              <a:t>Positioning of Municoin:</a:t>
            </a:r>
            <a:r>
              <a:rPr b="0" i="0" sz="1000">
                <a:solidFill>
                  <a:srgbClr val="616161"/>
                </a:solidFill>
                <a:latin typeface="Proxima Nova"/>
              </a:rPr>
              <a:t> By focusing on transparency, efficiency, and democratization, Municoin is uniquely positioned to disrupt the existing paradigms of municipal finance and attract diverse investors.</a:t>
            </a:r>
          </a:p>
        </p:txBody>
      </p:sp>
      <p:sp>
        <p:nvSpPr>
          <p:cNvPr id="10" name="Rectangle 9"/>
          <p:cNvSpPr/>
          <p:nvPr/>
        </p:nvSpPr>
        <p:spPr>
          <a:xfrm>
            <a:off x="4724400" y="1508670"/>
            <a:ext cx="4190999" cy="311467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4724400" y="1508670"/>
            <a:ext cx="4190999" cy="2362200"/>
          </a:xfrm>
          <a:prstGeom prst="rect">
            <a:avLst/>
          </a:prstGeom>
          <a:noFill/>
          <a:ln>
            <a:noFill/>
          </a:ln>
        </p:spPr>
        <p:txBody>
          <a:bodyPr wrap="square" bIns="0" lIns="0" rIns="0" tIns="0" anchor="t">
            <a:spAutoFit/>
          </a:bodyPr>
          <a:lstStyle/>
          <a:p>
            <a:pPr algn="l"/>
          </a:p>
        </p:txBody>
      </p:sp>
      <p:pic>
        <p:nvPicPr>
          <p:cNvPr id="12" name="Picture 11" descr="tmp4msfo611.png"/>
          <p:cNvPicPr>
            <a:picLocks noChangeAspect="1"/>
          </p:cNvPicPr>
          <p:nvPr/>
        </p:nvPicPr>
        <p:blipFill>
          <a:blip r:embed="rId2"/>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4724400" y="3947070"/>
            <a:ext cx="4190999" cy="152400"/>
          </a:xfrm>
          <a:prstGeom prst="rect">
            <a:avLst/>
          </a:prstGeom>
          <a:noFill/>
          <a:ln>
            <a:noFill/>
          </a:ln>
        </p:spPr>
        <p:txBody>
          <a:bodyPr wrap="square" bIns="0" lIns="0" rIns="0" tIns="0" anchor="t">
            <a:spAutoFit/>
          </a:bodyPr>
          <a:lstStyle/>
          <a:p>
            <a:pPr algn="r">
              <a:spcAft>
                <a:spcPts val="1200"/>
              </a:spcAft>
            </a:pPr>
            <a:r>
              <a:rPr b="0" i="0" sz="900">
                <a:solidFill>
                  <a:srgbClr val="616161"/>
                </a:solidFill>
                <a:latin typeface="Proxima Nova"/>
              </a:rPr>
              <a:t>Photo by Markus Winkler on Unsplash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Steps to Launch Municoin</a:t>
            </a:r>
          </a:p>
        </p:txBody>
      </p:sp>
      <p:sp>
        <p:nvSpPr>
          <p:cNvPr id="4" name="Subtitle 3"/>
          <p:cNvSpPr>
            <a:spLocks noGrp="1"/>
          </p:cNvSpPr>
          <p:nvPr>
            <p:ph type="subTitle" idx="13"/>
          </p:nvPr>
        </p:nvSpPr>
        <p:spPr/>
        <p:txBody>
          <a:bodyPr>
            <a:normAutofit/>
          </a:bodyPr>
          <a:lstStyle/>
          <a:p>
            <a:r>
              <a:t>Roadmap to Success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2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3170634"/>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4190999" cy="1432917"/>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2171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2171700" y="1508670"/>
            <a:ext cx="304800" cy="304800"/>
          </a:xfrm>
          <a:prstGeom prst="rect">
            <a:avLst/>
          </a:prstGeom>
          <a:noFill/>
          <a:ln>
            <a:noFill/>
          </a:ln>
        </p:spPr>
        <p:txBody>
          <a:bodyPr wrap="square" bIns="0" lIns="0" rIns="0" tIns="0" anchor="t">
            <a:spAutoFit/>
          </a:bodyPr>
          <a:lstStyle/>
          <a:p>
            <a:pPr algn="ctr"/>
          </a:p>
        </p:txBody>
      </p:sp>
      <p:pic>
        <p:nvPicPr>
          <p:cNvPr id="12" name="Picture 11" descr="image.png"/>
          <p:cNvPicPr>
            <a:picLocks noChangeAspect="1"/>
          </p:cNvPicPr>
          <p:nvPr/>
        </p:nvPicPr>
        <p:blipFill>
          <a:blip r:embed="rId2"/>
          <a:stretch>
            <a:fillRect/>
          </a:stretch>
        </p:blipFill>
        <p:spPr>
          <a:xfrm>
            <a:off x="2171700" y="1508670"/>
            <a:ext cx="304800" cy="304800"/>
          </a:xfrm>
          <a:prstGeom prst="rect">
            <a:avLst/>
          </a:prstGeom>
        </p:spPr>
      </p:pic>
      <p:sp>
        <p:nvSpPr>
          <p:cNvPr id="13" name="TextBox 12"/>
          <p:cNvSpPr txBox="1"/>
          <p:nvPr/>
        </p:nvSpPr>
        <p:spPr>
          <a:xfrm>
            <a:off x="228600" y="1965870"/>
            <a:ext cx="4190999" cy="198834"/>
          </a:xfrm>
          <a:prstGeom prst="rect">
            <a:avLst/>
          </a:prstGeom>
          <a:noFill/>
          <a:ln>
            <a:noFill/>
          </a:ln>
        </p:spPr>
        <p:txBody>
          <a:bodyPr wrap="square" bIns="0" lIns="0" rIns="0" tIns="0" anchor="t">
            <a:spAutoFit/>
          </a:bodyPr>
          <a:lstStyle/>
          <a:p>
            <a:pPr algn="ctr"/>
            <a:r>
              <a:rPr b="1" i="0" sz="1300">
                <a:solidFill>
                  <a:srgbClr val="616161"/>
                </a:solidFill>
                <a:latin typeface="Proxima Nova"/>
              </a:rPr>
              <a:t>Team Formation</a:t>
            </a:r>
          </a:p>
          <a:p>
            <a:pPr algn="ctr">
              <a:spcAft>
                <a:spcPts val="1200"/>
              </a:spcAft>
            </a:pPr>
            <a:r>
              <a:rPr b="0" i="0" sz="1200">
                <a:solidFill>
                  <a:srgbClr val="616161"/>
                </a:solidFill>
                <a:latin typeface="Proxima Nova"/>
              </a:rPr>
              <a:t>Building a diverse team of experts in finance, technology, and regulation is crucial for the successful launch of Municoin, ensuring that all strategic and operational aspects are covered.</a:t>
            </a:r>
          </a:p>
        </p:txBody>
      </p:sp>
      <p:sp>
        <p:nvSpPr>
          <p:cNvPr id="14" name="Rectangle 13"/>
          <p:cNvSpPr/>
          <p:nvPr/>
        </p:nvSpPr>
        <p:spPr>
          <a:xfrm>
            <a:off x="4724400" y="1508670"/>
            <a:ext cx="4190999" cy="1432917"/>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66675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6667500" y="1508670"/>
            <a:ext cx="304800" cy="304800"/>
          </a:xfrm>
          <a:prstGeom prst="rect">
            <a:avLst/>
          </a:prstGeom>
          <a:noFill/>
          <a:ln>
            <a:noFill/>
          </a:ln>
        </p:spPr>
        <p:txBody>
          <a:bodyPr wrap="square" bIns="0" lIns="0" rIns="0" tIns="0" anchor="t">
            <a:spAutoFit/>
          </a:bodyPr>
          <a:lstStyle/>
          <a:p>
            <a:pPr algn="ctr"/>
          </a:p>
        </p:txBody>
      </p:sp>
      <p:pic>
        <p:nvPicPr>
          <p:cNvPr id="17" name="Picture 16" descr="tmpcr3z89ts.png"/>
          <p:cNvPicPr>
            <a:picLocks noChangeAspect="1"/>
          </p:cNvPicPr>
          <p:nvPr/>
        </p:nvPicPr>
        <p:blipFill>
          <a:blip r:embed="rId3"/>
          <a:stretch>
            <a:fillRect/>
          </a:stretch>
        </p:blipFill>
        <p:spPr>
          <a:xfrm>
            <a:off x="6667500" y="1508670"/>
            <a:ext cx="304800" cy="304800"/>
          </a:xfrm>
          <a:prstGeom prst="rect">
            <a:avLst/>
          </a:prstGeom>
        </p:spPr>
      </p:pic>
      <p:sp>
        <p:nvSpPr>
          <p:cNvPr id="18" name="TextBox 17"/>
          <p:cNvSpPr txBox="1"/>
          <p:nvPr/>
        </p:nvSpPr>
        <p:spPr>
          <a:xfrm>
            <a:off x="4724400" y="1965870"/>
            <a:ext cx="4190999" cy="198834"/>
          </a:xfrm>
          <a:prstGeom prst="rect">
            <a:avLst/>
          </a:prstGeom>
          <a:noFill/>
          <a:ln>
            <a:noFill/>
          </a:ln>
        </p:spPr>
        <p:txBody>
          <a:bodyPr wrap="square" bIns="0" lIns="0" rIns="0" tIns="0" anchor="t">
            <a:spAutoFit/>
          </a:bodyPr>
          <a:lstStyle/>
          <a:p>
            <a:pPr algn="ctr"/>
            <a:r>
              <a:rPr b="1" i="0" sz="1300">
                <a:solidFill>
                  <a:srgbClr val="616161"/>
                </a:solidFill>
                <a:latin typeface="Proxima Nova"/>
              </a:rPr>
              <a:t>Pre-sale Preparation</a:t>
            </a:r>
          </a:p>
          <a:p>
            <a:pPr algn="ctr">
              <a:spcAft>
                <a:spcPts val="1200"/>
              </a:spcAft>
            </a:pPr>
            <a:r>
              <a:rPr b="0" i="0" sz="1200">
                <a:solidFill>
                  <a:srgbClr val="616161"/>
                </a:solidFill>
                <a:latin typeface="Proxima Nova"/>
              </a:rPr>
              <a:t>Prior to launching, a robust marketing strategy and educational outreach will be required to inform potential investors and ensure a strong initial response.</a:t>
            </a:r>
          </a:p>
        </p:txBody>
      </p:sp>
      <p:sp>
        <p:nvSpPr>
          <p:cNvPr id="19" name="Rectangle 18"/>
          <p:cNvSpPr/>
          <p:nvPr/>
        </p:nvSpPr>
        <p:spPr>
          <a:xfrm>
            <a:off x="228600" y="3246387"/>
            <a:ext cx="4190999" cy="1432917"/>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2171700" y="3246387"/>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2171700" y="3246387"/>
            <a:ext cx="304800" cy="304800"/>
          </a:xfrm>
          <a:prstGeom prst="rect">
            <a:avLst/>
          </a:prstGeom>
          <a:noFill/>
          <a:ln>
            <a:noFill/>
          </a:ln>
        </p:spPr>
        <p:txBody>
          <a:bodyPr wrap="square" bIns="0" lIns="0" rIns="0" tIns="0" anchor="t">
            <a:spAutoFit/>
          </a:bodyPr>
          <a:lstStyle/>
          <a:p>
            <a:pPr algn="ctr"/>
          </a:p>
        </p:txBody>
      </p:sp>
      <p:pic>
        <p:nvPicPr>
          <p:cNvPr id="22" name="Picture 21" descr="tmpu397k4xt.png"/>
          <p:cNvPicPr>
            <a:picLocks noChangeAspect="1"/>
          </p:cNvPicPr>
          <p:nvPr/>
        </p:nvPicPr>
        <p:blipFill>
          <a:blip r:embed="rId4"/>
          <a:stretch>
            <a:fillRect/>
          </a:stretch>
        </p:blipFill>
        <p:spPr>
          <a:xfrm>
            <a:off x="2171700" y="3246387"/>
            <a:ext cx="304800" cy="304800"/>
          </a:xfrm>
          <a:prstGeom prst="rect">
            <a:avLst/>
          </a:prstGeom>
        </p:spPr>
      </p:pic>
      <p:sp>
        <p:nvSpPr>
          <p:cNvPr id="23" name="TextBox 22"/>
          <p:cNvSpPr txBox="1"/>
          <p:nvPr/>
        </p:nvSpPr>
        <p:spPr>
          <a:xfrm>
            <a:off x="228600" y="3703587"/>
            <a:ext cx="4190999" cy="198834"/>
          </a:xfrm>
          <a:prstGeom prst="rect">
            <a:avLst/>
          </a:prstGeom>
          <a:noFill/>
          <a:ln>
            <a:noFill/>
          </a:ln>
        </p:spPr>
        <p:txBody>
          <a:bodyPr wrap="square" bIns="0" lIns="0" rIns="0" tIns="0" anchor="t">
            <a:spAutoFit/>
          </a:bodyPr>
          <a:lstStyle/>
          <a:p>
            <a:pPr algn="ctr"/>
            <a:r>
              <a:rPr b="1" i="0" sz="1300">
                <a:solidFill>
                  <a:srgbClr val="616161"/>
                </a:solidFill>
                <a:latin typeface="Proxima Nova"/>
              </a:rPr>
              <a:t>Private Sale Overview</a:t>
            </a:r>
          </a:p>
          <a:p>
            <a:pPr algn="ctr">
              <a:spcAft>
                <a:spcPts val="1200"/>
              </a:spcAft>
            </a:pPr>
            <a:r>
              <a:rPr b="0" i="0" sz="1200">
                <a:solidFill>
                  <a:srgbClr val="616161"/>
                </a:solidFill>
                <a:latin typeface="Proxima Nova"/>
              </a:rPr>
              <a:t>A targeted private sale will allow for early strategic investors to come on board, which can stabilize initial financing and generate buzz for the upcoming public offering.</a:t>
            </a:r>
          </a:p>
        </p:txBody>
      </p:sp>
      <p:sp>
        <p:nvSpPr>
          <p:cNvPr id="24" name="Rectangle 23"/>
          <p:cNvSpPr/>
          <p:nvPr/>
        </p:nvSpPr>
        <p:spPr>
          <a:xfrm>
            <a:off x="4724400" y="3246387"/>
            <a:ext cx="4190999" cy="1432917"/>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Rectangle 24"/>
          <p:cNvSpPr/>
          <p:nvPr/>
        </p:nvSpPr>
        <p:spPr>
          <a:xfrm>
            <a:off x="6667500" y="3246387"/>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 name="TextBox 25"/>
          <p:cNvSpPr txBox="1"/>
          <p:nvPr/>
        </p:nvSpPr>
        <p:spPr>
          <a:xfrm>
            <a:off x="6667500" y="3246387"/>
            <a:ext cx="304800" cy="304800"/>
          </a:xfrm>
          <a:prstGeom prst="rect">
            <a:avLst/>
          </a:prstGeom>
          <a:noFill/>
          <a:ln>
            <a:noFill/>
          </a:ln>
        </p:spPr>
        <p:txBody>
          <a:bodyPr wrap="square" bIns="0" lIns="0" rIns="0" tIns="0" anchor="t">
            <a:spAutoFit/>
          </a:bodyPr>
          <a:lstStyle/>
          <a:p>
            <a:pPr algn="ctr"/>
          </a:p>
        </p:txBody>
      </p:sp>
      <p:pic>
        <p:nvPicPr>
          <p:cNvPr id="27" name="Picture 26" descr="tmpty_1n7mn.png"/>
          <p:cNvPicPr>
            <a:picLocks noChangeAspect="1"/>
          </p:cNvPicPr>
          <p:nvPr/>
        </p:nvPicPr>
        <p:blipFill>
          <a:blip r:embed="rId5"/>
          <a:stretch>
            <a:fillRect/>
          </a:stretch>
        </p:blipFill>
        <p:spPr>
          <a:xfrm>
            <a:off x="6667500" y="3246387"/>
            <a:ext cx="304800" cy="304800"/>
          </a:xfrm>
          <a:prstGeom prst="rect">
            <a:avLst/>
          </a:prstGeom>
        </p:spPr>
      </p:pic>
      <p:sp>
        <p:nvSpPr>
          <p:cNvPr id="28" name="TextBox 27"/>
          <p:cNvSpPr txBox="1"/>
          <p:nvPr/>
        </p:nvSpPr>
        <p:spPr>
          <a:xfrm>
            <a:off x="4724400" y="3703587"/>
            <a:ext cx="4190999" cy="198834"/>
          </a:xfrm>
          <a:prstGeom prst="rect">
            <a:avLst/>
          </a:prstGeom>
          <a:noFill/>
          <a:ln>
            <a:noFill/>
          </a:ln>
        </p:spPr>
        <p:txBody>
          <a:bodyPr wrap="square" bIns="0" lIns="0" rIns="0" tIns="0" anchor="t">
            <a:spAutoFit/>
          </a:bodyPr>
          <a:lstStyle/>
          <a:p>
            <a:pPr algn="ctr"/>
            <a:r>
              <a:rPr b="1" i="0" sz="1300">
                <a:solidFill>
                  <a:srgbClr val="616161"/>
                </a:solidFill>
                <a:latin typeface="Proxima Nova"/>
              </a:rPr>
              <a:t>Public Token Sale</a:t>
            </a:r>
          </a:p>
          <a:p>
            <a:pPr algn="ctr">
              <a:spcAft>
                <a:spcPts val="1200"/>
              </a:spcAft>
            </a:pPr>
            <a:r>
              <a:rPr b="0" i="0" sz="1200">
                <a:solidFill>
                  <a:srgbClr val="616161"/>
                </a:solidFill>
                <a:latin typeface="Proxima Nova"/>
              </a:rPr>
              <a:t>After building momentum through pre-sales and private sales, a public token sale will be executed to open Municoin to the broader investment community, maximizing reach and investment.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Compliance &amp; Regulatory Considerations</a:t>
            </a:r>
          </a:p>
        </p:txBody>
      </p:sp>
      <p:sp>
        <p:nvSpPr>
          <p:cNvPr id="4" name="Subtitle 3"/>
          <p:cNvSpPr>
            <a:spLocks noGrp="1"/>
          </p:cNvSpPr>
          <p:nvPr>
            <p:ph type="subTitle" idx="13"/>
          </p:nvPr>
        </p:nvSpPr>
        <p:spPr/>
        <p:txBody>
          <a:bodyPr>
            <a:normAutofit/>
          </a:bodyPr>
          <a:lstStyle/>
          <a:p>
            <a:r>
              <a:t>Navigating the Financial Landscape</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2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3170634"/>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4190999" cy="1432917"/>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2171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2171700" y="1508670"/>
            <a:ext cx="304800" cy="304800"/>
          </a:xfrm>
          <a:prstGeom prst="rect">
            <a:avLst/>
          </a:prstGeom>
          <a:noFill/>
          <a:ln>
            <a:noFill/>
          </a:ln>
        </p:spPr>
        <p:txBody>
          <a:bodyPr wrap="square" bIns="0" lIns="0" rIns="0" tIns="0" anchor="t">
            <a:spAutoFit/>
          </a:bodyPr>
          <a:lstStyle/>
          <a:p>
            <a:pPr algn="ctr"/>
          </a:p>
        </p:txBody>
      </p:sp>
      <p:pic>
        <p:nvPicPr>
          <p:cNvPr id="12" name="Picture 11" descr="tmpes7afzdd.png"/>
          <p:cNvPicPr>
            <a:picLocks noChangeAspect="1"/>
          </p:cNvPicPr>
          <p:nvPr/>
        </p:nvPicPr>
        <p:blipFill>
          <a:blip r:embed="rId2"/>
          <a:stretch>
            <a:fillRect/>
          </a:stretch>
        </p:blipFill>
        <p:spPr>
          <a:xfrm>
            <a:off x="2171700" y="1508670"/>
            <a:ext cx="304800" cy="304800"/>
          </a:xfrm>
          <a:prstGeom prst="rect">
            <a:avLst/>
          </a:prstGeom>
        </p:spPr>
      </p:pic>
      <p:sp>
        <p:nvSpPr>
          <p:cNvPr id="13" name="TextBox 12"/>
          <p:cNvSpPr txBox="1"/>
          <p:nvPr/>
        </p:nvSpPr>
        <p:spPr>
          <a:xfrm>
            <a:off x="228600" y="1965870"/>
            <a:ext cx="4190999" cy="198834"/>
          </a:xfrm>
          <a:prstGeom prst="rect">
            <a:avLst/>
          </a:prstGeom>
          <a:noFill/>
          <a:ln>
            <a:noFill/>
          </a:ln>
        </p:spPr>
        <p:txBody>
          <a:bodyPr wrap="square" bIns="0" lIns="0" rIns="0" tIns="0" anchor="t">
            <a:spAutoFit/>
          </a:bodyPr>
          <a:lstStyle/>
          <a:p>
            <a:pPr algn="ctr"/>
            <a:r>
              <a:rPr b="1" i="0" sz="1300">
                <a:solidFill>
                  <a:srgbClr val="616161"/>
                </a:solidFill>
                <a:latin typeface="Proxima Nova"/>
              </a:rPr>
              <a:t>Securities Compliance</a:t>
            </a:r>
          </a:p>
          <a:p>
            <a:pPr algn="ctr">
              <a:spcAft>
                <a:spcPts val="1200"/>
              </a:spcAft>
            </a:pPr>
            <a:r>
              <a:rPr b="0" i="0" sz="1200">
                <a:solidFill>
                  <a:srgbClr val="616161"/>
                </a:solidFill>
                <a:latin typeface="Proxima Nova"/>
              </a:rPr>
              <a:t>Ensuring that Municoin adheres to all securities regulations will be essential to protect investors and maintain the integrity of the token sale process.</a:t>
            </a:r>
          </a:p>
        </p:txBody>
      </p:sp>
      <p:sp>
        <p:nvSpPr>
          <p:cNvPr id="14" name="Rectangle 13"/>
          <p:cNvSpPr/>
          <p:nvPr/>
        </p:nvSpPr>
        <p:spPr>
          <a:xfrm>
            <a:off x="4724400" y="1508670"/>
            <a:ext cx="4190999" cy="1432917"/>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66675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6667500" y="1508670"/>
            <a:ext cx="304800" cy="304800"/>
          </a:xfrm>
          <a:prstGeom prst="rect">
            <a:avLst/>
          </a:prstGeom>
          <a:noFill/>
          <a:ln>
            <a:noFill/>
          </a:ln>
        </p:spPr>
        <p:txBody>
          <a:bodyPr wrap="square" bIns="0" lIns="0" rIns="0" tIns="0" anchor="t">
            <a:spAutoFit/>
          </a:bodyPr>
          <a:lstStyle/>
          <a:p>
            <a:pPr algn="ctr"/>
          </a:p>
        </p:txBody>
      </p:sp>
      <p:pic>
        <p:nvPicPr>
          <p:cNvPr id="17" name="Picture 16" descr="tmpmko6u5g_.png"/>
          <p:cNvPicPr>
            <a:picLocks noChangeAspect="1"/>
          </p:cNvPicPr>
          <p:nvPr/>
        </p:nvPicPr>
        <p:blipFill>
          <a:blip r:embed="rId3"/>
          <a:stretch>
            <a:fillRect/>
          </a:stretch>
        </p:blipFill>
        <p:spPr>
          <a:xfrm>
            <a:off x="6667500" y="1508670"/>
            <a:ext cx="304800" cy="304800"/>
          </a:xfrm>
          <a:prstGeom prst="rect">
            <a:avLst/>
          </a:prstGeom>
        </p:spPr>
      </p:pic>
      <p:sp>
        <p:nvSpPr>
          <p:cNvPr id="18" name="TextBox 17"/>
          <p:cNvSpPr txBox="1"/>
          <p:nvPr/>
        </p:nvSpPr>
        <p:spPr>
          <a:xfrm>
            <a:off x="4724400" y="1965870"/>
            <a:ext cx="4190999" cy="198834"/>
          </a:xfrm>
          <a:prstGeom prst="rect">
            <a:avLst/>
          </a:prstGeom>
          <a:noFill/>
          <a:ln>
            <a:noFill/>
          </a:ln>
        </p:spPr>
        <p:txBody>
          <a:bodyPr wrap="square" bIns="0" lIns="0" rIns="0" tIns="0" anchor="t">
            <a:spAutoFit/>
          </a:bodyPr>
          <a:lstStyle/>
          <a:p>
            <a:pPr algn="ctr"/>
            <a:r>
              <a:rPr b="1" i="0" sz="1300">
                <a:solidFill>
                  <a:srgbClr val="616161"/>
                </a:solidFill>
                <a:latin typeface="Proxima Nova"/>
              </a:rPr>
              <a:t>KYC and AML Procedures</a:t>
            </a:r>
          </a:p>
          <a:p>
            <a:pPr algn="ctr">
              <a:spcAft>
                <a:spcPts val="1200"/>
              </a:spcAft>
            </a:pPr>
            <a:r>
              <a:rPr b="0" i="0" sz="1200">
                <a:solidFill>
                  <a:srgbClr val="616161"/>
                </a:solidFill>
                <a:latin typeface="Proxima Nova"/>
              </a:rPr>
              <a:t>Establishing effective Know Your Customer (KYC) and Anti-Money Laundering (AML) procedures will bolster trust in Municoin and comply with legal requirements, safeguarding against illicit activities.</a:t>
            </a:r>
          </a:p>
        </p:txBody>
      </p:sp>
      <p:sp>
        <p:nvSpPr>
          <p:cNvPr id="19" name="Rectangle 18"/>
          <p:cNvSpPr/>
          <p:nvPr/>
        </p:nvSpPr>
        <p:spPr>
          <a:xfrm>
            <a:off x="228600" y="3246387"/>
            <a:ext cx="4190999" cy="1432917"/>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2171700" y="3246387"/>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2171700" y="3246387"/>
            <a:ext cx="304800" cy="304800"/>
          </a:xfrm>
          <a:prstGeom prst="rect">
            <a:avLst/>
          </a:prstGeom>
          <a:noFill/>
          <a:ln>
            <a:noFill/>
          </a:ln>
        </p:spPr>
        <p:txBody>
          <a:bodyPr wrap="square" bIns="0" lIns="0" rIns="0" tIns="0" anchor="t">
            <a:spAutoFit/>
          </a:bodyPr>
          <a:lstStyle/>
          <a:p>
            <a:pPr algn="ctr"/>
          </a:p>
        </p:txBody>
      </p:sp>
      <p:pic>
        <p:nvPicPr>
          <p:cNvPr id="22" name="Picture 21" descr="tmprttzvi6d.png"/>
          <p:cNvPicPr>
            <a:picLocks noChangeAspect="1"/>
          </p:cNvPicPr>
          <p:nvPr/>
        </p:nvPicPr>
        <p:blipFill>
          <a:blip r:embed="rId4"/>
          <a:stretch>
            <a:fillRect/>
          </a:stretch>
        </p:blipFill>
        <p:spPr>
          <a:xfrm>
            <a:off x="2171700" y="3246387"/>
            <a:ext cx="304800" cy="304800"/>
          </a:xfrm>
          <a:prstGeom prst="rect">
            <a:avLst/>
          </a:prstGeom>
        </p:spPr>
      </p:pic>
      <p:sp>
        <p:nvSpPr>
          <p:cNvPr id="23" name="TextBox 22"/>
          <p:cNvSpPr txBox="1"/>
          <p:nvPr/>
        </p:nvSpPr>
        <p:spPr>
          <a:xfrm>
            <a:off x="228600" y="3703587"/>
            <a:ext cx="4190999" cy="198834"/>
          </a:xfrm>
          <a:prstGeom prst="rect">
            <a:avLst/>
          </a:prstGeom>
          <a:noFill/>
          <a:ln>
            <a:noFill/>
          </a:ln>
        </p:spPr>
        <p:txBody>
          <a:bodyPr wrap="square" bIns="0" lIns="0" rIns="0" tIns="0" anchor="t">
            <a:spAutoFit/>
          </a:bodyPr>
          <a:lstStyle/>
          <a:p>
            <a:pPr algn="ctr"/>
            <a:r>
              <a:rPr b="1" i="0" sz="1300">
                <a:solidFill>
                  <a:srgbClr val="616161"/>
                </a:solidFill>
                <a:latin typeface="Proxima Nova"/>
              </a:rPr>
              <a:t>Legal Frameworks</a:t>
            </a:r>
          </a:p>
          <a:p>
            <a:pPr algn="ctr">
              <a:spcAft>
                <a:spcPts val="1200"/>
              </a:spcAft>
            </a:pPr>
            <a:r>
              <a:rPr b="0" i="0" sz="1200">
                <a:solidFill>
                  <a:srgbClr val="616161"/>
                </a:solidFill>
                <a:latin typeface="Proxima Nova"/>
              </a:rPr>
              <a:t>Navigating the various legal frameworks across jurisdictions will ensure that Municoin can operate wherever there is interest, enhancing its potential market reach.</a:t>
            </a:r>
          </a:p>
        </p:txBody>
      </p:sp>
      <p:sp>
        <p:nvSpPr>
          <p:cNvPr id="24" name="Rectangle 23"/>
          <p:cNvSpPr/>
          <p:nvPr/>
        </p:nvSpPr>
        <p:spPr>
          <a:xfrm>
            <a:off x="4724400" y="3246387"/>
            <a:ext cx="4190999" cy="1432917"/>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Rectangle 24"/>
          <p:cNvSpPr/>
          <p:nvPr/>
        </p:nvSpPr>
        <p:spPr>
          <a:xfrm>
            <a:off x="6667500" y="3246387"/>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 name="TextBox 25"/>
          <p:cNvSpPr txBox="1"/>
          <p:nvPr/>
        </p:nvSpPr>
        <p:spPr>
          <a:xfrm>
            <a:off x="6667500" y="3246387"/>
            <a:ext cx="304800" cy="304800"/>
          </a:xfrm>
          <a:prstGeom prst="rect">
            <a:avLst/>
          </a:prstGeom>
          <a:noFill/>
          <a:ln>
            <a:noFill/>
          </a:ln>
        </p:spPr>
        <p:txBody>
          <a:bodyPr wrap="square" bIns="0" lIns="0" rIns="0" tIns="0" anchor="t">
            <a:spAutoFit/>
          </a:bodyPr>
          <a:lstStyle/>
          <a:p>
            <a:pPr algn="ctr"/>
          </a:p>
        </p:txBody>
      </p:sp>
      <p:pic>
        <p:nvPicPr>
          <p:cNvPr id="27" name="Picture 26" descr="tmp6csf3lt8.png"/>
          <p:cNvPicPr>
            <a:picLocks noChangeAspect="1"/>
          </p:cNvPicPr>
          <p:nvPr/>
        </p:nvPicPr>
        <p:blipFill>
          <a:blip r:embed="rId5"/>
          <a:stretch>
            <a:fillRect/>
          </a:stretch>
        </p:blipFill>
        <p:spPr>
          <a:xfrm>
            <a:off x="6667500" y="3246387"/>
            <a:ext cx="304800" cy="304800"/>
          </a:xfrm>
          <a:prstGeom prst="rect">
            <a:avLst/>
          </a:prstGeom>
        </p:spPr>
      </p:pic>
      <p:sp>
        <p:nvSpPr>
          <p:cNvPr id="28" name="TextBox 27"/>
          <p:cNvSpPr txBox="1"/>
          <p:nvPr/>
        </p:nvSpPr>
        <p:spPr>
          <a:xfrm>
            <a:off x="4724400" y="3703587"/>
            <a:ext cx="4190999" cy="198834"/>
          </a:xfrm>
          <a:prstGeom prst="rect">
            <a:avLst/>
          </a:prstGeom>
          <a:noFill/>
          <a:ln>
            <a:noFill/>
          </a:ln>
        </p:spPr>
        <p:txBody>
          <a:bodyPr wrap="square" bIns="0" lIns="0" rIns="0" tIns="0" anchor="t">
            <a:spAutoFit/>
          </a:bodyPr>
          <a:lstStyle/>
          <a:p>
            <a:pPr algn="ctr"/>
            <a:r>
              <a:rPr b="1" i="0" sz="1300">
                <a:solidFill>
                  <a:srgbClr val="616161"/>
                </a:solidFill>
                <a:latin typeface="Proxima Nova"/>
              </a:rPr>
              <a:t>Ongoing Audits</a:t>
            </a:r>
          </a:p>
          <a:p>
            <a:pPr algn="ctr">
              <a:spcAft>
                <a:spcPts val="1200"/>
              </a:spcAft>
            </a:pPr>
            <a:r>
              <a:rPr b="0" i="0" sz="1200">
                <a:solidFill>
                  <a:srgbClr val="616161"/>
                </a:solidFill>
                <a:latin typeface="Proxima Nova"/>
              </a:rPr>
              <a:t>Implementing ongoing audits will ensure that Municoin remains compliant and transparent, fostering continual trust among investors and stakeholders.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Financial Projections</a:t>
            </a:r>
          </a:p>
        </p:txBody>
      </p:sp>
      <p:sp>
        <p:nvSpPr>
          <p:cNvPr id="4" name="Subtitle 3"/>
          <p:cNvSpPr>
            <a:spLocks noGrp="1"/>
          </p:cNvSpPr>
          <p:nvPr>
            <p:ph type="subTitle" idx="13"/>
          </p:nvPr>
        </p:nvSpPr>
        <p:spPr/>
        <p:txBody>
          <a:bodyPr>
            <a:normAutofit/>
          </a:bodyPr>
          <a:lstStyle/>
          <a:p>
            <a:r>
              <a:t>Anticipating Growth and Sustainability</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000">
                <a:solidFill>
                  <a:srgbClr val="616161"/>
                </a:solidFill>
                <a:latin typeface="Proxima Nova"/>
              </a:defRPr>
            </a:pPr>
          </a:p>
        </p:txBody>
      </p:sp>
      <p:sp>
        <p:nvSpPr>
          <p:cNvPr id="7" name="Rectangle 6"/>
          <p:cNvSpPr/>
          <p:nvPr/>
        </p:nvSpPr>
        <p:spPr>
          <a:xfrm>
            <a:off x="228600" y="1508670"/>
            <a:ext cx="8686800" cy="304755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4190999" cy="304755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228600" y="1508670"/>
            <a:ext cx="4190999" cy="3047553"/>
          </a:xfrm>
          <a:prstGeom prst="rect">
            <a:avLst/>
          </a:prstGeom>
          <a:noFill/>
          <a:ln>
            <a:noFill/>
          </a:ln>
        </p:spPr>
        <p:txBody>
          <a:bodyPr wrap="square" bIns="190500" lIns="190500" rIns="0" tIns="0" anchor="t">
            <a:spAutoFit/>
          </a:bodyPr>
          <a:lstStyle/>
          <a:p>
            <a:pPr algn="l" marL="228600" indent="-91440">
              <a:spcBef>
                <a:spcPts val="0"/>
              </a:spcBef>
              <a:spcAft>
                <a:spcPts val="800"/>
              </a:spcAft>
              <a:buSzPct val="100000"/>
              <a:buFont typeface="Arial"/>
              <a:buChar char="•"/>
            </a:pPr>
            <a:r>
              <a:rPr b="1" i="0" sz="1000">
                <a:solidFill>
                  <a:srgbClr val="616161"/>
                </a:solidFill>
                <a:latin typeface="Proxima Nova"/>
              </a:rPr>
              <a:t>Revenue Streams:</a:t>
            </a:r>
            <a:r>
              <a:rPr b="0" i="0" sz="1000">
                <a:solidFill>
                  <a:srgbClr val="616161"/>
                </a:solidFill>
                <a:latin typeface="Proxima Nova"/>
              </a:rPr>
              <a:t> Municoin will generate revenue through transaction fees, subscription models, and potential partnerships with municipalities for data and analytics services.</a:t>
            </a:r>
          </a:p>
          <a:p>
            <a:pPr lvl="1" algn="l" marL="228600" indent="-91440">
              <a:spcBef>
                <a:spcPts val="1200"/>
              </a:spcBef>
              <a:spcAft>
                <a:spcPts val="0"/>
              </a:spcAft>
              <a:buSzPct val="100000"/>
              <a:buFont typeface="Arial"/>
              <a:buChar char="•"/>
            </a:pPr>
            <a:r>
              <a:rPr b="1" i="0" sz="1000">
                <a:solidFill>
                  <a:srgbClr val="616161"/>
                </a:solidFill>
                <a:latin typeface="Proxima Nova"/>
              </a:rPr>
              <a:t>Projected Growth:</a:t>
            </a:r>
            <a:r>
              <a:rPr b="0" i="0" sz="1000">
                <a:solidFill>
                  <a:srgbClr val="616161"/>
                </a:solidFill>
                <a:latin typeface="Proxima Nova"/>
              </a:rPr>
              <a:t> With the anticipated rise in interest for tokenized assets, Municoin's adoption is projected to grow exponentially, creating significant opportunities for returns on investment.</a:t>
            </a:r>
          </a:p>
          <a:p>
            <a:pPr lvl="1" algn="l" marL="228600" indent="-91440">
              <a:spcBef>
                <a:spcPts val="1200"/>
              </a:spcBef>
              <a:spcAft>
                <a:spcPts val="0"/>
              </a:spcAft>
              <a:buSzPct val="100000"/>
              <a:buFont typeface="Arial"/>
              <a:buChar char="•"/>
            </a:pPr>
            <a:r>
              <a:rPr b="1" i="0" sz="1000">
                <a:solidFill>
                  <a:srgbClr val="616161"/>
                </a:solidFill>
                <a:latin typeface="Proxima Nova"/>
              </a:rPr>
              <a:t>Transaction and Platform Fees:</a:t>
            </a:r>
            <a:r>
              <a:rPr b="0" i="0" sz="1000">
                <a:solidFill>
                  <a:srgbClr val="616161"/>
                </a:solidFill>
                <a:latin typeface="Proxima Nova"/>
              </a:rPr>
              <a:t> Establishing competitive transaction fees and platform fees ensures the sustainability of Municoin while providing value for investors and municipalities alike.</a:t>
            </a:r>
          </a:p>
          <a:p>
            <a:pPr lvl="1" algn="l" marL="228600" indent="-91440">
              <a:spcBef>
                <a:spcPts val="1200"/>
              </a:spcBef>
              <a:spcAft>
                <a:spcPts val="0"/>
              </a:spcAft>
              <a:buSzPct val="100000"/>
              <a:buFont typeface="Arial"/>
              <a:buChar char="•"/>
            </a:pPr>
            <a:r>
              <a:rPr b="1" i="0" sz="1000">
                <a:solidFill>
                  <a:srgbClr val="616161"/>
                </a:solidFill>
                <a:latin typeface="Proxima Nova"/>
              </a:rPr>
              <a:t>Long-term Financial Outlook:</a:t>
            </a:r>
            <a:r>
              <a:rPr b="0" i="0" sz="1000">
                <a:solidFill>
                  <a:srgbClr val="616161"/>
                </a:solidFill>
                <a:latin typeface="Proxima Nova"/>
              </a:rPr>
              <a:t> With strategic planning and execution, Municoin is poised for long-term financial success, influencing the municipal bond market and appealing to a diverse array of investors.</a:t>
            </a:r>
          </a:p>
        </p:txBody>
      </p:sp>
      <p:sp>
        <p:nvSpPr>
          <p:cNvPr id="10" name="Rectangle 9"/>
          <p:cNvSpPr/>
          <p:nvPr/>
        </p:nvSpPr>
        <p:spPr>
          <a:xfrm>
            <a:off x="4724400" y="1508670"/>
            <a:ext cx="4190999" cy="304755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4724400" y="1508670"/>
            <a:ext cx="4190999" cy="2362200"/>
          </a:xfrm>
          <a:prstGeom prst="rect">
            <a:avLst/>
          </a:prstGeom>
          <a:noFill/>
          <a:ln>
            <a:noFill/>
          </a:ln>
        </p:spPr>
        <p:txBody>
          <a:bodyPr wrap="square" bIns="0" lIns="0" rIns="0" tIns="0" anchor="t">
            <a:spAutoFit/>
          </a:bodyPr>
          <a:lstStyle/>
          <a:p>
            <a:pPr algn="l"/>
          </a:p>
        </p:txBody>
      </p:sp>
      <p:pic>
        <p:nvPicPr>
          <p:cNvPr id="12" name="Picture 11" descr="tmp8_a6yjlc.png"/>
          <p:cNvPicPr>
            <a:picLocks noChangeAspect="1"/>
          </p:cNvPicPr>
          <p:nvPr/>
        </p:nvPicPr>
        <p:blipFill>
          <a:blip r:embed="rId2"/>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4724400" y="3947070"/>
            <a:ext cx="4190999" cy="152400"/>
          </a:xfrm>
          <a:prstGeom prst="rect">
            <a:avLst/>
          </a:prstGeom>
          <a:noFill/>
          <a:ln>
            <a:noFill/>
          </a:ln>
        </p:spPr>
        <p:txBody>
          <a:bodyPr wrap="square" bIns="0" lIns="0" rIns="0" tIns="0" anchor="t">
            <a:spAutoFit/>
          </a:bodyPr>
          <a:lstStyle/>
          <a:p>
            <a:pPr algn="r">
              <a:spcAft>
                <a:spcPts val="1200"/>
              </a:spcAft>
            </a:pPr>
            <a:r>
              <a:rPr b="0" i="0" sz="900">
                <a:solidFill>
                  <a:srgbClr val="616161"/>
                </a:solidFill>
                <a:latin typeface="Proxima Nova"/>
              </a:rPr>
              <a:t>Photo by Morgan Housel on Unsplash</a:t>
            </a: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Words>
  <Application>Microsoft Macintosh PowerPoint</Application>
  <PresentationFormat>On-screen Show (16:9)</PresentationFormat>
  <Paragraphs>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Proxima Nova</vt:lpstr>
      <vt:lpstr>Spearmint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Lightstone GmbH</cp:lastModifiedBy>
  <cp:revision>3</cp:revision>
  <dcterms:modified xsi:type="dcterms:W3CDTF">2024-08-19T12:09:31Z</dcterms:modified>
</cp:coreProperties>
</file>