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1"/>
  </p:notesMasterIdLst>
  <p:handoutMasterIdLst>
    <p:handoutMasterId r:id="rId22"/>
  </p:handoutMasterIdLst>
  <p:sldIdLst>
    <p:sldId id="377" r:id="rId2"/>
    <p:sldId id="378" r:id="rId3"/>
    <p:sldId id="354" r:id="rId4"/>
    <p:sldId id="355" r:id="rId5"/>
    <p:sldId id="356" r:id="rId6"/>
    <p:sldId id="357" r:id="rId7"/>
    <p:sldId id="364" r:id="rId8"/>
    <p:sldId id="358" r:id="rId9"/>
    <p:sldId id="361" r:id="rId10"/>
    <p:sldId id="362" r:id="rId11"/>
    <p:sldId id="363" r:id="rId12"/>
    <p:sldId id="365" r:id="rId13"/>
    <p:sldId id="366" r:id="rId14"/>
    <p:sldId id="367" r:id="rId15"/>
    <p:sldId id="359" r:id="rId16"/>
    <p:sldId id="368" r:id="rId17"/>
    <p:sldId id="376" r:id="rId18"/>
    <p:sldId id="369" r:id="rId19"/>
    <p:sldId id="379"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聂阳宁" initials="聂阳宁" lastIdx="4" clrIdx="0"/>
  <p:cmAuthor id="1" name="xiaodm" initials="肖冬梅"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71B"/>
    <a:srgbClr val="69A12B"/>
    <a:srgbClr val="1199FF"/>
    <a:srgbClr val="0070C4"/>
    <a:srgbClr val="016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8918" autoAdjust="0"/>
  </p:normalViewPr>
  <p:slideViewPr>
    <p:cSldViewPr>
      <p:cViewPr>
        <p:scale>
          <a:sx n="75" d="100"/>
          <a:sy n="75" d="100"/>
        </p:scale>
        <p:origin x="-2664" y="-1032"/>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9C34BB-B20C-443C-B8D1-CBFE7E4C59DE}" type="datetimeFigureOut">
              <a:rPr lang="zh-CN" altLang="en-US" smtClean="0"/>
              <a:pPr/>
              <a:t>2019/7/16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A75122-1E22-4EDA-A8EF-E4A3FC81CE87}" type="slidenum">
              <a:rPr lang="zh-CN" altLang="en-US" smtClean="0"/>
              <a:pPr/>
              <a:t>‹#›</a:t>
            </a:fld>
            <a:endParaRPr lang="zh-CN" altLang="en-US"/>
          </a:p>
        </p:txBody>
      </p:sp>
    </p:spTree>
    <p:extLst>
      <p:ext uri="{BB962C8B-B14F-4D97-AF65-F5344CB8AC3E}">
        <p14:creationId xmlns:p14="http://schemas.microsoft.com/office/powerpoint/2010/main" val="3366510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91640E-183A-48EE-8822-E048902A980E}" type="datetimeFigureOut">
              <a:rPr lang="zh-CN" altLang="en-US" smtClean="0"/>
              <a:t>2019/7/16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24F9CF-FE28-41DA-AEBD-943E8D06285D}" type="slidenum">
              <a:rPr lang="zh-CN" altLang="en-US" smtClean="0"/>
              <a:t>‹#›</a:t>
            </a:fld>
            <a:endParaRPr lang="zh-CN" altLang="en-US"/>
          </a:p>
        </p:txBody>
      </p:sp>
    </p:spTree>
    <p:extLst>
      <p:ext uri="{BB962C8B-B14F-4D97-AF65-F5344CB8AC3E}">
        <p14:creationId xmlns:p14="http://schemas.microsoft.com/office/powerpoint/2010/main" val="3148341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3857628"/>
            <a:ext cx="7772400" cy="957268"/>
          </a:xfrm>
        </p:spPr>
        <p:txBody>
          <a:bodyPr>
            <a:normAutofit/>
          </a:bodyPr>
          <a:lstStyle>
            <a:lvl1pPr>
              <a:defRPr sz="40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5072074"/>
            <a:ext cx="6400800" cy="566726"/>
          </a:xfrm>
        </p:spPr>
        <p:txBody>
          <a:bodyPr>
            <a:noAutofit/>
          </a:bodyPr>
          <a:lstStyle>
            <a:lvl1pPr marL="0" indent="0" algn="ctr">
              <a:buNone/>
              <a:defRPr sz="3200" b="0">
                <a:solidFill>
                  <a:schemeClr val="tx1"/>
                </a:solidFill>
                <a:latin typeface="华文楷体" pitchFamily="2" charset="-122"/>
                <a:ea typeface="华文楷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714356"/>
            <a:ext cx="5111750" cy="5411807"/>
          </a:xfrm>
        </p:spPr>
        <p:txBody>
          <a:bodyPr/>
          <a:lstStyle>
            <a:lvl1pPr>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49632C-4DF5-4BAA-BF1D-DEEBA0BB74F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85918" y="4286256"/>
            <a:ext cx="5486400" cy="566738"/>
          </a:xfr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36734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49632C-4DF5-4BAA-BF1D-DEEBA0BB74F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49632C-4DF5-4BAA-BF1D-DEEBA0BB74F6}"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58148" y="785794"/>
            <a:ext cx="828652" cy="5340369"/>
          </a:xfrm>
        </p:spPr>
        <p:txBody>
          <a:bodyPr vert="eaVert" anchor="t"/>
          <a:lstStyle>
            <a:lvl1pPr>
              <a:lnSpc>
                <a:spcPct val="100000"/>
              </a:lnSpc>
              <a:defRPr lang="zh-CN" altLang="en-US" kern="700" spc="-1000" baseline="0" dirty="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785794"/>
            <a:ext cx="7329510" cy="5340369"/>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49632C-4DF5-4BAA-BF1D-DEEBA0BB74F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71480"/>
            <a:ext cx="8229600" cy="846158"/>
          </a:xfrm>
        </p:spPr>
        <p:txBody>
          <a:bodyPr>
            <a:normAutofit/>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571500" indent="-571500">
              <a:buFont typeface="Wingdings" pitchFamily="2" charset="2"/>
              <a:buChar char="Ø"/>
              <a:defRPr sz="2200">
                <a:latin typeface="+mn-ea"/>
                <a:ea typeface="+mn-ea"/>
              </a:defRPr>
            </a:lvl1pPr>
            <a:lvl2pPr marL="971550" indent="-514350">
              <a:buFont typeface="+mj-lt"/>
              <a:buAutoNum type="arabicPeriod"/>
              <a:defRPr sz="2000" b="1">
                <a:latin typeface="+mn-ea"/>
                <a:ea typeface="+mn-ea"/>
              </a:defRPr>
            </a:lvl2pPr>
            <a:lvl3pPr marL="1371600" indent="-457200">
              <a:buFont typeface="+mj-lt"/>
              <a:buAutoNum type="alphaLcPeriod"/>
              <a:defRPr sz="2000" i="0">
                <a:latin typeface="+mn-ea"/>
                <a:ea typeface="+mn-ea"/>
              </a:defRPr>
            </a:lvl3pPr>
            <a:lvl4pPr marL="1828800" indent="-457200">
              <a:buFont typeface="+mj-lt"/>
              <a:buAutoNum type="alphaLcPeriod"/>
              <a:defRPr i="0"/>
            </a:lvl4pPr>
            <a:lvl5pPr marL="2286000" indent="-457200">
              <a:buFont typeface="+mj-lt"/>
              <a:buAutoNum type="alphaLcPeriod"/>
              <a:defRPr i="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49632C-4DF5-4BAA-BF1D-DEEBA0BB74F6}"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71480"/>
            <a:ext cx="8229600" cy="846158"/>
          </a:xfrm>
        </p:spPr>
        <p:txBody>
          <a:bodyPr>
            <a:normAutofit/>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571500" indent="-571500">
              <a:buFont typeface="Wingdings" pitchFamily="2" charset="2"/>
              <a:buChar char="Ø"/>
              <a:defRPr sz="2200">
                <a:latin typeface="+mn-ea"/>
                <a:ea typeface="+mn-ea"/>
              </a:defRPr>
            </a:lvl1pPr>
            <a:lvl2pPr marL="971550" indent="-514350">
              <a:buFont typeface="+mj-lt"/>
              <a:buAutoNum type="arabicPeriod"/>
              <a:defRPr sz="2000" b="1">
                <a:latin typeface="+mn-ea"/>
                <a:ea typeface="+mn-ea"/>
              </a:defRPr>
            </a:lvl2pPr>
            <a:lvl3pPr marL="1371600" indent="-457200">
              <a:buFont typeface="+mj-lt"/>
              <a:buAutoNum type="alphaLcPeriod"/>
              <a:defRPr sz="2000" i="0">
                <a:latin typeface="+mn-ea"/>
                <a:ea typeface="+mn-ea"/>
              </a:defRPr>
            </a:lvl3pPr>
            <a:lvl4pPr marL="1828800" indent="-457200">
              <a:buFont typeface="+mj-lt"/>
              <a:buAutoNum type="alphaLcPeriod"/>
              <a:defRPr i="0"/>
            </a:lvl4pPr>
            <a:lvl5pPr marL="2286000" indent="-457200">
              <a:buFont typeface="+mj-lt"/>
              <a:buAutoNum type="alphaLcPeriod"/>
              <a:defRPr i="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49632C-4DF5-4BAA-BF1D-DEEBA0BB74F6}" type="slidenum">
              <a:rPr lang="zh-CN" altLang="en-US" smtClean="0"/>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71480"/>
            <a:ext cx="8229600" cy="846158"/>
          </a:xfrm>
        </p:spPr>
        <p:txBody>
          <a:bodyPr>
            <a:normAutofit/>
          </a:bodyPr>
          <a:lstStyle>
            <a:lvl1pPr>
              <a:defRPr sz="3200">
                <a:solidFill>
                  <a:schemeClr val="bg1"/>
                </a:solidFill>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571500" indent="-571500">
              <a:buFont typeface="Wingdings" pitchFamily="2" charset="2"/>
              <a:buChar char="Ø"/>
              <a:defRPr sz="2200">
                <a:solidFill>
                  <a:schemeClr val="tx2">
                    <a:lumMod val="60000"/>
                    <a:lumOff val="40000"/>
                  </a:schemeClr>
                </a:solidFill>
                <a:effectLst>
                  <a:outerShdw blurRad="38100" dist="38100" dir="2700000" algn="tl">
                    <a:srgbClr val="000000">
                      <a:alpha val="43137"/>
                    </a:srgbClr>
                  </a:outerShdw>
                </a:effectLst>
                <a:latin typeface="+mn-ea"/>
                <a:ea typeface="+mn-ea"/>
              </a:defRPr>
            </a:lvl1pPr>
            <a:lvl2pPr marL="971550" indent="-514350">
              <a:buFont typeface="+mj-lt"/>
              <a:buAutoNum type="arabicPeriod"/>
              <a:defRPr sz="2000" b="1">
                <a:solidFill>
                  <a:schemeClr val="bg1"/>
                </a:solidFill>
                <a:latin typeface="+mn-ea"/>
                <a:ea typeface="+mn-ea"/>
              </a:defRPr>
            </a:lvl2pPr>
            <a:lvl3pPr marL="1371600" indent="-457200">
              <a:buFont typeface="+mj-lt"/>
              <a:buAutoNum type="alphaLcPeriod"/>
              <a:defRPr sz="2000" i="0">
                <a:solidFill>
                  <a:schemeClr val="bg1"/>
                </a:solidFill>
                <a:latin typeface="+mn-ea"/>
                <a:ea typeface="+mn-ea"/>
              </a:defRPr>
            </a:lvl3pPr>
            <a:lvl4pPr marL="1828800" indent="-457200">
              <a:buFont typeface="+mj-lt"/>
              <a:buAutoNum type="alphaLcPeriod"/>
              <a:defRPr i="0"/>
            </a:lvl4pPr>
            <a:lvl5pPr marL="2286000" indent="-457200">
              <a:buFont typeface="+mj-lt"/>
              <a:buAutoNum type="alphaLcPeriod"/>
              <a:defRPr i="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49632C-4DF5-4BAA-BF1D-DEEBA0BB74F6}"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14348" y="2000240"/>
            <a:ext cx="6286544" cy="857256"/>
          </a:xfrm>
        </p:spPr>
        <p:txBody>
          <a:bodyPr anchor="t">
            <a:normAutofit/>
          </a:bodyPr>
          <a:lstStyle>
            <a:lvl1pPr algn="l">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71736" y="3000372"/>
            <a:ext cx="5214974" cy="571504"/>
          </a:xfrm>
        </p:spPr>
        <p:txBody>
          <a:bodyPr anchor="b">
            <a:normAutofit/>
          </a:bodyPr>
          <a:lstStyle>
            <a:lvl1pPr marL="0" indent="0">
              <a:buNone/>
              <a:defRPr sz="2800" b="0">
                <a:solidFill>
                  <a:schemeClr val="tx1"/>
                </a:solidFill>
                <a:effectLst/>
                <a:latin typeface="华文中宋" pitchFamily="2" charset="-122"/>
                <a:ea typeface="华文中宋"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49632C-4DF5-4BAA-BF1D-DEEBA0BB74F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2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2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49632C-4DF5-4BAA-BF1D-DEEBA0BB74F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2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2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49632C-4DF5-4BAA-BF1D-DEEBA0BB74F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49632C-4DF5-4BAA-BF1D-DEEBA0BB74F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571480"/>
            <a:ext cx="8229600" cy="846158"/>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2DBC6F8A-4D8A-4100-8BF6-898F7FFD4E5E}" type="slidenum">
              <a:rPr lang="zh-CN" altLang="en-US" smtClean="0"/>
              <a:pPr/>
              <a:t>‹#›</a:t>
            </a:fld>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scene3d>
              <a:camera prst="orthographicFront"/>
              <a:lightRig rig="soft" dir="t">
                <a:rot lat="0" lon="0" rev="10800000"/>
              </a:lightRig>
            </a:scene3d>
            <a:sp3d>
              <a:bevelT w="27940" h="12700"/>
              <a:contourClr>
                <a:srgbClr val="DDDDDD"/>
              </a:contourClr>
            </a:sp3d>
          </a:bodyPr>
          <a:lstStyle>
            <a:lvl1pPr algn="r">
              <a:defRPr sz="1200" b="1" cap="none" spc="150">
                <a:ln w="11430"/>
                <a:solidFill>
                  <a:srgbClr val="F8F8F8"/>
                </a:solidFill>
                <a:effectLst>
                  <a:outerShdw blurRad="25400" algn="tl" rotWithShape="0">
                    <a:srgbClr val="000000">
                      <a:alpha val="43000"/>
                    </a:srgbClr>
                  </a:outerShdw>
                </a:effectLst>
                <a:latin typeface="华文中宋" pitchFamily="2" charset="-122"/>
                <a:ea typeface="华文中宋" pitchFamily="2" charset="-122"/>
              </a:defRPr>
            </a:lvl1pPr>
          </a:lstStyle>
          <a:p>
            <a:r>
              <a:rPr lang="en-US" altLang="zh-CN" dirty="0" smtClean="0"/>
              <a:t>2015</a:t>
            </a:r>
            <a:r>
              <a:rPr lang="zh-CN" altLang="en-US" dirty="0" smtClean="0"/>
              <a:t>年</a:t>
            </a:r>
            <a:r>
              <a:rPr lang="en-US" altLang="zh-CN" dirty="0" smtClean="0"/>
              <a:t>8</a:t>
            </a:r>
            <a:r>
              <a:rPr lang="zh-CN" altLang="en-US" dirty="0" smtClean="0"/>
              <a:t>月</a:t>
            </a:r>
            <a:r>
              <a:rPr lang="en-US" altLang="zh-CN" dirty="0" smtClean="0"/>
              <a:t>24</a:t>
            </a:r>
            <a:r>
              <a:rPr lang="zh-CN" altLang="en-US" dirty="0" smtClean="0"/>
              <a:t>日</a:t>
            </a:r>
            <a:endParaRPr lang="zh-CN" alt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81" r:id="rId3"/>
    <p:sldLayoutId id="214748378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Lst>
  <p:txStyles>
    <p:title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p:titleStyle>
    <p:bodyStyle>
      <a:lvl1pPr marL="342900" indent="-342900" algn="l" defTabSz="914400" rtl="0" eaLnBrk="1" latinLnBrk="0" hangingPunct="1">
        <a:spcBef>
          <a:spcPct val="20000"/>
        </a:spcBef>
        <a:buFont typeface="Wingdings" pitchFamily="2" charset="2"/>
        <a:buChar char="Ø"/>
        <a:defRPr sz="2200" b="1" kern="1200">
          <a:solidFill>
            <a:schemeClr val="accent1">
              <a:lumMod val="75000"/>
            </a:schemeClr>
          </a:solidFill>
          <a:latin typeface="+mn-ea"/>
          <a:ea typeface="+mn-ea"/>
          <a:cs typeface="+mn-cs"/>
        </a:defRPr>
      </a:lvl1pPr>
      <a:lvl2pPr marL="914400" indent="-457200" algn="l" defTabSz="914400" rtl="0" eaLnBrk="1" latinLnBrk="0" hangingPunct="1">
        <a:spcBef>
          <a:spcPct val="20000"/>
        </a:spcBef>
        <a:buFont typeface="+mj-lt"/>
        <a:buAutoNum type="arabicPeriod"/>
        <a:defRPr sz="2000" b="1" kern="1200">
          <a:solidFill>
            <a:schemeClr val="tx1"/>
          </a:solidFill>
          <a:latin typeface="+mn-lt"/>
          <a:ea typeface="+mn-ea"/>
          <a:cs typeface="+mn-cs"/>
        </a:defRPr>
      </a:lvl2pPr>
      <a:lvl3pPr marL="1371600" indent="-457200" algn="l" defTabSz="914400" rtl="0" eaLnBrk="1" latinLnBrk="0" hangingPunct="1">
        <a:spcBef>
          <a:spcPct val="20000"/>
        </a:spcBef>
        <a:buFont typeface="+mj-lt"/>
        <a:buAutoNum type="alphaLcPeriod"/>
        <a:defRPr sz="2000" kern="1200">
          <a:solidFill>
            <a:schemeClr val="tx1"/>
          </a:solidFill>
          <a:latin typeface="+mn-lt"/>
          <a:ea typeface="+mn-ea"/>
          <a:cs typeface="+mn-cs"/>
        </a:defRPr>
      </a:lvl3pPr>
      <a:lvl4pPr marL="1828800" indent="-457200" algn="l" defTabSz="914400" rtl="0" eaLnBrk="1" latinLnBrk="0" hangingPunct="1">
        <a:spcBef>
          <a:spcPct val="20000"/>
        </a:spcBef>
        <a:buFont typeface="+mj-lt"/>
        <a:buAutoNum type="arabicPeriod"/>
        <a:defRPr sz="2000" kern="1200">
          <a:solidFill>
            <a:schemeClr val="tx1"/>
          </a:solidFill>
          <a:latin typeface="+mn-lt"/>
          <a:ea typeface="+mn-ea"/>
          <a:cs typeface="+mn-cs"/>
        </a:defRPr>
      </a:lvl4pPr>
      <a:lvl5pPr marL="2286000" indent="-457200" algn="l" defTabSz="914400" rtl="0" eaLnBrk="1" latinLnBrk="0" hangingPunct="1">
        <a:spcBef>
          <a:spcPct val="20000"/>
        </a:spcBef>
        <a:buFont typeface="+mj-lt"/>
        <a:buAutoNum type="arabicPeriod"/>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png"/><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041525"/>
            <a:ext cx="3140870" cy="2649141"/>
          </a:xfrm>
          <a:prstGeom prst="rect">
            <a:avLst/>
          </a:prstGeom>
        </p:spPr>
      </p:pic>
      <p:sp>
        <p:nvSpPr>
          <p:cNvPr id="7" name="矩形 6"/>
          <p:cNvSpPr/>
          <p:nvPr/>
        </p:nvSpPr>
        <p:spPr>
          <a:xfrm>
            <a:off x="3140869" y="2022850"/>
            <a:ext cx="6003131" cy="2639435"/>
          </a:xfrm>
          <a:prstGeom prst="rect">
            <a:avLst/>
          </a:prstGeom>
          <a:solidFill>
            <a:srgbClr val="0163B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8" name="文本框 23"/>
          <p:cNvSpPr txBox="1">
            <a:spLocks noChangeArrowheads="1"/>
          </p:cNvSpPr>
          <p:nvPr/>
        </p:nvSpPr>
        <p:spPr bwMode="auto">
          <a:xfrm>
            <a:off x="3307556" y="2246312"/>
            <a:ext cx="5443538" cy="13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zh-CN" altLang="en-US" sz="3950" b="1" dirty="0" smtClean="0">
                <a:solidFill>
                  <a:prstClr val="white"/>
                </a:solidFill>
                <a:latin typeface="微软雅黑" panose="020B0503020204020204" pitchFamily="34" charset="-122"/>
                <a:ea typeface="微软雅黑" panose="020B0503020204020204" pitchFamily="34" charset="-122"/>
              </a:rPr>
              <a:t>厦门国际银行</a:t>
            </a:r>
            <a:endParaRPr lang="en-US" altLang="zh-CN" sz="3950" b="1" dirty="0" smtClean="0">
              <a:solidFill>
                <a:prstClr val="white"/>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3950" b="1" dirty="0">
                <a:solidFill>
                  <a:prstClr val="white"/>
                </a:solidFill>
                <a:latin typeface="微软雅黑" panose="020B0503020204020204" pitchFamily="34" charset="-122"/>
                <a:ea typeface="微软雅黑" panose="020B0503020204020204" pitchFamily="34" charset="-122"/>
              </a:rPr>
              <a:t>企业服务总线介绍</a:t>
            </a:r>
            <a:endParaRPr lang="zh-CN" altLang="en-US" sz="3950" b="1" dirty="0">
              <a:solidFill>
                <a:prstClr val="white"/>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3726656" y="4416426"/>
            <a:ext cx="5024438" cy="9525"/>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nvGrpSpPr>
          <p:cNvPr id="11" name="组合 10"/>
          <p:cNvGrpSpPr/>
          <p:nvPr/>
        </p:nvGrpSpPr>
        <p:grpSpPr>
          <a:xfrm>
            <a:off x="341710" y="666750"/>
            <a:ext cx="2481781" cy="600075"/>
            <a:chOff x="684213" y="2295526"/>
            <a:chExt cx="10653713" cy="1931988"/>
          </a:xfrm>
        </p:grpSpPr>
        <p:sp>
          <p:nvSpPr>
            <p:cNvPr id="12" name="Freeform 12"/>
            <p:cNvSpPr>
              <a:spLocks/>
            </p:cNvSpPr>
            <p:nvPr/>
          </p:nvSpPr>
          <p:spPr bwMode="auto">
            <a:xfrm>
              <a:off x="3201988" y="2509838"/>
              <a:ext cx="1076325" cy="922338"/>
            </a:xfrm>
            <a:custGeom>
              <a:avLst/>
              <a:gdLst>
                <a:gd name="T0" fmla="*/ 101 w 540"/>
                <a:gd name="T1" fmla="*/ 37 h 462"/>
                <a:gd name="T2" fmla="*/ 540 w 540"/>
                <a:gd name="T3" fmla="*/ 37 h 462"/>
                <a:gd name="T4" fmla="*/ 540 w 540"/>
                <a:gd name="T5" fmla="*/ 0 h 462"/>
                <a:gd name="T6" fmla="*/ 45 w 540"/>
                <a:gd name="T7" fmla="*/ 0 h 462"/>
                <a:gd name="T8" fmla="*/ 45 w 540"/>
                <a:gd name="T9" fmla="*/ 172 h 462"/>
                <a:gd name="T10" fmla="*/ 0 w 540"/>
                <a:gd name="T11" fmla="*/ 429 h 462"/>
                <a:gd name="T12" fmla="*/ 24 w 540"/>
                <a:gd name="T13" fmla="*/ 446 h 462"/>
                <a:gd name="T14" fmla="*/ 47 w 540"/>
                <a:gd name="T15" fmla="*/ 462 h 462"/>
                <a:gd name="T16" fmla="*/ 101 w 540"/>
                <a:gd name="T17" fmla="*/ 37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0" h="462">
                  <a:moveTo>
                    <a:pt x="101" y="37"/>
                  </a:moveTo>
                  <a:cubicBezTo>
                    <a:pt x="249" y="37"/>
                    <a:pt x="394" y="37"/>
                    <a:pt x="540" y="37"/>
                  </a:cubicBezTo>
                  <a:cubicBezTo>
                    <a:pt x="540" y="23"/>
                    <a:pt x="540" y="12"/>
                    <a:pt x="540" y="0"/>
                  </a:cubicBezTo>
                  <a:cubicBezTo>
                    <a:pt x="374" y="0"/>
                    <a:pt x="210" y="0"/>
                    <a:pt x="45" y="0"/>
                  </a:cubicBezTo>
                  <a:cubicBezTo>
                    <a:pt x="45" y="59"/>
                    <a:pt x="44" y="115"/>
                    <a:pt x="45" y="172"/>
                  </a:cubicBezTo>
                  <a:cubicBezTo>
                    <a:pt x="47" y="260"/>
                    <a:pt x="42" y="348"/>
                    <a:pt x="0" y="429"/>
                  </a:cubicBezTo>
                  <a:cubicBezTo>
                    <a:pt x="9" y="435"/>
                    <a:pt x="17" y="441"/>
                    <a:pt x="24" y="446"/>
                  </a:cubicBezTo>
                  <a:cubicBezTo>
                    <a:pt x="32" y="451"/>
                    <a:pt x="39" y="457"/>
                    <a:pt x="47" y="462"/>
                  </a:cubicBezTo>
                  <a:cubicBezTo>
                    <a:pt x="113" y="327"/>
                    <a:pt x="100" y="183"/>
                    <a:pt x="101"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 name="Freeform 13"/>
            <p:cNvSpPr>
              <a:spLocks/>
            </p:cNvSpPr>
            <p:nvPr/>
          </p:nvSpPr>
          <p:spPr bwMode="auto">
            <a:xfrm>
              <a:off x="10729913" y="2790826"/>
              <a:ext cx="606425" cy="647700"/>
            </a:xfrm>
            <a:custGeom>
              <a:avLst/>
              <a:gdLst>
                <a:gd name="T0" fmla="*/ 212 w 304"/>
                <a:gd name="T1" fmla="*/ 51 h 324"/>
                <a:gd name="T2" fmla="*/ 304 w 304"/>
                <a:gd name="T3" fmla="*/ 51 h 324"/>
                <a:gd name="T4" fmla="*/ 304 w 304"/>
                <a:gd name="T5" fmla="*/ 0 h 324"/>
                <a:gd name="T6" fmla="*/ 0 w 304"/>
                <a:gd name="T7" fmla="*/ 0 h 324"/>
                <a:gd name="T8" fmla="*/ 0 w 304"/>
                <a:gd name="T9" fmla="*/ 52 h 324"/>
                <a:gd name="T10" fmla="*/ 151 w 304"/>
                <a:gd name="T11" fmla="*/ 52 h 324"/>
                <a:gd name="T12" fmla="*/ 151 w 304"/>
                <a:gd name="T13" fmla="*/ 243 h 324"/>
                <a:gd name="T14" fmla="*/ 121 w 304"/>
                <a:gd name="T15" fmla="*/ 271 h 324"/>
                <a:gd name="T16" fmla="*/ 66 w 304"/>
                <a:gd name="T17" fmla="*/ 271 h 324"/>
                <a:gd name="T18" fmla="*/ 72 w 304"/>
                <a:gd name="T19" fmla="*/ 314 h 324"/>
                <a:gd name="T20" fmla="*/ 87 w 304"/>
                <a:gd name="T21" fmla="*/ 323 h 324"/>
                <a:gd name="T22" fmla="*/ 151 w 304"/>
                <a:gd name="T23" fmla="*/ 323 h 324"/>
                <a:gd name="T24" fmla="*/ 212 w 304"/>
                <a:gd name="T25" fmla="*/ 262 h 324"/>
                <a:gd name="T26" fmla="*/ 212 w 304"/>
                <a:gd name="T27" fmla="*/ 88 h 324"/>
                <a:gd name="T28" fmla="*/ 212 w 304"/>
                <a:gd name="T29" fmla="*/ 5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4" h="324">
                  <a:moveTo>
                    <a:pt x="212" y="51"/>
                  </a:moveTo>
                  <a:cubicBezTo>
                    <a:pt x="245" y="51"/>
                    <a:pt x="274" y="51"/>
                    <a:pt x="304" y="51"/>
                  </a:cubicBezTo>
                  <a:cubicBezTo>
                    <a:pt x="304" y="34"/>
                    <a:pt x="304" y="17"/>
                    <a:pt x="304" y="0"/>
                  </a:cubicBezTo>
                  <a:cubicBezTo>
                    <a:pt x="203" y="0"/>
                    <a:pt x="102" y="0"/>
                    <a:pt x="0" y="0"/>
                  </a:cubicBezTo>
                  <a:cubicBezTo>
                    <a:pt x="0" y="17"/>
                    <a:pt x="0" y="33"/>
                    <a:pt x="0" y="52"/>
                  </a:cubicBezTo>
                  <a:cubicBezTo>
                    <a:pt x="50" y="52"/>
                    <a:pt x="100" y="52"/>
                    <a:pt x="151" y="52"/>
                  </a:cubicBezTo>
                  <a:cubicBezTo>
                    <a:pt x="151" y="117"/>
                    <a:pt x="151" y="180"/>
                    <a:pt x="151" y="243"/>
                  </a:cubicBezTo>
                  <a:cubicBezTo>
                    <a:pt x="151" y="267"/>
                    <a:pt x="146" y="271"/>
                    <a:pt x="121" y="271"/>
                  </a:cubicBezTo>
                  <a:cubicBezTo>
                    <a:pt x="103" y="271"/>
                    <a:pt x="85" y="271"/>
                    <a:pt x="66" y="271"/>
                  </a:cubicBezTo>
                  <a:cubicBezTo>
                    <a:pt x="68" y="286"/>
                    <a:pt x="69" y="300"/>
                    <a:pt x="72" y="314"/>
                  </a:cubicBezTo>
                  <a:cubicBezTo>
                    <a:pt x="73" y="318"/>
                    <a:pt x="82" y="322"/>
                    <a:pt x="87" y="323"/>
                  </a:cubicBezTo>
                  <a:cubicBezTo>
                    <a:pt x="108" y="324"/>
                    <a:pt x="129" y="323"/>
                    <a:pt x="151" y="323"/>
                  </a:cubicBezTo>
                  <a:cubicBezTo>
                    <a:pt x="196" y="322"/>
                    <a:pt x="212" y="307"/>
                    <a:pt x="212" y="262"/>
                  </a:cubicBezTo>
                  <a:cubicBezTo>
                    <a:pt x="212" y="204"/>
                    <a:pt x="212" y="146"/>
                    <a:pt x="212" y="88"/>
                  </a:cubicBezTo>
                  <a:cubicBezTo>
                    <a:pt x="212" y="77"/>
                    <a:pt x="212" y="66"/>
                    <a:pt x="212"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 name="Freeform 14"/>
            <p:cNvSpPr>
              <a:spLocks/>
            </p:cNvSpPr>
            <p:nvPr/>
          </p:nvSpPr>
          <p:spPr bwMode="auto">
            <a:xfrm>
              <a:off x="10277476" y="2714626"/>
              <a:ext cx="420688" cy="719138"/>
            </a:xfrm>
            <a:custGeom>
              <a:avLst/>
              <a:gdLst>
                <a:gd name="T0" fmla="*/ 89 w 211"/>
                <a:gd name="T1" fmla="*/ 154 h 360"/>
                <a:gd name="T2" fmla="*/ 89 w 211"/>
                <a:gd name="T3" fmla="*/ 360 h 360"/>
                <a:gd name="T4" fmla="*/ 150 w 211"/>
                <a:gd name="T5" fmla="*/ 360 h 360"/>
                <a:gd name="T6" fmla="*/ 150 w 211"/>
                <a:gd name="T7" fmla="*/ 125 h 360"/>
                <a:gd name="T8" fmla="*/ 164 w 211"/>
                <a:gd name="T9" fmla="*/ 89 h 360"/>
                <a:gd name="T10" fmla="*/ 211 w 211"/>
                <a:gd name="T11" fmla="*/ 35 h 360"/>
                <a:gd name="T12" fmla="*/ 164 w 211"/>
                <a:gd name="T13" fmla="*/ 0 h 360"/>
                <a:gd name="T14" fmla="*/ 0 w 211"/>
                <a:gd name="T15" fmla="*/ 151 h 360"/>
                <a:gd name="T16" fmla="*/ 28 w 211"/>
                <a:gd name="T17" fmla="*/ 200 h 360"/>
                <a:gd name="T18" fmla="*/ 89 w 211"/>
                <a:gd name="T19" fmla="*/ 154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360">
                  <a:moveTo>
                    <a:pt x="89" y="154"/>
                  </a:moveTo>
                  <a:cubicBezTo>
                    <a:pt x="89" y="226"/>
                    <a:pt x="89" y="293"/>
                    <a:pt x="89" y="360"/>
                  </a:cubicBezTo>
                  <a:cubicBezTo>
                    <a:pt x="110" y="360"/>
                    <a:pt x="130" y="360"/>
                    <a:pt x="150" y="360"/>
                  </a:cubicBezTo>
                  <a:cubicBezTo>
                    <a:pt x="150" y="280"/>
                    <a:pt x="151" y="203"/>
                    <a:pt x="150" y="125"/>
                  </a:cubicBezTo>
                  <a:cubicBezTo>
                    <a:pt x="150" y="110"/>
                    <a:pt x="154" y="100"/>
                    <a:pt x="164" y="89"/>
                  </a:cubicBezTo>
                  <a:cubicBezTo>
                    <a:pt x="180" y="72"/>
                    <a:pt x="195" y="54"/>
                    <a:pt x="211" y="35"/>
                  </a:cubicBezTo>
                  <a:cubicBezTo>
                    <a:pt x="195" y="23"/>
                    <a:pt x="180" y="12"/>
                    <a:pt x="164" y="0"/>
                  </a:cubicBezTo>
                  <a:cubicBezTo>
                    <a:pt x="120" y="63"/>
                    <a:pt x="61" y="109"/>
                    <a:pt x="0" y="151"/>
                  </a:cubicBezTo>
                  <a:cubicBezTo>
                    <a:pt x="9" y="168"/>
                    <a:pt x="18" y="184"/>
                    <a:pt x="28" y="200"/>
                  </a:cubicBezTo>
                  <a:cubicBezTo>
                    <a:pt x="47" y="185"/>
                    <a:pt x="66" y="171"/>
                    <a:pt x="89" y="1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Freeform 15"/>
            <p:cNvSpPr>
              <a:spLocks/>
            </p:cNvSpPr>
            <p:nvPr/>
          </p:nvSpPr>
          <p:spPr bwMode="auto">
            <a:xfrm>
              <a:off x="4122738" y="3662363"/>
              <a:ext cx="347663" cy="395288"/>
            </a:xfrm>
            <a:custGeom>
              <a:avLst/>
              <a:gdLst>
                <a:gd name="T0" fmla="*/ 36 w 174"/>
                <a:gd name="T1" fmla="*/ 194 h 198"/>
                <a:gd name="T2" fmla="*/ 36 w 174"/>
                <a:gd name="T3" fmla="*/ 54 h 198"/>
                <a:gd name="T4" fmla="*/ 67 w 174"/>
                <a:gd name="T5" fmla="*/ 181 h 198"/>
                <a:gd name="T6" fmla="*/ 81 w 174"/>
                <a:gd name="T7" fmla="*/ 194 h 198"/>
                <a:gd name="T8" fmla="*/ 108 w 174"/>
                <a:gd name="T9" fmla="*/ 174 h 198"/>
                <a:gd name="T10" fmla="*/ 115 w 174"/>
                <a:gd name="T11" fmla="*/ 141 h 198"/>
                <a:gd name="T12" fmla="*/ 135 w 174"/>
                <a:gd name="T13" fmla="*/ 55 h 198"/>
                <a:gd name="T14" fmla="*/ 139 w 174"/>
                <a:gd name="T15" fmla="*/ 55 h 198"/>
                <a:gd name="T16" fmla="*/ 139 w 174"/>
                <a:gd name="T17" fmla="*/ 194 h 198"/>
                <a:gd name="T18" fmla="*/ 174 w 174"/>
                <a:gd name="T19" fmla="*/ 194 h 198"/>
                <a:gd name="T20" fmla="*/ 174 w 174"/>
                <a:gd name="T21" fmla="*/ 2 h 198"/>
                <a:gd name="T22" fmla="*/ 112 w 174"/>
                <a:gd name="T23" fmla="*/ 2 h 198"/>
                <a:gd name="T24" fmla="*/ 89 w 174"/>
                <a:gd name="T25" fmla="*/ 110 h 198"/>
                <a:gd name="T26" fmla="*/ 63 w 174"/>
                <a:gd name="T27" fmla="*/ 14 h 198"/>
                <a:gd name="T28" fmla="*/ 52 w 174"/>
                <a:gd name="T29" fmla="*/ 1 h 198"/>
                <a:gd name="T30" fmla="*/ 0 w 174"/>
                <a:gd name="T31" fmla="*/ 1 h 198"/>
                <a:gd name="T32" fmla="*/ 0 w 174"/>
                <a:gd name="T33" fmla="*/ 194 h 198"/>
                <a:gd name="T34" fmla="*/ 36 w 174"/>
                <a:gd name="T35" fmla="*/ 19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4" h="198">
                  <a:moveTo>
                    <a:pt x="36" y="194"/>
                  </a:moveTo>
                  <a:cubicBezTo>
                    <a:pt x="36" y="146"/>
                    <a:pt x="36" y="100"/>
                    <a:pt x="36" y="54"/>
                  </a:cubicBezTo>
                  <a:cubicBezTo>
                    <a:pt x="48" y="97"/>
                    <a:pt x="57" y="139"/>
                    <a:pt x="67" y="181"/>
                  </a:cubicBezTo>
                  <a:cubicBezTo>
                    <a:pt x="68" y="187"/>
                    <a:pt x="76" y="193"/>
                    <a:pt x="81" y="194"/>
                  </a:cubicBezTo>
                  <a:cubicBezTo>
                    <a:pt x="98" y="198"/>
                    <a:pt x="108" y="193"/>
                    <a:pt x="108" y="174"/>
                  </a:cubicBezTo>
                  <a:cubicBezTo>
                    <a:pt x="109" y="163"/>
                    <a:pt x="113" y="152"/>
                    <a:pt x="115" y="141"/>
                  </a:cubicBezTo>
                  <a:cubicBezTo>
                    <a:pt x="122" y="112"/>
                    <a:pt x="128" y="83"/>
                    <a:pt x="135" y="55"/>
                  </a:cubicBezTo>
                  <a:cubicBezTo>
                    <a:pt x="136" y="55"/>
                    <a:pt x="138" y="55"/>
                    <a:pt x="139" y="55"/>
                  </a:cubicBezTo>
                  <a:cubicBezTo>
                    <a:pt x="139" y="101"/>
                    <a:pt x="139" y="147"/>
                    <a:pt x="139" y="194"/>
                  </a:cubicBezTo>
                  <a:cubicBezTo>
                    <a:pt x="152" y="194"/>
                    <a:pt x="163" y="194"/>
                    <a:pt x="174" y="194"/>
                  </a:cubicBezTo>
                  <a:cubicBezTo>
                    <a:pt x="174" y="129"/>
                    <a:pt x="174" y="66"/>
                    <a:pt x="174" y="2"/>
                  </a:cubicBezTo>
                  <a:cubicBezTo>
                    <a:pt x="153" y="2"/>
                    <a:pt x="133" y="2"/>
                    <a:pt x="112" y="2"/>
                  </a:cubicBezTo>
                  <a:cubicBezTo>
                    <a:pt x="104" y="39"/>
                    <a:pt x="96" y="74"/>
                    <a:pt x="89" y="110"/>
                  </a:cubicBezTo>
                  <a:cubicBezTo>
                    <a:pt x="78" y="78"/>
                    <a:pt x="71" y="46"/>
                    <a:pt x="63" y="14"/>
                  </a:cubicBezTo>
                  <a:cubicBezTo>
                    <a:pt x="62" y="9"/>
                    <a:pt x="56" y="2"/>
                    <a:pt x="52" y="1"/>
                  </a:cubicBezTo>
                  <a:cubicBezTo>
                    <a:pt x="35" y="0"/>
                    <a:pt x="17" y="1"/>
                    <a:pt x="0" y="1"/>
                  </a:cubicBezTo>
                  <a:cubicBezTo>
                    <a:pt x="0" y="67"/>
                    <a:pt x="0" y="130"/>
                    <a:pt x="0" y="194"/>
                  </a:cubicBezTo>
                  <a:cubicBezTo>
                    <a:pt x="12" y="194"/>
                    <a:pt x="22" y="194"/>
                    <a:pt x="36"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 name="Freeform 16"/>
            <p:cNvSpPr>
              <a:spLocks/>
            </p:cNvSpPr>
            <p:nvPr/>
          </p:nvSpPr>
          <p:spPr bwMode="auto">
            <a:xfrm>
              <a:off x="7840663" y="3046413"/>
              <a:ext cx="642938" cy="390525"/>
            </a:xfrm>
            <a:custGeom>
              <a:avLst/>
              <a:gdLst>
                <a:gd name="T0" fmla="*/ 322 w 322"/>
                <a:gd name="T1" fmla="*/ 0 h 195"/>
                <a:gd name="T2" fmla="*/ 0 w 322"/>
                <a:gd name="T3" fmla="*/ 0 h 195"/>
                <a:gd name="T4" fmla="*/ 0 w 322"/>
                <a:gd name="T5" fmla="*/ 41 h 195"/>
                <a:gd name="T6" fmla="*/ 134 w 322"/>
                <a:gd name="T7" fmla="*/ 41 h 195"/>
                <a:gd name="T8" fmla="*/ 135 w 322"/>
                <a:gd name="T9" fmla="*/ 57 h 195"/>
                <a:gd name="T10" fmla="*/ 135 w 322"/>
                <a:gd name="T11" fmla="*/ 133 h 195"/>
                <a:gd name="T12" fmla="*/ 121 w 322"/>
                <a:gd name="T13" fmla="*/ 147 h 195"/>
                <a:gd name="T14" fmla="*/ 67 w 322"/>
                <a:gd name="T15" fmla="*/ 147 h 195"/>
                <a:gd name="T16" fmla="*/ 80 w 322"/>
                <a:gd name="T17" fmla="*/ 195 h 195"/>
                <a:gd name="T18" fmla="*/ 121 w 322"/>
                <a:gd name="T19" fmla="*/ 195 h 195"/>
                <a:gd name="T20" fmla="*/ 187 w 322"/>
                <a:gd name="T21" fmla="*/ 129 h 195"/>
                <a:gd name="T22" fmla="*/ 187 w 322"/>
                <a:gd name="T23" fmla="*/ 40 h 195"/>
                <a:gd name="T24" fmla="*/ 322 w 322"/>
                <a:gd name="T25" fmla="*/ 40 h 195"/>
                <a:gd name="T26" fmla="*/ 322 w 322"/>
                <a:gd name="T2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 h="195">
                  <a:moveTo>
                    <a:pt x="322" y="0"/>
                  </a:moveTo>
                  <a:cubicBezTo>
                    <a:pt x="214" y="0"/>
                    <a:pt x="107" y="0"/>
                    <a:pt x="0" y="0"/>
                  </a:cubicBezTo>
                  <a:cubicBezTo>
                    <a:pt x="0" y="14"/>
                    <a:pt x="0" y="26"/>
                    <a:pt x="0" y="41"/>
                  </a:cubicBezTo>
                  <a:cubicBezTo>
                    <a:pt x="45" y="41"/>
                    <a:pt x="89" y="41"/>
                    <a:pt x="134" y="41"/>
                  </a:cubicBezTo>
                  <a:cubicBezTo>
                    <a:pt x="134" y="48"/>
                    <a:pt x="135" y="53"/>
                    <a:pt x="135" y="57"/>
                  </a:cubicBezTo>
                  <a:cubicBezTo>
                    <a:pt x="135" y="83"/>
                    <a:pt x="134" y="108"/>
                    <a:pt x="135" y="133"/>
                  </a:cubicBezTo>
                  <a:cubicBezTo>
                    <a:pt x="135" y="144"/>
                    <a:pt x="131" y="147"/>
                    <a:pt x="121" y="147"/>
                  </a:cubicBezTo>
                  <a:cubicBezTo>
                    <a:pt x="103" y="147"/>
                    <a:pt x="86" y="147"/>
                    <a:pt x="67" y="147"/>
                  </a:cubicBezTo>
                  <a:cubicBezTo>
                    <a:pt x="72" y="164"/>
                    <a:pt x="76" y="179"/>
                    <a:pt x="80" y="195"/>
                  </a:cubicBezTo>
                  <a:cubicBezTo>
                    <a:pt x="94" y="195"/>
                    <a:pt x="107" y="195"/>
                    <a:pt x="121" y="195"/>
                  </a:cubicBezTo>
                  <a:cubicBezTo>
                    <a:pt x="173" y="195"/>
                    <a:pt x="187" y="181"/>
                    <a:pt x="187" y="129"/>
                  </a:cubicBezTo>
                  <a:cubicBezTo>
                    <a:pt x="187" y="100"/>
                    <a:pt x="187" y="71"/>
                    <a:pt x="187" y="40"/>
                  </a:cubicBezTo>
                  <a:cubicBezTo>
                    <a:pt x="234" y="40"/>
                    <a:pt x="278" y="40"/>
                    <a:pt x="322" y="40"/>
                  </a:cubicBezTo>
                  <a:cubicBezTo>
                    <a:pt x="322" y="26"/>
                    <a:pt x="322" y="14"/>
                    <a:pt x="3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 name="Freeform 18"/>
            <p:cNvSpPr>
              <a:spLocks/>
            </p:cNvSpPr>
            <p:nvPr/>
          </p:nvSpPr>
          <p:spPr bwMode="auto">
            <a:xfrm>
              <a:off x="8645526" y="3654426"/>
              <a:ext cx="290513" cy="407988"/>
            </a:xfrm>
            <a:custGeom>
              <a:avLst/>
              <a:gdLst>
                <a:gd name="T0" fmla="*/ 107 w 146"/>
                <a:gd name="T1" fmla="*/ 112 h 204"/>
                <a:gd name="T2" fmla="*/ 103 w 146"/>
                <a:gd name="T3" fmla="*/ 113 h 204"/>
                <a:gd name="T4" fmla="*/ 55 w 146"/>
                <a:gd name="T5" fmla="*/ 30 h 204"/>
                <a:gd name="T6" fmla="*/ 0 w 146"/>
                <a:gd name="T7" fmla="*/ 7 h 204"/>
                <a:gd name="T8" fmla="*/ 0 w 146"/>
                <a:gd name="T9" fmla="*/ 198 h 204"/>
                <a:gd name="T10" fmla="*/ 40 w 146"/>
                <a:gd name="T11" fmla="*/ 198 h 204"/>
                <a:gd name="T12" fmla="*/ 40 w 146"/>
                <a:gd name="T13" fmla="*/ 82 h 204"/>
                <a:gd name="T14" fmla="*/ 93 w 146"/>
                <a:gd name="T15" fmla="*/ 175 h 204"/>
                <a:gd name="T16" fmla="*/ 146 w 146"/>
                <a:gd name="T17" fmla="*/ 196 h 204"/>
                <a:gd name="T18" fmla="*/ 146 w 146"/>
                <a:gd name="T19" fmla="*/ 6 h 204"/>
                <a:gd name="T20" fmla="*/ 107 w 146"/>
                <a:gd name="T21" fmla="*/ 6 h 204"/>
                <a:gd name="T22" fmla="*/ 107 w 146"/>
                <a:gd name="T23" fmla="*/ 11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204">
                  <a:moveTo>
                    <a:pt x="107" y="112"/>
                  </a:moveTo>
                  <a:cubicBezTo>
                    <a:pt x="106" y="112"/>
                    <a:pt x="104" y="113"/>
                    <a:pt x="103" y="113"/>
                  </a:cubicBezTo>
                  <a:cubicBezTo>
                    <a:pt x="87" y="85"/>
                    <a:pt x="71" y="57"/>
                    <a:pt x="55" y="30"/>
                  </a:cubicBezTo>
                  <a:cubicBezTo>
                    <a:pt x="38" y="1"/>
                    <a:pt x="35" y="0"/>
                    <a:pt x="0" y="7"/>
                  </a:cubicBezTo>
                  <a:cubicBezTo>
                    <a:pt x="0" y="71"/>
                    <a:pt x="0" y="134"/>
                    <a:pt x="0" y="198"/>
                  </a:cubicBezTo>
                  <a:cubicBezTo>
                    <a:pt x="14" y="198"/>
                    <a:pt x="26" y="198"/>
                    <a:pt x="40" y="198"/>
                  </a:cubicBezTo>
                  <a:cubicBezTo>
                    <a:pt x="40" y="161"/>
                    <a:pt x="40" y="125"/>
                    <a:pt x="40" y="82"/>
                  </a:cubicBezTo>
                  <a:cubicBezTo>
                    <a:pt x="60" y="117"/>
                    <a:pt x="77" y="146"/>
                    <a:pt x="93" y="175"/>
                  </a:cubicBezTo>
                  <a:cubicBezTo>
                    <a:pt x="108" y="202"/>
                    <a:pt x="113" y="204"/>
                    <a:pt x="146" y="196"/>
                  </a:cubicBezTo>
                  <a:cubicBezTo>
                    <a:pt x="146" y="133"/>
                    <a:pt x="146" y="70"/>
                    <a:pt x="146" y="6"/>
                  </a:cubicBezTo>
                  <a:cubicBezTo>
                    <a:pt x="132" y="6"/>
                    <a:pt x="120" y="6"/>
                    <a:pt x="107" y="6"/>
                  </a:cubicBezTo>
                  <a:cubicBezTo>
                    <a:pt x="107" y="43"/>
                    <a:pt x="107" y="77"/>
                    <a:pt x="107" y="1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19"/>
            <p:cNvSpPr>
              <a:spLocks/>
            </p:cNvSpPr>
            <p:nvPr/>
          </p:nvSpPr>
          <p:spPr bwMode="auto">
            <a:xfrm>
              <a:off x="5654676" y="3652838"/>
              <a:ext cx="292100" cy="406400"/>
            </a:xfrm>
            <a:custGeom>
              <a:avLst/>
              <a:gdLst>
                <a:gd name="T0" fmla="*/ 107 w 146"/>
                <a:gd name="T1" fmla="*/ 113 h 204"/>
                <a:gd name="T2" fmla="*/ 103 w 146"/>
                <a:gd name="T3" fmla="*/ 114 h 204"/>
                <a:gd name="T4" fmla="*/ 57 w 146"/>
                <a:gd name="T5" fmla="*/ 33 h 204"/>
                <a:gd name="T6" fmla="*/ 0 w 146"/>
                <a:gd name="T7" fmla="*/ 8 h 204"/>
                <a:gd name="T8" fmla="*/ 0 w 146"/>
                <a:gd name="T9" fmla="*/ 199 h 204"/>
                <a:gd name="T10" fmla="*/ 40 w 146"/>
                <a:gd name="T11" fmla="*/ 199 h 204"/>
                <a:gd name="T12" fmla="*/ 40 w 146"/>
                <a:gd name="T13" fmla="*/ 88 h 204"/>
                <a:gd name="T14" fmla="*/ 91 w 146"/>
                <a:gd name="T15" fmla="*/ 173 h 204"/>
                <a:gd name="T16" fmla="*/ 146 w 146"/>
                <a:gd name="T17" fmla="*/ 198 h 204"/>
                <a:gd name="T18" fmla="*/ 146 w 146"/>
                <a:gd name="T19" fmla="*/ 7 h 204"/>
                <a:gd name="T20" fmla="*/ 107 w 146"/>
                <a:gd name="T21" fmla="*/ 7 h 204"/>
                <a:gd name="T22" fmla="*/ 107 w 146"/>
                <a:gd name="T23" fmla="*/ 113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204">
                  <a:moveTo>
                    <a:pt x="107" y="113"/>
                  </a:moveTo>
                  <a:cubicBezTo>
                    <a:pt x="106" y="114"/>
                    <a:pt x="105" y="114"/>
                    <a:pt x="103" y="114"/>
                  </a:cubicBezTo>
                  <a:cubicBezTo>
                    <a:pt x="88" y="87"/>
                    <a:pt x="72" y="60"/>
                    <a:pt x="57" y="33"/>
                  </a:cubicBezTo>
                  <a:cubicBezTo>
                    <a:pt x="39" y="2"/>
                    <a:pt x="36" y="0"/>
                    <a:pt x="0" y="8"/>
                  </a:cubicBezTo>
                  <a:cubicBezTo>
                    <a:pt x="0" y="72"/>
                    <a:pt x="0" y="136"/>
                    <a:pt x="0" y="199"/>
                  </a:cubicBezTo>
                  <a:cubicBezTo>
                    <a:pt x="14" y="199"/>
                    <a:pt x="25" y="199"/>
                    <a:pt x="40" y="199"/>
                  </a:cubicBezTo>
                  <a:cubicBezTo>
                    <a:pt x="40" y="161"/>
                    <a:pt x="40" y="125"/>
                    <a:pt x="40" y="88"/>
                  </a:cubicBezTo>
                  <a:cubicBezTo>
                    <a:pt x="59" y="116"/>
                    <a:pt x="75" y="145"/>
                    <a:pt x="91" y="173"/>
                  </a:cubicBezTo>
                  <a:cubicBezTo>
                    <a:pt x="108" y="203"/>
                    <a:pt x="110" y="204"/>
                    <a:pt x="146" y="198"/>
                  </a:cubicBezTo>
                  <a:cubicBezTo>
                    <a:pt x="146" y="134"/>
                    <a:pt x="146" y="71"/>
                    <a:pt x="146" y="7"/>
                  </a:cubicBezTo>
                  <a:cubicBezTo>
                    <a:pt x="132" y="7"/>
                    <a:pt x="121" y="7"/>
                    <a:pt x="107" y="7"/>
                  </a:cubicBezTo>
                  <a:cubicBezTo>
                    <a:pt x="107" y="43"/>
                    <a:pt x="107" y="78"/>
                    <a:pt x="107" y="1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Freeform 20"/>
            <p:cNvSpPr>
              <a:spLocks/>
            </p:cNvSpPr>
            <p:nvPr/>
          </p:nvSpPr>
          <p:spPr bwMode="auto">
            <a:xfrm>
              <a:off x="7038976" y="3652838"/>
              <a:ext cx="290513" cy="406400"/>
            </a:xfrm>
            <a:custGeom>
              <a:avLst/>
              <a:gdLst>
                <a:gd name="T0" fmla="*/ 145 w 145"/>
                <a:gd name="T1" fmla="*/ 198 h 204"/>
                <a:gd name="T2" fmla="*/ 145 w 145"/>
                <a:gd name="T3" fmla="*/ 7 h 204"/>
                <a:gd name="T4" fmla="*/ 106 w 145"/>
                <a:gd name="T5" fmla="*/ 7 h 204"/>
                <a:gd name="T6" fmla="*/ 106 w 145"/>
                <a:gd name="T7" fmla="*/ 112 h 204"/>
                <a:gd name="T8" fmla="*/ 55 w 145"/>
                <a:gd name="T9" fmla="*/ 31 h 204"/>
                <a:gd name="T10" fmla="*/ 0 w 145"/>
                <a:gd name="T11" fmla="*/ 9 h 204"/>
                <a:gd name="T12" fmla="*/ 0 w 145"/>
                <a:gd name="T13" fmla="*/ 199 h 204"/>
                <a:gd name="T14" fmla="*/ 39 w 145"/>
                <a:gd name="T15" fmla="*/ 199 h 204"/>
                <a:gd name="T16" fmla="*/ 39 w 145"/>
                <a:gd name="T17" fmla="*/ 89 h 204"/>
                <a:gd name="T18" fmla="*/ 92 w 145"/>
                <a:gd name="T19" fmla="*/ 175 h 204"/>
                <a:gd name="T20" fmla="*/ 145 w 145"/>
                <a:gd name="T21" fmla="*/ 19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204">
                  <a:moveTo>
                    <a:pt x="145" y="198"/>
                  </a:moveTo>
                  <a:cubicBezTo>
                    <a:pt x="145" y="134"/>
                    <a:pt x="145" y="71"/>
                    <a:pt x="145" y="7"/>
                  </a:cubicBezTo>
                  <a:cubicBezTo>
                    <a:pt x="132" y="7"/>
                    <a:pt x="120" y="7"/>
                    <a:pt x="106" y="7"/>
                  </a:cubicBezTo>
                  <a:cubicBezTo>
                    <a:pt x="106" y="43"/>
                    <a:pt x="106" y="77"/>
                    <a:pt x="106" y="112"/>
                  </a:cubicBezTo>
                  <a:cubicBezTo>
                    <a:pt x="86" y="85"/>
                    <a:pt x="70" y="58"/>
                    <a:pt x="55" y="31"/>
                  </a:cubicBezTo>
                  <a:cubicBezTo>
                    <a:pt x="40" y="3"/>
                    <a:pt x="30" y="0"/>
                    <a:pt x="0" y="9"/>
                  </a:cubicBezTo>
                  <a:cubicBezTo>
                    <a:pt x="0" y="72"/>
                    <a:pt x="0" y="136"/>
                    <a:pt x="0" y="199"/>
                  </a:cubicBezTo>
                  <a:cubicBezTo>
                    <a:pt x="13" y="199"/>
                    <a:pt x="24" y="199"/>
                    <a:pt x="39" y="199"/>
                  </a:cubicBezTo>
                  <a:cubicBezTo>
                    <a:pt x="39" y="162"/>
                    <a:pt x="39" y="125"/>
                    <a:pt x="39" y="89"/>
                  </a:cubicBezTo>
                  <a:cubicBezTo>
                    <a:pt x="60" y="117"/>
                    <a:pt x="78" y="145"/>
                    <a:pt x="92" y="175"/>
                  </a:cubicBezTo>
                  <a:cubicBezTo>
                    <a:pt x="103" y="200"/>
                    <a:pt x="120" y="204"/>
                    <a:pt x="145" y="1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 name="Freeform 21"/>
            <p:cNvSpPr>
              <a:spLocks/>
            </p:cNvSpPr>
            <p:nvPr/>
          </p:nvSpPr>
          <p:spPr bwMode="auto">
            <a:xfrm>
              <a:off x="4849813" y="3656013"/>
              <a:ext cx="290513" cy="406400"/>
            </a:xfrm>
            <a:custGeom>
              <a:avLst/>
              <a:gdLst>
                <a:gd name="T0" fmla="*/ 146 w 146"/>
                <a:gd name="T1" fmla="*/ 196 h 203"/>
                <a:gd name="T2" fmla="*/ 146 w 146"/>
                <a:gd name="T3" fmla="*/ 5 h 203"/>
                <a:gd name="T4" fmla="*/ 106 w 146"/>
                <a:gd name="T5" fmla="*/ 5 h 203"/>
                <a:gd name="T6" fmla="*/ 106 w 146"/>
                <a:gd name="T7" fmla="*/ 110 h 203"/>
                <a:gd name="T8" fmla="*/ 56 w 146"/>
                <a:gd name="T9" fmla="*/ 30 h 203"/>
                <a:gd name="T10" fmla="*/ 0 w 146"/>
                <a:gd name="T11" fmla="*/ 6 h 203"/>
                <a:gd name="T12" fmla="*/ 0 w 146"/>
                <a:gd name="T13" fmla="*/ 197 h 203"/>
                <a:gd name="T14" fmla="*/ 40 w 146"/>
                <a:gd name="T15" fmla="*/ 197 h 203"/>
                <a:gd name="T16" fmla="*/ 40 w 146"/>
                <a:gd name="T17" fmla="*/ 87 h 203"/>
                <a:gd name="T18" fmla="*/ 91 w 146"/>
                <a:gd name="T19" fmla="*/ 171 h 203"/>
                <a:gd name="T20" fmla="*/ 146 w 146"/>
                <a:gd name="T21" fmla="*/ 19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203">
                  <a:moveTo>
                    <a:pt x="146" y="196"/>
                  </a:moveTo>
                  <a:cubicBezTo>
                    <a:pt x="146" y="132"/>
                    <a:pt x="146" y="69"/>
                    <a:pt x="146" y="5"/>
                  </a:cubicBezTo>
                  <a:cubicBezTo>
                    <a:pt x="133" y="5"/>
                    <a:pt x="121" y="5"/>
                    <a:pt x="106" y="5"/>
                  </a:cubicBezTo>
                  <a:cubicBezTo>
                    <a:pt x="106" y="41"/>
                    <a:pt x="106" y="75"/>
                    <a:pt x="106" y="110"/>
                  </a:cubicBezTo>
                  <a:cubicBezTo>
                    <a:pt x="87" y="84"/>
                    <a:pt x="72" y="57"/>
                    <a:pt x="56" y="30"/>
                  </a:cubicBezTo>
                  <a:cubicBezTo>
                    <a:pt x="39" y="0"/>
                    <a:pt x="38" y="0"/>
                    <a:pt x="0" y="6"/>
                  </a:cubicBezTo>
                  <a:cubicBezTo>
                    <a:pt x="0" y="69"/>
                    <a:pt x="0" y="133"/>
                    <a:pt x="0" y="197"/>
                  </a:cubicBezTo>
                  <a:cubicBezTo>
                    <a:pt x="14" y="197"/>
                    <a:pt x="26" y="197"/>
                    <a:pt x="40" y="197"/>
                  </a:cubicBezTo>
                  <a:cubicBezTo>
                    <a:pt x="40" y="159"/>
                    <a:pt x="40" y="123"/>
                    <a:pt x="40" y="87"/>
                  </a:cubicBezTo>
                  <a:cubicBezTo>
                    <a:pt x="60" y="114"/>
                    <a:pt x="78" y="141"/>
                    <a:pt x="91" y="171"/>
                  </a:cubicBezTo>
                  <a:cubicBezTo>
                    <a:pt x="103" y="196"/>
                    <a:pt x="119" y="203"/>
                    <a:pt x="146"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 name="Freeform 22"/>
            <p:cNvSpPr>
              <a:spLocks/>
            </p:cNvSpPr>
            <p:nvPr/>
          </p:nvSpPr>
          <p:spPr bwMode="auto">
            <a:xfrm>
              <a:off x="10620376" y="3652838"/>
              <a:ext cx="290513" cy="406400"/>
            </a:xfrm>
            <a:custGeom>
              <a:avLst/>
              <a:gdLst>
                <a:gd name="T0" fmla="*/ 105 w 146"/>
                <a:gd name="T1" fmla="*/ 7 h 204"/>
                <a:gd name="T2" fmla="*/ 105 w 146"/>
                <a:gd name="T3" fmla="*/ 117 h 204"/>
                <a:gd name="T4" fmla="*/ 56 w 146"/>
                <a:gd name="T5" fmla="*/ 31 h 204"/>
                <a:gd name="T6" fmla="*/ 0 w 146"/>
                <a:gd name="T7" fmla="*/ 9 h 204"/>
                <a:gd name="T8" fmla="*/ 0 w 146"/>
                <a:gd name="T9" fmla="*/ 199 h 204"/>
                <a:gd name="T10" fmla="*/ 40 w 146"/>
                <a:gd name="T11" fmla="*/ 199 h 204"/>
                <a:gd name="T12" fmla="*/ 40 w 146"/>
                <a:gd name="T13" fmla="*/ 84 h 204"/>
                <a:gd name="T14" fmla="*/ 50 w 146"/>
                <a:gd name="T15" fmla="*/ 98 h 204"/>
                <a:gd name="T16" fmla="*/ 93 w 146"/>
                <a:gd name="T17" fmla="*/ 174 h 204"/>
                <a:gd name="T18" fmla="*/ 146 w 146"/>
                <a:gd name="T19" fmla="*/ 198 h 204"/>
                <a:gd name="T20" fmla="*/ 146 w 146"/>
                <a:gd name="T21" fmla="*/ 7 h 204"/>
                <a:gd name="T22" fmla="*/ 105 w 146"/>
                <a:gd name="T23" fmla="*/ 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204">
                  <a:moveTo>
                    <a:pt x="105" y="7"/>
                  </a:moveTo>
                  <a:cubicBezTo>
                    <a:pt x="105" y="43"/>
                    <a:pt x="105" y="77"/>
                    <a:pt x="105" y="117"/>
                  </a:cubicBezTo>
                  <a:cubicBezTo>
                    <a:pt x="87" y="84"/>
                    <a:pt x="71" y="58"/>
                    <a:pt x="56" y="31"/>
                  </a:cubicBezTo>
                  <a:cubicBezTo>
                    <a:pt x="40" y="3"/>
                    <a:pt x="33" y="0"/>
                    <a:pt x="0" y="9"/>
                  </a:cubicBezTo>
                  <a:cubicBezTo>
                    <a:pt x="0" y="72"/>
                    <a:pt x="0" y="135"/>
                    <a:pt x="0" y="199"/>
                  </a:cubicBezTo>
                  <a:cubicBezTo>
                    <a:pt x="14" y="199"/>
                    <a:pt x="26" y="199"/>
                    <a:pt x="40" y="199"/>
                  </a:cubicBezTo>
                  <a:cubicBezTo>
                    <a:pt x="40" y="161"/>
                    <a:pt x="40" y="124"/>
                    <a:pt x="40" y="84"/>
                  </a:cubicBezTo>
                  <a:cubicBezTo>
                    <a:pt x="45" y="91"/>
                    <a:pt x="48" y="94"/>
                    <a:pt x="50" y="98"/>
                  </a:cubicBezTo>
                  <a:cubicBezTo>
                    <a:pt x="64" y="123"/>
                    <a:pt x="78" y="148"/>
                    <a:pt x="93" y="174"/>
                  </a:cubicBezTo>
                  <a:cubicBezTo>
                    <a:pt x="110" y="204"/>
                    <a:pt x="110" y="204"/>
                    <a:pt x="146" y="198"/>
                  </a:cubicBezTo>
                  <a:cubicBezTo>
                    <a:pt x="146" y="134"/>
                    <a:pt x="146" y="71"/>
                    <a:pt x="146" y="7"/>
                  </a:cubicBezTo>
                  <a:cubicBezTo>
                    <a:pt x="132" y="7"/>
                    <a:pt x="121" y="7"/>
                    <a:pt x="105"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 name="Freeform 25"/>
            <p:cNvSpPr>
              <a:spLocks/>
            </p:cNvSpPr>
            <p:nvPr/>
          </p:nvSpPr>
          <p:spPr bwMode="auto">
            <a:xfrm>
              <a:off x="11001376" y="3656013"/>
              <a:ext cx="336550" cy="401638"/>
            </a:xfrm>
            <a:custGeom>
              <a:avLst/>
              <a:gdLst>
                <a:gd name="T0" fmla="*/ 169 w 169"/>
                <a:gd name="T1" fmla="*/ 196 h 201"/>
                <a:gd name="T2" fmla="*/ 104 w 169"/>
                <a:gd name="T3" fmla="*/ 69 h 201"/>
                <a:gd name="T4" fmla="*/ 156 w 169"/>
                <a:gd name="T5" fmla="*/ 6 h 201"/>
                <a:gd name="T6" fmla="*/ 87 w 169"/>
                <a:gd name="T7" fmla="*/ 30 h 201"/>
                <a:gd name="T8" fmla="*/ 46 w 169"/>
                <a:gd name="T9" fmla="*/ 80 h 201"/>
                <a:gd name="T10" fmla="*/ 42 w 169"/>
                <a:gd name="T11" fmla="*/ 78 h 201"/>
                <a:gd name="T12" fmla="*/ 42 w 169"/>
                <a:gd name="T13" fmla="*/ 5 h 201"/>
                <a:gd name="T14" fmla="*/ 0 w 169"/>
                <a:gd name="T15" fmla="*/ 5 h 201"/>
                <a:gd name="T16" fmla="*/ 0 w 169"/>
                <a:gd name="T17" fmla="*/ 196 h 201"/>
                <a:gd name="T18" fmla="*/ 43 w 169"/>
                <a:gd name="T19" fmla="*/ 196 h 201"/>
                <a:gd name="T20" fmla="*/ 44 w 169"/>
                <a:gd name="T21" fmla="*/ 145 h 201"/>
                <a:gd name="T22" fmla="*/ 73 w 169"/>
                <a:gd name="T23" fmla="*/ 105 h 201"/>
                <a:gd name="T24" fmla="*/ 78 w 169"/>
                <a:gd name="T25" fmla="*/ 110 h 201"/>
                <a:gd name="T26" fmla="*/ 105 w 169"/>
                <a:gd name="T27" fmla="*/ 164 h 201"/>
                <a:gd name="T28" fmla="*/ 165 w 169"/>
                <a:gd name="T29" fmla="*/ 197 h 201"/>
                <a:gd name="T30" fmla="*/ 169 w 169"/>
                <a:gd name="T31"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9" h="201">
                  <a:moveTo>
                    <a:pt x="169" y="196"/>
                  </a:moveTo>
                  <a:cubicBezTo>
                    <a:pt x="147" y="153"/>
                    <a:pt x="126" y="111"/>
                    <a:pt x="104" y="69"/>
                  </a:cubicBezTo>
                  <a:cubicBezTo>
                    <a:pt x="122" y="48"/>
                    <a:pt x="138" y="28"/>
                    <a:pt x="156" y="6"/>
                  </a:cubicBezTo>
                  <a:cubicBezTo>
                    <a:pt x="125" y="0"/>
                    <a:pt x="103" y="3"/>
                    <a:pt x="87" y="30"/>
                  </a:cubicBezTo>
                  <a:cubicBezTo>
                    <a:pt x="76" y="48"/>
                    <a:pt x="60" y="63"/>
                    <a:pt x="46" y="80"/>
                  </a:cubicBezTo>
                  <a:cubicBezTo>
                    <a:pt x="45" y="79"/>
                    <a:pt x="43" y="79"/>
                    <a:pt x="42" y="78"/>
                  </a:cubicBezTo>
                  <a:cubicBezTo>
                    <a:pt x="42" y="54"/>
                    <a:pt x="42" y="29"/>
                    <a:pt x="42" y="5"/>
                  </a:cubicBezTo>
                  <a:cubicBezTo>
                    <a:pt x="27" y="5"/>
                    <a:pt x="14" y="5"/>
                    <a:pt x="0" y="5"/>
                  </a:cubicBezTo>
                  <a:cubicBezTo>
                    <a:pt x="0" y="70"/>
                    <a:pt x="0" y="133"/>
                    <a:pt x="0" y="196"/>
                  </a:cubicBezTo>
                  <a:cubicBezTo>
                    <a:pt x="15" y="196"/>
                    <a:pt x="29" y="196"/>
                    <a:pt x="43" y="196"/>
                  </a:cubicBezTo>
                  <a:cubicBezTo>
                    <a:pt x="43" y="178"/>
                    <a:pt x="39" y="160"/>
                    <a:pt x="44" y="145"/>
                  </a:cubicBezTo>
                  <a:cubicBezTo>
                    <a:pt x="49" y="130"/>
                    <a:pt x="63" y="118"/>
                    <a:pt x="73" y="105"/>
                  </a:cubicBezTo>
                  <a:cubicBezTo>
                    <a:pt x="76" y="108"/>
                    <a:pt x="78" y="109"/>
                    <a:pt x="78" y="110"/>
                  </a:cubicBezTo>
                  <a:cubicBezTo>
                    <a:pt x="87" y="128"/>
                    <a:pt x="96" y="146"/>
                    <a:pt x="105" y="164"/>
                  </a:cubicBezTo>
                  <a:cubicBezTo>
                    <a:pt x="124" y="201"/>
                    <a:pt x="124" y="201"/>
                    <a:pt x="165" y="197"/>
                  </a:cubicBezTo>
                  <a:cubicBezTo>
                    <a:pt x="166" y="197"/>
                    <a:pt x="166" y="197"/>
                    <a:pt x="169"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 name="Freeform 30"/>
            <p:cNvSpPr>
              <a:spLocks/>
            </p:cNvSpPr>
            <p:nvPr/>
          </p:nvSpPr>
          <p:spPr bwMode="auto">
            <a:xfrm>
              <a:off x="4562476" y="3665538"/>
              <a:ext cx="236538" cy="384175"/>
            </a:xfrm>
            <a:custGeom>
              <a:avLst/>
              <a:gdLst>
                <a:gd name="T0" fmla="*/ 43 w 119"/>
                <a:gd name="T1" fmla="*/ 37 h 192"/>
                <a:gd name="T2" fmla="*/ 109 w 119"/>
                <a:gd name="T3" fmla="*/ 37 h 192"/>
                <a:gd name="T4" fmla="*/ 115 w 119"/>
                <a:gd name="T5" fmla="*/ 0 h 192"/>
                <a:gd name="T6" fmla="*/ 0 w 119"/>
                <a:gd name="T7" fmla="*/ 0 h 192"/>
                <a:gd name="T8" fmla="*/ 0 w 119"/>
                <a:gd name="T9" fmla="*/ 192 h 192"/>
                <a:gd name="T10" fmla="*/ 119 w 119"/>
                <a:gd name="T11" fmla="*/ 192 h 192"/>
                <a:gd name="T12" fmla="*/ 116 w 119"/>
                <a:gd name="T13" fmla="*/ 177 h 192"/>
                <a:gd name="T14" fmla="*/ 88 w 119"/>
                <a:gd name="T15" fmla="*/ 154 h 192"/>
                <a:gd name="T16" fmla="*/ 44 w 119"/>
                <a:gd name="T17" fmla="*/ 154 h 192"/>
                <a:gd name="T18" fmla="*/ 44 w 119"/>
                <a:gd name="T19" fmla="*/ 109 h 192"/>
                <a:gd name="T20" fmla="*/ 102 w 119"/>
                <a:gd name="T21" fmla="*/ 109 h 192"/>
                <a:gd name="T22" fmla="*/ 102 w 119"/>
                <a:gd name="T23" fmla="*/ 72 h 192"/>
                <a:gd name="T24" fmla="*/ 43 w 119"/>
                <a:gd name="T25" fmla="*/ 72 h 192"/>
                <a:gd name="T26" fmla="*/ 43 w 119"/>
                <a:gd name="T27" fmla="*/ 3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 h="192">
                  <a:moveTo>
                    <a:pt x="43" y="37"/>
                  </a:moveTo>
                  <a:cubicBezTo>
                    <a:pt x="66" y="37"/>
                    <a:pt x="88" y="37"/>
                    <a:pt x="109" y="37"/>
                  </a:cubicBezTo>
                  <a:cubicBezTo>
                    <a:pt x="111" y="23"/>
                    <a:pt x="113" y="12"/>
                    <a:pt x="115" y="0"/>
                  </a:cubicBezTo>
                  <a:cubicBezTo>
                    <a:pt x="76" y="0"/>
                    <a:pt x="38" y="0"/>
                    <a:pt x="0" y="0"/>
                  </a:cubicBezTo>
                  <a:cubicBezTo>
                    <a:pt x="0" y="65"/>
                    <a:pt x="0" y="128"/>
                    <a:pt x="0" y="192"/>
                  </a:cubicBezTo>
                  <a:cubicBezTo>
                    <a:pt x="40" y="192"/>
                    <a:pt x="79" y="192"/>
                    <a:pt x="119" y="192"/>
                  </a:cubicBezTo>
                  <a:cubicBezTo>
                    <a:pt x="118" y="186"/>
                    <a:pt x="116" y="181"/>
                    <a:pt x="116" y="177"/>
                  </a:cubicBezTo>
                  <a:cubicBezTo>
                    <a:pt x="116" y="157"/>
                    <a:pt x="106" y="153"/>
                    <a:pt x="88" y="154"/>
                  </a:cubicBezTo>
                  <a:cubicBezTo>
                    <a:pt x="74" y="155"/>
                    <a:pt x="59" y="154"/>
                    <a:pt x="44" y="154"/>
                  </a:cubicBezTo>
                  <a:cubicBezTo>
                    <a:pt x="44" y="138"/>
                    <a:pt x="44" y="125"/>
                    <a:pt x="44" y="109"/>
                  </a:cubicBezTo>
                  <a:cubicBezTo>
                    <a:pt x="64" y="109"/>
                    <a:pt x="83" y="109"/>
                    <a:pt x="102" y="109"/>
                  </a:cubicBezTo>
                  <a:cubicBezTo>
                    <a:pt x="102" y="96"/>
                    <a:pt x="102" y="85"/>
                    <a:pt x="102" y="72"/>
                  </a:cubicBezTo>
                  <a:cubicBezTo>
                    <a:pt x="82" y="72"/>
                    <a:pt x="63" y="72"/>
                    <a:pt x="43" y="72"/>
                  </a:cubicBezTo>
                  <a:cubicBezTo>
                    <a:pt x="43" y="60"/>
                    <a:pt x="43" y="50"/>
                    <a:pt x="43"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Freeform 31"/>
            <p:cNvSpPr>
              <a:spLocks/>
            </p:cNvSpPr>
            <p:nvPr/>
          </p:nvSpPr>
          <p:spPr bwMode="auto">
            <a:xfrm>
              <a:off x="3205163" y="3641726"/>
              <a:ext cx="333375" cy="420688"/>
            </a:xfrm>
            <a:custGeom>
              <a:avLst/>
              <a:gdLst>
                <a:gd name="T0" fmla="*/ 4 w 167"/>
                <a:gd name="T1" fmla="*/ 10 h 210"/>
                <a:gd name="T2" fmla="*/ 0 w 167"/>
                <a:gd name="T3" fmla="*/ 14 h 210"/>
                <a:gd name="T4" fmla="*/ 51 w 167"/>
                <a:gd name="T5" fmla="*/ 92 h 210"/>
                <a:gd name="T6" fmla="*/ 51 w 167"/>
                <a:gd name="T7" fmla="*/ 120 h 210"/>
                <a:gd name="T8" fmla="*/ 0 w 167"/>
                <a:gd name="T9" fmla="*/ 203 h 210"/>
                <a:gd name="T10" fmla="*/ 62 w 167"/>
                <a:gd name="T11" fmla="*/ 177 h 210"/>
                <a:gd name="T12" fmla="*/ 82 w 167"/>
                <a:gd name="T13" fmla="*/ 143 h 210"/>
                <a:gd name="T14" fmla="*/ 103 w 167"/>
                <a:gd name="T15" fmla="*/ 175 h 210"/>
                <a:gd name="T16" fmla="*/ 167 w 167"/>
                <a:gd name="T17" fmla="*/ 202 h 210"/>
                <a:gd name="T18" fmla="*/ 105 w 167"/>
                <a:gd name="T19" fmla="*/ 106 h 210"/>
                <a:gd name="T20" fmla="*/ 134 w 167"/>
                <a:gd name="T21" fmla="*/ 60 h 210"/>
                <a:gd name="T22" fmla="*/ 162 w 167"/>
                <a:gd name="T23" fmla="*/ 14 h 210"/>
                <a:gd name="T24" fmla="*/ 102 w 167"/>
                <a:gd name="T25" fmla="*/ 38 h 210"/>
                <a:gd name="T26" fmla="*/ 82 w 167"/>
                <a:gd name="T27" fmla="*/ 69 h 210"/>
                <a:gd name="T28" fmla="*/ 52 w 167"/>
                <a:gd name="T29" fmla="*/ 23 h 210"/>
                <a:gd name="T30" fmla="*/ 4 w 167"/>
                <a:gd name="T31" fmla="*/ 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210">
                  <a:moveTo>
                    <a:pt x="4" y="10"/>
                  </a:moveTo>
                  <a:cubicBezTo>
                    <a:pt x="3" y="11"/>
                    <a:pt x="2" y="13"/>
                    <a:pt x="0" y="14"/>
                  </a:cubicBezTo>
                  <a:cubicBezTo>
                    <a:pt x="17" y="40"/>
                    <a:pt x="33" y="67"/>
                    <a:pt x="51" y="92"/>
                  </a:cubicBezTo>
                  <a:cubicBezTo>
                    <a:pt x="58" y="103"/>
                    <a:pt x="58" y="110"/>
                    <a:pt x="51" y="120"/>
                  </a:cubicBezTo>
                  <a:cubicBezTo>
                    <a:pt x="33" y="147"/>
                    <a:pt x="17" y="175"/>
                    <a:pt x="0" y="203"/>
                  </a:cubicBezTo>
                  <a:cubicBezTo>
                    <a:pt x="29" y="210"/>
                    <a:pt x="50" y="206"/>
                    <a:pt x="62" y="177"/>
                  </a:cubicBezTo>
                  <a:cubicBezTo>
                    <a:pt x="67" y="165"/>
                    <a:pt x="75" y="156"/>
                    <a:pt x="82" y="143"/>
                  </a:cubicBezTo>
                  <a:cubicBezTo>
                    <a:pt x="90" y="156"/>
                    <a:pt x="97" y="165"/>
                    <a:pt x="103" y="175"/>
                  </a:cubicBezTo>
                  <a:cubicBezTo>
                    <a:pt x="123" y="208"/>
                    <a:pt x="126" y="209"/>
                    <a:pt x="167" y="202"/>
                  </a:cubicBezTo>
                  <a:cubicBezTo>
                    <a:pt x="146" y="170"/>
                    <a:pt x="126" y="138"/>
                    <a:pt x="105" y="106"/>
                  </a:cubicBezTo>
                  <a:cubicBezTo>
                    <a:pt x="115" y="90"/>
                    <a:pt x="125" y="75"/>
                    <a:pt x="134" y="60"/>
                  </a:cubicBezTo>
                  <a:cubicBezTo>
                    <a:pt x="143" y="45"/>
                    <a:pt x="152" y="29"/>
                    <a:pt x="162" y="14"/>
                  </a:cubicBezTo>
                  <a:cubicBezTo>
                    <a:pt x="123" y="6"/>
                    <a:pt x="121" y="7"/>
                    <a:pt x="102" y="38"/>
                  </a:cubicBezTo>
                  <a:cubicBezTo>
                    <a:pt x="96" y="49"/>
                    <a:pt x="89" y="58"/>
                    <a:pt x="82" y="69"/>
                  </a:cubicBezTo>
                  <a:cubicBezTo>
                    <a:pt x="71" y="52"/>
                    <a:pt x="60" y="38"/>
                    <a:pt x="52" y="23"/>
                  </a:cubicBezTo>
                  <a:cubicBezTo>
                    <a:pt x="39" y="0"/>
                    <a:pt x="19" y="15"/>
                    <a:pt x="4"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 name="Freeform 32"/>
            <p:cNvSpPr>
              <a:spLocks/>
            </p:cNvSpPr>
            <p:nvPr/>
          </p:nvSpPr>
          <p:spPr bwMode="auto">
            <a:xfrm>
              <a:off x="6386513" y="3665538"/>
              <a:ext cx="233363" cy="384175"/>
            </a:xfrm>
            <a:custGeom>
              <a:avLst/>
              <a:gdLst>
                <a:gd name="T0" fmla="*/ 42 w 117"/>
                <a:gd name="T1" fmla="*/ 73 h 192"/>
                <a:gd name="T2" fmla="*/ 42 w 117"/>
                <a:gd name="T3" fmla="*/ 37 h 192"/>
                <a:gd name="T4" fmla="*/ 107 w 117"/>
                <a:gd name="T5" fmla="*/ 37 h 192"/>
                <a:gd name="T6" fmla="*/ 114 w 117"/>
                <a:gd name="T7" fmla="*/ 0 h 192"/>
                <a:gd name="T8" fmla="*/ 0 w 117"/>
                <a:gd name="T9" fmla="*/ 0 h 192"/>
                <a:gd name="T10" fmla="*/ 0 w 117"/>
                <a:gd name="T11" fmla="*/ 192 h 192"/>
                <a:gd name="T12" fmla="*/ 117 w 117"/>
                <a:gd name="T13" fmla="*/ 192 h 192"/>
                <a:gd name="T14" fmla="*/ 110 w 117"/>
                <a:gd name="T15" fmla="*/ 154 h 192"/>
                <a:gd name="T16" fmla="*/ 42 w 117"/>
                <a:gd name="T17" fmla="*/ 154 h 192"/>
                <a:gd name="T18" fmla="*/ 42 w 117"/>
                <a:gd name="T19" fmla="*/ 109 h 192"/>
                <a:gd name="T20" fmla="*/ 103 w 117"/>
                <a:gd name="T21" fmla="*/ 109 h 192"/>
                <a:gd name="T22" fmla="*/ 103 w 117"/>
                <a:gd name="T23" fmla="*/ 73 h 192"/>
                <a:gd name="T24" fmla="*/ 42 w 117"/>
                <a:gd name="T25" fmla="*/ 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92">
                  <a:moveTo>
                    <a:pt x="42" y="73"/>
                  </a:moveTo>
                  <a:cubicBezTo>
                    <a:pt x="42" y="60"/>
                    <a:pt x="42" y="49"/>
                    <a:pt x="42" y="37"/>
                  </a:cubicBezTo>
                  <a:cubicBezTo>
                    <a:pt x="64" y="37"/>
                    <a:pt x="85" y="37"/>
                    <a:pt x="107" y="37"/>
                  </a:cubicBezTo>
                  <a:cubicBezTo>
                    <a:pt x="110" y="24"/>
                    <a:pt x="112" y="13"/>
                    <a:pt x="114" y="0"/>
                  </a:cubicBezTo>
                  <a:cubicBezTo>
                    <a:pt x="75" y="0"/>
                    <a:pt x="38" y="0"/>
                    <a:pt x="0" y="0"/>
                  </a:cubicBezTo>
                  <a:cubicBezTo>
                    <a:pt x="0" y="65"/>
                    <a:pt x="0" y="128"/>
                    <a:pt x="0" y="192"/>
                  </a:cubicBezTo>
                  <a:cubicBezTo>
                    <a:pt x="40" y="192"/>
                    <a:pt x="78" y="192"/>
                    <a:pt x="117" y="192"/>
                  </a:cubicBezTo>
                  <a:cubicBezTo>
                    <a:pt x="115" y="179"/>
                    <a:pt x="113" y="167"/>
                    <a:pt x="110" y="154"/>
                  </a:cubicBezTo>
                  <a:cubicBezTo>
                    <a:pt x="86" y="154"/>
                    <a:pt x="64" y="154"/>
                    <a:pt x="42" y="154"/>
                  </a:cubicBezTo>
                  <a:cubicBezTo>
                    <a:pt x="42" y="138"/>
                    <a:pt x="42" y="124"/>
                    <a:pt x="42" y="109"/>
                  </a:cubicBezTo>
                  <a:cubicBezTo>
                    <a:pt x="63" y="109"/>
                    <a:pt x="83" y="109"/>
                    <a:pt x="103" y="109"/>
                  </a:cubicBezTo>
                  <a:cubicBezTo>
                    <a:pt x="103" y="96"/>
                    <a:pt x="103" y="85"/>
                    <a:pt x="103" y="73"/>
                  </a:cubicBezTo>
                  <a:cubicBezTo>
                    <a:pt x="82" y="73"/>
                    <a:pt x="63" y="73"/>
                    <a:pt x="42" y="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33"/>
            <p:cNvSpPr>
              <a:spLocks/>
            </p:cNvSpPr>
            <p:nvPr/>
          </p:nvSpPr>
          <p:spPr bwMode="auto">
            <a:xfrm>
              <a:off x="6005513" y="3665538"/>
              <a:ext cx="320675" cy="384175"/>
            </a:xfrm>
            <a:custGeom>
              <a:avLst/>
              <a:gdLst>
                <a:gd name="T0" fmla="*/ 59 w 160"/>
                <a:gd name="T1" fmla="*/ 41 h 192"/>
                <a:gd name="T2" fmla="*/ 59 w 160"/>
                <a:gd name="T3" fmla="*/ 192 h 192"/>
                <a:gd name="T4" fmla="*/ 104 w 160"/>
                <a:gd name="T5" fmla="*/ 192 h 192"/>
                <a:gd name="T6" fmla="*/ 104 w 160"/>
                <a:gd name="T7" fmla="*/ 40 h 192"/>
                <a:gd name="T8" fmla="*/ 160 w 160"/>
                <a:gd name="T9" fmla="*/ 40 h 192"/>
                <a:gd name="T10" fmla="*/ 160 w 160"/>
                <a:gd name="T11" fmla="*/ 0 h 192"/>
                <a:gd name="T12" fmla="*/ 0 w 160"/>
                <a:gd name="T13" fmla="*/ 0 h 192"/>
                <a:gd name="T14" fmla="*/ 0 w 160"/>
                <a:gd name="T15" fmla="*/ 41 h 192"/>
                <a:gd name="T16" fmla="*/ 59 w 160"/>
                <a:gd name="T17" fmla="*/ 4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92">
                  <a:moveTo>
                    <a:pt x="59" y="41"/>
                  </a:moveTo>
                  <a:cubicBezTo>
                    <a:pt x="59" y="93"/>
                    <a:pt x="59" y="143"/>
                    <a:pt x="59" y="192"/>
                  </a:cubicBezTo>
                  <a:cubicBezTo>
                    <a:pt x="75" y="192"/>
                    <a:pt x="89" y="192"/>
                    <a:pt x="104" y="192"/>
                  </a:cubicBezTo>
                  <a:cubicBezTo>
                    <a:pt x="104" y="141"/>
                    <a:pt x="104" y="91"/>
                    <a:pt x="104" y="40"/>
                  </a:cubicBezTo>
                  <a:cubicBezTo>
                    <a:pt x="124" y="40"/>
                    <a:pt x="142" y="40"/>
                    <a:pt x="160" y="40"/>
                  </a:cubicBezTo>
                  <a:cubicBezTo>
                    <a:pt x="160" y="26"/>
                    <a:pt x="160" y="13"/>
                    <a:pt x="160" y="0"/>
                  </a:cubicBezTo>
                  <a:cubicBezTo>
                    <a:pt x="106" y="0"/>
                    <a:pt x="53" y="0"/>
                    <a:pt x="0" y="0"/>
                  </a:cubicBezTo>
                  <a:cubicBezTo>
                    <a:pt x="0" y="14"/>
                    <a:pt x="0" y="27"/>
                    <a:pt x="0" y="41"/>
                  </a:cubicBezTo>
                  <a:cubicBezTo>
                    <a:pt x="20" y="41"/>
                    <a:pt x="38" y="41"/>
                    <a:pt x="59"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34"/>
            <p:cNvSpPr>
              <a:spLocks/>
            </p:cNvSpPr>
            <p:nvPr/>
          </p:nvSpPr>
          <p:spPr bwMode="auto">
            <a:xfrm>
              <a:off x="10777538" y="2527301"/>
              <a:ext cx="514350" cy="100013"/>
            </a:xfrm>
            <a:custGeom>
              <a:avLst/>
              <a:gdLst>
                <a:gd name="T0" fmla="*/ 258 w 258"/>
                <a:gd name="T1" fmla="*/ 0 h 50"/>
                <a:gd name="T2" fmla="*/ 0 w 258"/>
                <a:gd name="T3" fmla="*/ 0 h 50"/>
                <a:gd name="T4" fmla="*/ 0 w 258"/>
                <a:gd name="T5" fmla="*/ 50 h 50"/>
                <a:gd name="T6" fmla="*/ 258 w 258"/>
                <a:gd name="T7" fmla="*/ 50 h 50"/>
                <a:gd name="T8" fmla="*/ 258 w 258"/>
                <a:gd name="T9" fmla="*/ 0 h 50"/>
              </a:gdLst>
              <a:ahLst/>
              <a:cxnLst>
                <a:cxn ang="0">
                  <a:pos x="T0" y="T1"/>
                </a:cxn>
                <a:cxn ang="0">
                  <a:pos x="T2" y="T3"/>
                </a:cxn>
                <a:cxn ang="0">
                  <a:pos x="T4" y="T5"/>
                </a:cxn>
                <a:cxn ang="0">
                  <a:pos x="T6" y="T7"/>
                </a:cxn>
                <a:cxn ang="0">
                  <a:pos x="T8" y="T9"/>
                </a:cxn>
              </a:cxnLst>
              <a:rect l="0" t="0" r="r" b="b"/>
              <a:pathLst>
                <a:path w="258" h="50">
                  <a:moveTo>
                    <a:pt x="258" y="0"/>
                  </a:moveTo>
                  <a:cubicBezTo>
                    <a:pt x="171" y="0"/>
                    <a:pt x="85" y="0"/>
                    <a:pt x="0" y="0"/>
                  </a:cubicBezTo>
                  <a:cubicBezTo>
                    <a:pt x="0" y="18"/>
                    <a:pt x="0" y="34"/>
                    <a:pt x="0" y="50"/>
                  </a:cubicBezTo>
                  <a:cubicBezTo>
                    <a:pt x="87" y="50"/>
                    <a:pt x="172" y="50"/>
                    <a:pt x="258" y="50"/>
                  </a:cubicBezTo>
                  <a:cubicBezTo>
                    <a:pt x="258" y="33"/>
                    <a:pt x="258" y="17"/>
                    <a:pt x="2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35"/>
            <p:cNvSpPr>
              <a:spLocks/>
            </p:cNvSpPr>
            <p:nvPr/>
          </p:nvSpPr>
          <p:spPr bwMode="auto">
            <a:xfrm>
              <a:off x="7704138" y="3665538"/>
              <a:ext cx="319088" cy="384175"/>
            </a:xfrm>
            <a:custGeom>
              <a:avLst/>
              <a:gdLst>
                <a:gd name="T0" fmla="*/ 102 w 160"/>
                <a:gd name="T1" fmla="*/ 192 h 192"/>
                <a:gd name="T2" fmla="*/ 102 w 160"/>
                <a:gd name="T3" fmla="*/ 41 h 192"/>
                <a:gd name="T4" fmla="*/ 160 w 160"/>
                <a:gd name="T5" fmla="*/ 41 h 192"/>
                <a:gd name="T6" fmla="*/ 160 w 160"/>
                <a:gd name="T7" fmla="*/ 0 h 192"/>
                <a:gd name="T8" fmla="*/ 0 w 160"/>
                <a:gd name="T9" fmla="*/ 0 h 192"/>
                <a:gd name="T10" fmla="*/ 0 w 160"/>
                <a:gd name="T11" fmla="*/ 41 h 192"/>
                <a:gd name="T12" fmla="*/ 59 w 160"/>
                <a:gd name="T13" fmla="*/ 41 h 192"/>
                <a:gd name="T14" fmla="*/ 59 w 160"/>
                <a:gd name="T15" fmla="*/ 192 h 192"/>
                <a:gd name="T16" fmla="*/ 102 w 160"/>
                <a:gd name="T1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92">
                  <a:moveTo>
                    <a:pt x="102" y="192"/>
                  </a:moveTo>
                  <a:cubicBezTo>
                    <a:pt x="102" y="141"/>
                    <a:pt x="102" y="92"/>
                    <a:pt x="102" y="41"/>
                  </a:cubicBezTo>
                  <a:cubicBezTo>
                    <a:pt x="122" y="41"/>
                    <a:pt x="141" y="41"/>
                    <a:pt x="160" y="41"/>
                  </a:cubicBezTo>
                  <a:cubicBezTo>
                    <a:pt x="160" y="26"/>
                    <a:pt x="160" y="13"/>
                    <a:pt x="160" y="0"/>
                  </a:cubicBezTo>
                  <a:cubicBezTo>
                    <a:pt x="106" y="0"/>
                    <a:pt x="54" y="0"/>
                    <a:pt x="0" y="0"/>
                  </a:cubicBezTo>
                  <a:cubicBezTo>
                    <a:pt x="0" y="14"/>
                    <a:pt x="0" y="27"/>
                    <a:pt x="0" y="41"/>
                  </a:cubicBezTo>
                  <a:cubicBezTo>
                    <a:pt x="20" y="41"/>
                    <a:pt x="38" y="41"/>
                    <a:pt x="59" y="41"/>
                  </a:cubicBezTo>
                  <a:cubicBezTo>
                    <a:pt x="59" y="92"/>
                    <a:pt x="59" y="142"/>
                    <a:pt x="59" y="192"/>
                  </a:cubicBezTo>
                  <a:cubicBezTo>
                    <a:pt x="74" y="192"/>
                    <a:pt x="86" y="192"/>
                    <a:pt x="102"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 name="Freeform 36"/>
            <p:cNvSpPr>
              <a:spLocks/>
            </p:cNvSpPr>
            <p:nvPr/>
          </p:nvSpPr>
          <p:spPr bwMode="auto">
            <a:xfrm>
              <a:off x="9382126" y="3665538"/>
              <a:ext cx="233363" cy="384175"/>
            </a:xfrm>
            <a:custGeom>
              <a:avLst/>
              <a:gdLst>
                <a:gd name="T0" fmla="*/ 0 w 117"/>
                <a:gd name="T1" fmla="*/ 192 h 192"/>
                <a:gd name="T2" fmla="*/ 117 w 117"/>
                <a:gd name="T3" fmla="*/ 192 h 192"/>
                <a:gd name="T4" fmla="*/ 117 w 117"/>
                <a:gd name="T5" fmla="*/ 152 h 192"/>
                <a:gd name="T6" fmla="*/ 43 w 117"/>
                <a:gd name="T7" fmla="*/ 152 h 192"/>
                <a:gd name="T8" fmla="*/ 43 w 117"/>
                <a:gd name="T9" fmla="*/ 0 h 192"/>
                <a:gd name="T10" fmla="*/ 0 w 117"/>
                <a:gd name="T11" fmla="*/ 0 h 192"/>
                <a:gd name="T12" fmla="*/ 0 w 117"/>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117" h="192">
                  <a:moveTo>
                    <a:pt x="0" y="192"/>
                  </a:moveTo>
                  <a:cubicBezTo>
                    <a:pt x="40" y="192"/>
                    <a:pt x="79" y="192"/>
                    <a:pt x="117" y="192"/>
                  </a:cubicBezTo>
                  <a:cubicBezTo>
                    <a:pt x="117" y="178"/>
                    <a:pt x="117" y="166"/>
                    <a:pt x="117" y="152"/>
                  </a:cubicBezTo>
                  <a:cubicBezTo>
                    <a:pt x="92" y="152"/>
                    <a:pt x="68" y="152"/>
                    <a:pt x="43" y="152"/>
                  </a:cubicBezTo>
                  <a:cubicBezTo>
                    <a:pt x="43" y="101"/>
                    <a:pt x="43" y="51"/>
                    <a:pt x="43" y="0"/>
                  </a:cubicBezTo>
                  <a:cubicBezTo>
                    <a:pt x="28" y="0"/>
                    <a:pt x="14" y="0"/>
                    <a:pt x="0" y="0"/>
                  </a:cubicBezTo>
                  <a:cubicBezTo>
                    <a:pt x="0" y="64"/>
                    <a:pt x="0" y="127"/>
                    <a:pt x="0"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 name="Freeform 37"/>
            <p:cNvSpPr>
              <a:spLocks/>
            </p:cNvSpPr>
            <p:nvPr/>
          </p:nvSpPr>
          <p:spPr bwMode="auto">
            <a:xfrm>
              <a:off x="10294938" y="2489201"/>
              <a:ext cx="350838" cy="339725"/>
            </a:xfrm>
            <a:custGeom>
              <a:avLst/>
              <a:gdLst>
                <a:gd name="T0" fmla="*/ 134 w 176"/>
                <a:gd name="T1" fmla="*/ 0 h 170"/>
                <a:gd name="T2" fmla="*/ 0 w 176"/>
                <a:gd name="T3" fmla="*/ 122 h 170"/>
                <a:gd name="T4" fmla="*/ 31 w 176"/>
                <a:gd name="T5" fmla="*/ 170 h 170"/>
                <a:gd name="T6" fmla="*/ 176 w 176"/>
                <a:gd name="T7" fmla="*/ 29 h 170"/>
                <a:gd name="T8" fmla="*/ 134 w 176"/>
                <a:gd name="T9" fmla="*/ 0 h 170"/>
              </a:gdLst>
              <a:ahLst/>
              <a:cxnLst>
                <a:cxn ang="0">
                  <a:pos x="T0" y="T1"/>
                </a:cxn>
                <a:cxn ang="0">
                  <a:pos x="T2" y="T3"/>
                </a:cxn>
                <a:cxn ang="0">
                  <a:pos x="T4" y="T5"/>
                </a:cxn>
                <a:cxn ang="0">
                  <a:pos x="T6" y="T7"/>
                </a:cxn>
                <a:cxn ang="0">
                  <a:pos x="T8" y="T9"/>
                </a:cxn>
              </a:cxnLst>
              <a:rect l="0" t="0" r="r" b="b"/>
              <a:pathLst>
                <a:path w="176" h="170">
                  <a:moveTo>
                    <a:pt x="134" y="0"/>
                  </a:moveTo>
                  <a:cubicBezTo>
                    <a:pt x="88" y="42"/>
                    <a:pt x="45" y="82"/>
                    <a:pt x="0" y="122"/>
                  </a:cubicBezTo>
                  <a:cubicBezTo>
                    <a:pt x="9" y="137"/>
                    <a:pt x="20" y="153"/>
                    <a:pt x="31" y="170"/>
                  </a:cubicBezTo>
                  <a:cubicBezTo>
                    <a:pt x="82" y="126"/>
                    <a:pt x="136" y="86"/>
                    <a:pt x="176" y="29"/>
                  </a:cubicBezTo>
                  <a:cubicBezTo>
                    <a:pt x="160" y="18"/>
                    <a:pt x="146" y="8"/>
                    <a:pt x="1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 name="Freeform 38"/>
            <p:cNvSpPr>
              <a:spLocks/>
            </p:cNvSpPr>
            <p:nvPr/>
          </p:nvSpPr>
          <p:spPr bwMode="auto">
            <a:xfrm>
              <a:off x="5480051" y="3665538"/>
              <a:ext cx="84138" cy="382588"/>
            </a:xfrm>
            <a:custGeom>
              <a:avLst/>
              <a:gdLst>
                <a:gd name="T0" fmla="*/ 0 w 42"/>
                <a:gd name="T1" fmla="*/ 0 h 191"/>
                <a:gd name="T2" fmla="*/ 0 w 42"/>
                <a:gd name="T3" fmla="*/ 191 h 191"/>
                <a:gd name="T4" fmla="*/ 42 w 42"/>
                <a:gd name="T5" fmla="*/ 191 h 191"/>
                <a:gd name="T6" fmla="*/ 42 w 42"/>
                <a:gd name="T7" fmla="*/ 0 h 191"/>
                <a:gd name="T8" fmla="*/ 0 w 42"/>
                <a:gd name="T9" fmla="*/ 0 h 191"/>
              </a:gdLst>
              <a:ahLst/>
              <a:cxnLst>
                <a:cxn ang="0">
                  <a:pos x="T0" y="T1"/>
                </a:cxn>
                <a:cxn ang="0">
                  <a:pos x="T2" y="T3"/>
                </a:cxn>
                <a:cxn ang="0">
                  <a:pos x="T4" y="T5"/>
                </a:cxn>
                <a:cxn ang="0">
                  <a:pos x="T6" y="T7"/>
                </a:cxn>
                <a:cxn ang="0">
                  <a:pos x="T8" y="T9"/>
                </a:cxn>
              </a:cxnLst>
              <a:rect l="0" t="0" r="r" b="b"/>
              <a:pathLst>
                <a:path w="42" h="191">
                  <a:moveTo>
                    <a:pt x="0" y="0"/>
                  </a:moveTo>
                  <a:cubicBezTo>
                    <a:pt x="0" y="65"/>
                    <a:pt x="0" y="128"/>
                    <a:pt x="0" y="191"/>
                  </a:cubicBezTo>
                  <a:cubicBezTo>
                    <a:pt x="15" y="191"/>
                    <a:pt x="29" y="191"/>
                    <a:pt x="42" y="191"/>
                  </a:cubicBezTo>
                  <a:cubicBezTo>
                    <a:pt x="42" y="127"/>
                    <a:pt x="42" y="64"/>
                    <a:pt x="42" y="0"/>
                  </a:cubicBezTo>
                  <a:cubicBezTo>
                    <a:pt x="27" y="0"/>
                    <a:pt x="14"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 name="Freeform 39"/>
            <p:cNvSpPr>
              <a:spLocks/>
            </p:cNvSpPr>
            <p:nvPr/>
          </p:nvSpPr>
          <p:spPr bwMode="auto">
            <a:xfrm>
              <a:off x="8085138" y="3665538"/>
              <a:ext cx="80963" cy="384175"/>
            </a:xfrm>
            <a:custGeom>
              <a:avLst/>
              <a:gdLst>
                <a:gd name="T0" fmla="*/ 41 w 41"/>
                <a:gd name="T1" fmla="*/ 192 h 192"/>
                <a:gd name="T2" fmla="*/ 41 w 41"/>
                <a:gd name="T3" fmla="*/ 0 h 192"/>
                <a:gd name="T4" fmla="*/ 0 w 41"/>
                <a:gd name="T5" fmla="*/ 0 h 192"/>
                <a:gd name="T6" fmla="*/ 0 w 41"/>
                <a:gd name="T7" fmla="*/ 192 h 192"/>
                <a:gd name="T8" fmla="*/ 41 w 41"/>
                <a:gd name="T9" fmla="*/ 192 h 192"/>
              </a:gdLst>
              <a:ahLst/>
              <a:cxnLst>
                <a:cxn ang="0">
                  <a:pos x="T0" y="T1"/>
                </a:cxn>
                <a:cxn ang="0">
                  <a:pos x="T2" y="T3"/>
                </a:cxn>
                <a:cxn ang="0">
                  <a:pos x="T4" y="T5"/>
                </a:cxn>
                <a:cxn ang="0">
                  <a:pos x="T6" y="T7"/>
                </a:cxn>
                <a:cxn ang="0">
                  <a:pos x="T8" y="T9"/>
                </a:cxn>
              </a:cxnLst>
              <a:rect l="0" t="0" r="r" b="b"/>
              <a:pathLst>
                <a:path w="41" h="192">
                  <a:moveTo>
                    <a:pt x="41" y="192"/>
                  </a:moveTo>
                  <a:cubicBezTo>
                    <a:pt x="41" y="127"/>
                    <a:pt x="41" y="64"/>
                    <a:pt x="41" y="0"/>
                  </a:cubicBezTo>
                  <a:cubicBezTo>
                    <a:pt x="27" y="0"/>
                    <a:pt x="14" y="0"/>
                    <a:pt x="0" y="0"/>
                  </a:cubicBezTo>
                  <a:cubicBezTo>
                    <a:pt x="0" y="65"/>
                    <a:pt x="0" y="128"/>
                    <a:pt x="0" y="192"/>
                  </a:cubicBezTo>
                  <a:cubicBezTo>
                    <a:pt x="14" y="192"/>
                    <a:pt x="26" y="192"/>
                    <a:pt x="41"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40"/>
            <p:cNvSpPr>
              <a:spLocks/>
            </p:cNvSpPr>
            <p:nvPr/>
          </p:nvSpPr>
          <p:spPr bwMode="auto">
            <a:xfrm>
              <a:off x="3592513" y="3665538"/>
              <a:ext cx="82550" cy="384175"/>
            </a:xfrm>
            <a:custGeom>
              <a:avLst/>
              <a:gdLst>
                <a:gd name="T0" fmla="*/ 41 w 41"/>
                <a:gd name="T1" fmla="*/ 192 h 192"/>
                <a:gd name="T2" fmla="*/ 41 w 41"/>
                <a:gd name="T3" fmla="*/ 0 h 192"/>
                <a:gd name="T4" fmla="*/ 0 w 41"/>
                <a:gd name="T5" fmla="*/ 0 h 192"/>
                <a:gd name="T6" fmla="*/ 0 w 41"/>
                <a:gd name="T7" fmla="*/ 192 h 192"/>
                <a:gd name="T8" fmla="*/ 41 w 41"/>
                <a:gd name="T9" fmla="*/ 192 h 192"/>
              </a:gdLst>
              <a:ahLst/>
              <a:cxnLst>
                <a:cxn ang="0">
                  <a:pos x="T0" y="T1"/>
                </a:cxn>
                <a:cxn ang="0">
                  <a:pos x="T2" y="T3"/>
                </a:cxn>
                <a:cxn ang="0">
                  <a:pos x="T4" y="T5"/>
                </a:cxn>
                <a:cxn ang="0">
                  <a:pos x="T6" y="T7"/>
                </a:cxn>
                <a:cxn ang="0">
                  <a:pos x="T8" y="T9"/>
                </a:cxn>
              </a:cxnLst>
              <a:rect l="0" t="0" r="r" b="b"/>
              <a:pathLst>
                <a:path w="41" h="192">
                  <a:moveTo>
                    <a:pt x="41" y="192"/>
                  </a:moveTo>
                  <a:cubicBezTo>
                    <a:pt x="41" y="128"/>
                    <a:pt x="41" y="65"/>
                    <a:pt x="41" y="0"/>
                  </a:cubicBezTo>
                  <a:cubicBezTo>
                    <a:pt x="27" y="0"/>
                    <a:pt x="14" y="0"/>
                    <a:pt x="0" y="0"/>
                  </a:cubicBezTo>
                  <a:cubicBezTo>
                    <a:pt x="0" y="65"/>
                    <a:pt x="0" y="128"/>
                    <a:pt x="0" y="192"/>
                  </a:cubicBezTo>
                  <a:cubicBezTo>
                    <a:pt x="14" y="192"/>
                    <a:pt x="26" y="192"/>
                    <a:pt x="41"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 name="Freeform 41"/>
            <p:cNvSpPr>
              <a:spLocks/>
            </p:cNvSpPr>
            <p:nvPr/>
          </p:nvSpPr>
          <p:spPr bwMode="auto">
            <a:xfrm>
              <a:off x="7745413" y="3159126"/>
              <a:ext cx="296863" cy="234950"/>
            </a:xfrm>
            <a:custGeom>
              <a:avLst/>
              <a:gdLst>
                <a:gd name="T0" fmla="*/ 149 w 149"/>
                <a:gd name="T1" fmla="*/ 25 h 118"/>
                <a:gd name="T2" fmla="*/ 109 w 149"/>
                <a:gd name="T3" fmla="*/ 0 h 118"/>
                <a:gd name="T4" fmla="*/ 0 w 149"/>
                <a:gd name="T5" fmla="*/ 83 h 118"/>
                <a:gd name="T6" fmla="*/ 38 w 149"/>
                <a:gd name="T7" fmla="*/ 118 h 118"/>
                <a:gd name="T8" fmla="*/ 149 w 149"/>
                <a:gd name="T9" fmla="*/ 25 h 118"/>
              </a:gdLst>
              <a:ahLst/>
              <a:cxnLst>
                <a:cxn ang="0">
                  <a:pos x="T0" y="T1"/>
                </a:cxn>
                <a:cxn ang="0">
                  <a:pos x="T2" y="T3"/>
                </a:cxn>
                <a:cxn ang="0">
                  <a:pos x="T4" y="T5"/>
                </a:cxn>
                <a:cxn ang="0">
                  <a:pos x="T6" y="T7"/>
                </a:cxn>
                <a:cxn ang="0">
                  <a:pos x="T8" y="T9"/>
                </a:cxn>
              </a:cxnLst>
              <a:rect l="0" t="0" r="r" b="b"/>
              <a:pathLst>
                <a:path w="149" h="118">
                  <a:moveTo>
                    <a:pt x="149" y="25"/>
                  </a:moveTo>
                  <a:cubicBezTo>
                    <a:pt x="131" y="14"/>
                    <a:pt x="118" y="6"/>
                    <a:pt x="109" y="0"/>
                  </a:cubicBezTo>
                  <a:cubicBezTo>
                    <a:pt x="71" y="29"/>
                    <a:pt x="36" y="56"/>
                    <a:pt x="0" y="83"/>
                  </a:cubicBezTo>
                  <a:cubicBezTo>
                    <a:pt x="11" y="93"/>
                    <a:pt x="23" y="104"/>
                    <a:pt x="38" y="118"/>
                  </a:cubicBezTo>
                  <a:cubicBezTo>
                    <a:pt x="74" y="88"/>
                    <a:pt x="110" y="58"/>
                    <a:pt x="149"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 name="Freeform 42"/>
            <p:cNvSpPr>
              <a:spLocks/>
            </p:cNvSpPr>
            <p:nvPr/>
          </p:nvSpPr>
          <p:spPr bwMode="auto">
            <a:xfrm>
              <a:off x="8262938" y="3151188"/>
              <a:ext cx="257175" cy="231775"/>
            </a:xfrm>
            <a:custGeom>
              <a:avLst/>
              <a:gdLst>
                <a:gd name="T0" fmla="*/ 0 w 129"/>
                <a:gd name="T1" fmla="*/ 31 h 116"/>
                <a:gd name="T2" fmla="*/ 93 w 129"/>
                <a:gd name="T3" fmla="*/ 116 h 116"/>
                <a:gd name="T4" fmla="*/ 129 w 129"/>
                <a:gd name="T5" fmla="*/ 83 h 116"/>
                <a:gd name="T6" fmla="*/ 32 w 129"/>
                <a:gd name="T7" fmla="*/ 0 h 116"/>
                <a:gd name="T8" fmla="*/ 0 w 129"/>
                <a:gd name="T9" fmla="*/ 31 h 116"/>
              </a:gdLst>
              <a:ahLst/>
              <a:cxnLst>
                <a:cxn ang="0">
                  <a:pos x="T0" y="T1"/>
                </a:cxn>
                <a:cxn ang="0">
                  <a:pos x="T2" y="T3"/>
                </a:cxn>
                <a:cxn ang="0">
                  <a:pos x="T4" y="T5"/>
                </a:cxn>
                <a:cxn ang="0">
                  <a:pos x="T6" y="T7"/>
                </a:cxn>
                <a:cxn ang="0">
                  <a:pos x="T8" y="T9"/>
                </a:cxn>
              </a:cxnLst>
              <a:rect l="0" t="0" r="r" b="b"/>
              <a:pathLst>
                <a:path w="129" h="116">
                  <a:moveTo>
                    <a:pt x="0" y="31"/>
                  </a:moveTo>
                  <a:cubicBezTo>
                    <a:pt x="32" y="60"/>
                    <a:pt x="62" y="88"/>
                    <a:pt x="93" y="116"/>
                  </a:cubicBezTo>
                  <a:cubicBezTo>
                    <a:pt x="104" y="106"/>
                    <a:pt x="116" y="95"/>
                    <a:pt x="129" y="83"/>
                  </a:cubicBezTo>
                  <a:cubicBezTo>
                    <a:pt x="96" y="55"/>
                    <a:pt x="64" y="27"/>
                    <a:pt x="32" y="0"/>
                  </a:cubicBezTo>
                  <a:cubicBezTo>
                    <a:pt x="20" y="12"/>
                    <a:pt x="10" y="21"/>
                    <a:pt x="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 name="Freeform 43"/>
            <p:cNvSpPr>
              <a:spLocks/>
            </p:cNvSpPr>
            <p:nvPr/>
          </p:nvSpPr>
          <p:spPr bwMode="auto">
            <a:xfrm>
              <a:off x="8901113" y="3052763"/>
              <a:ext cx="150813" cy="217488"/>
            </a:xfrm>
            <a:custGeom>
              <a:avLst/>
              <a:gdLst>
                <a:gd name="T0" fmla="*/ 76 w 76"/>
                <a:gd name="T1" fmla="*/ 93 h 109"/>
                <a:gd name="T2" fmla="*/ 44 w 76"/>
                <a:gd name="T3" fmla="*/ 8 h 109"/>
                <a:gd name="T4" fmla="*/ 32 w 76"/>
                <a:gd name="T5" fmla="*/ 1 h 109"/>
                <a:gd name="T6" fmla="*/ 0 w 76"/>
                <a:gd name="T7" fmla="*/ 8 h 109"/>
                <a:gd name="T8" fmla="*/ 36 w 76"/>
                <a:gd name="T9" fmla="*/ 109 h 109"/>
                <a:gd name="T10" fmla="*/ 76 w 76"/>
                <a:gd name="T11" fmla="*/ 93 h 109"/>
              </a:gdLst>
              <a:ahLst/>
              <a:cxnLst>
                <a:cxn ang="0">
                  <a:pos x="T0" y="T1"/>
                </a:cxn>
                <a:cxn ang="0">
                  <a:pos x="T2" y="T3"/>
                </a:cxn>
                <a:cxn ang="0">
                  <a:pos x="T4" y="T5"/>
                </a:cxn>
                <a:cxn ang="0">
                  <a:pos x="T6" y="T7"/>
                </a:cxn>
                <a:cxn ang="0">
                  <a:pos x="T8" y="T9"/>
                </a:cxn>
                <a:cxn ang="0">
                  <a:pos x="T10" y="T11"/>
                </a:cxn>
              </a:cxnLst>
              <a:rect l="0" t="0" r="r" b="b"/>
              <a:pathLst>
                <a:path w="76" h="109">
                  <a:moveTo>
                    <a:pt x="76" y="93"/>
                  </a:moveTo>
                  <a:cubicBezTo>
                    <a:pt x="65" y="64"/>
                    <a:pt x="55" y="36"/>
                    <a:pt x="44" y="8"/>
                  </a:cubicBezTo>
                  <a:cubicBezTo>
                    <a:pt x="42" y="4"/>
                    <a:pt x="35" y="0"/>
                    <a:pt x="32" y="1"/>
                  </a:cubicBezTo>
                  <a:cubicBezTo>
                    <a:pt x="21" y="2"/>
                    <a:pt x="10" y="5"/>
                    <a:pt x="0" y="8"/>
                  </a:cubicBezTo>
                  <a:cubicBezTo>
                    <a:pt x="12" y="43"/>
                    <a:pt x="24" y="76"/>
                    <a:pt x="36" y="109"/>
                  </a:cubicBezTo>
                  <a:cubicBezTo>
                    <a:pt x="49" y="104"/>
                    <a:pt x="61" y="99"/>
                    <a:pt x="76"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 name="Freeform 44"/>
            <p:cNvSpPr>
              <a:spLocks/>
            </p:cNvSpPr>
            <p:nvPr/>
          </p:nvSpPr>
          <p:spPr bwMode="auto">
            <a:xfrm>
              <a:off x="9212263" y="3051176"/>
              <a:ext cx="139700" cy="177800"/>
            </a:xfrm>
            <a:custGeom>
              <a:avLst/>
              <a:gdLst>
                <a:gd name="T0" fmla="*/ 0 w 70"/>
                <a:gd name="T1" fmla="*/ 80 h 89"/>
                <a:gd name="T2" fmla="*/ 41 w 70"/>
                <a:gd name="T3" fmla="*/ 89 h 89"/>
                <a:gd name="T4" fmla="*/ 70 w 70"/>
                <a:gd name="T5" fmla="*/ 7 h 89"/>
                <a:gd name="T6" fmla="*/ 32 w 70"/>
                <a:gd name="T7" fmla="*/ 0 h 89"/>
                <a:gd name="T8" fmla="*/ 0 w 70"/>
                <a:gd name="T9" fmla="*/ 80 h 89"/>
              </a:gdLst>
              <a:ahLst/>
              <a:cxnLst>
                <a:cxn ang="0">
                  <a:pos x="T0" y="T1"/>
                </a:cxn>
                <a:cxn ang="0">
                  <a:pos x="T2" y="T3"/>
                </a:cxn>
                <a:cxn ang="0">
                  <a:pos x="T4" y="T5"/>
                </a:cxn>
                <a:cxn ang="0">
                  <a:pos x="T6" y="T7"/>
                </a:cxn>
                <a:cxn ang="0">
                  <a:pos x="T8" y="T9"/>
                </a:cxn>
              </a:cxnLst>
              <a:rect l="0" t="0" r="r" b="b"/>
              <a:pathLst>
                <a:path w="70" h="89">
                  <a:moveTo>
                    <a:pt x="0" y="80"/>
                  </a:moveTo>
                  <a:cubicBezTo>
                    <a:pt x="14" y="83"/>
                    <a:pt x="27" y="86"/>
                    <a:pt x="41" y="89"/>
                  </a:cubicBezTo>
                  <a:cubicBezTo>
                    <a:pt x="51" y="61"/>
                    <a:pt x="60" y="35"/>
                    <a:pt x="70" y="7"/>
                  </a:cubicBezTo>
                  <a:cubicBezTo>
                    <a:pt x="54" y="4"/>
                    <a:pt x="43" y="2"/>
                    <a:pt x="32" y="0"/>
                  </a:cubicBezTo>
                  <a:cubicBezTo>
                    <a:pt x="21" y="27"/>
                    <a:pt x="11" y="53"/>
                    <a:pt x="0"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 name="Freeform 45"/>
            <p:cNvSpPr>
              <a:spLocks noEditPoints="1"/>
            </p:cNvSpPr>
            <p:nvPr/>
          </p:nvSpPr>
          <p:spPr bwMode="auto">
            <a:xfrm>
              <a:off x="6105526" y="2509838"/>
              <a:ext cx="957263" cy="923925"/>
            </a:xfrm>
            <a:custGeom>
              <a:avLst/>
              <a:gdLst>
                <a:gd name="T0" fmla="*/ 0 w 480"/>
                <a:gd name="T1" fmla="*/ 0 h 463"/>
                <a:gd name="T2" fmla="*/ 480 w 480"/>
                <a:gd name="T3" fmla="*/ 0 h 463"/>
                <a:gd name="T4" fmla="*/ 480 w 480"/>
                <a:gd name="T5" fmla="*/ 463 h 463"/>
                <a:gd name="T6" fmla="*/ 422 w 480"/>
                <a:gd name="T7" fmla="*/ 463 h 463"/>
                <a:gd name="T8" fmla="*/ 420 w 480"/>
                <a:gd name="T9" fmla="*/ 445 h 463"/>
                <a:gd name="T10" fmla="*/ 57 w 480"/>
                <a:gd name="T11" fmla="*/ 445 h 463"/>
                <a:gd name="T12" fmla="*/ 54 w 480"/>
                <a:gd name="T13" fmla="*/ 463 h 463"/>
                <a:gd name="T14" fmla="*/ 0 w 480"/>
                <a:gd name="T15" fmla="*/ 463 h 463"/>
                <a:gd name="T16" fmla="*/ 0 w 480"/>
                <a:gd name="T17" fmla="*/ 0 h 463"/>
                <a:gd name="T18" fmla="*/ 57 w 480"/>
                <a:gd name="T19" fmla="*/ 399 h 463"/>
                <a:gd name="T20" fmla="*/ 423 w 480"/>
                <a:gd name="T21" fmla="*/ 399 h 463"/>
                <a:gd name="T22" fmla="*/ 423 w 480"/>
                <a:gd name="T23" fmla="*/ 337 h 463"/>
                <a:gd name="T24" fmla="*/ 363 w 480"/>
                <a:gd name="T25" fmla="*/ 382 h 463"/>
                <a:gd name="T26" fmla="*/ 296 w 480"/>
                <a:gd name="T27" fmla="*/ 346 h 463"/>
                <a:gd name="T28" fmla="*/ 249 w 480"/>
                <a:gd name="T29" fmla="*/ 382 h 463"/>
                <a:gd name="T30" fmla="*/ 223 w 480"/>
                <a:gd name="T31" fmla="*/ 343 h 463"/>
                <a:gd name="T32" fmla="*/ 79 w 480"/>
                <a:gd name="T33" fmla="*/ 366 h 463"/>
                <a:gd name="T34" fmla="*/ 69 w 480"/>
                <a:gd name="T35" fmla="*/ 326 h 463"/>
                <a:gd name="T36" fmla="*/ 248 w 480"/>
                <a:gd name="T37" fmla="*/ 295 h 463"/>
                <a:gd name="T38" fmla="*/ 250 w 480"/>
                <a:gd name="T39" fmla="*/ 326 h 463"/>
                <a:gd name="T40" fmla="*/ 271 w 480"/>
                <a:gd name="T41" fmla="*/ 273 h 463"/>
                <a:gd name="T42" fmla="*/ 265 w 480"/>
                <a:gd name="T43" fmla="*/ 236 h 463"/>
                <a:gd name="T44" fmla="*/ 257 w 480"/>
                <a:gd name="T45" fmla="*/ 140 h 463"/>
                <a:gd name="T46" fmla="*/ 74 w 480"/>
                <a:gd name="T47" fmla="*/ 140 h 463"/>
                <a:gd name="T48" fmla="*/ 74 w 480"/>
                <a:gd name="T49" fmla="*/ 98 h 463"/>
                <a:gd name="T50" fmla="*/ 256 w 480"/>
                <a:gd name="T51" fmla="*/ 98 h 463"/>
                <a:gd name="T52" fmla="*/ 256 w 480"/>
                <a:gd name="T53" fmla="*/ 41 h 463"/>
                <a:gd name="T54" fmla="*/ 57 w 480"/>
                <a:gd name="T55" fmla="*/ 41 h 463"/>
                <a:gd name="T56" fmla="*/ 57 w 480"/>
                <a:gd name="T57" fmla="*/ 399 h 463"/>
                <a:gd name="T58" fmla="*/ 407 w 480"/>
                <a:gd name="T59" fmla="*/ 141 h 463"/>
                <a:gd name="T60" fmla="*/ 303 w 480"/>
                <a:gd name="T61" fmla="*/ 141 h 463"/>
                <a:gd name="T62" fmla="*/ 312 w 480"/>
                <a:gd name="T63" fmla="*/ 253 h 463"/>
                <a:gd name="T64" fmla="*/ 318 w 480"/>
                <a:gd name="T65" fmla="*/ 254 h 463"/>
                <a:gd name="T66" fmla="*/ 365 w 480"/>
                <a:gd name="T67" fmla="*/ 160 h 463"/>
                <a:gd name="T68" fmla="*/ 408 w 480"/>
                <a:gd name="T69" fmla="*/ 176 h 463"/>
                <a:gd name="T70" fmla="*/ 336 w 480"/>
                <a:gd name="T71" fmla="*/ 310 h 463"/>
                <a:gd name="T72" fmla="*/ 348 w 480"/>
                <a:gd name="T73" fmla="*/ 326 h 463"/>
                <a:gd name="T74" fmla="*/ 381 w 480"/>
                <a:gd name="T75" fmla="*/ 322 h 463"/>
                <a:gd name="T76" fmla="*/ 403 w 480"/>
                <a:gd name="T77" fmla="*/ 290 h 463"/>
                <a:gd name="T78" fmla="*/ 423 w 480"/>
                <a:gd name="T79" fmla="*/ 299 h 463"/>
                <a:gd name="T80" fmla="*/ 423 w 480"/>
                <a:gd name="T81" fmla="*/ 41 h 463"/>
                <a:gd name="T82" fmla="*/ 357 w 480"/>
                <a:gd name="T83" fmla="*/ 41 h 463"/>
                <a:gd name="T84" fmla="*/ 399 w 480"/>
                <a:gd name="T85" fmla="*/ 75 h 463"/>
                <a:gd name="T86" fmla="*/ 383 w 480"/>
                <a:gd name="T87" fmla="*/ 97 h 463"/>
                <a:gd name="T88" fmla="*/ 407 w 480"/>
                <a:gd name="T89" fmla="*/ 100 h 463"/>
                <a:gd name="T90" fmla="*/ 407 w 480"/>
                <a:gd name="T91" fmla="*/ 141 h 463"/>
                <a:gd name="T92" fmla="*/ 360 w 480"/>
                <a:gd name="T93" fmla="*/ 98 h 463"/>
                <a:gd name="T94" fmla="*/ 322 w 480"/>
                <a:gd name="T95" fmla="*/ 67 h 463"/>
                <a:gd name="T96" fmla="*/ 340 w 480"/>
                <a:gd name="T97" fmla="*/ 41 h 463"/>
                <a:gd name="T98" fmla="*/ 307 w 480"/>
                <a:gd name="T99" fmla="*/ 41 h 463"/>
                <a:gd name="T100" fmla="*/ 307 w 480"/>
                <a:gd name="T101" fmla="*/ 98 h 463"/>
                <a:gd name="T102" fmla="*/ 360 w 480"/>
                <a:gd name="T103" fmla="*/ 98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0" h="463">
                  <a:moveTo>
                    <a:pt x="0" y="0"/>
                  </a:moveTo>
                  <a:cubicBezTo>
                    <a:pt x="160" y="0"/>
                    <a:pt x="319" y="0"/>
                    <a:pt x="480" y="0"/>
                  </a:cubicBezTo>
                  <a:cubicBezTo>
                    <a:pt x="480" y="154"/>
                    <a:pt x="480" y="308"/>
                    <a:pt x="480" y="463"/>
                  </a:cubicBezTo>
                  <a:cubicBezTo>
                    <a:pt x="461" y="463"/>
                    <a:pt x="443" y="463"/>
                    <a:pt x="422" y="463"/>
                  </a:cubicBezTo>
                  <a:cubicBezTo>
                    <a:pt x="421" y="457"/>
                    <a:pt x="421" y="452"/>
                    <a:pt x="420" y="445"/>
                  </a:cubicBezTo>
                  <a:cubicBezTo>
                    <a:pt x="299" y="445"/>
                    <a:pt x="179" y="445"/>
                    <a:pt x="57" y="445"/>
                  </a:cubicBezTo>
                  <a:cubicBezTo>
                    <a:pt x="56" y="450"/>
                    <a:pt x="55" y="456"/>
                    <a:pt x="54" y="463"/>
                  </a:cubicBezTo>
                  <a:cubicBezTo>
                    <a:pt x="36" y="463"/>
                    <a:pt x="19" y="463"/>
                    <a:pt x="0" y="463"/>
                  </a:cubicBezTo>
                  <a:cubicBezTo>
                    <a:pt x="0" y="309"/>
                    <a:pt x="0" y="156"/>
                    <a:pt x="0" y="0"/>
                  </a:cubicBezTo>
                  <a:close/>
                  <a:moveTo>
                    <a:pt x="57" y="399"/>
                  </a:moveTo>
                  <a:cubicBezTo>
                    <a:pt x="179" y="399"/>
                    <a:pt x="301" y="399"/>
                    <a:pt x="423" y="399"/>
                  </a:cubicBezTo>
                  <a:cubicBezTo>
                    <a:pt x="423" y="379"/>
                    <a:pt x="423" y="360"/>
                    <a:pt x="423" y="337"/>
                  </a:cubicBezTo>
                  <a:cubicBezTo>
                    <a:pt x="404" y="358"/>
                    <a:pt x="394" y="390"/>
                    <a:pt x="363" y="382"/>
                  </a:cubicBezTo>
                  <a:cubicBezTo>
                    <a:pt x="339" y="375"/>
                    <a:pt x="319" y="358"/>
                    <a:pt x="296" y="346"/>
                  </a:cubicBezTo>
                  <a:cubicBezTo>
                    <a:pt x="283" y="356"/>
                    <a:pt x="266" y="369"/>
                    <a:pt x="249" y="382"/>
                  </a:cubicBezTo>
                  <a:cubicBezTo>
                    <a:pt x="220" y="354"/>
                    <a:pt x="220" y="354"/>
                    <a:pt x="223" y="343"/>
                  </a:cubicBezTo>
                  <a:cubicBezTo>
                    <a:pt x="176" y="350"/>
                    <a:pt x="128" y="358"/>
                    <a:pt x="79" y="366"/>
                  </a:cubicBezTo>
                  <a:cubicBezTo>
                    <a:pt x="75" y="351"/>
                    <a:pt x="72" y="338"/>
                    <a:pt x="69" y="326"/>
                  </a:cubicBezTo>
                  <a:cubicBezTo>
                    <a:pt x="130" y="316"/>
                    <a:pt x="189" y="306"/>
                    <a:pt x="248" y="295"/>
                  </a:cubicBezTo>
                  <a:cubicBezTo>
                    <a:pt x="249" y="304"/>
                    <a:pt x="249" y="315"/>
                    <a:pt x="250" y="326"/>
                  </a:cubicBezTo>
                  <a:cubicBezTo>
                    <a:pt x="273" y="313"/>
                    <a:pt x="281" y="298"/>
                    <a:pt x="271" y="273"/>
                  </a:cubicBezTo>
                  <a:cubicBezTo>
                    <a:pt x="266" y="262"/>
                    <a:pt x="266" y="249"/>
                    <a:pt x="265" y="236"/>
                  </a:cubicBezTo>
                  <a:cubicBezTo>
                    <a:pt x="262" y="205"/>
                    <a:pt x="260" y="173"/>
                    <a:pt x="257" y="140"/>
                  </a:cubicBezTo>
                  <a:cubicBezTo>
                    <a:pt x="195" y="140"/>
                    <a:pt x="135" y="140"/>
                    <a:pt x="74" y="140"/>
                  </a:cubicBezTo>
                  <a:cubicBezTo>
                    <a:pt x="74" y="126"/>
                    <a:pt x="74" y="113"/>
                    <a:pt x="74" y="98"/>
                  </a:cubicBezTo>
                  <a:cubicBezTo>
                    <a:pt x="135" y="98"/>
                    <a:pt x="195" y="98"/>
                    <a:pt x="256" y="98"/>
                  </a:cubicBezTo>
                  <a:cubicBezTo>
                    <a:pt x="256" y="78"/>
                    <a:pt x="256" y="59"/>
                    <a:pt x="256" y="41"/>
                  </a:cubicBezTo>
                  <a:cubicBezTo>
                    <a:pt x="188" y="41"/>
                    <a:pt x="123" y="41"/>
                    <a:pt x="57" y="41"/>
                  </a:cubicBezTo>
                  <a:cubicBezTo>
                    <a:pt x="57" y="161"/>
                    <a:pt x="57" y="279"/>
                    <a:pt x="57" y="399"/>
                  </a:cubicBezTo>
                  <a:close/>
                  <a:moveTo>
                    <a:pt x="407" y="141"/>
                  </a:moveTo>
                  <a:cubicBezTo>
                    <a:pt x="372" y="141"/>
                    <a:pt x="339" y="141"/>
                    <a:pt x="303" y="141"/>
                  </a:cubicBezTo>
                  <a:cubicBezTo>
                    <a:pt x="306" y="180"/>
                    <a:pt x="309" y="216"/>
                    <a:pt x="312" y="253"/>
                  </a:cubicBezTo>
                  <a:cubicBezTo>
                    <a:pt x="314" y="253"/>
                    <a:pt x="316" y="254"/>
                    <a:pt x="318" y="254"/>
                  </a:cubicBezTo>
                  <a:cubicBezTo>
                    <a:pt x="334" y="223"/>
                    <a:pt x="349" y="192"/>
                    <a:pt x="365" y="160"/>
                  </a:cubicBezTo>
                  <a:cubicBezTo>
                    <a:pt x="377" y="164"/>
                    <a:pt x="390" y="169"/>
                    <a:pt x="408" y="176"/>
                  </a:cubicBezTo>
                  <a:cubicBezTo>
                    <a:pt x="384" y="222"/>
                    <a:pt x="360" y="265"/>
                    <a:pt x="336" y="310"/>
                  </a:cubicBezTo>
                  <a:cubicBezTo>
                    <a:pt x="338" y="313"/>
                    <a:pt x="342" y="320"/>
                    <a:pt x="348" y="326"/>
                  </a:cubicBezTo>
                  <a:cubicBezTo>
                    <a:pt x="362" y="340"/>
                    <a:pt x="369" y="339"/>
                    <a:pt x="381" y="322"/>
                  </a:cubicBezTo>
                  <a:cubicBezTo>
                    <a:pt x="389" y="312"/>
                    <a:pt x="396" y="301"/>
                    <a:pt x="403" y="290"/>
                  </a:cubicBezTo>
                  <a:cubicBezTo>
                    <a:pt x="410" y="294"/>
                    <a:pt x="416" y="296"/>
                    <a:pt x="423" y="299"/>
                  </a:cubicBezTo>
                  <a:cubicBezTo>
                    <a:pt x="423" y="212"/>
                    <a:pt x="423" y="126"/>
                    <a:pt x="423" y="41"/>
                  </a:cubicBezTo>
                  <a:cubicBezTo>
                    <a:pt x="401" y="41"/>
                    <a:pt x="381" y="41"/>
                    <a:pt x="357" y="41"/>
                  </a:cubicBezTo>
                  <a:cubicBezTo>
                    <a:pt x="373" y="54"/>
                    <a:pt x="386" y="65"/>
                    <a:pt x="399" y="75"/>
                  </a:cubicBezTo>
                  <a:cubicBezTo>
                    <a:pt x="393" y="83"/>
                    <a:pt x="389" y="90"/>
                    <a:pt x="383" y="97"/>
                  </a:cubicBezTo>
                  <a:cubicBezTo>
                    <a:pt x="392" y="99"/>
                    <a:pt x="399" y="99"/>
                    <a:pt x="407" y="100"/>
                  </a:cubicBezTo>
                  <a:cubicBezTo>
                    <a:pt x="407" y="113"/>
                    <a:pt x="407" y="125"/>
                    <a:pt x="407" y="141"/>
                  </a:cubicBezTo>
                  <a:close/>
                  <a:moveTo>
                    <a:pt x="360" y="98"/>
                  </a:moveTo>
                  <a:cubicBezTo>
                    <a:pt x="345" y="86"/>
                    <a:pt x="333" y="76"/>
                    <a:pt x="322" y="67"/>
                  </a:cubicBezTo>
                  <a:cubicBezTo>
                    <a:pt x="328" y="58"/>
                    <a:pt x="333" y="50"/>
                    <a:pt x="340" y="41"/>
                  </a:cubicBezTo>
                  <a:cubicBezTo>
                    <a:pt x="328" y="41"/>
                    <a:pt x="318" y="41"/>
                    <a:pt x="307" y="41"/>
                  </a:cubicBezTo>
                  <a:cubicBezTo>
                    <a:pt x="307" y="60"/>
                    <a:pt x="307" y="79"/>
                    <a:pt x="307" y="98"/>
                  </a:cubicBezTo>
                  <a:cubicBezTo>
                    <a:pt x="324" y="98"/>
                    <a:pt x="339" y="98"/>
                    <a:pt x="360" y="9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 name="Freeform 46"/>
            <p:cNvSpPr>
              <a:spLocks noEditPoints="1"/>
            </p:cNvSpPr>
            <p:nvPr/>
          </p:nvSpPr>
          <p:spPr bwMode="auto">
            <a:xfrm>
              <a:off x="8853488" y="2463801"/>
              <a:ext cx="1062038" cy="974725"/>
            </a:xfrm>
            <a:custGeom>
              <a:avLst/>
              <a:gdLst>
                <a:gd name="T0" fmla="*/ 313 w 533"/>
                <a:gd name="T1" fmla="*/ 421 h 488"/>
                <a:gd name="T2" fmla="*/ 385 w 533"/>
                <a:gd name="T3" fmla="*/ 402 h 488"/>
                <a:gd name="T4" fmla="*/ 388 w 533"/>
                <a:gd name="T5" fmla="*/ 406 h 488"/>
                <a:gd name="T6" fmla="*/ 346 w 533"/>
                <a:gd name="T7" fmla="*/ 459 h 488"/>
                <a:gd name="T8" fmla="*/ 229 w 533"/>
                <a:gd name="T9" fmla="*/ 487 h 488"/>
                <a:gd name="T10" fmla="*/ 219 w 533"/>
                <a:gd name="T11" fmla="*/ 453 h 488"/>
                <a:gd name="T12" fmla="*/ 22 w 533"/>
                <a:gd name="T13" fmla="*/ 488 h 488"/>
                <a:gd name="T14" fmla="*/ 11 w 533"/>
                <a:gd name="T15" fmla="*/ 440 h 488"/>
                <a:gd name="T16" fmla="*/ 111 w 533"/>
                <a:gd name="T17" fmla="*/ 426 h 488"/>
                <a:gd name="T18" fmla="*/ 111 w 533"/>
                <a:gd name="T19" fmla="*/ 276 h 488"/>
                <a:gd name="T20" fmla="*/ 25 w 533"/>
                <a:gd name="T21" fmla="*/ 276 h 488"/>
                <a:gd name="T22" fmla="*/ 25 w 533"/>
                <a:gd name="T23" fmla="*/ 231 h 488"/>
                <a:gd name="T24" fmla="*/ 110 w 533"/>
                <a:gd name="T25" fmla="*/ 231 h 488"/>
                <a:gd name="T26" fmla="*/ 110 w 533"/>
                <a:gd name="T27" fmla="*/ 184 h 488"/>
                <a:gd name="T28" fmla="*/ 53 w 533"/>
                <a:gd name="T29" fmla="*/ 184 h 488"/>
                <a:gd name="T30" fmla="*/ 51 w 533"/>
                <a:gd name="T31" fmla="*/ 161 h 488"/>
                <a:gd name="T32" fmla="*/ 28 w 533"/>
                <a:gd name="T33" fmla="*/ 176 h 488"/>
                <a:gd name="T34" fmla="*/ 0 w 533"/>
                <a:gd name="T35" fmla="*/ 132 h 488"/>
                <a:gd name="T36" fmla="*/ 115 w 533"/>
                <a:gd name="T37" fmla="*/ 18 h 488"/>
                <a:gd name="T38" fmla="*/ 175 w 533"/>
                <a:gd name="T39" fmla="*/ 20 h 488"/>
                <a:gd name="T40" fmla="*/ 252 w 533"/>
                <a:gd name="T41" fmla="*/ 113 h 488"/>
                <a:gd name="T42" fmla="*/ 230 w 533"/>
                <a:gd name="T43" fmla="*/ 132 h 488"/>
                <a:gd name="T44" fmla="*/ 233 w 533"/>
                <a:gd name="T45" fmla="*/ 183 h 488"/>
                <a:gd name="T46" fmla="*/ 165 w 533"/>
                <a:gd name="T47" fmla="*/ 183 h 488"/>
                <a:gd name="T48" fmla="*/ 165 w 533"/>
                <a:gd name="T49" fmla="*/ 230 h 488"/>
                <a:gd name="T50" fmla="*/ 239 w 533"/>
                <a:gd name="T51" fmla="*/ 230 h 488"/>
                <a:gd name="T52" fmla="*/ 239 w 533"/>
                <a:gd name="T53" fmla="*/ 275 h 488"/>
                <a:gd name="T54" fmla="*/ 165 w 533"/>
                <a:gd name="T55" fmla="*/ 275 h 488"/>
                <a:gd name="T56" fmla="*/ 165 w 533"/>
                <a:gd name="T57" fmla="*/ 416 h 488"/>
                <a:gd name="T58" fmla="*/ 236 w 533"/>
                <a:gd name="T59" fmla="*/ 400 h 488"/>
                <a:gd name="T60" fmla="*/ 238 w 533"/>
                <a:gd name="T61" fmla="*/ 433 h 488"/>
                <a:gd name="T62" fmla="*/ 258 w 533"/>
                <a:gd name="T63" fmla="*/ 413 h 488"/>
                <a:gd name="T64" fmla="*/ 258 w 533"/>
                <a:gd name="T65" fmla="*/ 45 h 488"/>
                <a:gd name="T66" fmla="*/ 258 w 533"/>
                <a:gd name="T67" fmla="*/ 24 h 488"/>
                <a:gd name="T68" fmla="*/ 505 w 533"/>
                <a:gd name="T69" fmla="*/ 24 h 488"/>
                <a:gd name="T70" fmla="*/ 505 w 533"/>
                <a:gd name="T71" fmla="*/ 258 h 488"/>
                <a:gd name="T72" fmla="*/ 396 w 533"/>
                <a:gd name="T73" fmla="*/ 258 h 488"/>
                <a:gd name="T74" fmla="*/ 426 w 533"/>
                <a:gd name="T75" fmla="*/ 335 h 488"/>
                <a:gd name="T76" fmla="*/ 490 w 533"/>
                <a:gd name="T77" fmla="*/ 278 h 488"/>
                <a:gd name="T78" fmla="*/ 494 w 533"/>
                <a:gd name="T79" fmla="*/ 280 h 488"/>
                <a:gd name="T80" fmla="*/ 491 w 533"/>
                <a:gd name="T81" fmla="*/ 340 h 488"/>
                <a:gd name="T82" fmla="*/ 452 w 533"/>
                <a:gd name="T83" fmla="*/ 372 h 488"/>
                <a:gd name="T84" fmla="*/ 518 w 533"/>
                <a:gd name="T85" fmla="*/ 449 h 488"/>
                <a:gd name="T86" fmla="*/ 527 w 533"/>
                <a:gd name="T87" fmla="*/ 443 h 488"/>
                <a:gd name="T88" fmla="*/ 497 w 533"/>
                <a:gd name="T89" fmla="*/ 488 h 488"/>
                <a:gd name="T90" fmla="*/ 348 w 533"/>
                <a:gd name="T91" fmla="*/ 260 h 488"/>
                <a:gd name="T92" fmla="*/ 313 w 533"/>
                <a:gd name="T93" fmla="*/ 260 h 488"/>
                <a:gd name="T94" fmla="*/ 313 w 533"/>
                <a:gd name="T95" fmla="*/ 421 h 488"/>
                <a:gd name="T96" fmla="*/ 452 w 533"/>
                <a:gd name="T97" fmla="*/ 165 h 488"/>
                <a:gd name="T98" fmla="*/ 312 w 533"/>
                <a:gd name="T99" fmla="*/ 165 h 488"/>
                <a:gd name="T100" fmla="*/ 312 w 533"/>
                <a:gd name="T101" fmla="*/ 211 h 488"/>
                <a:gd name="T102" fmla="*/ 452 w 533"/>
                <a:gd name="T103" fmla="*/ 211 h 488"/>
                <a:gd name="T104" fmla="*/ 452 w 533"/>
                <a:gd name="T105" fmla="*/ 165 h 488"/>
                <a:gd name="T106" fmla="*/ 452 w 533"/>
                <a:gd name="T107" fmla="*/ 73 h 488"/>
                <a:gd name="T108" fmla="*/ 312 w 533"/>
                <a:gd name="T109" fmla="*/ 73 h 488"/>
                <a:gd name="T110" fmla="*/ 312 w 533"/>
                <a:gd name="T111" fmla="*/ 117 h 488"/>
                <a:gd name="T112" fmla="*/ 452 w 533"/>
                <a:gd name="T113" fmla="*/ 117 h 488"/>
                <a:gd name="T114" fmla="*/ 452 w 533"/>
                <a:gd name="T115" fmla="*/ 73 h 488"/>
                <a:gd name="T116" fmla="*/ 212 w 533"/>
                <a:gd name="T117" fmla="*/ 138 h 488"/>
                <a:gd name="T118" fmla="*/ 146 w 533"/>
                <a:gd name="T119" fmla="*/ 60 h 488"/>
                <a:gd name="T120" fmla="*/ 78 w 533"/>
                <a:gd name="T121" fmla="*/ 138 h 488"/>
                <a:gd name="T122" fmla="*/ 212 w 533"/>
                <a:gd name="T123" fmla="*/ 13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3" h="488">
                  <a:moveTo>
                    <a:pt x="313" y="421"/>
                  </a:moveTo>
                  <a:cubicBezTo>
                    <a:pt x="338" y="414"/>
                    <a:pt x="362" y="408"/>
                    <a:pt x="385" y="402"/>
                  </a:cubicBezTo>
                  <a:cubicBezTo>
                    <a:pt x="386" y="404"/>
                    <a:pt x="388" y="405"/>
                    <a:pt x="388" y="406"/>
                  </a:cubicBezTo>
                  <a:cubicBezTo>
                    <a:pt x="387" y="457"/>
                    <a:pt x="398" y="446"/>
                    <a:pt x="346" y="459"/>
                  </a:cubicBezTo>
                  <a:cubicBezTo>
                    <a:pt x="308" y="469"/>
                    <a:pt x="269" y="477"/>
                    <a:pt x="229" y="487"/>
                  </a:cubicBezTo>
                  <a:cubicBezTo>
                    <a:pt x="225" y="475"/>
                    <a:pt x="222" y="464"/>
                    <a:pt x="219" y="453"/>
                  </a:cubicBezTo>
                  <a:cubicBezTo>
                    <a:pt x="153" y="465"/>
                    <a:pt x="88" y="476"/>
                    <a:pt x="22" y="488"/>
                  </a:cubicBezTo>
                  <a:cubicBezTo>
                    <a:pt x="18" y="471"/>
                    <a:pt x="15" y="456"/>
                    <a:pt x="11" y="440"/>
                  </a:cubicBezTo>
                  <a:cubicBezTo>
                    <a:pt x="45" y="435"/>
                    <a:pt x="77" y="430"/>
                    <a:pt x="111" y="426"/>
                  </a:cubicBezTo>
                  <a:cubicBezTo>
                    <a:pt x="111" y="376"/>
                    <a:pt x="111" y="327"/>
                    <a:pt x="111" y="276"/>
                  </a:cubicBezTo>
                  <a:cubicBezTo>
                    <a:pt x="82" y="276"/>
                    <a:pt x="54" y="276"/>
                    <a:pt x="25" y="276"/>
                  </a:cubicBezTo>
                  <a:cubicBezTo>
                    <a:pt x="25" y="260"/>
                    <a:pt x="25" y="247"/>
                    <a:pt x="25" y="231"/>
                  </a:cubicBezTo>
                  <a:cubicBezTo>
                    <a:pt x="53" y="231"/>
                    <a:pt x="81" y="231"/>
                    <a:pt x="110" y="231"/>
                  </a:cubicBezTo>
                  <a:cubicBezTo>
                    <a:pt x="110" y="215"/>
                    <a:pt x="110" y="201"/>
                    <a:pt x="110" y="184"/>
                  </a:cubicBezTo>
                  <a:cubicBezTo>
                    <a:pt x="91" y="184"/>
                    <a:pt x="72" y="184"/>
                    <a:pt x="53" y="184"/>
                  </a:cubicBezTo>
                  <a:cubicBezTo>
                    <a:pt x="52" y="175"/>
                    <a:pt x="52" y="169"/>
                    <a:pt x="51" y="161"/>
                  </a:cubicBezTo>
                  <a:cubicBezTo>
                    <a:pt x="43" y="166"/>
                    <a:pt x="37" y="170"/>
                    <a:pt x="28" y="176"/>
                  </a:cubicBezTo>
                  <a:cubicBezTo>
                    <a:pt x="19" y="162"/>
                    <a:pt x="10" y="148"/>
                    <a:pt x="0" y="132"/>
                  </a:cubicBezTo>
                  <a:cubicBezTo>
                    <a:pt x="48" y="103"/>
                    <a:pt x="84" y="64"/>
                    <a:pt x="115" y="18"/>
                  </a:cubicBezTo>
                  <a:cubicBezTo>
                    <a:pt x="127" y="0"/>
                    <a:pt x="160" y="2"/>
                    <a:pt x="175" y="20"/>
                  </a:cubicBezTo>
                  <a:cubicBezTo>
                    <a:pt x="200" y="50"/>
                    <a:pt x="225" y="81"/>
                    <a:pt x="252" y="113"/>
                  </a:cubicBezTo>
                  <a:cubicBezTo>
                    <a:pt x="245" y="120"/>
                    <a:pt x="236" y="127"/>
                    <a:pt x="230" y="132"/>
                  </a:cubicBezTo>
                  <a:cubicBezTo>
                    <a:pt x="231" y="150"/>
                    <a:pt x="232" y="165"/>
                    <a:pt x="233" y="183"/>
                  </a:cubicBezTo>
                  <a:cubicBezTo>
                    <a:pt x="209" y="183"/>
                    <a:pt x="188" y="183"/>
                    <a:pt x="165" y="183"/>
                  </a:cubicBezTo>
                  <a:cubicBezTo>
                    <a:pt x="165" y="200"/>
                    <a:pt x="165" y="214"/>
                    <a:pt x="165" y="230"/>
                  </a:cubicBezTo>
                  <a:cubicBezTo>
                    <a:pt x="190" y="230"/>
                    <a:pt x="214" y="230"/>
                    <a:pt x="239" y="230"/>
                  </a:cubicBezTo>
                  <a:cubicBezTo>
                    <a:pt x="239" y="245"/>
                    <a:pt x="239" y="259"/>
                    <a:pt x="239" y="275"/>
                  </a:cubicBezTo>
                  <a:cubicBezTo>
                    <a:pt x="215" y="275"/>
                    <a:pt x="191" y="275"/>
                    <a:pt x="165" y="275"/>
                  </a:cubicBezTo>
                  <a:cubicBezTo>
                    <a:pt x="165" y="323"/>
                    <a:pt x="165" y="368"/>
                    <a:pt x="165" y="416"/>
                  </a:cubicBezTo>
                  <a:cubicBezTo>
                    <a:pt x="189" y="411"/>
                    <a:pt x="212" y="406"/>
                    <a:pt x="236" y="400"/>
                  </a:cubicBezTo>
                  <a:cubicBezTo>
                    <a:pt x="237" y="411"/>
                    <a:pt x="237" y="422"/>
                    <a:pt x="238" y="433"/>
                  </a:cubicBezTo>
                  <a:cubicBezTo>
                    <a:pt x="257" y="437"/>
                    <a:pt x="258" y="426"/>
                    <a:pt x="258" y="413"/>
                  </a:cubicBezTo>
                  <a:cubicBezTo>
                    <a:pt x="258" y="290"/>
                    <a:pt x="258" y="167"/>
                    <a:pt x="258" y="45"/>
                  </a:cubicBezTo>
                  <a:cubicBezTo>
                    <a:pt x="258" y="38"/>
                    <a:pt x="258" y="32"/>
                    <a:pt x="258" y="24"/>
                  </a:cubicBezTo>
                  <a:cubicBezTo>
                    <a:pt x="341" y="24"/>
                    <a:pt x="423" y="24"/>
                    <a:pt x="505" y="24"/>
                  </a:cubicBezTo>
                  <a:cubicBezTo>
                    <a:pt x="505" y="102"/>
                    <a:pt x="505" y="179"/>
                    <a:pt x="505" y="258"/>
                  </a:cubicBezTo>
                  <a:cubicBezTo>
                    <a:pt x="470" y="258"/>
                    <a:pt x="436" y="258"/>
                    <a:pt x="396" y="258"/>
                  </a:cubicBezTo>
                  <a:cubicBezTo>
                    <a:pt x="407" y="285"/>
                    <a:pt x="416" y="308"/>
                    <a:pt x="426" y="335"/>
                  </a:cubicBezTo>
                  <a:cubicBezTo>
                    <a:pt x="449" y="314"/>
                    <a:pt x="470" y="296"/>
                    <a:pt x="490" y="278"/>
                  </a:cubicBezTo>
                  <a:cubicBezTo>
                    <a:pt x="492" y="279"/>
                    <a:pt x="493" y="279"/>
                    <a:pt x="494" y="280"/>
                  </a:cubicBezTo>
                  <a:cubicBezTo>
                    <a:pt x="533" y="318"/>
                    <a:pt x="526" y="309"/>
                    <a:pt x="491" y="340"/>
                  </a:cubicBezTo>
                  <a:cubicBezTo>
                    <a:pt x="479" y="351"/>
                    <a:pt x="466" y="360"/>
                    <a:pt x="452" y="372"/>
                  </a:cubicBezTo>
                  <a:cubicBezTo>
                    <a:pt x="474" y="398"/>
                    <a:pt x="496" y="424"/>
                    <a:pt x="518" y="449"/>
                  </a:cubicBezTo>
                  <a:cubicBezTo>
                    <a:pt x="521" y="447"/>
                    <a:pt x="524" y="445"/>
                    <a:pt x="527" y="443"/>
                  </a:cubicBezTo>
                  <a:cubicBezTo>
                    <a:pt x="517" y="458"/>
                    <a:pt x="508" y="473"/>
                    <a:pt x="497" y="488"/>
                  </a:cubicBezTo>
                  <a:cubicBezTo>
                    <a:pt x="419" y="430"/>
                    <a:pt x="372" y="352"/>
                    <a:pt x="348" y="260"/>
                  </a:cubicBezTo>
                  <a:cubicBezTo>
                    <a:pt x="336" y="260"/>
                    <a:pt x="325" y="260"/>
                    <a:pt x="313" y="260"/>
                  </a:cubicBezTo>
                  <a:cubicBezTo>
                    <a:pt x="313" y="312"/>
                    <a:pt x="313" y="364"/>
                    <a:pt x="313" y="421"/>
                  </a:cubicBezTo>
                  <a:close/>
                  <a:moveTo>
                    <a:pt x="452" y="165"/>
                  </a:moveTo>
                  <a:cubicBezTo>
                    <a:pt x="405" y="165"/>
                    <a:pt x="359" y="165"/>
                    <a:pt x="312" y="165"/>
                  </a:cubicBezTo>
                  <a:cubicBezTo>
                    <a:pt x="312" y="181"/>
                    <a:pt x="312" y="196"/>
                    <a:pt x="312" y="211"/>
                  </a:cubicBezTo>
                  <a:cubicBezTo>
                    <a:pt x="360" y="211"/>
                    <a:pt x="406" y="211"/>
                    <a:pt x="452" y="211"/>
                  </a:cubicBezTo>
                  <a:cubicBezTo>
                    <a:pt x="452" y="195"/>
                    <a:pt x="452" y="181"/>
                    <a:pt x="452" y="165"/>
                  </a:cubicBezTo>
                  <a:close/>
                  <a:moveTo>
                    <a:pt x="452" y="73"/>
                  </a:moveTo>
                  <a:cubicBezTo>
                    <a:pt x="405" y="73"/>
                    <a:pt x="358" y="73"/>
                    <a:pt x="312" y="73"/>
                  </a:cubicBezTo>
                  <a:cubicBezTo>
                    <a:pt x="312" y="88"/>
                    <a:pt x="312" y="103"/>
                    <a:pt x="312" y="117"/>
                  </a:cubicBezTo>
                  <a:cubicBezTo>
                    <a:pt x="360" y="117"/>
                    <a:pt x="406" y="117"/>
                    <a:pt x="452" y="117"/>
                  </a:cubicBezTo>
                  <a:cubicBezTo>
                    <a:pt x="452" y="102"/>
                    <a:pt x="452" y="88"/>
                    <a:pt x="452" y="73"/>
                  </a:cubicBezTo>
                  <a:close/>
                  <a:moveTo>
                    <a:pt x="212" y="138"/>
                  </a:moveTo>
                  <a:cubicBezTo>
                    <a:pt x="188" y="110"/>
                    <a:pt x="167" y="85"/>
                    <a:pt x="146" y="60"/>
                  </a:cubicBezTo>
                  <a:cubicBezTo>
                    <a:pt x="123" y="86"/>
                    <a:pt x="101" y="111"/>
                    <a:pt x="78" y="138"/>
                  </a:cubicBezTo>
                  <a:cubicBezTo>
                    <a:pt x="123" y="138"/>
                    <a:pt x="166" y="138"/>
                    <a:pt x="212"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 name="Freeform 47"/>
            <p:cNvSpPr>
              <a:spLocks noEditPoints="1"/>
            </p:cNvSpPr>
            <p:nvPr/>
          </p:nvSpPr>
          <p:spPr bwMode="auto">
            <a:xfrm>
              <a:off x="684213" y="2295526"/>
              <a:ext cx="1806575" cy="1931988"/>
            </a:xfrm>
            <a:custGeom>
              <a:avLst/>
              <a:gdLst>
                <a:gd name="T0" fmla="*/ 0 w 906"/>
                <a:gd name="T1" fmla="*/ 481 h 967"/>
                <a:gd name="T2" fmla="*/ 0 w 906"/>
                <a:gd name="T3" fmla="*/ 101 h 967"/>
                <a:gd name="T4" fmla="*/ 100 w 906"/>
                <a:gd name="T5" fmla="*/ 0 h 967"/>
                <a:gd name="T6" fmla="*/ 810 w 906"/>
                <a:gd name="T7" fmla="*/ 0 h 967"/>
                <a:gd name="T8" fmla="*/ 903 w 906"/>
                <a:gd name="T9" fmla="*/ 88 h 967"/>
                <a:gd name="T10" fmla="*/ 905 w 906"/>
                <a:gd name="T11" fmla="*/ 132 h 967"/>
                <a:gd name="T12" fmla="*/ 906 w 906"/>
                <a:gd name="T13" fmla="*/ 860 h 967"/>
                <a:gd name="T14" fmla="*/ 800 w 906"/>
                <a:gd name="T15" fmla="*/ 967 h 967"/>
                <a:gd name="T16" fmla="*/ 102 w 906"/>
                <a:gd name="T17" fmla="*/ 966 h 967"/>
                <a:gd name="T18" fmla="*/ 0 w 906"/>
                <a:gd name="T19" fmla="*/ 863 h 967"/>
                <a:gd name="T20" fmla="*/ 0 w 906"/>
                <a:gd name="T21" fmla="*/ 481 h 967"/>
                <a:gd name="T22" fmla="*/ 0 w 906"/>
                <a:gd name="T23" fmla="*/ 481 h 967"/>
                <a:gd name="T24" fmla="*/ 869 w 906"/>
                <a:gd name="T25" fmla="*/ 485 h 967"/>
                <a:gd name="T26" fmla="*/ 869 w 906"/>
                <a:gd name="T27" fmla="*/ 485 h 967"/>
                <a:gd name="T28" fmla="*/ 869 w 906"/>
                <a:gd name="T29" fmla="*/ 97 h 967"/>
                <a:gd name="T30" fmla="*/ 807 w 906"/>
                <a:gd name="T31" fmla="*/ 35 h 967"/>
                <a:gd name="T32" fmla="*/ 99 w 906"/>
                <a:gd name="T33" fmla="*/ 35 h 967"/>
                <a:gd name="T34" fmla="*/ 36 w 906"/>
                <a:gd name="T35" fmla="*/ 97 h 967"/>
                <a:gd name="T36" fmla="*/ 35 w 906"/>
                <a:gd name="T37" fmla="*/ 865 h 967"/>
                <a:gd name="T38" fmla="*/ 103 w 906"/>
                <a:gd name="T39" fmla="*/ 932 h 967"/>
                <a:gd name="T40" fmla="*/ 803 w 906"/>
                <a:gd name="T41" fmla="*/ 931 h 967"/>
                <a:gd name="T42" fmla="*/ 869 w 906"/>
                <a:gd name="T43" fmla="*/ 865 h 967"/>
                <a:gd name="T44" fmla="*/ 869 w 906"/>
                <a:gd name="T45" fmla="*/ 485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6" h="967">
                  <a:moveTo>
                    <a:pt x="0" y="481"/>
                  </a:moveTo>
                  <a:cubicBezTo>
                    <a:pt x="0" y="354"/>
                    <a:pt x="0" y="228"/>
                    <a:pt x="0" y="101"/>
                  </a:cubicBezTo>
                  <a:cubicBezTo>
                    <a:pt x="0" y="38"/>
                    <a:pt x="37" y="0"/>
                    <a:pt x="100" y="0"/>
                  </a:cubicBezTo>
                  <a:cubicBezTo>
                    <a:pt x="337" y="0"/>
                    <a:pt x="574" y="1"/>
                    <a:pt x="810" y="0"/>
                  </a:cubicBezTo>
                  <a:cubicBezTo>
                    <a:pt x="852" y="0"/>
                    <a:pt x="906" y="35"/>
                    <a:pt x="903" y="88"/>
                  </a:cubicBezTo>
                  <a:cubicBezTo>
                    <a:pt x="903" y="103"/>
                    <a:pt x="905" y="117"/>
                    <a:pt x="905" y="132"/>
                  </a:cubicBezTo>
                  <a:cubicBezTo>
                    <a:pt x="905" y="374"/>
                    <a:pt x="904" y="617"/>
                    <a:pt x="906" y="860"/>
                  </a:cubicBezTo>
                  <a:cubicBezTo>
                    <a:pt x="906" y="925"/>
                    <a:pt x="860" y="967"/>
                    <a:pt x="800" y="967"/>
                  </a:cubicBezTo>
                  <a:cubicBezTo>
                    <a:pt x="568" y="964"/>
                    <a:pt x="335" y="966"/>
                    <a:pt x="102" y="966"/>
                  </a:cubicBezTo>
                  <a:cubicBezTo>
                    <a:pt x="37" y="966"/>
                    <a:pt x="0" y="928"/>
                    <a:pt x="0" y="863"/>
                  </a:cubicBezTo>
                  <a:cubicBezTo>
                    <a:pt x="0" y="736"/>
                    <a:pt x="0" y="608"/>
                    <a:pt x="0" y="481"/>
                  </a:cubicBezTo>
                  <a:cubicBezTo>
                    <a:pt x="0" y="481"/>
                    <a:pt x="0" y="481"/>
                    <a:pt x="0" y="481"/>
                  </a:cubicBezTo>
                  <a:close/>
                  <a:moveTo>
                    <a:pt x="869" y="485"/>
                  </a:moveTo>
                  <a:cubicBezTo>
                    <a:pt x="869" y="485"/>
                    <a:pt x="869" y="485"/>
                    <a:pt x="869" y="485"/>
                  </a:cubicBezTo>
                  <a:cubicBezTo>
                    <a:pt x="869" y="356"/>
                    <a:pt x="869" y="226"/>
                    <a:pt x="869" y="97"/>
                  </a:cubicBezTo>
                  <a:cubicBezTo>
                    <a:pt x="869" y="59"/>
                    <a:pt x="845" y="35"/>
                    <a:pt x="807" y="35"/>
                  </a:cubicBezTo>
                  <a:cubicBezTo>
                    <a:pt x="571" y="34"/>
                    <a:pt x="335" y="34"/>
                    <a:pt x="99" y="35"/>
                  </a:cubicBezTo>
                  <a:cubicBezTo>
                    <a:pt x="61" y="35"/>
                    <a:pt x="36" y="60"/>
                    <a:pt x="36" y="97"/>
                  </a:cubicBezTo>
                  <a:cubicBezTo>
                    <a:pt x="35" y="353"/>
                    <a:pt x="35" y="609"/>
                    <a:pt x="35" y="865"/>
                  </a:cubicBezTo>
                  <a:cubicBezTo>
                    <a:pt x="35" y="908"/>
                    <a:pt x="60" y="932"/>
                    <a:pt x="103" y="932"/>
                  </a:cubicBezTo>
                  <a:cubicBezTo>
                    <a:pt x="336" y="932"/>
                    <a:pt x="569" y="932"/>
                    <a:pt x="803" y="931"/>
                  </a:cubicBezTo>
                  <a:cubicBezTo>
                    <a:pt x="846" y="931"/>
                    <a:pt x="869" y="908"/>
                    <a:pt x="869" y="865"/>
                  </a:cubicBezTo>
                  <a:cubicBezTo>
                    <a:pt x="869" y="738"/>
                    <a:pt x="869" y="612"/>
                    <a:pt x="869" y="485"/>
                  </a:cubicBezTo>
                  <a:close/>
                </a:path>
              </a:pathLst>
            </a:custGeom>
            <a:solidFill>
              <a:srgbClr val="0163B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48"/>
            <p:cNvSpPr>
              <a:spLocks noEditPoints="1"/>
            </p:cNvSpPr>
            <p:nvPr/>
          </p:nvSpPr>
          <p:spPr bwMode="auto">
            <a:xfrm>
              <a:off x="3408363" y="2659063"/>
              <a:ext cx="887413" cy="808038"/>
            </a:xfrm>
            <a:custGeom>
              <a:avLst/>
              <a:gdLst>
                <a:gd name="T0" fmla="*/ 406 w 445"/>
                <a:gd name="T1" fmla="*/ 58 h 404"/>
                <a:gd name="T2" fmla="*/ 406 w 445"/>
                <a:gd name="T3" fmla="*/ 251 h 404"/>
                <a:gd name="T4" fmla="*/ 385 w 445"/>
                <a:gd name="T5" fmla="*/ 251 h 404"/>
                <a:gd name="T6" fmla="*/ 201 w 445"/>
                <a:gd name="T7" fmla="*/ 251 h 404"/>
                <a:gd name="T8" fmla="*/ 167 w 445"/>
                <a:gd name="T9" fmla="*/ 261 h 404"/>
                <a:gd name="T10" fmla="*/ 169 w 445"/>
                <a:gd name="T11" fmla="*/ 268 h 404"/>
                <a:gd name="T12" fmla="*/ 393 w 445"/>
                <a:gd name="T13" fmla="*/ 268 h 404"/>
                <a:gd name="T14" fmla="*/ 372 w 445"/>
                <a:gd name="T15" fmla="*/ 315 h 404"/>
                <a:gd name="T16" fmla="*/ 304 w 445"/>
                <a:gd name="T17" fmla="*/ 348 h 404"/>
                <a:gd name="T18" fmla="*/ 445 w 445"/>
                <a:gd name="T19" fmla="*/ 365 h 404"/>
                <a:gd name="T20" fmla="*/ 432 w 445"/>
                <a:gd name="T21" fmla="*/ 404 h 404"/>
                <a:gd name="T22" fmla="*/ 306 w 445"/>
                <a:gd name="T23" fmla="*/ 389 h 404"/>
                <a:gd name="T24" fmla="*/ 240 w 445"/>
                <a:gd name="T25" fmla="*/ 376 h 404"/>
                <a:gd name="T26" fmla="*/ 209 w 445"/>
                <a:gd name="T27" fmla="*/ 378 h 404"/>
                <a:gd name="T28" fmla="*/ 29 w 445"/>
                <a:gd name="T29" fmla="*/ 401 h 404"/>
                <a:gd name="T30" fmla="*/ 14 w 445"/>
                <a:gd name="T31" fmla="*/ 394 h 404"/>
                <a:gd name="T32" fmla="*/ 0 w 445"/>
                <a:gd name="T33" fmla="*/ 366 h 404"/>
                <a:gd name="T34" fmla="*/ 152 w 445"/>
                <a:gd name="T35" fmla="*/ 346 h 404"/>
                <a:gd name="T36" fmla="*/ 153 w 445"/>
                <a:gd name="T37" fmla="*/ 342 h 404"/>
                <a:gd name="T38" fmla="*/ 93 w 445"/>
                <a:gd name="T39" fmla="*/ 313 h 404"/>
                <a:gd name="T40" fmla="*/ 25 w 445"/>
                <a:gd name="T41" fmla="*/ 330 h 404"/>
                <a:gd name="T42" fmla="*/ 9 w 445"/>
                <a:gd name="T43" fmla="*/ 292 h 404"/>
                <a:gd name="T44" fmla="*/ 108 w 445"/>
                <a:gd name="T45" fmla="*/ 257 h 404"/>
                <a:gd name="T46" fmla="*/ 106 w 445"/>
                <a:gd name="T47" fmla="*/ 251 h 404"/>
                <a:gd name="T48" fmla="*/ 48 w 445"/>
                <a:gd name="T49" fmla="*/ 251 h 404"/>
                <a:gd name="T50" fmla="*/ 48 w 445"/>
                <a:gd name="T51" fmla="*/ 58 h 404"/>
                <a:gd name="T52" fmla="*/ 156 w 445"/>
                <a:gd name="T53" fmla="*/ 58 h 404"/>
                <a:gd name="T54" fmla="*/ 183 w 445"/>
                <a:gd name="T55" fmla="*/ 48 h 404"/>
                <a:gd name="T56" fmla="*/ 182 w 445"/>
                <a:gd name="T57" fmla="*/ 40 h 404"/>
                <a:gd name="T58" fmla="*/ 30 w 445"/>
                <a:gd name="T59" fmla="*/ 40 h 404"/>
                <a:gd name="T60" fmla="*/ 30 w 445"/>
                <a:gd name="T61" fmla="*/ 0 h 404"/>
                <a:gd name="T62" fmla="*/ 426 w 445"/>
                <a:gd name="T63" fmla="*/ 0 h 404"/>
                <a:gd name="T64" fmla="*/ 426 w 445"/>
                <a:gd name="T65" fmla="*/ 39 h 404"/>
                <a:gd name="T66" fmla="*/ 407 w 445"/>
                <a:gd name="T67" fmla="*/ 39 h 404"/>
                <a:gd name="T68" fmla="*/ 265 w 445"/>
                <a:gd name="T69" fmla="*/ 40 h 404"/>
                <a:gd name="T70" fmla="*/ 239 w 445"/>
                <a:gd name="T71" fmla="*/ 51 h 404"/>
                <a:gd name="T72" fmla="*/ 241 w 445"/>
                <a:gd name="T73" fmla="*/ 58 h 404"/>
                <a:gd name="T74" fmla="*/ 406 w 445"/>
                <a:gd name="T75" fmla="*/ 58 h 404"/>
                <a:gd name="T76" fmla="*/ 102 w 445"/>
                <a:gd name="T77" fmla="*/ 214 h 404"/>
                <a:gd name="T78" fmla="*/ 335 w 445"/>
                <a:gd name="T79" fmla="*/ 214 h 404"/>
                <a:gd name="T80" fmla="*/ 346 w 445"/>
                <a:gd name="T81" fmla="*/ 196 h 404"/>
                <a:gd name="T82" fmla="*/ 101 w 445"/>
                <a:gd name="T83" fmla="*/ 196 h 404"/>
                <a:gd name="T84" fmla="*/ 102 w 445"/>
                <a:gd name="T85" fmla="*/ 214 h 404"/>
                <a:gd name="T86" fmla="*/ 103 w 445"/>
                <a:gd name="T87" fmla="*/ 162 h 404"/>
                <a:gd name="T88" fmla="*/ 346 w 445"/>
                <a:gd name="T89" fmla="*/ 162 h 404"/>
                <a:gd name="T90" fmla="*/ 332 w 445"/>
                <a:gd name="T91" fmla="*/ 144 h 404"/>
                <a:gd name="T92" fmla="*/ 114 w 445"/>
                <a:gd name="T93" fmla="*/ 144 h 404"/>
                <a:gd name="T94" fmla="*/ 103 w 445"/>
                <a:gd name="T95" fmla="*/ 162 h 404"/>
                <a:gd name="T96" fmla="*/ 103 w 445"/>
                <a:gd name="T97" fmla="*/ 96 h 404"/>
                <a:gd name="T98" fmla="*/ 117 w 445"/>
                <a:gd name="T99" fmla="*/ 114 h 404"/>
                <a:gd name="T100" fmla="*/ 333 w 445"/>
                <a:gd name="T101" fmla="*/ 114 h 404"/>
                <a:gd name="T102" fmla="*/ 345 w 445"/>
                <a:gd name="T103" fmla="*/ 96 h 404"/>
                <a:gd name="T104" fmla="*/ 103 w 445"/>
                <a:gd name="T105" fmla="*/ 96 h 404"/>
                <a:gd name="T106" fmla="*/ 306 w 445"/>
                <a:gd name="T107" fmla="*/ 304 h 404"/>
                <a:gd name="T108" fmla="*/ 171 w 445"/>
                <a:gd name="T109" fmla="*/ 304 h 404"/>
                <a:gd name="T110" fmla="*/ 306 w 445"/>
                <a:gd name="T111" fmla="*/ 3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04">
                  <a:moveTo>
                    <a:pt x="406" y="58"/>
                  </a:moveTo>
                  <a:cubicBezTo>
                    <a:pt x="406" y="123"/>
                    <a:pt x="406" y="186"/>
                    <a:pt x="406" y="251"/>
                  </a:cubicBezTo>
                  <a:cubicBezTo>
                    <a:pt x="399" y="251"/>
                    <a:pt x="392" y="251"/>
                    <a:pt x="385" y="251"/>
                  </a:cubicBezTo>
                  <a:cubicBezTo>
                    <a:pt x="324" y="251"/>
                    <a:pt x="262" y="251"/>
                    <a:pt x="201" y="251"/>
                  </a:cubicBezTo>
                  <a:cubicBezTo>
                    <a:pt x="190" y="252"/>
                    <a:pt x="179" y="257"/>
                    <a:pt x="167" y="261"/>
                  </a:cubicBezTo>
                  <a:cubicBezTo>
                    <a:pt x="168" y="263"/>
                    <a:pt x="169" y="265"/>
                    <a:pt x="169" y="268"/>
                  </a:cubicBezTo>
                  <a:cubicBezTo>
                    <a:pt x="244" y="268"/>
                    <a:pt x="318" y="268"/>
                    <a:pt x="393" y="268"/>
                  </a:cubicBezTo>
                  <a:cubicBezTo>
                    <a:pt x="399" y="299"/>
                    <a:pt x="397" y="303"/>
                    <a:pt x="372" y="315"/>
                  </a:cubicBezTo>
                  <a:cubicBezTo>
                    <a:pt x="349" y="325"/>
                    <a:pt x="327" y="334"/>
                    <a:pt x="304" y="348"/>
                  </a:cubicBezTo>
                  <a:cubicBezTo>
                    <a:pt x="350" y="354"/>
                    <a:pt x="397" y="359"/>
                    <a:pt x="445" y="365"/>
                  </a:cubicBezTo>
                  <a:cubicBezTo>
                    <a:pt x="441" y="377"/>
                    <a:pt x="437" y="388"/>
                    <a:pt x="432" y="404"/>
                  </a:cubicBezTo>
                  <a:cubicBezTo>
                    <a:pt x="390" y="399"/>
                    <a:pt x="348" y="395"/>
                    <a:pt x="306" y="389"/>
                  </a:cubicBezTo>
                  <a:cubicBezTo>
                    <a:pt x="284" y="386"/>
                    <a:pt x="262" y="380"/>
                    <a:pt x="240" y="376"/>
                  </a:cubicBezTo>
                  <a:cubicBezTo>
                    <a:pt x="230" y="375"/>
                    <a:pt x="219" y="377"/>
                    <a:pt x="209" y="378"/>
                  </a:cubicBezTo>
                  <a:cubicBezTo>
                    <a:pt x="149" y="386"/>
                    <a:pt x="89" y="394"/>
                    <a:pt x="29" y="401"/>
                  </a:cubicBezTo>
                  <a:cubicBezTo>
                    <a:pt x="24" y="402"/>
                    <a:pt x="17" y="398"/>
                    <a:pt x="14" y="394"/>
                  </a:cubicBezTo>
                  <a:cubicBezTo>
                    <a:pt x="8" y="385"/>
                    <a:pt x="5" y="375"/>
                    <a:pt x="0" y="366"/>
                  </a:cubicBezTo>
                  <a:cubicBezTo>
                    <a:pt x="51" y="359"/>
                    <a:pt x="101" y="353"/>
                    <a:pt x="152" y="346"/>
                  </a:cubicBezTo>
                  <a:cubicBezTo>
                    <a:pt x="152" y="345"/>
                    <a:pt x="153" y="343"/>
                    <a:pt x="153" y="342"/>
                  </a:cubicBezTo>
                  <a:cubicBezTo>
                    <a:pt x="133" y="332"/>
                    <a:pt x="114" y="315"/>
                    <a:pt x="93" y="313"/>
                  </a:cubicBezTo>
                  <a:cubicBezTo>
                    <a:pt x="72" y="311"/>
                    <a:pt x="49" y="323"/>
                    <a:pt x="25" y="330"/>
                  </a:cubicBezTo>
                  <a:cubicBezTo>
                    <a:pt x="20" y="317"/>
                    <a:pt x="15" y="305"/>
                    <a:pt x="9" y="292"/>
                  </a:cubicBezTo>
                  <a:cubicBezTo>
                    <a:pt x="43" y="280"/>
                    <a:pt x="75" y="269"/>
                    <a:pt x="108" y="257"/>
                  </a:cubicBezTo>
                  <a:cubicBezTo>
                    <a:pt x="107" y="255"/>
                    <a:pt x="107" y="253"/>
                    <a:pt x="106" y="251"/>
                  </a:cubicBezTo>
                  <a:cubicBezTo>
                    <a:pt x="87" y="251"/>
                    <a:pt x="69" y="251"/>
                    <a:pt x="48" y="251"/>
                  </a:cubicBezTo>
                  <a:cubicBezTo>
                    <a:pt x="48" y="187"/>
                    <a:pt x="48" y="124"/>
                    <a:pt x="48" y="58"/>
                  </a:cubicBezTo>
                  <a:cubicBezTo>
                    <a:pt x="84" y="58"/>
                    <a:pt x="120" y="59"/>
                    <a:pt x="156" y="58"/>
                  </a:cubicBezTo>
                  <a:cubicBezTo>
                    <a:pt x="165" y="58"/>
                    <a:pt x="174" y="51"/>
                    <a:pt x="183" y="48"/>
                  </a:cubicBezTo>
                  <a:cubicBezTo>
                    <a:pt x="183" y="45"/>
                    <a:pt x="182" y="43"/>
                    <a:pt x="182" y="40"/>
                  </a:cubicBezTo>
                  <a:cubicBezTo>
                    <a:pt x="132" y="40"/>
                    <a:pt x="82" y="40"/>
                    <a:pt x="30" y="40"/>
                  </a:cubicBezTo>
                  <a:cubicBezTo>
                    <a:pt x="30" y="26"/>
                    <a:pt x="30" y="14"/>
                    <a:pt x="30" y="0"/>
                  </a:cubicBezTo>
                  <a:cubicBezTo>
                    <a:pt x="162" y="0"/>
                    <a:pt x="294" y="0"/>
                    <a:pt x="426" y="0"/>
                  </a:cubicBezTo>
                  <a:cubicBezTo>
                    <a:pt x="426" y="13"/>
                    <a:pt x="426" y="24"/>
                    <a:pt x="426" y="39"/>
                  </a:cubicBezTo>
                  <a:cubicBezTo>
                    <a:pt x="420" y="39"/>
                    <a:pt x="414" y="39"/>
                    <a:pt x="407" y="39"/>
                  </a:cubicBezTo>
                  <a:cubicBezTo>
                    <a:pt x="360" y="39"/>
                    <a:pt x="313" y="39"/>
                    <a:pt x="265" y="40"/>
                  </a:cubicBezTo>
                  <a:cubicBezTo>
                    <a:pt x="257" y="40"/>
                    <a:pt x="248" y="47"/>
                    <a:pt x="239" y="51"/>
                  </a:cubicBezTo>
                  <a:cubicBezTo>
                    <a:pt x="240" y="53"/>
                    <a:pt x="240" y="55"/>
                    <a:pt x="241" y="58"/>
                  </a:cubicBezTo>
                  <a:cubicBezTo>
                    <a:pt x="295" y="58"/>
                    <a:pt x="350" y="58"/>
                    <a:pt x="406" y="58"/>
                  </a:cubicBezTo>
                  <a:close/>
                  <a:moveTo>
                    <a:pt x="102" y="214"/>
                  </a:moveTo>
                  <a:cubicBezTo>
                    <a:pt x="181" y="214"/>
                    <a:pt x="258" y="214"/>
                    <a:pt x="335" y="214"/>
                  </a:cubicBezTo>
                  <a:cubicBezTo>
                    <a:pt x="350" y="214"/>
                    <a:pt x="347" y="206"/>
                    <a:pt x="346" y="196"/>
                  </a:cubicBezTo>
                  <a:cubicBezTo>
                    <a:pt x="264" y="196"/>
                    <a:pt x="183" y="196"/>
                    <a:pt x="101" y="196"/>
                  </a:cubicBezTo>
                  <a:cubicBezTo>
                    <a:pt x="102" y="203"/>
                    <a:pt x="102" y="208"/>
                    <a:pt x="102" y="214"/>
                  </a:cubicBezTo>
                  <a:close/>
                  <a:moveTo>
                    <a:pt x="103" y="162"/>
                  </a:moveTo>
                  <a:cubicBezTo>
                    <a:pt x="184" y="162"/>
                    <a:pt x="265" y="162"/>
                    <a:pt x="346" y="162"/>
                  </a:cubicBezTo>
                  <a:cubicBezTo>
                    <a:pt x="350" y="148"/>
                    <a:pt x="345" y="144"/>
                    <a:pt x="332" y="144"/>
                  </a:cubicBezTo>
                  <a:cubicBezTo>
                    <a:pt x="260" y="145"/>
                    <a:pt x="187" y="145"/>
                    <a:pt x="114" y="144"/>
                  </a:cubicBezTo>
                  <a:cubicBezTo>
                    <a:pt x="100" y="144"/>
                    <a:pt x="100" y="151"/>
                    <a:pt x="103" y="162"/>
                  </a:cubicBezTo>
                  <a:close/>
                  <a:moveTo>
                    <a:pt x="103" y="96"/>
                  </a:moveTo>
                  <a:cubicBezTo>
                    <a:pt x="98" y="111"/>
                    <a:pt x="104" y="114"/>
                    <a:pt x="117" y="114"/>
                  </a:cubicBezTo>
                  <a:cubicBezTo>
                    <a:pt x="189" y="114"/>
                    <a:pt x="261" y="114"/>
                    <a:pt x="333" y="114"/>
                  </a:cubicBezTo>
                  <a:cubicBezTo>
                    <a:pt x="349" y="114"/>
                    <a:pt x="348" y="107"/>
                    <a:pt x="345" y="96"/>
                  </a:cubicBezTo>
                  <a:cubicBezTo>
                    <a:pt x="264" y="96"/>
                    <a:pt x="184" y="96"/>
                    <a:pt x="103" y="96"/>
                  </a:cubicBezTo>
                  <a:close/>
                  <a:moveTo>
                    <a:pt x="306" y="304"/>
                  </a:moveTo>
                  <a:cubicBezTo>
                    <a:pt x="258" y="304"/>
                    <a:pt x="215" y="304"/>
                    <a:pt x="171" y="304"/>
                  </a:cubicBezTo>
                  <a:cubicBezTo>
                    <a:pt x="215" y="337"/>
                    <a:pt x="258" y="325"/>
                    <a:pt x="306" y="30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 name="Freeform 49"/>
            <p:cNvSpPr>
              <a:spLocks noEditPoints="1"/>
            </p:cNvSpPr>
            <p:nvPr/>
          </p:nvSpPr>
          <p:spPr bwMode="auto">
            <a:xfrm>
              <a:off x="7518401" y="2468563"/>
              <a:ext cx="996950" cy="963613"/>
            </a:xfrm>
            <a:custGeom>
              <a:avLst/>
              <a:gdLst>
                <a:gd name="T0" fmla="*/ 0 w 500"/>
                <a:gd name="T1" fmla="*/ 20 h 482"/>
                <a:gd name="T2" fmla="*/ 155 w 500"/>
                <a:gd name="T3" fmla="*/ 20 h 482"/>
                <a:gd name="T4" fmla="*/ 147 w 500"/>
                <a:gd name="T5" fmla="*/ 107 h 482"/>
                <a:gd name="T6" fmla="*/ 185 w 500"/>
                <a:gd name="T7" fmla="*/ 61 h 482"/>
                <a:gd name="T8" fmla="*/ 206 w 500"/>
                <a:gd name="T9" fmla="*/ 28 h 482"/>
                <a:gd name="T10" fmla="*/ 252 w 500"/>
                <a:gd name="T11" fmla="*/ 7 h 482"/>
                <a:gd name="T12" fmla="*/ 262 w 500"/>
                <a:gd name="T13" fmla="*/ 9 h 482"/>
                <a:gd name="T14" fmla="*/ 259 w 500"/>
                <a:gd name="T15" fmla="*/ 27 h 482"/>
                <a:gd name="T16" fmla="*/ 324 w 500"/>
                <a:gd name="T17" fmla="*/ 27 h 482"/>
                <a:gd name="T18" fmla="*/ 390 w 500"/>
                <a:gd name="T19" fmla="*/ 142 h 482"/>
                <a:gd name="T20" fmla="*/ 438 w 500"/>
                <a:gd name="T21" fmla="*/ 67 h 482"/>
                <a:gd name="T22" fmla="*/ 358 w 500"/>
                <a:gd name="T23" fmla="*/ 67 h 482"/>
                <a:gd name="T24" fmla="*/ 358 w 500"/>
                <a:gd name="T25" fmla="*/ 29 h 482"/>
                <a:gd name="T26" fmla="*/ 487 w 500"/>
                <a:gd name="T27" fmla="*/ 29 h 482"/>
                <a:gd name="T28" fmla="*/ 422 w 500"/>
                <a:gd name="T29" fmla="*/ 174 h 482"/>
                <a:gd name="T30" fmla="*/ 483 w 500"/>
                <a:gd name="T31" fmla="*/ 222 h 482"/>
                <a:gd name="T32" fmla="*/ 489 w 500"/>
                <a:gd name="T33" fmla="*/ 255 h 482"/>
                <a:gd name="T34" fmla="*/ 476 w 500"/>
                <a:gd name="T35" fmla="*/ 276 h 482"/>
                <a:gd name="T36" fmla="*/ 410 w 500"/>
                <a:gd name="T37" fmla="*/ 227 h 482"/>
                <a:gd name="T38" fmla="*/ 408 w 500"/>
                <a:gd name="T39" fmla="*/ 255 h 482"/>
                <a:gd name="T40" fmla="*/ 241 w 500"/>
                <a:gd name="T41" fmla="*/ 255 h 482"/>
                <a:gd name="T42" fmla="*/ 238 w 500"/>
                <a:gd name="T43" fmla="*/ 233 h 482"/>
                <a:gd name="T44" fmla="*/ 175 w 500"/>
                <a:gd name="T45" fmla="*/ 276 h 482"/>
                <a:gd name="T46" fmla="*/ 148 w 500"/>
                <a:gd name="T47" fmla="*/ 240 h 482"/>
                <a:gd name="T48" fmla="*/ 195 w 500"/>
                <a:gd name="T49" fmla="*/ 207 h 482"/>
                <a:gd name="T50" fmla="*/ 151 w 500"/>
                <a:gd name="T51" fmla="*/ 168 h 482"/>
                <a:gd name="T52" fmla="*/ 134 w 500"/>
                <a:gd name="T53" fmla="*/ 125 h 482"/>
                <a:gd name="T54" fmla="*/ 100 w 500"/>
                <a:gd name="T55" fmla="*/ 180 h 482"/>
                <a:gd name="T56" fmla="*/ 143 w 500"/>
                <a:gd name="T57" fmla="*/ 260 h 482"/>
                <a:gd name="T58" fmla="*/ 144 w 500"/>
                <a:gd name="T59" fmla="*/ 331 h 482"/>
                <a:gd name="T60" fmla="*/ 115 w 500"/>
                <a:gd name="T61" fmla="*/ 358 h 482"/>
                <a:gd name="T62" fmla="*/ 67 w 500"/>
                <a:gd name="T63" fmla="*/ 366 h 482"/>
                <a:gd name="T64" fmla="*/ 49 w 500"/>
                <a:gd name="T65" fmla="*/ 385 h 482"/>
                <a:gd name="T66" fmla="*/ 50 w 500"/>
                <a:gd name="T67" fmla="*/ 482 h 482"/>
                <a:gd name="T68" fmla="*/ 0 w 500"/>
                <a:gd name="T69" fmla="*/ 482 h 482"/>
                <a:gd name="T70" fmla="*/ 0 w 500"/>
                <a:gd name="T71" fmla="*/ 20 h 482"/>
                <a:gd name="T72" fmla="*/ 323 w 500"/>
                <a:gd name="T73" fmla="*/ 123 h 482"/>
                <a:gd name="T74" fmla="*/ 261 w 500"/>
                <a:gd name="T75" fmla="*/ 210 h 482"/>
                <a:gd name="T76" fmla="*/ 390 w 500"/>
                <a:gd name="T77" fmla="*/ 210 h 482"/>
                <a:gd name="T78" fmla="*/ 323 w 500"/>
                <a:gd name="T79" fmla="*/ 123 h 482"/>
                <a:gd name="T80" fmla="*/ 51 w 500"/>
                <a:gd name="T81" fmla="*/ 323 h 482"/>
                <a:gd name="T82" fmla="*/ 85 w 500"/>
                <a:gd name="T83" fmla="*/ 323 h 482"/>
                <a:gd name="T84" fmla="*/ 106 w 500"/>
                <a:gd name="T85" fmla="*/ 294 h 482"/>
                <a:gd name="T86" fmla="*/ 51 w 500"/>
                <a:gd name="T87" fmla="*/ 195 h 482"/>
                <a:gd name="T88" fmla="*/ 51 w 500"/>
                <a:gd name="T89" fmla="*/ 323 h 482"/>
                <a:gd name="T90" fmla="*/ 51 w 500"/>
                <a:gd name="T91" fmla="*/ 61 h 482"/>
                <a:gd name="T92" fmla="*/ 51 w 500"/>
                <a:gd name="T93" fmla="*/ 169 h 482"/>
                <a:gd name="T94" fmla="*/ 58 w 500"/>
                <a:gd name="T95" fmla="*/ 172 h 482"/>
                <a:gd name="T96" fmla="*/ 113 w 500"/>
                <a:gd name="T97" fmla="*/ 61 h 482"/>
                <a:gd name="T98" fmla="*/ 51 w 500"/>
                <a:gd name="T99" fmla="*/ 61 h 482"/>
                <a:gd name="T100" fmla="*/ 225 w 500"/>
                <a:gd name="T101" fmla="*/ 88 h 482"/>
                <a:gd name="T102" fmla="*/ 264 w 500"/>
                <a:gd name="T103" fmla="*/ 110 h 482"/>
                <a:gd name="T104" fmla="*/ 277 w 500"/>
                <a:gd name="T105" fmla="*/ 108 h 482"/>
                <a:gd name="T106" fmla="*/ 296 w 500"/>
                <a:gd name="T107" fmla="*/ 69 h 482"/>
                <a:gd name="T108" fmla="*/ 225 w 500"/>
                <a:gd name="T109" fmla="*/ 88 h 482"/>
                <a:gd name="T110" fmla="*/ 225 w 500"/>
                <a:gd name="T111" fmla="*/ 178 h 482"/>
                <a:gd name="T112" fmla="*/ 249 w 500"/>
                <a:gd name="T113" fmla="*/ 151 h 482"/>
                <a:gd name="T114" fmla="*/ 200 w 500"/>
                <a:gd name="T115" fmla="*/ 118 h 482"/>
                <a:gd name="T116" fmla="*/ 179 w 500"/>
                <a:gd name="T117" fmla="*/ 143 h 482"/>
                <a:gd name="T118" fmla="*/ 225 w 500"/>
                <a:gd name="T119" fmla="*/ 178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0" h="482">
                  <a:moveTo>
                    <a:pt x="0" y="20"/>
                  </a:moveTo>
                  <a:cubicBezTo>
                    <a:pt x="51" y="20"/>
                    <a:pt x="101" y="20"/>
                    <a:pt x="155" y="20"/>
                  </a:cubicBezTo>
                  <a:cubicBezTo>
                    <a:pt x="152" y="48"/>
                    <a:pt x="150" y="76"/>
                    <a:pt x="147" y="107"/>
                  </a:cubicBezTo>
                  <a:cubicBezTo>
                    <a:pt x="161" y="91"/>
                    <a:pt x="174" y="77"/>
                    <a:pt x="185" y="61"/>
                  </a:cubicBezTo>
                  <a:cubicBezTo>
                    <a:pt x="193" y="51"/>
                    <a:pt x="199" y="39"/>
                    <a:pt x="206" y="28"/>
                  </a:cubicBezTo>
                  <a:cubicBezTo>
                    <a:pt x="221" y="0"/>
                    <a:pt x="221" y="0"/>
                    <a:pt x="252" y="7"/>
                  </a:cubicBezTo>
                  <a:cubicBezTo>
                    <a:pt x="256" y="8"/>
                    <a:pt x="259" y="9"/>
                    <a:pt x="262" y="9"/>
                  </a:cubicBezTo>
                  <a:cubicBezTo>
                    <a:pt x="261" y="15"/>
                    <a:pt x="260" y="20"/>
                    <a:pt x="259" y="27"/>
                  </a:cubicBezTo>
                  <a:cubicBezTo>
                    <a:pt x="281" y="27"/>
                    <a:pt x="304" y="27"/>
                    <a:pt x="324" y="27"/>
                  </a:cubicBezTo>
                  <a:cubicBezTo>
                    <a:pt x="345" y="65"/>
                    <a:pt x="366" y="101"/>
                    <a:pt x="390" y="142"/>
                  </a:cubicBezTo>
                  <a:cubicBezTo>
                    <a:pt x="407" y="115"/>
                    <a:pt x="421" y="93"/>
                    <a:pt x="438" y="67"/>
                  </a:cubicBezTo>
                  <a:cubicBezTo>
                    <a:pt x="408" y="67"/>
                    <a:pt x="384" y="67"/>
                    <a:pt x="358" y="67"/>
                  </a:cubicBezTo>
                  <a:cubicBezTo>
                    <a:pt x="358" y="53"/>
                    <a:pt x="358" y="41"/>
                    <a:pt x="358" y="29"/>
                  </a:cubicBezTo>
                  <a:cubicBezTo>
                    <a:pt x="401" y="29"/>
                    <a:pt x="443" y="29"/>
                    <a:pt x="487" y="29"/>
                  </a:cubicBezTo>
                  <a:cubicBezTo>
                    <a:pt x="495" y="91"/>
                    <a:pt x="449" y="126"/>
                    <a:pt x="422" y="174"/>
                  </a:cubicBezTo>
                  <a:cubicBezTo>
                    <a:pt x="441" y="189"/>
                    <a:pt x="460" y="208"/>
                    <a:pt x="483" y="222"/>
                  </a:cubicBezTo>
                  <a:cubicBezTo>
                    <a:pt x="499" y="233"/>
                    <a:pt x="500" y="241"/>
                    <a:pt x="489" y="255"/>
                  </a:cubicBezTo>
                  <a:cubicBezTo>
                    <a:pt x="484" y="261"/>
                    <a:pt x="480" y="268"/>
                    <a:pt x="476" y="276"/>
                  </a:cubicBezTo>
                  <a:cubicBezTo>
                    <a:pt x="454" y="260"/>
                    <a:pt x="433" y="244"/>
                    <a:pt x="410" y="227"/>
                  </a:cubicBezTo>
                  <a:cubicBezTo>
                    <a:pt x="409" y="238"/>
                    <a:pt x="409" y="246"/>
                    <a:pt x="408" y="255"/>
                  </a:cubicBezTo>
                  <a:cubicBezTo>
                    <a:pt x="352" y="255"/>
                    <a:pt x="297" y="255"/>
                    <a:pt x="241" y="255"/>
                  </a:cubicBezTo>
                  <a:cubicBezTo>
                    <a:pt x="240" y="249"/>
                    <a:pt x="239" y="243"/>
                    <a:pt x="238" y="233"/>
                  </a:cubicBezTo>
                  <a:cubicBezTo>
                    <a:pt x="217" y="248"/>
                    <a:pt x="196" y="262"/>
                    <a:pt x="175" y="276"/>
                  </a:cubicBezTo>
                  <a:cubicBezTo>
                    <a:pt x="166" y="264"/>
                    <a:pt x="157" y="252"/>
                    <a:pt x="148" y="240"/>
                  </a:cubicBezTo>
                  <a:cubicBezTo>
                    <a:pt x="163" y="229"/>
                    <a:pt x="178" y="218"/>
                    <a:pt x="195" y="207"/>
                  </a:cubicBezTo>
                  <a:cubicBezTo>
                    <a:pt x="179" y="193"/>
                    <a:pt x="165" y="180"/>
                    <a:pt x="151" y="168"/>
                  </a:cubicBezTo>
                  <a:cubicBezTo>
                    <a:pt x="164" y="146"/>
                    <a:pt x="139" y="142"/>
                    <a:pt x="134" y="125"/>
                  </a:cubicBezTo>
                  <a:cubicBezTo>
                    <a:pt x="121" y="146"/>
                    <a:pt x="110" y="164"/>
                    <a:pt x="100" y="180"/>
                  </a:cubicBezTo>
                  <a:cubicBezTo>
                    <a:pt x="115" y="207"/>
                    <a:pt x="130" y="233"/>
                    <a:pt x="143" y="260"/>
                  </a:cubicBezTo>
                  <a:cubicBezTo>
                    <a:pt x="155" y="283"/>
                    <a:pt x="154" y="308"/>
                    <a:pt x="144" y="331"/>
                  </a:cubicBezTo>
                  <a:cubicBezTo>
                    <a:pt x="140" y="342"/>
                    <a:pt x="127" y="353"/>
                    <a:pt x="115" y="358"/>
                  </a:cubicBezTo>
                  <a:cubicBezTo>
                    <a:pt x="101" y="364"/>
                    <a:pt x="83" y="366"/>
                    <a:pt x="67" y="366"/>
                  </a:cubicBezTo>
                  <a:cubicBezTo>
                    <a:pt x="52" y="366"/>
                    <a:pt x="49" y="372"/>
                    <a:pt x="49" y="385"/>
                  </a:cubicBezTo>
                  <a:cubicBezTo>
                    <a:pt x="50" y="417"/>
                    <a:pt x="50" y="449"/>
                    <a:pt x="50" y="482"/>
                  </a:cubicBezTo>
                  <a:cubicBezTo>
                    <a:pt x="33" y="482"/>
                    <a:pt x="18" y="482"/>
                    <a:pt x="0" y="482"/>
                  </a:cubicBezTo>
                  <a:cubicBezTo>
                    <a:pt x="0" y="329"/>
                    <a:pt x="0" y="175"/>
                    <a:pt x="0" y="20"/>
                  </a:cubicBezTo>
                  <a:close/>
                  <a:moveTo>
                    <a:pt x="323" y="123"/>
                  </a:moveTo>
                  <a:cubicBezTo>
                    <a:pt x="302" y="152"/>
                    <a:pt x="282" y="181"/>
                    <a:pt x="261" y="210"/>
                  </a:cubicBezTo>
                  <a:cubicBezTo>
                    <a:pt x="304" y="210"/>
                    <a:pt x="346" y="210"/>
                    <a:pt x="390" y="210"/>
                  </a:cubicBezTo>
                  <a:cubicBezTo>
                    <a:pt x="367" y="180"/>
                    <a:pt x="345" y="152"/>
                    <a:pt x="323" y="123"/>
                  </a:cubicBezTo>
                  <a:close/>
                  <a:moveTo>
                    <a:pt x="51" y="323"/>
                  </a:moveTo>
                  <a:cubicBezTo>
                    <a:pt x="63" y="323"/>
                    <a:pt x="74" y="324"/>
                    <a:pt x="85" y="323"/>
                  </a:cubicBezTo>
                  <a:cubicBezTo>
                    <a:pt x="100" y="320"/>
                    <a:pt x="111" y="310"/>
                    <a:pt x="106" y="294"/>
                  </a:cubicBezTo>
                  <a:cubicBezTo>
                    <a:pt x="97" y="258"/>
                    <a:pt x="74" y="229"/>
                    <a:pt x="51" y="195"/>
                  </a:cubicBezTo>
                  <a:cubicBezTo>
                    <a:pt x="51" y="241"/>
                    <a:pt x="51" y="281"/>
                    <a:pt x="51" y="323"/>
                  </a:cubicBezTo>
                  <a:close/>
                  <a:moveTo>
                    <a:pt x="51" y="61"/>
                  </a:moveTo>
                  <a:cubicBezTo>
                    <a:pt x="51" y="98"/>
                    <a:pt x="51" y="133"/>
                    <a:pt x="51" y="169"/>
                  </a:cubicBezTo>
                  <a:cubicBezTo>
                    <a:pt x="53" y="170"/>
                    <a:pt x="56" y="171"/>
                    <a:pt x="58" y="172"/>
                  </a:cubicBezTo>
                  <a:cubicBezTo>
                    <a:pt x="76" y="136"/>
                    <a:pt x="94" y="100"/>
                    <a:pt x="113" y="61"/>
                  </a:cubicBezTo>
                  <a:cubicBezTo>
                    <a:pt x="89" y="61"/>
                    <a:pt x="70" y="61"/>
                    <a:pt x="51" y="61"/>
                  </a:cubicBezTo>
                  <a:close/>
                  <a:moveTo>
                    <a:pt x="225" y="88"/>
                  </a:moveTo>
                  <a:cubicBezTo>
                    <a:pt x="239" y="96"/>
                    <a:pt x="251" y="104"/>
                    <a:pt x="264" y="110"/>
                  </a:cubicBezTo>
                  <a:cubicBezTo>
                    <a:pt x="267" y="112"/>
                    <a:pt x="275" y="111"/>
                    <a:pt x="277" y="108"/>
                  </a:cubicBezTo>
                  <a:cubicBezTo>
                    <a:pt x="284" y="96"/>
                    <a:pt x="290" y="83"/>
                    <a:pt x="296" y="69"/>
                  </a:cubicBezTo>
                  <a:cubicBezTo>
                    <a:pt x="249" y="61"/>
                    <a:pt x="236" y="64"/>
                    <a:pt x="225" y="88"/>
                  </a:cubicBezTo>
                  <a:close/>
                  <a:moveTo>
                    <a:pt x="225" y="178"/>
                  </a:moveTo>
                  <a:cubicBezTo>
                    <a:pt x="234" y="168"/>
                    <a:pt x="241" y="160"/>
                    <a:pt x="249" y="151"/>
                  </a:cubicBezTo>
                  <a:cubicBezTo>
                    <a:pt x="233" y="140"/>
                    <a:pt x="217" y="129"/>
                    <a:pt x="200" y="118"/>
                  </a:cubicBezTo>
                  <a:cubicBezTo>
                    <a:pt x="193" y="127"/>
                    <a:pt x="186" y="134"/>
                    <a:pt x="179" y="143"/>
                  </a:cubicBezTo>
                  <a:cubicBezTo>
                    <a:pt x="195" y="155"/>
                    <a:pt x="209" y="166"/>
                    <a:pt x="225" y="1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 name="Freeform 50"/>
            <p:cNvSpPr>
              <a:spLocks noEditPoints="1"/>
            </p:cNvSpPr>
            <p:nvPr/>
          </p:nvSpPr>
          <p:spPr bwMode="auto">
            <a:xfrm>
              <a:off x="5232401" y="2511426"/>
              <a:ext cx="436563" cy="927100"/>
            </a:xfrm>
            <a:custGeom>
              <a:avLst/>
              <a:gdLst>
                <a:gd name="T0" fmla="*/ 54 w 219"/>
                <a:gd name="T1" fmla="*/ 415 h 464"/>
                <a:gd name="T2" fmla="*/ 140 w 219"/>
                <a:gd name="T3" fmla="*/ 415 h 464"/>
                <a:gd name="T4" fmla="*/ 161 w 219"/>
                <a:gd name="T5" fmla="*/ 396 h 464"/>
                <a:gd name="T6" fmla="*/ 161 w 219"/>
                <a:gd name="T7" fmla="*/ 228 h 464"/>
                <a:gd name="T8" fmla="*/ 0 w 219"/>
                <a:gd name="T9" fmla="*/ 228 h 464"/>
                <a:gd name="T10" fmla="*/ 0 w 219"/>
                <a:gd name="T11" fmla="*/ 0 h 464"/>
                <a:gd name="T12" fmla="*/ 218 w 219"/>
                <a:gd name="T13" fmla="*/ 0 h 464"/>
                <a:gd name="T14" fmla="*/ 219 w 219"/>
                <a:gd name="T15" fmla="*/ 19 h 464"/>
                <a:gd name="T16" fmla="*/ 219 w 219"/>
                <a:gd name="T17" fmla="*/ 403 h 464"/>
                <a:gd name="T18" fmla="*/ 165 w 219"/>
                <a:gd name="T19" fmla="*/ 462 h 464"/>
                <a:gd name="T20" fmla="*/ 77 w 219"/>
                <a:gd name="T21" fmla="*/ 463 h 464"/>
                <a:gd name="T22" fmla="*/ 65 w 219"/>
                <a:gd name="T23" fmla="*/ 456 h 464"/>
                <a:gd name="T24" fmla="*/ 54 w 219"/>
                <a:gd name="T25" fmla="*/ 415 h 464"/>
                <a:gd name="T26" fmla="*/ 56 w 219"/>
                <a:gd name="T27" fmla="*/ 185 h 464"/>
                <a:gd name="T28" fmla="*/ 160 w 219"/>
                <a:gd name="T29" fmla="*/ 185 h 464"/>
                <a:gd name="T30" fmla="*/ 160 w 219"/>
                <a:gd name="T31" fmla="*/ 133 h 464"/>
                <a:gd name="T32" fmla="*/ 56 w 219"/>
                <a:gd name="T33" fmla="*/ 133 h 464"/>
                <a:gd name="T34" fmla="*/ 56 w 219"/>
                <a:gd name="T35" fmla="*/ 185 h 464"/>
                <a:gd name="T36" fmla="*/ 160 w 219"/>
                <a:gd name="T37" fmla="*/ 41 h 464"/>
                <a:gd name="T38" fmla="*/ 56 w 219"/>
                <a:gd name="T39" fmla="*/ 41 h 464"/>
                <a:gd name="T40" fmla="*/ 56 w 219"/>
                <a:gd name="T41" fmla="*/ 90 h 464"/>
                <a:gd name="T42" fmla="*/ 160 w 219"/>
                <a:gd name="T43" fmla="*/ 90 h 464"/>
                <a:gd name="T44" fmla="*/ 160 w 219"/>
                <a:gd name="T45" fmla="*/ 4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9" h="464">
                  <a:moveTo>
                    <a:pt x="54" y="415"/>
                  </a:moveTo>
                  <a:cubicBezTo>
                    <a:pt x="85" y="415"/>
                    <a:pt x="113" y="414"/>
                    <a:pt x="140" y="415"/>
                  </a:cubicBezTo>
                  <a:cubicBezTo>
                    <a:pt x="155" y="416"/>
                    <a:pt x="161" y="410"/>
                    <a:pt x="161" y="396"/>
                  </a:cubicBezTo>
                  <a:cubicBezTo>
                    <a:pt x="161" y="341"/>
                    <a:pt x="161" y="285"/>
                    <a:pt x="161" y="228"/>
                  </a:cubicBezTo>
                  <a:cubicBezTo>
                    <a:pt x="107" y="228"/>
                    <a:pt x="55" y="228"/>
                    <a:pt x="0" y="228"/>
                  </a:cubicBezTo>
                  <a:cubicBezTo>
                    <a:pt x="0" y="151"/>
                    <a:pt x="0" y="76"/>
                    <a:pt x="0" y="0"/>
                  </a:cubicBezTo>
                  <a:cubicBezTo>
                    <a:pt x="72" y="0"/>
                    <a:pt x="144" y="0"/>
                    <a:pt x="218" y="0"/>
                  </a:cubicBezTo>
                  <a:cubicBezTo>
                    <a:pt x="218" y="6"/>
                    <a:pt x="219" y="13"/>
                    <a:pt x="219" y="19"/>
                  </a:cubicBezTo>
                  <a:cubicBezTo>
                    <a:pt x="219" y="147"/>
                    <a:pt x="219" y="275"/>
                    <a:pt x="219" y="403"/>
                  </a:cubicBezTo>
                  <a:cubicBezTo>
                    <a:pt x="219" y="444"/>
                    <a:pt x="206" y="460"/>
                    <a:pt x="165" y="462"/>
                  </a:cubicBezTo>
                  <a:cubicBezTo>
                    <a:pt x="136" y="464"/>
                    <a:pt x="106" y="463"/>
                    <a:pt x="77" y="463"/>
                  </a:cubicBezTo>
                  <a:cubicBezTo>
                    <a:pt x="73" y="463"/>
                    <a:pt x="66" y="459"/>
                    <a:pt x="65" y="456"/>
                  </a:cubicBezTo>
                  <a:cubicBezTo>
                    <a:pt x="60" y="443"/>
                    <a:pt x="57" y="429"/>
                    <a:pt x="54" y="415"/>
                  </a:cubicBezTo>
                  <a:close/>
                  <a:moveTo>
                    <a:pt x="56" y="185"/>
                  </a:moveTo>
                  <a:cubicBezTo>
                    <a:pt x="91" y="185"/>
                    <a:pt x="125" y="185"/>
                    <a:pt x="160" y="185"/>
                  </a:cubicBezTo>
                  <a:cubicBezTo>
                    <a:pt x="160" y="167"/>
                    <a:pt x="160" y="150"/>
                    <a:pt x="160" y="133"/>
                  </a:cubicBezTo>
                  <a:cubicBezTo>
                    <a:pt x="125" y="133"/>
                    <a:pt x="91" y="133"/>
                    <a:pt x="56" y="133"/>
                  </a:cubicBezTo>
                  <a:cubicBezTo>
                    <a:pt x="56" y="151"/>
                    <a:pt x="56" y="168"/>
                    <a:pt x="56" y="185"/>
                  </a:cubicBezTo>
                  <a:close/>
                  <a:moveTo>
                    <a:pt x="160" y="41"/>
                  </a:moveTo>
                  <a:cubicBezTo>
                    <a:pt x="124" y="41"/>
                    <a:pt x="90" y="41"/>
                    <a:pt x="56" y="41"/>
                  </a:cubicBezTo>
                  <a:cubicBezTo>
                    <a:pt x="56" y="58"/>
                    <a:pt x="56" y="73"/>
                    <a:pt x="56" y="90"/>
                  </a:cubicBezTo>
                  <a:cubicBezTo>
                    <a:pt x="91" y="90"/>
                    <a:pt x="125" y="90"/>
                    <a:pt x="160" y="90"/>
                  </a:cubicBezTo>
                  <a:cubicBezTo>
                    <a:pt x="160" y="73"/>
                    <a:pt x="160" y="57"/>
                    <a:pt x="160"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 name="Freeform 51"/>
            <p:cNvSpPr>
              <a:spLocks noEditPoints="1"/>
            </p:cNvSpPr>
            <p:nvPr/>
          </p:nvSpPr>
          <p:spPr bwMode="auto">
            <a:xfrm>
              <a:off x="4705351" y="2509838"/>
              <a:ext cx="419100" cy="922338"/>
            </a:xfrm>
            <a:custGeom>
              <a:avLst/>
              <a:gdLst>
                <a:gd name="T0" fmla="*/ 0 w 210"/>
                <a:gd name="T1" fmla="*/ 0 h 462"/>
                <a:gd name="T2" fmla="*/ 210 w 210"/>
                <a:gd name="T3" fmla="*/ 0 h 462"/>
                <a:gd name="T4" fmla="*/ 210 w 210"/>
                <a:gd name="T5" fmla="*/ 227 h 462"/>
                <a:gd name="T6" fmla="*/ 56 w 210"/>
                <a:gd name="T7" fmla="*/ 227 h 462"/>
                <a:gd name="T8" fmla="*/ 56 w 210"/>
                <a:gd name="T9" fmla="*/ 462 h 462"/>
                <a:gd name="T10" fmla="*/ 0 w 210"/>
                <a:gd name="T11" fmla="*/ 462 h 462"/>
                <a:gd name="T12" fmla="*/ 0 w 210"/>
                <a:gd name="T13" fmla="*/ 0 h 462"/>
                <a:gd name="T14" fmla="*/ 154 w 210"/>
                <a:gd name="T15" fmla="*/ 134 h 462"/>
                <a:gd name="T16" fmla="*/ 57 w 210"/>
                <a:gd name="T17" fmla="*/ 134 h 462"/>
                <a:gd name="T18" fmla="*/ 57 w 210"/>
                <a:gd name="T19" fmla="*/ 186 h 462"/>
                <a:gd name="T20" fmla="*/ 154 w 210"/>
                <a:gd name="T21" fmla="*/ 186 h 462"/>
                <a:gd name="T22" fmla="*/ 154 w 210"/>
                <a:gd name="T23" fmla="*/ 134 h 462"/>
                <a:gd name="T24" fmla="*/ 56 w 210"/>
                <a:gd name="T25" fmla="*/ 91 h 462"/>
                <a:gd name="T26" fmla="*/ 154 w 210"/>
                <a:gd name="T27" fmla="*/ 91 h 462"/>
                <a:gd name="T28" fmla="*/ 154 w 210"/>
                <a:gd name="T29" fmla="*/ 40 h 462"/>
                <a:gd name="T30" fmla="*/ 56 w 210"/>
                <a:gd name="T31" fmla="*/ 40 h 462"/>
                <a:gd name="T32" fmla="*/ 56 w 210"/>
                <a:gd name="T33" fmla="*/ 9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0" h="462">
                  <a:moveTo>
                    <a:pt x="0" y="0"/>
                  </a:moveTo>
                  <a:cubicBezTo>
                    <a:pt x="70" y="0"/>
                    <a:pt x="139" y="0"/>
                    <a:pt x="210" y="0"/>
                  </a:cubicBezTo>
                  <a:cubicBezTo>
                    <a:pt x="210" y="75"/>
                    <a:pt x="210" y="150"/>
                    <a:pt x="210" y="227"/>
                  </a:cubicBezTo>
                  <a:cubicBezTo>
                    <a:pt x="159" y="227"/>
                    <a:pt x="108" y="227"/>
                    <a:pt x="56" y="227"/>
                  </a:cubicBezTo>
                  <a:cubicBezTo>
                    <a:pt x="56" y="307"/>
                    <a:pt x="56" y="384"/>
                    <a:pt x="56" y="462"/>
                  </a:cubicBezTo>
                  <a:cubicBezTo>
                    <a:pt x="37" y="462"/>
                    <a:pt x="19" y="462"/>
                    <a:pt x="0" y="462"/>
                  </a:cubicBezTo>
                  <a:cubicBezTo>
                    <a:pt x="0" y="309"/>
                    <a:pt x="0" y="156"/>
                    <a:pt x="0" y="0"/>
                  </a:cubicBezTo>
                  <a:close/>
                  <a:moveTo>
                    <a:pt x="154" y="134"/>
                  </a:moveTo>
                  <a:cubicBezTo>
                    <a:pt x="120" y="134"/>
                    <a:pt x="89" y="134"/>
                    <a:pt x="57" y="134"/>
                  </a:cubicBezTo>
                  <a:cubicBezTo>
                    <a:pt x="57" y="152"/>
                    <a:pt x="57" y="170"/>
                    <a:pt x="57" y="186"/>
                  </a:cubicBezTo>
                  <a:cubicBezTo>
                    <a:pt x="90" y="186"/>
                    <a:pt x="122" y="186"/>
                    <a:pt x="154" y="186"/>
                  </a:cubicBezTo>
                  <a:cubicBezTo>
                    <a:pt x="154" y="168"/>
                    <a:pt x="154" y="152"/>
                    <a:pt x="154" y="134"/>
                  </a:cubicBezTo>
                  <a:close/>
                  <a:moveTo>
                    <a:pt x="56" y="91"/>
                  </a:moveTo>
                  <a:cubicBezTo>
                    <a:pt x="90" y="91"/>
                    <a:pt x="121" y="91"/>
                    <a:pt x="154" y="91"/>
                  </a:cubicBezTo>
                  <a:cubicBezTo>
                    <a:pt x="154" y="73"/>
                    <a:pt x="154" y="57"/>
                    <a:pt x="154" y="40"/>
                  </a:cubicBezTo>
                  <a:cubicBezTo>
                    <a:pt x="120" y="40"/>
                    <a:pt x="88" y="40"/>
                    <a:pt x="56" y="40"/>
                  </a:cubicBezTo>
                  <a:cubicBezTo>
                    <a:pt x="56" y="58"/>
                    <a:pt x="56" y="74"/>
                    <a:pt x="56"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 name="Freeform 52"/>
            <p:cNvSpPr>
              <a:spLocks/>
            </p:cNvSpPr>
            <p:nvPr/>
          </p:nvSpPr>
          <p:spPr bwMode="auto">
            <a:xfrm>
              <a:off x="3201988" y="2509838"/>
              <a:ext cx="1076325" cy="922338"/>
            </a:xfrm>
            <a:custGeom>
              <a:avLst/>
              <a:gdLst>
                <a:gd name="T0" fmla="*/ 101 w 540"/>
                <a:gd name="T1" fmla="*/ 37 h 462"/>
                <a:gd name="T2" fmla="*/ 47 w 540"/>
                <a:gd name="T3" fmla="*/ 462 h 462"/>
                <a:gd name="T4" fmla="*/ 24 w 540"/>
                <a:gd name="T5" fmla="*/ 446 h 462"/>
                <a:gd name="T6" fmla="*/ 0 w 540"/>
                <a:gd name="T7" fmla="*/ 429 h 462"/>
                <a:gd name="T8" fmla="*/ 45 w 540"/>
                <a:gd name="T9" fmla="*/ 172 h 462"/>
                <a:gd name="T10" fmla="*/ 45 w 540"/>
                <a:gd name="T11" fmla="*/ 0 h 462"/>
                <a:gd name="T12" fmla="*/ 540 w 540"/>
                <a:gd name="T13" fmla="*/ 0 h 462"/>
                <a:gd name="T14" fmla="*/ 540 w 540"/>
                <a:gd name="T15" fmla="*/ 37 h 462"/>
                <a:gd name="T16" fmla="*/ 101 w 540"/>
                <a:gd name="T17" fmla="*/ 37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0" h="462">
                  <a:moveTo>
                    <a:pt x="101" y="37"/>
                  </a:moveTo>
                  <a:cubicBezTo>
                    <a:pt x="100" y="183"/>
                    <a:pt x="113" y="327"/>
                    <a:pt x="47" y="462"/>
                  </a:cubicBezTo>
                  <a:cubicBezTo>
                    <a:pt x="39" y="457"/>
                    <a:pt x="32" y="451"/>
                    <a:pt x="24" y="446"/>
                  </a:cubicBezTo>
                  <a:cubicBezTo>
                    <a:pt x="17" y="441"/>
                    <a:pt x="9" y="435"/>
                    <a:pt x="0" y="429"/>
                  </a:cubicBezTo>
                  <a:cubicBezTo>
                    <a:pt x="42" y="348"/>
                    <a:pt x="47" y="260"/>
                    <a:pt x="45" y="172"/>
                  </a:cubicBezTo>
                  <a:cubicBezTo>
                    <a:pt x="44" y="115"/>
                    <a:pt x="45" y="59"/>
                    <a:pt x="45" y="0"/>
                  </a:cubicBezTo>
                  <a:cubicBezTo>
                    <a:pt x="210" y="0"/>
                    <a:pt x="374" y="0"/>
                    <a:pt x="540" y="0"/>
                  </a:cubicBezTo>
                  <a:cubicBezTo>
                    <a:pt x="540" y="12"/>
                    <a:pt x="540" y="23"/>
                    <a:pt x="540" y="37"/>
                  </a:cubicBezTo>
                  <a:cubicBezTo>
                    <a:pt x="394" y="37"/>
                    <a:pt x="249" y="37"/>
                    <a:pt x="101" y="3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 name="Freeform 53"/>
            <p:cNvSpPr>
              <a:spLocks/>
            </p:cNvSpPr>
            <p:nvPr/>
          </p:nvSpPr>
          <p:spPr bwMode="auto">
            <a:xfrm>
              <a:off x="10729913" y="2790826"/>
              <a:ext cx="606425" cy="647700"/>
            </a:xfrm>
            <a:custGeom>
              <a:avLst/>
              <a:gdLst>
                <a:gd name="T0" fmla="*/ 212 w 304"/>
                <a:gd name="T1" fmla="*/ 51 h 324"/>
                <a:gd name="T2" fmla="*/ 212 w 304"/>
                <a:gd name="T3" fmla="*/ 88 h 324"/>
                <a:gd name="T4" fmla="*/ 212 w 304"/>
                <a:gd name="T5" fmla="*/ 262 h 324"/>
                <a:gd name="T6" fmla="*/ 151 w 304"/>
                <a:gd name="T7" fmla="*/ 323 h 324"/>
                <a:gd name="T8" fmla="*/ 87 w 304"/>
                <a:gd name="T9" fmla="*/ 323 h 324"/>
                <a:gd name="T10" fmla="*/ 72 w 304"/>
                <a:gd name="T11" fmla="*/ 314 h 324"/>
                <a:gd name="T12" fmla="*/ 66 w 304"/>
                <a:gd name="T13" fmla="*/ 271 h 324"/>
                <a:gd name="T14" fmla="*/ 121 w 304"/>
                <a:gd name="T15" fmla="*/ 271 h 324"/>
                <a:gd name="T16" fmla="*/ 151 w 304"/>
                <a:gd name="T17" fmla="*/ 243 h 324"/>
                <a:gd name="T18" fmla="*/ 151 w 304"/>
                <a:gd name="T19" fmla="*/ 52 h 324"/>
                <a:gd name="T20" fmla="*/ 0 w 304"/>
                <a:gd name="T21" fmla="*/ 52 h 324"/>
                <a:gd name="T22" fmla="*/ 0 w 304"/>
                <a:gd name="T23" fmla="*/ 0 h 324"/>
                <a:gd name="T24" fmla="*/ 304 w 304"/>
                <a:gd name="T25" fmla="*/ 0 h 324"/>
                <a:gd name="T26" fmla="*/ 304 w 304"/>
                <a:gd name="T27" fmla="*/ 51 h 324"/>
                <a:gd name="T28" fmla="*/ 212 w 304"/>
                <a:gd name="T29" fmla="*/ 5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4" h="324">
                  <a:moveTo>
                    <a:pt x="212" y="51"/>
                  </a:moveTo>
                  <a:cubicBezTo>
                    <a:pt x="212" y="66"/>
                    <a:pt x="212" y="77"/>
                    <a:pt x="212" y="88"/>
                  </a:cubicBezTo>
                  <a:cubicBezTo>
                    <a:pt x="212" y="146"/>
                    <a:pt x="212" y="204"/>
                    <a:pt x="212" y="262"/>
                  </a:cubicBezTo>
                  <a:cubicBezTo>
                    <a:pt x="212" y="307"/>
                    <a:pt x="196" y="322"/>
                    <a:pt x="151" y="323"/>
                  </a:cubicBezTo>
                  <a:cubicBezTo>
                    <a:pt x="129" y="323"/>
                    <a:pt x="108" y="324"/>
                    <a:pt x="87" y="323"/>
                  </a:cubicBezTo>
                  <a:cubicBezTo>
                    <a:pt x="82" y="322"/>
                    <a:pt x="73" y="318"/>
                    <a:pt x="72" y="314"/>
                  </a:cubicBezTo>
                  <a:cubicBezTo>
                    <a:pt x="69" y="300"/>
                    <a:pt x="68" y="286"/>
                    <a:pt x="66" y="271"/>
                  </a:cubicBezTo>
                  <a:cubicBezTo>
                    <a:pt x="85" y="271"/>
                    <a:pt x="103" y="271"/>
                    <a:pt x="121" y="271"/>
                  </a:cubicBezTo>
                  <a:cubicBezTo>
                    <a:pt x="146" y="271"/>
                    <a:pt x="151" y="267"/>
                    <a:pt x="151" y="243"/>
                  </a:cubicBezTo>
                  <a:cubicBezTo>
                    <a:pt x="151" y="180"/>
                    <a:pt x="151" y="117"/>
                    <a:pt x="151" y="52"/>
                  </a:cubicBezTo>
                  <a:cubicBezTo>
                    <a:pt x="100" y="52"/>
                    <a:pt x="50" y="52"/>
                    <a:pt x="0" y="52"/>
                  </a:cubicBezTo>
                  <a:cubicBezTo>
                    <a:pt x="0" y="33"/>
                    <a:pt x="0" y="17"/>
                    <a:pt x="0" y="0"/>
                  </a:cubicBezTo>
                  <a:cubicBezTo>
                    <a:pt x="102" y="0"/>
                    <a:pt x="203" y="0"/>
                    <a:pt x="304" y="0"/>
                  </a:cubicBezTo>
                  <a:cubicBezTo>
                    <a:pt x="304" y="17"/>
                    <a:pt x="304" y="34"/>
                    <a:pt x="304" y="51"/>
                  </a:cubicBezTo>
                  <a:cubicBezTo>
                    <a:pt x="274" y="51"/>
                    <a:pt x="245" y="51"/>
                    <a:pt x="212"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 name="Freeform 54"/>
            <p:cNvSpPr>
              <a:spLocks/>
            </p:cNvSpPr>
            <p:nvPr/>
          </p:nvSpPr>
          <p:spPr bwMode="auto">
            <a:xfrm>
              <a:off x="10277476" y="2714626"/>
              <a:ext cx="420688" cy="719138"/>
            </a:xfrm>
            <a:custGeom>
              <a:avLst/>
              <a:gdLst>
                <a:gd name="T0" fmla="*/ 89 w 211"/>
                <a:gd name="T1" fmla="*/ 154 h 360"/>
                <a:gd name="T2" fmla="*/ 28 w 211"/>
                <a:gd name="T3" fmla="*/ 200 h 360"/>
                <a:gd name="T4" fmla="*/ 0 w 211"/>
                <a:gd name="T5" fmla="*/ 151 h 360"/>
                <a:gd name="T6" fmla="*/ 164 w 211"/>
                <a:gd name="T7" fmla="*/ 0 h 360"/>
                <a:gd name="T8" fmla="*/ 211 w 211"/>
                <a:gd name="T9" fmla="*/ 35 h 360"/>
                <a:gd name="T10" fmla="*/ 164 w 211"/>
                <a:gd name="T11" fmla="*/ 89 h 360"/>
                <a:gd name="T12" fmla="*/ 150 w 211"/>
                <a:gd name="T13" fmla="*/ 125 h 360"/>
                <a:gd name="T14" fmla="*/ 150 w 211"/>
                <a:gd name="T15" fmla="*/ 360 h 360"/>
                <a:gd name="T16" fmla="*/ 89 w 211"/>
                <a:gd name="T17" fmla="*/ 360 h 360"/>
                <a:gd name="T18" fmla="*/ 89 w 211"/>
                <a:gd name="T19" fmla="*/ 154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360">
                  <a:moveTo>
                    <a:pt x="89" y="154"/>
                  </a:moveTo>
                  <a:cubicBezTo>
                    <a:pt x="66" y="171"/>
                    <a:pt x="47" y="185"/>
                    <a:pt x="28" y="200"/>
                  </a:cubicBezTo>
                  <a:cubicBezTo>
                    <a:pt x="18" y="184"/>
                    <a:pt x="9" y="168"/>
                    <a:pt x="0" y="151"/>
                  </a:cubicBezTo>
                  <a:cubicBezTo>
                    <a:pt x="61" y="109"/>
                    <a:pt x="120" y="63"/>
                    <a:pt x="164" y="0"/>
                  </a:cubicBezTo>
                  <a:cubicBezTo>
                    <a:pt x="180" y="12"/>
                    <a:pt x="195" y="23"/>
                    <a:pt x="211" y="35"/>
                  </a:cubicBezTo>
                  <a:cubicBezTo>
                    <a:pt x="195" y="54"/>
                    <a:pt x="180" y="72"/>
                    <a:pt x="164" y="89"/>
                  </a:cubicBezTo>
                  <a:cubicBezTo>
                    <a:pt x="154" y="100"/>
                    <a:pt x="150" y="110"/>
                    <a:pt x="150" y="125"/>
                  </a:cubicBezTo>
                  <a:cubicBezTo>
                    <a:pt x="151" y="203"/>
                    <a:pt x="150" y="280"/>
                    <a:pt x="150" y="360"/>
                  </a:cubicBezTo>
                  <a:cubicBezTo>
                    <a:pt x="130" y="360"/>
                    <a:pt x="110" y="360"/>
                    <a:pt x="89" y="360"/>
                  </a:cubicBezTo>
                  <a:cubicBezTo>
                    <a:pt x="89" y="293"/>
                    <a:pt x="89" y="226"/>
                    <a:pt x="89" y="1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Freeform 55"/>
            <p:cNvSpPr>
              <a:spLocks/>
            </p:cNvSpPr>
            <p:nvPr/>
          </p:nvSpPr>
          <p:spPr bwMode="auto">
            <a:xfrm>
              <a:off x="4122738" y="3662363"/>
              <a:ext cx="347663" cy="395288"/>
            </a:xfrm>
            <a:custGeom>
              <a:avLst/>
              <a:gdLst>
                <a:gd name="T0" fmla="*/ 36 w 174"/>
                <a:gd name="T1" fmla="*/ 194 h 198"/>
                <a:gd name="T2" fmla="*/ 0 w 174"/>
                <a:gd name="T3" fmla="*/ 194 h 198"/>
                <a:gd name="T4" fmla="*/ 0 w 174"/>
                <a:gd name="T5" fmla="*/ 1 h 198"/>
                <a:gd name="T6" fmla="*/ 52 w 174"/>
                <a:gd name="T7" fmla="*/ 1 h 198"/>
                <a:gd name="T8" fmla="*/ 63 w 174"/>
                <a:gd name="T9" fmla="*/ 14 h 198"/>
                <a:gd name="T10" fmla="*/ 89 w 174"/>
                <a:gd name="T11" fmla="*/ 110 h 198"/>
                <a:gd name="T12" fmla="*/ 112 w 174"/>
                <a:gd name="T13" fmla="*/ 2 h 198"/>
                <a:gd name="T14" fmla="*/ 174 w 174"/>
                <a:gd name="T15" fmla="*/ 2 h 198"/>
                <a:gd name="T16" fmla="*/ 174 w 174"/>
                <a:gd name="T17" fmla="*/ 194 h 198"/>
                <a:gd name="T18" fmla="*/ 139 w 174"/>
                <a:gd name="T19" fmla="*/ 194 h 198"/>
                <a:gd name="T20" fmla="*/ 139 w 174"/>
                <a:gd name="T21" fmla="*/ 55 h 198"/>
                <a:gd name="T22" fmla="*/ 135 w 174"/>
                <a:gd name="T23" fmla="*/ 55 h 198"/>
                <a:gd name="T24" fmla="*/ 115 w 174"/>
                <a:gd name="T25" fmla="*/ 141 h 198"/>
                <a:gd name="T26" fmla="*/ 108 w 174"/>
                <a:gd name="T27" fmla="*/ 174 h 198"/>
                <a:gd name="T28" fmla="*/ 81 w 174"/>
                <a:gd name="T29" fmla="*/ 194 h 198"/>
                <a:gd name="T30" fmla="*/ 67 w 174"/>
                <a:gd name="T31" fmla="*/ 181 h 198"/>
                <a:gd name="T32" fmla="*/ 36 w 174"/>
                <a:gd name="T33" fmla="*/ 54 h 198"/>
                <a:gd name="T34" fmla="*/ 36 w 174"/>
                <a:gd name="T35" fmla="*/ 19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4" h="198">
                  <a:moveTo>
                    <a:pt x="36" y="194"/>
                  </a:moveTo>
                  <a:cubicBezTo>
                    <a:pt x="22" y="194"/>
                    <a:pt x="12" y="194"/>
                    <a:pt x="0" y="194"/>
                  </a:cubicBezTo>
                  <a:cubicBezTo>
                    <a:pt x="0" y="130"/>
                    <a:pt x="0" y="67"/>
                    <a:pt x="0" y="1"/>
                  </a:cubicBezTo>
                  <a:cubicBezTo>
                    <a:pt x="17" y="1"/>
                    <a:pt x="35" y="0"/>
                    <a:pt x="52" y="1"/>
                  </a:cubicBezTo>
                  <a:cubicBezTo>
                    <a:pt x="56" y="2"/>
                    <a:pt x="62" y="9"/>
                    <a:pt x="63" y="14"/>
                  </a:cubicBezTo>
                  <a:cubicBezTo>
                    <a:pt x="71" y="46"/>
                    <a:pt x="78" y="78"/>
                    <a:pt x="89" y="110"/>
                  </a:cubicBezTo>
                  <a:cubicBezTo>
                    <a:pt x="96" y="74"/>
                    <a:pt x="104" y="39"/>
                    <a:pt x="112" y="2"/>
                  </a:cubicBezTo>
                  <a:cubicBezTo>
                    <a:pt x="133" y="2"/>
                    <a:pt x="153" y="2"/>
                    <a:pt x="174" y="2"/>
                  </a:cubicBezTo>
                  <a:cubicBezTo>
                    <a:pt x="174" y="66"/>
                    <a:pt x="174" y="129"/>
                    <a:pt x="174" y="194"/>
                  </a:cubicBezTo>
                  <a:cubicBezTo>
                    <a:pt x="163" y="194"/>
                    <a:pt x="152" y="194"/>
                    <a:pt x="139" y="194"/>
                  </a:cubicBezTo>
                  <a:cubicBezTo>
                    <a:pt x="139" y="147"/>
                    <a:pt x="139" y="101"/>
                    <a:pt x="139" y="55"/>
                  </a:cubicBezTo>
                  <a:cubicBezTo>
                    <a:pt x="138" y="55"/>
                    <a:pt x="136" y="55"/>
                    <a:pt x="135" y="55"/>
                  </a:cubicBezTo>
                  <a:cubicBezTo>
                    <a:pt x="128" y="83"/>
                    <a:pt x="122" y="112"/>
                    <a:pt x="115" y="141"/>
                  </a:cubicBezTo>
                  <a:cubicBezTo>
                    <a:pt x="113" y="152"/>
                    <a:pt x="109" y="163"/>
                    <a:pt x="108" y="174"/>
                  </a:cubicBezTo>
                  <a:cubicBezTo>
                    <a:pt x="108" y="193"/>
                    <a:pt x="98" y="198"/>
                    <a:pt x="81" y="194"/>
                  </a:cubicBezTo>
                  <a:cubicBezTo>
                    <a:pt x="76" y="193"/>
                    <a:pt x="68" y="187"/>
                    <a:pt x="67" y="181"/>
                  </a:cubicBezTo>
                  <a:cubicBezTo>
                    <a:pt x="57" y="139"/>
                    <a:pt x="48" y="97"/>
                    <a:pt x="36" y="54"/>
                  </a:cubicBezTo>
                  <a:cubicBezTo>
                    <a:pt x="36" y="100"/>
                    <a:pt x="36" y="146"/>
                    <a:pt x="36" y="19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56"/>
            <p:cNvSpPr>
              <a:spLocks/>
            </p:cNvSpPr>
            <p:nvPr/>
          </p:nvSpPr>
          <p:spPr bwMode="auto">
            <a:xfrm>
              <a:off x="7840663" y="3046413"/>
              <a:ext cx="642938" cy="390525"/>
            </a:xfrm>
            <a:custGeom>
              <a:avLst/>
              <a:gdLst>
                <a:gd name="T0" fmla="*/ 322 w 322"/>
                <a:gd name="T1" fmla="*/ 0 h 195"/>
                <a:gd name="T2" fmla="*/ 322 w 322"/>
                <a:gd name="T3" fmla="*/ 40 h 195"/>
                <a:gd name="T4" fmla="*/ 187 w 322"/>
                <a:gd name="T5" fmla="*/ 40 h 195"/>
                <a:gd name="T6" fmla="*/ 187 w 322"/>
                <a:gd name="T7" fmla="*/ 129 h 195"/>
                <a:gd name="T8" fmla="*/ 121 w 322"/>
                <a:gd name="T9" fmla="*/ 195 h 195"/>
                <a:gd name="T10" fmla="*/ 80 w 322"/>
                <a:gd name="T11" fmla="*/ 195 h 195"/>
                <a:gd name="T12" fmla="*/ 67 w 322"/>
                <a:gd name="T13" fmla="*/ 147 h 195"/>
                <a:gd name="T14" fmla="*/ 121 w 322"/>
                <a:gd name="T15" fmla="*/ 147 h 195"/>
                <a:gd name="T16" fmla="*/ 135 w 322"/>
                <a:gd name="T17" fmla="*/ 133 h 195"/>
                <a:gd name="T18" fmla="*/ 135 w 322"/>
                <a:gd name="T19" fmla="*/ 57 h 195"/>
                <a:gd name="T20" fmla="*/ 134 w 322"/>
                <a:gd name="T21" fmla="*/ 41 h 195"/>
                <a:gd name="T22" fmla="*/ 0 w 322"/>
                <a:gd name="T23" fmla="*/ 41 h 195"/>
                <a:gd name="T24" fmla="*/ 0 w 322"/>
                <a:gd name="T25" fmla="*/ 0 h 195"/>
                <a:gd name="T26" fmla="*/ 322 w 322"/>
                <a:gd name="T2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 h="195">
                  <a:moveTo>
                    <a:pt x="322" y="0"/>
                  </a:moveTo>
                  <a:cubicBezTo>
                    <a:pt x="322" y="14"/>
                    <a:pt x="322" y="26"/>
                    <a:pt x="322" y="40"/>
                  </a:cubicBezTo>
                  <a:cubicBezTo>
                    <a:pt x="278" y="40"/>
                    <a:pt x="234" y="40"/>
                    <a:pt x="187" y="40"/>
                  </a:cubicBezTo>
                  <a:cubicBezTo>
                    <a:pt x="187" y="71"/>
                    <a:pt x="187" y="100"/>
                    <a:pt x="187" y="129"/>
                  </a:cubicBezTo>
                  <a:cubicBezTo>
                    <a:pt x="187" y="181"/>
                    <a:pt x="173" y="195"/>
                    <a:pt x="121" y="195"/>
                  </a:cubicBezTo>
                  <a:cubicBezTo>
                    <a:pt x="107" y="195"/>
                    <a:pt x="94" y="195"/>
                    <a:pt x="80" y="195"/>
                  </a:cubicBezTo>
                  <a:cubicBezTo>
                    <a:pt x="76" y="179"/>
                    <a:pt x="72" y="164"/>
                    <a:pt x="67" y="147"/>
                  </a:cubicBezTo>
                  <a:cubicBezTo>
                    <a:pt x="86" y="147"/>
                    <a:pt x="103" y="147"/>
                    <a:pt x="121" y="147"/>
                  </a:cubicBezTo>
                  <a:cubicBezTo>
                    <a:pt x="131" y="147"/>
                    <a:pt x="135" y="144"/>
                    <a:pt x="135" y="133"/>
                  </a:cubicBezTo>
                  <a:cubicBezTo>
                    <a:pt x="134" y="108"/>
                    <a:pt x="135" y="83"/>
                    <a:pt x="135" y="57"/>
                  </a:cubicBezTo>
                  <a:cubicBezTo>
                    <a:pt x="135" y="53"/>
                    <a:pt x="134" y="48"/>
                    <a:pt x="134" y="41"/>
                  </a:cubicBezTo>
                  <a:cubicBezTo>
                    <a:pt x="89" y="41"/>
                    <a:pt x="45" y="41"/>
                    <a:pt x="0" y="41"/>
                  </a:cubicBezTo>
                  <a:cubicBezTo>
                    <a:pt x="0" y="26"/>
                    <a:pt x="0" y="14"/>
                    <a:pt x="0" y="0"/>
                  </a:cubicBezTo>
                  <a:cubicBezTo>
                    <a:pt x="107" y="0"/>
                    <a:pt x="214" y="0"/>
                    <a:pt x="32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 name="Freeform 57"/>
            <p:cNvSpPr>
              <a:spLocks noEditPoints="1"/>
            </p:cNvSpPr>
            <p:nvPr/>
          </p:nvSpPr>
          <p:spPr bwMode="auto">
            <a:xfrm>
              <a:off x="9910763" y="3660776"/>
              <a:ext cx="307975" cy="390525"/>
            </a:xfrm>
            <a:custGeom>
              <a:avLst/>
              <a:gdLst>
                <a:gd name="T0" fmla="*/ 0 w 155"/>
                <a:gd name="T1" fmla="*/ 193 h 196"/>
                <a:gd name="T2" fmla="*/ 0 w 155"/>
                <a:gd name="T3" fmla="*/ 0 h 196"/>
                <a:gd name="T4" fmla="*/ 107 w 155"/>
                <a:gd name="T5" fmla="*/ 6 h 196"/>
                <a:gd name="T6" fmla="*/ 142 w 155"/>
                <a:gd name="T7" fmla="*/ 39 h 196"/>
                <a:gd name="T8" fmla="*/ 121 w 155"/>
                <a:gd name="T9" fmla="*/ 87 h 196"/>
                <a:gd name="T10" fmla="*/ 149 w 155"/>
                <a:gd name="T11" fmla="*/ 136 h 196"/>
                <a:gd name="T12" fmla="*/ 104 w 155"/>
                <a:gd name="T13" fmla="*/ 192 h 196"/>
                <a:gd name="T14" fmla="*/ 0 w 155"/>
                <a:gd name="T15" fmla="*/ 193 h 196"/>
                <a:gd name="T16" fmla="*/ 41 w 155"/>
                <a:gd name="T17" fmla="*/ 160 h 196"/>
                <a:gd name="T18" fmla="*/ 86 w 155"/>
                <a:gd name="T19" fmla="*/ 157 h 196"/>
                <a:gd name="T20" fmla="*/ 106 w 155"/>
                <a:gd name="T21" fmla="*/ 135 h 196"/>
                <a:gd name="T22" fmla="*/ 83 w 155"/>
                <a:gd name="T23" fmla="*/ 113 h 196"/>
                <a:gd name="T24" fmla="*/ 41 w 155"/>
                <a:gd name="T25" fmla="*/ 112 h 196"/>
                <a:gd name="T26" fmla="*/ 41 w 155"/>
                <a:gd name="T27" fmla="*/ 160 h 196"/>
                <a:gd name="T28" fmla="*/ 42 w 155"/>
                <a:gd name="T29" fmla="*/ 38 h 196"/>
                <a:gd name="T30" fmla="*/ 42 w 155"/>
                <a:gd name="T31" fmla="*/ 77 h 196"/>
                <a:gd name="T32" fmla="*/ 90 w 155"/>
                <a:gd name="T33" fmla="*/ 71 h 196"/>
                <a:gd name="T34" fmla="*/ 101 w 155"/>
                <a:gd name="T35" fmla="*/ 54 h 196"/>
                <a:gd name="T36" fmla="*/ 89 w 155"/>
                <a:gd name="T37" fmla="*/ 41 h 196"/>
                <a:gd name="T38" fmla="*/ 42 w 155"/>
                <a:gd name="T39" fmla="*/ 3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5" h="196">
                  <a:moveTo>
                    <a:pt x="0" y="193"/>
                  </a:moveTo>
                  <a:cubicBezTo>
                    <a:pt x="0" y="131"/>
                    <a:pt x="0" y="68"/>
                    <a:pt x="0" y="0"/>
                  </a:cubicBezTo>
                  <a:cubicBezTo>
                    <a:pt x="36" y="2"/>
                    <a:pt x="72" y="3"/>
                    <a:pt x="107" y="6"/>
                  </a:cubicBezTo>
                  <a:cubicBezTo>
                    <a:pt x="125" y="8"/>
                    <a:pt x="139" y="19"/>
                    <a:pt x="142" y="39"/>
                  </a:cubicBezTo>
                  <a:cubicBezTo>
                    <a:pt x="146" y="63"/>
                    <a:pt x="136" y="79"/>
                    <a:pt x="121" y="87"/>
                  </a:cubicBezTo>
                  <a:cubicBezTo>
                    <a:pt x="130" y="103"/>
                    <a:pt x="146" y="119"/>
                    <a:pt x="149" y="136"/>
                  </a:cubicBezTo>
                  <a:cubicBezTo>
                    <a:pt x="155" y="170"/>
                    <a:pt x="140" y="188"/>
                    <a:pt x="104" y="192"/>
                  </a:cubicBezTo>
                  <a:cubicBezTo>
                    <a:pt x="70" y="196"/>
                    <a:pt x="36" y="193"/>
                    <a:pt x="0" y="193"/>
                  </a:cubicBezTo>
                  <a:close/>
                  <a:moveTo>
                    <a:pt x="41" y="160"/>
                  </a:moveTo>
                  <a:cubicBezTo>
                    <a:pt x="58" y="159"/>
                    <a:pt x="72" y="158"/>
                    <a:pt x="86" y="157"/>
                  </a:cubicBezTo>
                  <a:cubicBezTo>
                    <a:pt x="100" y="156"/>
                    <a:pt x="107" y="149"/>
                    <a:pt x="106" y="135"/>
                  </a:cubicBezTo>
                  <a:cubicBezTo>
                    <a:pt x="105" y="120"/>
                    <a:pt x="96" y="114"/>
                    <a:pt x="83" y="113"/>
                  </a:cubicBezTo>
                  <a:cubicBezTo>
                    <a:pt x="70" y="111"/>
                    <a:pt x="56" y="112"/>
                    <a:pt x="41" y="112"/>
                  </a:cubicBezTo>
                  <a:cubicBezTo>
                    <a:pt x="41" y="128"/>
                    <a:pt x="41" y="142"/>
                    <a:pt x="41" y="160"/>
                  </a:cubicBezTo>
                  <a:close/>
                  <a:moveTo>
                    <a:pt x="42" y="38"/>
                  </a:moveTo>
                  <a:cubicBezTo>
                    <a:pt x="42" y="52"/>
                    <a:pt x="42" y="63"/>
                    <a:pt x="42" y="77"/>
                  </a:cubicBezTo>
                  <a:cubicBezTo>
                    <a:pt x="59" y="75"/>
                    <a:pt x="75" y="75"/>
                    <a:pt x="90" y="71"/>
                  </a:cubicBezTo>
                  <a:cubicBezTo>
                    <a:pt x="95" y="70"/>
                    <a:pt x="101" y="60"/>
                    <a:pt x="101" y="54"/>
                  </a:cubicBezTo>
                  <a:cubicBezTo>
                    <a:pt x="101" y="50"/>
                    <a:pt x="94" y="42"/>
                    <a:pt x="89" y="41"/>
                  </a:cubicBezTo>
                  <a:cubicBezTo>
                    <a:pt x="73" y="38"/>
                    <a:pt x="57" y="39"/>
                    <a:pt x="42" y="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 name="Freeform 58"/>
            <p:cNvSpPr>
              <a:spLocks/>
            </p:cNvSpPr>
            <p:nvPr/>
          </p:nvSpPr>
          <p:spPr bwMode="auto">
            <a:xfrm>
              <a:off x="8645526" y="3654426"/>
              <a:ext cx="290513" cy="407988"/>
            </a:xfrm>
            <a:custGeom>
              <a:avLst/>
              <a:gdLst>
                <a:gd name="T0" fmla="*/ 107 w 146"/>
                <a:gd name="T1" fmla="*/ 112 h 204"/>
                <a:gd name="T2" fmla="*/ 107 w 146"/>
                <a:gd name="T3" fmla="*/ 6 h 204"/>
                <a:gd name="T4" fmla="*/ 146 w 146"/>
                <a:gd name="T5" fmla="*/ 6 h 204"/>
                <a:gd name="T6" fmla="*/ 146 w 146"/>
                <a:gd name="T7" fmla="*/ 196 h 204"/>
                <a:gd name="T8" fmla="*/ 93 w 146"/>
                <a:gd name="T9" fmla="*/ 175 h 204"/>
                <a:gd name="T10" fmla="*/ 40 w 146"/>
                <a:gd name="T11" fmla="*/ 82 h 204"/>
                <a:gd name="T12" fmla="*/ 40 w 146"/>
                <a:gd name="T13" fmla="*/ 198 h 204"/>
                <a:gd name="T14" fmla="*/ 0 w 146"/>
                <a:gd name="T15" fmla="*/ 198 h 204"/>
                <a:gd name="T16" fmla="*/ 0 w 146"/>
                <a:gd name="T17" fmla="*/ 7 h 204"/>
                <a:gd name="T18" fmla="*/ 55 w 146"/>
                <a:gd name="T19" fmla="*/ 30 h 204"/>
                <a:gd name="T20" fmla="*/ 103 w 146"/>
                <a:gd name="T21" fmla="*/ 113 h 204"/>
                <a:gd name="T22" fmla="*/ 107 w 146"/>
                <a:gd name="T23" fmla="*/ 11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204">
                  <a:moveTo>
                    <a:pt x="107" y="112"/>
                  </a:moveTo>
                  <a:cubicBezTo>
                    <a:pt x="107" y="77"/>
                    <a:pt x="107" y="43"/>
                    <a:pt x="107" y="6"/>
                  </a:cubicBezTo>
                  <a:cubicBezTo>
                    <a:pt x="120" y="6"/>
                    <a:pt x="132" y="6"/>
                    <a:pt x="146" y="6"/>
                  </a:cubicBezTo>
                  <a:cubicBezTo>
                    <a:pt x="146" y="70"/>
                    <a:pt x="146" y="133"/>
                    <a:pt x="146" y="196"/>
                  </a:cubicBezTo>
                  <a:cubicBezTo>
                    <a:pt x="113" y="204"/>
                    <a:pt x="108" y="202"/>
                    <a:pt x="93" y="175"/>
                  </a:cubicBezTo>
                  <a:cubicBezTo>
                    <a:pt x="77" y="146"/>
                    <a:pt x="60" y="117"/>
                    <a:pt x="40" y="82"/>
                  </a:cubicBezTo>
                  <a:cubicBezTo>
                    <a:pt x="40" y="125"/>
                    <a:pt x="40" y="161"/>
                    <a:pt x="40" y="198"/>
                  </a:cubicBezTo>
                  <a:cubicBezTo>
                    <a:pt x="26" y="198"/>
                    <a:pt x="14" y="198"/>
                    <a:pt x="0" y="198"/>
                  </a:cubicBezTo>
                  <a:cubicBezTo>
                    <a:pt x="0" y="134"/>
                    <a:pt x="0" y="71"/>
                    <a:pt x="0" y="7"/>
                  </a:cubicBezTo>
                  <a:cubicBezTo>
                    <a:pt x="35" y="0"/>
                    <a:pt x="38" y="1"/>
                    <a:pt x="55" y="30"/>
                  </a:cubicBezTo>
                  <a:cubicBezTo>
                    <a:pt x="71" y="57"/>
                    <a:pt x="87" y="85"/>
                    <a:pt x="103" y="113"/>
                  </a:cubicBezTo>
                  <a:cubicBezTo>
                    <a:pt x="104" y="113"/>
                    <a:pt x="106" y="112"/>
                    <a:pt x="107" y="1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 name="Freeform 59"/>
            <p:cNvSpPr>
              <a:spLocks/>
            </p:cNvSpPr>
            <p:nvPr/>
          </p:nvSpPr>
          <p:spPr bwMode="auto">
            <a:xfrm>
              <a:off x="5654676" y="3652838"/>
              <a:ext cx="292100" cy="406400"/>
            </a:xfrm>
            <a:custGeom>
              <a:avLst/>
              <a:gdLst>
                <a:gd name="T0" fmla="*/ 107 w 146"/>
                <a:gd name="T1" fmla="*/ 113 h 204"/>
                <a:gd name="T2" fmla="*/ 107 w 146"/>
                <a:gd name="T3" fmla="*/ 7 h 204"/>
                <a:gd name="T4" fmla="*/ 146 w 146"/>
                <a:gd name="T5" fmla="*/ 7 h 204"/>
                <a:gd name="T6" fmla="*/ 146 w 146"/>
                <a:gd name="T7" fmla="*/ 198 h 204"/>
                <a:gd name="T8" fmla="*/ 91 w 146"/>
                <a:gd name="T9" fmla="*/ 173 h 204"/>
                <a:gd name="T10" fmla="*/ 40 w 146"/>
                <a:gd name="T11" fmla="*/ 88 h 204"/>
                <a:gd name="T12" fmla="*/ 40 w 146"/>
                <a:gd name="T13" fmla="*/ 199 h 204"/>
                <a:gd name="T14" fmla="*/ 0 w 146"/>
                <a:gd name="T15" fmla="*/ 199 h 204"/>
                <a:gd name="T16" fmla="*/ 0 w 146"/>
                <a:gd name="T17" fmla="*/ 8 h 204"/>
                <a:gd name="T18" fmla="*/ 57 w 146"/>
                <a:gd name="T19" fmla="*/ 33 h 204"/>
                <a:gd name="T20" fmla="*/ 103 w 146"/>
                <a:gd name="T21" fmla="*/ 114 h 204"/>
                <a:gd name="T22" fmla="*/ 107 w 146"/>
                <a:gd name="T23" fmla="*/ 113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204">
                  <a:moveTo>
                    <a:pt x="107" y="113"/>
                  </a:moveTo>
                  <a:cubicBezTo>
                    <a:pt x="107" y="78"/>
                    <a:pt x="107" y="43"/>
                    <a:pt x="107" y="7"/>
                  </a:cubicBezTo>
                  <a:cubicBezTo>
                    <a:pt x="121" y="7"/>
                    <a:pt x="132" y="7"/>
                    <a:pt x="146" y="7"/>
                  </a:cubicBezTo>
                  <a:cubicBezTo>
                    <a:pt x="146" y="71"/>
                    <a:pt x="146" y="134"/>
                    <a:pt x="146" y="198"/>
                  </a:cubicBezTo>
                  <a:cubicBezTo>
                    <a:pt x="110" y="204"/>
                    <a:pt x="108" y="203"/>
                    <a:pt x="91" y="173"/>
                  </a:cubicBezTo>
                  <a:cubicBezTo>
                    <a:pt x="75" y="145"/>
                    <a:pt x="59" y="116"/>
                    <a:pt x="40" y="88"/>
                  </a:cubicBezTo>
                  <a:cubicBezTo>
                    <a:pt x="40" y="125"/>
                    <a:pt x="40" y="161"/>
                    <a:pt x="40" y="199"/>
                  </a:cubicBezTo>
                  <a:cubicBezTo>
                    <a:pt x="25" y="199"/>
                    <a:pt x="14" y="199"/>
                    <a:pt x="0" y="199"/>
                  </a:cubicBezTo>
                  <a:cubicBezTo>
                    <a:pt x="0" y="136"/>
                    <a:pt x="0" y="72"/>
                    <a:pt x="0" y="8"/>
                  </a:cubicBezTo>
                  <a:cubicBezTo>
                    <a:pt x="36" y="0"/>
                    <a:pt x="39" y="2"/>
                    <a:pt x="57" y="33"/>
                  </a:cubicBezTo>
                  <a:cubicBezTo>
                    <a:pt x="72" y="60"/>
                    <a:pt x="88" y="87"/>
                    <a:pt x="103" y="114"/>
                  </a:cubicBezTo>
                  <a:cubicBezTo>
                    <a:pt x="105" y="114"/>
                    <a:pt x="106" y="114"/>
                    <a:pt x="107" y="1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60"/>
            <p:cNvSpPr>
              <a:spLocks/>
            </p:cNvSpPr>
            <p:nvPr/>
          </p:nvSpPr>
          <p:spPr bwMode="auto">
            <a:xfrm>
              <a:off x="7038976" y="3652838"/>
              <a:ext cx="290513" cy="406400"/>
            </a:xfrm>
            <a:custGeom>
              <a:avLst/>
              <a:gdLst>
                <a:gd name="T0" fmla="*/ 145 w 145"/>
                <a:gd name="T1" fmla="*/ 198 h 204"/>
                <a:gd name="T2" fmla="*/ 92 w 145"/>
                <a:gd name="T3" fmla="*/ 175 h 204"/>
                <a:gd name="T4" fmla="*/ 39 w 145"/>
                <a:gd name="T5" fmla="*/ 89 h 204"/>
                <a:gd name="T6" fmla="*/ 39 w 145"/>
                <a:gd name="T7" fmla="*/ 199 h 204"/>
                <a:gd name="T8" fmla="*/ 0 w 145"/>
                <a:gd name="T9" fmla="*/ 199 h 204"/>
                <a:gd name="T10" fmla="*/ 0 w 145"/>
                <a:gd name="T11" fmla="*/ 9 h 204"/>
                <a:gd name="T12" fmla="*/ 55 w 145"/>
                <a:gd name="T13" fmla="*/ 31 h 204"/>
                <a:gd name="T14" fmla="*/ 106 w 145"/>
                <a:gd name="T15" fmla="*/ 112 h 204"/>
                <a:gd name="T16" fmla="*/ 106 w 145"/>
                <a:gd name="T17" fmla="*/ 7 h 204"/>
                <a:gd name="T18" fmla="*/ 145 w 145"/>
                <a:gd name="T19" fmla="*/ 7 h 204"/>
                <a:gd name="T20" fmla="*/ 145 w 145"/>
                <a:gd name="T21" fmla="*/ 19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204">
                  <a:moveTo>
                    <a:pt x="145" y="198"/>
                  </a:moveTo>
                  <a:cubicBezTo>
                    <a:pt x="120" y="204"/>
                    <a:pt x="103" y="200"/>
                    <a:pt x="92" y="175"/>
                  </a:cubicBezTo>
                  <a:cubicBezTo>
                    <a:pt x="78" y="145"/>
                    <a:pt x="60" y="117"/>
                    <a:pt x="39" y="89"/>
                  </a:cubicBezTo>
                  <a:cubicBezTo>
                    <a:pt x="39" y="125"/>
                    <a:pt x="39" y="162"/>
                    <a:pt x="39" y="199"/>
                  </a:cubicBezTo>
                  <a:cubicBezTo>
                    <a:pt x="24" y="199"/>
                    <a:pt x="13" y="199"/>
                    <a:pt x="0" y="199"/>
                  </a:cubicBezTo>
                  <a:cubicBezTo>
                    <a:pt x="0" y="136"/>
                    <a:pt x="0" y="72"/>
                    <a:pt x="0" y="9"/>
                  </a:cubicBezTo>
                  <a:cubicBezTo>
                    <a:pt x="30" y="0"/>
                    <a:pt x="40" y="3"/>
                    <a:pt x="55" y="31"/>
                  </a:cubicBezTo>
                  <a:cubicBezTo>
                    <a:pt x="70" y="58"/>
                    <a:pt x="86" y="85"/>
                    <a:pt x="106" y="112"/>
                  </a:cubicBezTo>
                  <a:cubicBezTo>
                    <a:pt x="106" y="77"/>
                    <a:pt x="106" y="43"/>
                    <a:pt x="106" y="7"/>
                  </a:cubicBezTo>
                  <a:cubicBezTo>
                    <a:pt x="120" y="7"/>
                    <a:pt x="132" y="7"/>
                    <a:pt x="145" y="7"/>
                  </a:cubicBezTo>
                  <a:cubicBezTo>
                    <a:pt x="145" y="71"/>
                    <a:pt x="145" y="134"/>
                    <a:pt x="145" y="19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61"/>
            <p:cNvSpPr>
              <a:spLocks/>
            </p:cNvSpPr>
            <p:nvPr/>
          </p:nvSpPr>
          <p:spPr bwMode="auto">
            <a:xfrm>
              <a:off x="4849813" y="3656013"/>
              <a:ext cx="290513" cy="406400"/>
            </a:xfrm>
            <a:custGeom>
              <a:avLst/>
              <a:gdLst>
                <a:gd name="T0" fmla="*/ 146 w 146"/>
                <a:gd name="T1" fmla="*/ 196 h 203"/>
                <a:gd name="T2" fmla="*/ 91 w 146"/>
                <a:gd name="T3" fmla="*/ 171 h 203"/>
                <a:gd name="T4" fmla="*/ 40 w 146"/>
                <a:gd name="T5" fmla="*/ 87 h 203"/>
                <a:gd name="T6" fmla="*/ 40 w 146"/>
                <a:gd name="T7" fmla="*/ 197 h 203"/>
                <a:gd name="T8" fmla="*/ 0 w 146"/>
                <a:gd name="T9" fmla="*/ 197 h 203"/>
                <a:gd name="T10" fmla="*/ 0 w 146"/>
                <a:gd name="T11" fmla="*/ 6 h 203"/>
                <a:gd name="T12" fmla="*/ 56 w 146"/>
                <a:gd name="T13" fmla="*/ 30 h 203"/>
                <a:gd name="T14" fmla="*/ 106 w 146"/>
                <a:gd name="T15" fmla="*/ 110 h 203"/>
                <a:gd name="T16" fmla="*/ 106 w 146"/>
                <a:gd name="T17" fmla="*/ 5 h 203"/>
                <a:gd name="T18" fmla="*/ 146 w 146"/>
                <a:gd name="T19" fmla="*/ 5 h 203"/>
                <a:gd name="T20" fmla="*/ 146 w 146"/>
                <a:gd name="T21" fmla="*/ 19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203">
                  <a:moveTo>
                    <a:pt x="146" y="196"/>
                  </a:moveTo>
                  <a:cubicBezTo>
                    <a:pt x="119" y="203"/>
                    <a:pt x="103" y="196"/>
                    <a:pt x="91" y="171"/>
                  </a:cubicBezTo>
                  <a:cubicBezTo>
                    <a:pt x="78" y="141"/>
                    <a:pt x="60" y="114"/>
                    <a:pt x="40" y="87"/>
                  </a:cubicBezTo>
                  <a:cubicBezTo>
                    <a:pt x="40" y="123"/>
                    <a:pt x="40" y="159"/>
                    <a:pt x="40" y="197"/>
                  </a:cubicBezTo>
                  <a:cubicBezTo>
                    <a:pt x="26" y="197"/>
                    <a:pt x="14" y="197"/>
                    <a:pt x="0" y="197"/>
                  </a:cubicBezTo>
                  <a:cubicBezTo>
                    <a:pt x="0" y="133"/>
                    <a:pt x="0" y="69"/>
                    <a:pt x="0" y="6"/>
                  </a:cubicBezTo>
                  <a:cubicBezTo>
                    <a:pt x="38" y="0"/>
                    <a:pt x="39" y="0"/>
                    <a:pt x="56" y="30"/>
                  </a:cubicBezTo>
                  <a:cubicBezTo>
                    <a:pt x="72" y="57"/>
                    <a:pt x="87" y="84"/>
                    <a:pt x="106" y="110"/>
                  </a:cubicBezTo>
                  <a:cubicBezTo>
                    <a:pt x="106" y="75"/>
                    <a:pt x="106" y="41"/>
                    <a:pt x="106" y="5"/>
                  </a:cubicBezTo>
                  <a:cubicBezTo>
                    <a:pt x="121" y="5"/>
                    <a:pt x="133" y="5"/>
                    <a:pt x="146" y="5"/>
                  </a:cubicBezTo>
                  <a:cubicBezTo>
                    <a:pt x="146" y="69"/>
                    <a:pt x="146" y="132"/>
                    <a:pt x="146" y="19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62"/>
            <p:cNvSpPr>
              <a:spLocks/>
            </p:cNvSpPr>
            <p:nvPr/>
          </p:nvSpPr>
          <p:spPr bwMode="auto">
            <a:xfrm>
              <a:off x="10620376" y="3652838"/>
              <a:ext cx="290513" cy="406400"/>
            </a:xfrm>
            <a:custGeom>
              <a:avLst/>
              <a:gdLst>
                <a:gd name="T0" fmla="*/ 105 w 146"/>
                <a:gd name="T1" fmla="*/ 7 h 204"/>
                <a:gd name="T2" fmla="*/ 146 w 146"/>
                <a:gd name="T3" fmla="*/ 7 h 204"/>
                <a:gd name="T4" fmla="*/ 146 w 146"/>
                <a:gd name="T5" fmla="*/ 198 h 204"/>
                <a:gd name="T6" fmla="*/ 93 w 146"/>
                <a:gd name="T7" fmla="*/ 174 h 204"/>
                <a:gd name="T8" fmla="*/ 50 w 146"/>
                <a:gd name="T9" fmla="*/ 98 h 204"/>
                <a:gd name="T10" fmla="*/ 40 w 146"/>
                <a:gd name="T11" fmla="*/ 84 h 204"/>
                <a:gd name="T12" fmla="*/ 40 w 146"/>
                <a:gd name="T13" fmla="*/ 199 h 204"/>
                <a:gd name="T14" fmla="*/ 0 w 146"/>
                <a:gd name="T15" fmla="*/ 199 h 204"/>
                <a:gd name="T16" fmla="*/ 0 w 146"/>
                <a:gd name="T17" fmla="*/ 9 h 204"/>
                <a:gd name="T18" fmla="*/ 56 w 146"/>
                <a:gd name="T19" fmla="*/ 31 h 204"/>
                <a:gd name="T20" fmla="*/ 105 w 146"/>
                <a:gd name="T21" fmla="*/ 117 h 204"/>
                <a:gd name="T22" fmla="*/ 105 w 146"/>
                <a:gd name="T23" fmla="*/ 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204">
                  <a:moveTo>
                    <a:pt x="105" y="7"/>
                  </a:moveTo>
                  <a:cubicBezTo>
                    <a:pt x="121" y="7"/>
                    <a:pt x="132" y="7"/>
                    <a:pt x="146" y="7"/>
                  </a:cubicBezTo>
                  <a:cubicBezTo>
                    <a:pt x="146" y="71"/>
                    <a:pt x="146" y="134"/>
                    <a:pt x="146" y="198"/>
                  </a:cubicBezTo>
                  <a:cubicBezTo>
                    <a:pt x="110" y="204"/>
                    <a:pt x="110" y="204"/>
                    <a:pt x="93" y="174"/>
                  </a:cubicBezTo>
                  <a:cubicBezTo>
                    <a:pt x="78" y="148"/>
                    <a:pt x="64" y="123"/>
                    <a:pt x="50" y="98"/>
                  </a:cubicBezTo>
                  <a:cubicBezTo>
                    <a:pt x="48" y="94"/>
                    <a:pt x="45" y="91"/>
                    <a:pt x="40" y="84"/>
                  </a:cubicBezTo>
                  <a:cubicBezTo>
                    <a:pt x="40" y="124"/>
                    <a:pt x="40" y="161"/>
                    <a:pt x="40" y="199"/>
                  </a:cubicBezTo>
                  <a:cubicBezTo>
                    <a:pt x="26" y="199"/>
                    <a:pt x="14" y="199"/>
                    <a:pt x="0" y="199"/>
                  </a:cubicBezTo>
                  <a:cubicBezTo>
                    <a:pt x="0" y="135"/>
                    <a:pt x="0" y="72"/>
                    <a:pt x="0" y="9"/>
                  </a:cubicBezTo>
                  <a:cubicBezTo>
                    <a:pt x="33" y="0"/>
                    <a:pt x="40" y="3"/>
                    <a:pt x="56" y="31"/>
                  </a:cubicBezTo>
                  <a:cubicBezTo>
                    <a:pt x="71" y="58"/>
                    <a:pt x="87" y="84"/>
                    <a:pt x="105" y="117"/>
                  </a:cubicBezTo>
                  <a:cubicBezTo>
                    <a:pt x="105" y="77"/>
                    <a:pt x="105" y="43"/>
                    <a:pt x="105"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Freeform 63"/>
            <p:cNvSpPr>
              <a:spLocks noEditPoints="1"/>
            </p:cNvSpPr>
            <p:nvPr/>
          </p:nvSpPr>
          <p:spPr bwMode="auto">
            <a:xfrm>
              <a:off x="6673851" y="3660776"/>
              <a:ext cx="306388" cy="403225"/>
            </a:xfrm>
            <a:custGeom>
              <a:avLst/>
              <a:gdLst>
                <a:gd name="T0" fmla="*/ 109 w 153"/>
                <a:gd name="T1" fmla="*/ 110 h 202"/>
                <a:gd name="T2" fmla="*/ 153 w 153"/>
                <a:gd name="T3" fmla="*/ 193 h 202"/>
                <a:gd name="T4" fmla="*/ 149 w 153"/>
                <a:gd name="T5" fmla="*/ 196 h 202"/>
                <a:gd name="T6" fmla="*/ 89 w 153"/>
                <a:gd name="T7" fmla="*/ 161 h 202"/>
                <a:gd name="T8" fmla="*/ 76 w 153"/>
                <a:gd name="T9" fmla="*/ 134 h 202"/>
                <a:gd name="T10" fmla="*/ 40 w 153"/>
                <a:gd name="T11" fmla="*/ 119 h 202"/>
                <a:gd name="T12" fmla="*/ 40 w 153"/>
                <a:gd name="T13" fmla="*/ 195 h 202"/>
                <a:gd name="T14" fmla="*/ 0 w 153"/>
                <a:gd name="T15" fmla="*/ 195 h 202"/>
                <a:gd name="T16" fmla="*/ 0 w 153"/>
                <a:gd name="T17" fmla="*/ 0 h 202"/>
                <a:gd name="T18" fmla="*/ 109 w 153"/>
                <a:gd name="T19" fmla="*/ 6 h 202"/>
                <a:gd name="T20" fmla="*/ 148 w 153"/>
                <a:gd name="T21" fmla="*/ 55 h 202"/>
                <a:gd name="T22" fmla="*/ 109 w 153"/>
                <a:gd name="T23" fmla="*/ 110 h 202"/>
                <a:gd name="T24" fmla="*/ 41 w 153"/>
                <a:gd name="T25" fmla="*/ 81 h 202"/>
                <a:gd name="T26" fmla="*/ 91 w 153"/>
                <a:gd name="T27" fmla="*/ 75 h 202"/>
                <a:gd name="T28" fmla="*/ 102 w 153"/>
                <a:gd name="T29" fmla="*/ 56 h 202"/>
                <a:gd name="T30" fmla="*/ 86 w 153"/>
                <a:gd name="T31" fmla="*/ 41 h 202"/>
                <a:gd name="T32" fmla="*/ 41 w 153"/>
                <a:gd name="T33" fmla="*/ 40 h 202"/>
                <a:gd name="T34" fmla="*/ 41 w 153"/>
                <a:gd name="T35" fmla="*/ 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02">
                  <a:moveTo>
                    <a:pt x="109" y="110"/>
                  </a:moveTo>
                  <a:cubicBezTo>
                    <a:pt x="124" y="138"/>
                    <a:pt x="139" y="166"/>
                    <a:pt x="153" y="193"/>
                  </a:cubicBezTo>
                  <a:cubicBezTo>
                    <a:pt x="151" y="195"/>
                    <a:pt x="150" y="195"/>
                    <a:pt x="149" y="196"/>
                  </a:cubicBezTo>
                  <a:cubicBezTo>
                    <a:pt x="118" y="202"/>
                    <a:pt x="98" y="192"/>
                    <a:pt x="89" y="161"/>
                  </a:cubicBezTo>
                  <a:cubicBezTo>
                    <a:pt x="86" y="151"/>
                    <a:pt x="80" y="143"/>
                    <a:pt x="76" y="134"/>
                  </a:cubicBezTo>
                  <a:cubicBezTo>
                    <a:pt x="65" y="114"/>
                    <a:pt x="65" y="114"/>
                    <a:pt x="40" y="119"/>
                  </a:cubicBezTo>
                  <a:cubicBezTo>
                    <a:pt x="40" y="143"/>
                    <a:pt x="40" y="168"/>
                    <a:pt x="40" y="195"/>
                  </a:cubicBezTo>
                  <a:cubicBezTo>
                    <a:pt x="26" y="195"/>
                    <a:pt x="14" y="195"/>
                    <a:pt x="0" y="195"/>
                  </a:cubicBezTo>
                  <a:cubicBezTo>
                    <a:pt x="0" y="132"/>
                    <a:pt x="0" y="68"/>
                    <a:pt x="0" y="0"/>
                  </a:cubicBezTo>
                  <a:cubicBezTo>
                    <a:pt x="36" y="2"/>
                    <a:pt x="73" y="2"/>
                    <a:pt x="109" y="6"/>
                  </a:cubicBezTo>
                  <a:cubicBezTo>
                    <a:pt x="134" y="10"/>
                    <a:pt x="146" y="29"/>
                    <a:pt x="148" y="55"/>
                  </a:cubicBezTo>
                  <a:cubicBezTo>
                    <a:pt x="150" y="79"/>
                    <a:pt x="136" y="99"/>
                    <a:pt x="109" y="110"/>
                  </a:cubicBezTo>
                  <a:close/>
                  <a:moveTo>
                    <a:pt x="41" y="81"/>
                  </a:moveTo>
                  <a:cubicBezTo>
                    <a:pt x="59" y="79"/>
                    <a:pt x="75" y="79"/>
                    <a:pt x="91" y="75"/>
                  </a:cubicBezTo>
                  <a:cubicBezTo>
                    <a:pt x="96" y="74"/>
                    <a:pt x="103" y="62"/>
                    <a:pt x="102" y="56"/>
                  </a:cubicBezTo>
                  <a:cubicBezTo>
                    <a:pt x="101" y="50"/>
                    <a:pt x="92" y="42"/>
                    <a:pt x="86" y="41"/>
                  </a:cubicBezTo>
                  <a:cubicBezTo>
                    <a:pt x="71" y="39"/>
                    <a:pt x="56" y="40"/>
                    <a:pt x="41" y="40"/>
                  </a:cubicBezTo>
                  <a:cubicBezTo>
                    <a:pt x="41" y="54"/>
                    <a:pt x="41" y="65"/>
                    <a:pt x="41" y="8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 name="Freeform 64"/>
            <p:cNvSpPr>
              <a:spLocks noEditPoints="1"/>
            </p:cNvSpPr>
            <p:nvPr/>
          </p:nvSpPr>
          <p:spPr bwMode="auto">
            <a:xfrm>
              <a:off x="8204201" y="3630613"/>
              <a:ext cx="385763" cy="447675"/>
            </a:xfrm>
            <a:custGeom>
              <a:avLst/>
              <a:gdLst>
                <a:gd name="T0" fmla="*/ 193 w 193"/>
                <a:gd name="T1" fmla="*/ 112 h 224"/>
                <a:gd name="T2" fmla="*/ 158 w 193"/>
                <a:gd name="T3" fmla="*/ 192 h 224"/>
                <a:gd name="T4" fmla="*/ 42 w 193"/>
                <a:gd name="T5" fmla="*/ 190 h 224"/>
                <a:gd name="T6" fmla="*/ 50 w 193"/>
                <a:gd name="T7" fmla="*/ 30 h 224"/>
                <a:gd name="T8" fmla="*/ 172 w 193"/>
                <a:gd name="T9" fmla="*/ 53 h 224"/>
                <a:gd name="T10" fmla="*/ 193 w 193"/>
                <a:gd name="T11" fmla="*/ 112 h 224"/>
                <a:gd name="T12" fmla="*/ 56 w 193"/>
                <a:gd name="T13" fmla="*/ 112 h 224"/>
                <a:gd name="T14" fmla="*/ 66 w 193"/>
                <a:gd name="T15" fmla="*/ 148 h 224"/>
                <a:gd name="T16" fmla="*/ 102 w 193"/>
                <a:gd name="T17" fmla="*/ 174 h 224"/>
                <a:gd name="T18" fmla="*/ 137 w 193"/>
                <a:gd name="T19" fmla="*/ 144 h 224"/>
                <a:gd name="T20" fmla="*/ 140 w 193"/>
                <a:gd name="T21" fmla="*/ 88 h 224"/>
                <a:gd name="T22" fmla="*/ 99 w 193"/>
                <a:gd name="T23" fmla="*/ 55 h 224"/>
                <a:gd name="T24" fmla="*/ 56 w 193"/>
                <a:gd name="T25"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224">
                  <a:moveTo>
                    <a:pt x="193" y="112"/>
                  </a:moveTo>
                  <a:cubicBezTo>
                    <a:pt x="188" y="143"/>
                    <a:pt x="181" y="171"/>
                    <a:pt x="158" y="192"/>
                  </a:cubicBezTo>
                  <a:cubicBezTo>
                    <a:pt x="125" y="224"/>
                    <a:pt x="74" y="223"/>
                    <a:pt x="42" y="190"/>
                  </a:cubicBezTo>
                  <a:cubicBezTo>
                    <a:pt x="0" y="147"/>
                    <a:pt x="4" y="67"/>
                    <a:pt x="50" y="30"/>
                  </a:cubicBezTo>
                  <a:cubicBezTo>
                    <a:pt x="89" y="0"/>
                    <a:pt x="148" y="9"/>
                    <a:pt x="172" y="53"/>
                  </a:cubicBezTo>
                  <a:cubicBezTo>
                    <a:pt x="182" y="71"/>
                    <a:pt x="186" y="92"/>
                    <a:pt x="193" y="112"/>
                  </a:cubicBezTo>
                  <a:close/>
                  <a:moveTo>
                    <a:pt x="56" y="112"/>
                  </a:moveTo>
                  <a:cubicBezTo>
                    <a:pt x="59" y="124"/>
                    <a:pt x="61" y="137"/>
                    <a:pt x="66" y="148"/>
                  </a:cubicBezTo>
                  <a:cubicBezTo>
                    <a:pt x="72" y="164"/>
                    <a:pt x="85" y="175"/>
                    <a:pt x="102" y="174"/>
                  </a:cubicBezTo>
                  <a:cubicBezTo>
                    <a:pt x="121" y="173"/>
                    <a:pt x="134" y="162"/>
                    <a:pt x="137" y="144"/>
                  </a:cubicBezTo>
                  <a:cubicBezTo>
                    <a:pt x="141" y="125"/>
                    <a:pt x="143" y="106"/>
                    <a:pt x="140" y="88"/>
                  </a:cubicBezTo>
                  <a:cubicBezTo>
                    <a:pt x="136" y="64"/>
                    <a:pt x="120" y="54"/>
                    <a:pt x="99" y="55"/>
                  </a:cubicBezTo>
                  <a:cubicBezTo>
                    <a:pt x="75" y="56"/>
                    <a:pt x="59" y="78"/>
                    <a:pt x="56" y="1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 name="Freeform 65"/>
            <p:cNvSpPr>
              <a:spLocks/>
            </p:cNvSpPr>
            <p:nvPr/>
          </p:nvSpPr>
          <p:spPr bwMode="auto">
            <a:xfrm>
              <a:off x="11001376" y="3656013"/>
              <a:ext cx="336550" cy="401638"/>
            </a:xfrm>
            <a:custGeom>
              <a:avLst/>
              <a:gdLst>
                <a:gd name="T0" fmla="*/ 169 w 169"/>
                <a:gd name="T1" fmla="*/ 196 h 201"/>
                <a:gd name="T2" fmla="*/ 165 w 169"/>
                <a:gd name="T3" fmla="*/ 197 h 201"/>
                <a:gd name="T4" fmla="*/ 105 w 169"/>
                <a:gd name="T5" fmla="*/ 164 h 201"/>
                <a:gd name="T6" fmla="*/ 78 w 169"/>
                <a:gd name="T7" fmla="*/ 110 h 201"/>
                <a:gd name="T8" fmla="*/ 73 w 169"/>
                <a:gd name="T9" fmla="*/ 105 h 201"/>
                <a:gd name="T10" fmla="*/ 44 w 169"/>
                <a:gd name="T11" fmla="*/ 145 h 201"/>
                <a:gd name="T12" fmla="*/ 43 w 169"/>
                <a:gd name="T13" fmla="*/ 196 h 201"/>
                <a:gd name="T14" fmla="*/ 0 w 169"/>
                <a:gd name="T15" fmla="*/ 196 h 201"/>
                <a:gd name="T16" fmla="*/ 0 w 169"/>
                <a:gd name="T17" fmla="*/ 5 h 201"/>
                <a:gd name="T18" fmla="*/ 42 w 169"/>
                <a:gd name="T19" fmla="*/ 5 h 201"/>
                <a:gd name="T20" fmla="*/ 42 w 169"/>
                <a:gd name="T21" fmla="*/ 78 h 201"/>
                <a:gd name="T22" fmla="*/ 46 w 169"/>
                <a:gd name="T23" fmla="*/ 80 h 201"/>
                <a:gd name="T24" fmla="*/ 87 w 169"/>
                <a:gd name="T25" fmla="*/ 30 h 201"/>
                <a:gd name="T26" fmla="*/ 156 w 169"/>
                <a:gd name="T27" fmla="*/ 6 h 201"/>
                <a:gd name="T28" fmla="*/ 104 w 169"/>
                <a:gd name="T29" fmla="*/ 69 h 201"/>
                <a:gd name="T30" fmla="*/ 169 w 169"/>
                <a:gd name="T31"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9" h="201">
                  <a:moveTo>
                    <a:pt x="169" y="196"/>
                  </a:moveTo>
                  <a:cubicBezTo>
                    <a:pt x="166" y="197"/>
                    <a:pt x="166" y="197"/>
                    <a:pt x="165" y="197"/>
                  </a:cubicBezTo>
                  <a:cubicBezTo>
                    <a:pt x="124" y="201"/>
                    <a:pt x="124" y="201"/>
                    <a:pt x="105" y="164"/>
                  </a:cubicBezTo>
                  <a:cubicBezTo>
                    <a:pt x="96" y="146"/>
                    <a:pt x="87" y="128"/>
                    <a:pt x="78" y="110"/>
                  </a:cubicBezTo>
                  <a:cubicBezTo>
                    <a:pt x="78" y="109"/>
                    <a:pt x="76" y="108"/>
                    <a:pt x="73" y="105"/>
                  </a:cubicBezTo>
                  <a:cubicBezTo>
                    <a:pt x="63" y="118"/>
                    <a:pt x="49" y="130"/>
                    <a:pt x="44" y="145"/>
                  </a:cubicBezTo>
                  <a:cubicBezTo>
                    <a:pt x="39" y="160"/>
                    <a:pt x="43" y="178"/>
                    <a:pt x="43" y="196"/>
                  </a:cubicBezTo>
                  <a:cubicBezTo>
                    <a:pt x="29" y="196"/>
                    <a:pt x="15" y="196"/>
                    <a:pt x="0" y="196"/>
                  </a:cubicBezTo>
                  <a:cubicBezTo>
                    <a:pt x="0" y="133"/>
                    <a:pt x="0" y="70"/>
                    <a:pt x="0" y="5"/>
                  </a:cubicBezTo>
                  <a:cubicBezTo>
                    <a:pt x="14" y="5"/>
                    <a:pt x="27" y="5"/>
                    <a:pt x="42" y="5"/>
                  </a:cubicBezTo>
                  <a:cubicBezTo>
                    <a:pt x="42" y="29"/>
                    <a:pt x="42" y="54"/>
                    <a:pt x="42" y="78"/>
                  </a:cubicBezTo>
                  <a:cubicBezTo>
                    <a:pt x="43" y="79"/>
                    <a:pt x="45" y="79"/>
                    <a:pt x="46" y="80"/>
                  </a:cubicBezTo>
                  <a:cubicBezTo>
                    <a:pt x="60" y="63"/>
                    <a:pt x="76" y="48"/>
                    <a:pt x="87" y="30"/>
                  </a:cubicBezTo>
                  <a:cubicBezTo>
                    <a:pt x="103" y="3"/>
                    <a:pt x="125" y="0"/>
                    <a:pt x="156" y="6"/>
                  </a:cubicBezTo>
                  <a:cubicBezTo>
                    <a:pt x="138" y="28"/>
                    <a:pt x="122" y="48"/>
                    <a:pt x="104" y="69"/>
                  </a:cubicBezTo>
                  <a:cubicBezTo>
                    <a:pt x="126" y="111"/>
                    <a:pt x="147" y="153"/>
                    <a:pt x="169" y="19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9" name="Freeform 66"/>
            <p:cNvSpPr>
              <a:spLocks noEditPoints="1"/>
            </p:cNvSpPr>
            <p:nvPr/>
          </p:nvSpPr>
          <p:spPr bwMode="auto">
            <a:xfrm>
              <a:off x="3719513" y="3657601"/>
              <a:ext cx="357188" cy="400050"/>
            </a:xfrm>
            <a:custGeom>
              <a:avLst/>
              <a:gdLst>
                <a:gd name="T0" fmla="*/ 179 w 179"/>
                <a:gd name="T1" fmla="*/ 197 h 200"/>
                <a:gd name="T2" fmla="*/ 156 w 179"/>
                <a:gd name="T3" fmla="*/ 197 h 200"/>
                <a:gd name="T4" fmla="*/ 129 w 179"/>
                <a:gd name="T5" fmla="*/ 179 h 200"/>
                <a:gd name="T6" fmla="*/ 105 w 179"/>
                <a:gd name="T7" fmla="*/ 161 h 200"/>
                <a:gd name="T8" fmla="*/ 85 w 179"/>
                <a:gd name="T9" fmla="*/ 161 h 200"/>
                <a:gd name="T10" fmla="*/ 45 w 179"/>
                <a:gd name="T11" fmla="*/ 187 h 200"/>
                <a:gd name="T12" fmla="*/ 32 w 179"/>
                <a:gd name="T13" fmla="*/ 197 h 200"/>
                <a:gd name="T14" fmla="*/ 0 w 179"/>
                <a:gd name="T15" fmla="*/ 197 h 200"/>
                <a:gd name="T16" fmla="*/ 59 w 179"/>
                <a:gd name="T17" fmla="*/ 12 h 200"/>
                <a:gd name="T18" fmla="*/ 73 w 179"/>
                <a:gd name="T19" fmla="*/ 3 h 200"/>
                <a:gd name="T20" fmla="*/ 126 w 179"/>
                <a:gd name="T21" fmla="*/ 40 h 200"/>
                <a:gd name="T22" fmla="*/ 179 w 179"/>
                <a:gd name="T23" fmla="*/ 197 h 200"/>
                <a:gd name="T24" fmla="*/ 111 w 179"/>
                <a:gd name="T25" fmla="*/ 120 h 200"/>
                <a:gd name="T26" fmla="*/ 89 w 179"/>
                <a:gd name="T27" fmla="*/ 49 h 200"/>
                <a:gd name="T28" fmla="*/ 85 w 179"/>
                <a:gd name="T29" fmla="*/ 50 h 200"/>
                <a:gd name="T30" fmla="*/ 66 w 179"/>
                <a:gd name="T31" fmla="*/ 120 h 200"/>
                <a:gd name="T32" fmla="*/ 111 w 179"/>
                <a:gd name="T33" fmla="*/ 12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200">
                  <a:moveTo>
                    <a:pt x="179" y="197"/>
                  </a:moveTo>
                  <a:cubicBezTo>
                    <a:pt x="169" y="197"/>
                    <a:pt x="162" y="196"/>
                    <a:pt x="156" y="197"/>
                  </a:cubicBezTo>
                  <a:cubicBezTo>
                    <a:pt x="140" y="200"/>
                    <a:pt x="131" y="194"/>
                    <a:pt x="129" y="179"/>
                  </a:cubicBezTo>
                  <a:cubicBezTo>
                    <a:pt x="127" y="164"/>
                    <a:pt x="119" y="159"/>
                    <a:pt x="105" y="161"/>
                  </a:cubicBezTo>
                  <a:cubicBezTo>
                    <a:pt x="98" y="162"/>
                    <a:pt x="91" y="162"/>
                    <a:pt x="85" y="161"/>
                  </a:cubicBezTo>
                  <a:cubicBezTo>
                    <a:pt x="64" y="158"/>
                    <a:pt x="49" y="162"/>
                    <a:pt x="45" y="187"/>
                  </a:cubicBezTo>
                  <a:cubicBezTo>
                    <a:pt x="45" y="191"/>
                    <a:pt x="37" y="196"/>
                    <a:pt x="32" y="197"/>
                  </a:cubicBezTo>
                  <a:cubicBezTo>
                    <a:pt x="22" y="198"/>
                    <a:pt x="12" y="197"/>
                    <a:pt x="0" y="197"/>
                  </a:cubicBezTo>
                  <a:cubicBezTo>
                    <a:pt x="20" y="134"/>
                    <a:pt x="39" y="73"/>
                    <a:pt x="59" y="12"/>
                  </a:cubicBezTo>
                  <a:cubicBezTo>
                    <a:pt x="60" y="8"/>
                    <a:pt x="68" y="3"/>
                    <a:pt x="73" y="3"/>
                  </a:cubicBezTo>
                  <a:cubicBezTo>
                    <a:pt x="113" y="0"/>
                    <a:pt x="113" y="0"/>
                    <a:pt x="126" y="40"/>
                  </a:cubicBezTo>
                  <a:cubicBezTo>
                    <a:pt x="143" y="91"/>
                    <a:pt x="160" y="142"/>
                    <a:pt x="179" y="197"/>
                  </a:cubicBezTo>
                  <a:close/>
                  <a:moveTo>
                    <a:pt x="111" y="120"/>
                  </a:moveTo>
                  <a:cubicBezTo>
                    <a:pt x="103" y="95"/>
                    <a:pt x="96" y="72"/>
                    <a:pt x="89" y="49"/>
                  </a:cubicBezTo>
                  <a:cubicBezTo>
                    <a:pt x="88" y="49"/>
                    <a:pt x="87" y="50"/>
                    <a:pt x="85" y="50"/>
                  </a:cubicBezTo>
                  <a:cubicBezTo>
                    <a:pt x="79" y="73"/>
                    <a:pt x="73" y="96"/>
                    <a:pt x="66" y="120"/>
                  </a:cubicBezTo>
                  <a:cubicBezTo>
                    <a:pt x="81" y="120"/>
                    <a:pt x="95" y="120"/>
                    <a:pt x="111" y="1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0" name="Freeform 67"/>
            <p:cNvSpPr>
              <a:spLocks noEditPoints="1"/>
            </p:cNvSpPr>
            <p:nvPr/>
          </p:nvSpPr>
          <p:spPr bwMode="auto">
            <a:xfrm>
              <a:off x="8980488" y="3660776"/>
              <a:ext cx="352425" cy="395288"/>
            </a:xfrm>
            <a:custGeom>
              <a:avLst/>
              <a:gdLst>
                <a:gd name="T0" fmla="*/ 0 w 177"/>
                <a:gd name="T1" fmla="*/ 196 h 198"/>
                <a:gd name="T2" fmla="*/ 46 w 177"/>
                <a:gd name="T3" fmla="*/ 49 h 198"/>
                <a:gd name="T4" fmla="*/ 51 w 177"/>
                <a:gd name="T5" fmla="*/ 34 h 198"/>
                <a:gd name="T6" fmla="*/ 92 w 177"/>
                <a:gd name="T7" fmla="*/ 1 h 198"/>
                <a:gd name="T8" fmla="*/ 120 w 177"/>
                <a:gd name="T9" fmla="*/ 21 h 198"/>
                <a:gd name="T10" fmla="*/ 174 w 177"/>
                <a:gd name="T11" fmla="*/ 183 h 198"/>
                <a:gd name="T12" fmla="*/ 177 w 177"/>
                <a:gd name="T13" fmla="*/ 196 h 198"/>
                <a:gd name="T14" fmla="*/ 152 w 177"/>
                <a:gd name="T15" fmla="*/ 196 h 198"/>
                <a:gd name="T16" fmla="*/ 129 w 177"/>
                <a:gd name="T17" fmla="*/ 179 h 198"/>
                <a:gd name="T18" fmla="*/ 103 w 177"/>
                <a:gd name="T19" fmla="*/ 160 h 198"/>
                <a:gd name="T20" fmla="*/ 86 w 177"/>
                <a:gd name="T21" fmla="*/ 160 h 198"/>
                <a:gd name="T22" fmla="*/ 45 w 177"/>
                <a:gd name="T23" fmla="*/ 186 h 198"/>
                <a:gd name="T24" fmla="*/ 32 w 177"/>
                <a:gd name="T25" fmla="*/ 196 h 198"/>
                <a:gd name="T26" fmla="*/ 0 w 177"/>
                <a:gd name="T27" fmla="*/ 196 h 198"/>
                <a:gd name="T28" fmla="*/ 89 w 177"/>
                <a:gd name="T29" fmla="*/ 50 h 198"/>
                <a:gd name="T30" fmla="*/ 85 w 177"/>
                <a:gd name="T31" fmla="*/ 49 h 198"/>
                <a:gd name="T32" fmla="*/ 65 w 177"/>
                <a:gd name="T33" fmla="*/ 118 h 198"/>
                <a:gd name="T34" fmla="*/ 110 w 177"/>
                <a:gd name="T35" fmla="*/ 118 h 198"/>
                <a:gd name="T36" fmla="*/ 89 w 177"/>
                <a:gd name="T37" fmla="*/ 5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98">
                  <a:moveTo>
                    <a:pt x="0" y="196"/>
                  </a:moveTo>
                  <a:cubicBezTo>
                    <a:pt x="16" y="146"/>
                    <a:pt x="31" y="98"/>
                    <a:pt x="46" y="49"/>
                  </a:cubicBezTo>
                  <a:cubicBezTo>
                    <a:pt x="48" y="44"/>
                    <a:pt x="49" y="39"/>
                    <a:pt x="51" y="34"/>
                  </a:cubicBezTo>
                  <a:cubicBezTo>
                    <a:pt x="60" y="2"/>
                    <a:pt x="60" y="3"/>
                    <a:pt x="92" y="1"/>
                  </a:cubicBezTo>
                  <a:cubicBezTo>
                    <a:pt x="109" y="0"/>
                    <a:pt x="115" y="6"/>
                    <a:pt x="120" y="21"/>
                  </a:cubicBezTo>
                  <a:cubicBezTo>
                    <a:pt x="137" y="75"/>
                    <a:pt x="156" y="129"/>
                    <a:pt x="174" y="183"/>
                  </a:cubicBezTo>
                  <a:cubicBezTo>
                    <a:pt x="175" y="186"/>
                    <a:pt x="176" y="190"/>
                    <a:pt x="177" y="196"/>
                  </a:cubicBezTo>
                  <a:cubicBezTo>
                    <a:pt x="168" y="196"/>
                    <a:pt x="160" y="195"/>
                    <a:pt x="152" y="196"/>
                  </a:cubicBezTo>
                  <a:cubicBezTo>
                    <a:pt x="138" y="198"/>
                    <a:pt x="130" y="192"/>
                    <a:pt x="129" y="179"/>
                  </a:cubicBezTo>
                  <a:cubicBezTo>
                    <a:pt x="127" y="162"/>
                    <a:pt x="118" y="158"/>
                    <a:pt x="103" y="160"/>
                  </a:cubicBezTo>
                  <a:cubicBezTo>
                    <a:pt x="98" y="161"/>
                    <a:pt x="91" y="161"/>
                    <a:pt x="86" y="160"/>
                  </a:cubicBezTo>
                  <a:cubicBezTo>
                    <a:pt x="64" y="157"/>
                    <a:pt x="48" y="160"/>
                    <a:pt x="45" y="186"/>
                  </a:cubicBezTo>
                  <a:cubicBezTo>
                    <a:pt x="44" y="190"/>
                    <a:pt x="37" y="195"/>
                    <a:pt x="32" y="196"/>
                  </a:cubicBezTo>
                  <a:cubicBezTo>
                    <a:pt x="22" y="197"/>
                    <a:pt x="12" y="196"/>
                    <a:pt x="0" y="196"/>
                  </a:cubicBezTo>
                  <a:close/>
                  <a:moveTo>
                    <a:pt x="89" y="50"/>
                  </a:moveTo>
                  <a:cubicBezTo>
                    <a:pt x="88" y="49"/>
                    <a:pt x="86" y="49"/>
                    <a:pt x="85" y="49"/>
                  </a:cubicBezTo>
                  <a:cubicBezTo>
                    <a:pt x="79" y="72"/>
                    <a:pt x="72" y="94"/>
                    <a:pt x="65" y="118"/>
                  </a:cubicBezTo>
                  <a:cubicBezTo>
                    <a:pt x="81" y="118"/>
                    <a:pt x="94" y="118"/>
                    <a:pt x="110" y="118"/>
                  </a:cubicBezTo>
                  <a:cubicBezTo>
                    <a:pt x="103" y="94"/>
                    <a:pt x="96" y="72"/>
                    <a:pt x="89" y="5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1" name="Freeform 68"/>
            <p:cNvSpPr>
              <a:spLocks noEditPoints="1"/>
            </p:cNvSpPr>
            <p:nvPr/>
          </p:nvSpPr>
          <p:spPr bwMode="auto">
            <a:xfrm>
              <a:off x="7373938" y="3656013"/>
              <a:ext cx="355600" cy="400050"/>
            </a:xfrm>
            <a:custGeom>
              <a:avLst/>
              <a:gdLst>
                <a:gd name="T0" fmla="*/ 178 w 178"/>
                <a:gd name="T1" fmla="*/ 197 h 200"/>
                <a:gd name="T2" fmla="*/ 135 w 178"/>
                <a:gd name="T3" fmla="*/ 197 h 200"/>
                <a:gd name="T4" fmla="*/ 133 w 178"/>
                <a:gd name="T5" fmla="*/ 193 h 200"/>
                <a:gd name="T6" fmla="*/ 92 w 178"/>
                <a:gd name="T7" fmla="*/ 162 h 200"/>
                <a:gd name="T8" fmla="*/ 64 w 178"/>
                <a:gd name="T9" fmla="*/ 162 h 200"/>
                <a:gd name="T10" fmla="*/ 51 w 178"/>
                <a:gd name="T11" fmla="*/ 171 h 200"/>
                <a:gd name="T12" fmla="*/ 39 w 178"/>
                <a:gd name="T13" fmla="*/ 196 h 200"/>
                <a:gd name="T14" fmla="*/ 0 w 178"/>
                <a:gd name="T15" fmla="*/ 197 h 200"/>
                <a:gd name="T16" fmla="*/ 58 w 178"/>
                <a:gd name="T17" fmla="*/ 13 h 200"/>
                <a:gd name="T18" fmla="*/ 71 w 178"/>
                <a:gd name="T19" fmla="*/ 4 h 200"/>
                <a:gd name="T20" fmla="*/ 125 w 178"/>
                <a:gd name="T21" fmla="*/ 39 h 200"/>
                <a:gd name="T22" fmla="*/ 178 w 178"/>
                <a:gd name="T23" fmla="*/ 197 h 200"/>
                <a:gd name="T24" fmla="*/ 65 w 178"/>
                <a:gd name="T25" fmla="*/ 120 h 200"/>
                <a:gd name="T26" fmla="*/ 110 w 178"/>
                <a:gd name="T27" fmla="*/ 120 h 200"/>
                <a:gd name="T28" fmla="*/ 87 w 178"/>
                <a:gd name="T29" fmla="*/ 45 h 200"/>
                <a:gd name="T30" fmla="*/ 65 w 178"/>
                <a:gd name="T31" fmla="*/ 12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 h="200">
                  <a:moveTo>
                    <a:pt x="178" y="197"/>
                  </a:moveTo>
                  <a:cubicBezTo>
                    <a:pt x="162" y="197"/>
                    <a:pt x="149" y="197"/>
                    <a:pt x="135" y="197"/>
                  </a:cubicBezTo>
                  <a:cubicBezTo>
                    <a:pt x="135" y="196"/>
                    <a:pt x="134" y="194"/>
                    <a:pt x="133" y="193"/>
                  </a:cubicBezTo>
                  <a:cubicBezTo>
                    <a:pt x="124" y="162"/>
                    <a:pt x="124" y="162"/>
                    <a:pt x="92" y="162"/>
                  </a:cubicBezTo>
                  <a:cubicBezTo>
                    <a:pt x="83" y="162"/>
                    <a:pt x="73" y="161"/>
                    <a:pt x="64" y="162"/>
                  </a:cubicBezTo>
                  <a:cubicBezTo>
                    <a:pt x="59" y="163"/>
                    <a:pt x="54" y="167"/>
                    <a:pt x="51" y="171"/>
                  </a:cubicBezTo>
                  <a:cubicBezTo>
                    <a:pt x="46" y="179"/>
                    <a:pt x="45" y="194"/>
                    <a:pt x="39" y="196"/>
                  </a:cubicBezTo>
                  <a:cubicBezTo>
                    <a:pt x="28" y="200"/>
                    <a:pt x="14" y="197"/>
                    <a:pt x="0" y="197"/>
                  </a:cubicBezTo>
                  <a:cubicBezTo>
                    <a:pt x="20" y="135"/>
                    <a:pt x="38" y="74"/>
                    <a:pt x="58" y="13"/>
                  </a:cubicBezTo>
                  <a:cubicBezTo>
                    <a:pt x="59" y="9"/>
                    <a:pt x="66" y="5"/>
                    <a:pt x="71" y="4"/>
                  </a:cubicBezTo>
                  <a:cubicBezTo>
                    <a:pt x="112" y="0"/>
                    <a:pt x="112" y="0"/>
                    <a:pt x="125" y="39"/>
                  </a:cubicBezTo>
                  <a:cubicBezTo>
                    <a:pt x="142" y="91"/>
                    <a:pt x="160" y="143"/>
                    <a:pt x="178" y="197"/>
                  </a:cubicBezTo>
                  <a:close/>
                  <a:moveTo>
                    <a:pt x="65" y="120"/>
                  </a:moveTo>
                  <a:cubicBezTo>
                    <a:pt x="81" y="120"/>
                    <a:pt x="95" y="120"/>
                    <a:pt x="110" y="120"/>
                  </a:cubicBezTo>
                  <a:cubicBezTo>
                    <a:pt x="103" y="95"/>
                    <a:pt x="95" y="72"/>
                    <a:pt x="87" y="45"/>
                  </a:cubicBezTo>
                  <a:cubicBezTo>
                    <a:pt x="79" y="72"/>
                    <a:pt x="73" y="95"/>
                    <a:pt x="65" y="1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2" name="Freeform 69"/>
            <p:cNvSpPr>
              <a:spLocks noEditPoints="1"/>
            </p:cNvSpPr>
            <p:nvPr/>
          </p:nvSpPr>
          <p:spPr bwMode="auto">
            <a:xfrm>
              <a:off x="10223501" y="3652838"/>
              <a:ext cx="354013" cy="403225"/>
            </a:xfrm>
            <a:custGeom>
              <a:avLst/>
              <a:gdLst>
                <a:gd name="T0" fmla="*/ 178 w 178"/>
                <a:gd name="T1" fmla="*/ 200 h 202"/>
                <a:gd name="T2" fmla="*/ 137 w 178"/>
                <a:gd name="T3" fmla="*/ 200 h 202"/>
                <a:gd name="T4" fmla="*/ 134 w 178"/>
                <a:gd name="T5" fmla="*/ 197 h 202"/>
                <a:gd name="T6" fmla="*/ 120 w 178"/>
                <a:gd name="T7" fmla="*/ 166 h 202"/>
                <a:gd name="T8" fmla="*/ 59 w 178"/>
                <a:gd name="T9" fmla="*/ 165 h 202"/>
                <a:gd name="T10" fmla="*/ 51 w 178"/>
                <a:gd name="T11" fmla="*/ 172 h 202"/>
                <a:gd name="T12" fmla="*/ 40 w 178"/>
                <a:gd name="T13" fmla="*/ 198 h 202"/>
                <a:gd name="T14" fmla="*/ 0 w 178"/>
                <a:gd name="T15" fmla="*/ 199 h 202"/>
                <a:gd name="T16" fmla="*/ 42 w 178"/>
                <a:gd name="T17" fmla="*/ 65 h 202"/>
                <a:gd name="T18" fmla="*/ 50 w 178"/>
                <a:gd name="T19" fmla="*/ 40 h 202"/>
                <a:gd name="T20" fmla="*/ 104 w 178"/>
                <a:gd name="T21" fmla="*/ 6 h 202"/>
                <a:gd name="T22" fmla="*/ 116 w 178"/>
                <a:gd name="T23" fmla="*/ 16 h 202"/>
                <a:gd name="T24" fmla="*/ 178 w 178"/>
                <a:gd name="T25" fmla="*/ 200 h 202"/>
                <a:gd name="T26" fmla="*/ 110 w 178"/>
                <a:gd name="T27" fmla="*/ 122 h 202"/>
                <a:gd name="T28" fmla="*/ 87 w 178"/>
                <a:gd name="T29" fmla="*/ 47 h 202"/>
                <a:gd name="T30" fmla="*/ 65 w 178"/>
                <a:gd name="T31" fmla="*/ 122 h 202"/>
                <a:gd name="T32" fmla="*/ 110 w 178"/>
                <a:gd name="T33" fmla="*/ 12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202">
                  <a:moveTo>
                    <a:pt x="178" y="200"/>
                  </a:moveTo>
                  <a:cubicBezTo>
                    <a:pt x="162" y="200"/>
                    <a:pt x="150" y="200"/>
                    <a:pt x="137" y="200"/>
                  </a:cubicBezTo>
                  <a:cubicBezTo>
                    <a:pt x="136" y="199"/>
                    <a:pt x="134" y="198"/>
                    <a:pt x="134" y="197"/>
                  </a:cubicBezTo>
                  <a:cubicBezTo>
                    <a:pt x="129" y="187"/>
                    <a:pt x="127" y="168"/>
                    <a:pt x="120" y="166"/>
                  </a:cubicBezTo>
                  <a:cubicBezTo>
                    <a:pt x="100" y="162"/>
                    <a:pt x="79" y="164"/>
                    <a:pt x="59" y="165"/>
                  </a:cubicBezTo>
                  <a:cubicBezTo>
                    <a:pt x="56" y="165"/>
                    <a:pt x="52" y="169"/>
                    <a:pt x="51" y="172"/>
                  </a:cubicBezTo>
                  <a:cubicBezTo>
                    <a:pt x="47" y="181"/>
                    <a:pt x="46" y="195"/>
                    <a:pt x="40" y="198"/>
                  </a:cubicBezTo>
                  <a:cubicBezTo>
                    <a:pt x="29" y="202"/>
                    <a:pt x="15" y="199"/>
                    <a:pt x="0" y="199"/>
                  </a:cubicBezTo>
                  <a:cubicBezTo>
                    <a:pt x="14" y="154"/>
                    <a:pt x="28" y="109"/>
                    <a:pt x="42" y="65"/>
                  </a:cubicBezTo>
                  <a:cubicBezTo>
                    <a:pt x="44" y="56"/>
                    <a:pt x="47" y="48"/>
                    <a:pt x="50" y="40"/>
                  </a:cubicBezTo>
                  <a:cubicBezTo>
                    <a:pt x="61" y="4"/>
                    <a:pt x="66" y="0"/>
                    <a:pt x="104" y="6"/>
                  </a:cubicBezTo>
                  <a:cubicBezTo>
                    <a:pt x="109" y="7"/>
                    <a:pt x="115" y="12"/>
                    <a:pt x="116" y="16"/>
                  </a:cubicBezTo>
                  <a:cubicBezTo>
                    <a:pt x="137" y="77"/>
                    <a:pt x="157" y="137"/>
                    <a:pt x="178" y="200"/>
                  </a:cubicBezTo>
                  <a:close/>
                  <a:moveTo>
                    <a:pt x="110" y="122"/>
                  </a:moveTo>
                  <a:cubicBezTo>
                    <a:pt x="102" y="97"/>
                    <a:pt x="95" y="74"/>
                    <a:pt x="87" y="47"/>
                  </a:cubicBezTo>
                  <a:cubicBezTo>
                    <a:pt x="79" y="75"/>
                    <a:pt x="72" y="98"/>
                    <a:pt x="65" y="122"/>
                  </a:cubicBezTo>
                  <a:cubicBezTo>
                    <a:pt x="81" y="122"/>
                    <a:pt x="94" y="122"/>
                    <a:pt x="110" y="12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3" name="Freeform 70"/>
            <p:cNvSpPr>
              <a:spLocks/>
            </p:cNvSpPr>
            <p:nvPr/>
          </p:nvSpPr>
          <p:spPr bwMode="auto">
            <a:xfrm>
              <a:off x="4562476" y="3665538"/>
              <a:ext cx="236538" cy="384175"/>
            </a:xfrm>
            <a:custGeom>
              <a:avLst/>
              <a:gdLst>
                <a:gd name="T0" fmla="*/ 43 w 119"/>
                <a:gd name="T1" fmla="*/ 37 h 192"/>
                <a:gd name="T2" fmla="*/ 43 w 119"/>
                <a:gd name="T3" fmla="*/ 72 h 192"/>
                <a:gd name="T4" fmla="*/ 102 w 119"/>
                <a:gd name="T5" fmla="*/ 72 h 192"/>
                <a:gd name="T6" fmla="*/ 102 w 119"/>
                <a:gd name="T7" fmla="*/ 109 h 192"/>
                <a:gd name="T8" fmla="*/ 44 w 119"/>
                <a:gd name="T9" fmla="*/ 109 h 192"/>
                <a:gd name="T10" fmla="*/ 44 w 119"/>
                <a:gd name="T11" fmla="*/ 154 h 192"/>
                <a:gd name="T12" fmla="*/ 88 w 119"/>
                <a:gd name="T13" fmla="*/ 154 h 192"/>
                <a:gd name="T14" fmla="*/ 116 w 119"/>
                <a:gd name="T15" fmla="*/ 177 h 192"/>
                <a:gd name="T16" fmla="*/ 119 w 119"/>
                <a:gd name="T17" fmla="*/ 192 h 192"/>
                <a:gd name="T18" fmla="*/ 0 w 119"/>
                <a:gd name="T19" fmla="*/ 192 h 192"/>
                <a:gd name="T20" fmla="*/ 0 w 119"/>
                <a:gd name="T21" fmla="*/ 0 h 192"/>
                <a:gd name="T22" fmla="*/ 115 w 119"/>
                <a:gd name="T23" fmla="*/ 0 h 192"/>
                <a:gd name="T24" fmla="*/ 109 w 119"/>
                <a:gd name="T25" fmla="*/ 37 h 192"/>
                <a:gd name="T26" fmla="*/ 43 w 119"/>
                <a:gd name="T27" fmla="*/ 3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 h="192">
                  <a:moveTo>
                    <a:pt x="43" y="37"/>
                  </a:moveTo>
                  <a:cubicBezTo>
                    <a:pt x="43" y="50"/>
                    <a:pt x="43" y="60"/>
                    <a:pt x="43" y="72"/>
                  </a:cubicBezTo>
                  <a:cubicBezTo>
                    <a:pt x="63" y="72"/>
                    <a:pt x="82" y="72"/>
                    <a:pt x="102" y="72"/>
                  </a:cubicBezTo>
                  <a:cubicBezTo>
                    <a:pt x="102" y="85"/>
                    <a:pt x="102" y="96"/>
                    <a:pt x="102" y="109"/>
                  </a:cubicBezTo>
                  <a:cubicBezTo>
                    <a:pt x="83" y="109"/>
                    <a:pt x="64" y="109"/>
                    <a:pt x="44" y="109"/>
                  </a:cubicBezTo>
                  <a:cubicBezTo>
                    <a:pt x="44" y="125"/>
                    <a:pt x="44" y="138"/>
                    <a:pt x="44" y="154"/>
                  </a:cubicBezTo>
                  <a:cubicBezTo>
                    <a:pt x="59" y="154"/>
                    <a:pt x="74" y="155"/>
                    <a:pt x="88" y="154"/>
                  </a:cubicBezTo>
                  <a:cubicBezTo>
                    <a:pt x="106" y="153"/>
                    <a:pt x="116" y="157"/>
                    <a:pt x="116" y="177"/>
                  </a:cubicBezTo>
                  <a:cubicBezTo>
                    <a:pt x="116" y="181"/>
                    <a:pt x="118" y="186"/>
                    <a:pt x="119" y="192"/>
                  </a:cubicBezTo>
                  <a:cubicBezTo>
                    <a:pt x="79" y="192"/>
                    <a:pt x="40" y="192"/>
                    <a:pt x="0" y="192"/>
                  </a:cubicBezTo>
                  <a:cubicBezTo>
                    <a:pt x="0" y="128"/>
                    <a:pt x="0" y="65"/>
                    <a:pt x="0" y="0"/>
                  </a:cubicBezTo>
                  <a:cubicBezTo>
                    <a:pt x="38" y="0"/>
                    <a:pt x="76" y="0"/>
                    <a:pt x="115" y="0"/>
                  </a:cubicBezTo>
                  <a:cubicBezTo>
                    <a:pt x="113" y="12"/>
                    <a:pt x="111" y="23"/>
                    <a:pt x="109" y="37"/>
                  </a:cubicBezTo>
                  <a:cubicBezTo>
                    <a:pt x="88" y="37"/>
                    <a:pt x="66" y="37"/>
                    <a:pt x="43" y="3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4" name="Freeform 71"/>
            <p:cNvSpPr>
              <a:spLocks/>
            </p:cNvSpPr>
            <p:nvPr/>
          </p:nvSpPr>
          <p:spPr bwMode="auto">
            <a:xfrm>
              <a:off x="3205163" y="3641726"/>
              <a:ext cx="333375" cy="420688"/>
            </a:xfrm>
            <a:custGeom>
              <a:avLst/>
              <a:gdLst>
                <a:gd name="T0" fmla="*/ 4 w 167"/>
                <a:gd name="T1" fmla="*/ 10 h 210"/>
                <a:gd name="T2" fmla="*/ 52 w 167"/>
                <a:gd name="T3" fmla="*/ 23 h 210"/>
                <a:gd name="T4" fmla="*/ 82 w 167"/>
                <a:gd name="T5" fmla="*/ 69 h 210"/>
                <a:gd name="T6" fmla="*/ 102 w 167"/>
                <a:gd name="T7" fmla="*/ 38 h 210"/>
                <a:gd name="T8" fmla="*/ 162 w 167"/>
                <a:gd name="T9" fmla="*/ 14 h 210"/>
                <a:gd name="T10" fmla="*/ 134 w 167"/>
                <a:gd name="T11" fmla="*/ 60 h 210"/>
                <a:gd name="T12" fmla="*/ 105 w 167"/>
                <a:gd name="T13" fmla="*/ 106 h 210"/>
                <a:gd name="T14" fmla="*/ 167 w 167"/>
                <a:gd name="T15" fmla="*/ 202 h 210"/>
                <a:gd name="T16" fmla="*/ 103 w 167"/>
                <a:gd name="T17" fmla="*/ 175 h 210"/>
                <a:gd name="T18" fmla="*/ 82 w 167"/>
                <a:gd name="T19" fmla="*/ 143 h 210"/>
                <a:gd name="T20" fmla="*/ 62 w 167"/>
                <a:gd name="T21" fmla="*/ 177 h 210"/>
                <a:gd name="T22" fmla="*/ 0 w 167"/>
                <a:gd name="T23" fmla="*/ 203 h 210"/>
                <a:gd name="T24" fmla="*/ 51 w 167"/>
                <a:gd name="T25" fmla="*/ 120 h 210"/>
                <a:gd name="T26" fmla="*/ 51 w 167"/>
                <a:gd name="T27" fmla="*/ 92 h 210"/>
                <a:gd name="T28" fmla="*/ 0 w 167"/>
                <a:gd name="T29" fmla="*/ 14 h 210"/>
                <a:gd name="T30" fmla="*/ 4 w 167"/>
                <a:gd name="T31" fmla="*/ 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210">
                  <a:moveTo>
                    <a:pt x="4" y="10"/>
                  </a:moveTo>
                  <a:cubicBezTo>
                    <a:pt x="19" y="15"/>
                    <a:pt x="39" y="0"/>
                    <a:pt x="52" y="23"/>
                  </a:cubicBezTo>
                  <a:cubicBezTo>
                    <a:pt x="60" y="38"/>
                    <a:pt x="71" y="52"/>
                    <a:pt x="82" y="69"/>
                  </a:cubicBezTo>
                  <a:cubicBezTo>
                    <a:pt x="89" y="58"/>
                    <a:pt x="96" y="49"/>
                    <a:pt x="102" y="38"/>
                  </a:cubicBezTo>
                  <a:cubicBezTo>
                    <a:pt x="121" y="7"/>
                    <a:pt x="123" y="6"/>
                    <a:pt x="162" y="14"/>
                  </a:cubicBezTo>
                  <a:cubicBezTo>
                    <a:pt x="152" y="29"/>
                    <a:pt x="143" y="45"/>
                    <a:pt x="134" y="60"/>
                  </a:cubicBezTo>
                  <a:cubicBezTo>
                    <a:pt x="125" y="75"/>
                    <a:pt x="115" y="90"/>
                    <a:pt x="105" y="106"/>
                  </a:cubicBezTo>
                  <a:cubicBezTo>
                    <a:pt x="126" y="138"/>
                    <a:pt x="146" y="170"/>
                    <a:pt x="167" y="202"/>
                  </a:cubicBezTo>
                  <a:cubicBezTo>
                    <a:pt x="126" y="209"/>
                    <a:pt x="123" y="208"/>
                    <a:pt x="103" y="175"/>
                  </a:cubicBezTo>
                  <a:cubicBezTo>
                    <a:pt x="97" y="165"/>
                    <a:pt x="90" y="156"/>
                    <a:pt x="82" y="143"/>
                  </a:cubicBezTo>
                  <a:cubicBezTo>
                    <a:pt x="75" y="156"/>
                    <a:pt x="67" y="165"/>
                    <a:pt x="62" y="177"/>
                  </a:cubicBezTo>
                  <a:cubicBezTo>
                    <a:pt x="50" y="206"/>
                    <a:pt x="29" y="210"/>
                    <a:pt x="0" y="203"/>
                  </a:cubicBezTo>
                  <a:cubicBezTo>
                    <a:pt x="17" y="175"/>
                    <a:pt x="33" y="147"/>
                    <a:pt x="51" y="120"/>
                  </a:cubicBezTo>
                  <a:cubicBezTo>
                    <a:pt x="58" y="110"/>
                    <a:pt x="58" y="103"/>
                    <a:pt x="51" y="92"/>
                  </a:cubicBezTo>
                  <a:cubicBezTo>
                    <a:pt x="33" y="67"/>
                    <a:pt x="17" y="40"/>
                    <a:pt x="0" y="14"/>
                  </a:cubicBezTo>
                  <a:cubicBezTo>
                    <a:pt x="2" y="13"/>
                    <a:pt x="3" y="11"/>
                    <a:pt x="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5" name="Freeform 72"/>
            <p:cNvSpPr>
              <a:spLocks/>
            </p:cNvSpPr>
            <p:nvPr/>
          </p:nvSpPr>
          <p:spPr bwMode="auto">
            <a:xfrm>
              <a:off x="6386513" y="3665538"/>
              <a:ext cx="233363" cy="384175"/>
            </a:xfrm>
            <a:custGeom>
              <a:avLst/>
              <a:gdLst>
                <a:gd name="T0" fmla="*/ 42 w 117"/>
                <a:gd name="T1" fmla="*/ 73 h 192"/>
                <a:gd name="T2" fmla="*/ 103 w 117"/>
                <a:gd name="T3" fmla="*/ 73 h 192"/>
                <a:gd name="T4" fmla="*/ 103 w 117"/>
                <a:gd name="T5" fmla="*/ 109 h 192"/>
                <a:gd name="T6" fmla="*/ 42 w 117"/>
                <a:gd name="T7" fmla="*/ 109 h 192"/>
                <a:gd name="T8" fmla="*/ 42 w 117"/>
                <a:gd name="T9" fmla="*/ 154 h 192"/>
                <a:gd name="T10" fmla="*/ 110 w 117"/>
                <a:gd name="T11" fmla="*/ 154 h 192"/>
                <a:gd name="T12" fmla="*/ 117 w 117"/>
                <a:gd name="T13" fmla="*/ 192 h 192"/>
                <a:gd name="T14" fmla="*/ 0 w 117"/>
                <a:gd name="T15" fmla="*/ 192 h 192"/>
                <a:gd name="T16" fmla="*/ 0 w 117"/>
                <a:gd name="T17" fmla="*/ 0 h 192"/>
                <a:gd name="T18" fmla="*/ 114 w 117"/>
                <a:gd name="T19" fmla="*/ 0 h 192"/>
                <a:gd name="T20" fmla="*/ 107 w 117"/>
                <a:gd name="T21" fmla="*/ 37 h 192"/>
                <a:gd name="T22" fmla="*/ 42 w 117"/>
                <a:gd name="T23" fmla="*/ 37 h 192"/>
                <a:gd name="T24" fmla="*/ 42 w 117"/>
                <a:gd name="T25" fmla="*/ 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92">
                  <a:moveTo>
                    <a:pt x="42" y="73"/>
                  </a:moveTo>
                  <a:cubicBezTo>
                    <a:pt x="63" y="73"/>
                    <a:pt x="82" y="73"/>
                    <a:pt x="103" y="73"/>
                  </a:cubicBezTo>
                  <a:cubicBezTo>
                    <a:pt x="103" y="85"/>
                    <a:pt x="103" y="96"/>
                    <a:pt x="103" y="109"/>
                  </a:cubicBezTo>
                  <a:cubicBezTo>
                    <a:pt x="83" y="109"/>
                    <a:pt x="63" y="109"/>
                    <a:pt x="42" y="109"/>
                  </a:cubicBezTo>
                  <a:cubicBezTo>
                    <a:pt x="42" y="124"/>
                    <a:pt x="42" y="138"/>
                    <a:pt x="42" y="154"/>
                  </a:cubicBezTo>
                  <a:cubicBezTo>
                    <a:pt x="64" y="154"/>
                    <a:pt x="86" y="154"/>
                    <a:pt x="110" y="154"/>
                  </a:cubicBezTo>
                  <a:cubicBezTo>
                    <a:pt x="113" y="167"/>
                    <a:pt x="115" y="179"/>
                    <a:pt x="117" y="192"/>
                  </a:cubicBezTo>
                  <a:cubicBezTo>
                    <a:pt x="78" y="192"/>
                    <a:pt x="40" y="192"/>
                    <a:pt x="0" y="192"/>
                  </a:cubicBezTo>
                  <a:cubicBezTo>
                    <a:pt x="0" y="128"/>
                    <a:pt x="0" y="65"/>
                    <a:pt x="0" y="0"/>
                  </a:cubicBezTo>
                  <a:cubicBezTo>
                    <a:pt x="38" y="0"/>
                    <a:pt x="75" y="0"/>
                    <a:pt x="114" y="0"/>
                  </a:cubicBezTo>
                  <a:cubicBezTo>
                    <a:pt x="112" y="13"/>
                    <a:pt x="110" y="24"/>
                    <a:pt x="107" y="37"/>
                  </a:cubicBezTo>
                  <a:cubicBezTo>
                    <a:pt x="85" y="37"/>
                    <a:pt x="64" y="37"/>
                    <a:pt x="42" y="37"/>
                  </a:cubicBezTo>
                  <a:cubicBezTo>
                    <a:pt x="42" y="49"/>
                    <a:pt x="42" y="60"/>
                    <a:pt x="42" y="7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6" name="Freeform 73"/>
            <p:cNvSpPr>
              <a:spLocks/>
            </p:cNvSpPr>
            <p:nvPr/>
          </p:nvSpPr>
          <p:spPr bwMode="auto">
            <a:xfrm>
              <a:off x="6005513" y="3665538"/>
              <a:ext cx="320675" cy="384175"/>
            </a:xfrm>
            <a:custGeom>
              <a:avLst/>
              <a:gdLst>
                <a:gd name="T0" fmla="*/ 59 w 160"/>
                <a:gd name="T1" fmla="*/ 41 h 192"/>
                <a:gd name="T2" fmla="*/ 0 w 160"/>
                <a:gd name="T3" fmla="*/ 41 h 192"/>
                <a:gd name="T4" fmla="*/ 0 w 160"/>
                <a:gd name="T5" fmla="*/ 0 h 192"/>
                <a:gd name="T6" fmla="*/ 160 w 160"/>
                <a:gd name="T7" fmla="*/ 0 h 192"/>
                <a:gd name="T8" fmla="*/ 160 w 160"/>
                <a:gd name="T9" fmla="*/ 40 h 192"/>
                <a:gd name="T10" fmla="*/ 104 w 160"/>
                <a:gd name="T11" fmla="*/ 40 h 192"/>
                <a:gd name="T12" fmla="*/ 104 w 160"/>
                <a:gd name="T13" fmla="*/ 192 h 192"/>
                <a:gd name="T14" fmla="*/ 59 w 160"/>
                <a:gd name="T15" fmla="*/ 192 h 192"/>
                <a:gd name="T16" fmla="*/ 59 w 160"/>
                <a:gd name="T17" fmla="*/ 4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92">
                  <a:moveTo>
                    <a:pt x="59" y="41"/>
                  </a:moveTo>
                  <a:cubicBezTo>
                    <a:pt x="38" y="41"/>
                    <a:pt x="20" y="41"/>
                    <a:pt x="0" y="41"/>
                  </a:cubicBezTo>
                  <a:cubicBezTo>
                    <a:pt x="0" y="27"/>
                    <a:pt x="0" y="14"/>
                    <a:pt x="0" y="0"/>
                  </a:cubicBezTo>
                  <a:cubicBezTo>
                    <a:pt x="53" y="0"/>
                    <a:pt x="106" y="0"/>
                    <a:pt x="160" y="0"/>
                  </a:cubicBezTo>
                  <a:cubicBezTo>
                    <a:pt x="160" y="13"/>
                    <a:pt x="160" y="26"/>
                    <a:pt x="160" y="40"/>
                  </a:cubicBezTo>
                  <a:cubicBezTo>
                    <a:pt x="142" y="40"/>
                    <a:pt x="124" y="40"/>
                    <a:pt x="104" y="40"/>
                  </a:cubicBezTo>
                  <a:cubicBezTo>
                    <a:pt x="104" y="91"/>
                    <a:pt x="104" y="141"/>
                    <a:pt x="104" y="192"/>
                  </a:cubicBezTo>
                  <a:cubicBezTo>
                    <a:pt x="89" y="192"/>
                    <a:pt x="75" y="192"/>
                    <a:pt x="59" y="192"/>
                  </a:cubicBezTo>
                  <a:cubicBezTo>
                    <a:pt x="59" y="143"/>
                    <a:pt x="59" y="93"/>
                    <a:pt x="59"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7" name="Freeform 74"/>
            <p:cNvSpPr>
              <a:spLocks/>
            </p:cNvSpPr>
            <p:nvPr/>
          </p:nvSpPr>
          <p:spPr bwMode="auto">
            <a:xfrm>
              <a:off x="10777538" y="2527301"/>
              <a:ext cx="514350" cy="100013"/>
            </a:xfrm>
            <a:custGeom>
              <a:avLst/>
              <a:gdLst>
                <a:gd name="T0" fmla="*/ 258 w 258"/>
                <a:gd name="T1" fmla="*/ 0 h 50"/>
                <a:gd name="T2" fmla="*/ 258 w 258"/>
                <a:gd name="T3" fmla="*/ 50 h 50"/>
                <a:gd name="T4" fmla="*/ 0 w 258"/>
                <a:gd name="T5" fmla="*/ 50 h 50"/>
                <a:gd name="T6" fmla="*/ 0 w 258"/>
                <a:gd name="T7" fmla="*/ 0 h 50"/>
                <a:gd name="T8" fmla="*/ 258 w 258"/>
                <a:gd name="T9" fmla="*/ 0 h 50"/>
              </a:gdLst>
              <a:ahLst/>
              <a:cxnLst>
                <a:cxn ang="0">
                  <a:pos x="T0" y="T1"/>
                </a:cxn>
                <a:cxn ang="0">
                  <a:pos x="T2" y="T3"/>
                </a:cxn>
                <a:cxn ang="0">
                  <a:pos x="T4" y="T5"/>
                </a:cxn>
                <a:cxn ang="0">
                  <a:pos x="T6" y="T7"/>
                </a:cxn>
                <a:cxn ang="0">
                  <a:pos x="T8" y="T9"/>
                </a:cxn>
              </a:cxnLst>
              <a:rect l="0" t="0" r="r" b="b"/>
              <a:pathLst>
                <a:path w="258" h="50">
                  <a:moveTo>
                    <a:pt x="258" y="0"/>
                  </a:moveTo>
                  <a:cubicBezTo>
                    <a:pt x="258" y="17"/>
                    <a:pt x="258" y="33"/>
                    <a:pt x="258" y="50"/>
                  </a:cubicBezTo>
                  <a:cubicBezTo>
                    <a:pt x="172" y="50"/>
                    <a:pt x="87" y="50"/>
                    <a:pt x="0" y="50"/>
                  </a:cubicBezTo>
                  <a:cubicBezTo>
                    <a:pt x="0" y="34"/>
                    <a:pt x="0" y="18"/>
                    <a:pt x="0" y="0"/>
                  </a:cubicBezTo>
                  <a:cubicBezTo>
                    <a:pt x="85" y="0"/>
                    <a:pt x="171" y="0"/>
                    <a:pt x="25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8" name="Freeform 75"/>
            <p:cNvSpPr>
              <a:spLocks/>
            </p:cNvSpPr>
            <p:nvPr/>
          </p:nvSpPr>
          <p:spPr bwMode="auto">
            <a:xfrm>
              <a:off x="7704138" y="3665538"/>
              <a:ext cx="319088" cy="384175"/>
            </a:xfrm>
            <a:custGeom>
              <a:avLst/>
              <a:gdLst>
                <a:gd name="T0" fmla="*/ 102 w 160"/>
                <a:gd name="T1" fmla="*/ 192 h 192"/>
                <a:gd name="T2" fmla="*/ 59 w 160"/>
                <a:gd name="T3" fmla="*/ 192 h 192"/>
                <a:gd name="T4" fmla="*/ 59 w 160"/>
                <a:gd name="T5" fmla="*/ 41 h 192"/>
                <a:gd name="T6" fmla="*/ 0 w 160"/>
                <a:gd name="T7" fmla="*/ 41 h 192"/>
                <a:gd name="T8" fmla="*/ 0 w 160"/>
                <a:gd name="T9" fmla="*/ 0 h 192"/>
                <a:gd name="T10" fmla="*/ 160 w 160"/>
                <a:gd name="T11" fmla="*/ 0 h 192"/>
                <a:gd name="T12" fmla="*/ 160 w 160"/>
                <a:gd name="T13" fmla="*/ 41 h 192"/>
                <a:gd name="T14" fmla="*/ 102 w 160"/>
                <a:gd name="T15" fmla="*/ 41 h 192"/>
                <a:gd name="T16" fmla="*/ 102 w 160"/>
                <a:gd name="T1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92">
                  <a:moveTo>
                    <a:pt x="102" y="192"/>
                  </a:moveTo>
                  <a:cubicBezTo>
                    <a:pt x="86" y="192"/>
                    <a:pt x="74" y="192"/>
                    <a:pt x="59" y="192"/>
                  </a:cubicBezTo>
                  <a:cubicBezTo>
                    <a:pt x="59" y="142"/>
                    <a:pt x="59" y="92"/>
                    <a:pt x="59" y="41"/>
                  </a:cubicBezTo>
                  <a:cubicBezTo>
                    <a:pt x="38" y="41"/>
                    <a:pt x="20" y="41"/>
                    <a:pt x="0" y="41"/>
                  </a:cubicBezTo>
                  <a:cubicBezTo>
                    <a:pt x="0" y="27"/>
                    <a:pt x="0" y="14"/>
                    <a:pt x="0" y="0"/>
                  </a:cubicBezTo>
                  <a:cubicBezTo>
                    <a:pt x="54" y="0"/>
                    <a:pt x="106" y="0"/>
                    <a:pt x="160" y="0"/>
                  </a:cubicBezTo>
                  <a:cubicBezTo>
                    <a:pt x="160" y="13"/>
                    <a:pt x="160" y="26"/>
                    <a:pt x="160" y="41"/>
                  </a:cubicBezTo>
                  <a:cubicBezTo>
                    <a:pt x="141" y="41"/>
                    <a:pt x="122" y="41"/>
                    <a:pt x="102" y="41"/>
                  </a:cubicBezTo>
                  <a:cubicBezTo>
                    <a:pt x="102" y="92"/>
                    <a:pt x="102" y="141"/>
                    <a:pt x="102" y="19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9" name="Freeform 76"/>
            <p:cNvSpPr>
              <a:spLocks/>
            </p:cNvSpPr>
            <p:nvPr/>
          </p:nvSpPr>
          <p:spPr bwMode="auto">
            <a:xfrm>
              <a:off x="9382126" y="3665538"/>
              <a:ext cx="233363" cy="384175"/>
            </a:xfrm>
            <a:custGeom>
              <a:avLst/>
              <a:gdLst>
                <a:gd name="T0" fmla="*/ 0 w 117"/>
                <a:gd name="T1" fmla="*/ 192 h 192"/>
                <a:gd name="T2" fmla="*/ 0 w 117"/>
                <a:gd name="T3" fmla="*/ 0 h 192"/>
                <a:gd name="T4" fmla="*/ 43 w 117"/>
                <a:gd name="T5" fmla="*/ 0 h 192"/>
                <a:gd name="T6" fmla="*/ 43 w 117"/>
                <a:gd name="T7" fmla="*/ 152 h 192"/>
                <a:gd name="T8" fmla="*/ 117 w 117"/>
                <a:gd name="T9" fmla="*/ 152 h 192"/>
                <a:gd name="T10" fmla="*/ 117 w 117"/>
                <a:gd name="T11" fmla="*/ 192 h 192"/>
                <a:gd name="T12" fmla="*/ 0 w 117"/>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117" h="192">
                  <a:moveTo>
                    <a:pt x="0" y="192"/>
                  </a:moveTo>
                  <a:cubicBezTo>
                    <a:pt x="0" y="127"/>
                    <a:pt x="0" y="64"/>
                    <a:pt x="0" y="0"/>
                  </a:cubicBezTo>
                  <a:cubicBezTo>
                    <a:pt x="14" y="0"/>
                    <a:pt x="28" y="0"/>
                    <a:pt x="43" y="0"/>
                  </a:cubicBezTo>
                  <a:cubicBezTo>
                    <a:pt x="43" y="51"/>
                    <a:pt x="43" y="101"/>
                    <a:pt x="43" y="152"/>
                  </a:cubicBezTo>
                  <a:cubicBezTo>
                    <a:pt x="68" y="152"/>
                    <a:pt x="92" y="152"/>
                    <a:pt x="117" y="152"/>
                  </a:cubicBezTo>
                  <a:cubicBezTo>
                    <a:pt x="117" y="166"/>
                    <a:pt x="117" y="178"/>
                    <a:pt x="117" y="192"/>
                  </a:cubicBezTo>
                  <a:cubicBezTo>
                    <a:pt x="79" y="192"/>
                    <a:pt x="40" y="192"/>
                    <a:pt x="0" y="19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0" name="Freeform 77"/>
            <p:cNvSpPr>
              <a:spLocks/>
            </p:cNvSpPr>
            <p:nvPr/>
          </p:nvSpPr>
          <p:spPr bwMode="auto">
            <a:xfrm>
              <a:off x="10294938" y="2489201"/>
              <a:ext cx="350838" cy="339725"/>
            </a:xfrm>
            <a:custGeom>
              <a:avLst/>
              <a:gdLst>
                <a:gd name="T0" fmla="*/ 134 w 176"/>
                <a:gd name="T1" fmla="*/ 0 h 170"/>
                <a:gd name="T2" fmla="*/ 176 w 176"/>
                <a:gd name="T3" fmla="*/ 29 h 170"/>
                <a:gd name="T4" fmla="*/ 31 w 176"/>
                <a:gd name="T5" fmla="*/ 170 h 170"/>
                <a:gd name="T6" fmla="*/ 0 w 176"/>
                <a:gd name="T7" fmla="*/ 122 h 170"/>
                <a:gd name="T8" fmla="*/ 134 w 176"/>
                <a:gd name="T9" fmla="*/ 0 h 170"/>
              </a:gdLst>
              <a:ahLst/>
              <a:cxnLst>
                <a:cxn ang="0">
                  <a:pos x="T0" y="T1"/>
                </a:cxn>
                <a:cxn ang="0">
                  <a:pos x="T2" y="T3"/>
                </a:cxn>
                <a:cxn ang="0">
                  <a:pos x="T4" y="T5"/>
                </a:cxn>
                <a:cxn ang="0">
                  <a:pos x="T6" y="T7"/>
                </a:cxn>
                <a:cxn ang="0">
                  <a:pos x="T8" y="T9"/>
                </a:cxn>
              </a:cxnLst>
              <a:rect l="0" t="0" r="r" b="b"/>
              <a:pathLst>
                <a:path w="176" h="170">
                  <a:moveTo>
                    <a:pt x="134" y="0"/>
                  </a:moveTo>
                  <a:cubicBezTo>
                    <a:pt x="146" y="8"/>
                    <a:pt x="160" y="18"/>
                    <a:pt x="176" y="29"/>
                  </a:cubicBezTo>
                  <a:cubicBezTo>
                    <a:pt x="136" y="86"/>
                    <a:pt x="82" y="126"/>
                    <a:pt x="31" y="170"/>
                  </a:cubicBezTo>
                  <a:cubicBezTo>
                    <a:pt x="20" y="153"/>
                    <a:pt x="9" y="137"/>
                    <a:pt x="0" y="122"/>
                  </a:cubicBezTo>
                  <a:cubicBezTo>
                    <a:pt x="45" y="82"/>
                    <a:pt x="88" y="42"/>
                    <a:pt x="13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1" name="Freeform 78"/>
            <p:cNvSpPr>
              <a:spLocks/>
            </p:cNvSpPr>
            <p:nvPr/>
          </p:nvSpPr>
          <p:spPr bwMode="auto">
            <a:xfrm>
              <a:off x="5480051" y="3665538"/>
              <a:ext cx="84138" cy="382588"/>
            </a:xfrm>
            <a:custGeom>
              <a:avLst/>
              <a:gdLst>
                <a:gd name="T0" fmla="*/ 0 w 42"/>
                <a:gd name="T1" fmla="*/ 0 h 191"/>
                <a:gd name="T2" fmla="*/ 42 w 42"/>
                <a:gd name="T3" fmla="*/ 0 h 191"/>
                <a:gd name="T4" fmla="*/ 42 w 42"/>
                <a:gd name="T5" fmla="*/ 191 h 191"/>
                <a:gd name="T6" fmla="*/ 0 w 42"/>
                <a:gd name="T7" fmla="*/ 191 h 191"/>
                <a:gd name="T8" fmla="*/ 0 w 42"/>
                <a:gd name="T9" fmla="*/ 0 h 191"/>
              </a:gdLst>
              <a:ahLst/>
              <a:cxnLst>
                <a:cxn ang="0">
                  <a:pos x="T0" y="T1"/>
                </a:cxn>
                <a:cxn ang="0">
                  <a:pos x="T2" y="T3"/>
                </a:cxn>
                <a:cxn ang="0">
                  <a:pos x="T4" y="T5"/>
                </a:cxn>
                <a:cxn ang="0">
                  <a:pos x="T6" y="T7"/>
                </a:cxn>
                <a:cxn ang="0">
                  <a:pos x="T8" y="T9"/>
                </a:cxn>
              </a:cxnLst>
              <a:rect l="0" t="0" r="r" b="b"/>
              <a:pathLst>
                <a:path w="42" h="191">
                  <a:moveTo>
                    <a:pt x="0" y="0"/>
                  </a:moveTo>
                  <a:cubicBezTo>
                    <a:pt x="14" y="0"/>
                    <a:pt x="27" y="0"/>
                    <a:pt x="42" y="0"/>
                  </a:cubicBezTo>
                  <a:cubicBezTo>
                    <a:pt x="42" y="64"/>
                    <a:pt x="42" y="127"/>
                    <a:pt x="42" y="191"/>
                  </a:cubicBezTo>
                  <a:cubicBezTo>
                    <a:pt x="29" y="191"/>
                    <a:pt x="15" y="191"/>
                    <a:pt x="0" y="191"/>
                  </a:cubicBezTo>
                  <a:cubicBezTo>
                    <a:pt x="0" y="128"/>
                    <a:pt x="0" y="65"/>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2" name="Freeform 79"/>
            <p:cNvSpPr>
              <a:spLocks/>
            </p:cNvSpPr>
            <p:nvPr/>
          </p:nvSpPr>
          <p:spPr bwMode="auto">
            <a:xfrm>
              <a:off x="8085138" y="3665538"/>
              <a:ext cx="80963" cy="384175"/>
            </a:xfrm>
            <a:custGeom>
              <a:avLst/>
              <a:gdLst>
                <a:gd name="T0" fmla="*/ 41 w 41"/>
                <a:gd name="T1" fmla="*/ 192 h 192"/>
                <a:gd name="T2" fmla="*/ 0 w 41"/>
                <a:gd name="T3" fmla="*/ 192 h 192"/>
                <a:gd name="T4" fmla="*/ 0 w 41"/>
                <a:gd name="T5" fmla="*/ 0 h 192"/>
                <a:gd name="T6" fmla="*/ 41 w 41"/>
                <a:gd name="T7" fmla="*/ 0 h 192"/>
                <a:gd name="T8" fmla="*/ 41 w 41"/>
                <a:gd name="T9" fmla="*/ 192 h 192"/>
              </a:gdLst>
              <a:ahLst/>
              <a:cxnLst>
                <a:cxn ang="0">
                  <a:pos x="T0" y="T1"/>
                </a:cxn>
                <a:cxn ang="0">
                  <a:pos x="T2" y="T3"/>
                </a:cxn>
                <a:cxn ang="0">
                  <a:pos x="T4" y="T5"/>
                </a:cxn>
                <a:cxn ang="0">
                  <a:pos x="T6" y="T7"/>
                </a:cxn>
                <a:cxn ang="0">
                  <a:pos x="T8" y="T9"/>
                </a:cxn>
              </a:cxnLst>
              <a:rect l="0" t="0" r="r" b="b"/>
              <a:pathLst>
                <a:path w="41" h="192">
                  <a:moveTo>
                    <a:pt x="41" y="192"/>
                  </a:moveTo>
                  <a:cubicBezTo>
                    <a:pt x="26" y="192"/>
                    <a:pt x="14" y="192"/>
                    <a:pt x="0" y="192"/>
                  </a:cubicBezTo>
                  <a:cubicBezTo>
                    <a:pt x="0" y="128"/>
                    <a:pt x="0" y="65"/>
                    <a:pt x="0" y="0"/>
                  </a:cubicBezTo>
                  <a:cubicBezTo>
                    <a:pt x="14" y="0"/>
                    <a:pt x="27" y="0"/>
                    <a:pt x="41" y="0"/>
                  </a:cubicBezTo>
                  <a:cubicBezTo>
                    <a:pt x="41" y="64"/>
                    <a:pt x="41" y="127"/>
                    <a:pt x="41" y="19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3" name="Freeform 80"/>
            <p:cNvSpPr>
              <a:spLocks/>
            </p:cNvSpPr>
            <p:nvPr/>
          </p:nvSpPr>
          <p:spPr bwMode="auto">
            <a:xfrm>
              <a:off x="3592513" y="3665538"/>
              <a:ext cx="82550" cy="384175"/>
            </a:xfrm>
            <a:custGeom>
              <a:avLst/>
              <a:gdLst>
                <a:gd name="T0" fmla="*/ 41 w 41"/>
                <a:gd name="T1" fmla="*/ 192 h 192"/>
                <a:gd name="T2" fmla="*/ 0 w 41"/>
                <a:gd name="T3" fmla="*/ 192 h 192"/>
                <a:gd name="T4" fmla="*/ 0 w 41"/>
                <a:gd name="T5" fmla="*/ 0 h 192"/>
                <a:gd name="T6" fmla="*/ 41 w 41"/>
                <a:gd name="T7" fmla="*/ 0 h 192"/>
                <a:gd name="T8" fmla="*/ 41 w 41"/>
                <a:gd name="T9" fmla="*/ 192 h 192"/>
              </a:gdLst>
              <a:ahLst/>
              <a:cxnLst>
                <a:cxn ang="0">
                  <a:pos x="T0" y="T1"/>
                </a:cxn>
                <a:cxn ang="0">
                  <a:pos x="T2" y="T3"/>
                </a:cxn>
                <a:cxn ang="0">
                  <a:pos x="T4" y="T5"/>
                </a:cxn>
                <a:cxn ang="0">
                  <a:pos x="T6" y="T7"/>
                </a:cxn>
                <a:cxn ang="0">
                  <a:pos x="T8" y="T9"/>
                </a:cxn>
              </a:cxnLst>
              <a:rect l="0" t="0" r="r" b="b"/>
              <a:pathLst>
                <a:path w="41" h="192">
                  <a:moveTo>
                    <a:pt x="41" y="192"/>
                  </a:moveTo>
                  <a:cubicBezTo>
                    <a:pt x="26" y="192"/>
                    <a:pt x="14" y="192"/>
                    <a:pt x="0" y="192"/>
                  </a:cubicBezTo>
                  <a:cubicBezTo>
                    <a:pt x="0" y="128"/>
                    <a:pt x="0" y="65"/>
                    <a:pt x="0" y="0"/>
                  </a:cubicBezTo>
                  <a:cubicBezTo>
                    <a:pt x="14" y="0"/>
                    <a:pt x="27" y="0"/>
                    <a:pt x="41" y="0"/>
                  </a:cubicBezTo>
                  <a:cubicBezTo>
                    <a:pt x="41" y="65"/>
                    <a:pt x="41" y="128"/>
                    <a:pt x="41" y="19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4" name="Freeform 81"/>
            <p:cNvSpPr>
              <a:spLocks/>
            </p:cNvSpPr>
            <p:nvPr/>
          </p:nvSpPr>
          <p:spPr bwMode="auto">
            <a:xfrm>
              <a:off x="7745413" y="3159126"/>
              <a:ext cx="296863" cy="234950"/>
            </a:xfrm>
            <a:custGeom>
              <a:avLst/>
              <a:gdLst>
                <a:gd name="T0" fmla="*/ 149 w 149"/>
                <a:gd name="T1" fmla="*/ 25 h 118"/>
                <a:gd name="T2" fmla="*/ 38 w 149"/>
                <a:gd name="T3" fmla="*/ 118 h 118"/>
                <a:gd name="T4" fmla="*/ 0 w 149"/>
                <a:gd name="T5" fmla="*/ 83 h 118"/>
                <a:gd name="T6" fmla="*/ 109 w 149"/>
                <a:gd name="T7" fmla="*/ 0 h 118"/>
                <a:gd name="T8" fmla="*/ 149 w 149"/>
                <a:gd name="T9" fmla="*/ 25 h 118"/>
              </a:gdLst>
              <a:ahLst/>
              <a:cxnLst>
                <a:cxn ang="0">
                  <a:pos x="T0" y="T1"/>
                </a:cxn>
                <a:cxn ang="0">
                  <a:pos x="T2" y="T3"/>
                </a:cxn>
                <a:cxn ang="0">
                  <a:pos x="T4" y="T5"/>
                </a:cxn>
                <a:cxn ang="0">
                  <a:pos x="T6" y="T7"/>
                </a:cxn>
                <a:cxn ang="0">
                  <a:pos x="T8" y="T9"/>
                </a:cxn>
              </a:cxnLst>
              <a:rect l="0" t="0" r="r" b="b"/>
              <a:pathLst>
                <a:path w="149" h="118">
                  <a:moveTo>
                    <a:pt x="149" y="25"/>
                  </a:moveTo>
                  <a:cubicBezTo>
                    <a:pt x="110" y="58"/>
                    <a:pt x="74" y="88"/>
                    <a:pt x="38" y="118"/>
                  </a:cubicBezTo>
                  <a:cubicBezTo>
                    <a:pt x="23" y="104"/>
                    <a:pt x="11" y="93"/>
                    <a:pt x="0" y="83"/>
                  </a:cubicBezTo>
                  <a:cubicBezTo>
                    <a:pt x="36" y="56"/>
                    <a:pt x="71" y="29"/>
                    <a:pt x="109" y="0"/>
                  </a:cubicBezTo>
                  <a:cubicBezTo>
                    <a:pt x="118" y="6"/>
                    <a:pt x="131" y="14"/>
                    <a:pt x="149"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5" name="Freeform 82"/>
            <p:cNvSpPr>
              <a:spLocks/>
            </p:cNvSpPr>
            <p:nvPr/>
          </p:nvSpPr>
          <p:spPr bwMode="auto">
            <a:xfrm>
              <a:off x="8262938" y="3151188"/>
              <a:ext cx="257175" cy="231775"/>
            </a:xfrm>
            <a:custGeom>
              <a:avLst/>
              <a:gdLst>
                <a:gd name="T0" fmla="*/ 0 w 129"/>
                <a:gd name="T1" fmla="*/ 31 h 116"/>
                <a:gd name="T2" fmla="*/ 32 w 129"/>
                <a:gd name="T3" fmla="*/ 0 h 116"/>
                <a:gd name="T4" fmla="*/ 129 w 129"/>
                <a:gd name="T5" fmla="*/ 83 h 116"/>
                <a:gd name="T6" fmla="*/ 93 w 129"/>
                <a:gd name="T7" fmla="*/ 116 h 116"/>
                <a:gd name="T8" fmla="*/ 0 w 129"/>
                <a:gd name="T9" fmla="*/ 31 h 116"/>
              </a:gdLst>
              <a:ahLst/>
              <a:cxnLst>
                <a:cxn ang="0">
                  <a:pos x="T0" y="T1"/>
                </a:cxn>
                <a:cxn ang="0">
                  <a:pos x="T2" y="T3"/>
                </a:cxn>
                <a:cxn ang="0">
                  <a:pos x="T4" y="T5"/>
                </a:cxn>
                <a:cxn ang="0">
                  <a:pos x="T6" y="T7"/>
                </a:cxn>
                <a:cxn ang="0">
                  <a:pos x="T8" y="T9"/>
                </a:cxn>
              </a:cxnLst>
              <a:rect l="0" t="0" r="r" b="b"/>
              <a:pathLst>
                <a:path w="129" h="116">
                  <a:moveTo>
                    <a:pt x="0" y="31"/>
                  </a:moveTo>
                  <a:cubicBezTo>
                    <a:pt x="10" y="21"/>
                    <a:pt x="20" y="12"/>
                    <a:pt x="32" y="0"/>
                  </a:cubicBezTo>
                  <a:cubicBezTo>
                    <a:pt x="64" y="27"/>
                    <a:pt x="96" y="55"/>
                    <a:pt x="129" y="83"/>
                  </a:cubicBezTo>
                  <a:cubicBezTo>
                    <a:pt x="116" y="95"/>
                    <a:pt x="104" y="106"/>
                    <a:pt x="93" y="116"/>
                  </a:cubicBezTo>
                  <a:cubicBezTo>
                    <a:pt x="62" y="88"/>
                    <a:pt x="32" y="60"/>
                    <a:pt x="0"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6" name="Freeform 83"/>
            <p:cNvSpPr>
              <a:spLocks/>
            </p:cNvSpPr>
            <p:nvPr/>
          </p:nvSpPr>
          <p:spPr bwMode="auto">
            <a:xfrm>
              <a:off x="8901113" y="3052763"/>
              <a:ext cx="150813" cy="217488"/>
            </a:xfrm>
            <a:custGeom>
              <a:avLst/>
              <a:gdLst>
                <a:gd name="T0" fmla="*/ 76 w 76"/>
                <a:gd name="T1" fmla="*/ 93 h 109"/>
                <a:gd name="T2" fmla="*/ 36 w 76"/>
                <a:gd name="T3" fmla="*/ 109 h 109"/>
                <a:gd name="T4" fmla="*/ 0 w 76"/>
                <a:gd name="T5" fmla="*/ 8 h 109"/>
                <a:gd name="T6" fmla="*/ 32 w 76"/>
                <a:gd name="T7" fmla="*/ 1 h 109"/>
                <a:gd name="T8" fmla="*/ 44 w 76"/>
                <a:gd name="T9" fmla="*/ 8 h 109"/>
                <a:gd name="T10" fmla="*/ 76 w 76"/>
                <a:gd name="T11" fmla="*/ 93 h 109"/>
              </a:gdLst>
              <a:ahLst/>
              <a:cxnLst>
                <a:cxn ang="0">
                  <a:pos x="T0" y="T1"/>
                </a:cxn>
                <a:cxn ang="0">
                  <a:pos x="T2" y="T3"/>
                </a:cxn>
                <a:cxn ang="0">
                  <a:pos x="T4" y="T5"/>
                </a:cxn>
                <a:cxn ang="0">
                  <a:pos x="T6" y="T7"/>
                </a:cxn>
                <a:cxn ang="0">
                  <a:pos x="T8" y="T9"/>
                </a:cxn>
                <a:cxn ang="0">
                  <a:pos x="T10" y="T11"/>
                </a:cxn>
              </a:cxnLst>
              <a:rect l="0" t="0" r="r" b="b"/>
              <a:pathLst>
                <a:path w="76" h="109">
                  <a:moveTo>
                    <a:pt x="76" y="93"/>
                  </a:moveTo>
                  <a:cubicBezTo>
                    <a:pt x="61" y="99"/>
                    <a:pt x="49" y="104"/>
                    <a:pt x="36" y="109"/>
                  </a:cubicBezTo>
                  <a:cubicBezTo>
                    <a:pt x="24" y="76"/>
                    <a:pt x="12" y="43"/>
                    <a:pt x="0" y="8"/>
                  </a:cubicBezTo>
                  <a:cubicBezTo>
                    <a:pt x="10" y="5"/>
                    <a:pt x="21" y="2"/>
                    <a:pt x="32" y="1"/>
                  </a:cubicBezTo>
                  <a:cubicBezTo>
                    <a:pt x="35" y="0"/>
                    <a:pt x="42" y="4"/>
                    <a:pt x="44" y="8"/>
                  </a:cubicBezTo>
                  <a:cubicBezTo>
                    <a:pt x="55" y="36"/>
                    <a:pt x="65" y="64"/>
                    <a:pt x="76" y="9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7" name="Freeform 84"/>
            <p:cNvSpPr>
              <a:spLocks/>
            </p:cNvSpPr>
            <p:nvPr/>
          </p:nvSpPr>
          <p:spPr bwMode="auto">
            <a:xfrm>
              <a:off x="9212263" y="3051176"/>
              <a:ext cx="139700" cy="177800"/>
            </a:xfrm>
            <a:custGeom>
              <a:avLst/>
              <a:gdLst>
                <a:gd name="T0" fmla="*/ 0 w 70"/>
                <a:gd name="T1" fmla="*/ 80 h 89"/>
                <a:gd name="T2" fmla="*/ 32 w 70"/>
                <a:gd name="T3" fmla="*/ 0 h 89"/>
                <a:gd name="T4" fmla="*/ 70 w 70"/>
                <a:gd name="T5" fmla="*/ 7 h 89"/>
                <a:gd name="T6" fmla="*/ 41 w 70"/>
                <a:gd name="T7" fmla="*/ 89 h 89"/>
                <a:gd name="T8" fmla="*/ 0 w 70"/>
                <a:gd name="T9" fmla="*/ 80 h 89"/>
              </a:gdLst>
              <a:ahLst/>
              <a:cxnLst>
                <a:cxn ang="0">
                  <a:pos x="T0" y="T1"/>
                </a:cxn>
                <a:cxn ang="0">
                  <a:pos x="T2" y="T3"/>
                </a:cxn>
                <a:cxn ang="0">
                  <a:pos x="T4" y="T5"/>
                </a:cxn>
                <a:cxn ang="0">
                  <a:pos x="T6" y="T7"/>
                </a:cxn>
                <a:cxn ang="0">
                  <a:pos x="T8" y="T9"/>
                </a:cxn>
              </a:cxnLst>
              <a:rect l="0" t="0" r="r" b="b"/>
              <a:pathLst>
                <a:path w="70" h="89">
                  <a:moveTo>
                    <a:pt x="0" y="80"/>
                  </a:moveTo>
                  <a:cubicBezTo>
                    <a:pt x="11" y="53"/>
                    <a:pt x="21" y="27"/>
                    <a:pt x="32" y="0"/>
                  </a:cubicBezTo>
                  <a:cubicBezTo>
                    <a:pt x="43" y="2"/>
                    <a:pt x="54" y="4"/>
                    <a:pt x="70" y="7"/>
                  </a:cubicBezTo>
                  <a:cubicBezTo>
                    <a:pt x="60" y="35"/>
                    <a:pt x="51" y="61"/>
                    <a:pt x="41" y="89"/>
                  </a:cubicBezTo>
                  <a:cubicBezTo>
                    <a:pt x="27" y="86"/>
                    <a:pt x="14" y="83"/>
                    <a:pt x="0" y="8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8" name="Freeform 113"/>
            <p:cNvSpPr>
              <a:spLocks noEditPoints="1"/>
            </p:cNvSpPr>
            <p:nvPr/>
          </p:nvSpPr>
          <p:spPr bwMode="auto">
            <a:xfrm>
              <a:off x="6276976" y="2843213"/>
              <a:ext cx="287338" cy="231775"/>
            </a:xfrm>
            <a:custGeom>
              <a:avLst/>
              <a:gdLst>
                <a:gd name="T0" fmla="*/ 0 w 144"/>
                <a:gd name="T1" fmla="*/ 116 h 116"/>
                <a:gd name="T2" fmla="*/ 0 w 144"/>
                <a:gd name="T3" fmla="*/ 0 h 116"/>
                <a:gd name="T4" fmla="*/ 144 w 144"/>
                <a:gd name="T5" fmla="*/ 0 h 116"/>
                <a:gd name="T6" fmla="*/ 144 w 144"/>
                <a:gd name="T7" fmla="*/ 116 h 116"/>
                <a:gd name="T8" fmla="*/ 0 w 144"/>
                <a:gd name="T9" fmla="*/ 116 h 116"/>
                <a:gd name="T10" fmla="*/ 44 w 144"/>
                <a:gd name="T11" fmla="*/ 34 h 116"/>
                <a:gd name="T12" fmla="*/ 44 w 144"/>
                <a:gd name="T13" fmla="*/ 82 h 116"/>
                <a:gd name="T14" fmla="*/ 101 w 144"/>
                <a:gd name="T15" fmla="*/ 82 h 116"/>
                <a:gd name="T16" fmla="*/ 101 w 144"/>
                <a:gd name="T17" fmla="*/ 34 h 116"/>
                <a:gd name="T18" fmla="*/ 44 w 144"/>
                <a:gd name="T19" fmla="*/ 3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16">
                  <a:moveTo>
                    <a:pt x="0" y="116"/>
                  </a:moveTo>
                  <a:cubicBezTo>
                    <a:pt x="0" y="76"/>
                    <a:pt x="0" y="39"/>
                    <a:pt x="0" y="0"/>
                  </a:cubicBezTo>
                  <a:cubicBezTo>
                    <a:pt x="48" y="0"/>
                    <a:pt x="95" y="0"/>
                    <a:pt x="144" y="0"/>
                  </a:cubicBezTo>
                  <a:cubicBezTo>
                    <a:pt x="144" y="38"/>
                    <a:pt x="144" y="76"/>
                    <a:pt x="144" y="116"/>
                  </a:cubicBezTo>
                  <a:cubicBezTo>
                    <a:pt x="96" y="116"/>
                    <a:pt x="49" y="116"/>
                    <a:pt x="0" y="116"/>
                  </a:cubicBezTo>
                  <a:close/>
                  <a:moveTo>
                    <a:pt x="44" y="34"/>
                  </a:moveTo>
                  <a:cubicBezTo>
                    <a:pt x="44" y="51"/>
                    <a:pt x="44" y="66"/>
                    <a:pt x="44" y="82"/>
                  </a:cubicBezTo>
                  <a:cubicBezTo>
                    <a:pt x="64" y="82"/>
                    <a:pt x="82" y="82"/>
                    <a:pt x="101" y="82"/>
                  </a:cubicBezTo>
                  <a:cubicBezTo>
                    <a:pt x="101" y="65"/>
                    <a:pt x="101" y="50"/>
                    <a:pt x="101" y="34"/>
                  </a:cubicBezTo>
                  <a:cubicBezTo>
                    <a:pt x="82" y="34"/>
                    <a:pt x="64" y="34"/>
                    <a:pt x="44"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9" name="Freeform 114"/>
            <p:cNvSpPr>
              <a:spLocks noEditPoints="1"/>
            </p:cNvSpPr>
            <p:nvPr/>
          </p:nvSpPr>
          <p:spPr bwMode="auto">
            <a:xfrm>
              <a:off x="909638" y="2430463"/>
              <a:ext cx="1354138" cy="1346200"/>
            </a:xfrm>
            <a:custGeom>
              <a:avLst/>
              <a:gdLst>
                <a:gd name="T0" fmla="*/ 471 w 679"/>
                <a:gd name="T1" fmla="*/ 673 h 673"/>
                <a:gd name="T2" fmla="*/ 351 w 679"/>
                <a:gd name="T3" fmla="*/ 426 h 673"/>
                <a:gd name="T4" fmla="*/ 339 w 679"/>
                <a:gd name="T5" fmla="*/ 414 h 673"/>
                <a:gd name="T6" fmla="*/ 328 w 679"/>
                <a:gd name="T7" fmla="*/ 427 h 673"/>
                <a:gd name="T8" fmla="*/ 223 w 679"/>
                <a:gd name="T9" fmla="*/ 657 h 673"/>
                <a:gd name="T10" fmla="*/ 189 w 679"/>
                <a:gd name="T11" fmla="*/ 666 h 673"/>
                <a:gd name="T12" fmla="*/ 6 w 679"/>
                <a:gd name="T13" fmla="*/ 481 h 673"/>
                <a:gd name="T14" fmla="*/ 12 w 679"/>
                <a:gd name="T15" fmla="*/ 457 h 673"/>
                <a:gd name="T16" fmla="*/ 248 w 679"/>
                <a:gd name="T17" fmla="*/ 348 h 673"/>
                <a:gd name="T18" fmla="*/ 262 w 679"/>
                <a:gd name="T19" fmla="*/ 338 h 673"/>
                <a:gd name="T20" fmla="*/ 248 w 679"/>
                <a:gd name="T21" fmla="*/ 326 h 673"/>
                <a:gd name="T22" fmla="*/ 0 w 679"/>
                <a:gd name="T23" fmla="*/ 207 h 673"/>
                <a:gd name="T24" fmla="*/ 208 w 679"/>
                <a:gd name="T25" fmla="*/ 0 h 673"/>
                <a:gd name="T26" fmla="*/ 326 w 679"/>
                <a:gd name="T27" fmla="*/ 233 h 673"/>
                <a:gd name="T28" fmla="*/ 339 w 679"/>
                <a:gd name="T29" fmla="*/ 259 h 673"/>
                <a:gd name="T30" fmla="*/ 353 w 679"/>
                <a:gd name="T31" fmla="*/ 234 h 673"/>
                <a:gd name="T32" fmla="*/ 458 w 679"/>
                <a:gd name="T33" fmla="*/ 13 h 673"/>
                <a:gd name="T34" fmla="*/ 486 w 679"/>
                <a:gd name="T35" fmla="*/ 6 h 673"/>
                <a:gd name="T36" fmla="*/ 671 w 679"/>
                <a:gd name="T37" fmla="*/ 189 h 673"/>
                <a:gd name="T38" fmla="*/ 663 w 679"/>
                <a:gd name="T39" fmla="*/ 220 h 673"/>
                <a:gd name="T40" fmla="*/ 432 w 679"/>
                <a:gd name="T41" fmla="*/ 326 h 673"/>
                <a:gd name="T42" fmla="*/ 417 w 679"/>
                <a:gd name="T43" fmla="*/ 337 h 673"/>
                <a:gd name="T44" fmla="*/ 432 w 679"/>
                <a:gd name="T45" fmla="*/ 348 h 673"/>
                <a:gd name="T46" fmla="*/ 661 w 679"/>
                <a:gd name="T47" fmla="*/ 452 h 673"/>
                <a:gd name="T48" fmla="*/ 670 w 679"/>
                <a:gd name="T49" fmla="*/ 487 h 673"/>
                <a:gd name="T50" fmla="*/ 471 w 679"/>
                <a:gd name="T51" fmla="*/ 673 h 673"/>
                <a:gd name="T52" fmla="*/ 254 w 679"/>
                <a:gd name="T53" fmla="*/ 421 h 673"/>
                <a:gd name="T54" fmla="*/ 93 w 679"/>
                <a:gd name="T55" fmla="*/ 488 h 673"/>
                <a:gd name="T56" fmla="*/ 188 w 679"/>
                <a:gd name="T57" fmla="*/ 580 h 673"/>
                <a:gd name="T58" fmla="*/ 254 w 679"/>
                <a:gd name="T59" fmla="*/ 421 h 673"/>
                <a:gd name="T60" fmla="*/ 93 w 679"/>
                <a:gd name="T61" fmla="*/ 186 h 673"/>
                <a:gd name="T62" fmla="*/ 254 w 679"/>
                <a:gd name="T63" fmla="*/ 251 h 673"/>
                <a:gd name="T64" fmla="*/ 188 w 679"/>
                <a:gd name="T65" fmla="*/ 92 h 673"/>
                <a:gd name="T66" fmla="*/ 93 w 679"/>
                <a:gd name="T67" fmla="*/ 186 h 673"/>
                <a:gd name="T68" fmla="*/ 591 w 679"/>
                <a:gd name="T69" fmla="*/ 491 h 673"/>
                <a:gd name="T70" fmla="*/ 425 w 679"/>
                <a:gd name="T71" fmla="*/ 422 h 673"/>
                <a:gd name="T72" fmla="*/ 495 w 679"/>
                <a:gd name="T73" fmla="*/ 586 h 673"/>
                <a:gd name="T74" fmla="*/ 591 w 679"/>
                <a:gd name="T75" fmla="*/ 491 h 673"/>
                <a:gd name="T76" fmla="*/ 587 w 679"/>
                <a:gd name="T77" fmla="*/ 186 h 673"/>
                <a:gd name="T78" fmla="*/ 492 w 679"/>
                <a:gd name="T79" fmla="*/ 92 h 673"/>
                <a:gd name="T80" fmla="*/ 426 w 679"/>
                <a:gd name="T81" fmla="*/ 251 h 673"/>
                <a:gd name="T82" fmla="*/ 587 w 679"/>
                <a:gd name="T83" fmla="*/ 18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9" h="673">
                  <a:moveTo>
                    <a:pt x="471" y="673"/>
                  </a:moveTo>
                  <a:cubicBezTo>
                    <a:pt x="407" y="600"/>
                    <a:pt x="367" y="519"/>
                    <a:pt x="351" y="426"/>
                  </a:cubicBezTo>
                  <a:cubicBezTo>
                    <a:pt x="350" y="422"/>
                    <a:pt x="343" y="418"/>
                    <a:pt x="339" y="414"/>
                  </a:cubicBezTo>
                  <a:cubicBezTo>
                    <a:pt x="335" y="418"/>
                    <a:pt x="329" y="422"/>
                    <a:pt x="328" y="427"/>
                  </a:cubicBezTo>
                  <a:cubicBezTo>
                    <a:pt x="312" y="512"/>
                    <a:pt x="276" y="588"/>
                    <a:pt x="223" y="657"/>
                  </a:cubicBezTo>
                  <a:cubicBezTo>
                    <a:pt x="213" y="670"/>
                    <a:pt x="204" y="673"/>
                    <a:pt x="189" y="666"/>
                  </a:cubicBezTo>
                  <a:cubicBezTo>
                    <a:pt x="106" y="625"/>
                    <a:pt x="45" y="564"/>
                    <a:pt x="6" y="481"/>
                  </a:cubicBezTo>
                  <a:cubicBezTo>
                    <a:pt x="1" y="471"/>
                    <a:pt x="3" y="464"/>
                    <a:pt x="12" y="457"/>
                  </a:cubicBezTo>
                  <a:cubicBezTo>
                    <a:pt x="81" y="401"/>
                    <a:pt x="160" y="364"/>
                    <a:pt x="248" y="348"/>
                  </a:cubicBezTo>
                  <a:cubicBezTo>
                    <a:pt x="253" y="347"/>
                    <a:pt x="258" y="341"/>
                    <a:pt x="262" y="338"/>
                  </a:cubicBezTo>
                  <a:cubicBezTo>
                    <a:pt x="258" y="334"/>
                    <a:pt x="253" y="327"/>
                    <a:pt x="248" y="326"/>
                  </a:cubicBezTo>
                  <a:cubicBezTo>
                    <a:pt x="155" y="308"/>
                    <a:pt x="73" y="269"/>
                    <a:pt x="0" y="207"/>
                  </a:cubicBezTo>
                  <a:cubicBezTo>
                    <a:pt x="41" y="110"/>
                    <a:pt x="110" y="41"/>
                    <a:pt x="208" y="0"/>
                  </a:cubicBezTo>
                  <a:cubicBezTo>
                    <a:pt x="268" y="68"/>
                    <a:pt x="306" y="145"/>
                    <a:pt x="326" y="233"/>
                  </a:cubicBezTo>
                  <a:cubicBezTo>
                    <a:pt x="328" y="242"/>
                    <a:pt x="333" y="258"/>
                    <a:pt x="339" y="259"/>
                  </a:cubicBezTo>
                  <a:cubicBezTo>
                    <a:pt x="357" y="261"/>
                    <a:pt x="351" y="243"/>
                    <a:pt x="353" y="234"/>
                  </a:cubicBezTo>
                  <a:cubicBezTo>
                    <a:pt x="371" y="152"/>
                    <a:pt x="406" y="79"/>
                    <a:pt x="458" y="13"/>
                  </a:cubicBezTo>
                  <a:cubicBezTo>
                    <a:pt x="467" y="2"/>
                    <a:pt x="474" y="1"/>
                    <a:pt x="486" y="6"/>
                  </a:cubicBezTo>
                  <a:cubicBezTo>
                    <a:pt x="570" y="45"/>
                    <a:pt x="631" y="106"/>
                    <a:pt x="671" y="189"/>
                  </a:cubicBezTo>
                  <a:cubicBezTo>
                    <a:pt x="678" y="203"/>
                    <a:pt x="675" y="211"/>
                    <a:pt x="663" y="220"/>
                  </a:cubicBezTo>
                  <a:cubicBezTo>
                    <a:pt x="595" y="274"/>
                    <a:pt x="517" y="309"/>
                    <a:pt x="432" y="326"/>
                  </a:cubicBezTo>
                  <a:cubicBezTo>
                    <a:pt x="426" y="327"/>
                    <a:pt x="422" y="333"/>
                    <a:pt x="417" y="337"/>
                  </a:cubicBezTo>
                  <a:cubicBezTo>
                    <a:pt x="422" y="341"/>
                    <a:pt x="427" y="347"/>
                    <a:pt x="432" y="348"/>
                  </a:cubicBezTo>
                  <a:cubicBezTo>
                    <a:pt x="517" y="365"/>
                    <a:pt x="593" y="398"/>
                    <a:pt x="661" y="452"/>
                  </a:cubicBezTo>
                  <a:cubicBezTo>
                    <a:pt x="675" y="462"/>
                    <a:pt x="679" y="470"/>
                    <a:pt x="670" y="487"/>
                  </a:cubicBezTo>
                  <a:cubicBezTo>
                    <a:pt x="626" y="574"/>
                    <a:pt x="561" y="636"/>
                    <a:pt x="471" y="673"/>
                  </a:cubicBezTo>
                  <a:close/>
                  <a:moveTo>
                    <a:pt x="254" y="421"/>
                  </a:moveTo>
                  <a:cubicBezTo>
                    <a:pt x="194" y="436"/>
                    <a:pt x="141" y="454"/>
                    <a:pt x="93" y="488"/>
                  </a:cubicBezTo>
                  <a:cubicBezTo>
                    <a:pt x="117" y="528"/>
                    <a:pt x="147" y="559"/>
                    <a:pt x="188" y="580"/>
                  </a:cubicBezTo>
                  <a:cubicBezTo>
                    <a:pt x="221" y="532"/>
                    <a:pt x="242" y="481"/>
                    <a:pt x="254" y="421"/>
                  </a:cubicBezTo>
                  <a:close/>
                  <a:moveTo>
                    <a:pt x="93" y="186"/>
                  </a:moveTo>
                  <a:cubicBezTo>
                    <a:pt x="144" y="218"/>
                    <a:pt x="194" y="241"/>
                    <a:pt x="254" y="251"/>
                  </a:cubicBezTo>
                  <a:cubicBezTo>
                    <a:pt x="241" y="192"/>
                    <a:pt x="221" y="140"/>
                    <a:pt x="188" y="92"/>
                  </a:cubicBezTo>
                  <a:cubicBezTo>
                    <a:pt x="147" y="115"/>
                    <a:pt x="117" y="146"/>
                    <a:pt x="93" y="186"/>
                  </a:cubicBezTo>
                  <a:close/>
                  <a:moveTo>
                    <a:pt x="591" y="491"/>
                  </a:moveTo>
                  <a:cubicBezTo>
                    <a:pt x="537" y="455"/>
                    <a:pt x="485" y="432"/>
                    <a:pt x="425" y="422"/>
                  </a:cubicBezTo>
                  <a:cubicBezTo>
                    <a:pt x="437" y="482"/>
                    <a:pt x="458" y="534"/>
                    <a:pt x="495" y="586"/>
                  </a:cubicBezTo>
                  <a:cubicBezTo>
                    <a:pt x="528" y="554"/>
                    <a:pt x="558" y="523"/>
                    <a:pt x="591" y="491"/>
                  </a:cubicBezTo>
                  <a:close/>
                  <a:moveTo>
                    <a:pt x="587" y="186"/>
                  </a:moveTo>
                  <a:cubicBezTo>
                    <a:pt x="562" y="146"/>
                    <a:pt x="531" y="116"/>
                    <a:pt x="492" y="92"/>
                  </a:cubicBezTo>
                  <a:cubicBezTo>
                    <a:pt x="459" y="141"/>
                    <a:pt x="436" y="192"/>
                    <a:pt x="426" y="251"/>
                  </a:cubicBezTo>
                  <a:cubicBezTo>
                    <a:pt x="485" y="240"/>
                    <a:pt x="537" y="218"/>
                    <a:pt x="587" y="186"/>
                  </a:cubicBezTo>
                  <a:close/>
                </a:path>
              </a:pathLst>
            </a:custGeom>
            <a:solidFill>
              <a:srgbClr val="0163B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0" name="Freeform 115"/>
            <p:cNvSpPr>
              <a:spLocks noEditPoints="1"/>
            </p:cNvSpPr>
            <p:nvPr/>
          </p:nvSpPr>
          <p:spPr bwMode="auto">
            <a:xfrm>
              <a:off x="1203326" y="3848101"/>
              <a:ext cx="123825" cy="206375"/>
            </a:xfrm>
            <a:custGeom>
              <a:avLst/>
              <a:gdLst>
                <a:gd name="T0" fmla="*/ 53 w 62"/>
                <a:gd name="T1" fmla="*/ 55 h 103"/>
                <a:gd name="T2" fmla="*/ 58 w 62"/>
                <a:gd name="T3" fmla="*/ 82 h 103"/>
                <a:gd name="T4" fmla="*/ 27 w 62"/>
                <a:gd name="T5" fmla="*/ 100 h 103"/>
                <a:gd name="T6" fmla="*/ 0 w 62"/>
                <a:gd name="T7" fmla="*/ 75 h 103"/>
                <a:gd name="T8" fmla="*/ 0 w 62"/>
                <a:gd name="T9" fmla="*/ 8 h 103"/>
                <a:gd name="T10" fmla="*/ 52 w 62"/>
                <a:gd name="T11" fmla="*/ 18 h 103"/>
                <a:gd name="T12" fmla="*/ 53 w 62"/>
                <a:gd name="T13" fmla="*/ 55 h 103"/>
                <a:gd name="T14" fmla="*/ 12 w 62"/>
                <a:gd name="T15" fmla="*/ 90 h 103"/>
                <a:gd name="T16" fmla="*/ 43 w 62"/>
                <a:gd name="T17" fmla="*/ 74 h 103"/>
                <a:gd name="T18" fmla="*/ 25 w 62"/>
                <a:gd name="T19" fmla="*/ 59 h 103"/>
                <a:gd name="T20" fmla="*/ 12 w 62"/>
                <a:gd name="T21" fmla="*/ 90 h 103"/>
                <a:gd name="T22" fmla="*/ 18 w 62"/>
                <a:gd name="T23" fmla="*/ 17 h 103"/>
                <a:gd name="T24" fmla="*/ 13 w 62"/>
                <a:gd name="T25" fmla="*/ 21 h 103"/>
                <a:gd name="T26" fmla="*/ 20 w 62"/>
                <a:gd name="T27" fmla="*/ 45 h 103"/>
                <a:gd name="T28" fmla="*/ 37 w 62"/>
                <a:gd name="T29" fmla="*/ 41 h 103"/>
                <a:gd name="T30" fmla="*/ 40 w 62"/>
                <a:gd name="T31" fmla="*/ 27 h 103"/>
                <a:gd name="T32" fmla="*/ 18 w 62"/>
                <a:gd name="T33"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103">
                  <a:moveTo>
                    <a:pt x="53" y="55"/>
                  </a:moveTo>
                  <a:cubicBezTo>
                    <a:pt x="55" y="63"/>
                    <a:pt x="62" y="77"/>
                    <a:pt x="58" y="82"/>
                  </a:cubicBezTo>
                  <a:cubicBezTo>
                    <a:pt x="52" y="91"/>
                    <a:pt x="38" y="99"/>
                    <a:pt x="27" y="100"/>
                  </a:cubicBezTo>
                  <a:cubicBezTo>
                    <a:pt x="0" y="103"/>
                    <a:pt x="0" y="102"/>
                    <a:pt x="0" y="75"/>
                  </a:cubicBezTo>
                  <a:cubicBezTo>
                    <a:pt x="0" y="53"/>
                    <a:pt x="0" y="31"/>
                    <a:pt x="0" y="8"/>
                  </a:cubicBezTo>
                  <a:cubicBezTo>
                    <a:pt x="19" y="8"/>
                    <a:pt x="40" y="0"/>
                    <a:pt x="52" y="18"/>
                  </a:cubicBezTo>
                  <a:cubicBezTo>
                    <a:pt x="57" y="26"/>
                    <a:pt x="53" y="40"/>
                    <a:pt x="53" y="55"/>
                  </a:cubicBezTo>
                  <a:close/>
                  <a:moveTo>
                    <a:pt x="12" y="90"/>
                  </a:moveTo>
                  <a:cubicBezTo>
                    <a:pt x="28" y="86"/>
                    <a:pt x="43" y="92"/>
                    <a:pt x="43" y="74"/>
                  </a:cubicBezTo>
                  <a:cubicBezTo>
                    <a:pt x="43" y="68"/>
                    <a:pt x="31" y="59"/>
                    <a:pt x="25" y="59"/>
                  </a:cubicBezTo>
                  <a:cubicBezTo>
                    <a:pt x="4" y="59"/>
                    <a:pt x="18" y="76"/>
                    <a:pt x="12" y="90"/>
                  </a:cubicBezTo>
                  <a:close/>
                  <a:moveTo>
                    <a:pt x="18" y="17"/>
                  </a:moveTo>
                  <a:cubicBezTo>
                    <a:pt x="16" y="18"/>
                    <a:pt x="14" y="20"/>
                    <a:pt x="13" y="21"/>
                  </a:cubicBezTo>
                  <a:cubicBezTo>
                    <a:pt x="15" y="29"/>
                    <a:pt x="16" y="38"/>
                    <a:pt x="20" y="45"/>
                  </a:cubicBezTo>
                  <a:cubicBezTo>
                    <a:pt x="21" y="46"/>
                    <a:pt x="32" y="44"/>
                    <a:pt x="37" y="41"/>
                  </a:cubicBezTo>
                  <a:cubicBezTo>
                    <a:pt x="40" y="39"/>
                    <a:pt x="42" y="28"/>
                    <a:pt x="40" y="27"/>
                  </a:cubicBezTo>
                  <a:cubicBezTo>
                    <a:pt x="33" y="23"/>
                    <a:pt x="25" y="20"/>
                    <a:pt x="18" y="17"/>
                  </a:cubicBezTo>
                  <a:close/>
                </a:path>
              </a:pathLst>
            </a:custGeom>
            <a:solidFill>
              <a:srgbClr val="0163B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1" name="Freeform 116"/>
            <p:cNvSpPr>
              <a:spLocks noEditPoints="1"/>
            </p:cNvSpPr>
            <p:nvPr/>
          </p:nvSpPr>
          <p:spPr bwMode="auto">
            <a:xfrm>
              <a:off x="1743076" y="3854451"/>
              <a:ext cx="184150" cy="201613"/>
            </a:xfrm>
            <a:custGeom>
              <a:avLst/>
              <a:gdLst>
                <a:gd name="T0" fmla="*/ 5 w 92"/>
                <a:gd name="T1" fmla="*/ 53 h 101"/>
                <a:gd name="T2" fmla="*/ 48 w 92"/>
                <a:gd name="T3" fmla="*/ 1 h 101"/>
                <a:gd name="T4" fmla="*/ 91 w 92"/>
                <a:gd name="T5" fmla="*/ 50 h 101"/>
                <a:gd name="T6" fmla="*/ 49 w 92"/>
                <a:gd name="T7" fmla="*/ 101 h 101"/>
                <a:gd name="T8" fmla="*/ 5 w 92"/>
                <a:gd name="T9" fmla="*/ 53 h 101"/>
                <a:gd name="T10" fmla="*/ 76 w 92"/>
                <a:gd name="T11" fmla="*/ 53 h 101"/>
                <a:gd name="T12" fmla="*/ 48 w 92"/>
                <a:gd name="T13" fmla="*/ 14 h 101"/>
                <a:gd name="T14" fmla="*/ 20 w 92"/>
                <a:gd name="T15" fmla="*/ 51 h 101"/>
                <a:gd name="T16" fmla="*/ 48 w 92"/>
                <a:gd name="T17" fmla="*/ 87 h 101"/>
                <a:gd name="T18" fmla="*/ 76 w 92"/>
                <a:gd name="T19" fmla="*/ 5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1">
                  <a:moveTo>
                    <a:pt x="5" y="53"/>
                  </a:moveTo>
                  <a:cubicBezTo>
                    <a:pt x="1" y="26"/>
                    <a:pt x="23" y="1"/>
                    <a:pt x="48" y="1"/>
                  </a:cubicBezTo>
                  <a:cubicBezTo>
                    <a:pt x="71" y="0"/>
                    <a:pt x="91" y="23"/>
                    <a:pt x="91" y="50"/>
                  </a:cubicBezTo>
                  <a:cubicBezTo>
                    <a:pt x="92" y="78"/>
                    <a:pt x="74" y="100"/>
                    <a:pt x="49" y="101"/>
                  </a:cubicBezTo>
                  <a:cubicBezTo>
                    <a:pt x="29" y="101"/>
                    <a:pt x="0" y="80"/>
                    <a:pt x="5" y="53"/>
                  </a:cubicBezTo>
                  <a:close/>
                  <a:moveTo>
                    <a:pt x="76" y="53"/>
                  </a:moveTo>
                  <a:cubicBezTo>
                    <a:pt x="77" y="29"/>
                    <a:pt x="65" y="14"/>
                    <a:pt x="48" y="14"/>
                  </a:cubicBezTo>
                  <a:cubicBezTo>
                    <a:pt x="31" y="14"/>
                    <a:pt x="20" y="28"/>
                    <a:pt x="20" y="51"/>
                  </a:cubicBezTo>
                  <a:cubicBezTo>
                    <a:pt x="19" y="71"/>
                    <a:pt x="32" y="87"/>
                    <a:pt x="48" y="87"/>
                  </a:cubicBezTo>
                  <a:cubicBezTo>
                    <a:pt x="64" y="87"/>
                    <a:pt x="76" y="73"/>
                    <a:pt x="76" y="53"/>
                  </a:cubicBezTo>
                  <a:close/>
                </a:path>
              </a:pathLst>
            </a:custGeom>
            <a:solidFill>
              <a:srgbClr val="0163B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2" name="Freeform 117"/>
            <p:cNvSpPr>
              <a:spLocks/>
            </p:cNvSpPr>
            <p:nvPr/>
          </p:nvSpPr>
          <p:spPr bwMode="auto">
            <a:xfrm>
              <a:off x="1401763" y="3849688"/>
              <a:ext cx="166688" cy="214313"/>
            </a:xfrm>
            <a:custGeom>
              <a:avLst/>
              <a:gdLst>
                <a:gd name="T0" fmla="*/ 82 w 83"/>
                <a:gd name="T1" fmla="*/ 20 h 107"/>
                <a:gd name="T2" fmla="*/ 54 w 83"/>
                <a:gd name="T3" fmla="*/ 17 h 107"/>
                <a:gd name="T4" fmla="*/ 19 w 83"/>
                <a:gd name="T5" fmla="*/ 46 h 107"/>
                <a:gd name="T6" fmla="*/ 37 w 83"/>
                <a:gd name="T7" fmla="*/ 84 h 107"/>
                <a:gd name="T8" fmla="*/ 63 w 83"/>
                <a:gd name="T9" fmla="*/ 85 h 107"/>
                <a:gd name="T10" fmla="*/ 69 w 83"/>
                <a:gd name="T11" fmla="*/ 62 h 107"/>
                <a:gd name="T12" fmla="*/ 48 w 83"/>
                <a:gd name="T13" fmla="*/ 57 h 107"/>
                <a:gd name="T14" fmla="*/ 48 w 83"/>
                <a:gd name="T15" fmla="*/ 51 h 107"/>
                <a:gd name="T16" fmla="*/ 82 w 83"/>
                <a:gd name="T17" fmla="*/ 46 h 107"/>
                <a:gd name="T18" fmla="*/ 82 w 83"/>
                <a:gd name="T19" fmla="*/ 87 h 107"/>
                <a:gd name="T20" fmla="*/ 75 w 83"/>
                <a:gd name="T21" fmla="*/ 97 h 107"/>
                <a:gd name="T22" fmla="*/ 12 w 83"/>
                <a:gd name="T23" fmla="*/ 82 h 107"/>
                <a:gd name="T24" fmla="*/ 12 w 83"/>
                <a:gd name="T25" fmla="*/ 24 h 107"/>
                <a:gd name="T26" fmla="*/ 75 w 83"/>
                <a:gd name="T27" fmla="*/ 9 h 107"/>
                <a:gd name="T28" fmla="*/ 82 w 83"/>
                <a:gd name="T29" fmla="*/ 2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107">
                  <a:moveTo>
                    <a:pt x="82" y="20"/>
                  </a:moveTo>
                  <a:cubicBezTo>
                    <a:pt x="69" y="19"/>
                    <a:pt x="62" y="17"/>
                    <a:pt x="54" y="17"/>
                  </a:cubicBezTo>
                  <a:cubicBezTo>
                    <a:pt x="36" y="17"/>
                    <a:pt x="21" y="29"/>
                    <a:pt x="19" y="46"/>
                  </a:cubicBezTo>
                  <a:cubicBezTo>
                    <a:pt x="16" y="62"/>
                    <a:pt x="21" y="77"/>
                    <a:pt x="37" y="84"/>
                  </a:cubicBezTo>
                  <a:cubicBezTo>
                    <a:pt x="44" y="87"/>
                    <a:pt x="56" y="88"/>
                    <a:pt x="63" y="85"/>
                  </a:cubicBezTo>
                  <a:cubicBezTo>
                    <a:pt x="68" y="83"/>
                    <a:pt x="67" y="71"/>
                    <a:pt x="69" y="62"/>
                  </a:cubicBezTo>
                  <a:cubicBezTo>
                    <a:pt x="61" y="60"/>
                    <a:pt x="55" y="59"/>
                    <a:pt x="48" y="57"/>
                  </a:cubicBezTo>
                  <a:cubicBezTo>
                    <a:pt x="48" y="55"/>
                    <a:pt x="48" y="53"/>
                    <a:pt x="48" y="51"/>
                  </a:cubicBezTo>
                  <a:cubicBezTo>
                    <a:pt x="58" y="49"/>
                    <a:pt x="69" y="48"/>
                    <a:pt x="82" y="46"/>
                  </a:cubicBezTo>
                  <a:cubicBezTo>
                    <a:pt x="82" y="62"/>
                    <a:pt x="83" y="74"/>
                    <a:pt x="82" y="87"/>
                  </a:cubicBezTo>
                  <a:cubicBezTo>
                    <a:pt x="82" y="90"/>
                    <a:pt x="79" y="95"/>
                    <a:pt x="75" y="97"/>
                  </a:cubicBezTo>
                  <a:cubicBezTo>
                    <a:pt x="58" y="107"/>
                    <a:pt x="25" y="98"/>
                    <a:pt x="12" y="82"/>
                  </a:cubicBezTo>
                  <a:cubicBezTo>
                    <a:pt x="0" y="67"/>
                    <a:pt x="0" y="38"/>
                    <a:pt x="12" y="24"/>
                  </a:cubicBezTo>
                  <a:cubicBezTo>
                    <a:pt x="25" y="8"/>
                    <a:pt x="58" y="0"/>
                    <a:pt x="75" y="9"/>
                  </a:cubicBezTo>
                  <a:cubicBezTo>
                    <a:pt x="77" y="10"/>
                    <a:pt x="78" y="14"/>
                    <a:pt x="82" y="20"/>
                  </a:cubicBezTo>
                  <a:close/>
                </a:path>
              </a:pathLst>
            </a:custGeom>
            <a:solidFill>
              <a:srgbClr val="0163B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3" name="Freeform 118"/>
            <p:cNvSpPr>
              <a:spLocks noEditPoints="1"/>
            </p:cNvSpPr>
            <p:nvPr/>
          </p:nvSpPr>
          <p:spPr bwMode="auto">
            <a:xfrm>
              <a:off x="1608138" y="3846513"/>
              <a:ext cx="128588" cy="201613"/>
            </a:xfrm>
            <a:custGeom>
              <a:avLst/>
              <a:gdLst>
                <a:gd name="T0" fmla="*/ 0 w 65"/>
                <a:gd name="T1" fmla="*/ 9 h 101"/>
                <a:gd name="T2" fmla="*/ 55 w 65"/>
                <a:gd name="T3" fmla="*/ 21 h 101"/>
                <a:gd name="T4" fmla="*/ 51 w 65"/>
                <a:gd name="T5" fmla="*/ 56 h 101"/>
                <a:gd name="T6" fmla="*/ 45 w 65"/>
                <a:gd name="T7" fmla="*/ 55 h 101"/>
                <a:gd name="T8" fmla="*/ 65 w 65"/>
                <a:gd name="T9" fmla="*/ 99 h 101"/>
                <a:gd name="T10" fmla="*/ 41 w 65"/>
                <a:gd name="T11" fmla="*/ 83 h 101"/>
                <a:gd name="T12" fmla="*/ 15 w 65"/>
                <a:gd name="T13" fmla="*/ 63 h 101"/>
                <a:gd name="T14" fmla="*/ 15 w 65"/>
                <a:gd name="T15" fmla="*/ 88 h 101"/>
                <a:gd name="T16" fmla="*/ 7 w 65"/>
                <a:gd name="T17" fmla="*/ 101 h 101"/>
                <a:gd name="T18" fmla="*/ 1 w 65"/>
                <a:gd name="T19" fmla="*/ 89 h 101"/>
                <a:gd name="T20" fmla="*/ 0 w 65"/>
                <a:gd name="T21" fmla="*/ 9 h 101"/>
                <a:gd name="T22" fmla="*/ 16 w 65"/>
                <a:gd name="T23" fmla="*/ 46 h 101"/>
                <a:gd name="T24" fmla="*/ 22 w 65"/>
                <a:gd name="T25" fmla="*/ 52 h 101"/>
                <a:gd name="T26" fmla="*/ 44 w 65"/>
                <a:gd name="T27" fmla="*/ 34 h 101"/>
                <a:gd name="T28" fmla="*/ 21 w 65"/>
                <a:gd name="T29" fmla="*/ 16 h 101"/>
                <a:gd name="T30" fmla="*/ 16 w 65"/>
                <a:gd name="T31" fmla="*/ 21 h 101"/>
                <a:gd name="T32" fmla="*/ 16 w 65"/>
                <a:gd name="T33" fmla="*/ 4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101">
                  <a:moveTo>
                    <a:pt x="0" y="9"/>
                  </a:moveTo>
                  <a:cubicBezTo>
                    <a:pt x="21" y="9"/>
                    <a:pt x="43" y="0"/>
                    <a:pt x="55" y="21"/>
                  </a:cubicBezTo>
                  <a:cubicBezTo>
                    <a:pt x="60" y="29"/>
                    <a:pt x="53" y="44"/>
                    <a:pt x="51" y="56"/>
                  </a:cubicBezTo>
                  <a:cubicBezTo>
                    <a:pt x="49" y="56"/>
                    <a:pt x="47" y="56"/>
                    <a:pt x="45" y="55"/>
                  </a:cubicBezTo>
                  <a:cubicBezTo>
                    <a:pt x="51" y="70"/>
                    <a:pt x="58" y="84"/>
                    <a:pt x="65" y="99"/>
                  </a:cubicBezTo>
                  <a:cubicBezTo>
                    <a:pt x="49" y="101"/>
                    <a:pt x="49" y="101"/>
                    <a:pt x="41" y="83"/>
                  </a:cubicBezTo>
                  <a:cubicBezTo>
                    <a:pt x="34" y="64"/>
                    <a:pt x="34" y="64"/>
                    <a:pt x="15" y="63"/>
                  </a:cubicBezTo>
                  <a:cubicBezTo>
                    <a:pt x="15" y="71"/>
                    <a:pt x="16" y="80"/>
                    <a:pt x="15" y="88"/>
                  </a:cubicBezTo>
                  <a:cubicBezTo>
                    <a:pt x="14" y="93"/>
                    <a:pt x="10" y="97"/>
                    <a:pt x="7" y="101"/>
                  </a:cubicBezTo>
                  <a:cubicBezTo>
                    <a:pt x="5" y="97"/>
                    <a:pt x="1" y="93"/>
                    <a:pt x="1" y="89"/>
                  </a:cubicBezTo>
                  <a:cubicBezTo>
                    <a:pt x="0" y="63"/>
                    <a:pt x="0" y="37"/>
                    <a:pt x="0" y="9"/>
                  </a:cubicBezTo>
                  <a:close/>
                  <a:moveTo>
                    <a:pt x="16" y="46"/>
                  </a:moveTo>
                  <a:cubicBezTo>
                    <a:pt x="18" y="48"/>
                    <a:pt x="20" y="50"/>
                    <a:pt x="22" y="52"/>
                  </a:cubicBezTo>
                  <a:cubicBezTo>
                    <a:pt x="29" y="46"/>
                    <a:pt x="37" y="40"/>
                    <a:pt x="44" y="34"/>
                  </a:cubicBezTo>
                  <a:cubicBezTo>
                    <a:pt x="37" y="28"/>
                    <a:pt x="29" y="22"/>
                    <a:pt x="21" y="16"/>
                  </a:cubicBezTo>
                  <a:cubicBezTo>
                    <a:pt x="19" y="18"/>
                    <a:pt x="18" y="19"/>
                    <a:pt x="16" y="21"/>
                  </a:cubicBezTo>
                  <a:cubicBezTo>
                    <a:pt x="16" y="29"/>
                    <a:pt x="16" y="37"/>
                    <a:pt x="16" y="46"/>
                  </a:cubicBezTo>
                  <a:close/>
                </a:path>
              </a:pathLst>
            </a:custGeom>
            <a:solidFill>
              <a:srgbClr val="0163B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4" name="Freeform 119"/>
            <p:cNvSpPr>
              <a:spLocks/>
            </p:cNvSpPr>
            <p:nvPr/>
          </p:nvSpPr>
          <p:spPr bwMode="auto">
            <a:xfrm>
              <a:off x="1957388" y="3862388"/>
              <a:ext cx="144463" cy="193675"/>
            </a:xfrm>
            <a:custGeom>
              <a:avLst/>
              <a:gdLst>
                <a:gd name="T0" fmla="*/ 72 w 73"/>
                <a:gd name="T1" fmla="*/ 37 h 97"/>
                <a:gd name="T2" fmla="*/ 72 w 73"/>
                <a:gd name="T3" fmla="*/ 63 h 97"/>
                <a:gd name="T4" fmla="*/ 37 w 73"/>
                <a:gd name="T5" fmla="*/ 96 h 97"/>
                <a:gd name="T6" fmla="*/ 1 w 73"/>
                <a:gd name="T7" fmla="*/ 64 h 97"/>
                <a:gd name="T8" fmla="*/ 1 w 73"/>
                <a:gd name="T9" fmla="*/ 14 h 97"/>
                <a:gd name="T10" fmla="*/ 8 w 73"/>
                <a:gd name="T11" fmla="*/ 0 h 97"/>
                <a:gd name="T12" fmla="*/ 16 w 73"/>
                <a:gd name="T13" fmla="*/ 13 h 97"/>
                <a:gd name="T14" fmla="*/ 16 w 73"/>
                <a:gd name="T15" fmla="*/ 59 h 97"/>
                <a:gd name="T16" fmla="*/ 36 w 73"/>
                <a:gd name="T17" fmla="*/ 83 h 97"/>
                <a:gd name="T18" fmla="*/ 58 w 73"/>
                <a:gd name="T19" fmla="*/ 60 h 97"/>
                <a:gd name="T20" fmla="*/ 58 w 73"/>
                <a:gd name="T21" fmla="*/ 12 h 97"/>
                <a:gd name="T22" fmla="*/ 65 w 73"/>
                <a:gd name="T23" fmla="*/ 0 h 97"/>
                <a:gd name="T24" fmla="*/ 72 w 73"/>
                <a:gd name="T25" fmla="*/ 11 h 97"/>
                <a:gd name="T26" fmla="*/ 72 w 73"/>
                <a:gd name="T27" fmla="*/ 37 h 97"/>
                <a:gd name="T28" fmla="*/ 72 w 73"/>
                <a:gd name="T29" fmla="*/ 3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97">
                  <a:moveTo>
                    <a:pt x="72" y="37"/>
                  </a:moveTo>
                  <a:cubicBezTo>
                    <a:pt x="72" y="46"/>
                    <a:pt x="72" y="55"/>
                    <a:pt x="72" y="63"/>
                  </a:cubicBezTo>
                  <a:cubicBezTo>
                    <a:pt x="71" y="83"/>
                    <a:pt x="56" y="96"/>
                    <a:pt x="37" y="96"/>
                  </a:cubicBezTo>
                  <a:cubicBezTo>
                    <a:pt x="18" y="97"/>
                    <a:pt x="2" y="83"/>
                    <a:pt x="1" y="64"/>
                  </a:cubicBezTo>
                  <a:cubicBezTo>
                    <a:pt x="1" y="47"/>
                    <a:pt x="0" y="30"/>
                    <a:pt x="1" y="14"/>
                  </a:cubicBezTo>
                  <a:cubicBezTo>
                    <a:pt x="1" y="9"/>
                    <a:pt x="6" y="5"/>
                    <a:pt x="8" y="0"/>
                  </a:cubicBezTo>
                  <a:cubicBezTo>
                    <a:pt x="11" y="4"/>
                    <a:pt x="15" y="9"/>
                    <a:pt x="16" y="13"/>
                  </a:cubicBezTo>
                  <a:cubicBezTo>
                    <a:pt x="17" y="28"/>
                    <a:pt x="16" y="44"/>
                    <a:pt x="16" y="59"/>
                  </a:cubicBezTo>
                  <a:cubicBezTo>
                    <a:pt x="16" y="73"/>
                    <a:pt x="21" y="83"/>
                    <a:pt x="36" y="83"/>
                  </a:cubicBezTo>
                  <a:cubicBezTo>
                    <a:pt x="52" y="84"/>
                    <a:pt x="57" y="73"/>
                    <a:pt x="58" y="60"/>
                  </a:cubicBezTo>
                  <a:cubicBezTo>
                    <a:pt x="58" y="44"/>
                    <a:pt x="57" y="28"/>
                    <a:pt x="58" y="12"/>
                  </a:cubicBezTo>
                  <a:cubicBezTo>
                    <a:pt x="59" y="8"/>
                    <a:pt x="63" y="4"/>
                    <a:pt x="65" y="0"/>
                  </a:cubicBezTo>
                  <a:cubicBezTo>
                    <a:pt x="67" y="4"/>
                    <a:pt x="71" y="7"/>
                    <a:pt x="72" y="11"/>
                  </a:cubicBezTo>
                  <a:cubicBezTo>
                    <a:pt x="73" y="20"/>
                    <a:pt x="72" y="29"/>
                    <a:pt x="72" y="37"/>
                  </a:cubicBezTo>
                  <a:cubicBezTo>
                    <a:pt x="72" y="37"/>
                    <a:pt x="72" y="37"/>
                    <a:pt x="72" y="37"/>
                  </a:cubicBezTo>
                  <a:close/>
                </a:path>
              </a:pathLst>
            </a:custGeom>
            <a:solidFill>
              <a:srgbClr val="0163B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5" name="Freeform 120"/>
            <p:cNvSpPr>
              <a:spLocks/>
            </p:cNvSpPr>
            <p:nvPr/>
          </p:nvSpPr>
          <p:spPr bwMode="auto">
            <a:xfrm>
              <a:off x="911226" y="3854451"/>
              <a:ext cx="168275" cy="200025"/>
            </a:xfrm>
            <a:custGeom>
              <a:avLst/>
              <a:gdLst>
                <a:gd name="T0" fmla="*/ 0 w 84"/>
                <a:gd name="T1" fmla="*/ 97 h 100"/>
                <a:gd name="T2" fmla="*/ 33 w 84"/>
                <a:gd name="T3" fmla="*/ 49 h 100"/>
                <a:gd name="T4" fmla="*/ 4 w 84"/>
                <a:gd name="T5" fmla="*/ 4 h 100"/>
                <a:gd name="T6" fmla="*/ 42 w 84"/>
                <a:gd name="T7" fmla="*/ 35 h 100"/>
                <a:gd name="T8" fmla="*/ 81 w 84"/>
                <a:gd name="T9" fmla="*/ 5 h 100"/>
                <a:gd name="T10" fmla="*/ 52 w 84"/>
                <a:gd name="T11" fmla="*/ 49 h 100"/>
                <a:gd name="T12" fmla="*/ 84 w 84"/>
                <a:gd name="T13" fmla="*/ 98 h 100"/>
                <a:gd name="T14" fmla="*/ 42 w 84"/>
                <a:gd name="T15" fmla="*/ 63 h 100"/>
                <a:gd name="T16" fmla="*/ 0 w 84"/>
                <a:gd name="T17" fmla="*/ 9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100">
                  <a:moveTo>
                    <a:pt x="0" y="97"/>
                  </a:moveTo>
                  <a:cubicBezTo>
                    <a:pt x="12" y="80"/>
                    <a:pt x="22" y="65"/>
                    <a:pt x="33" y="49"/>
                  </a:cubicBezTo>
                  <a:cubicBezTo>
                    <a:pt x="23" y="34"/>
                    <a:pt x="14" y="20"/>
                    <a:pt x="4" y="4"/>
                  </a:cubicBezTo>
                  <a:cubicBezTo>
                    <a:pt x="30" y="1"/>
                    <a:pt x="29" y="27"/>
                    <a:pt x="42" y="35"/>
                  </a:cubicBezTo>
                  <a:cubicBezTo>
                    <a:pt x="58" y="30"/>
                    <a:pt x="55" y="0"/>
                    <a:pt x="81" y="5"/>
                  </a:cubicBezTo>
                  <a:cubicBezTo>
                    <a:pt x="71" y="20"/>
                    <a:pt x="61" y="34"/>
                    <a:pt x="52" y="49"/>
                  </a:cubicBezTo>
                  <a:cubicBezTo>
                    <a:pt x="63" y="65"/>
                    <a:pt x="73" y="80"/>
                    <a:pt x="84" y="98"/>
                  </a:cubicBezTo>
                  <a:cubicBezTo>
                    <a:pt x="56" y="100"/>
                    <a:pt x="58" y="71"/>
                    <a:pt x="42" y="63"/>
                  </a:cubicBezTo>
                  <a:cubicBezTo>
                    <a:pt x="25" y="69"/>
                    <a:pt x="28" y="100"/>
                    <a:pt x="0" y="97"/>
                  </a:cubicBezTo>
                  <a:close/>
                </a:path>
              </a:pathLst>
            </a:custGeom>
            <a:solidFill>
              <a:srgbClr val="0163B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6" name="Freeform 121"/>
            <p:cNvSpPr>
              <a:spLocks noEditPoints="1"/>
            </p:cNvSpPr>
            <p:nvPr/>
          </p:nvSpPr>
          <p:spPr bwMode="auto">
            <a:xfrm>
              <a:off x="2146301" y="3854451"/>
              <a:ext cx="125413" cy="192088"/>
            </a:xfrm>
            <a:custGeom>
              <a:avLst/>
              <a:gdLst>
                <a:gd name="T0" fmla="*/ 0 w 63"/>
                <a:gd name="T1" fmla="*/ 6 h 96"/>
                <a:gd name="T2" fmla="*/ 57 w 63"/>
                <a:gd name="T3" fmla="*/ 25 h 96"/>
                <a:gd name="T4" fmla="*/ 16 w 63"/>
                <a:gd name="T5" fmla="*/ 64 h 96"/>
                <a:gd name="T6" fmla="*/ 0 w 63"/>
                <a:gd name="T7" fmla="*/ 96 h 96"/>
                <a:gd name="T8" fmla="*/ 0 w 63"/>
                <a:gd name="T9" fmla="*/ 6 h 96"/>
                <a:gd name="T10" fmla="*/ 29 w 63"/>
                <a:gd name="T11" fmla="*/ 13 h 96"/>
                <a:gd name="T12" fmla="*/ 21 w 63"/>
                <a:gd name="T13" fmla="*/ 13 h 96"/>
                <a:gd name="T14" fmla="*/ 15 w 63"/>
                <a:gd name="T15" fmla="*/ 32 h 96"/>
                <a:gd name="T16" fmla="*/ 25 w 63"/>
                <a:gd name="T17" fmla="*/ 48 h 96"/>
                <a:gd name="T18" fmla="*/ 42 w 63"/>
                <a:gd name="T19" fmla="*/ 33 h 96"/>
                <a:gd name="T20" fmla="*/ 29 w 63"/>
                <a:gd name="T21" fmla="*/ 1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96">
                  <a:moveTo>
                    <a:pt x="0" y="6"/>
                  </a:moveTo>
                  <a:cubicBezTo>
                    <a:pt x="41" y="0"/>
                    <a:pt x="51" y="7"/>
                    <a:pt x="57" y="25"/>
                  </a:cubicBezTo>
                  <a:cubicBezTo>
                    <a:pt x="63" y="45"/>
                    <a:pt x="53" y="53"/>
                    <a:pt x="16" y="64"/>
                  </a:cubicBezTo>
                  <a:cubicBezTo>
                    <a:pt x="12" y="95"/>
                    <a:pt x="12" y="95"/>
                    <a:pt x="0" y="96"/>
                  </a:cubicBezTo>
                  <a:cubicBezTo>
                    <a:pt x="0" y="66"/>
                    <a:pt x="0" y="37"/>
                    <a:pt x="0" y="6"/>
                  </a:cubicBezTo>
                  <a:close/>
                  <a:moveTo>
                    <a:pt x="29" y="13"/>
                  </a:moveTo>
                  <a:cubicBezTo>
                    <a:pt x="26" y="13"/>
                    <a:pt x="23" y="13"/>
                    <a:pt x="21" y="13"/>
                  </a:cubicBezTo>
                  <a:cubicBezTo>
                    <a:pt x="18" y="20"/>
                    <a:pt x="14" y="26"/>
                    <a:pt x="15" y="32"/>
                  </a:cubicBezTo>
                  <a:cubicBezTo>
                    <a:pt x="15" y="37"/>
                    <a:pt x="21" y="43"/>
                    <a:pt x="25" y="48"/>
                  </a:cubicBezTo>
                  <a:cubicBezTo>
                    <a:pt x="31" y="43"/>
                    <a:pt x="41" y="38"/>
                    <a:pt x="42" y="33"/>
                  </a:cubicBezTo>
                  <a:cubicBezTo>
                    <a:pt x="42" y="26"/>
                    <a:pt x="34" y="19"/>
                    <a:pt x="29" y="13"/>
                  </a:cubicBezTo>
                  <a:close/>
                </a:path>
              </a:pathLst>
            </a:custGeom>
            <a:solidFill>
              <a:srgbClr val="0163B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7" name="Freeform 122"/>
            <p:cNvSpPr>
              <a:spLocks/>
            </p:cNvSpPr>
            <p:nvPr/>
          </p:nvSpPr>
          <p:spPr bwMode="auto">
            <a:xfrm>
              <a:off x="1117601" y="3862388"/>
              <a:ext cx="38100" cy="188913"/>
            </a:xfrm>
            <a:custGeom>
              <a:avLst/>
              <a:gdLst>
                <a:gd name="T0" fmla="*/ 9 w 19"/>
                <a:gd name="T1" fmla="*/ 0 h 95"/>
                <a:gd name="T2" fmla="*/ 13 w 19"/>
                <a:gd name="T3" fmla="*/ 83 h 95"/>
                <a:gd name="T4" fmla="*/ 5 w 19"/>
                <a:gd name="T5" fmla="*/ 95 h 95"/>
                <a:gd name="T6" fmla="*/ 0 w 19"/>
                <a:gd name="T7" fmla="*/ 92 h 95"/>
                <a:gd name="T8" fmla="*/ 0 w 19"/>
                <a:gd name="T9" fmla="*/ 2 h 95"/>
                <a:gd name="T10" fmla="*/ 9 w 19"/>
                <a:gd name="T11" fmla="*/ 0 h 95"/>
              </a:gdLst>
              <a:ahLst/>
              <a:cxnLst>
                <a:cxn ang="0">
                  <a:pos x="T0" y="T1"/>
                </a:cxn>
                <a:cxn ang="0">
                  <a:pos x="T2" y="T3"/>
                </a:cxn>
                <a:cxn ang="0">
                  <a:pos x="T4" y="T5"/>
                </a:cxn>
                <a:cxn ang="0">
                  <a:pos x="T6" y="T7"/>
                </a:cxn>
                <a:cxn ang="0">
                  <a:pos x="T8" y="T9"/>
                </a:cxn>
                <a:cxn ang="0">
                  <a:pos x="T10" y="T11"/>
                </a:cxn>
              </a:cxnLst>
              <a:rect l="0" t="0" r="r" b="b"/>
              <a:pathLst>
                <a:path w="19" h="95">
                  <a:moveTo>
                    <a:pt x="9" y="0"/>
                  </a:moveTo>
                  <a:cubicBezTo>
                    <a:pt x="19" y="27"/>
                    <a:pt x="11" y="56"/>
                    <a:pt x="13" y="83"/>
                  </a:cubicBezTo>
                  <a:cubicBezTo>
                    <a:pt x="13" y="87"/>
                    <a:pt x="7" y="91"/>
                    <a:pt x="5" y="95"/>
                  </a:cubicBezTo>
                  <a:cubicBezTo>
                    <a:pt x="3" y="94"/>
                    <a:pt x="2" y="93"/>
                    <a:pt x="0" y="92"/>
                  </a:cubicBezTo>
                  <a:cubicBezTo>
                    <a:pt x="0" y="62"/>
                    <a:pt x="0" y="32"/>
                    <a:pt x="0" y="2"/>
                  </a:cubicBezTo>
                  <a:cubicBezTo>
                    <a:pt x="3" y="1"/>
                    <a:pt x="6" y="1"/>
                    <a:pt x="9" y="0"/>
                  </a:cubicBezTo>
                  <a:close/>
                </a:path>
              </a:pathLst>
            </a:custGeom>
            <a:solidFill>
              <a:srgbClr val="0163B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88" name="文本框 27"/>
          <p:cNvSpPr txBox="1">
            <a:spLocks noChangeArrowheads="1"/>
          </p:cNvSpPr>
          <p:nvPr/>
        </p:nvSpPr>
        <p:spPr bwMode="auto">
          <a:xfrm>
            <a:off x="6238875" y="5132389"/>
            <a:ext cx="2797621"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defTabSz="914377" fontAlgn="base">
              <a:spcBef>
                <a:spcPct val="0"/>
              </a:spcBef>
              <a:spcAft>
                <a:spcPct val="0"/>
              </a:spcAft>
            </a:pPr>
            <a:r>
              <a:rPr lang="zh-CN" altLang="en-US" sz="2800" b="1" dirty="0">
                <a:solidFill>
                  <a:srgbClr val="0163B1"/>
                </a:solidFill>
                <a:latin typeface="微软雅黑" panose="020B0503020204020204" pitchFamily="34" charset="-122"/>
                <a:ea typeface="微软雅黑" panose="020B0503020204020204" pitchFamily="34" charset="-122"/>
              </a:rPr>
              <a:t>汇报人</a:t>
            </a:r>
            <a:r>
              <a:rPr lang="zh-CN" altLang="en-US" sz="2800" b="1" dirty="0" smtClean="0">
                <a:solidFill>
                  <a:srgbClr val="0163B1"/>
                </a:solidFill>
                <a:latin typeface="微软雅黑" panose="020B0503020204020204" pitchFamily="34" charset="-122"/>
                <a:ea typeface="微软雅黑" panose="020B0503020204020204" pitchFamily="34" charset="-122"/>
              </a:rPr>
              <a:t>：黄雁彬</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4940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0" y="16184"/>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中间</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件</a:t>
            </a:r>
            <a:r>
              <a:rPr lang="en-US" altLang="zh-C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MQ</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介绍</a:t>
            </a:r>
            <a:endParaRPr lang="zh-CN" altLang="en-US" dirty="0"/>
          </a:p>
        </p:txBody>
      </p:sp>
      <p:sp>
        <p:nvSpPr>
          <p:cNvPr id="8" name="文本框 41"/>
          <p:cNvSpPr txBox="1"/>
          <p:nvPr/>
        </p:nvSpPr>
        <p:spPr>
          <a:xfrm>
            <a:off x="2038838" y="2228602"/>
            <a:ext cx="1149178" cy="307777"/>
          </a:xfrm>
          <a:prstGeom prst="rect">
            <a:avLst/>
          </a:prstGeom>
          <a:noFill/>
        </p:spPr>
        <p:txBody>
          <a:bodyPr wrap="square" rtlCol="0">
            <a:spAutoFit/>
          </a:bodyPr>
          <a:lstStyle/>
          <a:p>
            <a:r>
              <a:rPr lang="en-US" altLang="zh-CN" sz="1400" dirty="0" smtClean="0"/>
              <a:t>message</a:t>
            </a:r>
            <a:endParaRPr lang="zh-CN" altLang="en-US" sz="1400" dirty="0"/>
          </a:p>
        </p:txBody>
      </p:sp>
      <p:sp>
        <p:nvSpPr>
          <p:cNvPr id="9" name="矩形 8"/>
          <p:cNvSpPr/>
          <p:nvPr/>
        </p:nvSpPr>
        <p:spPr>
          <a:xfrm>
            <a:off x="4781011" y="1406407"/>
            <a:ext cx="3694835" cy="1255728"/>
          </a:xfrm>
          <a:prstGeom prst="rect">
            <a:avLst/>
          </a:prstGeom>
        </p:spPr>
        <p:txBody>
          <a:bodyPr wrap="square">
            <a:spAutoFit/>
          </a:bodyPr>
          <a:lstStyle/>
          <a:p>
            <a:pPr marL="342900" indent="-342900">
              <a:lnSpc>
                <a:spcPct val="180000"/>
              </a:lnSpc>
              <a:spcBef>
                <a:spcPct val="0"/>
              </a:spcBef>
              <a:buClr>
                <a:schemeClr val="hlink"/>
              </a:buClr>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应用故障时，</a:t>
            </a:r>
            <a:r>
              <a:rPr lang="zh-CN" altLang="en-US" sz="1400" dirty="0" smtClean="0">
                <a:latin typeface="微软雅黑" panose="020B0503020204020204" pitchFamily="34" charset="-122"/>
                <a:ea typeface="微软雅黑" panose="020B0503020204020204" pitchFamily="34" charset="-122"/>
              </a:rPr>
              <a:t>消息同步传输，传输失败</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消息丢失</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应用紧耦合，无法复用接口</a:t>
            </a:r>
            <a:endParaRPr lang="en-US" altLang="zh-CN" sz="1400" dirty="0">
              <a:latin typeface="微软雅黑" panose="020B0503020204020204" pitchFamily="34" charset="-122"/>
              <a:ea typeface="微软雅黑" panose="020B0503020204020204" pitchFamily="34" charset="-122"/>
            </a:endParaRPr>
          </a:p>
        </p:txBody>
      </p:sp>
      <p:sp>
        <p:nvSpPr>
          <p:cNvPr id="10" name="文本框 41"/>
          <p:cNvSpPr txBox="1"/>
          <p:nvPr/>
        </p:nvSpPr>
        <p:spPr>
          <a:xfrm>
            <a:off x="2038838" y="1535963"/>
            <a:ext cx="1149178" cy="307777"/>
          </a:xfrm>
          <a:prstGeom prst="rect">
            <a:avLst/>
          </a:prstGeom>
          <a:noFill/>
        </p:spPr>
        <p:txBody>
          <a:bodyPr wrap="square" rtlCol="0">
            <a:spAutoFit/>
          </a:bodyPr>
          <a:lstStyle/>
          <a:p>
            <a:r>
              <a:rPr lang="en-US" altLang="zh-CN" sz="1400" dirty="0" smtClean="0"/>
              <a:t>message</a:t>
            </a:r>
            <a:endParaRPr lang="zh-CN" altLang="en-US" sz="1400" dirty="0"/>
          </a:p>
        </p:txBody>
      </p:sp>
      <p:sp>
        <p:nvSpPr>
          <p:cNvPr id="11" name="单圆角矩形 10"/>
          <p:cNvSpPr/>
          <p:nvPr/>
        </p:nvSpPr>
        <p:spPr>
          <a:xfrm>
            <a:off x="3247971" y="3354596"/>
            <a:ext cx="975494" cy="516835"/>
          </a:xfrm>
          <a:prstGeom prst="snip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1"/>
                </a:solidFill>
              </a:rPr>
              <a:t>应</a:t>
            </a:r>
            <a:r>
              <a:rPr lang="zh-CN" altLang="en-US" sz="1600" b="1" dirty="0" smtClean="0">
                <a:solidFill>
                  <a:schemeClr val="accent1"/>
                </a:solidFill>
              </a:rPr>
              <a:t>用</a:t>
            </a:r>
            <a:r>
              <a:rPr lang="en-US" altLang="zh-CN" sz="1600" b="1" dirty="0" smtClean="0">
                <a:solidFill>
                  <a:schemeClr val="accent1"/>
                </a:solidFill>
              </a:rPr>
              <a:t>B</a:t>
            </a:r>
            <a:endParaRPr lang="zh-CN" altLang="en-US" sz="1600" b="1" dirty="0">
              <a:solidFill>
                <a:schemeClr val="accent1"/>
              </a:solidFill>
            </a:endParaRPr>
          </a:p>
        </p:txBody>
      </p:sp>
      <p:sp>
        <p:nvSpPr>
          <p:cNvPr id="12" name="单圆角矩形 11"/>
          <p:cNvSpPr/>
          <p:nvPr/>
        </p:nvSpPr>
        <p:spPr>
          <a:xfrm>
            <a:off x="1047898" y="3284984"/>
            <a:ext cx="975494" cy="516835"/>
          </a:xfrm>
          <a:prstGeom prst="snip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accent1"/>
                </a:solidFill>
              </a:rPr>
              <a:t>应用</a:t>
            </a:r>
            <a:r>
              <a:rPr lang="en-US" altLang="zh-CN" sz="1600" b="1" dirty="0" smtClean="0">
                <a:solidFill>
                  <a:schemeClr val="accent1"/>
                </a:solidFill>
              </a:rPr>
              <a:t>A</a:t>
            </a:r>
            <a:endParaRPr lang="zh-CN" altLang="en-US" sz="1600" b="1" dirty="0">
              <a:solidFill>
                <a:schemeClr val="accent1"/>
              </a:solidFill>
            </a:endParaRPr>
          </a:p>
        </p:txBody>
      </p:sp>
      <p:sp>
        <p:nvSpPr>
          <p:cNvPr id="13" name="右箭头 12"/>
          <p:cNvSpPr/>
          <p:nvPr/>
        </p:nvSpPr>
        <p:spPr>
          <a:xfrm>
            <a:off x="2136088" y="4537635"/>
            <a:ext cx="915919" cy="101664"/>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单圆角矩形 13"/>
          <p:cNvSpPr/>
          <p:nvPr/>
        </p:nvSpPr>
        <p:spPr>
          <a:xfrm>
            <a:off x="1063344" y="4290549"/>
            <a:ext cx="975494" cy="516835"/>
          </a:xfrm>
          <a:prstGeom prst="snip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2">
                    <a:lumMod val="50000"/>
                  </a:schemeClr>
                </a:solidFill>
              </a:rPr>
              <a:t>消息中间件</a:t>
            </a:r>
            <a:r>
              <a:rPr lang="en-US" altLang="zh-CN" sz="1600" b="1" dirty="0" smtClean="0">
                <a:solidFill>
                  <a:schemeClr val="tx2">
                    <a:lumMod val="50000"/>
                  </a:schemeClr>
                </a:solidFill>
              </a:rPr>
              <a:t>A</a:t>
            </a:r>
            <a:endParaRPr lang="zh-CN" altLang="en-US" sz="1600" b="1" dirty="0">
              <a:solidFill>
                <a:schemeClr val="tx2">
                  <a:lumMod val="50000"/>
                </a:schemeClr>
              </a:solidFill>
            </a:endParaRPr>
          </a:p>
        </p:txBody>
      </p:sp>
      <p:sp>
        <p:nvSpPr>
          <p:cNvPr id="15" name="单圆角矩形 14"/>
          <p:cNvSpPr/>
          <p:nvPr/>
        </p:nvSpPr>
        <p:spPr>
          <a:xfrm>
            <a:off x="3239797" y="4280103"/>
            <a:ext cx="975494" cy="516835"/>
          </a:xfrm>
          <a:prstGeom prst="snip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2">
                    <a:lumMod val="50000"/>
                  </a:schemeClr>
                </a:solidFill>
              </a:rPr>
              <a:t>消</a:t>
            </a:r>
            <a:r>
              <a:rPr lang="zh-CN" altLang="en-US" sz="1600" b="1" dirty="0" smtClean="0">
                <a:solidFill>
                  <a:schemeClr val="tx2">
                    <a:lumMod val="50000"/>
                  </a:schemeClr>
                </a:solidFill>
              </a:rPr>
              <a:t>息中间件</a:t>
            </a:r>
            <a:r>
              <a:rPr lang="en-US" altLang="zh-CN" sz="1600" b="1" dirty="0" smtClean="0">
                <a:solidFill>
                  <a:schemeClr val="tx2">
                    <a:lumMod val="50000"/>
                  </a:schemeClr>
                </a:solidFill>
              </a:rPr>
              <a:t>B</a:t>
            </a:r>
            <a:endParaRPr lang="zh-CN" altLang="en-US" sz="1600" b="1" dirty="0">
              <a:solidFill>
                <a:schemeClr val="tx2">
                  <a:lumMod val="50000"/>
                </a:schemeClr>
              </a:solidFill>
            </a:endParaRPr>
          </a:p>
        </p:txBody>
      </p:sp>
      <p:sp>
        <p:nvSpPr>
          <p:cNvPr id="16" name="下箭头 15"/>
          <p:cNvSpPr/>
          <p:nvPr/>
        </p:nvSpPr>
        <p:spPr>
          <a:xfrm>
            <a:off x="1426646" y="3994619"/>
            <a:ext cx="77166" cy="224647"/>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上箭头 16"/>
          <p:cNvSpPr/>
          <p:nvPr/>
        </p:nvSpPr>
        <p:spPr>
          <a:xfrm>
            <a:off x="3705574" y="3958534"/>
            <a:ext cx="105032" cy="218702"/>
          </a:xfrm>
          <a:prstGeom prst="up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 name="右箭头 17"/>
          <p:cNvSpPr/>
          <p:nvPr/>
        </p:nvSpPr>
        <p:spPr>
          <a:xfrm>
            <a:off x="2058218" y="1833295"/>
            <a:ext cx="915919" cy="101664"/>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 name="右箭头 18"/>
          <p:cNvSpPr/>
          <p:nvPr/>
        </p:nvSpPr>
        <p:spPr>
          <a:xfrm rot="10800000">
            <a:off x="2058218" y="2034272"/>
            <a:ext cx="915919" cy="101664"/>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单圆角矩形 19"/>
          <p:cNvSpPr/>
          <p:nvPr/>
        </p:nvSpPr>
        <p:spPr>
          <a:xfrm>
            <a:off x="1063344" y="1740326"/>
            <a:ext cx="975494" cy="516835"/>
          </a:xfrm>
          <a:prstGeom prst="snip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accent1"/>
                </a:solidFill>
              </a:rPr>
              <a:t>应用</a:t>
            </a:r>
            <a:r>
              <a:rPr lang="en-US" altLang="zh-CN" sz="1600" b="1" dirty="0" smtClean="0">
                <a:solidFill>
                  <a:schemeClr val="accent1"/>
                </a:solidFill>
              </a:rPr>
              <a:t>A</a:t>
            </a:r>
            <a:endParaRPr lang="zh-CN" altLang="en-US" sz="1600" b="1" dirty="0">
              <a:solidFill>
                <a:schemeClr val="accent1"/>
              </a:solidFill>
            </a:endParaRPr>
          </a:p>
        </p:txBody>
      </p:sp>
      <p:sp>
        <p:nvSpPr>
          <p:cNvPr id="21" name="单圆角矩形 20"/>
          <p:cNvSpPr/>
          <p:nvPr/>
        </p:nvSpPr>
        <p:spPr>
          <a:xfrm>
            <a:off x="2982451" y="1775854"/>
            <a:ext cx="975494" cy="516835"/>
          </a:xfrm>
          <a:prstGeom prst="snip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1"/>
                </a:solidFill>
              </a:rPr>
              <a:t>应</a:t>
            </a:r>
            <a:r>
              <a:rPr lang="zh-CN" altLang="en-US" sz="1600" b="1" dirty="0" smtClean="0">
                <a:solidFill>
                  <a:schemeClr val="accent1"/>
                </a:solidFill>
              </a:rPr>
              <a:t>用</a:t>
            </a:r>
            <a:r>
              <a:rPr lang="en-US" altLang="zh-CN" sz="1600" b="1" dirty="0" smtClean="0">
                <a:solidFill>
                  <a:schemeClr val="accent1"/>
                </a:solidFill>
              </a:rPr>
              <a:t>B</a:t>
            </a:r>
            <a:endParaRPr lang="zh-CN" altLang="en-US" sz="1600" b="1" dirty="0">
              <a:solidFill>
                <a:schemeClr val="accent1"/>
              </a:solidFill>
            </a:endParaRPr>
          </a:p>
        </p:txBody>
      </p:sp>
      <p:sp>
        <p:nvSpPr>
          <p:cNvPr id="22" name="文本框 2"/>
          <p:cNvSpPr txBox="1"/>
          <p:nvPr/>
        </p:nvSpPr>
        <p:spPr>
          <a:xfrm>
            <a:off x="1047898" y="798098"/>
            <a:ext cx="2948038"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为什么要用消息中间件</a:t>
            </a:r>
            <a:endParaRPr lang="en-US" altLang="zh-CN" sz="2000" dirty="0" smtClean="0">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044621" y="1204463"/>
            <a:ext cx="7739461" cy="56384"/>
            <a:chOff x="6618518" y="1126210"/>
            <a:chExt cx="10080625" cy="103239"/>
          </a:xfrm>
        </p:grpSpPr>
        <p:sp>
          <p:nvSpPr>
            <p:cNvPr id="24" name="矩形 23"/>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4804356" y="3295805"/>
            <a:ext cx="3728084" cy="2585323"/>
          </a:xfrm>
          <a:prstGeom prst="rect">
            <a:avLst/>
          </a:prstGeom>
        </p:spPr>
        <p:txBody>
          <a:bodyPr wrap="square">
            <a:spAutoFit/>
          </a:bodyPr>
          <a:lstStyle/>
          <a:p>
            <a:pPr marL="342900" indent="-342900">
              <a:lnSpc>
                <a:spcPct val="180000"/>
              </a:lnSpc>
              <a:spcBef>
                <a:spcPct val="0"/>
              </a:spcBef>
              <a:buClr>
                <a:schemeClr val="hlink"/>
              </a:buClr>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消息可以暂存，保证信息安全性</a:t>
            </a:r>
            <a:endParaRPr lang="en-US" altLang="zh-CN" sz="1400" dirty="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消息异步传输，不受对方状态影响</a:t>
            </a:r>
            <a:endParaRPr lang="en-US" altLang="zh-CN" sz="1400" dirty="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屏蔽不同操作系统、平台的差异，应用程序可以不必关心网络上的通信细节，从而将更多的注意力集中于应用本身</a:t>
            </a:r>
            <a:endParaRPr lang="en-US" altLang="zh-CN" sz="1400" dirty="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188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456" y="16184"/>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中间</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件</a:t>
            </a:r>
            <a:r>
              <a:rPr lang="en-US" altLang="zh-C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MQ</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介绍</a:t>
            </a:r>
            <a:endParaRPr lang="zh-CN" altLang="en-US" dirty="0"/>
          </a:p>
        </p:txBody>
      </p:sp>
      <p:sp>
        <p:nvSpPr>
          <p:cNvPr id="3" name="矩形 2"/>
          <p:cNvSpPr/>
          <p:nvPr/>
        </p:nvSpPr>
        <p:spPr>
          <a:xfrm>
            <a:off x="1055688" y="1317445"/>
            <a:ext cx="7764784" cy="2806922"/>
          </a:xfrm>
          <a:prstGeom prst="rect">
            <a:avLst/>
          </a:prstGeom>
        </p:spPr>
        <p:txBody>
          <a:bodyPr wrap="square">
            <a:spAutoFit/>
          </a:bodyPr>
          <a:lstStyle/>
          <a:p>
            <a:pPr marL="342900" indent="-342900">
              <a:lnSpc>
                <a:spcPct val="180000"/>
              </a:lnSpc>
              <a:spcBef>
                <a:spcPct val="0"/>
              </a:spcBef>
              <a:buClr>
                <a:schemeClr val="hlink"/>
              </a:buClr>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IBM WebSphere MQ</a:t>
            </a:r>
            <a:r>
              <a:rPr lang="zh-CN" altLang="en-US" sz="1400" dirty="0">
                <a:latin typeface="微软雅黑" panose="020B0503020204020204" pitchFamily="34" charset="-122"/>
                <a:ea typeface="微软雅黑" panose="020B0503020204020204" pitchFamily="34" charset="-122"/>
              </a:rPr>
              <a:t>，简称</a:t>
            </a:r>
            <a:r>
              <a:rPr lang="en-US" altLang="zh-CN" sz="1400" dirty="0">
                <a:latin typeface="微软雅黑" panose="020B0503020204020204" pitchFamily="34" charset="-122"/>
                <a:ea typeface="微软雅黑" panose="020B0503020204020204" pitchFamily="34" charset="-122"/>
              </a:rPr>
              <a:t>MQ</a:t>
            </a:r>
            <a:r>
              <a:rPr lang="zh-CN" altLang="en-US" sz="1400" dirty="0" smtClean="0">
                <a:latin typeface="微软雅黑" panose="020B0503020204020204" pitchFamily="34" charset="-122"/>
                <a:ea typeface="微软雅黑" panose="020B0503020204020204" pitchFamily="34" charset="-122"/>
              </a:rPr>
              <a:t>。是</a:t>
            </a:r>
            <a:r>
              <a:rPr lang="zh-CN" altLang="en-US" sz="1400" dirty="0">
                <a:latin typeface="微软雅黑" panose="020B0503020204020204" pitchFamily="34" charset="-122"/>
                <a:ea typeface="微软雅黑" panose="020B0503020204020204" pitchFamily="34" charset="-122"/>
              </a:rPr>
              <a:t>一个通信系统，它在各种广泛的硬件和软件平台之间提供确保的、异步的、一次性数据发送。</a:t>
            </a:r>
            <a:endParaRPr lang="en-US" altLang="zh-CN" sz="1400" dirty="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MQ</a:t>
            </a:r>
            <a:r>
              <a:rPr lang="zh-CN" altLang="en-US" sz="1400" dirty="0">
                <a:latin typeface="微软雅黑" panose="020B0503020204020204" pitchFamily="34" charset="-122"/>
                <a:ea typeface="微软雅黑" panose="020B0503020204020204" pitchFamily="34" charset="-122"/>
              </a:rPr>
              <a:t>支持所有重要的通信协议，另外还提供在使用不同协议的网络之间的路由。确保的传递能力反映为许多在 </a:t>
            </a:r>
            <a:r>
              <a:rPr lang="en-US" altLang="zh-CN" sz="1400" dirty="0">
                <a:latin typeface="微软雅黑" panose="020B0503020204020204" pitchFamily="34" charset="-122"/>
                <a:ea typeface="微软雅黑" panose="020B0503020204020204" pitchFamily="34" charset="-122"/>
              </a:rPr>
              <a:t>MQ </a:t>
            </a:r>
            <a:r>
              <a:rPr lang="zh-CN" altLang="en-US" sz="1400" dirty="0">
                <a:latin typeface="微软雅黑" panose="020B0503020204020204" pitchFamily="34" charset="-122"/>
                <a:ea typeface="微软雅黑" panose="020B0503020204020204" pitchFamily="34" charset="-122"/>
              </a:rPr>
              <a:t>中内建的功能可以确保不会因为基本系统或网络结构故障而丢失数据。</a:t>
            </a:r>
            <a:endParaRPr lang="en-US" altLang="zh-CN" sz="1400" dirty="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MQ</a:t>
            </a:r>
            <a:r>
              <a:rPr lang="zh-CN" altLang="en-US" sz="1400" dirty="0">
                <a:latin typeface="微软雅黑" panose="020B0503020204020204" pitchFamily="34" charset="-122"/>
                <a:ea typeface="微软雅黑" panose="020B0503020204020204" pitchFamily="34" charset="-122"/>
              </a:rPr>
              <a:t>中的异步处理支持是指在发送和接收应用程序之间的数据交换是与时间无关的。一次性传递数据是一个重要的考虑因素，系统对于一条信息发送并且仅只发送一次，而且确保此消息正确接收</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5" name="文本框 2"/>
          <p:cNvSpPr txBox="1"/>
          <p:nvPr/>
        </p:nvSpPr>
        <p:spPr>
          <a:xfrm>
            <a:off x="1055688" y="800943"/>
            <a:ext cx="1506211"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MQ</a:t>
            </a:r>
            <a:r>
              <a:rPr lang="zh-CN" altLang="en-US" sz="2000" dirty="0" smtClean="0">
                <a:latin typeface="微软雅黑" panose="020B0503020204020204" pitchFamily="34" charset="-122"/>
                <a:ea typeface="微软雅黑" panose="020B0503020204020204" pitchFamily="34" charset="-122"/>
              </a:rPr>
              <a:t>简介</a:t>
            </a:r>
            <a:endParaRPr lang="en-US" altLang="zh-CN" sz="2000" dirty="0" smtClean="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52412" y="1207307"/>
            <a:ext cx="7668348" cy="90719"/>
            <a:chOff x="6618518" y="1126210"/>
            <a:chExt cx="10080625" cy="103239"/>
          </a:xfrm>
        </p:grpSpPr>
        <p:sp>
          <p:nvSpPr>
            <p:cNvPr id="7" name="矩形 6"/>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1117870" y="4005064"/>
            <a:ext cx="7640420" cy="1643527"/>
          </a:xfrm>
          <a:prstGeom prst="rect">
            <a:avLst/>
          </a:prstGeom>
        </p:spPr>
        <p:txBody>
          <a:bodyPr wrap="square">
            <a:spAutoFit/>
          </a:bodyPr>
          <a:lstStyle/>
          <a:p>
            <a:pPr marL="342900" indent="-342900">
              <a:lnSpc>
                <a:spcPct val="180000"/>
              </a:lnSpc>
              <a:spcBef>
                <a:spcPct val="0"/>
              </a:spcBef>
              <a:buClr>
                <a:schemeClr val="hlink"/>
              </a:buClr>
              <a:buFont typeface="Arial" panose="020B0604020202020204" pitchFamily="34" charset="0"/>
              <a:buChar char="•"/>
            </a:pPr>
            <a:r>
              <a:rPr lang="en-US" altLang="zh-CN" sz="1400" dirty="0" smtClean="0">
                <a:latin typeface="微软雅黑" panose="020B0503020204020204" pitchFamily="34" charset="-122"/>
                <a:ea typeface="微软雅黑" panose="020B0503020204020204" pitchFamily="34" charset="-122"/>
              </a:rPr>
              <a:t>MQ</a:t>
            </a:r>
            <a:r>
              <a:rPr lang="zh-CN" altLang="en-US" sz="1400" dirty="0" smtClean="0">
                <a:latin typeface="微软雅黑" panose="020B0503020204020204" pitchFamily="34" charset="-122"/>
                <a:ea typeface="微软雅黑" panose="020B0503020204020204" pitchFamily="34" charset="-122"/>
              </a:rPr>
              <a:t>重要特性：屏蔽底层操作系统差异，可以跨平台通讯</a:t>
            </a:r>
            <a:r>
              <a:rPr lang="zh-CN" altLang="en-US"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异步</a:t>
            </a:r>
            <a:r>
              <a:rPr lang="zh-CN" altLang="en-US" sz="1400" dirty="0">
                <a:latin typeface="微软雅黑" panose="020B0503020204020204" pitchFamily="34" charset="-122"/>
                <a:ea typeface="微软雅黑" panose="020B0503020204020204" pitchFamily="34" charset="-122"/>
              </a:rPr>
              <a:t>同步模式，通讯双方不直接</a:t>
            </a:r>
            <a:r>
              <a:rPr lang="zh-CN" altLang="en-US" sz="1400" dirty="0" smtClean="0">
                <a:latin typeface="微软雅黑" panose="020B0503020204020204" pitchFamily="34" charset="-122"/>
                <a:ea typeface="微软雅黑" panose="020B0503020204020204" pitchFamily="34" charset="-122"/>
              </a:rPr>
              <a:t>依赖</a:t>
            </a:r>
            <a:r>
              <a:rPr lang="zh-CN" altLang="en-US"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信息</a:t>
            </a:r>
            <a:r>
              <a:rPr lang="zh-CN" altLang="en-US" sz="1400" dirty="0">
                <a:latin typeface="微软雅黑" panose="020B0503020204020204" pitchFamily="34" charset="-122"/>
                <a:ea typeface="微软雅黑" panose="020B0503020204020204" pitchFamily="34" charset="-122"/>
              </a:rPr>
              <a:t>唯一性，保证消息有且仅有一次传输</a:t>
            </a:r>
            <a:endParaRPr lang="en-US" altLang="zh-CN" sz="1400" dirty="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endParaRPr lang="en-US" altLang="zh-CN" sz="1400" b="1" dirty="0">
              <a:solidFill>
                <a:schemeClr val="hlin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188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456" y="16184"/>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中间</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件</a:t>
            </a:r>
            <a:r>
              <a:rPr lang="en-US" altLang="zh-C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MQ</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介绍</a:t>
            </a:r>
            <a:endParaRPr lang="zh-CN" altLang="en-US" dirty="0"/>
          </a:p>
        </p:txBody>
      </p:sp>
      <p:sp>
        <p:nvSpPr>
          <p:cNvPr id="3" name="文本框 2"/>
          <p:cNvSpPr txBox="1"/>
          <p:nvPr/>
        </p:nvSpPr>
        <p:spPr>
          <a:xfrm>
            <a:off x="1053500" y="954656"/>
            <a:ext cx="2720947"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MQ</a:t>
            </a:r>
            <a:r>
              <a:rPr lang="zh-CN" altLang="en-US" sz="2000" dirty="0" smtClean="0">
                <a:latin typeface="微软雅黑" panose="020B0503020204020204" pitchFamily="34" charset="-122"/>
                <a:ea typeface="微软雅黑" panose="020B0503020204020204" pitchFamily="34" charset="-122"/>
              </a:rPr>
              <a:t>消息传送机制</a:t>
            </a:r>
            <a:endParaRPr lang="en-US" altLang="zh-CN" sz="2000" dirty="0" smtClean="0">
              <a:latin typeface="微软雅黑" panose="020B0503020204020204" pitchFamily="34" charset="-122"/>
              <a:ea typeface="微软雅黑" panose="020B0503020204020204" pitchFamily="34" charset="-122"/>
            </a:endParaRPr>
          </a:p>
        </p:txBody>
      </p:sp>
      <p:grpSp>
        <p:nvGrpSpPr>
          <p:cNvPr id="5" name="组合 4"/>
          <p:cNvGrpSpPr/>
          <p:nvPr/>
        </p:nvGrpSpPr>
        <p:grpSpPr>
          <a:xfrm>
            <a:off x="1055689" y="1354766"/>
            <a:ext cx="7836792" cy="51619"/>
            <a:chOff x="6618518" y="1126210"/>
            <a:chExt cx="10080625" cy="103239"/>
          </a:xfrm>
        </p:grpSpPr>
        <p:sp>
          <p:nvSpPr>
            <p:cNvPr id="6" name="矩形 5"/>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stretch>
            <a:fillRect/>
          </a:stretch>
        </p:blipFill>
        <p:spPr>
          <a:xfrm>
            <a:off x="1475656" y="1700808"/>
            <a:ext cx="6407581" cy="4163215"/>
          </a:xfrm>
          <a:prstGeom prst="rect">
            <a:avLst/>
          </a:prstGeom>
        </p:spPr>
      </p:pic>
    </p:spTree>
    <p:extLst>
      <p:ext uri="{BB962C8B-B14F-4D97-AF65-F5344CB8AC3E}">
        <p14:creationId xmlns:p14="http://schemas.microsoft.com/office/powerpoint/2010/main" val="97944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456" y="16184"/>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en-US" altLang="zh-C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NAS</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介绍</a:t>
            </a:r>
            <a:endParaRPr lang="zh-CN" altLang="en-US" dirty="0"/>
          </a:p>
        </p:txBody>
      </p:sp>
      <p:sp>
        <p:nvSpPr>
          <p:cNvPr id="3" name="矩形 2"/>
          <p:cNvSpPr/>
          <p:nvPr/>
        </p:nvSpPr>
        <p:spPr>
          <a:xfrm>
            <a:off x="467544" y="1052736"/>
            <a:ext cx="8208912" cy="4185761"/>
          </a:xfrm>
          <a:prstGeom prst="rect">
            <a:avLst/>
          </a:prstGeom>
        </p:spPr>
        <p:txBody>
          <a:bodyPr wrap="square">
            <a:spAutoFit/>
          </a:bodyPr>
          <a:lstStyle/>
          <a:p>
            <a:r>
              <a:rPr lang="en-US" altLang="zh-CN" sz="2400" dirty="0" smtClean="0"/>
              <a:t>         </a:t>
            </a:r>
            <a:r>
              <a:rPr lang="en-US" altLang="zh-CN" sz="2200" dirty="0">
                <a:latin typeface="+mn-ea"/>
              </a:rPr>
              <a:t>NAS</a:t>
            </a:r>
            <a:r>
              <a:rPr lang="zh-CN" altLang="en-US" sz="2200" dirty="0">
                <a:latin typeface="+mn-ea"/>
              </a:rPr>
              <a:t>（</a:t>
            </a:r>
            <a:r>
              <a:rPr lang="en-US" altLang="zh-CN" sz="2200" dirty="0">
                <a:latin typeface="+mn-ea"/>
              </a:rPr>
              <a:t>Network Attached Storage</a:t>
            </a:r>
            <a:r>
              <a:rPr lang="zh-CN" altLang="en-US" sz="2200" dirty="0">
                <a:latin typeface="+mn-ea"/>
              </a:rPr>
              <a:t>：网络附属存储）按字面简单说就是连接在网络上，具备资料存储功能的装置，因此也称为“网络存储器”。它是一种专用数据存储服务器。</a:t>
            </a:r>
            <a:r>
              <a:rPr lang="en-US" altLang="zh-CN" sz="2200" dirty="0">
                <a:latin typeface="+mn-ea"/>
              </a:rPr>
              <a:t>                                                                             </a:t>
            </a:r>
            <a:r>
              <a:rPr lang="zh-CN" altLang="en-US" sz="2200" dirty="0">
                <a:latin typeface="+mn-ea"/>
              </a:rPr>
              <a:t>                </a:t>
            </a:r>
            <a:endParaRPr lang="en-US" altLang="zh-CN" sz="2200" dirty="0">
              <a:latin typeface="+mn-ea"/>
            </a:endParaRPr>
          </a:p>
          <a:p>
            <a:r>
              <a:rPr lang="en-US" altLang="zh-CN" sz="2200" dirty="0">
                <a:latin typeface="+mn-ea"/>
              </a:rPr>
              <a:t> </a:t>
            </a:r>
            <a:r>
              <a:rPr lang="en-US" altLang="zh-CN" sz="2200" dirty="0" smtClean="0">
                <a:latin typeface="+mn-ea"/>
              </a:rPr>
              <a:t>   </a:t>
            </a:r>
            <a:r>
              <a:rPr lang="zh-CN" altLang="en-US" sz="2200" dirty="0" smtClean="0">
                <a:latin typeface="+mn-ea"/>
              </a:rPr>
              <a:t>它</a:t>
            </a:r>
            <a:r>
              <a:rPr lang="zh-CN" altLang="en-US" sz="2200" dirty="0">
                <a:latin typeface="+mn-ea"/>
              </a:rPr>
              <a:t>以数据为中心，将存储设备与服务器彻底分离，集中管理数据，从而提高性能、降低总拥有成本。其成本远远低于使用服务器存储，而效率却远远高于后者</a:t>
            </a:r>
            <a:r>
              <a:rPr lang="zh-CN" altLang="en-US" sz="2200" dirty="0" smtClean="0">
                <a:latin typeface="+mn-ea"/>
              </a:rPr>
              <a:t>。</a:t>
            </a:r>
            <a:endParaRPr lang="en-US" altLang="zh-CN" sz="2200" dirty="0" smtClean="0">
              <a:latin typeface="+mn-ea"/>
            </a:endParaRPr>
          </a:p>
          <a:p>
            <a:r>
              <a:rPr lang="en-US" altLang="zh-CN" sz="2200" dirty="0">
                <a:latin typeface="+mn-ea"/>
              </a:rPr>
              <a:t> </a:t>
            </a:r>
            <a:r>
              <a:rPr lang="en-US" altLang="zh-CN" sz="2200" dirty="0" smtClean="0">
                <a:latin typeface="+mn-ea"/>
              </a:rPr>
              <a:t>   </a:t>
            </a:r>
            <a:r>
              <a:rPr lang="zh-CN" altLang="en-US" sz="2200" dirty="0">
                <a:latin typeface="+mn-ea"/>
              </a:rPr>
              <a:t> </a:t>
            </a:r>
            <a:r>
              <a:rPr lang="en-US" altLang="zh-CN" sz="2200" dirty="0">
                <a:latin typeface="+mn-ea"/>
              </a:rPr>
              <a:t>NAS</a:t>
            </a:r>
            <a:r>
              <a:rPr lang="zh-CN" altLang="en-US" sz="2200" dirty="0">
                <a:latin typeface="+mn-ea"/>
              </a:rPr>
              <a:t>被定义为一种特殊的专用数据存储服务器，包括存储器件（例如磁盘阵列、</a:t>
            </a:r>
            <a:r>
              <a:rPr lang="en-US" altLang="zh-CN" sz="2200" dirty="0">
                <a:latin typeface="+mn-ea"/>
              </a:rPr>
              <a:t>CD/DVD</a:t>
            </a:r>
            <a:r>
              <a:rPr lang="zh-CN" altLang="en-US" sz="2200" dirty="0">
                <a:latin typeface="+mn-ea"/>
              </a:rPr>
              <a:t>驱动器、磁带驱动器或可移动的存储介质）和内嵌系统软件，可提供跨平台文件共享功能。</a:t>
            </a:r>
            <a:r>
              <a:rPr lang="en-US" altLang="zh-CN" sz="2200" dirty="0">
                <a:latin typeface="+mn-ea"/>
              </a:rPr>
              <a:t>NAS</a:t>
            </a:r>
            <a:r>
              <a:rPr lang="zh-CN" altLang="en-US" sz="2200" dirty="0">
                <a:latin typeface="+mn-ea"/>
              </a:rPr>
              <a:t>通常在一个</a:t>
            </a:r>
            <a:r>
              <a:rPr lang="en-US" altLang="zh-CN" sz="2200" dirty="0">
                <a:latin typeface="+mn-ea"/>
              </a:rPr>
              <a:t>LAN</a:t>
            </a:r>
            <a:r>
              <a:rPr lang="zh-CN" altLang="en-US" sz="2200" dirty="0">
                <a:latin typeface="+mn-ea"/>
              </a:rPr>
              <a:t>上占有自己的节点，无需应用服务器的干预，允许用户在网络上存取数据，在这种配置中，</a:t>
            </a:r>
            <a:r>
              <a:rPr lang="en-US" altLang="zh-CN" sz="2200" dirty="0">
                <a:latin typeface="+mn-ea"/>
              </a:rPr>
              <a:t>NAS</a:t>
            </a:r>
            <a:r>
              <a:rPr lang="zh-CN" altLang="en-US" sz="2200" dirty="0">
                <a:latin typeface="+mn-ea"/>
              </a:rPr>
              <a:t>集中管理和处理网络上的所有数据，将负载从应用或企业服务器上卸载下来。</a:t>
            </a:r>
          </a:p>
        </p:txBody>
      </p:sp>
    </p:spTree>
    <p:extLst>
      <p:ext uri="{BB962C8B-B14F-4D97-AF65-F5344CB8AC3E}">
        <p14:creationId xmlns:p14="http://schemas.microsoft.com/office/powerpoint/2010/main" val="979442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456" y="16184"/>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en-US" altLang="zh-C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NAS</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介绍</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2420692450"/>
              </p:ext>
            </p:extLst>
          </p:nvPr>
        </p:nvGraphicFramePr>
        <p:xfrm>
          <a:off x="6925518" y="4005064"/>
          <a:ext cx="1917700" cy="711200"/>
        </p:xfrm>
        <a:graphic>
          <a:graphicData uri="http://schemas.openxmlformats.org/presentationml/2006/ole">
            <mc:AlternateContent xmlns:mc="http://schemas.openxmlformats.org/markup-compatibility/2006">
              <mc:Choice xmlns:v="urn:schemas-microsoft-com:vml" Requires="v">
                <p:oleObj spid="_x0000_s4121" name="包装程序外壳对象" showAsIcon="1" r:id="rId3" imgW="1918080" imgH="711360" progId="Package">
                  <p:embed/>
                </p:oleObj>
              </mc:Choice>
              <mc:Fallback>
                <p:oleObj name="包装程序外壳对象" showAsIcon="1" r:id="rId3" imgW="1918080" imgH="711360" progId="Package">
                  <p:embed/>
                  <p:pic>
                    <p:nvPicPr>
                      <p:cNvPr id="0" name=""/>
                      <p:cNvPicPr/>
                      <p:nvPr/>
                    </p:nvPicPr>
                    <p:blipFill>
                      <a:blip r:embed="rId4"/>
                      <a:stretch>
                        <a:fillRect/>
                      </a:stretch>
                    </p:blipFill>
                    <p:spPr>
                      <a:xfrm>
                        <a:off x="6925518" y="4005064"/>
                        <a:ext cx="1917700" cy="711200"/>
                      </a:xfrm>
                      <a:prstGeom prst="rect">
                        <a:avLst/>
                      </a:prstGeom>
                    </p:spPr>
                  </p:pic>
                </p:oleObj>
              </mc:Fallback>
            </mc:AlternateContent>
          </a:graphicData>
        </a:graphic>
      </p:graphicFrame>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8" y="1628800"/>
            <a:ext cx="6357143" cy="386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6695728" y="1635944"/>
            <a:ext cx="2448272" cy="1754326"/>
          </a:xfrm>
          <a:prstGeom prst="rect">
            <a:avLst/>
          </a:prstGeom>
        </p:spPr>
        <p:txBody>
          <a:bodyPr wrap="square">
            <a:spAutoFit/>
          </a:bodyPr>
          <a:lstStyle/>
          <a:p>
            <a:r>
              <a:rPr lang="en-US" altLang="zh-CN" dirty="0" smtClean="0"/>
              <a:t>ESB</a:t>
            </a:r>
            <a:r>
              <a:rPr lang="zh-CN" altLang="zh-CN" dirty="0" smtClean="0"/>
              <a:t>作为</a:t>
            </a:r>
            <a:r>
              <a:rPr lang="zh-CN" altLang="zh-CN" dirty="0"/>
              <a:t>行内文件传输的平台</a:t>
            </a:r>
            <a:r>
              <a:rPr lang="zh-CN" altLang="zh-CN" dirty="0" smtClean="0"/>
              <a:t>，</a:t>
            </a:r>
            <a:r>
              <a:rPr lang="zh-CN" altLang="en-US" dirty="0" smtClean="0"/>
              <a:t>承担着行内大部分系统的文件搬运传递工作，需与行内大部分系统进行</a:t>
            </a:r>
            <a:r>
              <a:rPr lang="en-US" altLang="zh-CN" dirty="0" smtClean="0"/>
              <a:t>NAS</a:t>
            </a:r>
            <a:r>
              <a:rPr lang="zh-CN" altLang="en-US" dirty="0" smtClean="0"/>
              <a:t>挂载</a:t>
            </a:r>
            <a:r>
              <a:rPr lang="zh-CN" altLang="zh-CN" dirty="0" smtClean="0"/>
              <a:t>。</a:t>
            </a:r>
            <a:endParaRPr lang="zh-CN" altLang="en-US" dirty="0"/>
          </a:p>
        </p:txBody>
      </p:sp>
    </p:spTree>
    <p:extLst>
      <p:ext uri="{BB962C8B-B14F-4D97-AF65-F5344CB8AC3E}">
        <p14:creationId xmlns:p14="http://schemas.microsoft.com/office/powerpoint/2010/main" val="979442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0" y="62888"/>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常见操作与问题</a:t>
            </a:r>
            <a:endParaRPr lang="zh-CN" altLang="en-US" dirty="0"/>
          </a:p>
        </p:txBody>
      </p:sp>
      <p:grpSp>
        <p:nvGrpSpPr>
          <p:cNvPr id="6" name="组合 5"/>
          <p:cNvGrpSpPr/>
          <p:nvPr/>
        </p:nvGrpSpPr>
        <p:grpSpPr>
          <a:xfrm>
            <a:off x="1055687" y="1155694"/>
            <a:ext cx="7836791" cy="169105"/>
            <a:chOff x="6618518" y="1126210"/>
            <a:chExt cx="10080625" cy="103239"/>
          </a:xfrm>
        </p:grpSpPr>
        <p:sp>
          <p:nvSpPr>
            <p:cNvPr id="7" name="矩形 6"/>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文本框 5"/>
          <p:cNvSpPr txBox="1"/>
          <p:nvPr/>
        </p:nvSpPr>
        <p:spPr>
          <a:xfrm>
            <a:off x="1055687" y="755584"/>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版本部署</a:t>
            </a:r>
            <a:endParaRPr lang="zh-CN" altLang="en-US" sz="2000" dirty="0">
              <a:latin typeface="微软雅黑" panose="020B0503020204020204" pitchFamily="34" charset="-122"/>
              <a:ea typeface="微软雅黑" panose="020B0503020204020204" pitchFamily="34" charset="-122"/>
            </a:endParaRPr>
          </a:p>
        </p:txBody>
      </p:sp>
      <p:sp>
        <p:nvSpPr>
          <p:cNvPr id="10" name="矩形 9"/>
          <p:cNvSpPr/>
          <p:nvPr/>
        </p:nvSpPr>
        <p:spPr>
          <a:xfrm>
            <a:off x="1055688" y="1261188"/>
            <a:ext cx="7548760" cy="1200329"/>
          </a:xfrm>
          <a:prstGeom prst="rect">
            <a:avLst/>
          </a:prstGeom>
        </p:spPr>
        <p:txBody>
          <a:bodyPr wrap="square">
            <a:spAutoFit/>
          </a:bodyPr>
          <a:lstStyle/>
          <a:p>
            <a:pPr>
              <a:lnSpc>
                <a:spcPct val="180000"/>
              </a:lnSpc>
              <a:spcBef>
                <a:spcPct val="0"/>
              </a:spcBef>
              <a:buClr>
                <a:schemeClr val="hlink"/>
              </a:buClr>
            </a:pPr>
            <a:r>
              <a:rPr lang="en-US" altLang="zh-CN" sz="2000" dirty="0" smtClean="0">
                <a:latin typeface="微软雅黑" panose="020B0503020204020204" pitchFamily="34" charset="-122"/>
                <a:ea typeface="微软雅黑" panose="020B0503020204020204" pitchFamily="34" charset="-122"/>
              </a:rPr>
              <a:t>ESB</a:t>
            </a:r>
            <a:r>
              <a:rPr lang="zh-CN" altLang="en-US" sz="2000" dirty="0" smtClean="0">
                <a:latin typeface="微软雅黑" panose="020B0503020204020204" pitchFamily="34" charset="-122"/>
                <a:ea typeface="微软雅黑" panose="020B0503020204020204" pitchFamily="34" charset="-122"/>
              </a:rPr>
              <a:t>的配置信息基本上在数据库，</a:t>
            </a:r>
            <a:r>
              <a:rPr lang="en-US" altLang="zh-CN" sz="2000" dirty="0" smtClean="0">
                <a:latin typeface="微软雅黑" panose="020B0503020204020204" pitchFamily="34" charset="-122"/>
                <a:ea typeface="微软雅黑" panose="020B0503020204020204" pitchFamily="34" charset="-122"/>
              </a:rPr>
              <a:t>M3O</a:t>
            </a:r>
            <a:r>
              <a:rPr lang="zh-CN" altLang="en-US" sz="2000" dirty="0" smtClean="0">
                <a:latin typeface="微软雅黑" panose="020B0503020204020204" pitchFamily="34" charset="-122"/>
                <a:ea typeface="微软雅黑" panose="020B0503020204020204" pitchFamily="34" charset="-122"/>
              </a:rPr>
              <a:t>提供了导入包的方式来导入配置，因此</a:t>
            </a:r>
            <a:r>
              <a:rPr lang="en-US" altLang="zh-CN" sz="2000" dirty="0" smtClean="0">
                <a:latin typeface="微软雅黑" panose="020B0503020204020204" pitchFamily="34" charset="-122"/>
                <a:ea typeface="微软雅黑" panose="020B0503020204020204" pitchFamily="34" charset="-122"/>
              </a:rPr>
              <a:t>ESB</a:t>
            </a:r>
            <a:r>
              <a:rPr lang="zh-CN" altLang="en-US" sz="2000" dirty="0" smtClean="0">
                <a:latin typeface="微软雅黑" panose="020B0503020204020204" pitchFamily="34" charset="-122"/>
                <a:ea typeface="微软雅黑" panose="020B0503020204020204" pitchFamily="34" charset="-122"/>
              </a:rPr>
              <a:t>的版本基本上为配置报导入</a:t>
            </a:r>
            <a:endParaRPr lang="en-US" altLang="zh-CN" sz="2000" dirty="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55" y="2505855"/>
            <a:ext cx="8166823" cy="400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75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456" y="16184"/>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常见操作与问题</a:t>
            </a:r>
            <a:endParaRPr lang="zh-CN" altLang="en-US" dirty="0"/>
          </a:p>
        </p:txBody>
      </p:sp>
      <p:grpSp>
        <p:nvGrpSpPr>
          <p:cNvPr id="6" name="组合 5"/>
          <p:cNvGrpSpPr/>
          <p:nvPr/>
        </p:nvGrpSpPr>
        <p:grpSpPr>
          <a:xfrm>
            <a:off x="1055687" y="1155694"/>
            <a:ext cx="7836791" cy="169105"/>
            <a:chOff x="6618518" y="1126210"/>
            <a:chExt cx="10080625" cy="103239"/>
          </a:xfrm>
        </p:grpSpPr>
        <p:sp>
          <p:nvSpPr>
            <p:cNvPr id="7" name="矩形 6"/>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文本框 5"/>
          <p:cNvSpPr txBox="1"/>
          <p:nvPr/>
        </p:nvSpPr>
        <p:spPr>
          <a:xfrm>
            <a:off x="1055687" y="755584"/>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渠道编号</a:t>
            </a:r>
            <a:endParaRPr lang="zh-CN" altLang="en-US" sz="2000" dirty="0">
              <a:latin typeface="微软雅黑" panose="020B0503020204020204" pitchFamily="34" charset="-122"/>
              <a:ea typeface="微软雅黑" panose="020B0503020204020204" pitchFamily="34" charset="-122"/>
            </a:endParaRPr>
          </a:p>
        </p:txBody>
      </p:sp>
      <p:sp>
        <p:nvSpPr>
          <p:cNvPr id="10" name="矩形 9"/>
          <p:cNvSpPr/>
          <p:nvPr/>
        </p:nvSpPr>
        <p:spPr>
          <a:xfrm>
            <a:off x="1055688" y="1261188"/>
            <a:ext cx="7548760" cy="568874"/>
          </a:xfrm>
          <a:prstGeom prst="rect">
            <a:avLst/>
          </a:prstGeom>
        </p:spPr>
        <p:txBody>
          <a:bodyPr wrap="square">
            <a:spAutoFit/>
          </a:bodyPr>
          <a:lstStyle/>
          <a:p>
            <a:pPr>
              <a:lnSpc>
                <a:spcPct val="180000"/>
              </a:lnSpc>
              <a:spcBef>
                <a:spcPct val="0"/>
              </a:spcBef>
              <a:buClr>
                <a:schemeClr val="hlink"/>
              </a:buClr>
            </a:pPr>
            <a:r>
              <a:rPr lang="zh-CN" altLang="en-US" sz="2000" dirty="0" smtClean="0">
                <a:latin typeface="微软雅黑" panose="020B0503020204020204" pitchFamily="34" charset="-122"/>
                <a:ea typeface="微软雅黑" panose="020B0503020204020204" pitchFamily="34" charset="-122"/>
              </a:rPr>
              <a:t>通过</a:t>
            </a:r>
            <a:r>
              <a:rPr lang="en-US" altLang="zh-CN" sz="2000" dirty="0" smtClean="0">
                <a:latin typeface="微软雅黑" panose="020B0503020204020204" pitchFamily="34" charset="-122"/>
                <a:ea typeface="微软雅黑" panose="020B0503020204020204" pitchFamily="34" charset="-122"/>
              </a:rPr>
              <a:t>ESB</a:t>
            </a:r>
            <a:r>
              <a:rPr lang="zh-CN" altLang="en-US" sz="2000" dirty="0" smtClean="0">
                <a:latin typeface="微软雅黑" panose="020B0503020204020204" pitchFamily="34" charset="-122"/>
                <a:ea typeface="微软雅黑" panose="020B0503020204020204" pitchFamily="34" charset="-122"/>
              </a:rPr>
              <a:t>的系统注册可以查到所有注册到</a:t>
            </a:r>
            <a:r>
              <a:rPr lang="en-US" altLang="zh-CN" sz="2000" dirty="0" smtClean="0">
                <a:latin typeface="微软雅黑" panose="020B0503020204020204" pitchFamily="34" charset="-122"/>
                <a:ea typeface="微软雅黑" panose="020B0503020204020204" pitchFamily="34" charset="-122"/>
              </a:rPr>
              <a:t>ESB</a:t>
            </a:r>
            <a:r>
              <a:rPr lang="zh-CN" altLang="en-US" sz="2000" dirty="0" smtClean="0">
                <a:latin typeface="微软雅黑" panose="020B0503020204020204" pitchFamily="34" charset="-122"/>
                <a:ea typeface="微软雅黑" panose="020B0503020204020204" pitchFamily="34" charset="-122"/>
              </a:rPr>
              <a:t>上的系统编号</a:t>
            </a:r>
            <a:endParaRPr lang="en-US" altLang="zh-CN" sz="2000" dirty="0">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91" y="2060848"/>
            <a:ext cx="8743787" cy="282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45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456" y="16184"/>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常见操作与问题</a:t>
            </a:r>
            <a:endParaRPr lang="zh-CN" altLang="en-US" dirty="0"/>
          </a:p>
        </p:txBody>
      </p:sp>
      <p:grpSp>
        <p:nvGrpSpPr>
          <p:cNvPr id="6" name="组合 5"/>
          <p:cNvGrpSpPr/>
          <p:nvPr/>
        </p:nvGrpSpPr>
        <p:grpSpPr>
          <a:xfrm>
            <a:off x="1055687" y="1155694"/>
            <a:ext cx="7836791" cy="169105"/>
            <a:chOff x="6618518" y="1126210"/>
            <a:chExt cx="10080625" cy="103239"/>
          </a:xfrm>
        </p:grpSpPr>
        <p:sp>
          <p:nvSpPr>
            <p:cNvPr id="7" name="矩形 6"/>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文本框 5"/>
          <p:cNvSpPr txBox="1"/>
          <p:nvPr/>
        </p:nvSpPr>
        <p:spPr>
          <a:xfrm>
            <a:off x="1055687" y="755584"/>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日志查询</a:t>
            </a:r>
            <a:endParaRPr lang="zh-CN" altLang="en-US" sz="2000" dirty="0">
              <a:latin typeface="微软雅黑" panose="020B0503020204020204" pitchFamily="34" charset="-122"/>
              <a:ea typeface="微软雅黑" panose="020B0503020204020204" pitchFamily="34" charset="-122"/>
            </a:endParaRPr>
          </a:p>
        </p:txBody>
      </p:sp>
      <p:sp>
        <p:nvSpPr>
          <p:cNvPr id="10" name="矩形 9"/>
          <p:cNvSpPr/>
          <p:nvPr/>
        </p:nvSpPr>
        <p:spPr>
          <a:xfrm>
            <a:off x="1055688" y="1283196"/>
            <a:ext cx="7548760" cy="1200329"/>
          </a:xfrm>
          <a:prstGeom prst="rect">
            <a:avLst/>
          </a:prstGeom>
        </p:spPr>
        <p:txBody>
          <a:bodyPr wrap="square">
            <a:spAutoFit/>
          </a:bodyPr>
          <a:lstStyle/>
          <a:p>
            <a:pPr>
              <a:lnSpc>
                <a:spcPct val="180000"/>
              </a:lnSpc>
              <a:spcBef>
                <a:spcPct val="0"/>
              </a:spcBef>
              <a:buClr>
                <a:schemeClr val="hlink"/>
              </a:buClr>
            </a:pPr>
            <a:r>
              <a:rPr lang="zh-CN" altLang="en-US" sz="2000" dirty="0" smtClean="0">
                <a:latin typeface="微软雅黑" panose="020B0503020204020204" pitchFamily="34" charset="-122"/>
                <a:ea typeface="微软雅黑" panose="020B0503020204020204" pitchFamily="34" charset="-122"/>
              </a:rPr>
              <a:t>通过</a:t>
            </a:r>
            <a:r>
              <a:rPr lang="en-US" altLang="zh-CN" sz="2000" dirty="0" smtClean="0">
                <a:latin typeface="微软雅黑" panose="020B0503020204020204" pitchFamily="34" charset="-122"/>
                <a:ea typeface="微软雅黑" panose="020B0503020204020204" pitchFamily="34" charset="-122"/>
              </a:rPr>
              <a:t>ESB</a:t>
            </a:r>
            <a:r>
              <a:rPr lang="zh-CN" altLang="en-US" sz="2000" dirty="0" smtClean="0">
                <a:latin typeface="微软雅黑" panose="020B0503020204020204" pitchFamily="34" charset="-122"/>
                <a:ea typeface="微软雅黑" panose="020B0503020204020204" pitchFamily="34" charset="-122"/>
              </a:rPr>
              <a:t>的业务日志审计，可以查找通过</a:t>
            </a:r>
            <a:r>
              <a:rPr lang="en-US" altLang="zh-CN" sz="2000" dirty="0" smtClean="0">
                <a:latin typeface="微软雅黑" panose="020B0503020204020204" pitchFamily="34" charset="-122"/>
                <a:ea typeface="微软雅黑" panose="020B0503020204020204" pitchFamily="34" charset="-122"/>
              </a:rPr>
              <a:t>ESB</a:t>
            </a:r>
            <a:r>
              <a:rPr lang="zh-CN" altLang="en-US" sz="2000" dirty="0" smtClean="0">
                <a:latin typeface="微软雅黑" panose="020B0503020204020204" pitchFamily="34" charset="-122"/>
                <a:ea typeface="微软雅黑" panose="020B0503020204020204" pitchFamily="34" charset="-122"/>
              </a:rPr>
              <a:t>传输的报文信息和文件信息</a:t>
            </a:r>
            <a:endParaRPr lang="en-US" altLang="zh-CN" sz="2000" dirty="0">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5" y="2442385"/>
            <a:ext cx="8783383" cy="32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0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456" y="16184"/>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常见操作与问题</a:t>
            </a:r>
            <a:endParaRPr lang="zh-CN" altLang="en-US" dirty="0"/>
          </a:p>
        </p:txBody>
      </p:sp>
      <p:grpSp>
        <p:nvGrpSpPr>
          <p:cNvPr id="6" name="组合 5"/>
          <p:cNvGrpSpPr/>
          <p:nvPr/>
        </p:nvGrpSpPr>
        <p:grpSpPr>
          <a:xfrm>
            <a:off x="1055687" y="1155694"/>
            <a:ext cx="7836791" cy="169105"/>
            <a:chOff x="6618518" y="1126210"/>
            <a:chExt cx="10080625" cy="103239"/>
          </a:xfrm>
        </p:grpSpPr>
        <p:sp>
          <p:nvSpPr>
            <p:cNvPr id="7" name="矩形 6"/>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文本框 5"/>
          <p:cNvSpPr txBox="1"/>
          <p:nvPr/>
        </p:nvSpPr>
        <p:spPr>
          <a:xfrm>
            <a:off x="1055687" y="755584"/>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接口挡板</a:t>
            </a:r>
            <a:endParaRPr lang="zh-CN" altLang="en-US" sz="2000" dirty="0">
              <a:latin typeface="微软雅黑" panose="020B0503020204020204" pitchFamily="34" charset="-122"/>
              <a:ea typeface="微软雅黑" panose="020B0503020204020204" pitchFamily="34" charset="-122"/>
            </a:endParaRPr>
          </a:p>
        </p:txBody>
      </p:sp>
      <p:sp>
        <p:nvSpPr>
          <p:cNvPr id="10" name="矩形 9"/>
          <p:cNvSpPr/>
          <p:nvPr/>
        </p:nvSpPr>
        <p:spPr>
          <a:xfrm>
            <a:off x="1055688" y="1261188"/>
            <a:ext cx="7548760" cy="1200329"/>
          </a:xfrm>
          <a:prstGeom prst="rect">
            <a:avLst/>
          </a:prstGeom>
        </p:spPr>
        <p:txBody>
          <a:bodyPr wrap="square">
            <a:spAutoFit/>
          </a:bodyPr>
          <a:lstStyle/>
          <a:p>
            <a:pPr>
              <a:lnSpc>
                <a:spcPct val="180000"/>
              </a:lnSpc>
              <a:spcBef>
                <a:spcPct val="0"/>
              </a:spcBef>
              <a:buClr>
                <a:schemeClr val="hlink"/>
              </a:buClr>
            </a:pPr>
            <a:r>
              <a:rPr lang="zh-CN" altLang="en-US" sz="2000" dirty="0">
                <a:latin typeface="微软雅黑" panose="020B0503020204020204" pitchFamily="34" charset="-122"/>
                <a:ea typeface="微软雅黑" panose="020B0503020204020204" pitchFamily="34" charset="-122"/>
              </a:rPr>
              <a:t>行</a:t>
            </a:r>
            <a:r>
              <a:rPr lang="zh-CN" altLang="en-US" sz="2000" dirty="0" smtClean="0">
                <a:latin typeface="微软雅黑" panose="020B0503020204020204" pitchFamily="34" charset="-122"/>
                <a:ea typeface="微软雅黑" panose="020B0503020204020204" pitchFamily="34" charset="-122"/>
              </a:rPr>
              <a:t>内大部分系统间的交易均需要通过</a:t>
            </a:r>
            <a:r>
              <a:rPr lang="en-US" altLang="zh-CN" sz="2000" dirty="0" smtClean="0">
                <a:latin typeface="微软雅黑" panose="020B0503020204020204" pitchFamily="34" charset="-122"/>
                <a:ea typeface="微软雅黑" panose="020B0503020204020204" pitchFamily="34" charset="-122"/>
              </a:rPr>
              <a:t>ESB</a:t>
            </a:r>
            <a:r>
              <a:rPr lang="zh-CN" altLang="en-US" sz="2000" dirty="0" smtClean="0">
                <a:latin typeface="微软雅黑" panose="020B0503020204020204" pitchFamily="34" charset="-122"/>
                <a:ea typeface="微软雅黑" panose="020B0503020204020204" pitchFamily="34" charset="-122"/>
              </a:rPr>
              <a:t>，因此可以在</a:t>
            </a:r>
            <a:r>
              <a:rPr lang="en-US" altLang="zh-CN" sz="2000" dirty="0" smtClean="0">
                <a:latin typeface="微软雅黑" panose="020B0503020204020204" pitchFamily="34" charset="-122"/>
                <a:ea typeface="微软雅黑" panose="020B0503020204020204" pitchFamily="34" charset="-122"/>
              </a:rPr>
              <a:t>ESB</a:t>
            </a:r>
            <a:r>
              <a:rPr lang="zh-CN" altLang="en-US" sz="2000" dirty="0" smtClean="0">
                <a:latin typeface="微软雅黑" panose="020B0503020204020204" pitchFamily="34" charset="-122"/>
                <a:ea typeface="微软雅黑" panose="020B0503020204020204" pitchFamily="34" charset="-122"/>
              </a:rPr>
              <a:t>上配置挡板进行报文返回与响应</a:t>
            </a:r>
            <a:endParaRPr lang="en-US" altLang="zh-CN" sz="2000" dirty="0">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492349"/>
            <a:ext cx="8856984" cy="338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0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683060" y="-3264"/>
            <a:ext cx="3793332" cy="3290711"/>
          </a:xfrm>
          <a:custGeom>
            <a:avLst/>
            <a:gdLst>
              <a:gd name="connsiteX0" fmla="*/ 117284 w 5057776"/>
              <a:gd name="connsiteY0" fmla="*/ 0 h 3290711"/>
              <a:gd name="connsiteX1" fmla="*/ 4940492 w 5057776"/>
              <a:gd name="connsiteY1" fmla="*/ 0 h 3290711"/>
              <a:gd name="connsiteX2" fmla="*/ 4944082 w 5057776"/>
              <a:gd name="connsiteY2" fmla="*/ 9809 h 3290711"/>
              <a:gd name="connsiteX3" fmla="*/ 5057776 w 5057776"/>
              <a:gd name="connsiteY3" fmla="*/ 761823 h 3290711"/>
              <a:gd name="connsiteX4" fmla="*/ 2528888 w 5057776"/>
              <a:gd name="connsiteY4" fmla="*/ 3290711 h 3290711"/>
              <a:gd name="connsiteX5" fmla="*/ 0 w 5057776"/>
              <a:gd name="connsiteY5" fmla="*/ 761823 h 3290711"/>
              <a:gd name="connsiteX6" fmla="*/ 113694 w 5057776"/>
              <a:gd name="connsiteY6" fmla="*/ 9809 h 3290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57776" h="3290711">
                <a:moveTo>
                  <a:pt x="117284" y="0"/>
                </a:moveTo>
                <a:lnTo>
                  <a:pt x="4940492" y="0"/>
                </a:lnTo>
                <a:lnTo>
                  <a:pt x="4944082" y="9809"/>
                </a:lnTo>
                <a:cubicBezTo>
                  <a:pt x="5017972" y="247370"/>
                  <a:pt x="5057776" y="499948"/>
                  <a:pt x="5057776" y="761823"/>
                </a:cubicBezTo>
                <a:cubicBezTo>
                  <a:pt x="5057776" y="2158489"/>
                  <a:pt x="3925554" y="3290711"/>
                  <a:pt x="2528888" y="3290711"/>
                </a:cubicBezTo>
                <a:cubicBezTo>
                  <a:pt x="1132222" y="3290711"/>
                  <a:pt x="0" y="2158489"/>
                  <a:pt x="0" y="761823"/>
                </a:cubicBezTo>
                <a:cubicBezTo>
                  <a:pt x="0" y="499948"/>
                  <a:pt x="39805" y="247370"/>
                  <a:pt x="113694" y="980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H="1">
            <a:off x="985838" y="0"/>
            <a:ext cx="1314450" cy="175260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132719" y="-19050"/>
            <a:ext cx="1314450" cy="1752600"/>
          </a:xfrm>
          <a:prstGeom prst="line">
            <a:avLst/>
          </a:prstGeom>
          <a:ln>
            <a:solidFill>
              <a:srgbClr val="F75CE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85800" y="-57150"/>
            <a:ext cx="2040845" cy="27432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752425" y="-57150"/>
            <a:ext cx="1185598" cy="1580797"/>
          </a:xfrm>
          <a:prstGeom prst="line">
            <a:avLst/>
          </a:prstGeom>
          <a:ln w="38100">
            <a:solidFill>
              <a:srgbClr val="12B18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808064" y="-28575"/>
            <a:ext cx="2008229" cy="275501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854113" y="2743200"/>
            <a:ext cx="557213" cy="74295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50469" y="3287448"/>
            <a:ext cx="278606" cy="3714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40277" y="2618004"/>
            <a:ext cx="6737932" cy="1569660"/>
          </a:xfrm>
          <a:prstGeom prst="rect">
            <a:avLst/>
          </a:prstGeom>
          <a:noFill/>
        </p:spPr>
        <p:txBody>
          <a:bodyPr wrap="square" rtlCol="0">
            <a:spAutoFit/>
          </a:bodyPr>
          <a:lstStyle/>
          <a:p>
            <a:pPr algn="dist"/>
            <a:r>
              <a:rPr lang="en-US" altLang="zh-CN" sz="9600" dirty="0" smtClean="0">
                <a:solidFill>
                  <a:srgbClr val="00B0F0"/>
                </a:solidFill>
                <a:latin typeface="Impact" panose="020B0806030902050204" pitchFamily="34" charset="0"/>
                <a:ea typeface="微软雅黑" panose="020B0503020204020204" pitchFamily="34" charset="-122"/>
              </a:rPr>
              <a:t>THANK </a:t>
            </a:r>
            <a:r>
              <a:rPr lang="en-US" altLang="zh-CN" sz="9600" dirty="0" smtClean="0">
                <a:solidFill>
                  <a:srgbClr val="FFC000"/>
                </a:solidFill>
                <a:latin typeface="Impact" panose="020B0806030902050204" pitchFamily="34" charset="0"/>
                <a:ea typeface="微软雅黑" panose="020B0503020204020204" pitchFamily="34" charset="-122"/>
              </a:rPr>
              <a:t>YOU </a:t>
            </a:r>
            <a:r>
              <a:rPr lang="zh-CN" altLang="en-US" sz="9600" dirty="0" smtClean="0">
                <a:solidFill>
                  <a:srgbClr val="FFC000"/>
                </a:solidFill>
                <a:latin typeface="Impact" panose="020B0806030902050204" pitchFamily="34" charset="0"/>
                <a:ea typeface="微软雅黑" panose="020B0503020204020204" pitchFamily="34" charset="-122"/>
              </a:rPr>
              <a:t>！</a:t>
            </a:r>
            <a:endParaRPr lang="zh-CN" altLang="en-US" sz="9600" dirty="0">
              <a:solidFill>
                <a:srgbClr val="FFC000"/>
              </a:solidFill>
              <a:latin typeface="Impact" panose="020B0806030902050204" pitchFamily="34" charset="0"/>
              <a:ea typeface="微软雅黑" panose="020B0503020204020204" pitchFamily="34" charset="-122"/>
            </a:endParaRPr>
          </a:p>
        </p:txBody>
      </p:sp>
      <p:cxnSp>
        <p:nvCxnSpPr>
          <p:cNvPr id="15" name="直接连接符 14"/>
          <p:cNvCxnSpPr/>
          <p:nvPr/>
        </p:nvCxnSpPr>
        <p:spPr>
          <a:xfrm flipH="1">
            <a:off x="7894551" y="-72070"/>
            <a:ext cx="844977" cy="1114425"/>
          </a:xfrm>
          <a:prstGeom prst="line">
            <a:avLst/>
          </a:prstGeom>
          <a:ln w="76200">
            <a:solidFill>
              <a:srgbClr val="12B18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7417420" y="-28575"/>
            <a:ext cx="1547987" cy="2141861"/>
          </a:xfrm>
          <a:prstGeom prst="line">
            <a:avLst/>
          </a:prstGeom>
          <a:ln>
            <a:solidFill>
              <a:srgbClr val="F75CE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8663619" y="0"/>
            <a:ext cx="492616" cy="66967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8380325" y="206377"/>
            <a:ext cx="775908" cy="103152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rot="3506551">
            <a:off x="7211646" y="674324"/>
            <a:ext cx="506105" cy="501845"/>
            <a:chOff x="2080810" y="3931999"/>
            <a:chExt cx="1972480" cy="1338801"/>
          </a:xfrm>
        </p:grpSpPr>
        <p:sp>
          <p:nvSpPr>
            <p:cNvPr id="20" name="直角三角形 19"/>
            <p:cNvSpPr/>
            <p:nvPr/>
          </p:nvSpPr>
          <p:spPr>
            <a:xfrm>
              <a:off x="3067050" y="3935812"/>
              <a:ext cx="986240" cy="1334988"/>
            </a:xfrm>
            <a:prstGeom prst="rtTriangle">
              <a:avLst/>
            </a:prstGeom>
            <a:solidFill>
              <a:srgbClr val="21C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flipH="1">
              <a:off x="2080810" y="3931999"/>
              <a:ext cx="986240" cy="1334988"/>
            </a:xfrm>
            <a:prstGeom prst="rtTriangle">
              <a:avLst/>
            </a:prstGeom>
            <a:solidFill>
              <a:srgbClr val="148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2" name="直接连接符 21"/>
          <p:cNvCxnSpPr/>
          <p:nvPr/>
        </p:nvCxnSpPr>
        <p:spPr>
          <a:xfrm flipH="1">
            <a:off x="0" y="5247369"/>
            <a:ext cx="551112" cy="62855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64872" y="4671283"/>
            <a:ext cx="781331" cy="885286"/>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38672" y="5661795"/>
            <a:ext cx="1084202" cy="1253896"/>
          </a:xfrm>
          <a:prstGeom prst="line">
            <a:avLst/>
          </a:prstGeom>
          <a:ln w="76200">
            <a:solidFill>
              <a:srgbClr val="F75CE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rot="7047817">
            <a:off x="7686430" y="2486628"/>
            <a:ext cx="495006" cy="326669"/>
            <a:chOff x="7586506" y="-4470258"/>
            <a:chExt cx="2307523" cy="3729346"/>
          </a:xfrm>
        </p:grpSpPr>
        <p:sp>
          <p:nvSpPr>
            <p:cNvPr id="31" name="直角三角形 30"/>
            <p:cNvSpPr/>
            <p:nvPr/>
          </p:nvSpPr>
          <p:spPr>
            <a:xfrm rot="10073143">
              <a:off x="9073538" y="-4470258"/>
              <a:ext cx="753386" cy="2298471"/>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直角三角形 31"/>
            <p:cNvSpPr/>
            <p:nvPr/>
          </p:nvSpPr>
          <p:spPr>
            <a:xfrm rot="3007780" flipH="1">
              <a:off x="8506966" y="-2127974"/>
              <a:ext cx="933749" cy="184037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rot="7758206">
              <a:off x="7801329" y="-3737812"/>
              <a:ext cx="1622433" cy="2052079"/>
            </a:xfrm>
            <a:prstGeom prst="rtTriangle">
              <a:avLst/>
            </a:prstGeom>
            <a:solidFill>
              <a:srgbClr val="F75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任意多边形 33"/>
          <p:cNvSpPr/>
          <p:nvPr/>
        </p:nvSpPr>
        <p:spPr>
          <a:xfrm rot="10800000">
            <a:off x="6284626" y="5020014"/>
            <a:ext cx="2095699" cy="1837986"/>
          </a:xfrm>
          <a:custGeom>
            <a:avLst/>
            <a:gdLst>
              <a:gd name="connsiteX0" fmla="*/ 117284 w 5057776"/>
              <a:gd name="connsiteY0" fmla="*/ 0 h 3290711"/>
              <a:gd name="connsiteX1" fmla="*/ 4940492 w 5057776"/>
              <a:gd name="connsiteY1" fmla="*/ 0 h 3290711"/>
              <a:gd name="connsiteX2" fmla="*/ 4944082 w 5057776"/>
              <a:gd name="connsiteY2" fmla="*/ 9809 h 3290711"/>
              <a:gd name="connsiteX3" fmla="*/ 5057776 w 5057776"/>
              <a:gd name="connsiteY3" fmla="*/ 761823 h 3290711"/>
              <a:gd name="connsiteX4" fmla="*/ 2528888 w 5057776"/>
              <a:gd name="connsiteY4" fmla="*/ 3290711 h 3290711"/>
              <a:gd name="connsiteX5" fmla="*/ 0 w 5057776"/>
              <a:gd name="connsiteY5" fmla="*/ 761823 h 3290711"/>
              <a:gd name="connsiteX6" fmla="*/ 113694 w 5057776"/>
              <a:gd name="connsiteY6" fmla="*/ 9809 h 3290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57776" h="3290711">
                <a:moveTo>
                  <a:pt x="117284" y="0"/>
                </a:moveTo>
                <a:lnTo>
                  <a:pt x="4940492" y="0"/>
                </a:lnTo>
                <a:lnTo>
                  <a:pt x="4944082" y="9809"/>
                </a:lnTo>
                <a:cubicBezTo>
                  <a:pt x="5017972" y="247370"/>
                  <a:pt x="5057776" y="499948"/>
                  <a:pt x="5057776" y="761823"/>
                </a:cubicBezTo>
                <a:cubicBezTo>
                  <a:pt x="5057776" y="2158489"/>
                  <a:pt x="3925554" y="3290711"/>
                  <a:pt x="2528888" y="3290711"/>
                </a:cubicBezTo>
                <a:cubicBezTo>
                  <a:pt x="1132222" y="3290711"/>
                  <a:pt x="0" y="2158489"/>
                  <a:pt x="0" y="761823"/>
                </a:cubicBezTo>
                <a:cubicBezTo>
                  <a:pt x="0" y="499948"/>
                  <a:pt x="39805" y="247370"/>
                  <a:pt x="113694" y="980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569987" y="5661795"/>
            <a:ext cx="557213" cy="74295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5212669" y="6404746"/>
            <a:ext cx="278606" cy="3714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3606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1752" y="5379465"/>
            <a:ext cx="1762506" cy="1489816"/>
            <a:chOff x="1984248" y="4087368"/>
            <a:chExt cx="3493008" cy="1536192"/>
          </a:xfrm>
        </p:grpSpPr>
        <p:sp>
          <p:nvSpPr>
            <p:cNvPr id="5" name="直角三角形 4"/>
            <p:cNvSpPr/>
            <p:nvPr/>
          </p:nvSpPr>
          <p:spPr>
            <a:xfrm>
              <a:off x="3730752" y="4087368"/>
              <a:ext cx="1746504" cy="1536192"/>
            </a:xfrm>
            <a:prstGeom prst="rtTriangle">
              <a:avLst/>
            </a:prstGeom>
            <a:solidFill>
              <a:srgbClr val="016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直角三角形 5"/>
            <p:cNvSpPr/>
            <p:nvPr/>
          </p:nvSpPr>
          <p:spPr>
            <a:xfrm flipH="1">
              <a:off x="1984248" y="4087368"/>
              <a:ext cx="1746504" cy="1536192"/>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7" name="组合 6"/>
          <p:cNvGrpSpPr/>
          <p:nvPr/>
        </p:nvGrpSpPr>
        <p:grpSpPr>
          <a:xfrm rot="10800000">
            <a:off x="1995940" y="-1334"/>
            <a:ext cx="3042599" cy="1828800"/>
            <a:chOff x="1984248" y="4087368"/>
            <a:chExt cx="3493008" cy="1536192"/>
          </a:xfrm>
        </p:grpSpPr>
        <p:sp>
          <p:nvSpPr>
            <p:cNvPr id="8" name="直角三角形 7"/>
            <p:cNvSpPr/>
            <p:nvPr/>
          </p:nvSpPr>
          <p:spPr>
            <a:xfrm>
              <a:off x="3730752" y="4087368"/>
              <a:ext cx="1746504" cy="1536192"/>
            </a:xfrm>
            <a:prstGeom prst="rtTriangle">
              <a:avLst/>
            </a:prstGeom>
            <a:solidFill>
              <a:srgbClr val="016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直角三角形 8"/>
            <p:cNvSpPr/>
            <p:nvPr/>
          </p:nvSpPr>
          <p:spPr>
            <a:xfrm flipH="1">
              <a:off x="1984248" y="4087368"/>
              <a:ext cx="1746504" cy="1536192"/>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6" name="组合 15"/>
          <p:cNvGrpSpPr/>
          <p:nvPr/>
        </p:nvGrpSpPr>
        <p:grpSpPr>
          <a:xfrm>
            <a:off x="4447411" y="913066"/>
            <a:ext cx="3240031" cy="3785198"/>
            <a:chOff x="5945106" y="2221121"/>
            <a:chExt cx="4320041" cy="3785198"/>
          </a:xfrm>
        </p:grpSpPr>
        <p:grpSp>
          <p:nvGrpSpPr>
            <p:cNvPr id="17" name="组合 16"/>
            <p:cNvGrpSpPr/>
            <p:nvPr/>
          </p:nvGrpSpPr>
          <p:grpSpPr>
            <a:xfrm>
              <a:off x="5945106" y="2221121"/>
              <a:ext cx="4101778" cy="970497"/>
              <a:chOff x="3931707" y="1050389"/>
              <a:chExt cx="4101778" cy="970497"/>
            </a:xfrm>
          </p:grpSpPr>
          <p:sp>
            <p:nvSpPr>
              <p:cNvPr id="42" name="圆角矩形 41"/>
              <p:cNvSpPr/>
              <p:nvPr/>
            </p:nvSpPr>
            <p:spPr>
              <a:xfrm>
                <a:off x="3931707" y="1050389"/>
                <a:ext cx="4101778" cy="740664"/>
              </a:xfrm>
              <a:prstGeom prst="roundRect">
                <a:avLst>
                  <a:gd name="adj" fmla="val 50000"/>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3" name="组合 42"/>
              <p:cNvGrpSpPr/>
              <p:nvPr/>
            </p:nvGrpSpPr>
            <p:grpSpPr>
              <a:xfrm>
                <a:off x="4711221" y="1172771"/>
                <a:ext cx="2868025" cy="848115"/>
                <a:chOff x="5223285" y="1172771"/>
                <a:chExt cx="2868025" cy="848115"/>
              </a:xfrm>
            </p:grpSpPr>
            <p:sp>
              <p:nvSpPr>
                <p:cNvPr id="44" name="文本框 43"/>
                <p:cNvSpPr txBox="1"/>
                <p:nvPr/>
              </p:nvSpPr>
              <p:spPr>
                <a:xfrm>
                  <a:off x="5223285" y="1172771"/>
                  <a:ext cx="795528" cy="830997"/>
                </a:xfrm>
                <a:prstGeom prst="rect">
                  <a:avLst/>
                </a:prstGeom>
                <a:noFill/>
              </p:spPr>
              <p:txBody>
                <a:bodyPr wrap="square" rtlCol="0">
                  <a:spAutoFit/>
                </a:bodyPr>
                <a:lstStyle/>
                <a:p>
                  <a:r>
                    <a:rPr lang="zh-CN" altLang="en-US" sz="2400" b="1" dirty="0">
                      <a:solidFill>
                        <a:srgbClr val="0163B1"/>
                      </a:solidFill>
                      <a:latin typeface="微软雅黑" panose="020B0503020204020204" pitchFamily="34" charset="-122"/>
                      <a:ea typeface="微软雅黑" panose="020B0503020204020204" pitchFamily="34" charset="-122"/>
                    </a:rPr>
                    <a:t>目录</a:t>
                  </a:r>
                </a:p>
              </p:txBody>
            </p:sp>
            <p:cxnSp>
              <p:nvCxnSpPr>
                <p:cNvPr id="45" name="直接连接符 44"/>
                <p:cNvCxnSpPr/>
                <p:nvPr/>
              </p:nvCxnSpPr>
              <p:spPr>
                <a:xfrm flipH="1">
                  <a:off x="6026955" y="1278990"/>
                  <a:ext cx="149081" cy="283464"/>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6124520" y="1189889"/>
                  <a:ext cx="1966790" cy="830997"/>
                </a:xfrm>
                <a:prstGeom prst="rect">
                  <a:avLst/>
                </a:prstGeom>
                <a:noFill/>
              </p:spPr>
              <p:txBody>
                <a:bodyPr wrap="square" rtlCol="0">
                  <a:spAutoFit/>
                </a:bodyPr>
                <a:lstStyle/>
                <a:p>
                  <a:r>
                    <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rPr>
                    <a:t>Contents</a:t>
                  </a:r>
                  <a:endPar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grpSp>
        <p:grpSp>
          <p:nvGrpSpPr>
            <p:cNvPr id="18" name="组合 17"/>
            <p:cNvGrpSpPr/>
            <p:nvPr/>
          </p:nvGrpSpPr>
          <p:grpSpPr>
            <a:xfrm>
              <a:off x="6292855" y="3282878"/>
              <a:ext cx="3913715" cy="751571"/>
              <a:chOff x="3970279" y="2429849"/>
              <a:chExt cx="3913715" cy="751571"/>
            </a:xfrm>
          </p:grpSpPr>
          <p:grpSp>
            <p:nvGrpSpPr>
              <p:cNvPr id="37" name="组合 36"/>
              <p:cNvGrpSpPr/>
              <p:nvPr/>
            </p:nvGrpSpPr>
            <p:grpSpPr>
              <a:xfrm>
                <a:off x="3970279" y="2720654"/>
                <a:ext cx="795528" cy="460766"/>
                <a:chOff x="3739896" y="2802730"/>
                <a:chExt cx="795528" cy="460766"/>
              </a:xfrm>
            </p:grpSpPr>
            <p:sp>
              <p:nvSpPr>
                <p:cNvPr id="40" name="椭圆 39"/>
                <p:cNvSpPr/>
                <p:nvPr/>
              </p:nvSpPr>
              <p:spPr>
                <a:xfrm>
                  <a:off x="3794760" y="2802730"/>
                  <a:ext cx="443484" cy="460766"/>
                </a:xfrm>
                <a:prstGeom prst="ellipse">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文本框 40"/>
                <p:cNvSpPr txBox="1"/>
                <p:nvPr/>
              </p:nvSpPr>
              <p:spPr>
                <a:xfrm>
                  <a:off x="3739896" y="2833058"/>
                  <a:ext cx="795528" cy="400110"/>
                </a:xfrm>
                <a:prstGeom prst="rect">
                  <a:avLst/>
                </a:prstGeom>
                <a:noFill/>
              </p:spPr>
              <p:txBody>
                <a:bodyPr wrap="square" rtlCol="0">
                  <a:spAutoFit/>
                </a:bodyPr>
                <a:lstStyle/>
                <a:p>
                  <a:r>
                    <a:rPr lang="en-US" altLang="zh-CN" sz="2000" b="1" i="1" dirty="0">
                      <a:solidFill>
                        <a:srgbClr val="0163B1"/>
                      </a:solidFill>
                      <a:latin typeface="微软雅黑" panose="020B0503020204020204" pitchFamily="34" charset="-122"/>
                      <a:ea typeface="微软雅黑" panose="020B0503020204020204" pitchFamily="34" charset="-122"/>
                    </a:rPr>
                    <a:t>01</a:t>
                  </a:r>
                  <a:endParaRPr lang="zh-CN" altLang="en-US" sz="2000" b="1" i="1" dirty="0">
                    <a:solidFill>
                      <a:srgbClr val="0163B1"/>
                    </a:solidFill>
                    <a:latin typeface="微软雅黑" panose="020B0503020204020204" pitchFamily="34" charset="-122"/>
                    <a:ea typeface="微软雅黑" panose="020B0503020204020204" pitchFamily="34" charset="-122"/>
                  </a:endParaRPr>
                </a:p>
              </p:txBody>
            </p:sp>
          </p:grpSp>
          <p:cxnSp>
            <p:nvCxnSpPr>
              <p:cNvPr id="38" name="直接连接符 37"/>
              <p:cNvCxnSpPr/>
              <p:nvPr/>
            </p:nvCxnSpPr>
            <p:spPr>
              <a:xfrm flipH="1">
                <a:off x="4573719" y="2429849"/>
                <a:ext cx="117154" cy="3240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632296" y="2689427"/>
                <a:ext cx="3251698" cy="461665"/>
              </a:xfrm>
              <a:prstGeom prst="rect">
                <a:avLst/>
              </a:prstGeom>
              <a:noFill/>
            </p:spPr>
            <p:txBody>
              <a:bodyPr wrap="square" rtlCol="0">
                <a:spAutoFit/>
              </a:bodyPr>
              <a:lstStyle/>
              <a:p>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部署架构</a:t>
                </a:r>
              </a:p>
            </p:txBody>
          </p:sp>
        </p:grpSp>
        <p:grpSp>
          <p:nvGrpSpPr>
            <p:cNvPr id="19" name="组合 18"/>
            <p:cNvGrpSpPr/>
            <p:nvPr/>
          </p:nvGrpSpPr>
          <p:grpSpPr>
            <a:xfrm>
              <a:off x="6292855" y="4087880"/>
              <a:ext cx="3972292" cy="836891"/>
              <a:chOff x="3970279" y="2429849"/>
              <a:chExt cx="3972292" cy="836891"/>
            </a:xfrm>
          </p:grpSpPr>
          <p:grpSp>
            <p:nvGrpSpPr>
              <p:cNvPr id="32" name="组合 31"/>
              <p:cNvGrpSpPr/>
              <p:nvPr/>
            </p:nvGrpSpPr>
            <p:grpSpPr>
              <a:xfrm>
                <a:off x="3970279" y="2805974"/>
                <a:ext cx="795528" cy="460766"/>
                <a:chOff x="3739896" y="2888050"/>
                <a:chExt cx="795528" cy="460766"/>
              </a:xfrm>
            </p:grpSpPr>
            <p:sp>
              <p:nvSpPr>
                <p:cNvPr id="35" name="椭圆 34"/>
                <p:cNvSpPr/>
                <p:nvPr/>
              </p:nvSpPr>
              <p:spPr>
                <a:xfrm>
                  <a:off x="3794760" y="2888050"/>
                  <a:ext cx="443484" cy="460766"/>
                </a:xfrm>
                <a:prstGeom prst="ellipse">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 name="文本框 35"/>
                <p:cNvSpPr txBox="1"/>
                <p:nvPr/>
              </p:nvSpPr>
              <p:spPr>
                <a:xfrm>
                  <a:off x="3739896" y="2918378"/>
                  <a:ext cx="795528" cy="400110"/>
                </a:xfrm>
                <a:prstGeom prst="rect">
                  <a:avLst/>
                </a:prstGeom>
                <a:noFill/>
              </p:spPr>
              <p:txBody>
                <a:bodyPr wrap="square" rtlCol="0">
                  <a:spAutoFit/>
                </a:bodyPr>
                <a:lstStyle/>
                <a:p>
                  <a:r>
                    <a:rPr lang="en-US" altLang="zh-CN" sz="2000" b="1" i="1" dirty="0">
                      <a:solidFill>
                        <a:srgbClr val="0163B1"/>
                      </a:solidFill>
                      <a:latin typeface="微软雅黑" panose="020B0503020204020204" pitchFamily="34" charset="-122"/>
                      <a:ea typeface="微软雅黑" panose="020B0503020204020204" pitchFamily="34" charset="-122"/>
                    </a:rPr>
                    <a:t>02</a:t>
                  </a:r>
                  <a:endParaRPr lang="zh-CN" altLang="en-US" sz="2000" b="1" i="1" dirty="0">
                    <a:solidFill>
                      <a:srgbClr val="0163B1"/>
                    </a:solidFill>
                    <a:latin typeface="微软雅黑" panose="020B0503020204020204" pitchFamily="34" charset="-122"/>
                    <a:ea typeface="微软雅黑" panose="020B0503020204020204" pitchFamily="34" charset="-122"/>
                  </a:endParaRPr>
                </a:p>
              </p:txBody>
            </p:sp>
          </p:grpSp>
          <p:cxnSp>
            <p:nvCxnSpPr>
              <p:cNvPr id="33" name="直接连接符 32"/>
              <p:cNvCxnSpPr/>
              <p:nvPr/>
            </p:nvCxnSpPr>
            <p:spPr>
              <a:xfrm flipH="1">
                <a:off x="4573719" y="2429849"/>
                <a:ext cx="117154" cy="3240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690872" y="2750212"/>
                <a:ext cx="3251699" cy="461665"/>
              </a:xfrm>
              <a:prstGeom prst="rect">
                <a:avLst/>
              </a:prstGeom>
              <a:noFill/>
            </p:spPr>
            <p:txBody>
              <a:bodyPr wrap="square" rtlCol="0">
                <a:spAutoFit/>
              </a:bodyPr>
              <a:lstStyle/>
              <a:p>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应用配置</a:t>
                </a:r>
              </a:p>
            </p:txBody>
          </p:sp>
        </p:grpSp>
        <p:cxnSp>
          <p:nvCxnSpPr>
            <p:cNvPr id="28" name="直接连接符 27"/>
            <p:cNvCxnSpPr/>
            <p:nvPr/>
          </p:nvCxnSpPr>
          <p:spPr>
            <a:xfrm flipH="1">
              <a:off x="6896295" y="4869908"/>
              <a:ext cx="117154" cy="3240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6896295" y="5682264"/>
              <a:ext cx="117154" cy="3240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1289206" y="2297427"/>
            <a:ext cx="1943578" cy="2577921"/>
            <a:chOff x="260201" y="1559283"/>
            <a:chExt cx="2726348" cy="2726348"/>
          </a:xfrm>
        </p:grpSpPr>
        <p:grpSp>
          <p:nvGrpSpPr>
            <p:cNvPr id="48" name="组合 47"/>
            <p:cNvGrpSpPr/>
            <p:nvPr/>
          </p:nvGrpSpPr>
          <p:grpSpPr>
            <a:xfrm>
              <a:off x="260201" y="1559283"/>
              <a:ext cx="2726348" cy="2726348"/>
              <a:chOff x="260201" y="1559283"/>
              <a:chExt cx="2726348" cy="2726348"/>
            </a:xfrm>
          </p:grpSpPr>
          <p:sp>
            <p:nvSpPr>
              <p:cNvPr id="50" name="椭圆 49"/>
              <p:cNvSpPr/>
              <p:nvPr/>
            </p:nvSpPr>
            <p:spPr>
              <a:xfrm>
                <a:off x="260201" y="1559283"/>
                <a:ext cx="2726348" cy="2726348"/>
              </a:xfrm>
              <a:prstGeom prst="ellipse">
                <a:avLst/>
              </a:prstGeom>
              <a:solidFill>
                <a:srgbClr val="016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椭圆 50"/>
              <p:cNvSpPr/>
              <p:nvPr/>
            </p:nvSpPr>
            <p:spPr>
              <a:xfrm>
                <a:off x="336698" y="1635483"/>
                <a:ext cx="2573948" cy="25739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49" name="图片 4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9087" y="1750689"/>
              <a:ext cx="2348575" cy="2343535"/>
            </a:xfrm>
            <a:prstGeom prst="rect">
              <a:avLst/>
            </a:prstGeom>
          </p:spPr>
        </p:pic>
      </p:grpSp>
      <p:sp>
        <p:nvSpPr>
          <p:cNvPr id="52" name="文本框 35"/>
          <p:cNvSpPr txBox="1"/>
          <p:nvPr/>
        </p:nvSpPr>
        <p:spPr>
          <a:xfrm>
            <a:off x="4725565" y="4020921"/>
            <a:ext cx="596646" cy="400110"/>
          </a:xfrm>
          <a:prstGeom prst="rect">
            <a:avLst/>
          </a:prstGeom>
          <a:noFill/>
        </p:spPr>
        <p:txBody>
          <a:bodyPr wrap="square" rtlCol="0">
            <a:spAutoFit/>
          </a:bodyPr>
          <a:lstStyle/>
          <a:p>
            <a:r>
              <a:rPr lang="en-US" altLang="zh-CN" sz="2000" b="1" i="1" dirty="0" smtClean="0">
                <a:solidFill>
                  <a:srgbClr val="0163B1"/>
                </a:solidFill>
                <a:latin typeface="微软雅黑" panose="020B0503020204020204" pitchFamily="34" charset="-122"/>
                <a:ea typeface="微软雅黑" panose="020B0503020204020204" pitchFamily="34" charset="-122"/>
              </a:rPr>
              <a:t>03</a:t>
            </a:r>
            <a:endParaRPr lang="zh-CN" altLang="en-US" sz="2000" b="1" i="1" dirty="0">
              <a:solidFill>
                <a:srgbClr val="0163B1"/>
              </a:solidFill>
              <a:latin typeface="微软雅黑" panose="020B0503020204020204" pitchFamily="34" charset="-122"/>
              <a:ea typeface="微软雅黑" panose="020B0503020204020204" pitchFamily="34" charset="-122"/>
            </a:endParaRPr>
          </a:p>
        </p:txBody>
      </p:sp>
      <p:sp>
        <p:nvSpPr>
          <p:cNvPr id="53" name="椭圆 52"/>
          <p:cNvSpPr/>
          <p:nvPr/>
        </p:nvSpPr>
        <p:spPr>
          <a:xfrm>
            <a:off x="4754935" y="3968342"/>
            <a:ext cx="332613" cy="460766"/>
          </a:xfrm>
          <a:prstGeom prst="ellipse">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文本框 33"/>
          <p:cNvSpPr txBox="1"/>
          <p:nvPr/>
        </p:nvSpPr>
        <p:spPr>
          <a:xfrm>
            <a:off x="5254233" y="3983965"/>
            <a:ext cx="2730788" cy="461665"/>
          </a:xfrm>
          <a:prstGeom prst="rect">
            <a:avLst/>
          </a:prstGeom>
          <a:noFill/>
        </p:spPr>
        <p:txBody>
          <a:bodyPr wrap="square" rtlCol="0">
            <a:spAutoFit/>
          </a:bodyPr>
          <a:lstStyle/>
          <a:p>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中间件</a:t>
            </a:r>
            <a:r>
              <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rPr>
              <a:t>MQ</a:t>
            </a: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介绍</a:t>
            </a:r>
          </a:p>
        </p:txBody>
      </p:sp>
      <p:sp>
        <p:nvSpPr>
          <p:cNvPr id="55" name="文本框 35"/>
          <p:cNvSpPr txBox="1"/>
          <p:nvPr/>
        </p:nvSpPr>
        <p:spPr>
          <a:xfrm>
            <a:off x="4743233" y="4846986"/>
            <a:ext cx="596646" cy="400110"/>
          </a:xfrm>
          <a:prstGeom prst="rect">
            <a:avLst/>
          </a:prstGeom>
          <a:noFill/>
        </p:spPr>
        <p:txBody>
          <a:bodyPr wrap="square" rtlCol="0">
            <a:spAutoFit/>
          </a:bodyPr>
          <a:lstStyle/>
          <a:p>
            <a:r>
              <a:rPr lang="en-US" altLang="zh-CN" sz="2000" b="1" i="1" dirty="0" smtClean="0">
                <a:solidFill>
                  <a:srgbClr val="0163B1"/>
                </a:solidFill>
                <a:latin typeface="微软雅黑" panose="020B0503020204020204" pitchFamily="34" charset="-122"/>
                <a:ea typeface="微软雅黑" panose="020B0503020204020204" pitchFamily="34" charset="-122"/>
              </a:rPr>
              <a:t>0</a:t>
            </a:r>
            <a:r>
              <a:rPr lang="en-US" altLang="zh-CN" sz="2000" b="1" i="1" dirty="0">
                <a:solidFill>
                  <a:srgbClr val="0163B1"/>
                </a:solidFill>
                <a:latin typeface="微软雅黑" panose="020B0503020204020204" pitchFamily="34" charset="-122"/>
                <a:ea typeface="微软雅黑" panose="020B0503020204020204" pitchFamily="34" charset="-122"/>
              </a:rPr>
              <a:t>4</a:t>
            </a:r>
            <a:endParaRPr lang="zh-CN" altLang="en-US" sz="2000" b="1" i="1" dirty="0">
              <a:solidFill>
                <a:srgbClr val="0163B1"/>
              </a:solidFill>
              <a:latin typeface="微软雅黑" panose="020B0503020204020204" pitchFamily="34" charset="-122"/>
              <a:ea typeface="微软雅黑" panose="020B0503020204020204" pitchFamily="34" charset="-122"/>
            </a:endParaRPr>
          </a:p>
        </p:txBody>
      </p:sp>
      <p:sp>
        <p:nvSpPr>
          <p:cNvPr id="56" name="椭圆 55"/>
          <p:cNvSpPr/>
          <p:nvPr/>
        </p:nvSpPr>
        <p:spPr>
          <a:xfrm>
            <a:off x="4772603" y="4794407"/>
            <a:ext cx="332613" cy="460766"/>
          </a:xfrm>
          <a:prstGeom prst="ellipse">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文本框 33"/>
          <p:cNvSpPr txBox="1"/>
          <p:nvPr/>
        </p:nvSpPr>
        <p:spPr>
          <a:xfrm>
            <a:off x="5271901" y="4793509"/>
            <a:ext cx="2730788" cy="461665"/>
          </a:xfrm>
          <a:prstGeom prst="rect">
            <a:avLst/>
          </a:prstGeom>
          <a:noFill/>
        </p:spPr>
        <p:txBody>
          <a:bodyPr wrap="square" rtlCol="0">
            <a:spAutoFit/>
          </a:bodyPr>
          <a:lstStyle/>
          <a:p>
            <a:r>
              <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rPr>
              <a:t>NAS</a:t>
            </a: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介绍</a:t>
            </a: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2287" y="1"/>
            <a:ext cx="2271713"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文本框 35"/>
          <p:cNvSpPr txBox="1"/>
          <p:nvPr/>
        </p:nvSpPr>
        <p:spPr>
          <a:xfrm>
            <a:off x="4793543" y="5702574"/>
            <a:ext cx="596646" cy="400110"/>
          </a:xfrm>
          <a:prstGeom prst="rect">
            <a:avLst/>
          </a:prstGeom>
          <a:noFill/>
        </p:spPr>
        <p:txBody>
          <a:bodyPr wrap="square" rtlCol="0">
            <a:spAutoFit/>
          </a:bodyPr>
          <a:lstStyle/>
          <a:p>
            <a:r>
              <a:rPr lang="en-US" altLang="zh-CN" sz="2000" b="1" i="1" dirty="0" smtClean="0">
                <a:solidFill>
                  <a:srgbClr val="0163B1"/>
                </a:solidFill>
                <a:latin typeface="微软雅黑" panose="020B0503020204020204" pitchFamily="34" charset="-122"/>
                <a:ea typeface="微软雅黑" panose="020B0503020204020204" pitchFamily="34" charset="-122"/>
              </a:rPr>
              <a:t>05</a:t>
            </a:r>
            <a:endParaRPr lang="zh-CN" altLang="en-US" sz="2000" b="1" i="1" dirty="0">
              <a:solidFill>
                <a:srgbClr val="0163B1"/>
              </a:solidFill>
              <a:latin typeface="微软雅黑" panose="020B0503020204020204" pitchFamily="34" charset="-122"/>
              <a:ea typeface="微软雅黑" panose="020B0503020204020204" pitchFamily="34" charset="-122"/>
            </a:endParaRPr>
          </a:p>
        </p:txBody>
      </p:sp>
      <p:sp>
        <p:nvSpPr>
          <p:cNvPr id="60" name="椭圆 59"/>
          <p:cNvSpPr/>
          <p:nvPr/>
        </p:nvSpPr>
        <p:spPr>
          <a:xfrm>
            <a:off x="4822913" y="5649995"/>
            <a:ext cx="332613" cy="460766"/>
          </a:xfrm>
          <a:prstGeom prst="ellipse">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1" name="文本框 33"/>
          <p:cNvSpPr txBox="1"/>
          <p:nvPr/>
        </p:nvSpPr>
        <p:spPr>
          <a:xfrm>
            <a:off x="5322211" y="5649097"/>
            <a:ext cx="2730788" cy="461665"/>
          </a:xfrm>
          <a:prstGeom prst="rect">
            <a:avLst/>
          </a:prstGeom>
          <a:noFill/>
        </p:spPr>
        <p:txBody>
          <a:bodyPr wrap="square" rtlCol="0">
            <a:spAutoFit/>
          </a:bodyPr>
          <a:lstStyle/>
          <a:p>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常见操作与问题</a:t>
            </a:r>
          </a:p>
        </p:txBody>
      </p:sp>
    </p:spTree>
    <p:extLst>
      <p:ext uri="{BB962C8B-B14F-4D97-AF65-F5344CB8AC3E}">
        <p14:creationId xmlns:p14="http://schemas.microsoft.com/office/powerpoint/2010/main" val="1485148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548680"/>
            <a:ext cx="8229600" cy="692696"/>
          </a:xfrm>
        </p:spPr>
        <p:txBody>
          <a:bodyPr>
            <a:normAutofit/>
          </a:bodyPr>
          <a:lstStyle/>
          <a:p>
            <a:r>
              <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部署</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架构</a:t>
            </a:r>
            <a:endParaRPr lang="zh-CN" altLang="en-US" dirty="0"/>
          </a:p>
        </p:txBody>
      </p:sp>
      <p:sp>
        <p:nvSpPr>
          <p:cNvPr id="3" name="内容占位符 2"/>
          <p:cNvSpPr>
            <a:spLocks noGrp="1"/>
          </p:cNvSpPr>
          <p:nvPr>
            <p:ph idx="1"/>
          </p:nvPr>
        </p:nvSpPr>
        <p:spPr>
          <a:xfrm>
            <a:off x="611560" y="1988840"/>
            <a:ext cx="8229600" cy="4525963"/>
          </a:xfrm>
        </p:spPr>
        <p:txBody>
          <a:bodyPr/>
          <a:lstStyle/>
          <a:p>
            <a:pPr marL="0" indent="0">
              <a:buNone/>
            </a:pPr>
            <a:r>
              <a:rPr lang="zh-CN" altLang="en-US" b="0" dirty="0" smtClean="0">
                <a:latin typeface="微软雅黑" pitchFamily="34" charset="-122"/>
                <a:ea typeface="微软雅黑" pitchFamily="34" charset="-122"/>
              </a:rPr>
              <a:t>    </a:t>
            </a:r>
            <a:r>
              <a:rPr lang="zh-CN" altLang="en-US" b="0" dirty="0" smtClean="0">
                <a:latin typeface="微软雅黑" pitchFamily="34" charset="-122"/>
                <a:ea typeface="微软雅黑" pitchFamily="34" charset="-122"/>
              </a:rPr>
              <a:t>  </a:t>
            </a:r>
            <a:r>
              <a:rPr lang="zh-CN" altLang="en-US" b="0" dirty="0" smtClean="0">
                <a:solidFill>
                  <a:schemeClr val="tx1"/>
                </a:solidFill>
                <a:latin typeface="微软雅黑" pitchFamily="34" charset="-122"/>
                <a:ea typeface="微软雅黑" pitchFamily="34" charset="-122"/>
              </a:rPr>
              <a:t>企业</a:t>
            </a:r>
            <a:r>
              <a:rPr lang="zh-CN" altLang="en-US" b="0" dirty="0" smtClean="0">
                <a:solidFill>
                  <a:schemeClr val="tx1"/>
                </a:solidFill>
                <a:latin typeface="微软雅黑" pitchFamily="34" charset="-122"/>
                <a:ea typeface="微软雅黑" pitchFamily="34" charset="-122"/>
              </a:rPr>
              <a:t>服务总线（</a:t>
            </a:r>
            <a:r>
              <a:rPr lang="en-US" altLang="zh-CN" b="0" dirty="0">
                <a:solidFill>
                  <a:schemeClr val="tx1"/>
                </a:solidFill>
                <a:latin typeface="微软雅黑" pitchFamily="34" charset="-122"/>
                <a:ea typeface="微软雅黑" pitchFamily="34" charset="-122"/>
              </a:rPr>
              <a:t>Enterprise Service Bus</a:t>
            </a:r>
            <a:r>
              <a:rPr lang="zh-CN" altLang="en-US" b="0" dirty="0" smtClean="0">
                <a:solidFill>
                  <a:schemeClr val="tx1"/>
                </a:solidFill>
                <a:latin typeface="微软雅黑" pitchFamily="34" charset="-122"/>
                <a:ea typeface="微软雅黑" pitchFamily="34" charset="-122"/>
              </a:rPr>
              <a:t>），简称</a:t>
            </a:r>
            <a:r>
              <a:rPr lang="en-US" altLang="zh-CN" b="0" dirty="0" smtClean="0">
                <a:solidFill>
                  <a:schemeClr val="tx1"/>
                </a:solidFill>
                <a:latin typeface="微软雅黑" pitchFamily="34" charset="-122"/>
                <a:ea typeface="微软雅黑" pitchFamily="34" charset="-122"/>
              </a:rPr>
              <a:t>ESB</a:t>
            </a:r>
            <a:r>
              <a:rPr lang="zh-CN" altLang="en-US" b="0" dirty="0" smtClean="0">
                <a:solidFill>
                  <a:schemeClr val="tx1"/>
                </a:solidFill>
                <a:latin typeface="微软雅黑" pitchFamily="34" charset="-122"/>
                <a:ea typeface="微软雅黑" pitchFamily="34" charset="-122"/>
              </a:rPr>
              <a:t>。</a:t>
            </a:r>
            <a:r>
              <a:rPr lang="zh-CN" altLang="zh-CN" b="0" dirty="0" smtClean="0">
                <a:solidFill>
                  <a:schemeClr val="tx1"/>
                </a:solidFill>
                <a:latin typeface="微软雅黑" pitchFamily="34" charset="-122"/>
                <a:ea typeface="微软雅黑" pitchFamily="34" charset="-122"/>
              </a:rPr>
              <a:t>是</a:t>
            </a:r>
            <a:r>
              <a:rPr lang="zh-CN" altLang="zh-CN" b="0" dirty="0">
                <a:solidFill>
                  <a:schemeClr val="tx1"/>
                </a:solidFill>
                <a:latin typeface="微软雅黑" pitchFamily="34" charset="-122"/>
                <a:ea typeface="微软雅黑" pitchFamily="34" charset="-122"/>
              </a:rPr>
              <a:t>企业内所有服务的集合点，是一个服务于广大后台系统的关键系统，如果失去效能或者性能太差，都会影响到整个企业的所有应用的不正常，因此，</a:t>
            </a:r>
            <a:r>
              <a:rPr lang="en-US" altLang="zh-CN" b="0" dirty="0">
                <a:solidFill>
                  <a:schemeClr val="tx1"/>
                </a:solidFill>
                <a:latin typeface="微软雅黑" pitchFamily="34" charset="-122"/>
                <a:ea typeface="微软雅黑" pitchFamily="34" charset="-122"/>
              </a:rPr>
              <a:t>ESB</a:t>
            </a:r>
            <a:r>
              <a:rPr lang="zh-CN" altLang="zh-CN" b="0" dirty="0">
                <a:solidFill>
                  <a:schemeClr val="tx1"/>
                </a:solidFill>
                <a:latin typeface="微软雅黑" pitchFamily="34" charset="-122"/>
                <a:ea typeface="微软雅黑" pitchFamily="34" charset="-122"/>
              </a:rPr>
              <a:t>除了要求系统具备足够的吞吐能力外，也要求系统具有相当高的可用性，来支持业务的连续运行，</a:t>
            </a:r>
            <a:r>
              <a:rPr lang="en-US" altLang="zh-CN" b="0" dirty="0">
                <a:solidFill>
                  <a:schemeClr val="tx1"/>
                </a:solidFill>
                <a:latin typeface="微软雅黑" pitchFamily="34" charset="-122"/>
                <a:ea typeface="微软雅黑" pitchFamily="34" charset="-122"/>
              </a:rPr>
              <a:t>ESB</a:t>
            </a:r>
            <a:r>
              <a:rPr lang="zh-CN" altLang="zh-CN" b="0" dirty="0">
                <a:solidFill>
                  <a:schemeClr val="tx1"/>
                </a:solidFill>
                <a:latin typeface="微软雅黑" pitchFamily="34" charset="-122"/>
                <a:ea typeface="微软雅黑" pitchFamily="34" charset="-122"/>
              </a:rPr>
              <a:t>的可用性和性能是</a:t>
            </a:r>
            <a:r>
              <a:rPr lang="en-US" altLang="zh-CN" b="0" dirty="0">
                <a:solidFill>
                  <a:schemeClr val="tx1"/>
                </a:solidFill>
                <a:latin typeface="微软雅黑" pitchFamily="34" charset="-122"/>
                <a:ea typeface="微软雅黑" pitchFamily="34" charset="-122"/>
              </a:rPr>
              <a:t>ESB</a:t>
            </a:r>
            <a:r>
              <a:rPr lang="zh-CN" altLang="zh-CN" b="0" dirty="0">
                <a:solidFill>
                  <a:schemeClr val="tx1"/>
                </a:solidFill>
                <a:latin typeface="微软雅黑" pitchFamily="34" charset="-122"/>
                <a:ea typeface="微软雅黑" pitchFamily="34" charset="-122"/>
              </a:rPr>
              <a:t>架构设计的重点和关键。</a:t>
            </a:r>
            <a:endParaRPr lang="zh-CN" altLang="en-US" b="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19042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25055667"/>
              </p:ext>
            </p:extLst>
          </p:nvPr>
        </p:nvGraphicFramePr>
        <p:xfrm>
          <a:off x="323528" y="1268760"/>
          <a:ext cx="4464496" cy="5158592"/>
        </p:xfrm>
        <a:graphic>
          <a:graphicData uri="http://schemas.openxmlformats.org/presentationml/2006/ole">
            <mc:AlternateContent xmlns:mc="http://schemas.openxmlformats.org/markup-compatibility/2006">
              <mc:Choice xmlns:v="urn:schemas-microsoft-com:vml" Requires="v">
                <p:oleObj spid="_x0000_s1067" r:id="rId3" imgW="4966622" imgH="5731753" progId="Visio.Drawing.11">
                  <p:embed/>
                </p:oleObj>
              </mc:Choice>
              <mc:Fallback>
                <p:oleObj r:id="rId3" imgW="4966622" imgH="573175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268760"/>
                        <a:ext cx="4464496" cy="5158592"/>
                      </a:xfrm>
                      <a:prstGeom prst="rect">
                        <a:avLst/>
                      </a:prstGeom>
                      <a:noFill/>
                    </p:spPr>
                  </p:pic>
                </p:oleObj>
              </mc:Fallback>
            </mc:AlternateContent>
          </a:graphicData>
        </a:graphic>
      </p:graphicFrame>
      <p:sp>
        <p:nvSpPr>
          <p:cNvPr id="6" name="矩形 5"/>
          <p:cNvSpPr/>
          <p:nvPr/>
        </p:nvSpPr>
        <p:spPr>
          <a:xfrm>
            <a:off x="5004048" y="1549103"/>
            <a:ext cx="3816424" cy="3693319"/>
          </a:xfrm>
          <a:prstGeom prst="rect">
            <a:avLst/>
          </a:prstGeom>
        </p:spPr>
        <p:txBody>
          <a:bodyPr wrap="square">
            <a:spAutoFit/>
          </a:bodyPr>
          <a:lstStyle/>
          <a:p>
            <a:r>
              <a:rPr lang="en-US" altLang="zh-CN" dirty="0" smtClean="0">
                <a:latin typeface="微软雅黑" pitchFamily="34" charset="-122"/>
                <a:ea typeface="微软雅黑" pitchFamily="34" charset="-122"/>
              </a:rPr>
              <a:t>       ESB</a:t>
            </a:r>
            <a:r>
              <a:rPr lang="zh-CN" altLang="zh-CN" dirty="0">
                <a:latin typeface="微软雅黑" pitchFamily="34" charset="-122"/>
                <a:ea typeface="微软雅黑" pitchFamily="34" charset="-122"/>
              </a:rPr>
              <a:t>作为行内实时交易服务的总线，同时作为行内文件传输的平台，考虑到实时交易和批量文件传输的业务特点，如实时交易实时性要求高，而文件传输文件较大，对带宽的瞬间使用高，同时文件传输不能影响实时交易业务，因此，</a:t>
            </a:r>
            <a:r>
              <a:rPr lang="en-US" altLang="zh-CN" dirty="0">
                <a:latin typeface="微软雅黑" pitchFamily="34" charset="-122"/>
                <a:ea typeface="微软雅黑" pitchFamily="34" charset="-122"/>
              </a:rPr>
              <a:t>ESB</a:t>
            </a:r>
            <a:r>
              <a:rPr lang="zh-CN" altLang="zh-CN" dirty="0" smtClean="0">
                <a:latin typeface="微软雅黑" pitchFamily="34" charset="-122"/>
                <a:ea typeface="微软雅黑" pitchFamily="34" charset="-122"/>
              </a:rPr>
              <a:t>实时</a:t>
            </a:r>
            <a:r>
              <a:rPr lang="en-US" altLang="zh-CN" dirty="0" smtClean="0">
                <a:latin typeface="微软雅黑" pitchFamily="34" charset="-122"/>
                <a:ea typeface="微软雅黑" pitchFamily="34" charset="-122"/>
              </a:rPr>
              <a:t>  </a:t>
            </a:r>
            <a:r>
              <a:rPr lang="zh-CN" altLang="zh-CN" dirty="0" smtClean="0">
                <a:latin typeface="微软雅黑" pitchFamily="34" charset="-122"/>
                <a:ea typeface="微软雅黑" pitchFamily="34" charset="-122"/>
              </a:rPr>
              <a:t>交易</a:t>
            </a:r>
            <a:r>
              <a:rPr lang="zh-CN" altLang="zh-CN" dirty="0">
                <a:latin typeface="微软雅黑" pitchFamily="34" charset="-122"/>
                <a:ea typeface="微软雅黑" pitchFamily="34" charset="-122"/>
              </a:rPr>
              <a:t>服务和批量文件传输服务部署到不同的服务器。</a:t>
            </a:r>
          </a:p>
          <a:p>
            <a:r>
              <a:rPr lang="en-US" altLang="zh-CN" dirty="0" smtClean="0">
                <a:latin typeface="微软雅黑" pitchFamily="34" charset="-122"/>
                <a:ea typeface="微软雅黑" pitchFamily="34" charset="-122"/>
              </a:rPr>
              <a:t>      </a:t>
            </a:r>
            <a:r>
              <a:rPr lang="zh-CN" altLang="zh-CN" dirty="0" smtClean="0">
                <a:latin typeface="微软雅黑" pitchFamily="34" charset="-122"/>
                <a:ea typeface="微软雅黑" pitchFamily="34" charset="-122"/>
              </a:rPr>
              <a:t>考虑</a:t>
            </a:r>
            <a:r>
              <a:rPr lang="zh-CN" altLang="zh-CN" dirty="0">
                <a:latin typeface="微软雅黑" pitchFamily="34" charset="-122"/>
                <a:ea typeface="微软雅黑" pitchFamily="34" charset="-122"/>
              </a:rPr>
              <a:t>到</a:t>
            </a:r>
            <a:r>
              <a:rPr lang="en-US" altLang="zh-CN" dirty="0">
                <a:latin typeface="微软雅黑" pitchFamily="34" charset="-122"/>
                <a:ea typeface="微软雅黑" pitchFamily="34" charset="-122"/>
              </a:rPr>
              <a:t>ESB</a:t>
            </a:r>
            <a:r>
              <a:rPr lang="zh-CN" altLang="zh-CN" dirty="0">
                <a:latin typeface="微软雅黑" pitchFamily="34" charset="-122"/>
                <a:ea typeface="微软雅黑" pitchFamily="34" charset="-122"/>
              </a:rPr>
              <a:t>的可靠性，避免系统的单点故障，</a:t>
            </a:r>
            <a:r>
              <a:rPr lang="en-US" altLang="zh-CN" dirty="0">
                <a:latin typeface="微软雅黑" pitchFamily="34" charset="-122"/>
                <a:ea typeface="微软雅黑" pitchFamily="34" charset="-122"/>
              </a:rPr>
              <a:t>ESB</a:t>
            </a:r>
            <a:r>
              <a:rPr lang="zh-CN" altLang="zh-CN" dirty="0">
                <a:latin typeface="微软雅黑" pitchFamily="34" charset="-122"/>
                <a:ea typeface="微软雅黑" pitchFamily="34" charset="-122"/>
              </a:rPr>
              <a:t>实时交易和批量文件传输服务器均采用两台主机实现集群。</a:t>
            </a:r>
            <a:endParaRPr lang="zh-CN" altLang="en-US" dirty="0">
              <a:latin typeface="微软雅黑" pitchFamily="34" charset="-122"/>
              <a:ea typeface="微软雅黑" pitchFamily="34" charset="-122"/>
            </a:endParaRPr>
          </a:p>
        </p:txBody>
      </p:sp>
      <p:sp>
        <p:nvSpPr>
          <p:cNvPr id="7" name="标题 1"/>
          <p:cNvSpPr txBox="1">
            <a:spLocks/>
          </p:cNvSpPr>
          <p:nvPr/>
        </p:nvSpPr>
        <p:spPr>
          <a:xfrm>
            <a:off x="191594" y="283332"/>
            <a:ext cx="8229600" cy="6206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部署架构</a:t>
            </a:r>
            <a:endParaRPr lang="zh-CN" altLang="en-US" dirty="0"/>
          </a:p>
        </p:txBody>
      </p:sp>
    </p:spTree>
    <p:extLst>
      <p:ext uri="{BB962C8B-B14F-4D97-AF65-F5344CB8AC3E}">
        <p14:creationId xmlns:p14="http://schemas.microsoft.com/office/powerpoint/2010/main" val="320575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23456" y="16184"/>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应用配置</a:t>
            </a:r>
            <a:r>
              <a:rPr lang="en-US" altLang="zh-C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硬件</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49526609"/>
              </p:ext>
            </p:extLst>
          </p:nvPr>
        </p:nvGraphicFramePr>
        <p:xfrm>
          <a:off x="1547664" y="1196752"/>
          <a:ext cx="5715000" cy="1653540"/>
        </p:xfrm>
        <a:graphic>
          <a:graphicData uri="http://schemas.openxmlformats.org/drawingml/2006/table">
            <a:tbl>
              <a:tblPr/>
              <a:tblGrid>
                <a:gridCol w="1090988"/>
                <a:gridCol w="685039"/>
                <a:gridCol w="1208332"/>
                <a:gridCol w="2730641"/>
              </a:tblGrid>
              <a:tr h="171450">
                <a:tc gridSpan="4">
                  <a:txBody>
                    <a:bodyPr/>
                    <a:lstStyle/>
                    <a:p>
                      <a:pPr algn="ctr" fontAlgn="b"/>
                      <a:r>
                        <a:rPr lang="zh-CN" altLang="en-US" sz="1100" b="1" i="0" u="none" strike="noStrike" dirty="0">
                          <a:solidFill>
                            <a:srgbClr val="000000"/>
                          </a:solidFill>
                          <a:effectLst/>
                          <a:latin typeface="宋体"/>
                        </a:rPr>
                        <a:t>生产</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000" b="1" i="0" u="none" strike="noStrike">
                          <a:solidFill>
                            <a:srgbClr val="000000"/>
                          </a:solidFill>
                          <a:effectLst/>
                          <a:latin typeface="宋体"/>
                        </a:rPr>
                        <a:t>设备名称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zh-CN" altLang="en-US" sz="1000" b="1" i="0" u="none" strike="noStrike">
                          <a:solidFill>
                            <a:srgbClr val="000000"/>
                          </a:solidFill>
                          <a:effectLst/>
                          <a:latin typeface="宋体"/>
                        </a:rPr>
                        <a:t>数量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zh-CN" altLang="en-US" sz="1000" b="1" i="0" u="none" strike="noStrike">
                          <a:solidFill>
                            <a:srgbClr val="000000"/>
                          </a:solidFill>
                          <a:effectLst/>
                          <a:latin typeface="宋体"/>
                        </a:rPr>
                        <a:t>部署模式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zh-CN" altLang="en-US" sz="1000" b="1" i="0" u="none" strike="noStrike">
                          <a:solidFill>
                            <a:srgbClr val="000000"/>
                          </a:solidFill>
                          <a:effectLst/>
                          <a:latin typeface="宋体"/>
                        </a:rPr>
                        <a:t>配置说明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r>
              <a:tr h="0">
                <a:tc>
                  <a:txBody>
                    <a:bodyPr/>
                    <a:lstStyle/>
                    <a:p>
                      <a:pPr algn="just" fontAlgn="ctr"/>
                      <a:r>
                        <a:rPr lang="zh-CN" altLang="en-US" sz="1000" b="0" i="0" u="none" strike="noStrike">
                          <a:solidFill>
                            <a:srgbClr val="000000"/>
                          </a:solidFill>
                          <a:effectLst/>
                          <a:latin typeface="宋体"/>
                        </a:rPr>
                        <a:t>实时服务器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altLang="zh-CN" sz="1000" b="0" i="0" u="none" strike="noStrike">
                          <a:solidFill>
                            <a:srgbClr val="000000"/>
                          </a:solidFill>
                          <a:effectLst/>
                          <a:latin typeface="宋体"/>
                        </a:rPr>
                        <a:t>2</a:t>
                      </a:r>
                      <a:r>
                        <a:rPr lang="zh-CN" altLang="en-US" sz="1000" b="0" i="0" u="none" strike="noStrike">
                          <a:solidFill>
                            <a:srgbClr val="000000"/>
                          </a:solidFill>
                          <a:effectLst/>
                          <a:latin typeface="宋体"/>
                        </a:rPr>
                        <a:t>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Active-Active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zh-CN" altLang="en-US" sz="1000" b="0" i="0" u="none" strike="noStrike" dirty="0">
                          <a:solidFill>
                            <a:srgbClr val="000000"/>
                          </a:solidFill>
                          <a:effectLst/>
                          <a:latin typeface="宋体"/>
                        </a:rPr>
                        <a:t>每个服务器</a:t>
                      </a:r>
                      <a:r>
                        <a:rPr lang="en-US" altLang="zh-CN" sz="1000" b="0" i="0" u="none" strike="noStrike" dirty="0">
                          <a:solidFill>
                            <a:srgbClr val="000000"/>
                          </a:solidFill>
                          <a:effectLst/>
                          <a:latin typeface="宋体"/>
                        </a:rPr>
                        <a:t>6Core</a:t>
                      </a:r>
                      <a:r>
                        <a:rPr lang="zh-CN" altLang="en-US" sz="1000" b="0" i="0" u="none" strike="noStrike" dirty="0" smtClean="0">
                          <a:solidFill>
                            <a:srgbClr val="000000"/>
                          </a:solidFill>
                          <a:effectLst/>
                          <a:latin typeface="宋体"/>
                        </a:rPr>
                        <a:t>、</a:t>
                      </a:r>
                      <a:r>
                        <a:rPr lang="en-US" altLang="zh-CN" sz="1000" b="0" i="0" u="none" strike="noStrike" dirty="0" smtClean="0">
                          <a:solidFill>
                            <a:srgbClr val="000000"/>
                          </a:solidFill>
                          <a:effectLst/>
                          <a:latin typeface="宋体"/>
                        </a:rPr>
                        <a:t>60G</a:t>
                      </a:r>
                      <a:r>
                        <a:rPr lang="zh-CN" altLang="en-US" sz="1000" b="0" i="0" u="none" strike="noStrike" dirty="0">
                          <a:solidFill>
                            <a:srgbClr val="000000"/>
                          </a:solidFill>
                          <a:effectLst/>
                          <a:latin typeface="宋体"/>
                        </a:rPr>
                        <a:t>内存，内置存储</a:t>
                      </a:r>
                      <a:r>
                        <a:rPr lang="en-US" altLang="zh-CN" sz="1000" b="0" i="0" u="none" strike="noStrike" dirty="0">
                          <a:solidFill>
                            <a:srgbClr val="000000"/>
                          </a:solidFill>
                          <a:effectLst/>
                          <a:latin typeface="宋体"/>
                        </a:rPr>
                        <a:t>200GB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just" fontAlgn="ctr"/>
                      <a:r>
                        <a:rPr lang="zh-CN" altLang="en-US" sz="1000" b="0" i="0" u="none" strike="noStrike">
                          <a:solidFill>
                            <a:srgbClr val="000000"/>
                          </a:solidFill>
                          <a:effectLst/>
                          <a:latin typeface="宋体"/>
                        </a:rPr>
                        <a:t>文件传输服务器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altLang="zh-CN" sz="1000" b="0" i="0" u="none" strike="noStrike">
                          <a:solidFill>
                            <a:srgbClr val="000000"/>
                          </a:solidFill>
                          <a:effectLst/>
                          <a:latin typeface="宋体"/>
                        </a:rPr>
                        <a:t>2</a:t>
                      </a:r>
                      <a:r>
                        <a:rPr lang="zh-CN" altLang="en-US" sz="1000" b="0" i="0" u="none" strike="noStrike">
                          <a:solidFill>
                            <a:srgbClr val="000000"/>
                          </a:solidFill>
                          <a:effectLst/>
                          <a:latin typeface="宋体"/>
                        </a:rPr>
                        <a:t>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Active-Standby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zh-CN" altLang="en-US" sz="1000" b="0" i="0" u="none" strike="noStrike" dirty="0">
                          <a:solidFill>
                            <a:srgbClr val="000000"/>
                          </a:solidFill>
                          <a:effectLst/>
                          <a:latin typeface="宋体"/>
                        </a:rPr>
                        <a:t>每个服务器</a:t>
                      </a:r>
                      <a:r>
                        <a:rPr lang="en-US" altLang="zh-CN" sz="1000" b="0" i="0" u="none" strike="noStrike" dirty="0">
                          <a:solidFill>
                            <a:srgbClr val="000000"/>
                          </a:solidFill>
                          <a:effectLst/>
                          <a:latin typeface="宋体"/>
                        </a:rPr>
                        <a:t>2Core</a:t>
                      </a:r>
                      <a:r>
                        <a:rPr lang="zh-CN" altLang="en-US" sz="1000" b="0" i="0" u="none" strike="noStrike" dirty="0" smtClean="0">
                          <a:solidFill>
                            <a:srgbClr val="000000"/>
                          </a:solidFill>
                          <a:effectLst/>
                          <a:latin typeface="宋体"/>
                        </a:rPr>
                        <a:t>、</a:t>
                      </a:r>
                      <a:r>
                        <a:rPr lang="en-US" altLang="zh-CN" sz="1000" b="0" i="0" u="none" strike="noStrike" dirty="0" smtClean="0">
                          <a:solidFill>
                            <a:srgbClr val="000000"/>
                          </a:solidFill>
                          <a:effectLst/>
                          <a:latin typeface="宋体"/>
                        </a:rPr>
                        <a:t>48G</a:t>
                      </a:r>
                      <a:r>
                        <a:rPr lang="zh-CN" altLang="en-US" sz="1000" b="0" i="0" u="none" strike="noStrike" dirty="0">
                          <a:solidFill>
                            <a:srgbClr val="000000"/>
                          </a:solidFill>
                          <a:effectLst/>
                          <a:latin typeface="宋体"/>
                        </a:rPr>
                        <a:t>内存，内置存储</a:t>
                      </a:r>
                      <a:r>
                        <a:rPr lang="en-US" altLang="zh-CN" sz="1000" b="0" i="0" u="none" strike="noStrike" dirty="0">
                          <a:solidFill>
                            <a:srgbClr val="000000"/>
                          </a:solidFill>
                          <a:effectLst/>
                          <a:latin typeface="宋体"/>
                        </a:rPr>
                        <a:t>200GB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just" fontAlgn="ctr"/>
                      <a:r>
                        <a:rPr lang="zh-CN" altLang="en-US" sz="1000" b="0" i="0" u="none" strike="noStrike">
                          <a:solidFill>
                            <a:srgbClr val="000000"/>
                          </a:solidFill>
                          <a:effectLst/>
                          <a:latin typeface="宋体"/>
                        </a:rPr>
                        <a:t>数据库服务器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altLang="zh-CN" sz="1000" b="0" i="0" u="none" strike="noStrike">
                          <a:solidFill>
                            <a:srgbClr val="000000"/>
                          </a:solidFill>
                          <a:effectLst/>
                          <a:latin typeface="宋体"/>
                        </a:rPr>
                        <a:t>2</a:t>
                      </a:r>
                      <a:r>
                        <a:rPr lang="zh-CN" altLang="en-US" sz="1000" b="0" i="0" u="none" strike="noStrike">
                          <a:solidFill>
                            <a:srgbClr val="000000"/>
                          </a:solidFill>
                          <a:effectLst/>
                          <a:latin typeface="宋体"/>
                        </a:rPr>
                        <a:t>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Active-Active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zh-CN" altLang="en-US" sz="1000" b="0" i="0" u="none" strike="noStrike">
                          <a:solidFill>
                            <a:srgbClr val="000000"/>
                          </a:solidFill>
                          <a:effectLst/>
                          <a:latin typeface="宋体"/>
                        </a:rPr>
                        <a:t>每个服务器</a:t>
                      </a:r>
                      <a:r>
                        <a:rPr lang="en-US" altLang="zh-CN" sz="1000" b="0" i="0" u="none" strike="noStrike">
                          <a:solidFill>
                            <a:srgbClr val="000000"/>
                          </a:solidFill>
                          <a:effectLst/>
                          <a:latin typeface="宋体"/>
                        </a:rPr>
                        <a:t>4Core</a:t>
                      </a:r>
                      <a:r>
                        <a:rPr lang="zh-CN" altLang="en-US" sz="1000" b="0" i="0" u="none" strike="noStrike">
                          <a:solidFill>
                            <a:srgbClr val="000000"/>
                          </a:solidFill>
                          <a:effectLst/>
                          <a:latin typeface="宋体"/>
                        </a:rPr>
                        <a:t>、</a:t>
                      </a:r>
                      <a:r>
                        <a:rPr lang="en-US" altLang="zh-CN" sz="1000" b="0" i="0" u="none" strike="noStrike">
                          <a:solidFill>
                            <a:srgbClr val="000000"/>
                          </a:solidFill>
                          <a:effectLst/>
                          <a:latin typeface="宋体"/>
                        </a:rPr>
                        <a:t>16G</a:t>
                      </a:r>
                      <a:r>
                        <a:rPr lang="zh-CN" altLang="en-US" sz="1000" b="0" i="0" u="none" strike="noStrike">
                          <a:solidFill>
                            <a:srgbClr val="000000"/>
                          </a:solidFill>
                          <a:effectLst/>
                          <a:latin typeface="宋体"/>
                        </a:rPr>
                        <a:t>内存，内置存储</a:t>
                      </a:r>
                      <a:r>
                        <a:rPr lang="en-US" altLang="zh-CN" sz="1000" b="0" i="0" u="none" strike="noStrike">
                          <a:solidFill>
                            <a:srgbClr val="000000"/>
                          </a:solidFill>
                          <a:effectLst/>
                          <a:latin typeface="宋体"/>
                        </a:rPr>
                        <a:t>500GB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just" fontAlgn="ctr"/>
                      <a:r>
                        <a:rPr lang="zh-CN" altLang="en-US" sz="1000" b="0" i="0" u="none" strike="noStrike">
                          <a:solidFill>
                            <a:srgbClr val="000000"/>
                          </a:solidFill>
                          <a:effectLst/>
                          <a:latin typeface="宋体"/>
                        </a:rPr>
                        <a:t>存储阵列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altLang="zh-CN" sz="1000" b="0" i="0" u="none" strike="noStrike">
                          <a:solidFill>
                            <a:srgbClr val="000000"/>
                          </a:solidFill>
                          <a:effectLst/>
                          <a:latin typeface="宋体"/>
                        </a:rPr>
                        <a:t>1</a:t>
                      </a:r>
                      <a:r>
                        <a:rPr lang="zh-CN" altLang="en-US" sz="1000" b="0" i="0" u="none" strike="noStrike">
                          <a:solidFill>
                            <a:srgbClr val="000000"/>
                          </a:solidFill>
                          <a:effectLst/>
                          <a:latin typeface="宋体"/>
                        </a:rPr>
                        <a:t>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zh-CN" altLang="en-US" sz="1000" b="0" i="0" u="none" strike="noStrike">
                          <a:solidFill>
                            <a:srgbClr val="000000"/>
                          </a:solidFill>
                          <a:effectLst/>
                          <a:latin typeface="宋体"/>
                        </a:rPr>
                        <a:t>最大需要</a:t>
                      </a:r>
                      <a:r>
                        <a:rPr lang="en-US" altLang="zh-CN" sz="1000" b="0" i="0" u="none" strike="noStrike">
                          <a:solidFill>
                            <a:srgbClr val="000000"/>
                          </a:solidFill>
                          <a:effectLst/>
                          <a:latin typeface="宋体"/>
                        </a:rPr>
                        <a:t>2TB</a:t>
                      </a:r>
                      <a:r>
                        <a:rPr lang="zh-CN" altLang="en-US" sz="1000" b="0" i="0" u="none" strike="noStrike">
                          <a:solidFill>
                            <a:srgbClr val="000000"/>
                          </a:solidFill>
                          <a:effectLst/>
                          <a:latin typeface="宋体"/>
                        </a:rPr>
                        <a:t>，采用光纤通道，采用</a:t>
                      </a:r>
                      <a:r>
                        <a:rPr lang="en-US" altLang="zh-CN" sz="1000" b="0" i="0" u="none" strike="noStrike">
                          <a:solidFill>
                            <a:srgbClr val="000000"/>
                          </a:solidFill>
                          <a:effectLst/>
                          <a:latin typeface="宋体"/>
                        </a:rPr>
                        <a:t>FC</a:t>
                      </a:r>
                      <a:r>
                        <a:rPr lang="zh-CN" altLang="en-US" sz="1000" b="0" i="0" u="none" strike="noStrike">
                          <a:solidFill>
                            <a:srgbClr val="000000"/>
                          </a:solidFill>
                          <a:effectLst/>
                          <a:latin typeface="宋体"/>
                        </a:rPr>
                        <a:t>硬盘或者</a:t>
                      </a:r>
                      <a:r>
                        <a:rPr lang="en-US" altLang="zh-CN" sz="1000" b="0" i="0" u="none" strike="noStrike">
                          <a:solidFill>
                            <a:srgbClr val="000000"/>
                          </a:solidFill>
                          <a:effectLst/>
                          <a:latin typeface="宋体"/>
                        </a:rPr>
                        <a:t>SAS</a:t>
                      </a:r>
                      <a:r>
                        <a:rPr lang="zh-CN" altLang="en-US" sz="1000" b="0" i="0" u="none" strike="noStrike">
                          <a:solidFill>
                            <a:srgbClr val="000000"/>
                          </a:solidFill>
                          <a:effectLst/>
                          <a:latin typeface="宋体"/>
                        </a:rPr>
                        <a:t>硬盘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just" fontAlgn="ctr"/>
                      <a:r>
                        <a:rPr lang="zh-CN" altLang="en-US" sz="1000" b="0" i="0" u="none" strike="noStrike">
                          <a:solidFill>
                            <a:srgbClr val="000000"/>
                          </a:solidFill>
                          <a:effectLst/>
                          <a:latin typeface="宋体"/>
                        </a:rPr>
                        <a:t>硬件负载均衡器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altLang="zh-CN" sz="1000" b="0" i="0" u="none" strike="noStrike">
                          <a:solidFill>
                            <a:srgbClr val="000000"/>
                          </a:solidFill>
                          <a:effectLst/>
                          <a:latin typeface="宋体"/>
                        </a:rPr>
                        <a:t>2</a:t>
                      </a:r>
                      <a:r>
                        <a:rPr lang="zh-CN" altLang="en-US" sz="1000" b="0" i="0" u="none" strike="noStrike">
                          <a:solidFill>
                            <a:srgbClr val="000000"/>
                          </a:solidFill>
                          <a:effectLst/>
                          <a:latin typeface="宋体"/>
                        </a:rPr>
                        <a:t>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zh-CN" altLang="en-US" sz="1000" b="0" i="0" u="none" strike="noStrike">
                          <a:solidFill>
                            <a:srgbClr val="000000"/>
                          </a:solidFill>
                          <a:effectLst/>
                          <a:latin typeface="宋体"/>
                        </a:rPr>
                        <a:t>四层以上交换机，用来实现</a:t>
                      </a:r>
                      <a:r>
                        <a:rPr lang="en-US" altLang="zh-CN" sz="1000" b="0" i="0" u="none" strike="noStrike">
                          <a:solidFill>
                            <a:srgbClr val="000000"/>
                          </a:solidFill>
                          <a:effectLst/>
                          <a:latin typeface="宋体"/>
                        </a:rPr>
                        <a:t>Socket</a:t>
                      </a:r>
                      <a:r>
                        <a:rPr lang="zh-CN" altLang="en-US" sz="1000" b="0" i="0" u="none" strike="noStrike">
                          <a:solidFill>
                            <a:srgbClr val="000000"/>
                          </a:solidFill>
                          <a:effectLst/>
                          <a:latin typeface="宋体"/>
                        </a:rPr>
                        <a:t>、</a:t>
                      </a:r>
                      <a:r>
                        <a:rPr lang="en-US" altLang="zh-CN" sz="1000" b="0" i="0" u="none" strike="noStrike">
                          <a:solidFill>
                            <a:srgbClr val="000000"/>
                          </a:solidFill>
                          <a:effectLst/>
                          <a:latin typeface="宋体"/>
                        </a:rPr>
                        <a:t>Web Service</a:t>
                      </a:r>
                      <a:r>
                        <a:rPr lang="zh-CN" altLang="en-US" sz="1000" b="0" i="0" u="none" strike="noStrike">
                          <a:solidFill>
                            <a:srgbClr val="000000"/>
                          </a:solidFill>
                          <a:effectLst/>
                          <a:latin typeface="宋体"/>
                        </a:rPr>
                        <a:t>等请求的负载分发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just" fontAlgn="ctr"/>
                      <a:r>
                        <a:rPr lang="en-US" sz="1000" b="0" i="0" u="none" strike="noStrike">
                          <a:solidFill>
                            <a:srgbClr val="000000"/>
                          </a:solidFill>
                          <a:effectLst/>
                          <a:latin typeface="宋体"/>
                        </a:rPr>
                        <a:t>MQ </a:t>
                      </a:r>
                      <a:r>
                        <a:rPr lang="zh-CN" altLang="en-US" sz="1000" b="0" i="0" u="none" strike="noStrike">
                          <a:solidFill>
                            <a:srgbClr val="000000"/>
                          </a:solidFill>
                          <a:effectLst/>
                          <a:latin typeface="宋体"/>
                        </a:rPr>
                        <a:t>网关服务器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altLang="zh-CN" sz="1000" b="0" i="0" u="none" strike="noStrike">
                          <a:solidFill>
                            <a:srgbClr val="000000"/>
                          </a:solidFill>
                          <a:effectLst/>
                          <a:latin typeface="宋体"/>
                        </a:rPr>
                        <a:t>2</a:t>
                      </a:r>
                      <a:r>
                        <a:rPr lang="zh-CN" altLang="en-US" sz="1000" b="0" i="0" u="none" strike="noStrike">
                          <a:solidFill>
                            <a:srgbClr val="000000"/>
                          </a:solidFill>
                          <a:effectLst/>
                          <a:latin typeface="宋体"/>
                        </a:rPr>
                        <a:t>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HACMP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zh-CN" altLang="en-US" sz="1000" b="0" i="0" u="none" strike="noStrike" dirty="0">
                          <a:solidFill>
                            <a:srgbClr val="000000"/>
                          </a:solidFill>
                          <a:effectLst/>
                          <a:latin typeface="宋体"/>
                        </a:rPr>
                        <a:t>每个服务器</a:t>
                      </a:r>
                      <a:r>
                        <a:rPr lang="en-US" altLang="zh-CN" sz="1000" b="0" i="0" u="none" strike="noStrike" dirty="0">
                          <a:solidFill>
                            <a:srgbClr val="000000"/>
                          </a:solidFill>
                          <a:effectLst/>
                          <a:latin typeface="宋体"/>
                        </a:rPr>
                        <a:t>2Core</a:t>
                      </a:r>
                      <a:r>
                        <a:rPr lang="zh-CN" altLang="en-US" sz="1000" b="0" i="0" u="none" strike="noStrike" dirty="0">
                          <a:solidFill>
                            <a:srgbClr val="000000"/>
                          </a:solidFill>
                          <a:effectLst/>
                          <a:latin typeface="宋体"/>
                        </a:rPr>
                        <a:t>、</a:t>
                      </a:r>
                      <a:r>
                        <a:rPr lang="en-US" altLang="zh-CN" sz="1000" b="0" i="0" u="none" strike="noStrike" dirty="0">
                          <a:solidFill>
                            <a:srgbClr val="000000"/>
                          </a:solidFill>
                          <a:effectLst/>
                          <a:latin typeface="宋体"/>
                        </a:rPr>
                        <a:t>16G</a:t>
                      </a:r>
                      <a:r>
                        <a:rPr lang="zh-CN" altLang="en-US" sz="1000" b="0" i="0" u="none" strike="noStrike" dirty="0">
                          <a:solidFill>
                            <a:srgbClr val="000000"/>
                          </a:solidFill>
                          <a:effectLst/>
                          <a:latin typeface="宋体"/>
                        </a:rPr>
                        <a:t>内存，内置存储</a:t>
                      </a:r>
                      <a:r>
                        <a:rPr lang="en-US" altLang="zh-CN" sz="1000" b="0" i="0" u="none" strike="noStrike" dirty="0">
                          <a:solidFill>
                            <a:srgbClr val="000000"/>
                          </a:solidFill>
                          <a:effectLst/>
                          <a:latin typeface="宋体"/>
                        </a:rPr>
                        <a:t>100GB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283966205"/>
              </p:ext>
            </p:extLst>
          </p:nvPr>
        </p:nvGraphicFramePr>
        <p:xfrm>
          <a:off x="1547664" y="3212976"/>
          <a:ext cx="5715000" cy="1339215"/>
        </p:xfrm>
        <a:graphic>
          <a:graphicData uri="http://schemas.openxmlformats.org/drawingml/2006/table">
            <a:tbl>
              <a:tblPr/>
              <a:tblGrid>
                <a:gridCol w="1090988"/>
                <a:gridCol w="685039"/>
                <a:gridCol w="1208332"/>
                <a:gridCol w="2730641"/>
              </a:tblGrid>
              <a:tr h="171450">
                <a:tc gridSpan="4">
                  <a:txBody>
                    <a:bodyPr/>
                    <a:lstStyle/>
                    <a:p>
                      <a:pPr algn="ctr" fontAlgn="b"/>
                      <a:r>
                        <a:rPr lang="zh-CN" altLang="en-US" sz="1100" b="1" i="0" u="none" strike="noStrike" dirty="0">
                          <a:solidFill>
                            <a:srgbClr val="000000"/>
                          </a:solidFill>
                          <a:effectLst/>
                          <a:latin typeface="宋体"/>
                        </a:rPr>
                        <a:t>测试</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1450">
                <a:tc>
                  <a:txBody>
                    <a:bodyPr/>
                    <a:lstStyle/>
                    <a:p>
                      <a:pPr algn="ctr" fontAlgn="ctr"/>
                      <a:r>
                        <a:rPr lang="zh-CN" altLang="en-US" sz="1000" b="1" i="0" u="none" strike="noStrike">
                          <a:solidFill>
                            <a:srgbClr val="000000"/>
                          </a:solidFill>
                          <a:effectLst/>
                          <a:latin typeface="宋体"/>
                        </a:rPr>
                        <a:t>设备名称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zh-CN" altLang="en-US" sz="1000" b="1" i="0" u="none" strike="noStrike">
                          <a:solidFill>
                            <a:srgbClr val="000000"/>
                          </a:solidFill>
                          <a:effectLst/>
                          <a:latin typeface="宋体"/>
                        </a:rPr>
                        <a:t>数量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zh-CN" altLang="en-US" sz="1000" b="1" i="0" u="none" strike="noStrike">
                          <a:solidFill>
                            <a:srgbClr val="000000"/>
                          </a:solidFill>
                          <a:effectLst/>
                          <a:latin typeface="宋体"/>
                        </a:rPr>
                        <a:t>部署模式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zh-CN" altLang="en-US" sz="1000" b="1" i="0" u="none" strike="noStrike">
                          <a:solidFill>
                            <a:srgbClr val="000000"/>
                          </a:solidFill>
                          <a:effectLst/>
                          <a:latin typeface="宋体"/>
                        </a:rPr>
                        <a:t>配置说明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r>
              <a:tr h="0">
                <a:tc>
                  <a:txBody>
                    <a:bodyPr/>
                    <a:lstStyle/>
                    <a:p>
                      <a:pPr algn="just" fontAlgn="ctr"/>
                      <a:r>
                        <a:rPr lang="zh-CN" altLang="en-US" sz="1000" b="0" i="0" u="none" strike="noStrike">
                          <a:solidFill>
                            <a:srgbClr val="000000"/>
                          </a:solidFill>
                          <a:effectLst/>
                          <a:latin typeface="宋体"/>
                        </a:rPr>
                        <a:t>实时服务器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altLang="zh-CN" sz="1000" b="0" i="0" u="none" strike="noStrike">
                          <a:solidFill>
                            <a:srgbClr val="000000"/>
                          </a:solidFill>
                          <a:effectLst/>
                          <a:latin typeface="宋体"/>
                        </a:rPr>
                        <a:t>2</a:t>
                      </a:r>
                      <a:r>
                        <a:rPr lang="zh-CN" altLang="en-US" sz="1000" b="0" i="0" u="none" strike="noStrike">
                          <a:solidFill>
                            <a:srgbClr val="000000"/>
                          </a:solidFill>
                          <a:effectLst/>
                          <a:latin typeface="宋体"/>
                        </a:rPr>
                        <a:t>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Active-Active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zh-CN" altLang="en-US" sz="1000" b="0" i="0" u="none" strike="noStrike" dirty="0">
                          <a:solidFill>
                            <a:srgbClr val="000000"/>
                          </a:solidFill>
                          <a:effectLst/>
                          <a:latin typeface="宋体"/>
                        </a:rPr>
                        <a:t>每个服务器</a:t>
                      </a:r>
                      <a:r>
                        <a:rPr lang="en-US" altLang="zh-CN" sz="1000" b="0" i="0" u="none" strike="noStrike" dirty="0">
                          <a:solidFill>
                            <a:srgbClr val="000000"/>
                          </a:solidFill>
                          <a:effectLst/>
                          <a:latin typeface="宋体"/>
                        </a:rPr>
                        <a:t>2Core</a:t>
                      </a:r>
                      <a:r>
                        <a:rPr lang="zh-CN" altLang="en-US" sz="1000" b="0" i="0" u="none" strike="noStrike" dirty="0" smtClean="0">
                          <a:solidFill>
                            <a:srgbClr val="000000"/>
                          </a:solidFill>
                          <a:effectLst/>
                          <a:latin typeface="宋体"/>
                        </a:rPr>
                        <a:t>、</a:t>
                      </a:r>
                      <a:r>
                        <a:rPr lang="en-US" altLang="zh-CN" sz="1000" b="0" i="0" u="none" strike="noStrike" dirty="0" smtClean="0">
                          <a:solidFill>
                            <a:srgbClr val="000000"/>
                          </a:solidFill>
                          <a:effectLst/>
                          <a:latin typeface="宋体"/>
                        </a:rPr>
                        <a:t>48G</a:t>
                      </a:r>
                      <a:r>
                        <a:rPr lang="zh-CN" altLang="en-US" sz="1000" b="0" i="0" u="none" strike="noStrike" dirty="0">
                          <a:solidFill>
                            <a:srgbClr val="000000"/>
                          </a:solidFill>
                          <a:effectLst/>
                          <a:latin typeface="宋体"/>
                        </a:rPr>
                        <a:t>内存，内置存储</a:t>
                      </a:r>
                      <a:r>
                        <a:rPr lang="en-US" altLang="zh-CN" sz="1000" b="0" i="0" u="none" strike="noStrike" dirty="0">
                          <a:solidFill>
                            <a:srgbClr val="000000"/>
                          </a:solidFill>
                          <a:effectLst/>
                          <a:latin typeface="宋体"/>
                        </a:rPr>
                        <a:t>120GB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just" fontAlgn="ctr"/>
                      <a:r>
                        <a:rPr lang="zh-CN" altLang="en-US" sz="1000" b="0" i="0" u="none" strike="noStrike">
                          <a:solidFill>
                            <a:srgbClr val="000000"/>
                          </a:solidFill>
                          <a:effectLst/>
                          <a:latin typeface="宋体"/>
                        </a:rPr>
                        <a:t>文件传输服务器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altLang="zh-CN" sz="1000" b="0" i="0" u="none" strike="noStrike">
                          <a:solidFill>
                            <a:srgbClr val="000000"/>
                          </a:solidFill>
                          <a:effectLst/>
                          <a:latin typeface="宋体"/>
                        </a:rPr>
                        <a:t>2</a:t>
                      </a:r>
                      <a:r>
                        <a:rPr lang="zh-CN" altLang="en-US" sz="1000" b="0" i="0" u="none" strike="noStrike">
                          <a:solidFill>
                            <a:srgbClr val="000000"/>
                          </a:solidFill>
                          <a:effectLst/>
                          <a:latin typeface="宋体"/>
                        </a:rPr>
                        <a:t>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Active-Standby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zh-CN" altLang="en-US" sz="1000" b="0" i="0" u="none" strike="noStrike" dirty="0">
                          <a:solidFill>
                            <a:srgbClr val="000000"/>
                          </a:solidFill>
                          <a:effectLst/>
                          <a:latin typeface="宋体"/>
                        </a:rPr>
                        <a:t>每个服务器</a:t>
                      </a:r>
                      <a:r>
                        <a:rPr lang="en-US" altLang="zh-CN" sz="1000" b="0" i="0" u="none" strike="noStrike" dirty="0">
                          <a:solidFill>
                            <a:srgbClr val="000000"/>
                          </a:solidFill>
                          <a:effectLst/>
                          <a:latin typeface="宋体"/>
                        </a:rPr>
                        <a:t>2Core</a:t>
                      </a:r>
                      <a:r>
                        <a:rPr lang="zh-CN" altLang="en-US" sz="1000" b="0" i="0" u="none" strike="noStrike" dirty="0" smtClean="0">
                          <a:solidFill>
                            <a:srgbClr val="000000"/>
                          </a:solidFill>
                          <a:effectLst/>
                          <a:latin typeface="宋体"/>
                        </a:rPr>
                        <a:t>、</a:t>
                      </a:r>
                      <a:r>
                        <a:rPr lang="en-US" altLang="zh-CN" sz="1000" b="0" i="0" u="none" strike="noStrike" dirty="0" smtClean="0">
                          <a:solidFill>
                            <a:srgbClr val="000000"/>
                          </a:solidFill>
                          <a:effectLst/>
                          <a:latin typeface="宋体"/>
                        </a:rPr>
                        <a:t>24G</a:t>
                      </a:r>
                      <a:r>
                        <a:rPr lang="zh-CN" altLang="en-US" sz="1000" b="0" i="0" u="none" strike="noStrike" dirty="0">
                          <a:solidFill>
                            <a:srgbClr val="000000"/>
                          </a:solidFill>
                          <a:effectLst/>
                          <a:latin typeface="宋体"/>
                        </a:rPr>
                        <a:t>内存，内置存储</a:t>
                      </a:r>
                      <a:r>
                        <a:rPr lang="en-US" altLang="zh-CN" sz="1000" b="0" i="0" u="none" strike="noStrike" dirty="0">
                          <a:solidFill>
                            <a:srgbClr val="000000"/>
                          </a:solidFill>
                          <a:effectLst/>
                          <a:latin typeface="宋体"/>
                        </a:rPr>
                        <a:t>120GB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just" fontAlgn="ctr"/>
                      <a:r>
                        <a:rPr lang="zh-CN" altLang="en-US" sz="1000" b="0" i="0" u="none" strike="noStrike">
                          <a:solidFill>
                            <a:srgbClr val="000000"/>
                          </a:solidFill>
                          <a:effectLst/>
                          <a:latin typeface="宋体"/>
                        </a:rPr>
                        <a:t>数据库服务器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altLang="zh-CN" sz="1000" b="0" i="0" u="none" strike="noStrike">
                          <a:solidFill>
                            <a:srgbClr val="000000"/>
                          </a:solidFill>
                          <a:effectLst/>
                          <a:latin typeface="宋体"/>
                        </a:rPr>
                        <a:t>2</a:t>
                      </a:r>
                      <a:r>
                        <a:rPr lang="zh-CN" altLang="en-US" sz="1000" b="0" i="0" u="none" strike="noStrike">
                          <a:solidFill>
                            <a:srgbClr val="000000"/>
                          </a:solidFill>
                          <a:effectLst/>
                          <a:latin typeface="宋体"/>
                        </a:rPr>
                        <a:t>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Active-Active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zh-CN" altLang="en-US" sz="1000" b="0" i="0" u="none" strike="noStrike" dirty="0">
                          <a:solidFill>
                            <a:srgbClr val="000000"/>
                          </a:solidFill>
                          <a:effectLst/>
                          <a:latin typeface="宋体"/>
                        </a:rPr>
                        <a:t>每个服务器</a:t>
                      </a:r>
                      <a:r>
                        <a:rPr lang="en-US" altLang="zh-CN" sz="1000" b="0" i="0" u="none" strike="noStrike" dirty="0">
                          <a:solidFill>
                            <a:srgbClr val="000000"/>
                          </a:solidFill>
                          <a:effectLst/>
                          <a:latin typeface="宋体"/>
                        </a:rPr>
                        <a:t>2Core</a:t>
                      </a:r>
                      <a:r>
                        <a:rPr lang="zh-CN" altLang="en-US" sz="1000" b="0" i="0" u="none" strike="noStrike" dirty="0">
                          <a:solidFill>
                            <a:srgbClr val="000000"/>
                          </a:solidFill>
                          <a:effectLst/>
                          <a:latin typeface="宋体"/>
                        </a:rPr>
                        <a:t>、</a:t>
                      </a:r>
                      <a:r>
                        <a:rPr lang="en-US" altLang="zh-CN" sz="1000" b="0" i="0" u="none" strike="noStrike" dirty="0">
                          <a:solidFill>
                            <a:srgbClr val="000000"/>
                          </a:solidFill>
                          <a:effectLst/>
                          <a:latin typeface="宋体"/>
                        </a:rPr>
                        <a:t>16G</a:t>
                      </a:r>
                      <a:r>
                        <a:rPr lang="zh-CN" altLang="en-US" sz="1000" b="0" i="0" u="none" strike="noStrike" dirty="0">
                          <a:solidFill>
                            <a:srgbClr val="000000"/>
                          </a:solidFill>
                          <a:effectLst/>
                          <a:latin typeface="宋体"/>
                        </a:rPr>
                        <a:t>内存，内置存储</a:t>
                      </a:r>
                      <a:r>
                        <a:rPr lang="en-US" altLang="zh-CN" sz="1000" b="0" i="0" u="none" strike="noStrike" dirty="0">
                          <a:solidFill>
                            <a:srgbClr val="000000"/>
                          </a:solidFill>
                          <a:effectLst/>
                          <a:latin typeface="宋体"/>
                        </a:rPr>
                        <a:t>200GB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just" fontAlgn="ctr"/>
                      <a:r>
                        <a:rPr lang="zh-CN" altLang="en-US" sz="1000" b="0" i="0" u="none" strike="noStrike">
                          <a:solidFill>
                            <a:srgbClr val="000000"/>
                          </a:solidFill>
                          <a:effectLst/>
                          <a:latin typeface="宋体"/>
                        </a:rPr>
                        <a:t>硬件负载均衡器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altLang="zh-CN" sz="1000" b="0" i="0" u="none" strike="noStrike">
                          <a:solidFill>
                            <a:srgbClr val="000000"/>
                          </a:solidFill>
                          <a:effectLst/>
                          <a:latin typeface="宋体"/>
                        </a:rPr>
                        <a:t>2</a:t>
                      </a:r>
                      <a:r>
                        <a:rPr lang="zh-CN" altLang="en-US" sz="1000" b="0" i="0" u="none" strike="noStrike">
                          <a:solidFill>
                            <a:srgbClr val="000000"/>
                          </a:solidFill>
                          <a:effectLst/>
                          <a:latin typeface="宋体"/>
                        </a:rPr>
                        <a:t>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zh-CN" altLang="en-US" sz="1000" b="0" i="0" u="none" strike="noStrike">
                          <a:solidFill>
                            <a:srgbClr val="000000"/>
                          </a:solidFill>
                          <a:effectLst/>
                          <a:latin typeface="宋体"/>
                        </a:rPr>
                        <a:t>四层以上交换机，用来实现</a:t>
                      </a:r>
                      <a:r>
                        <a:rPr lang="en-US" altLang="zh-CN" sz="1000" b="0" i="0" u="none" strike="noStrike">
                          <a:solidFill>
                            <a:srgbClr val="000000"/>
                          </a:solidFill>
                          <a:effectLst/>
                          <a:latin typeface="宋体"/>
                        </a:rPr>
                        <a:t>Socket</a:t>
                      </a:r>
                      <a:r>
                        <a:rPr lang="zh-CN" altLang="en-US" sz="1000" b="0" i="0" u="none" strike="noStrike">
                          <a:solidFill>
                            <a:srgbClr val="000000"/>
                          </a:solidFill>
                          <a:effectLst/>
                          <a:latin typeface="宋体"/>
                        </a:rPr>
                        <a:t>、</a:t>
                      </a:r>
                      <a:r>
                        <a:rPr lang="en-US" altLang="zh-CN" sz="1000" b="0" i="0" u="none" strike="noStrike">
                          <a:solidFill>
                            <a:srgbClr val="000000"/>
                          </a:solidFill>
                          <a:effectLst/>
                          <a:latin typeface="宋体"/>
                        </a:rPr>
                        <a:t>Web Service</a:t>
                      </a:r>
                      <a:r>
                        <a:rPr lang="zh-CN" altLang="en-US" sz="1000" b="0" i="0" u="none" strike="noStrike">
                          <a:solidFill>
                            <a:srgbClr val="000000"/>
                          </a:solidFill>
                          <a:effectLst/>
                          <a:latin typeface="宋体"/>
                        </a:rPr>
                        <a:t>等请求的负载分发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just" fontAlgn="ctr"/>
                      <a:r>
                        <a:rPr lang="en-US" sz="1000" b="0" i="0" u="none" strike="noStrike">
                          <a:solidFill>
                            <a:srgbClr val="000000"/>
                          </a:solidFill>
                          <a:effectLst/>
                          <a:latin typeface="宋体"/>
                        </a:rPr>
                        <a:t>MQ </a:t>
                      </a:r>
                      <a:r>
                        <a:rPr lang="zh-CN" altLang="en-US" sz="1000" b="0" i="0" u="none" strike="noStrike">
                          <a:solidFill>
                            <a:srgbClr val="000000"/>
                          </a:solidFill>
                          <a:effectLst/>
                          <a:latin typeface="宋体"/>
                        </a:rPr>
                        <a:t>网关服务器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altLang="zh-CN" sz="1000" b="0" i="0" u="none" strike="noStrike">
                          <a:solidFill>
                            <a:srgbClr val="000000"/>
                          </a:solidFill>
                          <a:effectLst/>
                          <a:latin typeface="宋体"/>
                        </a:rPr>
                        <a:t>2</a:t>
                      </a:r>
                      <a:r>
                        <a:rPr lang="zh-CN" altLang="en-US" sz="1000" b="0" i="0" u="none" strike="noStrike">
                          <a:solidFill>
                            <a:srgbClr val="000000"/>
                          </a:solidFill>
                          <a:effectLst/>
                          <a:latin typeface="宋体"/>
                        </a:rPr>
                        <a:t>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HACMP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zh-CN" altLang="en-US" sz="1000" b="0" i="0" u="none" strike="noStrike" dirty="0">
                          <a:solidFill>
                            <a:srgbClr val="000000"/>
                          </a:solidFill>
                          <a:effectLst/>
                          <a:latin typeface="宋体"/>
                        </a:rPr>
                        <a:t>每个服务器</a:t>
                      </a:r>
                      <a:r>
                        <a:rPr lang="en-US" altLang="zh-CN" sz="1000" b="0" i="0" u="none" strike="noStrike" dirty="0">
                          <a:solidFill>
                            <a:srgbClr val="000000"/>
                          </a:solidFill>
                          <a:effectLst/>
                          <a:latin typeface="宋体"/>
                        </a:rPr>
                        <a:t>2Core</a:t>
                      </a:r>
                      <a:r>
                        <a:rPr lang="zh-CN" altLang="en-US" sz="1000" b="0" i="0" u="none" strike="noStrike" dirty="0">
                          <a:solidFill>
                            <a:srgbClr val="000000"/>
                          </a:solidFill>
                          <a:effectLst/>
                          <a:latin typeface="宋体"/>
                        </a:rPr>
                        <a:t>、</a:t>
                      </a:r>
                      <a:r>
                        <a:rPr lang="en-US" altLang="zh-CN" sz="1000" b="0" i="0" u="none" strike="noStrike" dirty="0">
                          <a:solidFill>
                            <a:srgbClr val="000000"/>
                          </a:solidFill>
                          <a:effectLst/>
                          <a:latin typeface="宋体"/>
                        </a:rPr>
                        <a:t>16G</a:t>
                      </a:r>
                      <a:r>
                        <a:rPr lang="zh-CN" altLang="en-US" sz="1000" b="0" i="0" u="none" strike="noStrike" dirty="0">
                          <a:solidFill>
                            <a:srgbClr val="000000"/>
                          </a:solidFill>
                          <a:effectLst/>
                          <a:latin typeface="宋体"/>
                        </a:rPr>
                        <a:t>内存，内置存储</a:t>
                      </a:r>
                      <a:r>
                        <a:rPr lang="en-US" altLang="zh-CN" sz="1000" b="0" i="0" u="none" strike="noStrike" dirty="0">
                          <a:solidFill>
                            <a:srgbClr val="000000"/>
                          </a:solidFill>
                          <a:effectLst/>
                          <a:latin typeface="宋体"/>
                        </a:rPr>
                        <a:t>100GB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0575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3456" y="16184"/>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应用配置</a:t>
            </a:r>
            <a:r>
              <a:rPr lang="en-US" altLang="zh-C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软件</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180135433"/>
              </p:ext>
            </p:extLst>
          </p:nvPr>
        </p:nvGraphicFramePr>
        <p:xfrm>
          <a:off x="1475656" y="1556792"/>
          <a:ext cx="5486401" cy="2790825"/>
        </p:xfrm>
        <a:graphic>
          <a:graphicData uri="http://schemas.openxmlformats.org/drawingml/2006/table">
            <a:tbl>
              <a:tblPr/>
              <a:tblGrid>
                <a:gridCol w="1055077"/>
                <a:gridCol w="2215662"/>
                <a:gridCol w="2215662"/>
              </a:tblGrid>
              <a:tr h="171450">
                <a:tc>
                  <a:txBody>
                    <a:bodyPr/>
                    <a:lstStyle/>
                    <a:p>
                      <a:pPr algn="ctr" fontAlgn="ctr"/>
                      <a:r>
                        <a:rPr lang="zh-CN" sz="1000" b="1" i="0" u="none" strike="noStrike">
                          <a:solidFill>
                            <a:srgbClr val="000000"/>
                          </a:solidFill>
                          <a:effectLst/>
                          <a:latin typeface="宋体"/>
                        </a:rPr>
                        <a:t>服务器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zh-CN" sz="1000" b="1" i="0" u="none" strike="noStrike">
                          <a:solidFill>
                            <a:srgbClr val="000000"/>
                          </a:solidFill>
                          <a:effectLst/>
                          <a:latin typeface="宋体"/>
                        </a:rPr>
                        <a:t>软件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zh-CN" sz="1000" b="1" i="0" u="none" strike="noStrike">
                          <a:solidFill>
                            <a:srgbClr val="000000"/>
                          </a:solidFill>
                          <a:effectLst/>
                          <a:latin typeface="宋体"/>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r>
              <a:tr h="171450">
                <a:tc rowSpan="3">
                  <a:txBody>
                    <a:bodyPr/>
                    <a:lstStyle/>
                    <a:p>
                      <a:pPr algn="just" fontAlgn="ctr"/>
                      <a:r>
                        <a:rPr lang="zh-CN" sz="1000" b="0" i="0" u="none" strike="noStrike">
                          <a:solidFill>
                            <a:srgbClr val="000000"/>
                          </a:solidFill>
                          <a:effectLst/>
                          <a:latin typeface="宋体"/>
                        </a:rPr>
                        <a:t>数据库服务器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Solaris 11</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Oracle Unix操作系统，版本号为11</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vMerge="1">
                  <a:txBody>
                    <a:bodyPr/>
                    <a:lstStyle/>
                    <a:p>
                      <a:endParaRPr lang="zh-CN" altLang="en-US"/>
                    </a:p>
                  </a:txBody>
                  <a:tcPr/>
                </a:tc>
                <a:tc>
                  <a:txBody>
                    <a:bodyPr/>
                    <a:lstStyle/>
                    <a:p>
                      <a:pPr algn="just" fontAlgn="ctr"/>
                      <a:r>
                        <a:rPr lang="en-US" sz="1000" b="0" i="0" u="none" strike="noStrike">
                          <a:solidFill>
                            <a:srgbClr val="000000"/>
                          </a:solidFill>
                          <a:effectLst/>
                          <a:latin typeface="宋体"/>
                        </a:rPr>
                        <a:t>Oracle 11g</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Oracle数据库，版本号为11g</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vMerge="1">
                  <a:txBody>
                    <a:bodyPr/>
                    <a:lstStyle/>
                    <a:p>
                      <a:endParaRPr lang="zh-CN" altLang="en-US"/>
                    </a:p>
                  </a:txBody>
                  <a:tcPr/>
                </a:tc>
                <a:tc>
                  <a:txBody>
                    <a:bodyPr/>
                    <a:lstStyle/>
                    <a:p>
                      <a:pPr algn="just" fontAlgn="ctr"/>
                      <a:r>
                        <a:rPr lang="en-US" sz="1000" b="0" i="0" u="none" strike="noStrike">
                          <a:solidFill>
                            <a:srgbClr val="000000"/>
                          </a:solidFill>
                          <a:effectLst/>
                          <a:latin typeface="宋体"/>
                        </a:rPr>
                        <a:t>JDK 1.6</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JDK,版本号为1.6</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rowSpan="6">
                  <a:txBody>
                    <a:bodyPr/>
                    <a:lstStyle/>
                    <a:p>
                      <a:pPr algn="just" fontAlgn="ctr"/>
                      <a:r>
                        <a:rPr lang="zh-CN" sz="1000" b="0" i="0" u="none" strike="noStrike">
                          <a:solidFill>
                            <a:srgbClr val="000000"/>
                          </a:solidFill>
                          <a:effectLst/>
                          <a:latin typeface="宋体"/>
                        </a:rPr>
                        <a:t>应用服务器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Solaris 11</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Oracle Unix操作系统，版本号为11</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vMerge="1">
                  <a:txBody>
                    <a:bodyPr/>
                    <a:lstStyle/>
                    <a:p>
                      <a:endParaRPr lang="zh-CN" altLang="en-US"/>
                    </a:p>
                  </a:txBody>
                  <a:tcPr/>
                </a:tc>
                <a:tc>
                  <a:txBody>
                    <a:bodyPr/>
                    <a:lstStyle/>
                    <a:p>
                      <a:pPr algn="just" fontAlgn="ctr"/>
                      <a:r>
                        <a:rPr lang="en-US" sz="1000" b="0" i="0" u="none" strike="noStrike">
                          <a:solidFill>
                            <a:srgbClr val="000000"/>
                          </a:solidFill>
                          <a:effectLst/>
                          <a:latin typeface="宋体"/>
                        </a:rPr>
                        <a:t>JDK 1.6或者1.6以下</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ESB支持的JDK版本为1.6或者1.6以下</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vMerge="1">
                  <a:txBody>
                    <a:bodyPr/>
                    <a:lstStyle/>
                    <a:p>
                      <a:endParaRPr lang="zh-CN" altLang="en-US"/>
                    </a:p>
                  </a:txBody>
                  <a:tcPr/>
                </a:tc>
                <a:tc>
                  <a:txBody>
                    <a:bodyPr/>
                    <a:lstStyle/>
                    <a:p>
                      <a:pPr algn="just" fontAlgn="ctr"/>
                      <a:r>
                        <a:rPr lang="en-US" sz="1000" b="0" i="0" u="none" strike="noStrike">
                          <a:solidFill>
                            <a:srgbClr val="000000"/>
                          </a:solidFill>
                          <a:effectLst/>
                          <a:latin typeface="宋体"/>
                        </a:rPr>
                        <a:t>Vitria LDAP v2.2</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Vitria LDAP服务器，ESB运行的基础服务</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vMerge="1">
                  <a:txBody>
                    <a:bodyPr/>
                    <a:lstStyle/>
                    <a:p>
                      <a:endParaRPr lang="zh-CN" altLang="en-US"/>
                    </a:p>
                  </a:txBody>
                  <a:tcPr/>
                </a:tc>
                <a:tc>
                  <a:txBody>
                    <a:bodyPr/>
                    <a:lstStyle/>
                    <a:p>
                      <a:pPr algn="just" fontAlgn="ctr"/>
                      <a:r>
                        <a:rPr lang="en-US" sz="1000" b="0" i="0" u="none" strike="noStrike">
                          <a:solidFill>
                            <a:srgbClr val="000000"/>
                          </a:solidFill>
                          <a:effectLst/>
                          <a:latin typeface="宋体"/>
                        </a:rPr>
                        <a:t>BusinessWare v4.5.1</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Vitria 应用服务器，ESB运行的基础服务</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vMerge="1">
                  <a:txBody>
                    <a:bodyPr/>
                    <a:lstStyle/>
                    <a:p>
                      <a:endParaRPr lang="zh-CN" altLang="en-US"/>
                    </a:p>
                  </a:txBody>
                  <a:tcPr/>
                </a:tc>
                <a:tc>
                  <a:txBody>
                    <a:bodyPr/>
                    <a:lstStyle/>
                    <a:p>
                      <a:pPr algn="just" fontAlgn="ctr"/>
                      <a:r>
                        <a:rPr lang="en-US" sz="1000" b="0" i="0" u="none" strike="noStrike">
                          <a:solidFill>
                            <a:srgbClr val="000000"/>
                          </a:solidFill>
                          <a:effectLst/>
                          <a:latin typeface="宋体"/>
                        </a:rPr>
                        <a:t>M3O ESB Server v3.1</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zh-CN" sz="1000" b="0" i="0" u="none" strike="noStrike">
                          <a:solidFill>
                            <a:srgbClr val="000000"/>
                          </a:solidFill>
                          <a:effectLst/>
                          <a:latin typeface="宋体"/>
                        </a:rPr>
                        <a:t>麒麟远创 UI服务器，ESB运行的基础服务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vMerge="1">
                  <a:txBody>
                    <a:bodyPr/>
                    <a:lstStyle/>
                    <a:p>
                      <a:endParaRPr lang="zh-CN" altLang="en-US"/>
                    </a:p>
                  </a:txBody>
                  <a:tcPr/>
                </a:tc>
                <a:tc>
                  <a:txBody>
                    <a:bodyPr/>
                    <a:lstStyle/>
                    <a:p>
                      <a:pPr algn="just" fontAlgn="ctr"/>
                      <a:r>
                        <a:rPr lang="en-US" sz="1000" b="0" i="0" u="none" strike="noStrike">
                          <a:solidFill>
                            <a:srgbClr val="000000"/>
                          </a:solidFill>
                          <a:effectLst/>
                          <a:latin typeface="宋体"/>
                        </a:rPr>
                        <a:t>MQ 7.1</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IBM MQ，版本为7.1</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rowSpan="3">
                  <a:txBody>
                    <a:bodyPr/>
                    <a:lstStyle/>
                    <a:p>
                      <a:pPr algn="just" fontAlgn="ctr"/>
                      <a:r>
                        <a:rPr lang="zh-CN" sz="1000" b="0" i="0" u="none" strike="noStrike">
                          <a:solidFill>
                            <a:srgbClr val="000000"/>
                          </a:solidFill>
                          <a:effectLst/>
                          <a:latin typeface="宋体"/>
                        </a:rPr>
                        <a:t>客户端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Windows9X/2000/xp</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000" b="0" i="0" u="none" strike="noStrike">
                          <a:solidFill>
                            <a:srgbClr val="000000"/>
                          </a:solidFill>
                          <a:effectLst/>
                          <a:latin typeface="宋体"/>
                        </a:rPr>
                        <a:t>SP4+</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vMerge="1">
                  <a:txBody>
                    <a:bodyPr/>
                    <a:lstStyle/>
                    <a:p>
                      <a:endParaRPr lang="zh-CN" altLang="en-US"/>
                    </a:p>
                  </a:txBody>
                  <a:tcPr/>
                </a:tc>
                <a:tc>
                  <a:txBody>
                    <a:bodyPr/>
                    <a:lstStyle/>
                    <a:p>
                      <a:pPr algn="just" fontAlgn="ctr"/>
                      <a:r>
                        <a:rPr lang="en-US" sz="1000" b="0" i="0" u="none" strike="noStrike">
                          <a:solidFill>
                            <a:srgbClr val="000000"/>
                          </a:solidFill>
                          <a:effectLst/>
                          <a:latin typeface="宋体"/>
                        </a:rPr>
                        <a:t>Internet Explorer 7.0及以上</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zh-CN" sz="1000" b="0" i="0" u="none" strike="noStrike">
                          <a:solidFill>
                            <a:srgbClr val="000000"/>
                          </a:solidFill>
                          <a:effectLst/>
                          <a:latin typeface="宋体"/>
                        </a:rPr>
                        <a:t>访问用户管理页面的浏览器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vMerge="1">
                  <a:txBody>
                    <a:bodyPr/>
                    <a:lstStyle/>
                    <a:p>
                      <a:endParaRPr lang="zh-CN" altLang="en-US"/>
                    </a:p>
                  </a:txBody>
                  <a:tcPr/>
                </a:tc>
                <a:tc>
                  <a:txBody>
                    <a:bodyPr/>
                    <a:lstStyle/>
                    <a:p>
                      <a:pPr algn="just" fontAlgn="ctr"/>
                      <a:r>
                        <a:rPr lang="en-US" sz="1000" b="0" i="0" u="none" strike="noStrike">
                          <a:solidFill>
                            <a:srgbClr val="000000"/>
                          </a:solidFill>
                          <a:effectLst/>
                          <a:latin typeface="宋体"/>
                        </a:rPr>
                        <a:t>Flash Player 10.0</a:t>
                      </a:r>
                      <a:endParaRPr lang="zh-CN" sz="1000" b="0" i="0" u="none" strike="noStrike">
                        <a:solidFill>
                          <a:srgbClr val="000000"/>
                        </a:solidFill>
                        <a:effectLst/>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zh-CN" sz="1000" b="0" i="0" u="none" strike="noStrike" dirty="0">
                          <a:solidFill>
                            <a:srgbClr val="000000"/>
                          </a:solidFill>
                          <a:effectLst/>
                          <a:latin typeface="宋体"/>
                        </a:rPr>
                        <a:t>用户管理页面播放工具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05756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456" y="16184"/>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中间</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件</a:t>
            </a:r>
            <a:r>
              <a:rPr lang="en-US" altLang="zh-C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MQ</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介绍</a:t>
            </a:r>
            <a:endParaRPr lang="zh-CN" altLang="en-US" dirty="0"/>
          </a:p>
        </p:txBody>
      </p:sp>
      <p:grpSp>
        <p:nvGrpSpPr>
          <p:cNvPr id="3" name="组合 2"/>
          <p:cNvGrpSpPr/>
          <p:nvPr/>
        </p:nvGrpSpPr>
        <p:grpSpPr>
          <a:xfrm>
            <a:off x="1055687" y="1155694"/>
            <a:ext cx="7836791" cy="169105"/>
            <a:chOff x="6618518" y="1126210"/>
            <a:chExt cx="10080625" cy="103239"/>
          </a:xfrm>
        </p:grpSpPr>
        <p:sp>
          <p:nvSpPr>
            <p:cNvPr id="5" name="矩形 4"/>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文本框 5"/>
          <p:cNvSpPr txBox="1"/>
          <p:nvPr/>
        </p:nvSpPr>
        <p:spPr>
          <a:xfrm>
            <a:off x="1055687" y="755584"/>
            <a:ext cx="172354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什么是中间件</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1055688" y="1261188"/>
            <a:ext cx="7548760" cy="3970318"/>
          </a:xfrm>
          <a:prstGeom prst="rect">
            <a:avLst/>
          </a:prstGeom>
        </p:spPr>
        <p:txBody>
          <a:bodyPr wrap="square">
            <a:spAutoFit/>
          </a:bodyPr>
          <a:lstStyle/>
          <a:p>
            <a:pPr marL="342900" indent="-342900">
              <a:lnSpc>
                <a:spcPct val="180000"/>
              </a:lnSpc>
              <a:spcBef>
                <a:spcPct val="0"/>
              </a:spcBef>
              <a:buClr>
                <a:schemeClr val="hlink"/>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某种应用专门为其他应用程序提供一些标准的服务，我们称这一类软件为中间件</a:t>
            </a:r>
            <a:endParaRPr lang="en-US" altLang="zh-CN" sz="2000" dirty="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中间件是一种独立的系统软件或服务程序，分布式应用软件借助这种软件在不同的技术之间共享资源。</a:t>
            </a:r>
            <a:endParaRPr lang="en-US" altLang="zh-CN" sz="2000" dirty="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中间件是一类连接软件组件和应用的计算机软件，它包括一组服务，以便于运行在一台或多台机器上的多个软件通过网络进行交互。</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188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456" y="16184"/>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中间</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件</a:t>
            </a:r>
            <a:r>
              <a:rPr lang="en-US" altLang="zh-C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MQ</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介绍</a:t>
            </a:r>
            <a:endParaRPr lang="zh-CN" altLang="en-US" dirty="0"/>
          </a:p>
        </p:txBody>
      </p:sp>
      <p:grpSp>
        <p:nvGrpSpPr>
          <p:cNvPr id="5" name="组合 4"/>
          <p:cNvGrpSpPr/>
          <p:nvPr/>
        </p:nvGrpSpPr>
        <p:grpSpPr>
          <a:xfrm>
            <a:off x="1055689" y="1240246"/>
            <a:ext cx="7620768" cy="169105"/>
            <a:chOff x="6618518" y="1126210"/>
            <a:chExt cx="10080625" cy="103239"/>
          </a:xfrm>
        </p:grpSpPr>
        <p:sp>
          <p:nvSpPr>
            <p:cNvPr id="6" name="矩形 5"/>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文本框 5"/>
          <p:cNvSpPr txBox="1"/>
          <p:nvPr/>
        </p:nvSpPr>
        <p:spPr>
          <a:xfrm>
            <a:off x="1055688" y="840136"/>
            <a:ext cx="1716112"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中间件分类</a:t>
            </a:r>
            <a:endParaRPr lang="en-US" altLang="zh-CN" sz="2000" dirty="0" smtClean="0">
              <a:latin typeface="微软雅黑" panose="020B0503020204020204" pitchFamily="34" charset="-122"/>
              <a:ea typeface="微软雅黑" panose="020B0503020204020204" pitchFamily="34" charset="-122"/>
            </a:endParaRPr>
          </a:p>
        </p:txBody>
      </p:sp>
      <p:sp>
        <p:nvSpPr>
          <p:cNvPr id="9" name="矩形 8"/>
          <p:cNvSpPr/>
          <p:nvPr/>
        </p:nvSpPr>
        <p:spPr>
          <a:xfrm>
            <a:off x="1055688" y="1317444"/>
            <a:ext cx="7716606" cy="5521512"/>
          </a:xfrm>
          <a:prstGeom prst="rect">
            <a:avLst/>
          </a:prstGeom>
        </p:spPr>
        <p:txBody>
          <a:bodyPr wrap="square">
            <a:spAutoFit/>
          </a:bodyPr>
          <a:lstStyle/>
          <a:p>
            <a:pPr marL="342900" indent="-342900">
              <a:lnSpc>
                <a:spcPct val="180000"/>
              </a:lnSpc>
              <a:spcBef>
                <a:spcPct val="0"/>
              </a:spcBef>
              <a:buClr>
                <a:schemeClr val="hlink"/>
              </a:buClr>
              <a:buFont typeface="Arial" panose="020B0604020202020204" pitchFamily="34" charset="0"/>
              <a:buChar char="•"/>
            </a:pPr>
            <a:r>
              <a:rPr lang="zh-CN" altLang="en-US" sz="2400" b="1" dirty="0" smtClean="0">
                <a:solidFill>
                  <a:schemeClr val="hlink"/>
                </a:solidFill>
                <a:latin typeface="微软雅黑" panose="020B0503020204020204" pitchFamily="34" charset="-122"/>
                <a:ea typeface="微软雅黑" panose="020B0503020204020204" pitchFamily="34" charset="-122"/>
              </a:rPr>
              <a:t>消息中间件</a:t>
            </a:r>
            <a:endParaRPr lang="en-US" altLang="zh-CN" sz="2400" b="1" dirty="0" smtClean="0">
              <a:solidFill>
                <a:schemeClr val="hlink"/>
              </a:solidFill>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消息中间件利用高效可靠的消息传递机制进行平台无关的数据交流，并基于数据通信来进行分布式系统的集成。通过提供消息传递和消息排队模型，它可以在分布式环境下扩展进程间的通信。</a:t>
            </a:r>
            <a:endParaRPr lang="en-US" altLang="zh-CN" sz="2000" b="1" dirty="0" smtClean="0">
              <a:solidFill>
                <a:schemeClr val="hlink"/>
              </a:solidFill>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r>
              <a:rPr lang="zh-CN" altLang="en-US" sz="2400" b="1" dirty="0">
                <a:solidFill>
                  <a:schemeClr val="hlink"/>
                </a:solidFill>
                <a:latin typeface="微软雅黑" panose="020B0503020204020204" pitchFamily="34" charset="-122"/>
                <a:ea typeface="微软雅黑" panose="020B0503020204020204" pitchFamily="34" charset="-122"/>
              </a:rPr>
              <a:t>应用</a:t>
            </a:r>
            <a:r>
              <a:rPr lang="zh-CN" altLang="en-US" sz="2400" b="1" dirty="0" smtClean="0">
                <a:solidFill>
                  <a:schemeClr val="hlink"/>
                </a:solidFill>
                <a:latin typeface="微软雅黑" panose="020B0503020204020204" pitchFamily="34" charset="-122"/>
                <a:ea typeface="微软雅黑" panose="020B0503020204020204" pitchFamily="34" charset="-122"/>
              </a:rPr>
              <a:t>中</a:t>
            </a:r>
            <a:r>
              <a:rPr lang="zh-CN" altLang="en-US" sz="2400" b="1" dirty="0">
                <a:solidFill>
                  <a:schemeClr val="hlink"/>
                </a:solidFill>
                <a:latin typeface="微软雅黑" panose="020B0503020204020204" pitchFamily="34" charset="-122"/>
                <a:ea typeface="微软雅黑" panose="020B0503020204020204" pitchFamily="34" charset="-122"/>
              </a:rPr>
              <a:t>间</a:t>
            </a:r>
            <a:r>
              <a:rPr lang="zh-CN" altLang="en-US" sz="2400" b="1" dirty="0" smtClean="0">
                <a:solidFill>
                  <a:schemeClr val="hlink"/>
                </a:solidFill>
                <a:latin typeface="微软雅黑" panose="020B0503020204020204" pitchFamily="34" charset="-122"/>
                <a:ea typeface="微软雅黑" panose="020B0503020204020204" pitchFamily="34" charset="-122"/>
              </a:rPr>
              <a:t>件</a:t>
            </a:r>
            <a:endParaRPr lang="en-US" altLang="zh-CN" sz="2400" b="1" dirty="0" smtClean="0">
              <a:solidFill>
                <a:schemeClr val="hlink"/>
              </a:solidFill>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应用中间件构建了应用运行的基本平台，屏蔽了应用和底层操作系统、数据库、网络的架构，实现应用的分布式部署。</a:t>
            </a:r>
            <a:endParaRPr lang="en-US" altLang="zh-CN" sz="2000" dirty="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endParaRPr lang="en-US" altLang="zh-CN" sz="2400" b="1" dirty="0">
              <a:solidFill>
                <a:schemeClr val="hlink"/>
              </a:solidFill>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endParaRPr lang="en-US" altLang="zh-CN" sz="2400" b="1" dirty="0">
              <a:solidFill>
                <a:schemeClr val="hlin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575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456" y="16184"/>
            <a:ext cx="8229600" cy="6926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华文中宋" pitchFamily="2" charset="-122"/>
                <a:ea typeface="华文中宋" pitchFamily="2" charset="-122"/>
                <a:cs typeface="+mj-cs"/>
              </a:defRPr>
            </a:lvl1pPr>
          </a:lstStyle>
          <a:p>
            <a:r>
              <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中间</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件</a:t>
            </a:r>
            <a:r>
              <a:rPr lang="en-US" altLang="zh-C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MQ</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介绍</a:t>
            </a:r>
            <a:endParaRPr lang="zh-CN" altLang="en-US" dirty="0"/>
          </a:p>
        </p:txBody>
      </p:sp>
      <p:sp>
        <p:nvSpPr>
          <p:cNvPr id="3" name="矩形 2"/>
          <p:cNvSpPr/>
          <p:nvPr/>
        </p:nvSpPr>
        <p:spPr>
          <a:xfrm>
            <a:off x="1055688" y="1317445"/>
            <a:ext cx="7836792" cy="3970318"/>
          </a:xfrm>
          <a:prstGeom prst="rect">
            <a:avLst/>
          </a:prstGeom>
        </p:spPr>
        <p:txBody>
          <a:bodyPr wrap="square">
            <a:spAutoFit/>
          </a:bodyPr>
          <a:lstStyle/>
          <a:p>
            <a:pPr marL="342900" indent="-342900">
              <a:lnSpc>
                <a:spcPct val="180000"/>
              </a:lnSpc>
              <a:spcBef>
                <a:spcPct val="0"/>
              </a:spcBef>
              <a:buClr>
                <a:schemeClr val="hlink"/>
              </a:buClr>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消息中间件（</a:t>
            </a:r>
            <a:r>
              <a:rPr lang="en-US" altLang="zh-CN" sz="1400" dirty="0">
                <a:latin typeface="微软雅黑" panose="020B0503020204020204" pitchFamily="34" charset="-122"/>
                <a:ea typeface="微软雅黑" panose="020B0503020204020204" pitchFamily="34" charset="-122"/>
              </a:rPr>
              <a:t>message oriented middleware</a:t>
            </a:r>
            <a:r>
              <a:rPr lang="zh-CN" altLang="en-US" sz="1400" dirty="0">
                <a:latin typeface="微软雅黑" panose="020B0503020204020204" pitchFamily="34" charset="-122"/>
                <a:ea typeface="微软雅黑" panose="020B0503020204020204" pitchFamily="34" charset="-122"/>
              </a:rPr>
              <a:t>）是指支持与保障分布式应用程序之间同步</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异步收发消息的中间件</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消</a:t>
            </a:r>
            <a:r>
              <a:rPr lang="zh-CN" altLang="en-US" sz="1400" dirty="0">
                <a:latin typeface="微软雅黑" panose="020B0503020204020204" pitchFamily="34" charset="-122"/>
                <a:ea typeface="微软雅黑" panose="020B0503020204020204" pitchFamily="34" charset="-122"/>
              </a:rPr>
              <a:t>息是分布式应用之间进行数据交换的基本信息单位，分布式应用程序之间的通信接口由消息中间件提供</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异步方式指消息发送方在发送消息时不必知道接收方的状态，更无需等待接收方的回复，而接收方在收到消息时也不必知道发送方的目前状态，更无需进行同步的消息处理，它们之间的连接完全是松耦合的，通信是非阻塞的，这种异步通信方式是由消息中间件中的消息队列及其服务机制保障的。</a:t>
            </a:r>
            <a:endParaRPr lang="en-US" altLang="zh-CN" sz="1400" dirty="0">
              <a:latin typeface="微软雅黑" panose="020B0503020204020204" pitchFamily="34" charset="-122"/>
              <a:ea typeface="微软雅黑" panose="020B0503020204020204" pitchFamily="34" charset="-122"/>
            </a:endParaRPr>
          </a:p>
          <a:p>
            <a:pPr marL="342900" indent="-342900">
              <a:lnSpc>
                <a:spcPct val="180000"/>
              </a:lnSpc>
              <a:spcBef>
                <a:spcPct val="0"/>
              </a:spcBef>
              <a:buClr>
                <a:schemeClr val="hlink"/>
              </a:buClr>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一般地，实时性要求较高的业务采用同步方式处理，实时性要求不高的业务采用异步方式进行处理。消息中间件已广泛应用于各类分布式应用系统中。</a:t>
            </a:r>
            <a:endParaRPr lang="en-US" altLang="zh-CN" sz="1400" b="1" dirty="0">
              <a:solidFill>
                <a:schemeClr val="hlink"/>
              </a:solidFill>
              <a:latin typeface="微软雅黑" panose="020B0503020204020204" pitchFamily="34" charset="-122"/>
              <a:ea typeface="微软雅黑" panose="020B0503020204020204" pitchFamily="34" charset="-122"/>
            </a:endParaRPr>
          </a:p>
        </p:txBody>
      </p:sp>
      <p:sp>
        <p:nvSpPr>
          <p:cNvPr id="5" name="文本框 2"/>
          <p:cNvSpPr txBox="1"/>
          <p:nvPr/>
        </p:nvSpPr>
        <p:spPr>
          <a:xfrm>
            <a:off x="1047898" y="798098"/>
            <a:ext cx="221689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消</a:t>
            </a:r>
            <a:r>
              <a:rPr lang="zh-CN" altLang="en-US" sz="2000" dirty="0" smtClean="0">
                <a:latin typeface="微软雅黑" panose="020B0503020204020204" pitchFamily="34" charset="-122"/>
                <a:ea typeface="微软雅黑" panose="020B0503020204020204" pitchFamily="34" charset="-122"/>
              </a:rPr>
              <a:t>息中间件特性</a:t>
            </a:r>
            <a:endParaRPr lang="en-US" altLang="zh-CN" sz="2000" dirty="0" smtClean="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44621" y="1204463"/>
            <a:ext cx="7739461" cy="56384"/>
            <a:chOff x="6618518" y="1126210"/>
            <a:chExt cx="10080625" cy="103239"/>
          </a:xfrm>
        </p:grpSpPr>
        <p:sp>
          <p:nvSpPr>
            <p:cNvPr id="7" name="矩形 6"/>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188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厦门国际银行">
  <a:themeElements>
    <a:clrScheme name="自定义 3">
      <a:dk1>
        <a:sysClr val="windowText" lastClr="000000"/>
      </a:dk1>
      <a:lt1>
        <a:sysClr val="window" lastClr="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13306</TotalTime>
  <Words>1517</Words>
  <Application>Microsoft Office PowerPoint</Application>
  <PresentationFormat>全屏显示(4:3)</PresentationFormat>
  <Paragraphs>166</Paragraphs>
  <Slides>19</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22" baseType="lpstr">
      <vt:lpstr>厦门国际银行</vt:lpstr>
      <vt:lpstr>Visio.Drawing.11</vt:lpstr>
      <vt:lpstr>包装程序外壳对象</vt:lpstr>
      <vt:lpstr>PowerPoint 演示文稿</vt:lpstr>
      <vt:lpstr>PowerPoint 演示文稿</vt:lpstr>
      <vt:lpstr>部署架构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黄雁彬</cp:lastModifiedBy>
  <cp:revision>412</cp:revision>
  <dcterms:created xsi:type="dcterms:W3CDTF">2015-08-22T00:25:28Z</dcterms:created>
  <dcterms:modified xsi:type="dcterms:W3CDTF">2019-07-16T02:04:37Z</dcterms:modified>
</cp:coreProperties>
</file>