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notesMasterIdLst>
    <p:notesMasterId r:id="rId15"/>
  </p:notesMasterIdLst>
  <p:sldIdLst>
    <p:sldId id="256" r:id="rId2"/>
    <p:sldId id="257" r:id="rId3"/>
    <p:sldId id="258" r:id="rId4"/>
    <p:sldId id="259" r:id="rId5"/>
    <p:sldId id="270" r:id="rId6"/>
    <p:sldId id="261" r:id="rId7"/>
    <p:sldId id="262" r:id="rId8"/>
    <p:sldId id="269" r:id="rId9"/>
    <p:sldId id="263" r:id="rId10"/>
    <p:sldId id="264" r:id="rId11"/>
    <p:sldId id="273" r:id="rId12"/>
    <p:sldId id="265" r:id="rId13"/>
    <p:sldId id="27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10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285992"/>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STUDENT NAME:K.DIVYA</a:t>
            </a:r>
          </a:p>
          <a:p>
            <a:r>
              <a:rPr lang="en-US" sz="2400" dirty="0">
                <a:latin typeface="Times New Roman" panose="02020603050405020304" pitchFamily="18" charset="0"/>
                <a:cs typeface="Times New Roman" panose="02020603050405020304" pitchFamily="18" charset="0"/>
              </a:rPr>
              <a:t>REGISTER </a:t>
            </a:r>
            <a:r>
              <a:rPr lang="en-US" sz="2000" dirty="0">
                <a:latin typeface="Times New Roman" panose="02020603050405020304" pitchFamily="18" charset="0"/>
                <a:cs typeface="Times New Roman" panose="02020603050405020304" pitchFamily="18" charset="0"/>
              </a:rPr>
              <a:t>NO:312218489/F2134578F87FA5199334242AE11D34D9</a:t>
            </a:r>
          </a:p>
          <a:p>
            <a:r>
              <a:rPr lang="en-US" sz="2400" dirty="0">
                <a:latin typeface="Times New Roman" panose="02020603050405020304" pitchFamily="18" charset="0"/>
                <a:cs typeface="Times New Roman" panose="02020603050405020304" pitchFamily="18" charset="0"/>
              </a:rPr>
              <a:t>DEPARTMENT: B.COM-COMMERCE</a:t>
            </a:r>
          </a:p>
          <a:p>
            <a:pPr algn="ctr"/>
            <a:r>
              <a:rPr lang="en-US" sz="2400" dirty="0">
                <a:latin typeface="Times New Roman" panose="02020603050405020304" pitchFamily="18" charset="0"/>
                <a:cs typeface="Times New Roman" panose="02020603050405020304" pitchFamily="18" charset="0"/>
              </a:rPr>
              <a:t>COLLEGE : GOVERNMENT ARTS AND SCIENCE COLLEGE                          PERUMBAKKAM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38216" y="1500174"/>
            <a:ext cx="8358245" cy="54784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Modelling of the data in my project, I have used in  this data using the best Platform called (KAGGLE) in the EDUNET Dashboard.  The following steps I  made in my project,</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a:t>
            </a:r>
          </a:p>
          <a:p>
            <a:pPr marL="285750" indent="-285750"/>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a:t>
            </a:r>
          </a:p>
          <a:p>
            <a:pPr marL="285750" indent="-285750"/>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a:t>
            </a:r>
          </a:p>
          <a:p>
            <a:pPr marL="285750" indent="-285750"/>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000528" cy="553998"/>
          </a:xfrm>
        </p:spPr>
        <p:txBody>
          <a:bodyPr>
            <a:normAutofit fontScale="90000"/>
          </a:bodyPr>
          <a:lstStyle/>
          <a:p>
            <a:r>
              <a:rPr lang="en-IN" b="1">
                <a:effectLst>
                  <a:outerShdw blurRad="38100" dist="38100" dir="2700000" algn="tl">
                    <a:srgbClr val="000000">
                      <a:alpha val="43137"/>
                    </a:srgbClr>
                  </a:outerShdw>
                </a:effectLst>
                <a:latin typeface="Algerian" pitchFamily="82" charset="0"/>
              </a:rPr>
              <a:t>MODELLING</a:t>
            </a:r>
            <a:r>
              <a:rPr lang="en-IN" sz="2400" b="1">
                <a:effectLst>
                  <a:outerShdw blurRad="38100" dist="38100" dir="2700000" algn="tl">
                    <a:srgbClr val="000000">
                      <a:alpha val="43137"/>
                    </a:srgbClr>
                  </a:outerShdw>
                </a:effectLst>
                <a:latin typeface="Algerian" pitchFamily="82" charset="0"/>
              </a:rPr>
              <a:t>:</a:t>
            </a:r>
            <a:endParaRPr lang="en-US" sz="24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idx="1"/>
          </p:nvPr>
        </p:nvSpPr>
        <p:spPr/>
        <p:txBody>
          <a:bodyPr>
            <a:normAutofit fontScale="77500" lnSpcReduction="20000"/>
          </a:bodyPr>
          <a:lstStyle/>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b="1">
                <a:latin typeface="Times New Roman" panose="02020603050405020304" pitchFamily="18" charset="0"/>
                <a:cs typeface="Times New Roman" panose="02020603050405020304" pitchFamily="18" charset="0"/>
              </a:rPr>
              <a:t>R</a:t>
            </a:r>
            <a:r>
              <a:rPr b="1" spc="-40">
                <a:latin typeface="Times New Roman" panose="02020603050405020304" pitchFamily="18" charset="0"/>
                <a:cs typeface="Times New Roman" panose="02020603050405020304" pitchFamily="18" charset="0"/>
              </a:rPr>
              <a:t>E</a:t>
            </a:r>
            <a:r>
              <a:rPr b="1" spc="15">
                <a:latin typeface="Times New Roman" panose="02020603050405020304" pitchFamily="18" charset="0"/>
                <a:cs typeface="Times New Roman" panose="02020603050405020304" pitchFamily="18" charset="0"/>
              </a:rPr>
              <a:t>S</a:t>
            </a:r>
            <a:r>
              <a:rPr b="1" spc="-30">
                <a:latin typeface="Times New Roman" panose="02020603050405020304" pitchFamily="18" charset="0"/>
                <a:cs typeface="Times New Roman" panose="02020603050405020304" pitchFamily="18" charset="0"/>
              </a:rPr>
              <a:t>U</a:t>
            </a:r>
            <a:r>
              <a:rPr b="1" spc="-405">
                <a:latin typeface="Times New Roman" panose="02020603050405020304" pitchFamily="18" charset="0"/>
                <a:cs typeface="Times New Roman" panose="02020603050405020304" pitchFamily="18" charset="0"/>
              </a:rPr>
              <a:t>L</a:t>
            </a:r>
            <a:r>
              <a:rPr b="1">
                <a:latin typeface="Times New Roman" panose="02020603050405020304" pitchFamily="18" charset="0"/>
                <a:cs typeface="Times New Roman" panose="02020603050405020304" pitchFamily="18" charset="0"/>
              </a:rPr>
              <a:t>T</a:t>
            </a:r>
            <a:r>
              <a:rPr lang="en-I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a16="http://schemas.microsoft.com/office/drawing/2014/main" id="{A5F77AED-BCC0-4B05-B532-C70CD23C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348" y="1428736"/>
            <a:ext cx="6215106"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999432" cy="5430333"/>
          </a:xfrm>
          <a:prstGeom prst="rect">
            <a:avLst/>
          </a:prstGeom>
        </p:spPr>
        <p:txBody>
          <a:bodyPr vert="horz" wrap="square" lIns="0" tIns="13335" rIns="0" bIns="0" rtlCol="0">
            <a:spAutoFit/>
          </a:bodyPr>
          <a:lstStyle/>
          <a:p>
            <a:pPr marL="12700">
              <a:lnSpc>
                <a:spcPct val="100000"/>
              </a:lnSpc>
              <a:spcBef>
                <a:spcPts val="105"/>
              </a:spcBef>
            </a:pP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452530" y="1357298"/>
            <a:ext cx="8586853" cy="3539430"/>
          </a:xfrm>
          <a:prstGeom prst="rect">
            <a:avLst/>
          </a:prstGeom>
          <a:noFill/>
        </p:spPr>
        <p:txBody>
          <a:bodyPr wrap="square" rtlCol="0">
            <a:spAutoFit/>
          </a:bodyPr>
          <a:lstStyle/>
          <a:p>
            <a:pPr algn="l"/>
            <a:r>
              <a:rPr lang="en-IN" sz="2800" dirty="0">
                <a:solidFill>
                  <a:srgbClr val="0D0D0D"/>
                </a:solidFill>
                <a:latin typeface="Times New Roman" panose="02020603050405020304" pitchFamily="18" charset="0"/>
                <a:cs typeface="Times New Roman" panose="02020603050405020304" pitchFamily="18" charset="0"/>
              </a:rPr>
              <a:t>In summary, a comprehensive conclusion for a data  analysis in a research study involves a strategic synthesis of key finding of the performance level of an each employee specifically and their implication, contribution to the organisations as a brief.  I use the more options in this excel I get a best report related to my topic name of  Employee Performance Level.  This </a:t>
            </a:r>
            <a:r>
              <a:rPr lang="en-IN" sz="2800">
                <a:solidFill>
                  <a:srgbClr val="0D0D0D"/>
                </a:solidFill>
                <a:latin typeface="Times New Roman" panose="02020603050405020304" pitchFamily="18" charset="0"/>
                <a:cs typeface="Times New Roman" panose="02020603050405020304" pitchFamily="18" charset="0"/>
              </a:rPr>
              <a:t>my conclusion.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881026" y="357166"/>
            <a:ext cx="2643206" cy="707886"/>
          </a:xfrm>
          <a:prstGeom prst="rect">
            <a:avLst/>
          </a:prstGeom>
          <a:noFill/>
        </p:spPr>
        <p:txBody>
          <a:bodyPr wrap="square" rtlCol="0">
            <a:spAutoFit/>
          </a:bodyPr>
          <a:lstStyle/>
          <a:p>
            <a:r>
              <a:rPr lang="en-IN" sz="4000" b="1" dirty="0">
                <a:solidFill>
                  <a:srgbClr val="00B0F0"/>
                </a:solidFill>
              </a:rPr>
              <a:t>Conclusion</a:t>
            </a:r>
            <a:endParaRPr lang="en-US" sz="40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Level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595007" y="2391352"/>
            <a:ext cx="7273289" cy="3072568"/>
          </a:xfrm>
          <a:prstGeom prst="rect">
            <a:avLst/>
          </a:prstGeom>
          <a:noFill/>
        </p:spPr>
        <p:txBody>
          <a:bodyPr wrap="square" rtlCol="0">
            <a:spAutoFit/>
          </a:bodyPr>
          <a:lstStyle/>
          <a:p>
            <a:pPr>
              <a:buFont typeface="Wingdings" pitchFamily="2" charset="2"/>
              <a:buChar char="v"/>
            </a:pPr>
            <a:r>
              <a:rPr lang="en-IN" sz="2400" dirty="0"/>
              <a:t> This Statement  was used for analysing the performance of the employee in the organisation.</a:t>
            </a:r>
          </a:p>
          <a:p>
            <a:pPr>
              <a:buFont typeface="Wingdings" pitchFamily="2" charset="2"/>
              <a:buChar char="v"/>
            </a:pPr>
            <a:endParaRPr lang="en-IN" sz="2400" dirty="0"/>
          </a:p>
          <a:p>
            <a:pPr>
              <a:buFont typeface="Wingdings" pitchFamily="2" charset="2"/>
              <a:buChar char="v"/>
            </a:pPr>
            <a:r>
              <a:rPr lang="en-IN" sz="2400" dirty="0"/>
              <a:t>  This is done with the help of excel, it helps to make data-driven decisions to enhance productivity and recognize achievements, and the major point is to analyse the performance and develop the organisation in the top level.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23836" y="2000240"/>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Pct val="105000"/>
              <a:buFont typeface="Wingdings"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SzPct val="105000"/>
              <a:buFont typeface="Wingdings" pitchFamily="2" charset="2"/>
              <a:buChar char="Ø"/>
            </a:pPr>
            <a:r>
              <a:rPr lang="en-US" sz="2400" dirty="0">
                <a:latin typeface="Times New Roman" panose="02020603050405020304" pitchFamily="18" charset="0"/>
                <a:cs typeface="Times New Roman" panose="02020603050405020304" pitchFamily="18" charset="0"/>
              </a:rPr>
              <a:t>  Employee</a:t>
            </a:r>
          </a:p>
          <a:p>
            <a:pPr marL="285750" indent="-285750">
              <a:buFont typeface="Wingdings" pitchFamily="2" charset="2"/>
              <a:buChar char="Ø"/>
            </a:pPr>
            <a:r>
              <a:rPr lang="en-US" sz="2400" dirty="0">
                <a:latin typeface="Trebuchet MS" panose="020B0603020202020204" pitchFamily="34" charset="0"/>
              </a:rPr>
              <a:t>  Employer</a:t>
            </a:r>
          </a:p>
          <a:p>
            <a:pPr marL="285750" indent="-285750">
              <a:buFont typeface="Wingdings" pitchFamily="2" charset="2"/>
              <a:buChar char="Ø"/>
            </a:pPr>
            <a:r>
              <a:rPr lang="en-US" sz="2400" dirty="0">
                <a:latin typeface="Trebuchet MS" panose="020B0603020202020204" pitchFamily="34" charset="0"/>
              </a:rPr>
              <a:t>  Organization</a:t>
            </a:r>
          </a:p>
          <a:p>
            <a:pPr marL="285750" indent="-285750">
              <a:buFont typeface="Wingdings" pitchFamily="2" charset="2"/>
              <a:buChar char="Ø"/>
            </a:pPr>
            <a:r>
              <a:rPr lang="en-US" sz="2400" dirty="0">
                <a:latin typeface="Trebuchet MS" panose="020B0603020202020204" pitchFamily="34" charset="0"/>
              </a:rPr>
              <a:t>  Firm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498598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Filtering-Mining:</a:t>
            </a:r>
          </a:p>
          <a:p>
            <a:pPr marL="285750" indent="-285750"/>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Graphs-</a:t>
            </a:r>
            <a:r>
              <a:rPr lang="en-US" altLang="en-US" sz="2400" b="1" dirty="0" err="1">
                <a:latin typeface="Times New Roman" panose="02020603050405020304" pitchFamily="18" charset="0"/>
                <a:cs typeface="Times New Roman" panose="02020603050405020304" pitchFamily="18" charset="0"/>
              </a:rPr>
              <a:t>Visualisation</a:t>
            </a:r>
            <a:r>
              <a:rPr lang="en-US" altLang="en-US" sz="2400" b="1" dirty="0">
                <a:latin typeface="Times New Roman" panose="02020603050405020304" pitchFamily="18" charset="0"/>
                <a:cs typeface="Times New Roman" panose="02020603050405020304" pitchFamily="18" charset="0"/>
              </a:rPr>
              <a:t>:</a:t>
            </a:r>
          </a:p>
          <a:p>
            <a:pPr marL="285750" indent="-285750"/>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Table-Summary</a:t>
            </a:r>
          </a:p>
          <a:p>
            <a:pPr marL="285750" indent="-285750"/>
            <a:r>
              <a:rPr lang="en-US" altLang="en-US" sz="24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normAutofit fontScale="90000"/>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are 26 features in this excel format, I take the 4 features using my project they are given below:</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THE “WOW” IN MY SOLUTION is I used in this excel sheet with the help of the method of formula method.  It is used for filtering my data and gives the best performance level. So it will used for </a:t>
            </a:r>
            <a:r>
              <a:rPr lang="en-US" sz="2800" b="1" dirty="0" err="1">
                <a:latin typeface="Times New Roman" panose="02020603050405020304" pitchFamily="18" charset="0"/>
                <a:cs typeface="Times New Roman" panose="02020603050405020304" pitchFamily="18" charset="0"/>
              </a:rPr>
              <a:t>analysing</a:t>
            </a:r>
            <a:r>
              <a:rPr lang="en-US" sz="2800" b="1" dirty="0">
                <a:latin typeface="Times New Roman" panose="02020603050405020304" pitchFamily="18" charset="0"/>
                <a:cs typeface="Times New Roman" panose="02020603050405020304" pitchFamily="18" charset="0"/>
              </a:rPr>
              <a:t> the grade level and also it  improves </a:t>
            </a:r>
            <a:r>
              <a:rPr lang="en-US" sz="2800" b="1" dirty="0" err="1">
                <a:latin typeface="Times New Roman" panose="02020603050405020304" pitchFamily="18" charset="0"/>
                <a:cs typeface="Times New Roman" panose="02020603050405020304" pitchFamily="18" charset="0"/>
              </a:rPr>
              <a:t>organisation’s</a:t>
            </a:r>
            <a:r>
              <a:rPr lang="en-US" sz="2800" b="1" dirty="0">
                <a:latin typeface="Times New Roman" panose="02020603050405020304" pitchFamily="18" charset="0"/>
                <a:cs typeface="Times New Roman" panose="02020603050405020304" pitchFamily="18" charset="0"/>
              </a:rPr>
              <a:t> growth.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838</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43</cp:revision>
  <dcterms:created xsi:type="dcterms:W3CDTF">2024-03-29T15:07:22Z</dcterms:created>
  <dcterms:modified xsi:type="dcterms:W3CDTF">2024-08-28T00:58:55Z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