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4" r:id="rId10"/>
    <p:sldId id="265" r:id="rId11"/>
    <p:sldId id="259" r:id="rId1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D4B86-C436-4734-BE59-A3CCBC3D360A}" type="datetimeFigureOut">
              <a:rPr lang="es-MX" smtClean="0"/>
              <a:t>17/12/2024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20579-9E6F-4416-8275-64F0EBA251F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7152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20579-9E6F-4416-8275-64F0EBA251F1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476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B51CC-C0AB-95BC-E0A4-647729C35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C08374D-585E-0746-1E9E-4BE21DA76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40DB0F-0675-C075-3646-6A86F0C8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918D-4750-4BF9-85CC-E8C48579223B}" type="datetimeFigureOut">
              <a:rPr lang="es-MX" smtClean="0"/>
              <a:t>17/12/2024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42E662-238E-5A60-4111-84D1EC20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BD0979-7087-B977-76D9-355BB72F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95B-B53F-4B70-B10E-B8DCE6DCA2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863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2F515-CE29-6286-EC7F-8AC82DB52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5333EF-5301-2048-D8C2-E48612A64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C69D59-BE08-F877-3272-39B23B36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918D-4750-4BF9-85CC-E8C48579223B}" type="datetimeFigureOut">
              <a:rPr lang="es-MX" smtClean="0"/>
              <a:t>17/12/2024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0311B9-8687-7784-1858-49BFD64E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27F9DF-9044-076F-232F-1DC99E4A5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95B-B53F-4B70-B10E-B8DCE6DCA2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70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94900BB-6504-270F-3AC3-D81F2A87D1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539A9B0-502C-6469-3968-7FA5A55A8F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5DE6E6-3736-0B8C-D518-D9102126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918D-4750-4BF9-85CC-E8C48579223B}" type="datetimeFigureOut">
              <a:rPr lang="es-MX" smtClean="0"/>
              <a:t>17/12/2024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2D728D-304D-B7F0-F725-1F42BF63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DD78E-8774-9B92-3CB4-46D12123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95B-B53F-4B70-B10E-B8DCE6DCA2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6745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929B0-51AB-94CE-EA15-48F8DFAD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BB695-5DFA-B461-A4F4-E60259B0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A4BFF-8D88-B6B7-424B-FC459508D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918D-4750-4BF9-85CC-E8C48579223B}" type="datetimeFigureOut">
              <a:rPr lang="es-MX" smtClean="0"/>
              <a:t>17/12/2024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44A04C-4222-DBF3-5DD7-D29A01D1B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F430B7-871A-D229-A476-E1F3FC137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95B-B53F-4B70-B10E-B8DCE6DCA2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67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B9A10-063B-C001-AE87-530E100D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DFA0B1-F2BB-86FC-A55A-4D0B75745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FB4E0B-666C-B35B-DFCA-EF385D26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918D-4750-4BF9-85CC-E8C48579223B}" type="datetimeFigureOut">
              <a:rPr lang="es-MX" smtClean="0"/>
              <a:t>17/12/2024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1027B0-E9D9-A3AD-C89C-7500BA9E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176938-A053-7A7B-9107-A85CAF95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95B-B53F-4B70-B10E-B8DCE6DCA2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978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F1DE2-FF9E-7C32-7D05-6C8F460C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4FDC9-8B02-9812-B85F-59BD9E5FF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C6F6D2-41D7-AEBA-57BA-7BEF9D50A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6B9F7E-5843-3D06-B0FE-0A8BC3CB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918D-4750-4BF9-85CC-E8C48579223B}" type="datetimeFigureOut">
              <a:rPr lang="es-MX" smtClean="0"/>
              <a:t>17/12/2024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219DDC-76E9-F090-A47E-8AB8898C6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AE9C6D-1060-38B7-ED28-2B4A6CC3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95B-B53F-4B70-B10E-B8DCE6DCA2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00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BD2AE-46FF-51BB-1295-A32490B03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746B30-16F2-3D4E-F757-23E252ACC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50C2D5-6F8A-1263-FC16-F76E29866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9BE9B9B-61C7-7507-E776-D31437CC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D34751-1FDB-F289-E2EF-93D99D983D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84FA3F-2BF8-498F-0DC3-4C4521CD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918D-4750-4BF9-85CC-E8C48579223B}" type="datetimeFigureOut">
              <a:rPr lang="es-MX" smtClean="0"/>
              <a:t>17/12/2024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01C0DFD-48F4-6A26-2BE5-81286ECF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E978885-3BF4-CC96-2A37-91B9F031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95B-B53F-4B70-B10E-B8DCE6DCA2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458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51DF16-EFD7-C28C-402D-0E6BAADF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D33382-D0D7-C45C-546B-9C2EB0DF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918D-4750-4BF9-85CC-E8C48579223B}" type="datetimeFigureOut">
              <a:rPr lang="es-MX" smtClean="0"/>
              <a:t>17/12/2024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91BA4E-F53C-9E04-ED3F-D5F96DA8E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226B381-C387-2512-4E8A-DE20DBD20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95B-B53F-4B70-B10E-B8DCE6DCA2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554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EEC35A7-3456-66BE-4510-85D5815E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918D-4750-4BF9-85CC-E8C48579223B}" type="datetimeFigureOut">
              <a:rPr lang="es-MX" smtClean="0"/>
              <a:t>17/12/2024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2BB443C-9300-2940-9676-066C6F9ED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2D2E3E-35D9-14CB-B851-C2665409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95B-B53F-4B70-B10E-B8DCE6DCA2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796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3D52E-1A86-61D5-5251-0501C1014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BA88A3-4F8F-7B1E-B3E6-6F56B14CD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DEBE2F-77FD-513B-18E3-0A94D8E53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738F5E-78BE-6A1E-E81E-21DD3C92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918D-4750-4BF9-85CC-E8C48579223B}" type="datetimeFigureOut">
              <a:rPr lang="es-MX" smtClean="0"/>
              <a:t>17/12/2024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460364-8122-ECE3-B81A-B72C4959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7E16D0-8405-42DA-E1BC-0BD02F16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95B-B53F-4B70-B10E-B8DCE6DCA2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933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0DB87-6251-BB46-A0B1-BF113AC3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79B2ED1-55E8-1E16-7249-946949ADFD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274375-66C0-7087-177A-5D8FAC04D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728DE-ABFC-A26A-45BD-2FD364CB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9918D-4750-4BF9-85CC-E8C48579223B}" type="datetimeFigureOut">
              <a:rPr lang="es-MX" smtClean="0"/>
              <a:t>17/12/2024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E1AC28-EEB0-4678-D5FA-90975D61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D9A227-D1FB-876B-13FA-91CE5016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4995B-B53F-4B70-B10E-B8DCE6DCA2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26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21F975-6D96-1433-0312-D68CDC15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15BF7D-A6A9-DF91-5015-3858414E6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56D4B3-4D5B-DF93-23A1-65E55EF01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9918D-4750-4BF9-85CC-E8C48579223B}" type="datetimeFigureOut">
              <a:rPr lang="es-MX" smtClean="0"/>
              <a:t>17/12/2024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77D449-E3D3-9383-FAE8-98F843C81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850B99-C94D-C0BF-5F7A-5AAEFF947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64995B-B53F-4B70-B10E-B8DCE6DCA2D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5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8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microsoft.com/office/2007/relationships/hdphoto" Target="../media/hdphoto5.wdp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7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oster 3d Penguin dans des lunettes de soleil derrière une page blanche -  PIXERS.FR">
            <a:extLst>
              <a:ext uri="{FF2B5EF4-FFF2-40B4-BE49-F238E27FC236}">
                <a16:creationId xmlns:a16="http://schemas.microsoft.com/office/drawing/2014/main" id="{DC59DC18-1687-7F6A-55D8-80A001EB89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59" b="4297"/>
          <a:stretch/>
        </p:blipFill>
        <p:spPr bwMode="auto">
          <a:xfrm>
            <a:off x="11292561" y="5081562"/>
            <a:ext cx="984282" cy="143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1C83144-67E1-190B-DD5B-430E5A9C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07" y="1366838"/>
            <a:ext cx="2143125" cy="214312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6DD33F-F626-B691-B3A6-CD4E0B9F6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5211"/>
            <a:ext cx="9144000" cy="2387600"/>
          </a:xfrm>
        </p:spPr>
        <p:txBody>
          <a:bodyPr/>
          <a:lstStyle/>
          <a:p>
            <a:pPr fontAlgn="base">
              <a:lnSpc>
                <a:spcPts val="3300"/>
              </a:lnSpc>
              <a:spcAft>
                <a:spcPts val="1200"/>
              </a:spcAft>
            </a:pPr>
            <a:r>
              <a:rPr lang="en-US" b="1" i="0" dirty="0">
                <a:solidFill>
                  <a:srgbClr val="202124"/>
                </a:solidFill>
                <a:effectLst/>
                <a:latin typeface="zeitung"/>
              </a:rPr>
              <a:t>Cyber Security Attacks</a:t>
            </a: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br>
              <a:rPr lang="en-US" b="1" i="0" dirty="0">
                <a:solidFill>
                  <a:srgbClr val="202124"/>
                </a:solidFill>
                <a:effectLst/>
                <a:latin typeface="zeitung"/>
              </a:rPr>
            </a:br>
            <a:r>
              <a:rPr lang="en-US" sz="2400" b="0" i="0" dirty="0">
                <a:solidFill>
                  <a:srgbClr val="5F6368"/>
                </a:solidFill>
                <a:effectLst/>
                <a:latin typeface="Inter"/>
              </a:rPr>
              <a:t>Consists of 25 varied metrics and 40,000 records</a:t>
            </a:r>
            <a:endParaRPr lang="es-MX" sz="2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39B15C-EC1B-AA15-D079-18027EEDA5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6242" y="1535211"/>
            <a:ext cx="2328421" cy="632954"/>
          </a:xfrm>
        </p:spPr>
        <p:txBody>
          <a:bodyPr/>
          <a:lstStyle/>
          <a:p>
            <a:pPr algn="r"/>
            <a:r>
              <a:rPr lang="es-MX" b="1" dirty="0"/>
              <a:t>Equipo 11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17C5C7-7377-DDB6-07FE-016C5E664474}"/>
              </a:ext>
            </a:extLst>
          </p:cNvPr>
          <p:cNvSpPr txBox="1"/>
          <p:nvPr/>
        </p:nvSpPr>
        <p:spPr>
          <a:xfrm>
            <a:off x="8484123" y="6329770"/>
            <a:ext cx="3806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/>
              <a:t> </a:t>
            </a:r>
            <a:r>
              <a:rPr lang="es-MX" dirty="0" err="1"/>
              <a:t>Incribo's</a:t>
            </a:r>
            <a:r>
              <a:rPr lang="es-MX" dirty="0"/>
              <a:t> </a:t>
            </a:r>
            <a:r>
              <a:rPr lang="es-MX" dirty="0" err="1"/>
              <a:t>synthetic</a:t>
            </a:r>
            <a:r>
              <a:rPr lang="es-MX" dirty="0"/>
              <a:t> </a:t>
            </a:r>
            <a:r>
              <a:rPr lang="es-MX" dirty="0" err="1"/>
              <a:t>cyber</a:t>
            </a:r>
            <a:r>
              <a:rPr lang="es-MX" dirty="0"/>
              <a:t> </a:t>
            </a:r>
            <a:r>
              <a:rPr lang="es-MX" dirty="0" err="1"/>
              <a:t>dataset</a:t>
            </a:r>
            <a:endParaRPr lang="es-MX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DFDDAAC-D2F2-0062-B78E-68C926856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23" y="3476027"/>
            <a:ext cx="404617" cy="4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52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FDAA7A6-6E2E-9C47-A922-3D3A7D420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91" y="172433"/>
            <a:ext cx="12005818" cy="54151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02732F4-ACDD-EAEF-FF79-730628456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400" b="91600" l="10000" r="90000">
                        <a14:foregroundMark x1="50000" y1="29200" x2="56000" y2="25600"/>
                        <a14:foregroundMark x1="50400" y1="9000" x2="46200" y2="8600"/>
                        <a14:foregroundMark x1="49000" y1="5400" x2="49000" y2="5400"/>
                        <a14:foregroundMark x1="51000" y1="60600" x2="69200" y2="49400"/>
                        <a14:foregroundMark x1="41800" y1="91600" x2="41800" y2="90800"/>
                        <a14:foregroundMark x1="59200" y1="88400" x2="59200" y2="884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8125903" y="3630104"/>
            <a:ext cx="2038743" cy="2038743"/>
          </a:xfrm>
          <a:prstGeom prst="rect">
            <a:avLst/>
          </a:prstGeom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4380F166-4DA6-8FF9-99F9-029B13DD9B56}"/>
              </a:ext>
            </a:extLst>
          </p:cNvPr>
          <p:cNvSpPr/>
          <p:nvPr/>
        </p:nvSpPr>
        <p:spPr>
          <a:xfrm>
            <a:off x="5632518" y="2846894"/>
            <a:ext cx="794793" cy="999242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260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76B0C-E027-015F-0CA2-70E5B120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ffordable Afterlife DEMO" pitchFamily="50" charset="0"/>
              </a:rPr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67F1B-A314-FBC1-0DE8-29F6AB30E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156" y="1690688"/>
            <a:ext cx="9201346" cy="4351338"/>
          </a:xfrm>
        </p:spPr>
        <p:txBody>
          <a:bodyPr/>
          <a:lstStyle/>
          <a:p>
            <a:pPr algn="just"/>
            <a:r>
              <a:rPr lang="es-MX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análisis de ciberataques revela que la mayoría ocurren en horarios nocturnos, con picos leves los domingos, lo que resalta la necesidad de vigilancia en horarios críticos. Los protocolos TCP, ICMP y UDP, junto con los puertos 34117 y 7508, son los más atacados, especialmente en servicios HTTP, DNS y FTP, lo que indica intentos de explotar servicios clave. La mayoría de los ataques se originan en regiones específicas de India, vinculadas a su creciente infraestructura tecnológica. Finalmente, el sistema responde de forma consistente ante diferentes firmas de ataque, mostrando un enfoque equilibrado en la gestión de amenazas.</a:t>
            </a:r>
          </a:p>
          <a:p>
            <a:endParaRPr lang="es-MX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93FA7F0E-6A60-9A05-7F8C-AE407661CEE5}"/>
              </a:ext>
            </a:extLst>
          </p:cNvPr>
          <p:cNvGrpSpPr/>
          <p:nvPr/>
        </p:nvGrpSpPr>
        <p:grpSpPr>
          <a:xfrm>
            <a:off x="6585409" y="4461761"/>
            <a:ext cx="6060256" cy="2396239"/>
            <a:chOff x="6585409" y="4461761"/>
            <a:chExt cx="6060256" cy="2396239"/>
          </a:xfrm>
        </p:grpSpPr>
        <p:pic>
          <p:nvPicPr>
            <p:cNvPr id="2050" name="Picture 2" descr="Pinguino pingüino, animales, vertebrado, dibujos animados png | PNGWing">
              <a:extLst>
                <a:ext uri="{FF2B5EF4-FFF2-40B4-BE49-F238E27FC236}">
                  <a16:creationId xmlns:a16="http://schemas.microsoft.com/office/drawing/2014/main" id="{97DECDBF-8E8C-4127-8708-745257F75B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7065" y1="18182" x2="61196" y2="18759"/>
                          <a14:foregroundMark x1="22826" y1="35209" x2="35870" y2="32179"/>
                          <a14:foregroundMark x1="35870" y1="32179" x2="39674" y2="3434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4511" y="4461761"/>
              <a:ext cx="3181154" cy="2396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0E832421-76C0-A454-8A4E-904CE3C58358}"/>
                </a:ext>
              </a:extLst>
            </p:cNvPr>
            <p:cNvSpPr txBox="1"/>
            <p:nvPr/>
          </p:nvSpPr>
          <p:spPr>
            <a:xfrm>
              <a:off x="6585409" y="4690384"/>
              <a:ext cx="483595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capulco Night Fever" panose="02000500000000000000" pitchFamily="2" charset="0"/>
                </a:rPr>
                <a:t>Gracias </a:t>
              </a:r>
            </a:p>
            <a:p>
              <a:pPr algn="ctr"/>
              <a:r>
                <a:rPr lang="es-MX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capulco Night Fever" panose="02000500000000000000" pitchFamily="2" charset="0"/>
                </a:rPr>
                <a:t>x </a:t>
              </a:r>
            </a:p>
            <a:p>
              <a:pPr algn="ctr"/>
              <a:r>
                <a:rPr lang="es-MX" sz="4000" b="1" dirty="0">
                  <a:ln w="13462">
                    <a:solidFill>
                      <a:schemeClr val="bg1"/>
                    </a:solidFill>
                    <a:prstDash val="solid"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>
                    <a:outerShdw dist="38100" dir="2700000" algn="bl" rotWithShape="0">
                      <a:schemeClr val="accent5"/>
                    </a:outerShdw>
                  </a:effectLst>
                  <a:latin typeface="Acapulco Night Fever" panose="02000500000000000000" pitchFamily="2" charset="0"/>
                </a:rPr>
                <a:t>su atención!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827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CBC9A6-0FEF-C3CE-EC07-CCF523A4E7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42" t="3153" r="17377" b="8316"/>
          <a:stretch/>
        </p:blipFill>
        <p:spPr>
          <a:xfrm>
            <a:off x="10360058" y="4644509"/>
            <a:ext cx="1338607" cy="192443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90B74F7-FD39-6D43-DB5C-5EAF853B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25" y="216220"/>
            <a:ext cx="10515600" cy="811304"/>
          </a:xfrm>
        </p:spPr>
        <p:txBody>
          <a:bodyPr/>
          <a:lstStyle/>
          <a:p>
            <a:r>
              <a:rPr lang="es-MX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A8B097-D6FA-7E91-1399-7A6E290A3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5" y="1065229"/>
            <a:ext cx="11552550" cy="5503716"/>
          </a:xfrm>
        </p:spPr>
        <p:txBody>
          <a:bodyPr>
            <a:normAutofit/>
          </a:bodyPr>
          <a:lstStyle/>
          <a:p>
            <a:pPr algn="just"/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ciberseguridad es un campo crítico para las organizaciones, y la detección de patrones en eventos de seguridad es clave para prevenir ataques y reforzar defensas. </a:t>
            </a:r>
          </a:p>
          <a:p>
            <a:pPr algn="just"/>
            <a:endParaRPr lang="es-MX" dirty="0"/>
          </a:p>
          <a:p>
            <a:pPr marL="0" indent="0" algn="just">
              <a:buNone/>
            </a:pPr>
            <a:r>
              <a:rPr lang="es-MX" dirty="0"/>
              <a:t>	</a:t>
            </a:r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GENERAL</a:t>
            </a:r>
          </a:p>
          <a:p>
            <a:pPr marL="0" indent="0" algn="just">
              <a:buNone/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Analizar patrones temporales, geográficos, y técnicos en los ciberataques registrados para identificar vulnerabilidades críticas y generar estrategias de seguridad informática más efectivas.</a:t>
            </a:r>
          </a:p>
          <a:p>
            <a:pPr marL="0" indent="0" algn="just">
              <a:buNone/>
            </a:pPr>
            <a:endParaRPr lang="es-MX" sz="19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MX" sz="19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s-MX" sz="1900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OBJETIVOS ESPECÍFICOS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Identificar patrones temporales en los ciberataques 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Evaluar la asociación entre protocolos inseguros y ataques de alta severidad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Determinar los puertos de destino más vulnerables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Analizar patrones geográficos en las fuentes de ciberataques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Examinar la relación entre las firmas de ataque detectadas y las acciones tomadas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s-MX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s-MX" dirty="0"/>
          </a:p>
        </p:txBody>
      </p:sp>
      <p:pic>
        <p:nvPicPr>
          <p:cNvPr id="1028" name="Picture 4" descr="Regalos y productos: Redhat | Redbubble">
            <a:extLst>
              <a:ext uri="{FF2B5EF4-FFF2-40B4-BE49-F238E27FC236}">
                <a16:creationId xmlns:a16="http://schemas.microsoft.com/office/drawing/2014/main" id="{E8BC4669-845B-10A7-418D-7443E964B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9076" flipH="1">
            <a:off x="10664327" y="4378731"/>
            <a:ext cx="936874" cy="936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0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495665A-5A71-078C-1BD9-038A72189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33" y="177348"/>
            <a:ext cx="11874333" cy="650330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C4BF3AA-45D7-35D6-B184-A56B73E82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571" b="90000" l="10000" r="90000">
                        <a14:foregroundMark x1="35857" y1="11429" x2="54000" y2="7429"/>
                        <a14:foregroundMark x1="54000" y1="7429" x2="55143" y2="65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86511" y="886119"/>
            <a:ext cx="1427179" cy="142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24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A692606-5A26-D3EE-52C9-830BD5A43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343709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A00E3B9-3E13-FB99-DB6A-C4A4B682D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8324" y="2727695"/>
            <a:ext cx="3307059" cy="41303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4886B5-3D63-AC71-2FF9-A0BCC5F5D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605" y="2727694"/>
            <a:ext cx="2542808" cy="4130306"/>
          </a:xfrm>
          <a:prstGeom prst="rect">
            <a:avLst/>
          </a:prstGeom>
        </p:spPr>
      </p:pic>
      <p:pic>
        <p:nvPicPr>
          <p:cNvPr id="5122" name="Picture 2" descr="Pingüino 3d en copas hace algo de presentación carteles para la pared •  pósters esfuerzos, afilado, pingüinos | myloview.es">
            <a:extLst>
              <a:ext uri="{FF2B5EF4-FFF2-40B4-BE49-F238E27FC236}">
                <a16:creationId xmlns:a16="http://schemas.microsoft.com/office/drawing/2014/main" id="{DAD45745-9861-4755-50C9-9217E3F51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33" b="90000" l="10000" r="90000">
                        <a14:foregroundMark x1="28000" y1="12000" x2="38750" y2="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935" y="5344998"/>
            <a:ext cx="2128101" cy="159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130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54E76AB-99AA-5100-46E4-33A885C83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6" y="0"/>
            <a:ext cx="11542334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42DDFBF-CC86-EDE9-814C-8AF2B99F7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331" y="3220890"/>
            <a:ext cx="5410669" cy="1226926"/>
          </a:xfrm>
          <a:prstGeom prst="rect">
            <a:avLst/>
          </a:prstGeom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6F2D1220-7063-6DED-E0CD-8C596D159AF8}"/>
              </a:ext>
            </a:extLst>
          </p:cNvPr>
          <p:cNvSpPr/>
          <p:nvPr/>
        </p:nvSpPr>
        <p:spPr>
          <a:xfrm>
            <a:off x="5571241" y="3429000"/>
            <a:ext cx="1131217" cy="558538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93C5273-1DAE-34C4-EF6C-A61BEF1A8C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286" b="90000" l="7429" r="91571">
                        <a14:foregroundMark x1="7429" y1="26714" x2="13429" y2="33000"/>
                        <a14:foregroundMark x1="79571" y1="33286" x2="91714" y2="35286"/>
                        <a14:foregroundMark x1="33143" y1="10571" x2="45429" y2="8286"/>
                        <a14:foregroundMark x1="45429" y1="8286" x2="49857" y2="828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14778" y="1851778"/>
            <a:ext cx="1577222" cy="1577222"/>
          </a:xfrm>
          <a:prstGeom prst="rect">
            <a:avLst/>
          </a:prstGeom>
        </p:spPr>
      </p:pic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013D85D8-D52A-F7B0-8E4A-205A6B900998}"/>
              </a:ext>
            </a:extLst>
          </p:cNvPr>
          <p:cNvCxnSpPr/>
          <p:nvPr/>
        </p:nvCxnSpPr>
        <p:spPr>
          <a:xfrm>
            <a:off x="6853286" y="3695308"/>
            <a:ext cx="149886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710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8E7630-D971-9427-82A3-BA1A141C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6" y="298018"/>
            <a:ext cx="11951368" cy="577991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61E9D23-2C93-0586-ECC5-E2AD761C5A36}"/>
              </a:ext>
            </a:extLst>
          </p:cNvPr>
          <p:cNvSpPr txBox="1"/>
          <p:nvPr/>
        </p:nvSpPr>
        <p:spPr>
          <a:xfrm>
            <a:off x="11051357" y="6094428"/>
            <a:ext cx="1140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Affordable Afterlife DEMO" pitchFamily="50" charset="0"/>
              </a:rPr>
              <a:t>Pt. 1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A8964BF-6575-079A-4A83-2273169A1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78" b="89869" l="9804" r="89706">
                        <a14:foregroundMark x1="42647" y1="2614" x2="51634" y2="6699"/>
                        <a14:foregroundMark x1="51634" y1="6699" x2="62418" y2="7680"/>
                        <a14:foregroundMark x1="53922" y1="3105" x2="44608" y2="2778"/>
                        <a14:foregroundMark x1="57190" y1="26961" x2="55065" y2="26797"/>
                        <a14:foregroundMark x1="39869" y1="89216" x2="41503" y2="85784"/>
                        <a14:foregroundMark x1="59967" y1="89869" x2="60784" y2="864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21071" y="5157148"/>
            <a:ext cx="1874559" cy="187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0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83D2DBD-0F53-5EF7-BC9E-3F2706656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18" y="0"/>
            <a:ext cx="11255604" cy="218001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B3E54DB-586C-9658-C12B-EFC3B04BD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051" y="2180019"/>
            <a:ext cx="7688119" cy="465141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419200B-2BCC-B3CE-1AAE-F89058381647}"/>
              </a:ext>
            </a:extLst>
          </p:cNvPr>
          <p:cNvSpPr txBox="1"/>
          <p:nvPr/>
        </p:nvSpPr>
        <p:spPr>
          <a:xfrm>
            <a:off x="9155502" y="2285999"/>
            <a:ext cx="1140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latin typeface="Affordable Afterlife DEMO" pitchFamily="50" charset="0"/>
              </a:rPr>
              <a:t>Pt. 2</a:t>
            </a:r>
          </a:p>
        </p:txBody>
      </p:sp>
      <p:sp>
        <p:nvSpPr>
          <p:cNvPr id="7" name="Flecha: hacia abajo 6">
            <a:extLst>
              <a:ext uri="{FF2B5EF4-FFF2-40B4-BE49-F238E27FC236}">
                <a16:creationId xmlns:a16="http://schemas.microsoft.com/office/drawing/2014/main" id="{78CFEDB0-C100-5E2C-8142-F35FB5597129}"/>
              </a:ext>
            </a:extLst>
          </p:cNvPr>
          <p:cNvSpPr/>
          <p:nvPr/>
        </p:nvSpPr>
        <p:spPr>
          <a:xfrm>
            <a:off x="7494309" y="1668544"/>
            <a:ext cx="810705" cy="1366887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DBC295F-AC7E-511B-6FD7-D2DA055DB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778" b="89869" l="9804" r="89706">
                        <a14:foregroundMark x1="42647" y1="2614" x2="51634" y2="6699"/>
                        <a14:foregroundMark x1="51634" y1="6699" x2="62418" y2="7680"/>
                        <a14:foregroundMark x1="53922" y1="3105" x2="44608" y2="2778"/>
                        <a14:foregroundMark x1="57190" y1="26961" x2="55065" y2="26797"/>
                        <a14:foregroundMark x1="39869" y1="89216" x2="41503" y2="85784"/>
                        <a14:foregroundMark x1="59967" y1="89869" x2="60784" y2="8643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7937366" y="919112"/>
            <a:ext cx="1366887" cy="1366887"/>
          </a:xfrm>
          <a:prstGeom prst="rect">
            <a:avLst/>
          </a:prstGeom>
        </p:spPr>
      </p:pic>
      <p:sp>
        <p:nvSpPr>
          <p:cNvPr id="9" name="Cerrar llave 8">
            <a:extLst>
              <a:ext uri="{FF2B5EF4-FFF2-40B4-BE49-F238E27FC236}">
                <a16:creationId xmlns:a16="http://schemas.microsoft.com/office/drawing/2014/main" id="{D42D21D2-8122-CA4D-D080-9C58652C732A}"/>
              </a:ext>
            </a:extLst>
          </p:cNvPr>
          <p:cNvSpPr/>
          <p:nvPr/>
        </p:nvSpPr>
        <p:spPr>
          <a:xfrm>
            <a:off x="2689726" y="6192253"/>
            <a:ext cx="240632" cy="588210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3BCBC6F-1D1A-75A9-5C67-B62F8B18B9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228" r="29551" b="11793"/>
          <a:stretch/>
        </p:blipFill>
        <p:spPr>
          <a:xfrm>
            <a:off x="2930358" y="6192253"/>
            <a:ext cx="2085474" cy="552831"/>
          </a:xfrm>
          <a:prstGeom prst="rect">
            <a:avLst/>
          </a:prstGeom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26C0224A-6A94-87B6-EDD6-9733AE0366BC}"/>
              </a:ext>
            </a:extLst>
          </p:cNvPr>
          <p:cNvCxnSpPr/>
          <p:nvPr/>
        </p:nvCxnSpPr>
        <p:spPr>
          <a:xfrm>
            <a:off x="1593516" y="6523791"/>
            <a:ext cx="97322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48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ECFAFD-3D51-E8CE-B682-A8C906722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77"/>
            <a:ext cx="12192000" cy="66756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10672D-E55F-02E8-0598-80F54C0FC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229" y="653924"/>
            <a:ext cx="3936214" cy="4408270"/>
          </a:xfrm>
          <a:prstGeom prst="rect">
            <a:avLst/>
          </a:prstGeom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CA23ACB9-0852-203E-7151-CC104D9E5193}"/>
              </a:ext>
            </a:extLst>
          </p:cNvPr>
          <p:cNvSpPr/>
          <p:nvPr/>
        </p:nvSpPr>
        <p:spPr>
          <a:xfrm>
            <a:off x="6825006" y="2733773"/>
            <a:ext cx="1423448" cy="763571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D3B0DC-80A5-563A-F500-A00223DC3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125" r="91000">
                        <a14:foregroundMark x1="5125" y1="31625" x2="11000" y2="29500"/>
                        <a14:foregroundMark x1="48125" y1="27625" x2="50875" y2="27125"/>
                        <a14:foregroundMark x1="91000" y1="66000" x2="90875" y2="675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154679">
            <a:off x="6367570" y="1707325"/>
            <a:ext cx="1632501" cy="1632501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40AA9B6-62C3-6041-1B1D-5F17B9D831AE}"/>
              </a:ext>
            </a:extLst>
          </p:cNvPr>
          <p:cNvSpPr txBox="1"/>
          <p:nvPr/>
        </p:nvSpPr>
        <p:spPr>
          <a:xfrm>
            <a:off x="9822418" y="5033814"/>
            <a:ext cx="216039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FF0000"/>
                </a:solidFill>
              </a:rPr>
              <a:t>Port: </a:t>
            </a:r>
          </a:p>
          <a:p>
            <a:r>
              <a:rPr lang="es-MX" sz="12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34117</a:t>
            </a:r>
            <a:endParaRPr lang="es-MX" sz="1200" dirty="0">
              <a:solidFill>
                <a:srgbClr val="E3E3E3"/>
              </a:solidFill>
              <a:latin typeface="Roboto" panose="02000000000000000000" pitchFamily="2" charset="0"/>
            </a:endParaRPr>
          </a:p>
          <a:p>
            <a:r>
              <a:rPr lang="es-MX" sz="1200" b="1" i="0" dirty="0">
                <a:solidFill>
                  <a:srgbClr val="E3E3E3"/>
                </a:solidFill>
                <a:effectLst/>
                <a:latin typeface="Roboto" panose="02000000000000000000" pitchFamily="2" charset="0"/>
              </a:rPr>
              <a:t>7508</a:t>
            </a:r>
          </a:p>
          <a:p>
            <a:endParaRPr lang="es-MX" sz="1100" b="1" dirty="0">
              <a:solidFill>
                <a:srgbClr val="E3E3E3"/>
              </a:solidFill>
              <a:latin typeface="Roboto" panose="02000000000000000000" pitchFamily="2" charset="0"/>
            </a:endParaRPr>
          </a:p>
          <a:p>
            <a:r>
              <a:rPr lang="es-MX" sz="1600" b="1" dirty="0" err="1">
                <a:solidFill>
                  <a:srgbClr val="FF0000"/>
                </a:solidFill>
                <a:latin typeface="Roboto" panose="02000000000000000000" pitchFamily="2" charset="0"/>
              </a:rPr>
              <a:t>Traffic</a:t>
            </a:r>
            <a:endParaRPr lang="es-MX" sz="1600" b="1" dirty="0">
              <a:solidFill>
                <a:srgbClr val="FF0000"/>
              </a:solidFill>
              <a:latin typeface="Roboto" panose="02000000000000000000" pitchFamily="2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1200" b="1" dirty="0">
                <a:solidFill>
                  <a:srgbClr val="E3E3E3"/>
                </a:solidFill>
                <a:latin typeface="Roboto" panose="02000000000000000000" pitchFamily="2" charset="0"/>
              </a:rPr>
              <a:t>HTTPS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b="1" dirty="0">
                <a:solidFill>
                  <a:srgbClr val="E3E3E3"/>
                </a:solidFill>
                <a:latin typeface="Roboto" panose="02000000000000000000" pitchFamily="2" charset="0"/>
              </a:rPr>
              <a:t>DNS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1200" b="1" dirty="0">
                <a:solidFill>
                  <a:srgbClr val="E3E3E3"/>
                </a:solidFill>
                <a:latin typeface="Roboto" panose="02000000000000000000" pitchFamily="2" charset="0"/>
              </a:rPr>
              <a:t>FTP</a:t>
            </a:r>
            <a:endParaRPr lang="es-MX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39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91E41DB-B31A-344D-4DFA-3B3B263D7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7" y="333087"/>
            <a:ext cx="11972316" cy="526306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2A01C47-35B1-F546-4D10-E0A97B5D4B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000" b="95111" l="10000" r="98571">
                        <a14:foregroundMark x1="40143" y1="6889" x2="60714" y2="6222"/>
                        <a14:foregroundMark x1="60714" y1="6222" x2="70143" y2="6444"/>
                        <a14:foregroundMark x1="70143" y1="6444" x2="70143" y2="6333"/>
                        <a14:foregroundMark x1="92857" y1="21889" x2="94714" y2="31111"/>
                        <a14:foregroundMark x1="98857" y1="28556" x2="98143" y2="28444"/>
                        <a14:foregroundMark x1="58429" y1="80667" x2="64714" y2="90222"/>
                        <a14:foregroundMark x1="29714" y1="95111" x2="29714" y2="882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flipH="1">
            <a:off x="6640004" y="3671396"/>
            <a:ext cx="1438373" cy="1849337"/>
          </a:xfrm>
          <a:prstGeom prst="rect">
            <a:avLst/>
          </a:prstGeom>
        </p:spPr>
      </p:pic>
      <p:sp>
        <p:nvSpPr>
          <p:cNvPr id="5" name="Flecha: hacia abajo 4">
            <a:extLst>
              <a:ext uri="{FF2B5EF4-FFF2-40B4-BE49-F238E27FC236}">
                <a16:creationId xmlns:a16="http://schemas.microsoft.com/office/drawing/2014/main" id="{2E2F516F-1C17-E1C6-1945-57C44D2A386B}"/>
              </a:ext>
            </a:extLst>
          </p:cNvPr>
          <p:cNvSpPr/>
          <p:nvPr/>
        </p:nvSpPr>
        <p:spPr>
          <a:xfrm>
            <a:off x="0" y="2420162"/>
            <a:ext cx="782425" cy="1088909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04F7689-7581-F647-BF8D-D48BEFE751BB}"/>
              </a:ext>
            </a:extLst>
          </p:cNvPr>
          <p:cNvCxnSpPr/>
          <p:nvPr/>
        </p:nvCxnSpPr>
        <p:spPr>
          <a:xfrm>
            <a:off x="582804" y="3587262"/>
            <a:ext cx="438108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7B7DA8D6-593C-3A3A-ABB0-A6F7D29BEA8F}"/>
              </a:ext>
            </a:extLst>
          </p:cNvPr>
          <p:cNvCxnSpPr/>
          <p:nvPr/>
        </p:nvCxnSpPr>
        <p:spPr>
          <a:xfrm>
            <a:off x="582804" y="3799952"/>
            <a:ext cx="438108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6887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260</Words>
  <Application>Microsoft Office PowerPoint</Application>
  <PresentationFormat>Panorámica</PresentationFormat>
  <Paragraphs>31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1" baseType="lpstr">
      <vt:lpstr>Acapulco Night Fever</vt:lpstr>
      <vt:lpstr>Affordable Afterlife DEMO</vt:lpstr>
      <vt:lpstr>Arial</vt:lpstr>
      <vt:lpstr>Calibri</vt:lpstr>
      <vt:lpstr>Calibri Light</vt:lpstr>
      <vt:lpstr>Inter</vt:lpstr>
      <vt:lpstr>Roboto</vt:lpstr>
      <vt:lpstr>Symbol</vt:lpstr>
      <vt:lpstr>zeitung</vt:lpstr>
      <vt:lpstr>Tema de Office</vt:lpstr>
      <vt:lpstr>Cyber Security Attacks  Consists of 25 varied metrics and 40,000 records</vt:lpstr>
      <vt:lpstr>Introducción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 Cuevas</dc:creator>
  <cp:lastModifiedBy>Eli Cuevas</cp:lastModifiedBy>
  <cp:revision>4</cp:revision>
  <dcterms:created xsi:type="dcterms:W3CDTF">2024-12-18T05:10:27Z</dcterms:created>
  <dcterms:modified xsi:type="dcterms:W3CDTF">2024-12-18T06:22:43Z</dcterms:modified>
</cp:coreProperties>
</file>