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34E9-9C4B-40DD-B5E3-F2C2DA15D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05CF7C-AE81-4B24-8123-8AD4BA9997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373E41-C9E7-40D1-8975-3A483E293109}"/>
              </a:ext>
            </a:extLst>
          </p:cNvPr>
          <p:cNvSpPr>
            <a:spLocks noGrp="1"/>
          </p:cNvSpPr>
          <p:nvPr>
            <p:ph type="dt" sz="half" idx="10"/>
          </p:nvPr>
        </p:nvSpPr>
        <p:spPr/>
        <p:txBody>
          <a:bodyPr/>
          <a:lstStyle/>
          <a:p>
            <a:fld id="{8D6362D4-7DB5-4EA6-902F-A27BFEFDDC01}" type="datetimeFigureOut">
              <a:rPr lang="en-IN" smtClean="0"/>
              <a:t>07-02-2021</a:t>
            </a:fld>
            <a:endParaRPr lang="en-IN" dirty="0"/>
          </a:p>
        </p:txBody>
      </p:sp>
      <p:sp>
        <p:nvSpPr>
          <p:cNvPr id="5" name="Footer Placeholder 4">
            <a:extLst>
              <a:ext uri="{FF2B5EF4-FFF2-40B4-BE49-F238E27FC236}">
                <a16:creationId xmlns:a16="http://schemas.microsoft.com/office/drawing/2014/main" id="{E933EA66-57FF-454F-8D13-9ED2D23B9D1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52EEE48-2E18-4F4C-B845-07D124A2A7C5}"/>
              </a:ext>
            </a:extLst>
          </p:cNvPr>
          <p:cNvSpPr>
            <a:spLocks noGrp="1"/>
          </p:cNvSpPr>
          <p:nvPr>
            <p:ph type="sldNum" sz="quarter" idx="12"/>
          </p:nvPr>
        </p:nvSpPr>
        <p:spPr/>
        <p:txBody>
          <a:bodyPr/>
          <a:lstStyle/>
          <a:p>
            <a:fld id="{53642416-E69B-4CA8-9742-3BA452A47606}" type="slidenum">
              <a:rPr lang="en-IN" smtClean="0"/>
              <a:t>‹#›</a:t>
            </a:fld>
            <a:endParaRPr lang="en-IN" dirty="0"/>
          </a:p>
        </p:txBody>
      </p:sp>
    </p:spTree>
    <p:extLst>
      <p:ext uri="{BB962C8B-B14F-4D97-AF65-F5344CB8AC3E}">
        <p14:creationId xmlns:p14="http://schemas.microsoft.com/office/powerpoint/2010/main" val="21428281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9BBF-24ED-4354-90A4-92B0E172A4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FBA36A-24B1-48B8-AE72-DBC2D4C6D9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7C33CD-3A9B-4E50-9ED8-F4EBBC2E88BF}"/>
              </a:ext>
            </a:extLst>
          </p:cNvPr>
          <p:cNvSpPr>
            <a:spLocks noGrp="1"/>
          </p:cNvSpPr>
          <p:nvPr>
            <p:ph type="dt" sz="half" idx="10"/>
          </p:nvPr>
        </p:nvSpPr>
        <p:spPr/>
        <p:txBody>
          <a:bodyPr/>
          <a:lstStyle/>
          <a:p>
            <a:fld id="{8D6362D4-7DB5-4EA6-902F-A27BFEFDDC01}" type="datetimeFigureOut">
              <a:rPr lang="en-IN" smtClean="0"/>
              <a:t>07-02-2021</a:t>
            </a:fld>
            <a:endParaRPr lang="en-IN" dirty="0"/>
          </a:p>
        </p:txBody>
      </p:sp>
      <p:sp>
        <p:nvSpPr>
          <p:cNvPr id="5" name="Footer Placeholder 4">
            <a:extLst>
              <a:ext uri="{FF2B5EF4-FFF2-40B4-BE49-F238E27FC236}">
                <a16:creationId xmlns:a16="http://schemas.microsoft.com/office/drawing/2014/main" id="{81192480-B503-4285-8506-B4D7C2DEB80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40F0209-C5F5-4E52-B045-F71C8C8A9AAB}"/>
              </a:ext>
            </a:extLst>
          </p:cNvPr>
          <p:cNvSpPr>
            <a:spLocks noGrp="1"/>
          </p:cNvSpPr>
          <p:nvPr>
            <p:ph type="sldNum" sz="quarter" idx="12"/>
          </p:nvPr>
        </p:nvSpPr>
        <p:spPr/>
        <p:txBody>
          <a:bodyPr/>
          <a:lstStyle/>
          <a:p>
            <a:fld id="{53642416-E69B-4CA8-9742-3BA452A47606}" type="slidenum">
              <a:rPr lang="en-IN" smtClean="0"/>
              <a:t>‹#›</a:t>
            </a:fld>
            <a:endParaRPr lang="en-IN" dirty="0"/>
          </a:p>
        </p:txBody>
      </p:sp>
    </p:spTree>
    <p:extLst>
      <p:ext uri="{BB962C8B-B14F-4D97-AF65-F5344CB8AC3E}">
        <p14:creationId xmlns:p14="http://schemas.microsoft.com/office/powerpoint/2010/main" val="14480368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7F0C50-DF8F-4234-BF53-1F0ADEAF2C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48CCD2-ABAC-4F57-B73F-A3F8D633F1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2A25DC-906A-4F85-99AE-0581725D921C}"/>
              </a:ext>
            </a:extLst>
          </p:cNvPr>
          <p:cNvSpPr>
            <a:spLocks noGrp="1"/>
          </p:cNvSpPr>
          <p:nvPr>
            <p:ph type="dt" sz="half" idx="10"/>
          </p:nvPr>
        </p:nvSpPr>
        <p:spPr/>
        <p:txBody>
          <a:bodyPr/>
          <a:lstStyle/>
          <a:p>
            <a:fld id="{8D6362D4-7DB5-4EA6-902F-A27BFEFDDC01}" type="datetimeFigureOut">
              <a:rPr lang="en-IN" smtClean="0"/>
              <a:t>07-02-2021</a:t>
            </a:fld>
            <a:endParaRPr lang="en-IN" dirty="0"/>
          </a:p>
        </p:txBody>
      </p:sp>
      <p:sp>
        <p:nvSpPr>
          <p:cNvPr id="5" name="Footer Placeholder 4">
            <a:extLst>
              <a:ext uri="{FF2B5EF4-FFF2-40B4-BE49-F238E27FC236}">
                <a16:creationId xmlns:a16="http://schemas.microsoft.com/office/drawing/2014/main" id="{A8352700-A94B-487B-A158-02A108C0254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CE9BCBC-8E9B-4283-A743-9E62829673C8}"/>
              </a:ext>
            </a:extLst>
          </p:cNvPr>
          <p:cNvSpPr>
            <a:spLocks noGrp="1"/>
          </p:cNvSpPr>
          <p:nvPr>
            <p:ph type="sldNum" sz="quarter" idx="12"/>
          </p:nvPr>
        </p:nvSpPr>
        <p:spPr/>
        <p:txBody>
          <a:bodyPr/>
          <a:lstStyle/>
          <a:p>
            <a:fld id="{53642416-E69B-4CA8-9742-3BA452A47606}" type="slidenum">
              <a:rPr lang="en-IN" smtClean="0"/>
              <a:t>‹#›</a:t>
            </a:fld>
            <a:endParaRPr lang="en-IN" dirty="0"/>
          </a:p>
        </p:txBody>
      </p:sp>
    </p:spTree>
    <p:extLst>
      <p:ext uri="{BB962C8B-B14F-4D97-AF65-F5344CB8AC3E}">
        <p14:creationId xmlns:p14="http://schemas.microsoft.com/office/powerpoint/2010/main" val="3115437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BB733-0A58-4F51-BC59-09C98A4CBA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E90D7E-7B75-489A-BD6A-C7C6B43567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10D4A3-F2EC-409B-839B-50AAC38D598C}"/>
              </a:ext>
            </a:extLst>
          </p:cNvPr>
          <p:cNvSpPr>
            <a:spLocks noGrp="1"/>
          </p:cNvSpPr>
          <p:nvPr>
            <p:ph type="dt" sz="half" idx="10"/>
          </p:nvPr>
        </p:nvSpPr>
        <p:spPr/>
        <p:txBody>
          <a:bodyPr/>
          <a:lstStyle/>
          <a:p>
            <a:fld id="{8D6362D4-7DB5-4EA6-902F-A27BFEFDDC01}" type="datetimeFigureOut">
              <a:rPr lang="en-IN" smtClean="0"/>
              <a:t>07-02-2021</a:t>
            </a:fld>
            <a:endParaRPr lang="en-IN" dirty="0"/>
          </a:p>
        </p:txBody>
      </p:sp>
      <p:sp>
        <p:nvSpPr>
          <p:cNvPr id="5" name="Footer Placeholder 4">
            <a:extLst>
              <a:ext uri="{FF2B5EF4-FFF2-40B4-BE49-F238E27FC236}">
                <a16:creationId xmlns:a16="http://schemas.microsoft.com/office/drawing/2014/main" id="{7B48EB1A-7AEE-4C12-9D4B-A4406F4A71E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694920B-F9A6-42DF-8271-D18818F09D61}"/>
              </a:ext>
            </a:extLst>
          </p:cNvPr>
          <p:cNvSpPr>
            <a:spLocks noGrp="1"/>
          </p:cNvSpPr>
          <p:nvPr>
            <p:ph type="sldNum" sz="quarter" idx="12"/>
          </p:nvPr>
        </p:nvSpPr>
        <p:spPr/>
        <p:txBody>
          <a:bodyPr/>
          <a:lstStyle/>
          <a:p>
            <a:fld id="{53642416-E69B-4CA8-9742-3BA452A47606}" type="slidenum">
              <a:rPr lang="en-IN" smtClean="0"/>
              <a:t>‹#›</a:t>
            </a:fld>
            <a:endParaRPr lang="en-IN" dirty="0"/>
          </a:p>
        </p:txBody>
      </p:sp>
    </p:spTree>
    <p:extLst>
      <p:ext uri="{BB962C8B-B14F-4D97-AF65-F5344CB8AC3E}">
        <p14:creationId xmlns:p14="http://schemas.microsoft.com/office/powerpoint/2010/main" val="3934654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669E4-A0F4-4D36-AE31-82AAE5ABE3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D3F102-64C8-451C-AD58-08452757AF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41D3E1-0796-4BA9-8B34-3487BF8956FC}"/>
              </a:ext>
            </a:extLst>
          </p:cNvPr>
          <p:cNvSpPr>
            <a:spLocks noGrp="1"/>
          </p:cNvSpPr>
          <p:nvPr>
            <p:ph type="dt" sz="half" idx="10"/>
          </p:nvPr>
        </p:nvSpPr>
        <p:spPr/>
        <p:txBody>
          <a:bodyPr/>
          <a:lstStyle/>
          <a:p>
            <a:fld id="{8D6362D4-7DB5-4EA6-902F-A27BFEFDDC01}" type="datetimeFigureOut">
              <a:rPr lang="en-IN" smtClean="0"/>
              <a:t>07-02-2021</a:t>
            </a:fld>
            <a:endParaRPr lang="en-IN" dirty="0"/>
          </a:p>
        </p:txBody>
      </p:sp>
      <p:sp>
        <p:nvSpPr>
          <p:cNvPr id="5" name="Footer Placeholder 4">
            <a:extLst>
              <a:ext uri="{FF2B5EF4-FFF2-40B4-BE49-F238E27FC236}">
                <a16:creationId xmlns:a16="http://schemas.microsoft.com/office/drawing/2014/main" id="{DADA4ADA-B5D2-4F80-A251-D9F8EF30585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EF455F8-2BA9-4EF8-91A1-16824CAC2090}"/>
              </a:ext>
            </a:extLst>
          </p:cNvPr>
          <p:cNvSpPr>
            <a:spLocks noGrp="1"/>
          </p:cNvSpPr>
          <p:nvPr>
            <p:ph type="sldNum" sz="quarter" idx="12"/>
          </p:nvPr>
        </p:nvSpPr>
        <p:spPr/>
        <p:txBody>
          <a:bodyPr/>
          <a:lstStyle/>
          <a:p>
            <a:fld id="{53642416-E69B-4CA8-9742-3BA452A47606}" type="slidenum">
              <a:rPr lang="en-IN" smtClean="0"/>
              <a:t>‹#›</a:t>
            </a:fld>
            <a:endParaRPr lang="en-IN" dirty="0"/>
          </a:p>
        </p:txBody>
      </p:sp>
    </p:spTree>
    <p:extLst>
      <p:ext uri="{BB962C8B-B14F-4D97-AF65-F5344CB8AC3E}">
        <p14:creationId xmlns:p14="http://schemas.microsoft.com/office/powerpoint/2010/main" val="9637691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42E7-14B5-476B-8C8E-E8206C5E7A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E182D3-15A8-4284-8AB4-FD8D75777F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5613A3-7D01-4288-B5F0-4BC9D96F3C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5806EC-B825-4C57-A609-DAC1AD911432}"/>
              </a:ext>
            </a:extLst>
          </p:cNvPr>
          <p:cNvSpPr>
            <a:spLocks noGrp="1"/>
          </p:cNvSpPr>
          <p:nvPr>
            <p:ph type="dt" sz="half" idx="10"/>
          </p:nvPr>
        </p:nvSpPr>
        <p:spPr/>
        <p:txBody>
          <a:bodyPr/>
          <a:lstStyle/>
          <a:p>
            <a:fld id="{8D6362D4-7DB5-4EA6-902F-A27BFEFDDC01}" type="datetimeFigureOut">
              <a:rPr lang="en-IN" smtClean="0"/>
              <a:t>07-02-2021</a:t>
            </a:fld>
            <a:endParaRPr lang="en-IN" dirty="0"/>
          </a:p>
        </p:txBody>
      </p:sp>
      <p:sp>
        <p:nvSpPr>
          <p:cNvPr id="6" name="Footer Placeholder 5">
            <a:extLst>
              <a:ext uri="{FF2B5EF4-FFF2-40B4-BE49-F238E27FC236}">
                <a16:creationId xmlns:a16="http://schemas.microsoft.com/office/drawing/2014/main" id="{CBDBC840-DE9D-485F-BA03-5374E25FD17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1256251-B782-4EFB-A8DF-76027629D337}"/>
              </a:ext>
            </a:extLst>
          </p:cNvPr>
          <p:cNvSpPr>
            <a:spLocks noGrp="1"/>
          </p:cNvSpPr>
          <p:nvPr>
            <p:ph type="sldNum" sz="quarter" idx="12"/>
          </p:nvPr>
        </p:nvSpPr>
        <p:spPr/>
        <p:txBody>
          <a:bodyPr/>
          <a:lstStyle/>
          <a:p>
            <a:fld id="{53642416-E69B-4CA8-9742-3BA452A47606}" type="slidenum">
              <a:rPr lang="en-IN" smtClean="0"/>
              <a:t>‹#›</a:t>
            </a:fld>
            <a:endParaRPr lang="en-IN" dirty="0"/>
          </a:p>
        </p:txBody>
      </p:sp>
    </p:spTree>
    <p:extLst>
      <p:ext uri="{BB962C8B-B14F-4D97-AF65-F5344CB8AC3E}">
        <p14:creationId xmlns:p14="http://schemas.microsoft.com/office/powerpoint/2010/main" val="20731536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5E31-9D1F-4818-B7CE-E0FBAE3267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24A467-5554-4630-B64D-624885F5F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F6E230-CE81-400B-A0D2-72F7765E30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F53379-44C9-4C18-AEC0-D5610416C4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15E7B-E774-4E2C-A594-1E14E17FD3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24BAC5-6E4F-46CC-A7C5-7ABD54D2F6FF}"/>
              </a:ext>
            </a:extLst>
          </p:cNvPr>
          <p:cNvSpPr>
            <a:spLocks noGrp="1"/>
          </p:cNvSpPr>
          <p:nvPr>
            <p:ph type="dt" sz="half" idx="10"/>
          </p:nvPr>
        </p:nvSpPr>
        <p:spPr/>
        <p:txBody>
          <a:bodyPr/>
          <a:lstStyle/>
          <a:p>
            <a:fld id="{8D6362D4-7DB5-4EA6-902F-A27BFEFDDC01}" type="datetimeFigureOut">
              <a:rPr lang="en-IN" smtClean="0"/>
              <a:t>07-02-2021</a:t>
            </a:fld>
            <a:endParaRPr lang="en-IN" dirty="0"/>
          </a:p>
        </p:txBody>
      </p:sp>
      <p:sp>
        <p:nvSpPr>
          <p:cNvPr id="8" name="Footer Placeholder 7">
            <a:extLst>
              <a:ext uri="{FF2B5EF4-FFF2-40B4-BE49-F238E27FC236}">
                <a16:creationId xmlns:a16="http://schemas.microsoft.com/office/drawing/2014/main" id="{4F1D4767-261E-4C35-823B-4673FE385AC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5F7286B-C37F-4524-AA49-0ECE27CC8B4C}"/>
              </a:ext>
            </a:extLst>
          </p:cNvPr>
          <p:cNvSpPr>
            <a:spLocks noGrp="1"/>
          </p:cNvSpPr>
          <p:nvPr>
            <p:ph type="sldNum" sz="quarter" idx="12"/>
          </p:nvPr>
        </p:nvSpPr>
        <p:spPr/>
        <p:txBody>
          <a:bodyPr/>
          <a:lstStyle/>
          <a:p>
            <a:fld id="{53642416-E69B-4CA8-9742-3BA452A47606}" type="slidenum">
              <a:rPr lang="en-IN" smtClean="0"/>
              <a:t>‹#›</a:t>
            </a:fld>
            <a:endParaRPr lang="en-IN" dirty="0"/>
          </a:p>
        </p:txBody>
      </p:sp>
    </p:spTree>
    <p:extLst>
      <p:ext uri="{BB962C8B-B14F-4D97-AF65-F5344CB8AC3E}">
        <p14:creationId xmlns:p14="http://schemas.microsoft.com/office/powerpoint/2010/main" val="42686768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325F-53F2-4CCB-A887-0BC043E096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5CE7A3-A73E-4B8F-8743-4EDD7042DF7A}"/>
              </a:ext>
            </a:extLst>
          </p:cNvPr>
          <p:cNvSpPr>
            <a:spLocks noGrp="1"/>
          </p:cNvSpPr>
          <p:nvPr>
            <p:ph type="dt" sz="half" idx="10"/>
          </p:nvPr>
        </p:nvSpPr>
        <p:spPr/>
        <p:txBody>
          <a:bodyPr/>
          <a:lstStyle/>
          <a:p>
            <a:fld id="{8D6362D4-7DB5-4EA6-902F-A27BFEFDDC01}" type="datetimeFigureOut">
              <a:rPr lang="en-IN" smtClean="0"/>
              <a:t>07-02-2021</a:t>
            </a:fld>
            <a:endParaRPr lang="en-IN" dirty="0"/>
          </a:p>
        </p:txBody>
      </p:sp>
      <p:sp>
        <p:nvSpPr>
          <p:cNvPr id="4" name="Footer Placeholder 3">
            <a:extLst>
              <a:ext uri="{FF2B5EF4-FFF2-40B4-BE49-F238E27FC236}">
                <a16:creationId xmlns:a16="http://schemas.microsoft.com/office/drawing/2014/main" id="{59CC06E7-CCA3-412B-B04D-45026B1AB7A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D4E671FD-7493-4944-9048-E38AD04A208D}"/>
              </a:ext>
            </a:extLst>
          </p:cNvPr>
          <p:cNvSpPr>
            <a:spLocks noGrp="1"/>
          </p:cNvSpPr>
          <p:nvPr>
            <p:ph type="sldNum" sz="quarter" idx="12"/>
          </p:nvPr>
        </p:nvSpPr>
        <p:spPr/>
        <p:txBody>
          <a:bodyPr/>
          <a:lstStyle/>
          <a:p>
            <a:fld id="{53642416-E69B-4CA8-9742-3BA452A47606}" type="slidenum">
              <a:rPr lang="en-IN" smtClean="0"/>
              <a:t>‹#›</a:t>
            </a:fld>
            <a:endParaRPr lang="en-IN" dirty="0"/>
          </a:p>
        </p:txBody>
      </p:sp>
    </p:spTree>
    <p:extLst>
      <p:ext uri="{BB962C8B-B14F-4D97-AF65-F5344CB8AC3E}">
        <p14:creationId xmlns:p14="http://schemas.microsoft.com/office/powerpoint/2010/main" val="27420393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F4F455-12DF-416E-AD73-A63F4A4D6CB0}"/>
              </a:ext>
            </a:extLst>
          </p:cNvPr>
          <p:cNvSpPr>
            <a:spLocks noGrp="1"/>
          </p:cNvSpPr>
          <p:nvPr>
            <p:ph type="dt" sz="half" idx="10"/>
          </p:nvPr>
        </p:nvSpPr>
        <p:spPr/>
        <p:txBody>
          <a:bodyPr/>
          <a:lstStyle/>
          <a:p>
            <a:fld id="{8D6362D4-7DB5-4EA6-902F-A27BFEFDDC01}" type="datetimeFigureOut">
              <a:rPr lang="en-IN" smtClean="0"/>
              <a:t>07-02-2021</a:t>
            </a:fld>
            <a:endParaRPr lang="en-IN" dirty="0"/>
          </a:p>
        </p:txBody>
      </p:sp>
      <p:sp>
        <p:nvSpPr>
          <p:cNvPr id="3" name="Footer Placeholder 2">
            <a:extLst>
              <a:ext uri="{FF2B5EF4-FFF2-40B4-BE49-F238E27FC236}">
                <a16:creationId xmlns:a16="http://schemas.microsoft.com/office/drawing/2014/main" id="{5D6C1072-4D31-4692-882F-64140D4F0A7A}"/>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28E45D86-779D-4F25-8B30-CF699DD8D706}"/>
              </a:ext>
            </a:extLst>
          </p:cNvPr>
          <p:cNvSpPr>
            <a:spLocks noGrp="1"/>
          </p:cNvSpPr>
          <p:nvPr>
            <p:ph type="sldNum" sz="quarter" idx="12"/>
          </p:nvPr>
        </p:nvSpPr>
        <p:spPr/>
        <p:txBody>
          <a:bodyPr/>
          <a:lstStyle/>
          <a:p>
            <a:fld id="{53642416-E69B-4CA8-9742-3BA452A47606}" type="slidenum">
              <a:rPr lang="en-IN" smtClean="0"/>
              <a:t>‹#›</a:t>
            </a:fld>
            <a:endParaRPr lang="en-IN" dirty="0"/>
          </a:p>
        </p:txBody>
      </p:sp>
    </p:spTree>
    <p:extLst>
      <p:ext uri="{BB962C8B-B14F-4D97-AF65-F5344CB8AC3E}">
        <p14:creationId xmlns:p14="http://schemas.microsoft.com/office/powerpoint/2010/main" val="29316356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EE4B-054C-40B0-BBD2-8DBB1A8DA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F1DCE3-C3BA-4F29-9E73-1801A52DE6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B95C75-8DD2-45BE-99F7-02072A032D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36E9F-E41C-4CCC-9B1E-C41EE5E48D13}"/>
              </a:ext>
            </a:extLst>
          </p:cNvPr>
          <p:cNvSpPr>
            <a:spLocks noGrp="1"/>
          </p:cNvSpPr>
          <p:nvPr>
            <p:ph type="dt" sz="half" idx="10"/>
          </p:nvPr>
        </p:nvSpPr>
        <p:spPr/>
        <p:txBody>
          <a:bodyPr/>
          <a:lstStyle/>
          <a:p>
            <a:fld id="{8D6362D4-7DB5-4EA6-902F-A27BFEFDDC01}" type="datetimeFigureOut">
              <a:rPr lang="en-IN" smtClean="0"/>
              <a:t>07-02-2021</a:t>
            </a:fld>
            <a:endParaRPr lang="en-IN" dirty="0"/>
          </a:p>
        </p:txBody>
      </p:sp>
      <p:sp>
        <p:nvSpPr>
          <p:cNvPr id="6" name="Footer Placeholder 5">
            <a:extLst>
              <a:ext uri="{FF2B5EF4-FFF2-40B4-BE49-F238E27FC236}">
                <a16:creationId xmlns:a16="http://schemas.microsoft.com/office/drawing/2014/main" id="{DEAF3DFA-EB67-42DC-8EB8-B82CB24F6E7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FE0A3B8-58C9-4AD0-952B-E0D86F6F4ED8}"/>
              </a:ext>
            </a:extLst>
          </p:cNvPr>
          <p:cNvSpPr>
            <a:spLocks noGrp="1"/>
          </p:cNvSpPr>
          <p:nvPr>
            <p:ph type="sldNum" sz="quarter" idx="12"/>
          </p:nvPr>
        </p:nvSpPr>
        <p:spPr/>
        <p:txBody>
          <a:bodyPr/>
          <a:lstStyle/>
          <a:p>
            <a:fld id="{53642416-E69B-4CA8-9742-3BA452A47606}" type="slidenum">
              <a:rPr lang="en-IN" smtClean="0"/>
              <a:t>‹#›</a:t>
            </a:fld>
            <a:endParaRPr lang="en-IN" dirty="0"/>
          </a:p>
        </p:txBody>
      </p:sp>
    </p:spTree>
    <p:extLst>
      <p:ext uri="{BB962C8B-B14F-4D97-AF65-F5344CB8AC3E}">
        <p14:creationId xmlns:p14="http://schemas.microsoft.com/office/powerpoint/2010/main" val="6864990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383C-CC1E-4E0B-938C-13C41F89D3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1FC5DC-1E81-40EE-96BC-F92A1752BA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288E986E-41F5-47A9-B767-ADD8766BB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1EAE6E-CDF7-4E13-B4E3-4F07772E0876}"/>
              </a:ext>
            </a:extLst>
          </p:cNvPr>
          <p:cNvSpPr>
            <a:spLocks noGrp="1"/>
          </p:cNvSpPr>
          <p:nvPr>
            <p:ph type="dt" sz="half" idx="10"/>
          </p:nvPr>
        </p:nvSpPr>
        <p:spPr/>
        <p:txBody>
          <a:bodyPr/>
          <a:lstStyle/>
          <a:p>
            <a:fld id="{8D6362D4-7DB5-4EA6-902F-A27BFEFDDC01}" type="datetimeFigureOut">
              <a:rPr lang="en-IN" smtClean="0"/>
              <a:t>07-02-2021</a:t>
            </a:fld>
            <a:endParaRPr lang="en-IN" dirty="0"/>
          </a:p>
        </p:txBody>
      </p:sp>
      <p:sp>
        <p:nvSpPr>
          <p:cNvPr id="6" name="Footer Placeholder 5">
            <a:extLst>
              <a:ext uri="{FF2B5EF4-FFF2-40B4-BE49-F238E27FC236}">
                <a16:creationId xmlns:a16="http://schemas.microsoft.com/office/drawing/2014/main" id="{37463461-4CDD-496F-88B4-DC2F4D78C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85AC43B-9064-458A-B43C-3277E11CAD7E}"/>
              </a:ext>
            </a:extLst>
          </p:cNvPr>
          <p:cNvSpPr>
            <a:spLocks noGrp="1"/>
          </p:cNvSpPr>
          <p:nvPr>
            <p:ph type="sldNum" sz="quarter" idx="12"/>
          </p:nvPr>
        </p:nvSpPr>
        <p:spPr/>
        <p:txBody>
          <a:bodyPr/>
          <a:lstStyle/>
          <a:p>
            <a:fld id="{53642416-E69B-4CA8-9742-3BA452A47606}" type="slidenum">
              <a:rPr lang="en-IN" smtClean="0"/>
              <a:t>‹#›</a:t>
            </a:fld>
            <a:endParaRPr lang="en-IN" dirty="0"/>
          </a:p>
        </p:txBody>
      </p:sp>
    </p:spTree>
    <p:extLst>
      <p:ext uri="{BB962C8B-B14F-4D97-AF65-F5344CB8AC3E}">
        <p14:creationId xmlns:p14="http://schemas.microsoft.com/office/powerpoint/2010/main" val="38094087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777592-9164-4829-BD35-08A2AD672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6563B3-B654-433F-AB48-F56D9B81F9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58C52C-616B-40C4-8D53-975E5185A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6362D4-7DB5-4EA6-902F-A27BFEFDDC01}" type="datetimeFigureOut">
              <a:rPr lang="en-IN" smtClean="0"/>
              <a:t>07-02-2021</a:t>
            </a:fld>
            <a:endParaRPr lang="en-IN" dirty="0"/>
          </a:p>
        </p:txBody>
      </p:sp>
      <p:sp>
        <p:nvSpPr>
          <p:cNvPr id="5" name="Footer Placeholder 4">
            <a:extLst>
              <a:ext uri="{FF2B5EF4-FFF2-40B4-BE49-F238E27FC236}">
                <a16:creationId xmlns:a16="http://schemas.microsoft.com/office/drawing/2014/main" id="{65B985B8-3895-4070-B466-DF34C91E5C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FD19EF63-6510-4FD7-A7F7-00CF1BB919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642416-E69B-4CA8-9742-3BA452A47606}" type="slidenum">
              <a:rPr lang="en-IN" smtClean="0"/>
              <a:t>‹#›</a:t>
            </a:fld>
            <a:endParaRPr lang="en-IN" dirty="0"/>
          </a:p>
        </p:txBody>
      </p:sp>
    </p:spTree>
    <p:extLst>
      <p:ext uri="{BB962C8B-B14F-4D97-AF65-F5344CB8AC3E}">
        <p14:creationId xmlns:p14="http://schemas.microsoft.com/office/powerpoint/2010/main" val="1569846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6.xml"/><Relationship Id="rId6" Type="http://schemas.openxmlformats.org/officeDocument/2006/relationships/image" Target="../media/image6.tmp"/><Relationship Id="rId5" Type="http://schemas.openxmlformats.org/officeDocument/2006/relationships/image" Target="../media/image5.tmp"/><Relationship Id="rId4" Type="http://schemas.openxmlformats.org/officeDocument/2006/relationships/image" Target="../media/image4.tmp"/></Relationships>
</file>

<file path=ppt/slides/_rels/slide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6300-9767-4C0E-9B2E-3325330070C2}"/>
              </a:ext>
            </a:extLst>
          </p:cNvPr>
          <p:cNvSpPr>
            <a:spLocks noGrp="1"/>
          </p:cNvSpPr>
          <p:nvPr>
            <p:ph type="ctrTitle"/>
          </p:nvPr>
        </p:nvSpPr>
        <p:spPr>
          <a:xfrm>
            <a:off x="-1" y="0"/>
            <a:ext cx="10901779" cy="3373515"/>
          </a:xfrm>
        </p:spPr>
        <p:txBody>
          <a:bodyPr anchor="ctr"/>
          <a:lstStyle/>
          <a:p>
            <a:r>
              <a:rPr lang="en-US" b="1" i="1" u="sng" dirty="0">
                <a:highlight>
                  <a:srgbClr val="00FF00"/>
                </a:highlight>
                <a:latin typeface="Bookman Old Style" panose="02050604050505020204" pitchFamily="18" charset="0"/>
              </a:rPr>
              <a:t>EXCEL HAKATHONS</a:t>
            </a:r>
            <a:endParaRPr lang="en-IN" b="1" i="1" u="sng" dirty="0">
              <a:highlight>
                <a:srgbClr val="00FF00"/>
              </a:highlight>
              <a:latin typeface="Bookman Old Style" panose="02050604050505020204" pitchFamily="18" charset="0"/>
            </a:endParaRPr>
          </a:p>
        </p:txBody>
      </p:sp>
      <p:sp>
        <p:nvSpPr>
          <p:cNvPr id="3" name="Subtitle 2">
            <a:extLst>
              <a:ext uri="{FF2B5EF4-FFF2-40B4-BE49-F238E27FC236}">
                <a16:creationId xmlns:a16="http://schemas.microsoft.com/office/drawing/2014/main" id="{D082BD62-2A15-4528-AF8C-AD1A64B6AF76}"/>
              </a:ext>
            </a:extLst>
          </p:cNvPr>
          <p:cNvSpPr>
            <a:spLocks noGrp="1"/>
          </p:cNvSpPr>
          <p:nvPr>
            <p:ph type="subTitle" idx="1"/>
          </p:nvPr>
        </p:nvSpPr>
        <p:spPr>
          <a:xfrm>
            <a:off x="1461856" y="3602037"/>
            <a:ext cx="9510944" cy="2390389"/>
          </a:xfrm>
        </p:spPr>
        <p:txBody>
          <a:bodyPr>
            <a:normAutofit fontScale="92500" lnSpcReduction="20000"/>
          </a:bodyPr>
          <a:lstStyle/>
          <a:p>
            <a:r>
              <a:rPr lang="en-US" sz="3600" b="1" i="1" u="sng" dirty="0">
                <a:highlight>
                  <a:srgbClr val="800000"/>
                </a:highlight>
                <a:latin typeface="Bookman Old Style" panose="02050604050505020204" pitchFamily="18" charset="0"/>
              </a:rPr>
              <a:t>PREPARED BY: KUMAR ANKIT</a:t>
            </a:r>
          </a:p>
          <a:p>
            <a:endParaRPr lang="en-US" sz="3600" b="1" i="1" u="sng" dirty="0">
              <a:highlight>
                <a:srgbClr val="800000"/>
              </a:highlight>
              <a:latin typeface="Bookman Old Style" panose="02050604050505020204" pitchFamily="18" charset="0"/>
            </a:endParaRPr>
          </a:p>
          <a:p>
            <a:r>
              <a:rPr lang="en-US" sz="3600" b="1" i="1" u="sng" dirty="0">
                <a:highlight>
                  <a:srgbClr val="800000"/>
                </a:highlight>
                <a:latin typeface="Bookman Old Style" panose="02050604050505020204" pitchFamily="18" charset="0"/>
              </a:rPr>
              <a:t>Topic :  U.S Financial Retail Dataset</a:t>
            </a:r>
          </a:p>
          <a:p>
            <a:endParaRPr lang="en-US" sz="3600" b="1" i="1" u="sng" dirty="0">
              <a:highlight>
                <a:srgbClr val="800000"/>
              </a:highlight>
              <a:latin typeface="Bookman Old Style" panose="02050604050505020204" pitchFamily="18" charset="0"/>
            </a:endParaRPr>
          </a:p>
          <a:p>
            <a:r>
              <a:rPr lang="en-US" sz="3600" b="1" i="1" u="sng" dirty="0">
                <a:highlight>
                  <a:srgbClr val="800000"/>
                </a:highlight>
                <a:latin typeface="Bookman Old Style" panose="02050604050505020204" pitchFamily="18" charset="0"/>
              </a:rPr>
              <a:t>BATCH : DS20NOV01</a:t>
            </a:r>
          </a:p>
          <a:p>
            <a:endParaRPr lang="en-IN" sz="3600" b="1" i="1" u="sng" dirty="0">
              <a:highlight>
                <a:srgbClr val="800000"/>
              </a:highlight>
              <a:latin typeface="Bookman Old Style" panose="02050604050505020204" pitchFamily="18" charset="0"/>
            </a:endParaRPr>
          </a:p>
        </p:txBody>
      </p:sp>
    </p:spTree>
    <p:extLst>
      <p:ext uri="{BB962C8B-B14F-4D97-AF65-F5344CB8AC3E}">
        <p14:creationId xmlns:p14="http://schemas.microsoft.com/office/powerpoint/2010/main" val="9395609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6F0C-E8D4-4992-85DD-D8A8D77F5DD5}"/>
              </a:ext>
            </a:extLst>
          </p:cNvPr>
          <p:cNvSpPr>
            <a:spLocks noGrp="1"/>
          </p:cNvSpPr>
          <p:nvPr>
            <p:ph type="title"/>
          </p:nvPr>
        </p:nvSpPr>
        <p:spPr>
          <a:xfrm>
            <a:off x="-62144" y="195308"/>
            <a:ext cx="12192000" cy="6795857"/>
          </a:xfrm>
          <a:scene3d>
            <a:camera prst="perspectiveFront"/>
            <a:lightRig rig="threePt" dir="t"/>
          </a:scene3d>
        </p:spPr>
        <p:txBody>
          <a:bodyPr anchor="t">
            <a:normAutofit fontScale="90000"/>
          </a:bodyPr>
          <a:lstStyle/>
          <a:p>
            <a:r>
              <a:rPr lang="en-US" sz="3600" b="1" i="1" u="sng" dirty="0">
                <a:highlight>
                  <a:srgbClr val="808000"/>
                </a:highlight>
                <a:latin typeface="Book Antiqua" panose="02040602050305030304" pitchFamily="18" charset="0"/>
              </a:rPr>
              <a:t>Problem statements for U.S RETAIL SERVICE </a:t>
            </a:r>
            <a:r>
              <a:rPr lang="en-US" dirty="0">
                <a:latin typeface="Book Antiqua" panose="02040602050305030304" pitchFamily="18" charset="0"/>
              </a:rPr>
              <a:t>.</a:t>
            </a:r>
            <a:br>
              <a:rPr lang="en-US" dirty="0">
                <a:latin typeface="Book Antiqua" panose="02040602050305030304" pitchFamily="18" charset="0"/>
              </a:rPr>
            </a:br>
            <a:br>
              <a:rPr lang="en-US" dirty="0">
                <a:latin typeface="Book Antiqua" panose="02040602050305030304" pitchFamily="18" charset="0"/>
              </a:rPr>
            </a:br>
            <a:br>
              <a:rPr lang="en-US" sz="1800" b="1" i="1" dirty="0">
                <a:latin typeface="Book Antiqua" panose="02040602050305030304" pitchFamily="18" charset="0"/>
              </a:rPr>
            </a:br>
            <a:r>
              <a:rPr lang="en-US" sz="1800" b="1" i="1" dirty="0">
                <a:latin typeface="Book Antiqua" panose="02040602050305030304" pitchFamily="18" charset="0"/>
              </a:rPr>
              <a:t>1.Yearly sales and profit for every segment.</a:t>
            </a:r>
            <a:br>
              <a:rPr lang="en-US" sz="1800" b="1" i="1" dirty="0">
                <a:latin typeface="Book Antiqua" panose="02040602050305030304" pitchFamily="18" charset="0"/>
              </a:rPr>
            </a:br>
            <a:br>
              <a:rPr lang="en-US" sz="1800" b="1" i="1" dirty="0">
                <a:latin typeface="Book Antiqua" panose="02040602050305030304" pitchFamily="18" charset="0"/>
              </a:rPr>
            </a:br>
            <a:r>
              <a:rPr lang="en-US" sz="1800" b="1" i="1" dirty="0">
                <a:latin typeface="Book Antiqua" panose="02040602050305030304" pitchFamily="18" charset="0"/>
              </a:rPr>
              <a:t>2.Monthly gross sales along with the profit </a:t>
            </a:r>
            <a:br>
              <a:rPr lang="en-US" sz="1800" b="1" i="1" dirty="0">
                <a:latin typeface="Book Antiqua" panose="02040602050305030304" pitchFamily="18" charset="0"/>
              </a:rPr>
            </a:br>
            <a:br>
              <a:rPr lang="en-US" sz="1800" b="1" i="1" dirty="0">
                <a:latin typeface="Book Antiqua" panose="02040602050305030304" pitchFamily="18" charset="0"/>
              </a:rPr>
            </a:br>
            <a:r>
              <a:rPr lang="en-US" sz="1800" b="1" i="1" dirty="0">
                <a:latin typeface="Book Antiqua" panose="02040602050305030304" pitchFamily="18" charset="0"/>
              </a:rPr>
              <a:t>3. Country wise product sales </a:t>
            </a:r>
            <a:br>
              <a:rPr lang="en-US" sz="1800" b="1" i="1" dirty="0">
                <a:latin typeface="Book Antiqua" panose="02040602050305030304" pitchFamily="18" charset="0"/>
              </a:rPr>
            </a:br>
            <a:br>
              <a:rPr lang="en-US" sz="1800" b="1" i="1" dirty="0">
                <a:latin typeface="Book Antiqua" panose="02040602050305030304" pitchFamily="18" charset="0"/>
              </a:rPr>
            </a:br>
            <a:r>
              <a:rPr lang="en-US" sz="1800" b="1" i="1" dirty="0">
                <a:latin typeface="Book Antiqua" panose="02040602050305030304" pitchFamily="18" charset="0"/>
              </a:rPr>
              <a:t>4.Total sales with profit percentage when discount was available</a:t>
            </a:r>
            <a:br>
              <a:rPr lang="en-US" sz="1800" b="1" i="1" dirty="0">
                <a:latin typeface="Book Antiqua" panose="02040602050305030304" pitchFamily="18" charset="0"/>
              </a:rPr>
            </a:br>
            <a:br>
              <a:rPr lang="en-US" sz="1800" b="1" i="1" dirty="0">
                <a:latin typeface="Book Antiqua" panose="02040602050305030304" pitchFamily="18" charset="0"/>
              </a:rPr>
            </a:br>
            <a:r>
              <a:rPr lang="en-US" sz="1800" b="1" i="1" dirty="0">
                <a:latin typeface="Book Antiqua" panose="02040602050305030304" pitchFamily="18" charset="0"/>
              </a:rPr>
              <a:t>5. Segment wise profit for all products for all years</a:t>
            </a:r>
            <a:br>
              <a:rPr lang="en-US" sz="1800" b="1" i="1" dirty="0">
                <a:latin typeface="Book Antiqua" panose="02040602050305030304" pitchFamily="18" charset="0"/>
              </a:rPr>
            </a:br>
            <a:br>
              <a:rPr lang="en-US" sz="1800" b="1" i="1" dirty="0">
                <a:latin typeface="Book Antiqua" panose="02040602050305030304" pitchFamily="18" charset="0"/>
              </a:rPr>
            </a:br>
            <a:r>
              <a:rPr lang="en-US" sz="1800" b="1" i="1" dirty="0">
                <a:latin typeface="Book Antiqua" panose="02040602050305030304" pitchFamily="18" charset="0"/>
              </a:rPr>
              <a:t>6. Sum of sales w.r.t to total sum of cogs in different months </a:t>
            </a:r>
            <a:br>
              <a:rPr lang="en-US" sz="1800" b="1" i="1" dirty="0">
                <a:latin typeface="Book Antiqua" panose="02040602050305030304" pitchFamily="18" charset="0"/>
              </a:rPr>
            </a:br>
            <a:br>
              <a:rPr lang="en-US" sz="1800" b="1" i="1" dirty="0">
                <a:latin typeface="Book Antiqua" panose="02040602050305030304" pitchFamily="18" charset="0"/>
              </a:rPr>
            </a:br>
            <a:r>
              <a:rPr lang="en-US" sz="1800" b="1" i="1" dirty="0">
                <a:latin typeface="Book Antiqua" panose="02040602050305030304" pitchFamily="18" charset="0"/>
              </a:rPr>
              <a:t>7.country wise product profit ..</a:t>
            </a:r>
            <a:br>
              <a:rPr lang="en-US" sz="1800" b="1" i="1" dirty="0">
                <a:latin typeface="Book Antiqua" panose="02040602050305030304" pitchFamily="18" charset="0"/>
              </a:rPr>
            </a:br>
            <a:br>
              <a:rPr lang="en-US" sz="1800" b="1" i="1" dirty="0">
                <a:latin typeface="Book Antiqua" panose="02040602050305030304" pitchFamily="18" charset="0"/>
              </a:rPr>
            </a:br>
            <a:r>
              <a:rPr lang="en-US" sz="1800" b="1" i="1" dirty="0">
                <a:latin typeface="Book Antiqua" panose="02040602050305030304" pitchFamily="18" charset="0"/>
              </a:rPr>
              <a:t>8. Max &amp; Min profit based on different countries and product </a:t>
            </a:r>
            <a:br>
              <a:rPr lang="en-US" sz="1800" b="1" i="1" dirty="0">
                <a:latin typeface="Book Antiqua" panose="02040602050305030304" pitchFamily="18" charset="0"/>
              </a:rPr>
            </a:br>
            <a:br>
              <a:rPr lang="en-US" sz="1800" b="1" i="1" dirty="0">
                <a:latin typeface="Book Antiqua" panose="02040602050305030304" pitchFamily="18" charset="0"/>
              </a:rPr>
            </a:br>
            <a:r>
              <a:rPr lang="en-US" sz="1800" b="1" i="1" dirty="0">
                <a:latin typeface="Book Antiqua" panose="02040602050305030304" pitchFamily="18" charset="0"/>
              </a:rPr>
              <a:t>9. Quarterly sales based on manufacturing price </a:t>
            </a:r>
            <a:br>
              <a:rPr lang="en-US" sz="1800" b="1" i="1" dirty="0">
                <a:latin typeface="Book Antiqua" panose="02040602050305030304" pitchFamily="18" charset="0"/>
              </a:rPr>
            </a:br>
            <a:br>
              <a:rPr lang="en-US" sz="1800" b="1" i="1" dirty="0">
                <a:latin typeface="Book Antiqua" panose="02040602050305030304" pitchFamily="18" charset="0"/>
              </a:rPr>
            </a:br>
            <a:r>
              <a:rPr lang="en-US" sz="1800" b="1" i="1" dirty="0">
                <a:latin typeface="Book Antiqua" panose="02040602050305030304" pitchFamily="18" charset="0"/>
              </a:rPr>
              <a:t>10..Total sales on different segment </a:t>
            </a:r>
            <a:br>
              <a:rPr lang="en-US" sz="1800" b="1" i="1" dirty="0">
                <a:latin typeface="Book Antiqua" panose="02040602050305030304" pitchFamily="18" charset="0"/>
              </a:rPr>
            </a:br>
            <a:br>
              <a:rPr lang="en-US" sz="1800" b="1" i="1" dirty="0">
                <a:latin typeface="Book Antiqua" panose="02040602050305030304" pitchFamily="18" charset="0"/>
              </a:rPr>
            </a:br>
            <a:br>
              <a:rPr lang="en-US" sz="1800" b="1" i="1" dirty="0">
                <a:latin typeface="Book Antiqua" panose="02040602050305030304" pitchFamily="18" charset="0"/>
              </a:rPr>
            </a:br>
            <a:br>
              <a:rPr lang="en-US" sz="1400" dirty="0">
                <a:latin typeface="Book Antiqua" panose="02040602050305030304" pitchFamily="18" charset="0"/>
              </a:rPr>
            </a:br>
            <a:br>
              <a:rPr lang="en-US" dirty="0">
                <a:latin typeface="Book Antiqua" panose="02040602050305030304" pitchFamily="18" charset="0"/>
              </a:rPr>
            </a:br>
            <a:endParaRPr lang="en-IN" dirty="0">
              <a:latin typeface="Book Antiqua" panose="02040602050305030304" pitchFamily="18" charset="0"/>
            </a:endParaRPr>
          </a:p>
        </p:txBody>
      </p:sp>
    </p:spTree>
    <p:extLst>
      <p:ext uri="{BB962C8B-B14F-4D97-AF65-F5344CB8AC3E}">
        <p14:creationId xmlns:p14="http://schemas.microsoft.com/office/powerpoint/2010/main" val="33486415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5A2A-2C97-4437-BFB1-0E868054859B}"/>
              </a:ext>
            </a:extLst>
          </p:cNvPr>
          <p:cNvSpPr>
            <a:spLocks noGrp="1"/>
          </p:cNvSpPr>
          <p:nvPr>
            <p:ph type="title"/>
          </p:nvPr>
        </p:nvSpPr>
        <p:spPr>
          <a:xfrm>
            <a:off x="133165" y="4697429"/>
            <a:ext cx="10515600" cy="1325563"/>
          </a:xfrm>
        </p:spPr>
        <p:txBody>
          <a:bodyPr>
            <a:normAutofit fontScale="90000"/>
          </a:bodyPr>
          <a:lstStyle/>
          <a:p>
            <a:r>
              <a:rPr lang="en-US" sz="1400" b="1" i="1" dirty="0">
                <a:latin typeface="Book Antiqua" panose="02040602050305030304" pitchFamily="18" charset="0"/>
              </a:rPr>
              <a:t>IN this first data chart  </a:t>
            </a:r>
            <a:r>
              <a:rPr lang="en-US" sz="1400" b="1" i="1" dirty="0">
                <a:highlight>
                  <a:srgbClr val="00FF00"/>
                </a:highlight>
                <a:latin typeface="Book Antiqua" panose="02040602050305030304" pitchFamily="18" charset="0"/>
              </a:rPr>
              <a:t>YEARLY SALES &amp; PROFIT OF EVERY SEGMENT </a:t>
            </a:r>
            <a:r>
              <a:rPr lang="en-US" sz="1400" b="1" i="1" dirty="0">
                <a:latin typeface="Book Antiqua" panose="02040602050305030304" pitchFamily="18" charset="0"/>
              </a:rPr>
              <a:t>IS shown. This chart describes  every segment and their maximum sales being done in two years along with the total profit percentage that every segment is doing over those years .where all colours In red indicates the total profit percentage shown with with the data labels itself. Along with every segment is being coloured with different colours as given in description for every segment</a:t>
            </a:r>
            <a:r>
              <a:rPr lang="en-US" sz="1200" dirty="0"/>
              <a:t>. ..</a:t>
            </a:r>
            <a:br>
              <a:rPr lang="en-US" sz="1200" dirty="0"/>
            </a:br>
            <a:br>
              <a:rPr lang="en-US" sz="1200" dirty="0"/>
            </a:br>
            <a:r>
              <a:rPr lang="en-US" sz="1600" b="1" i="1" u="sng" dirty="0">
                <a:latin typeface="Book Antiqua" panose="02040602050305030304" pitchFamily="18" charset="0"/>
              </a:rPr>
              <a:t>In this second chart </a:t>
            </a:r>
            <a:r>
              <a:rPr lang="en-US" sz="1600" b="1" i="1" u="sng" dirty="0">
                <a:highlight>
                  <a:srgbClr val="00FF00"/>
                </a:highlight>
                <a:latin typeface="Book Antiqua" panose="02040602050305030304" pitchFamily="18" charset="0"/>
              </a:rPr>
              <a:t>MONTHLY GROSS SALES &amp; THEIR PROFIT HAS BEEN SHOWN </a:t>
            </a:r>
            <a:r>
              <a:rPr lang="en-US" sz="1600" b="1" i="1" u="sng" dirty="0">
                <a:latin typeface="Book Antiqua" panose="02040602050305030304" pitchFamily="18" charset="0"/>
              </a:rPr>
              <a:t>all over the months with all blue bars indicates the total gross sales and ORANGE  with line in the bars shows how the profit is behaving on the basis of the monthly gross sales. In this the profit percentage is shown in the left side ,and  total gross sales is  being shown in right </a:t>
            </a:r>
            <a:br>
              <a:rPr lang="en-US" sz="1600" b="1" i="1" u="sng" dirty="0">
                <a:latin typeface="Book Antiqua" panose="02040602050305030304" pitchFamily="18" charset="0"/>
              </a:rPr>
            </a:br>
            <a:br>
              <a:rPr lang="en-US" sz="1600" b="1" i="1" u="sng" dirty="0">
                <a:latin typeface="Book Antiqua" panose="02040602050305030304" pitchFamily="18" charset="0"/>
              </a:rPr>
            </a:br>
            <a:endParaRPr lang="en-IN" sz="1600" b="1" i="1" u="sng" dirty="0">
              <a:latin typeface="Book Antiqua" panose="02040602050305030304" pitchFamily="18" charset="0"/>
            </a:endParaRPr>
          </a:p>
        </p:txBody>
      </p:sp>
      <p:pic>
        <p:nvPicPr>
          <p:cNvPr id="6" name="Picture 5">
            <a:extLst>
              <a:ext uri="{FF2B5EF4-FFF2-40B4-BE49-F238E27FC236}">
                <a16:creationId xmlns:a16="http://schemas.microsoft.com/office/drawing/2014/main" id="{884DB5DD-50DD-4DAA-8CB7-A1A2A7892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138" y="3394707"/>
            <a:ext cx="45724" cy="68586"/>
          </a:xfrm>
          <a:prstGeom prst="rect">
            <a:avLst/>
          </a:prstGeom>
        </p:spPr>
      </p:pic>
      <p:pic>
        <p:nvPicPr>
          <p:cNvPr id="8" name="Picture 7">
            <a:extLst>
              <a:ext uri="{FF2B5EF4-FFF2-40B4-BE49-F238E27FC236}">
                <a16:creationId xmlns:a16="http://schemas.microsoft.com/office/drawing/2014/main" id="{C0AA36A9-2D1E-4EFA-AD33-BB8DC2DBE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329779" cy="4124565"/>
          </a:xfrm>
          <a:prstGeom prst="rect">
            <a:avLst/>
          </a:prstGeom>
        </p:spPr>
      </p:pic>
      <p:pic>
        <p:nvPicPr>
          <p:cNvPr id="12" name="Picture 11">
            <a:extLst>
              <a:ext uri="{FF2B5EF4-FFF2-40B4-BE49-F238E27FC236}">
                <a16:creationId xmlns:a16="http://schemas.microsoft.com/office/drawing/2014/main" id="{38CB8683-B4FD-4B6A-BC48-570BA06CA6B4}"/>
              </a:ext>
            </a:extLst>
          </p:cNvPr>
          <p:cNvPicPr>
            <a:picLocks noChangeAspect="1"/>
          </p:cNvPicPr>
          <p:nvPr/>
        </p:nvPicPr>
        <p:blipFill>
          <a:blip r:embed="rId4"/>
          <a:stretch>
            <a:fillRect/>
          </a:stretch>
        </p:blipFill>
        <p:spPr>
          <a:xfrm>
            <a:off x="6065517" y="3425189"/>
            <a:ext cx="60965" cy="7621"/>
          </a:xfrm>
          <a:prstGeom prst="rect">
            <a:avLst/>
          </a:prstGeom>
        </p:spPr>
      </p:pic>
      <p:pic>
        <p:nvPicPr>
          <p:cNvPr id="20" name="Picture 19">
            <a:extLst>
              <a:ext uri="{FF2B5EF4-FFF2-40B4-BE49-F238E27FC236}">
                <a16:creationId xmlns:a16="http://schemas.microsoft.com/office/drawing/2014/main" id="{32263E28-53B3-48AB-BC4C-B6504A23A81D}"/>
              </a:ext>
            </a:extLst>
          </p:cNvPr>
          <p:cNvPicPr>
            <a:picLocks noChangeAspect="1"/>
          </p:cNvPicPr>
          <p:nvPr/>
        </p:nvPicPr>
        <p:blipFill>
          <a:blip r:embed="rId5"/>
          <a:stretch>
            <a:fillRect/>
          </a:stretch>
        </p:blipFill>
        <p:spPr>
          <a:xfrm>
            <a:off x="6092189" y="3398517"/>
            <a:ext cx="7621" cy="60965"/>
          </a:xfrm>
          <a:prstGeom prst="rect">
            <a:avLst/>
          </a:prstGeom>
        </p:spPr>
      </p:pic>
      <p:pic>
        <p:nvPicPr>
          <p:cNvPr id="22" name="Picture 21">
            <a:extLst>
              <a:ext uri="{FF2B5EF4-FFF2-40B4-BE49-F238E27FC236}">
                <a16:creationId xmlns:a16="http://schemas.microsoft.com/office/drawing/2014/main" id="{B9AB1377-184C-4037-B116-4A2DAF8F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6738" y="-1"/>
            <a:ext cx="5865262" cy="4119239"/>
          </a:xfrm>
          <a:prstGeom prst="rect">
            <a:avLst/>
          </a:prstGeom>
        </p:spPr>
      </p:pic>
    </p:spTree>
    <p:extLst>
      <p:ext uri="{BB962C8B-B14F-4D97-AF65-F5344CB8AC3E}">
        <p14:creationId xmlns:p14="http://schemas.microsoft.com/office/powerpoint/2010/main" val="15298784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E105-CF10-4ECB-B3DF-BCB69EB3E46D}"/>
              </a:ext>
            </a:extLst>
          </p:cNvPr>
          <p:cNvSpPr>
            <a:spLocks noGrp="1"/>
          </p:cNvSpPr>
          <p:nvPr>
            <p:ph type="title"/>
          </p:nvPr>
        </p:nvSpPr>
        <p:spPr>
          <a:xfrm>
            <a:off x="257452" y="4768451"/>
            <a:ext cx="10515600" cy="1325563"/>
          </a:xfrm>
        </p:spPr>
        <p:txBody>
          <a:bodyPr>
            <a:normAutofit fontScale="90000"/>
          </a:bodyPr>
          <a:lstStyle/>
          <a:p>
            <a:r>
              <a:rPr lang="en-US" sz="1600" dirty="0">
                <a:latin typeface="Book Antiqua" panose="02040602050305030304" pitchFamily="18" charset="0"/>
              </a:rPr>
              <a:t>The first chart is </a:t>
            </a:r>
            <a:r>
              <a:rPr lang="en-US" sz="1600" dirty="0">
                <a:highlight>
                  <a:srgbClr val="FFFF00"/>
                </a:highlight>
                <a:latin typeface="Book Antiqua" panose="02040602050305030304" pitchFamily="18" charset="0"/>
              </a:rPr>
              <a:t>COUNTRY WSE PRODUCT SALES &amp; PROFIT </a:t>
            </a:r>
            <a:r>
              <a:rPr lang="en-US" sz="1600" dirty="0">
                <a:latin typeface="Book Antiqua" panose="02040602050305030304" pitchFamily="18" charset="0"/>
              </a:rPr>
              <a:t>. Here  deep focous has been done to register which country is making large no. of sales and profit in which of their products . As for every country every product is being specified . All the blue bars that is shown is the total sales , and the orange line on the blue bars is indicating the profit which is gradually rising or decreasing according to their total sales. In this chart profit percentage is shown in right side and the total sales is shown in left.</a:t>
            </a:r>
            <a:br>
              <a:rPr lang="en-US" sz="1600" dirty="0">
                <a:latin typeface="Book Antiqua" panose="02040602050305030304" pitchFamily="18" charset="0"/>
              </a:rPr>
            </a:br>
            <a:br>
              <a:rPr lang="en-US" sz="1600" dirty="0">
                <a:latin typeface="Book Antiqua" panose="02040602050305030304" pitchFamily="18" charset="0"/>
              </a:rPr>
            </a:br>
            <a:r>
              <a:rPr lang="en-US" sz="1600" dirty="0">
                <a:latin typeface="Book Antiqua" panose="02040602050305030304" pitchFamily="18" charset="0"/>
              </a:rPr>
              <a:t>The second chart </a:t>
            </a:r>
            <a:r>
              <a:rPr lang="en-US" sz="1600" dirty="0">
                <a:highlight>
                  <a:srgbClr val="FFFF00"/>
                </a:highlight>
                <a:latin typeface="Book Antiqua" panose="02040602050305030304" pitchFamily="18" charset="0"/>
              </a:rPr>
              <a:t>SUM OF SALES W.R.T TO THE TOTAL SUM OF COGS IN ALL MONTH FOR ALL SEGMENT </a:t>
            </a:r>
            <a:r>
              <a:rPr lang="en-US" sz="1600" dirty="0">
                <a:latin typeface="Book Antiqua" panose="02040602050305030304" pitchFamily="18" charset="0"/>
              </a:rPr>
              <a:t>. This chart will help us to understand what is our total sales with resect to the total cogs that is being produced over all months for all segment .</a:t>
            </a:r>
            <a:br>
              <a:rPr lang="en-US" sz="1600" dirty="0">
                <a:latin typeface="Book Antiqua" panose="02040602050305030304" pitchFamily="18" charset="0"/>
              </a:rPr>
            </a:br>
            <a:r>
              <a:rPr lang="en-US" sz="1600" dirty="0">
                <a:latin typeface="Book Antiqua" panose="02040602050305030304" pitchFamily="18" charset="0"/>
              </a:rPr>
              <a:t>It will help to understand and then we can improve on hose areas where the sale line is gradually downwards in order to increase the sales and profit level as well.  </a:t>
            </a:r>
            <a:br>
              <a:rPr lang="en-US" sz="1600" dirty="0">
                <a:latin typeface="Book Antiqua" panose="02040602050305030304" pitchFamily="18" charset="0"/>
              </a:rPr>
            </a:br>
            <a:br>
              <a:rPr lang="en-US" sz="1600" dirty="0">
                <a:latin typeface="Book Antiqua" panose="02040602050305030304" pitchFamily="18" charset="0"/>
              </a:rPr>
            </a:br>
            <a:endParaRPr lang="en-IN" sz="1600" dirty="0">
              <a:latin typeface="Book Antiqua" panose="02040602050305030304" pitchFamily="18" charset="0"/>
            </a:endParaRPr>
          </a:p>
        </p:txBody>
      </p:sp>
      <p:pic>
        <p:nvPicPr>
          <p:cNvPr id="4" name="Picture 3">
            <a:extLst>
              <a:ext uri="{FF2B5EF4-FFF2-40B4-BE49-F238E27FC236}">
                <a16:creationId xmlns:a16="http://schemas.microsoft.com/office/drawing/2014/main" id="{BAF6C947-41F8-4EF5-821C-A46F6D570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2"/>
            <a:ext cx="5797119" cy="3542191"/>
          </a:xfrm>
          <a:prstGeom prst="rect">
            <a:avLst/>
          </a:prstGeom>
        </p:spPr>
      </p:pic>
      <p:pic>
        <p:nvPicPr>
          <p:cNvPr id="8" name="Picture 7">
            <a:extLst>
              <a:ext uri="{FF2B5EF4-FFF2-40B4-BE49-F238E27FC236}">
                <a16:creationId xmlns:a16="http://schemas.microsoft.com/office/drawing/2014/main" id="{FD6AFC26-EFA6-4750-8590-D408554FD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241" y="0"/>
            <a:ext cx="6403759" cy="3515557"/>
          </a:xfrm>
          <a:prstGeom prst="rect">
            <a:avLst/>
          </a:prstGeom>
        </p:spPr>
      </p:pic>
    </p:spTree>
    <p:extLst>
      <p:ext uri="{BB962C8B-B14F-4D97-AF65-F5344CB8AC3E}">
        <p14:creationId xmlns:p14="http://schemas.microsoft.com/office/powerpoint/2010/main" val="32039254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AFC2-8932-4D7C-90F0-ECCBA1C7B58B}"/>
              </a:ext>
            </a:extLst>
          </p:cNvPr>
          <p:cNvSpPr>
            <a:spLocks noGrp="1"/>
          </p:cNvSpPr>
          <p:nvPr>
            <p:ph type="title"/>
          </p:nvPr>
        </p:nvSpPr>
        <p:spPr>
          <a:xfrm>
            <a:off x="456460" y="4724061"/>
            <a:ext cx="10515600" cy="1325563"/>
          </a:xfrm>
        </p:spPr>
        <p:txBody>
          <a:bodyPr>
            <a:noAutofit/>
          </a:bodyPr>
          <a:lstStyle/>
          <a:p>
            <a:r>
              <a:rPr lang="en-US" sz="1400" b="1" i="1" dirty="0">
                <a:latin typeface="Book Antiqua" panose="02040602050305030304" pitchFamily="18" charset="0"/>
              </a:rPr>
              <a:t>HERE ARE TWO MORE CHARTS : in first  chart </a:t>
            </a:r>
            <a:r>
              <a:rPr lang="en-US" sz="1400" b="1" i="1" dirty="0">
                <a:highlight>
                  <a:srgbClr val="008080"/>
                </a:highlight>
                <a:latin typeface="Book Antiqua" panose="02040602050305030304" pitchFamily="18" charset="0"/>
              </a:rPr>
              <a:t>‘SEGMENT &amp; PRODUCT WISE PROFIT CHART ‘  </a:t>
            </a:r>
            <a:r>
              <a:rPr lang="en-US" sz="1400" b="1" i="1" dirty="0">
                <a:latin typeface="Book Antiqua" panose="02040602050305030304" pitchFamily="18" charset="0"/>
              </a:rPr>
              <a:t>different segment with all the product is being given  with  their sum of profits. Here which product has better sales in which segment .here  enterprise have  quite  low profit as compared to government sector ….</a:t>
            </a:r>
            <a:br>
              <a:rPr lang="en-US" sz="1400" b="1" i="1" dirty="0">
                <a:latin typeface="Book Antiqua" panose="02040602050305030304" pitchFamily="18" charset="0"/>
              </a:rPr>
            </a:br>
            <a:br>
              <a:rPr lang="en-US" sz="1400" b="1" i="1" dirty="0">
                <a:latin typeface="Book Antiqua" panose="02040602050305030304" pitchFamily="18" charset="0"/>
              </a:rPr>
            </a:br>
            <a:r>
              <a:rPr lang="en-US" sz="1400" b="1" i="1" dirty="0">
                <a:latin typeface="Book Antiqua" panose="02040602050305030304" pitchFamily="18" charset="0"/>
              </a:rPr>
              <a:t>Here in the second chart  i.e </a:t>
            </a:r>
            <a:r>
              <a:rPr lang="en-US" sz="1400" b="1" i="1" dirty="0">
                <a:highlight>
                  <a:srgbClr val="008080"/>
                </a:highlight>
                <a:latin typeface="Book Antiqua" panose="02040602050305030304" pitchFamily="18" charset="0"/>
              </a:rPr>
              <a:t>TOTAL SALES ON DISCOUNT BAND WITH PROFIT  </a:t>
            </a:r>
            <a:r>
              <a:rPr lang="en-US" sz="1400" b="1" i="1" dirty="0">
                <a:latin typeface="Book Antiqua" panose="02040602050305030304" pitchFamily="18" charset="0"/>
              </a:rPr>
              <a:t>chart ,here I want to show what profit I made when discount was low ,high, medium  or their was no discount ,similarly here bars in blue indicates the total sum of sales  and the line with orange on the blue bars represent the profit percentage   </a:t>
            </a:r>
            <a:endParaRPr lang="en-IN" sz="1400" b="1" i="1" dirty="0">
              <a:latin typeface="Book Antiqua" panose="02040602050305030304" pitchFamily="18" charset="0"/>
            </a:endParaRPr>
          </a:p>
        </p:txBody>
      </p:sp>
      <p:pic>
        <p:nvPicPr>
          <p:cNvPr id="6" name="Picture 5">
            <a:extLst>
              <a:ext uri="{FF2B5EF4-FFF2-40B4-BE49-F238E27FC236}">
                <a16:creationId xmlns:a16="http://schemas.microsoft.com/office/drawing/2014/main" id="{FB067DFA-0A86-4CE0-A87F-B6FD0DB57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6036817" cy="4136994"/>
          </a:xfrm>
          <a:prstGeom prst="rect">
            <a:avLst/>
          </a:prstGeom>
        </p:spPr>
      </p:pic>
      <p:pic>
        <p:nvPicPr>
          <p:cNvPr id="8" name="Picture 7">
            <a:extLst>
              <a:ext uri="{FF2B5EF4-FFF2-40B4-BE49-F238E27FC236}">
                <a16:creationId xmlns:a16="http://schemas.microsoft.com/office/drawing/2014/main" id="{F83E4841-C802-4019-9FCD-19A369976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060" y="-1"/>
            <a:ext cx="6172940" cy="4145873"/>
          </a:xfrm>
          <a:prstGeom prst="rect">
            <a:avLst/>
          </a:prstGeom>
        </p:spPr>
      </p:pic>
    </p:spTree>
    <p:extLst>
      <p:ext uri="{BB962C8B-B14F-4D97-AF65-F5344CB8AC3E}">
        <p14:creationId xmlns:p14="http://schemas.microsoft.com/office/powerpoint/2010/main" val="19061035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437BA-470B-455C-8A95-8B27EEA5E4BD}"/>
              </a:ext>
            </a:extLst>
          </p:cNvPr>
          <p:cNvSpPr>
            <a:spLocks noGrp="1"/>
          </p:cNvSpPr>
          <p:nvPr>
            <p:ph type="title"/>
          </p:nvPr>
        </p:nvSpPr>
        <p:spPr>
          <a:xfrm>
            <a:off x="838199" y="365124"/>
            <a:ext cx="11244309" cy="6346393"/>
          </a:xfrm>
        </p:spPr>
        <p:txBody>
          <a:bodyPr>
            <a:normAutofit/>
          </a:bodyPr>
          <a:lstStyle/>
          <a:p>
            <a:r>
              <a:rPr lang="en-US" dirty="0"/>
              <a:t>CONCLUSION:</a:t>
            </a:r>
            <a:br>
              <a:rPr lang="en-US" dirty="0"/>
            </a:br>
            <a:br>
              <a:rPr lang="en-US" dirty="0"/>
            </a:br>
            <a:r>
              <a:rPr lang="en-US" sz="1600" dirty="0"/>
              <a:t>for every project conclusions matters a lot .my project and presentation have also some conclusions</a:t>
            </a:r>
            <a:br>
              <a:rPr lang="en-US" sz="1600" dirty="0"/>
            </a:br>
            <a:br>
              <a:rPr lang="en-US" sz="1600" dirty="0"/>
            </a:br>
            <a:r>
              <a:rPr lang="en-US" sz="1600" dirty="0"/>
              <a:t>conclusion gives the basic brief for whole project  and I would like to do as well .</a:t>
            </a:r>
            <a:br>
              <a:rPr lang="en-US" sz="1600" dirty="0"/>
            </a:br>
            <a:r>
              <a:rPr lang="en-US" sz="1600" dirty="0">
                <a:latin typeface="Bahnschrift Light Condensed" panose="020B0502040204020203" pitchFamily="34" charset="0"/>
              </a:rPr>
              <a:t>hence I would give rest to my project by giving a final conclusion on my topic :</a:t>
            </a:r>
            <a:br>
              <a:rPr lang="en-US" sz="1600" dirty="0">
                <a:latin typeface="Bahnschrift Light Condensed" panose="020B0502040204020203" pitchFamily="34" charset="0"/>
              </a:rPr>
            </a:br>
            <a:r>
              <a:rPr lang="en-US" sz="1600" dirty="0">
                <a:latin typeface="Bahnschrift Light Condensed" panose="020B0502040204020203" pitchFamily="34" charset="0"/>
              </a:rPr>
              <a:t>US RETAIL SERVICE DATA SET FOR THE YEAR 2013-2014</a:t>
            </a:r>
            <a:br>
              <a:rPr lang="en-US" sz="1600" dirty="0">
                <a:latin typeface="Bahnschrift Light Condensed" panose="020B0502040204020203" pitchFamily="34" charset="0"/>
              </a:rPr>
            </a:br>
            <a:br>
              <a:rPr lang="en-US" sz="1600" dirty="0">
                <a:latin typeface="Bahnschrift Light Condensed" panose="020B0502040204020203" pitchFamily="34" charset="0"/>
              </a:rPr>
            </a:br>
            <a:r>
              <a:rPr lang="en-US" sz="1600" dirty="0">
                <a:latin typeface="Bahnschrift Light Condensed" panose="020B0502040204020203" pitchFamily="34" charset="0"/>
              </a:rPr>
              <a:t>as my power point slides are the brief  related to the problem statement of the growth of the organization of while doing analysis on that data set there are all  problem statement shown charts .. For more it may be referred to dashboard .</a:t>
            </a:r>
            <a:br>
              <a:rPr lang="en-US" sz="1600" dirty="0">
                <a:latin typeface="Bahnschrift Light Condensed" panose="020B0502040204020203" pitchFamily="34" charset="0"/>
              </a:rPr>
            </a:br>
            <a:r>
              <a:rPr lang="en-US" sz="1600" dirty="0">
                <a:latin typeface="Bahnschrift Light Condensed" panose="020B0502040204020203" pitchFamily="34" charset="0"/>
              </a:rPr>
              <a:t>With that problem statement every chart is prepared and shown in presentation and dashboard.</a:t>
            </a:r>
            <a:br>
              <a:rPr lang="en-US" sz="1600" dirty="0">
                <a:latin typeface="Bahnschrift Light Condensed" panose="020B0502040204020203" pitchFamily="34" charset="0"/>
              </a:rPr>
            </a:br>
            <a:br>
              <a:rPr lang="en-US" sz="1600" dirty="0">
                <a:latin typeface="Bahnschrift Light Condensed" panose="020B0502040204020203" pitchFamily="34" charset="0"/>
              </a:rPr>
            </a:br>
            <a:r>
              <a:rPr lang="en-US" sz="1600" dirty="0">
                <a:latin typeface="Bahnschrift Light Condensed" panose="020B0502040204020203" pitchFamily="34" charset="0"/>
              </a:rPr>
              <a:t>While doing analysis I found which segment is performing good .</a:t>
            </a:r>
            <a:br>
              <a:rPr lang="en-US" sz="1600" dirty="0">
                <a:latin typeface="Bahnschrift Light Condensed" panose="020B0502040204020203" pitchFamily="34" charset="0"/>
              </a:rPr>
            </a:br>
            <a:r>
              <a:rPr lang="en-US" sz="1600" dirty="0">
                <a:latin typeface="Bahnschrift Light Condensed" panose="020B0502040204020203" pitchFamily="34" charset="0"/>
              </a:rPr>
              <a:t>Which sector have better sales in which country </a:t>
            </a:r>
            <a:br>
              <a:rPr lang="en-US" sz="1600" dirty="0">
                <a:latin typeface="Bahnschrift Light Condensed" panose="020B0502040204020203" pitchFamily="34" charset="0"/>
              </a:rPr>
            </a:br>
            <a:r>
              <a:rPr lang="en-US" sz="1600" dirty="0">
                <a:latin typeface="Bahnschrift Light Condensed" panose="020B0502040204020203" pitchFamily="34" charset="0"/>
              </a:rPr>
              <a:t>what are my total product sales with the profit .</a:t>
            </a:r>
            <a:br>
              <a:rPr lang="en-US" sz="1600" dirty="0">
                <a:latin typeface="Bahnschrift Light Condensed" panose="020B0502040204020203" pitchFamily="34" charset="0"/>
              </a:rPr>
            </a:br>
            <a:r>
              <a:rPr lang="en-US" sz="1600" dirty="0">
                <a:latin typeface="Bahnschrift Light Condensed" panose="020B0502040204020203" pitchFamily="34" charset="0"/>
              </a:rPr>
              <a:t>What are the yearly sales and profit chart for every segment </a:t>
            </a:r>
            <a:br>
              <a:rPr lang="en-US" sz="1600" dirty="0">
                <a:latin typeface="Bahnschrift Light Condensed" panose="020B0502040204020203" pitchFamily="34" charset="0"/>
              </a:rPr>
            </a:br>
            <a:r>
              <a:rPr lang="en-US" sz="1600" dirty="0">
                <a:latin typeface="Bahnschrift Light Condensed" panose="020B0502040204020203" pitchFamily="34" charset="0"/>
              </a:rPr>
              <a:t>country wise product sales has been registered to see in which country we have better which product has better sales .</a:t>
            </a:r>
            <a:br>
              <a:rPr lang="en-US" sz="1600" dirty="0">
                <a:latin typeface="Bahnschrift Light Condensed" panose="020B0502040204020203" pitchFamily="34" charset="0"/>
              </a:rPr>
            </a:br>
            <a:r>
              <a:rPr lang="en-US" sz="1600" dirty="0">
                <a:latin typeface="Bahnschrift Light Condensed" panose="020B0502040204020203" pitchFamily="34" charset="0"/>
              </a:rPr>
              <a:t>What are the top sales when discount was high. Medium . Low  or also when there was no profit .</a:t>
            </a:r>
            <a:br>
              <a:rPr lang="en-US" sz="1600" dirty="0">
                <a:latin typeface="Bahnschrift Light Condensed" panose="020B0502040204020203" pitchFamily="34" charset="0"/>
              </a:rPr>
            </a:br>
            <a:r>
              <a:rPr lang="en-US" sz="1600" dirty="0">
                <a:latin typeface="Bahnschrift Light Condensed" panose="020B0502040204020203" pitchFamily="34" charset="0"/>
              </a:rPr>
              <a:t>The data set is also being analyzed with what are the monthly gross sales with profit .</a:t>
            </a:r>
            <a:br>
              <a:rPr lang="en-US" sz="1600" dirty="0">
                <a:latin typeface="Bahnschrift Light Condensed" panose="020B0502040204020203" pitchFamily="34" charset="0"/>
              </a:rPr>
            </a:br>
            <a:br>
              <a:rPr lang="en-US" sz="1600" dirty="0">
                <a:latin typeface="Bahnschrift Light Condensed" panose="020B0502040204020203" pitchFamily="34" charset="0"/>
              </a:rPr>
            </a:br>
            <a:r>
              <a:rPr lang="en-US" sz="1600" dirty="0">
                <a:latin typeface="Bahnschrift Light Condensed" panose="020B0502040204020203" pitchFamily="34" charset="0"/>
              </a:rPr>
              <a:t>………………………………………………………………………….THANKU……………………………………………EXCEL HAKATHONE …………………………………………………………………………………………………………………………………………..</a:t>
            </a:r>
            <a:endParaRPr lang="en-IN" sz="1600" dirty="0"/>
          </a:p>
        </p:txBody>
      </p:sp>
    </p:spTree>
    <p:extLst>
      <p:ext uri="{BB962C8B-B14F-4D97-AF65-F5344CB8AC3E}">
        <p14:creationId xmlns:p14="http://schemas.microsoft.com/office/powerpoint/2010/main" val="3990286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861</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Bahnschrift Light Condensed</vt:lpstr>
      <vt:lpstr>Book Antiqua</vt:lpstr>
      <vt:lpstr>Bookman Old Style</vt:lpstr>
      <vt:lpstr>Calibri</vt:lpstr>
      <vt:lpstr>Calibri Light</vt:lpstr>
      <vt:lpstr>Office Theme</vt:lpstr>
      <vt:lpstr>EXCEL HAKATHONS</vt:lpstr>
      <vt:lpstr>Problem statements for U.S RETAIL SERVICE .   1.Yearly sales and profit for every segment.  2.Monthly gross sales along with the profit   3. Country wise product sales   4.Total sales with profit percentage when discount was available  5. Segment wise profit for all products for all years  6. Sum of sales w.r.t to total sum of cogs in different months   7.country wise product profit ..  8. Max &amp; Min profit based on different countries and product   9. Quarterly sales based on manufacturing price   10..Total sales on different segment      </vt:lpstr>
      <vt:lpstr>IN this first data chart  YEARLY SALES &amp; PROFIT OF EVERY SEGMENT IS shown. This chart describes  every segment and their maximum sales being done in two years along with the total profit percentage that every segment is doing over those years .where all colours In red indicates the total profit percentage shown with with the data labels itself. Along with every segment is being coloured with different colours as given in description for every segment. ..  In this second chart MONTHLY GROSS SALES &amp; THEIR PROFIT HAS BEEN SHOWN all over the months with all blue bars indicates the total gross sales and ORANGE  with line in the bars shows how the profit is behaving on the basis of the monthly gross sales. In this the profit percentage is shown in the left side ,and  total gross sales is  being shown in right   </vt:lpstr>
      <vt:lpstr>The first chart is COUNTRY WSE PRODUCT SALES &amp; PROFIT . Here  deep focous has been done to register which country is making large no. of sales and profit in which of their products . As for every country every product is being specified . All the blue bars that is shown is the total sales , and the orange line on the blue bars is indicating the profit which is gradually rising or decreasing according to their total sales. In this chart profit percentage is shown in right side and the total sales is shown in left.  The second chart SUM OF SALES W.R.T TO THE TOTAL SUM OF COGS IN ALL MONTH FOR ALL SEGMENT . This chart will help us to understand what is our total sales with resect to the total cogs that is being produced over all months for all segment . It will help to understand and then we can improve on hose areas where the sale line is gradually downwards in order to increase the sales and profit level as well.    </vt:lpstr>
      <vt:lpstr>HERE ARE TWO MORE CHARTS : in first  chart ‘SEGMENT &amp; PRODUCT WISE PROFIT CHART ‘  different segment with all the product is being given  with  their sum of profits. Here which product has better sales in which segment .here  enterprise have  quite  low profit as compared to government sector ….  Here in the second chart  i.e TOTAL SALES ON DISCOUNT BAND WITH PROFIT  chart ,here I want to show what profit I made when discount was low ,high, medium  or their was no discount ,similarly here bars in blue indicates the total sum of sales  and the line with orange on the blue bars represent the profit percentage   </vt:lpstr>
      <vt:lpstr>CONCLUSION:  for every project conclusions matters a lot .my project and presentation have also some conclusions  conclusion gives the basic brief for whole project  and I would like to do as well . hence I would give rest to my project by giving a final conclusion on my topic : US RETAIL SERVICE DATA SET FOR THE YEAR 2013-2014  as my power point slides are the brief  related to the problem statement of the growth of the organization of while doing analysis on that data set there are all  problem statement shown charts .. For more it may be referred to dashboard . With that problem statement every chart is prepared and shown in presentation and dashboard.  While doing analysis I found which segment is performing good . Which sector have better sales in which country  what are my total product sales with the profit . What are the yearly sales and profit chart for every segment  country wise product sales has been registered to see in which country we have better which product has better sales . What are the top sales when discount was high. Medium . Low  or also when there was no profit . The data set is also being analyzed with what are the monthly gross sales with profit .  ………………………………………………………………………….THANKU……………………………………………EXCEL HAKATHONE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HAKATHONS</dc:title>
  <dc:creator>Kumar Ankit</dc:creator>
  <cp:lastModifiedBy>Kumar Ankit</cp:lastModifiedBy>
  <cp:revision>18</cp:revision>
  <dcterms:created xsi:type="dcterms:W3CDTF">2021-02-07T05:02:41Z</dcterms:created>
  <dcterms:modified xsi:type="dcterms:W3CDTF">2021-02-07T12:21:04Z</dcterms:modified>
</cp:coreProperties>
</file>