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74" r:id="rId5"/>
    <p:sldId id="275" r:id="rId6"/>
    <p:sldId id="276" r:id="rId7"/>
    <p:sldId id="277" r:id="rId8"/>
    <p:sldId id="278" r:id="rId9"/>
    <p:sldId id="279" r:id="rId10"/>
    <p:sldId id="280" r:id="rId11"/>
    <p:sldId id="281" r:id="rId12"/>
    <p:sldId id="282" r:id="rId13"/>
    <p:sldId id="283" r:id="rId14"/>
    <p:sldId id="284" r:id="rId15"/>
    <p:sldId id="285"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4" d="100"/>
          <a:sy n="84" d="100"/>
        </p:scale>
        <p:origin x="658"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054402"/>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33694864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319761027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7044974"/>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2001213583"/>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91765152"/>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3657418118"/>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94669523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2221105089"/>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1071595667"/>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3222766327"/>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367112107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82409863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2634454428"/>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195333046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3344682616"/>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07B1E3-B01B-4374-BEFF-80C2ABE03A42}" type="datetimeFigureOut">
              <a:rPr lang="en-IN" smtClean="0"/>
              <a:t>11-01-2021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52861B-722C-461F-BA29-4561F5FF0C9E}" type="slidenum">
              <a:rPr lang="en-IN" smtClean="0"/>
              <a:t>‹#›</a:t>
            </a:fld>
            <a:endParaRPr lang="en-IN" dirty="0"/>
          </a:p>
        </p:txBody>
      </p:sp>
    </p:spTree>
    <p:extLst>
      <p:ext uri="{BB962C8B-B14F-4D97-AF65-F5344CB8AC3E}">
        <p14:creationId xmlns:p14="http://schemas.microsoft.com/office/powerpoint/2010/main" val="1849600691"/>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807B1E3-B01B-4374-BEFF-80C2ABE03A42}" type="datetimeFigureOut">
              <a:rPr lang="en-IN" smtClean="0"/>
              <a:t>11-01-2021</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52861B-722C-461F-BA29-4561F5FF0C9E}" type="slidenum">
              <a:rPr lang="en-IN" smtClean="0"/>
              <a:t>‹#›</a:t>
            </a:fld>
            <a:endParaRPr lang="en-IN" dirty="0"/>
          </a:p>
        </p:txBody>
      </p:sp>
    </p:spTree>
    <p:extLst>
      <p:ext uri="{BB962C8B-B14F-4D97-AF65-F5344CB8AC3E}">
        <p14:creationId xmlns:p14="http://schemas.microsoft.com/office/powerpoint/2010/main" val="19619716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randomBar dir="ver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6D16-4CCC-45D0-8F21-71E67A3D7940}"/>
              </a:ext>
            </a:extLst>
          </p:cNvPr>
          <p:cNvSpPr>
            <a:spLocks noGrp="1"/>
          </p:cNvSpPr>
          <p:nvPr>
            <p:ph type="title"/>
          </p:nvPr>
        </p:nvSpPr>
        <p:spPr>
          <a:xfrm>
            <a:off x="0" y="0"/>
            <a:ext cx="12192000" cy="6858000"/>
          </a:xfrm>
        </p:spPr>
        <p:txBody>
          <a:bodyPr anchor="t">
            <a:normAutofit/>
          </a:bodyPr>
          <a:lstStyle/>
          <a:p>
            <a:pPr algn="ctr"/>
            <a:r>
              <a:rPr lang="en-US" sz="3200" b="1" i="1" u="sng" dirty="0">
                <a:solidFill>
                  <a:schemeClr val="accent6"/>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INTRODUCTION</a:t>
            </a:r>
            <a:br>
              <a:rPr lang="en-US" sz="3200" b="1" i="1" u="sng" dirty="0">
                <a:solidFill>
                  <a:schemeClr val="accent6"/>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3200" b="1" i="1" u="sng" dirty="0">
                <a:solidFill>
                  <a:schemeClr val="accent6"/>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000" dirty="0">
                <a:solidFill>
                  <a:schemeClr val="accent6"/>
                </a:solidFill>
                <a:latin typeface="Aharoni" panose="02010803020104030203" pitchFamily="2" charset="-79"/>
                <a:cs typeface="Aharoni" panose="02010803020104030203" pitchFamily="2" charset="-79"/>
              </a:rPr>
              <a:t>HELLO EVERYONE </a:t>
            </a:r>
            <a:br>
              <a:rPr lang="en-US" sz="2000" dirty="0">
                <a:solidFill>
                  <a:schemeClr val="accent6"/>
                </a:solidFill>
                <a:latin typeface="Aharoni" panose="02010803020104030203" pitchFamily="2" charset="-79"/>
                <a:cs typeface="Aharoni" panose="02010803020104030203" pitchFamily="2" charset="-79"/>
              </a:rPr>
            </a:br>
            <a:r>
              <a:rPr lang="en-US" sz="2000" dirty="0">
                <a:solidFill>
                  <a:schemeClr val="accent6"/>
                </a:solidFill>
                <a:latin typeface="Aharoni" panose="02010803020104030203" pitchFamily="2" charset="-79"/>
                <a:cs typeface="Aharoni" panose="02010803020104030203" pitchFamily="2" charset="-79"/>
              </a:rPr>
              <a:t>,MYSELF KUMAR ANKIT PRESENT HERE WITH MY TABLEAU PROJECT &amp; PRESENTATION.</a:t>
            </a:r>
            <a:br>
              <a:rPr lang="en-US" sz="2000" dirty="0">
                <a:solidFill>
                  <a:schemeClr val="accent6"/>
                </a:solidFill>
                <a:latin typeface="Aharoni" panose="02010803020104030203" pitchFamily="2" charset="-79"/>
                <a:cs typeface="Aharoni" panose="02010803020104030203" pitchFamily="2" charset="-79"/>
              </a:rPr>
            </a:br>
            <a:br>
              <a:rPr lang="en-US" sz="2000" dirty="0">
                <a:solidFill>
                  <a:schemeClr val="accent6"/>
                </a:solidFill>
                <a:latin typeface="Aharoni" panose="02010803020104030203" pitchFamily="2" charset="-79"/>
                <a:cs typeface="Aharoni" panose="02010803020104030203" pitchFamily="2" charset="-79"/>
              </a:rPr>
            </a:br>
            <a:r>
              <a:rPr lang="en-US" sz="2000" dirty="0">
                <a:solidFill>
                  <a:schemeClr val="accent6"/>
                </a:solidFill>
                <a:latin typeface="Aharoni" panose="02010803020104030203" pitchFamily="2" charset="-79"/>
                <a:cs typeface="Aharoni" panose="02010803020104030203" pitchFamily="2" charset="-79"/>
              </a:rPr>
              <a:t>TOPIC OF MY  PROJECT &amp; PRESENTATION IS : -</a:t>
            </a:r>
            <a:br>
              <a:rPr lang="en-US" sz="2000" dirty="0">
                <a:solidFill>
                  <a:schemeClr val="accent6"/>
                </a:solidFill>
                <a:latin typeface="Aharoni" panose="02010803020104030203" pitchFamily="2" charset="-79"/>
                <a:cs typeface="Aharoni" panose="02010803020104030203" pitchFamily="2" charset="-79"/>
              </a:rPr>
            </a:br>
            <a:br>
              <a:rPr lang="en-US" sz="2000" dirty="0">
                <a:solidFill>
                  <a:schemeClr val="accent6"/>
                </a:solidFill>
                <a:latin typeface="Aharoni" panose="02010803020104030203" pitchFamily="2" charset="-79"/>
                <a:cs typeface="Aharoni" panose="02010803020104030203" pitchFamily="2" charset="-79"/>
              </a:rPr>
            </a:br>
            <a:r>
              <a:rPr lang="en-US" sz="20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IPL CASE STUDY FOR THE YEAR </a:t>
            </a:r>
            <a:r>
              <a:rPr lang="en-US" sz="2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2016-2019</a:t>
            </a:r>
            <a:br>
              <a:rPr lang="en-US" sz="2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1800" dirty="0">
                <a:solidFill>
                  <a:schemeClr val="accent6">
                    <a:lumMod val="75000"/>
                  </a:schemeClr>
                </a:solidFill>
                <a:latin typeface="Aharoni" panose="02010803020104030203" pitchFamily="2" charset="-79"/>
                <a:cs typeface="Aharoni" panose="02010803020104030203" pitchFamily="2" charset="-79"/>
              </a:rPr>
              <a:t>BEING A STUDENT OF BOARD INFINITY IT WAS VERY EXCITING TO WORK ON EVERY PROJECT .</a:t>
            </a:r>
            <a:br>
              <a:rPr lang="en-US" sz="1800" dirty="0">
                <a:solidFill>
                  <a:schemeClr val="accent6">
                    <a:lumMod val="75000"/>
                  </a:schemeClr>
                </a:solidFill>
                <a:latin typeface="Aharoni" panose="02010803020104030203" pitchFamily="2" charset="-79"/>
                <a:cs typeface="Aharoni" panose="02010803020104030203" pitchFamily="2" charset="-79"/>
              </a:rPr>
            </a:br>
            <a:r>
              <a:rPr lang="en-US" sz="1800" dirty="0">
                <a:solidFill>
                  <a:schemeClr val="accent6">
                    <a:lumMod val="75000"/>
                  </a:schemeClr>
                </a:solidFill>
                <a:latin typeface="Aharoni" panose="02010803020104030203" pitchFamily="2" charset="-79"/>
                <a:cs typeface="Aharoni" panose="02010803020104030203" pitchFamily="2" charset="-79"/>
              </a:rPr>
              <a:t>THIS TIME , I GAINED A DEEP KNOWLEDGE WHILE WORKING ON TABLEAU AND MAKING A DASHBOARD &amp; PPT.</a:t>
            </a:r>
            <a:br>
              <a:rPr lang="en-US" sz="1800" dirty="0">
                <a:solidFill>
                  <a:schemeClr val="accent6">
                    <a:lumMod val="75000"/>
                  </a:schemeClr>
                </a:solidFill>
                <a:latin typeface="Aharoni" panose="02010803020104030203" pitchFamily="2" charset="-79"/>
                <a:cs typeface="Aharoni" panose="02010803020104030203" pitchFamily="2" charset="-79"/>
              </a:rPr>
            </a:br>
            <a:r>
              <a:rPr lang="en-US" sz="1800" dirty="0">
                <a:solidFill>
                  <a:schemeClr val="accent6">
                    <a:lumMod val="75000"/>
                  </a:schemeClr>
                </a:solidFill>
                <a:latin typeface="Aharoni" panose="02010803020104030203" pitchFamily="2" charset="-79"/>
                <a:cs typeface="Aharoni" panose="02010803020104030203" pitchFamily="2" charset="-79"/>
              </a:rPr>
              <a:t>AS I HV INTREST IN SPORTS THOGHT TO EXPLORE MYSELF IN THIS TABLEAU PROJECT , WITH THIS TOPIC </a:t>
            </a:r>
            <a:br>
              <a:rPr lang="en-US" sz="1800" dirty="0">
                <a:solidFill>
                  <a:schemeClr val="accent6">
                    <a:lumMod val="75000"/>
                  </a:schemeClr>
                </a:solidFill>
                <a:latin typeface="Aharoni" panose="02010803020104030203" pitchFamily="2" charset="-79"/>
                <a:cs typeface="Aharoni" panose="02010803020104030203" pitchFamily="2" charset="-79"/>
              </a:rPr>
            </a:br>
            <a:br>
              <a:rPr lang="en-US" sz="1800" dirty="0">
                <a:solidFill>
                  <a:schemeClr val="accent6">
                    <a:lumMod val="75000"/>
                  </a:schemeClr>
                </a:solidFill>
                <a:latin typeface="Aharoni" panose="02010803020104030203" pitchFamily="2" charset="-79"/>
                <a:cs typeface="Aharoni" panose="02010803020104030203" pitchFamily="2" charset="-79"/>
              </a:rPr>
            </a:br>
            <a:r>
              <a:rPr lang="en-US" sz="1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IPL CASE STUDY  FOR THE SEASONS DURING </a:t>
            </a:r>
            <a:r>
              <a:rPr lang="en-US" sz="2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2016 -2019 </a:t>
            </a:r>
            <a:r>
              <a:rPr lang="en-US" sz="1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USING  : -</a:t>
            </a:r>
            <a:br>
              <a:rPr lang="en-US" sz="1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1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32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TABLEAU</a:t>
            </a:r>
            <a:br>
              <a:rPr lang="en-US" sz="2000" dirty="0">
                <a:solidFill>
                  <a:schemeClr val="accent6"/>
                </a:solidFill>
                <a:latin typeface="Aharoni" panose="02010803020104030203" pitchFamily="2" charset="-79"/>
                <a:cs typeface="Aharoni" panose="02010803020104030203" pitchFamily="2" charset="-79"/>
              </a:rPr>
            </a:br>
            <a:endParaRPr lang="en-IN" sz="3200" b="1" i="1" u="sng" dirty="0">
              <a:solidFill>
                <a:schemeClr val="accent6"/>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0205907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12644-1797-4E26-A6D7-EEB45ECE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7454"/>
            <a:ext cx="12170195" cy="7115453"/>
          </a:xfrm>
          <a:prstGeom prst="rect">
            <a:avLst/>
          </a:prstGeom>
        </p:spPr>
      </p:pic>
      <p:sp>
        <p:nvSpPr>
          <p:cNvPr id="4" name="TextBox 3">
            <a:extLst>
              <a:ext uri="{FF2B5EF4-FFF2-40B4-BE49-F238E27FC236}">
                <a16:creationId xmlns:a16="http://schemas.microsoft.com/office/drawing/2014/main" id="{DCEB28B6-FEE8-449F-89DC-EC8A48550EC2}"/>
              </a:ext>
            </a:extLst>
          </p:cNvPr>
          <p:cNvSpPr txBox="1"/>
          <p:nvPr/>
        </p:nvSpPr>
        <p:spPr>
          <a:xfrm>
            <a:off x="6897950" y="3462291"/>
            <a:ext cx="5184559" cy="2554545"/>
          </a:xfrm>
          <a:prstGeom prst="rect">
            <a:avLst/>
          </a:prstGeom>
          <a:noFill/>
        </p:spPr>
        <p:txBody>
          <a:bodyPr wrap="square">
            <a:spAutoFit/>
          </a:bodyPr>
          <a:lstStyle/>
          <a:p>
            <a:r>
              <a:rPr lang="en-US" sz="1600" b="1" i="1" u="sng" dirty="0">
                <a:solidFill>
                  <a:schemeClr val="accent6">
                    <a:lumMod val="75000"/>
                  </a:schemeClr>
                </a:solidFill>
                <a:effectLst>
                  <a:outerShdw blurRad="38100" dist="38100" dir="2700000" algn="tl">
                    <a:srgbClr val="000000">
                      <a:alpha val="43137"/>
                    </a:srgbClr>
                  </a:outerShdw>
                </a:effectLst>
              </a:rPr>
              <a:t>Data chart – 7</a:t>
            </a:r>
            <a:br>
              <a:rPr lang="en-US" sz="1600" dirty="0">
                <a:solidFill>
                  <a:schemeClr val="accent6">
                    <a:lumMod val="75000"/>
                  </a:schemeClr>
                </a:solidFill>
              </a:rPr>
            </a:br>
            <a:br>
              <a:rPr lang="en-US" sz="1600" dirty="0">
                <a:solidFill>
                  <a:schemeClr val="bg1"/>
                </a:solidFill>
              </a:rPr>
            </a:br>
            <a:r>
              <a:rPr lang="en-US" sz="1600" dirty="0">
                <a:solidFill>
                  <a:schemeClr val="bg1"/>
                </a:solidFill>
              </a:rPr>
              <a:t>in my data chart 7 it explains about the </a:t>
            </a:r>
            <a:br>
              <a:rPr lang="en-US" sz="1600" dirty="0">
                <a:solidFill>
                  <a:schemeClr val="bg1"/>
                </a:solidFill>
              </a:rPr>
            </a:br>
            <a:r>
              <a:rPr lang="en-US" sz="1600" dirty="0">
                <a:solidFill>
                  <a:schemeClr val="bg1"/>
                </a:solidFill>
              </a:rPr>
              <a:t>bowling innings for all teams in all </a:t>
            </a:r>
            <a:br>
              <a:rPr lang="en-US" sz="1600" dirty="0">
                <a:solidFill>
                  <a:schemeClr val="bg1"/>
                </a:solidFill>
              </a:rPr>
            </a:br>
            <a:r>
              <a:rPr lang="en-US" sz="1600" dirty="0">
                <a:solidFill>
                  <a:schemeClr val="bg1"/>
                </a:solidFill>
              </a:rPr>
              <a:t>seasons .</a:t>
            </a:r>
            <a:br>
              <a:rPr lang="en-US" sz="1600" dirty="0">
                <a:solidFill>
                  <a:schemeClr val="bg1"/>
                </a:solidFill>
              </a:rPr>
            </a:br>
            <a:r>
              <a:rPr lang="en-US" sz="1600" dirty="0">
                <a:solidFill>
                  <a:schemeClr val="bg1"/>
                </a:solidFill>
              </a:rPr>
              <a:t>With their maiden overs bowled by the </a:t>
            </a:r>
            <a:br>
              <a:rPr lang="en-US" sz="1600" dirty="0">
                <a:solidFill>
                  <a:schemeClr val="bg1"/>
                </a:solidFill>
              </a:rPr>
            </a:br>
            <a:r>
              <a:rPr lang="en-US" sz="1600" dirty="0">
                <a:solidFill>
                  <a:schemeClr val="bg1"/>
                </a:solidFill>
              </a:rPr>
              <a:t>bowler.</a:t>
            </a:r>
            <a:br>
              <a:rPr lang="en-US" sz="1600" dirty="0">
                <a:solidFill>
                  <a:schemeClr val="bg1"/>
                </a:solidFill>
              </a:rPr>
            </a:br>
            <a:r>
              <a:rPr lang="en-US" sz="1600" dirty="0">
                <a:solidFill>
                  <a:schemeClr val="bg1"/>
                </a:solidFill>
              </a:rPr>
              <a:t>Coloring has been done on the basis of </a:t>
            </a:r>
            <a:br>
              <a:rPr lang="en-US" sz="1600" dirty="0">
                <a:solidFill>
                  <a:schemeClr val="bg1"/>
                </a:solidFill>
              </a:rPr>
            </a:br>
            <a:r>
              <a:rPr lang="en-US" sz="1600" dirty="0">
                <a:solidFill>
                  <a:schemeClr val="bg1"/>
                </a:solidFill>
              </a:rPr>
              <a:t>1-3 overs maiden with orange color &amp;</a:t>
            </a:r>
            <a:br>
              <a:rPr lang="en-US" sz="1600" dirty="0">
                <a:solidFill>
                  <a:schemeClr val="bg1"/>
                </a:solidFill>
              </a:rPr>
            </a:br>
            <a:r>
              <a:rPr lang="en-US" sz="1600" dirty="0">
                <a:solidFill>
                  <a:schemeClr val="bg1"/>
                </a:solidFill>
              </a:rPr>
              <a:t>more than 4-6 in pink</a:t>
            </a:r>
            <a:endParaRPr lang="en-IN" sz="1600" dirty="0">
              <a:solidFill>
                <a:schemeClr val="bg1"/>
              </a:solidFill>
            </a:endParaRPr>
          </a:p>
        </p:txBody>
      </p:sp>
    </p:spTree>
    <p:extLst>
      <p:ext uri="{BB962C8B-B14F-4D97-AF65-F5344CB8AC3E}">
        <p14:creationId xmlns:p14="http://schemas.microsoft.com/office/powerpoint/2010/main" val="292821483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EEB65F-B1BF-460C-A5AF-D42A7B5AD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03335" cy="6858000"/>
          </a:xfrm>
          <a:prstGeom prst="rect">
            <a:avLst/>
          </a:prstGeom>
        </p:spPr>
      </p:pic>
      <p:sp>
        <p:nvSpPr>
          <p:cNvPr id="4" name="TextBox 3">
            <a:extLst>
              <a:ext uri="{FF2B5EF4-FFF2-40B4-BE49-F238E27FC236}">
                <a16:creationId xmlns:a16="http://schemas.microsoft.com/office/drawing/2014/main" id="{AEDE1AEA-B51D-41CF-A3C0-6935EA3A7A4B}"/>
              </a:ext>
            </a:extLst>
          </p:cNvPr>
          <p:cNvSpPr txBox="1"/>
          <p:nvPr/>
        </p:nvSpPr>
        <p:spPr>
          <a:xfrm>
            <a:off x="8394192" y="1399031"/>
            <a:ext cx="6227330" cy="1938992"/>
          </a:xfrm>
          <a:prstGeom prst="rect">
            <a:avLst/>
          </a:prstGeom>
          <a:noFill/>
        </p:spPr>
        <p:txBody>
          <a:bodyPr wrap="square">
            <a:spAutoFit/>
          </a:bodyPr>
          <a:lstStyle/>
          <a:p>
            <a:r>
              <a:rPr lang="en-US" sz="1200" b="1" i="1" u="sng" dirty="0">
                <a:solidFill>
                  <a:schemeClr val="accent6">
                    <a:lumMod val="75000"/>
                  </a:schemeClr>
                </a:solidFill>
                <a:effectLst>
                  <a:outerShdw blurRad="38100" dist="38100" dir="2700000" algn="tl">
                    <a:srgbClr val="000000">
                      <a:alpha val="43137"/>
                    </a:srgbClr>
                  </a:outerShdw>
                </a:effectLst>
              </a:rPr>
              <a:t>Data chart -8</a:t>
            </a:r>
            <a:br>
              <a:rPr lang="en-US" sz="1200" b="1" i="1" u="sng" dirty="0">
                <a:solidFill>
                  <a:schemeClr val="accent6">
                    <a:lumMod val="75000"/>
                  </a:schemeClr>
                </a:solidFill>
                <a:effectLst>
                  <a:outerShdw blurRad="38100" dist="38100" dir="2700000" algn="tl">
                    <a:srgbClr val="000000">
                      <a:alpha val="43137"/>
                    </a:srgbClr>
                  </a:outerShdw>
                </a:effectLst>
              </a:rPr>
            </a:br>
            <a:br>
              <a:rPr lang="en-US" sz="1200" b="1" i="1" u="sng" dirty="0">
                <a:solidFill>
                  <a:schemeClr val="bg1"/>
                </a:solidFill>
                <a:effectLst>
                  <a:outerShdw blurRad="38100" dist="38100" dir="2700000" algn="tl">
                    <a:srgbClr val="000000">
                      <a:alpha val="43137"/>
                    </a:srgbClr>
                  </a:outerShdw>
                </a:effectLst>
              </a:rPr>
            </a:br>
            <a:r>
              <a:rPr lang="en-US" sz="1200" dirty="0">
                <a:solidFill>
                  <a:schemeClr val="bg1"/>
                </a:solidFill>
              </a:rPr>
              <a:t>my data chart 8 shows list of all the teams </a:t>
            </a:r>
            <a:br>
              <a:rPr lang="en-US" sz="1200" dirty="0">
                <a:solidFill>
                  <a:schemeClr val="bg1"/>
                </a:solidFill>
              </a:rPr>
            </a:br>
            <a:r>
              <a:rPr lang="en-US" sz="1200" dirty="0">
                <a:solidFill>
                  <a:schemeClr val="bg1"/>
                </a:solidFill>
              </a:rPr>
              <a:t>who have most no of wicket in the total match </a:t>
            </a:r>
            <a:br>
              <a:rPr lang="en-US" sz="1200" dirty="0">
                <a:solidFill>
                  <a:schemeClr val="bg1"/>
                </a:solidFill>
              </a:rPr>
            </a:br>
            <a:br>
              <a:rPr lang="en-US" sz="1200" dirty="0">
                <a:solidFill>
                  <a:schemeClr val="bg1"/>
                </a:solidFill>
              </a:rPr>
            </a:br>
            <a:r>
              <a:rPr lang="en-US" sz="1200" dirty="0">
                <a:solidFill>
                  <a:schemeClr val="bg1"/>
                </a:solidFill>
              </a:rPr>
              <a:t>here all the teams have been shown in the chart </a:t>
            </a:r>
            <a:br>
              <a:rPr lang="en-US" sz="1200" dirty="0">
                <a:solidFill>
                  <a:schemeClr val="bg1"/>
                </a:solidFill>
              </a:rPr>
            </a:br>
            <a:r>
              <a:rPr lang="en-US" sz="1200" dirty="0">
                <a:solidFill>
                  <a:schemeClr val="bg1"/>
                </a:solidFill>
              </a:rPr>
              <a:t>and with the help of data labels the total </a:t>
            </a:r>
            <a:br>
              <a:rPr lang="en-US" sz="1200" dirty="0">
                <a:solidFill>
                  <a:schemeClr val="bg1"/>
                </a:solidFill>
              </a:rPr>
            </a:br>
            <a:r>
              <a:rPr lang="en-US" sz="1200" dirty="0">
                <a:solidFill>
                  <a:schemeClr val="bg1"/>
                </a:solidFill>
              </a:rPr>
              <a:t>wicket has been mentioned in the chart .</a:t>
            </a:r>
            <a:br>
              <a:rPr lang="en-US" sz="1200" dirty="0">
                <a:solidFill>
                  <a:schemeClr val="bg1"/>
                </a:solidFill>
              </a:rPr>
            </a:br>
            <a:br>
              <a:rPr lang="en-US" sz="1200" dirty="0">
                <a:solidFill>
                  <a:schemeClr val="bg1"/>
                </a:solidFill>
              </a:rPr>
            </a:br>
            <a:endParaRPr lang="en-IN" sz="1200" dirty="0">
              <a:solidFill>
                <a:schemeClr val="bg1"/>
              </a:solidFill>
            </a:endParaRPr>
          </a:p>
        </p:txBody>
      </p:sp>
    </p:spTree>
    <p:extLst>
      <p:ext uri="{BB962C8B-B14F-4D97-AF65-F5344CB8AC3E}">
        <p14:creationId xmlns:p14="http://schemas.microsoft.com/office/powerpoint/2010/main" val="20127028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AE0279-F556-415B-91AE-33B4A6A9E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85631" cy="6858000"/>
          </a:xfrm>
          <a:prstGeom prst="rect">
            <a:avLst/>
          </a:prstGeom>
        </p:spPr>
      </p:pic>
      <p:sp>
        <p:nvSpPr>
          <p:cNvPr id="4" name="TextBox 3">
            <a:extLst>
              <a:ext uri="{FF2B5EF4-FFF2-40B4-BE49-F238E27FC236}">
                <a16:creationId xmlns:a16="http://schemas.microsoft.com/office/drawing/2014/main" id="{3AD9668E-6732-4305-B746-9217EBBA7854}"/>
              </a:ext>
            </a:extLst>
          </p:cNvPr>
          <p:cNvSpPr txBox="1"/>
          <p:nvPr/>
        </p:nvSpPr>
        <p:spPr>
          <a:xfrm>
            <a:off x="8449056" y="2212848"/>
            <a:ext cx="3657600" cy="3046988"/>
          </a:xfrm>
          <a:prstGeom prst="rect">
            <a:avLst/>
          </a:prstGeom>
          <a:noFill/>
        </p:spPr>
        <p:txBody>
          <a:bodyPr wrap="square">
            <a:spAutoFit/>
          </a:bodyPr>
          <a:lstStyle/>
          <a:p>
            <a:r>
              <a:rPr lang="en-US" sz="1600" b="1" i="1" u="sng" dirty="0">
                <a:solidFill>
                  <a:schemeClr val="accent6">
                    <a:lumMod val="75000"/>
                  </a:schemeClr>
                </a:solidFill>
                <a:effectLst>
                  <a:outerShdw blurRad="38100" dist="38100" dir="2700000" algn="tl">
                    <a:srgbClr val="000000">
                      <a:alpha val="43137"/>
                    </a:srgbClr>
                  </a:outerShdw>
                </a:effectLst>
              </a:rPr>
              <a:t>Data chart – 9</a:t>
            </a:r>
            <a:br>
              <a:rPr lang="en-US" sz="1600" dirty="0">
                <a:solidFill>
                  <a:schemeClr val="accent6">
                    <a:lumMod val="75000"/>
                  </a:schemeClr>
                </a:solidFill>
              </a:rPr>
            </a:br>
            <a:br>
              <a:rPr lang="en-US" sz="1600" dirty="0">
                <a:solidFill>
                  <a:schemeClr val="bg1"/>
                </a:solidFill>
              </a:rPr>
            </a:br>
            <a:r>
              <a:rPr lang="en-US" sz="1600" dirty="0">
                <a:solidFill>
                  <a:schemeClr val="bg1"/>
                </a:solidFill>
              </a:rPr>
              <a:t>data chart 9 shows the list of all players</a:t>
            </a:r>
            <a:br>
              <a:rPr lang="en-US" sz="1600" dirty="0">
                <a:solidFill>
                  <a:schemeClr val="bg1"/>
                </a:solidFill>
              </a:rPr>
            </a:br>
            <a:r>
              <a:rPr lang="en-US" sz="1600" dirty="0">
                <a:solidFill>
                  <a:schemeClr val="bg1"/>
                </a:solidFill>
              </a:rPr>
              <a:t>who have bowled most no of overs in all </a:t>
            </a:r>
            <a:br>
              <a:rPr lang="en-US" sz="1600" dirty="0">
                <a:solidFill>
                  <a:schemeClr val="bg1"/>
                </a:solidFill>
              </a:rPr>
            </a:br>
            <a:r>
              <a:rPr lang="en-US" sz="1600" dirty="0">
                <a:solidFill>
                  <a:schemeClr val="bg1"/>
                </a:solidFill>
              </a:rPr>
              <a:t>season.</a:t>
            </a:r>
            <a:br>
              <a:rPr lang="en-US" sz="1600" dirty="0">
                <a:solidFill>
                  <a:schemeClr val="bg1"/>
                </a:solidFill>
              </a:rPr>
            </a:br>
            <a:br>
              <a:rPr lang="en-US" sz="1600" dirty="0">
                <a:solidFill>
                  <a:schemeClr val="bg1"/>
                </a:solidFill>
              </a:rPr>
            </a:br>
            <a:r>
              <a:rPr lang="en-US" sz="1600" dirty="0">
                <a:solidFill>
                  <a:schemeClr val="bg1"/>
                </a:solidFill>
              </a:rPr>
              <a:t>Here name of the player , their team ,no. of </a:t>
            </a:r>
            <a:br>
              <a:rPr lang="en-US" sz="1600" dirty="0">
                <a:solidFill>
                  <a:schemeClr val="bg1"/>
                </a:solidFill>
              </a:rPr>
            </a:br>
            <a:r>
              <a:rPr lang="en-US" sz="1600" dirty="0">
                <a:solidFill>
                  <a:schemeClr val="bg1"/>
                </a:solidFill>
              </a:rPr>
              <a:t>overs bowled is shown with the data labels</a:t>
            </a:r>
            <a:endParaRPr lang="en-IN" sz="1600" dirty="0">
              <a:solidFill>
                <a:schemeClr val="bg1"/>
              </a:solidFill>
            </a:endParaRPr>
          </a:p>
        </p:txBody>
      </p:sp>
    </p:spTree>
    <p:extLst>
      <p:ext uri="{BB962C8B-B14F-4D97-AF65-F5344CB8AC3E}">
        <p14:creationId xmlns:p14="http://schemas.microsoft.com/office/powerpoint/2010/main" val="100849924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6BEAD-3ABD-44FD-B146-C6DC88C6C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72C0E1E-1582-4631-BEB5-487071D69AB3}"/>
              </a:ext>
            </a:extLst>
          </p:cNvPr>
          <p:cNvSpPr txBox="1"/>
          <p:nvPr/>
        </p:nvSpPr>
        <p:spPr>
          <a:xfrm>
            <a:off x="8467344" y="1892808"/>
            <a:ext cx="3724656" cy="5047536"/>
          </a:xfrm>
          <a:prstGeom prst="rect">
            <a:avLst/>
          </a:prstGeom>
          <a:noFill/>
        </p:spPr>
        <p:txBody>
          <a:bodyPr wrap="square">
            <a:spAutoFit/>
          </a:bodyPr>
          <a:lstStyle/>
          <a:p>
            <a:r>
              <a:rPr lang="en-US" sz="1400" b="1" i="1" u="sng" dirty="0">
                <a:solidFill>
                  <a:schemeClr val="accent6"/>
                </a:solidFill>
                <a:effectLst>
                  <a:outerShdw blurRad="38100" dist="38100" dir="2700000" algn="tl">
                    <a:srgbClr val="000000">
                      <a:alpha val="43137"/>
                    </a:srgbClr>
                  </a:outerShdw>
                </a:effectLst>
              </a:rPr>
              <a:t>Data chart 10</a:t>
            </a:r>
            <a:br>
              <a:rPr lang="en-US" sz="1400" dirty="0">
                <a:solidFill>
                  <a:schemeClr val="bg1"/>
                </a:solidFill>
              </a:rPr>
            </a:br>
            <a:br>
              <a:rPr lang="en-US" sz="1400" dirty="0">
                <a:solidFill>
                  <a:schemeClr val="bg1"/>
                </a:solidFill>
              </a:rPr>
            </a:br>
            <a:r>
              <a:rPr lang="en-US" sz="1400" dirty="0">
                <a:solidFill>
                  <a:schemeClr val="bg1"/>
                </a:solidFill>
              </a:rPr>
              <a:t>in my last data chart it tells about the total </a:t>
            </a:r>
            <a:br>
              <a:rPr lang="en-US" sz="1400" dirty="0">
                <a:solidFill>
                  <a:schemeClr val="bg1"/>
                </a:solidFill>
              </a:rPr>
            </a:br>
            <a:r>
              <a:rPr lang="en-US" sz="1400" dirty="0">
                <a:solidFill>
                  <a:schemeClr val="bg1"/>
                </a:solidFill>
              </a:rPr>
              <a:t>matches with the total runs scored </a:t>
            </a:r>
            <a:br>
              <a:rPr lang="en-US" sz="1400" dirty="0">
                <a:solidFill>
                  <a:schemeClr val="bg1"/>
                </a:solidFill>
              </a:rPr>
            </a:br>
            <a:br>
              <a:rPr lang="en-US" sz="1400" dirty="0">
                <a:solidFill>
                  <a:schemeClr val="bg1"/>
                </a:solidFill>
              </a:rPr>
            </a:br>
            <a:r>
              <a:rPr lang="en-US" sz="1400" dirty="0">
                <a:solidFill>
                  <a:schemeClr val="bg1"/>
                </a:solidFill>
              </a:rPr>
              <a:t>here , list of player has been added in the details</a:t>
            </a:r>
            <a:br>
              <a:rPr lang="en-US" sz="1400" dirty="0">
                <a:solidFill>
                  <a:schemeClr val="bg1"/>
                </a:solidFill>
              </a:rPr>
            </a:br>
            <a:r>
              <a:rPr lang="en-US" sz="1400" dirty="0">
                <a:solidFill>
                  <a:schemeClr val="bg1"/>
                </a:solidFill>
              </a:rPr>
              <a:t>to get the player who scored most no of runs </a:t>
            </a:r>
            <a:br>
              <a:rPr lang="en-US" sz="1400" dirty="0">
                <a:solidFill>
                  <a:schemeClr val="bg1"/>
                </a:solidFill>
              </a:rPr>
            </a:br>
            <a:r>
              <a:rPr lang="en-US" sz="1400" dirty="0">
                <a:solidFill>
                  <a:schemeClr val="bg1"/>
                </a:solidFill>
              </a:rPr>
              <a:t>with their total match has been added to label </a:t>
            </a:r>
            <a:br>
              <a:rPr lang="en-US" sz="1400" dirty="0">
                <a:solidFill>
                  <a:schemeClr val="bg1"/>
                </a:solidFill>
              </a:rPr>
            </a:br>
            <a:r>
              <a:rPr lang="en-US" sz="1400" dirty="0">
                <a:solidFill>
                  <a:schemeClr val="bg1"/>
                </a:solidFill>
              </a:rPr>
              <a:t>to get the value in how many matches the total </a:t>
            </a:r>
            <a:br>
              <a:rPr lang="en-US" sz="1400" dirty="0">
                <a:solidFill>
                  <a:schemeClr val="bg1"/>
                </a:solidFill>
              </a:rPr>
            </a:br>
            <a:r>
              <a:rPr lang="en-US" sz="1400" dirty="0">
                <a:solidFill>
                  <a:schemeClr val="bg1"/>
                </a:solidFill>
              </a:rPr>
              <a:t>runs has been scored , with their no of 50’s.</a:t>
            </a:r>
            <a:br>
              <a:rPr lang="en-US" sz="1400" dirty="0">
                <a:solidFill>
                  <a:schemeClr val="bg1"/>
                </a:solidFill>
              </a:rPr>
            </a:br>
            <a:br>
              <a:rPr lang="en-US" sz="1400" dirty="0">
                <a:solidFill>
                  <a:schemeClr val="bg1"/>
                </a:solidFill>
              </a:rPr>
            </a:br>
            <a:r>
              <a:rPr lang="en-US" sz="1400" dirty="0">
                <a:solidFill>
                  <a:schemeClr val="bg1"/>
                </a:solidFill>
              </a:rPr>
              <a:t>The value in green denotes the highest no of 50 . </a:t>
            </a:r>
            <a:br>
              <a:rPr lang="en-US" sz="1400" dirty="0">
                <a:solidFill>
                  <a:schemeClr val="bg1"/>
                </a:solidFill>
              </a:rPr>
            </a:br>
            <a:r>
              <a:rPr lang="en-US" sz="1400" dirty="0">
                <a:solidFill>
                  <a:schemeClr val="bg1"/>
                </a:solidFill>
              </a:rPr>
              <a:t>i.e. more than 13 rest in purple denotes the no of 50 in the range of 2-10.</a:t>
            </a:r>
            <a:br>
              <a:rPr lang="en-US" sz="1400" dirty="0">
                <a:solidFill>
                  <a:schemeClr val="bg1"/>
                </a:solidFill>
              </a:rPr>
            </a:br>
            <a:br>
              <a:rPr lang="en-US" sz="1400" dirty="0">
                <a:solidFill>
                  <a:schemeClr val="bg1"/>
                </a:solidFill>
              </a:rPr>
            </a:br>
            <a:r>
              <a:rPr lang="en-US" sz="1400" dirty="0">
                <a:solidFill>
                  <a:schemeClr val="bg1"/>
                </a:solidFill>
              </a:rPr>
              <a:t>bigger the size larger the no of 50’s.</a:t>
            </a:r>
            <a:endParaRPr lang="en-IN" sz="1400" dirty="0">
              <a:solidFill>
                <a:schemeClr val="bg1"/>
              </a:solidFill>
            </a:endParaRPr>
          </a:p>
        </p:txBody>
      </p:sp>
    </p:spTree>
    <p:extLst>
      <p:ext uri="{BB962C8B-B14F-4D97-AF65-F5344CB8AC3E}">
        <p14:creationId xmlns:p14="http://schemas.microsoft.com/office/powerpoint/2010/main" val="358580473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D7906-448D-4F29-A85B-DC657B6F0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17B6D45-77EC-45CD-8C9F-AA3762357A37}"/>
              </a:ext>
            </a:extLst>
          </p:cNvPr>
          <p:cNvSpPr txBox="1"/>
          <p:nvPr/>
        </p:nvSpPr>
        <p:spPr>
          <a:xfrm>
            <a:off x="6903720" y="3566160"/>
            <a:ext cx="5093208" cy="2954655"/>
          </a:xfrm>
          <a:prstGeom prst="rect">
            <a:avLst/>
          </a:prstGeom>
          <a:noFill/>
        </p:spPr>
        <p:txBody>
          <a:bodyPr wrap="square">
            <a:spAutoFit/>
          </a:bodyPr>
          <a:lstStyle/>
          <a:p>
            <a:r>
              <a:rPr lang="en-US" sz="1200" b="1" i="1" u="sng" dirty="0">
                <a:solidFill>
                  <a:schemeClr val="accent6">
                    <a:lumMod val="75000"/>
                  </a:schemeClr>
                </a:solidFill>
                <a:effectLst>
                  <a:outerShdw blurRad="38100" dist="38100" dir="2700000" algn="tl">
                    <a:srgbClr val="000000">
                      <a:alpha val="43137"/>
                    </a:srgbClr>
                  </a:outerShdw>
                </a:effectLst>
              </a:rPr>
              <a:t>DATA CHART – 11</a:t>
            </a:r>
            <a:br>
              <a:rPr lang="en-US" sz="1200" b="1" i="1" u="sng" dirty="0">
                <a:solidFill>
                  <a:schemeClr val="accent6">
                    <a:lumMod val="75000"/>
                  </a:schemeClr>
                </a:solidFill>
                <a:effectLst>
                  <a:outerShdw blurRad="38100" dist="38100" dir="2700000" algn="tl">
                    <a:srgbClr val="000000">
                      <a:alpha val="43137"/>
                    </a:srgbClr>
                  </a:outerShdw>
                </a:effectLst>
              </a:rPr>
            </a:br>
            <a:br>
              <a:rPr lang="en-US" sz="1200" b="1" i="1" u="sng" dirty="0">
                <a:solidFill>
                  <a:schemeClr val="bg1"/>
                </a:solidFill>
                <a:effectLst>
                  <a:outerShdw blurRad="38100" dist="38100" dir="2700000" algn="tl">
                    <a:srgbClr val="000000">
                      <a:alpha val="43137"/>
                    </a:srgbClr>
                  </a:outerShdw>
                </a:effectLst>
              </a:rPr>
            </a:br>
            <a:r>
              <a:rPr lang="en-US" sz="1200" dirty="0">
                <a:solidFill>
                  <a:schemeClr val="bg1"/>
                </a:solidFill>
              </a:rPr>
              <a:t>CHART  11 SHOWS THE MAXIMUM BATTING STRIKE RATE IN A</a:t>
            </a:r>
            <a:br>
              <a:rPr lang="en-US" sz="1200" dirty="0">
                <a:solidFill>
                  <a:schemeClr val="bg1"/>
                </a:solidFill>
              </a:rPr>
            </a:br>
            <a:r>
              <a:rPr lang="en-US" sz="1200" dirty="0">
                <a:solidFill>
                  <a:schemeClr val="bg1"/>
                </a:solidFill>
              </a:rPr>
              <a:t>SET OF MATCHES IN ALL SEASONS …</a:t>
            </a:r>
            <a:br>
              <a:rPr lang="en-US" sz="1200" dirty="0">
                <a:solidFill>
                  <a:schemeClr val="bg1"/>
                </a:solidFill>
              </a:rPr>
            </a:br>
            <a:br>
              <a:rPr lang="en-US" sz="1200" dirty="0">
                <a:solidFill>
                  <a:schemeClr val="bg1"/>
                </a:solidFill>
              </a:rPr>
            </a:br>
            <a:r>
              <a:rPr lang="en-US" sz="1200" dirty="0">
                <a:solidFill>
                  <a:schemeClr val="bg1"/>
                </a:solidFill>
              </a:rPr>
              <a:t>HERE SIMILALRY, THE PLAYERS HAVE BEEN CATEGORISED ON</a:t>
            </a:r>
            <a:br>
              <a:rPr lang="en-US" sz="1200" dirty="0">
                <a:solidFill>
                  <a:schemeClr val="bg1"/>
                </a:solidFill>
              </a:rPr>
            </a:br>
            <a:r>
              <a:rPr lang="en-US" sz="1200" dirty="0">
                <a:solidFill>
                  <a:schemeClr val="bg1"/>
                </a:solidFill>
              </a:rPr>
              <a:t>THE CONDITION OF THE PLAYER WHO REMAINED NOT OUT .</a:t>
            </a:r>
            <a:br>
              <a:rPr lang="en-US" sz="1200" dirty="0">
                <a:solidFill>
                  <a:schemeClr val="bg1"/>
                </a:solidFill>
              </a:rPr>
            </a:br>
            <a:br>
              <a:rPr lang="en-US" sz="1200" dirty="0">
                <a:solidFill>
                  <a:schemeClr val="bg1"/>
                </a:solidFill>
              </a:rPr>
            </a:br>
            <a:r>
              <a:rPr lang="en-US" sz="1200" dirty="0">
                <a:solidFill>
                  <a:schemeClr val="bg1"/>
                </a:solidFill>
              </a:rPr>
              <a:t>ALSO SHOWN WITH THE TOTAL RUNS SCORED IN TOTAL </a:t>
            </a:r>
            <a:br>
              <a:rPr lang="en-US" sz="1200" dirty="0">
                <a:solidFill>
                  <a:schemeClr val="bg1"/>
                </a:solidFill>
              </a:rPr>
            </a:br>
            <a:r>
              <a:rPr lang="en-US" sz="1200" dirty="0">
                <a:solidFill>
                  <a:schemeClr val="bg1"/>
                </a:solidFill>
              </a:rPr>
              <a:t>MATCHESWITH THE HELP OF DATA LABEL.</a:t>
            </a:r>
            <a:br>
              <a:rPr lang="en-US" sz="1200" dirty="0">
                <a:solidFill>
                  <a:schemeClr val="bg1"/>
                </a:solidFill>
              </a:rPr>
            </a:br>
            <a:br>
              <a:rPr lang="en-US" sz="1200" dirty="0">
                <a:solidFill>
                  <a:schemeClr val="bg1"/>
                </a:solidFill>
              </a:rPr>
            </a:br>
            <a:r>
              <a:rPr lang="en-US" sz="1200" dirty="0">
                <a:solidFill>
                  <a:schemeClr val="bg1"/>
                </a:solidFill>
              </a:rPr>
              <a:t>SIZE OF THE CIRCLE IN THE SCATTER PLOT DEPENDS ON THE MAX.  COUNT OF NOT OUT …</a:t>
            </a:r>
            <a:br>
              <a:rPr lang="en-US" sz="1200" dirty="0">
                <a:solidFill>
                  <a:schemeClr val="bg1"/>
                </a:solidFill>
              </a:rPr>
            </a:br>
            <a:br>
              <a:rPr lang="en-US" sz="1200" dirty="0">
                <a:solidFill>
                  <a:schemeClr val="bg1"/>
                </a:solidFill>
              </a:rPr>
            </a:br>
            <a:r>
              <a:rPr lang="en-US" sz="1200" dirty="0">
                <a:solidFill>
                  <a:schemeClr val="bg1"/>
                </a:solidFill>
              </a:rPr>
              <a:t>IT SHOWS FOR ALL SEASONS .</a:t>
            </a:r>
            <a:endParaRPr lang="en-IN" sz="1200" dirty="0">
              <a:solidFill>
                <a:schemeClr val="bg1"/>
              </a:solidFill>
            </a:endParaRPr>
          </a:p>
        </p:txBody>
      </p:sp>
    </p:spTree>
    <p:extLst>
      <p:ext uri="{BB962C8B-B14F-4D97-AF65-F5344CB8AC3E}">
        <p14:creationId xmlns:p14="http://schemas.microsoft.com/office/powerpoint/2010/main" val="63655116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BF2845-4298-4158-B6CB-D8E4DD0EB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97112" cy="6858000"/>
          </a:xfrm>
          <a:prstGeom prst="rect">
            <a:avLst/>
          </a:prstGeom>
        </p:spPr>
      </p:pic>
      <p:sp>
        <p:nvSpPr>
          <p:cNvPr id="6" name="TextBox 5">
            <a:extLst>
              <a:ext uri="{FF2B5EF4-FFF2-40B4-BE49-F238E27FC236}">
                <a16:creationId xmlns:a16="http://schemas.microsoft.com/office/drawing/2014/main" id="{4CE3FC2C-1127-4619-AA4C-8EAF5A920CDF}"/>
              </a:ext>
            </a:extLst>
          </p:cNvPr>
          <p:cNvSpPr txBox="1"/>
          <p:nvPr/>
        </p:nvSpPr>
        <p:spPr>
          <a:xfrm>
            <a:off x="9015984" y="2187214"/>
            <a:ext cx="2990088" cy="4524315"/>
          </a:xfrm>
          <a:prstGeom prst="rect">
            <a:avLst/>
          </a:prstGeom>
          <a:noFill/>
        </p:spPr>
        <p:txBody>
          <a:bodyPr wrap="square">
            <a:spAutoFit/>
          </a:bodyPr>
          <a:lstStyle/>
          <a:p>
            <a:r>
              <a:rPr lang="en-US" b="1" i="1" u="sng" dirty="0">
                <a:solidFill>
                  <a:schemeClr val="accent6">
                    <a:lumMod val="75000"/>
                  </a:schemeClr>
                </a:solidFill>
                <a:effectLst>
                  <a:outerShdw blurRad="38100" dist="38100" dir="2700000" algn="tl">
                    <a:srgbClr val="000000">
                      <a:alpha val="43137"/>
                    </a:srgbClr>
                  </a:outerShdw>
                </a:effectLst>
              </a:rPr>
              <a:t>DATA CHART – 12</a:t>
            </a:r>
            <a:br>
              <a:rPr lang="en-US" b="1" i="1" u="sng" dirty="0">
                <a:solidFill>
                  <a:schemeClr val="accent6">
                    <a:lumMod val="75000"/>
                  </a:schemeClr>
                </a:solidFill>
                <a:effectLst>
                  <a:outerShdw blurRad="38100" dist="38100" dir="2700000" algn="tl">
                    <a:srgbClr val="000000">
                      <a:alpha val="43137"/>
                    </a:srgbClr>
                  </a:outerShdw>
                </a:effectLst>
              </a:rPr>
            </a:br>
            <a:br>
              <a:rPr lang="en-US" b="1" i="1" u="sng" dirty="0">
                <a:solidFill>
                  <a:schemeClr val="bg1"/>
                </a:solidFill>
                <a:effectLst>
                  <a:outerShdw blurRad="38100" dist="38100" dir="2700000" algn="tl">
                    <a:srgbClr val="000000">
                      <a:alpha val="43137"/>
                    </a:srgbClr>
                  </a:outerShdw>
                </a:effectLst>
              </a:rPr>
            </a:br>
            <a:r>
              <a:rPr lang="en-US" dirty="0">
                <a:solidFill>
                  <a:schemeClr val="bg1"/>
                </a:solidFill>
              </a:rPr>
              <a:t>HERE MY DATA SHWOS THE AVERAGE </a:t>
            </a:r>
            <a:br>
              <a:rPr lang="en-US" dirty="0">
                <a:solidFill>
                  <a:schemeClr val="bg1"/>
                </a:solidFill>
              </a:rPr>
            </a:br>
            <a:r>
              <a:rPr lang="en-US" dirty="0">
                <a:solidFill>
                  <a:schemeClr val="bg1"/>
                </a:solidFill>
              </a:rPr>
              <a:t>BOWLING Economy  RATE OF THE SET OF </a:t>
            </a:r>
            <a:br>
              <a:rPr lang="en-US" dirty="0">
                <a:solidFill>
                  <a:schemeClr val="bg1"/>
                </a:solidFill>
              </a:rPr>
            </a:br>
            <a:r>
              <a:rPr lang="en-US" dirty="0">
                <a:solidFill>
                  <a:schemeClr val="bg1"/>
                </a:solidFill>
              </a:rPr>
              <a:t>LISTED PLAYERS WITH THE NUMBER OF </a:t>
            </a:r>
            <a:br>
              <a:rPr lang="en-US" dirty="0">
                <a:solidFill>
                  <a:schemeClr val="bg1"/>
                </a:solidFill>
              </a:rPr>
            </a:br>
            <a:r>
              <a:rPr lang="en-US" dirty="0">
                <a:solidFill>
                  <a:schemeClr val="bg1"/>
                </a:solidFill>
              </a:rPr>
              <a:t>OVERS BOWLED. Basically the size is being done on the basis of most no of overs bowled nd colouring is also done on that basis for overs bowled more than 100 in blue nd rest with brown</a:t>
            </a:r>
            <a:endParaRPr lang="en-IN" dirty="0">
              <a:solidFill>
                <a:schemeClr val="bg1"/>
              </a:solidFill>
            </a:endParaRPr>
          </a:p>
        </p:txBody>
      </p:sp>
    </p:spTree>
    <p:extLst>
      <p:ext uri="{BB962C8B-B14F-4D97-AF65-F5344CB8AC3E}">
        <p14:creationId xmlns:p14="http://schemas.microsoft.com/office/powerpoint/2010/main" val="780543805"/>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540D-351C-400A-8810-3C5F0CB84BC3}"/>
              </a:ext>
            </a:extLst>
          </p:cNvPr>
          <p:cNvSpPr>
            <a:spLocks noGrp="1"/>
          </p:cNvSpPr>
          <p:nvPr>
            <p:ph type="title"/>
          </p:nvPr>
        </p:nvSpPr>
        <p:spPr>
          <a:xfrm>
            <a:off x="0" y="0"/>
            <a:ext cx="12192000" cy="6858000"/>
          </a:xfrm>
        </p:spPr>
        <p:txBody>
          <a:bodyPr anchor="t">
            <a:normAutofit/>
          </a:bodyPr>
          <a:lstStyle/>
          <a:p>
            <a:r>
              <a:rPr lang="en-US" b="1" i="1" u="sng" dirty="0">
                <a:solidFill>
                  <a:schemeClr val="accent6">
                    <a:lumMod val="75000"/>
                  </a:schemeClr>
                </a:solidFill>
                <a:effectLst>
                  <a:outerShdw blurRad="38100" dist="38100" dir="2700000" algn="tl">
                    <a:srgbClr val="000000">
                      <a:alpha val="43137"/>
                    </a:srgbClr>
                  </a:outerShdw>
                </a:effectLst>
              </a:rPr>
              <a:t>DASHBOARD</a:t>
            </a:r>
            <a:br>
              <a:rPr lang="en-US" b="1" i="1" u="sng" dirty="0">
                <a:solidFill>
                  <a:schemeClr val="accent6">
                    <a:lumMod val="75000"/>
                  </a:schemeClr>
                </a:solidFill>
                <a:effectLst>
                  <a:outerShdw blurRad="38100" dist="38100" dir="2700000" algn="tl">
                    <a:srgbClr val="000000">
                      <a:alpha val="43137"/>
                    </a:srgbClr>
                  </a:outerShdw>
                </a:effectLst>
              </a:rPr>
            </a:br>
            <a:br>
              <a:rPr lang="en-US" b="1" i="1" u="sng" dirty="0">
                <a:solidFill>
                  <a:schemeClr val="accent6">
                    <a:lumMod val="75000"/>
                  </a:schemeClr>
                </a:solidFill>
                <a:effectLst>
                  <a:outerShdw blurRad="38100" dist="38100" dir="2700000" algn="tl">
                    <a:srgbClr val="000000">
                      <a:alpha val="43137"/>
                    </a:srgbClr>
                  </a:outerShdw>
                </a:effectLst>
              </a:rPr>
            </a:br>
            <a:r>
              <a:rPr lang="en-US" sz="2200" dirty="0"/>
              <a:t>THIS IS A SMALL VIEW OF A DASHBOARD .THAT HOW IT  ACTUALLY LUKS LIKE . </a:t>
            </a:r>
            <a:br>
              <a:rPr lang="en-US" sz="2200" dirty="0"/>
            </a:br>
            <a:r>
              <a:rPr lang="en-US" sz="2200" dirty="0"/>
              <a:t>DASHBOARD HELPS TO GIVE A QUICK VIEW TO USER IN THE FORM OF GRAPHICAL VIEW TO GAIN SOME QUICK INSIGHTS FROM THE  DATA AND HELP US TO ANALYSE THE KEY PERFORMANCE</a:t>
            </a:r>
            <a:r>
              <a:rPr lang="en-US" sz="2200" dirty="0">
                <a:solidFill>
                  <a:schemeClr val="accent6">
                    <a:lumMod val="75000"/>
                  </a:schemeClr>
                </a:solidFill>
              </a:rPr>
              <a:t>….</a:t>
            </a:r>
            <a:br>
              <a:rPr lang="en-US" sz="2200" b="1" i="1" u="sng" dirty="0">
                <a:solidFill>
                  <a:schemeClr val="accent6">
                    <a:lumMod val="75000"/>
                  </a:schemeClr>
                </a:solidFill>
                <a:effectLst>
                  <a:outerShdw blurRad="38100" dist="38100" dir="2700000" algn="tl">
                    <a:srgbClr val="000000">
                      <a:alpha val="43137"/>
                    </a:srgbClr>
                  </a:outerShdw>
                </a:effectLst>
              </a:rPr>
            </a:br>
            <a:br>
              <a:rPr lang="en-US" b="1" i="1" u="sng" dirty="0">
                <a:solidFill>
                  <a:schemeClr val="accent6">
                    <a:lumMod val="75000"/>
                  </a:schemeClr>
                </a:solidFill>
                <a:effectLst>
                  <a:outerShdw blurRad="38100" dist="38100" dir="2700000" algn="tl">
                    <a:srgbClr val="000000">
                      <a:alpha val="43137"/>
                    </a:srgbClr>
                  </a:outerShdw>
                </a:effectLst>
              </a:rPr>
            </a:br>
            <a:br>
              <a:rPr lang="en-US" b="1" i="1" u="sng" dirty="0">
                <a:solidFill>
                  <a:schemeClr val="accent6">
                    <a:lumMod val="75000"/>
                  </a:schemeClr>
                </a:solidFill>
                <a:effectLst>
                  <a:outerShdw blurRad="38100" dist="38100" dir="2700000" algn="tl">
                    <a:srgbClr val="000000">
                      <a:alpha val="43137"/>
                    </a:srgbClr>
                  </a:outerShdw>
                </a:effectLst>
              </a:rPr>
            </a:br>
            <a:br>
              <a:rPr lang="en-US" b="1" i="1" u="sng" dirty="0">
                <a:solidFill>
                  <a:schemeClr val="accent6">
                    <a:lumMod val="75000"/>
                  </a:schemeClr>
                </a:solidFill>
                <a:effectLst>
                  <a:outerShdw blurRad="38100" dist="38100" dir="2700000" algn="tl">
                    <a:srgbClr val="000000">
                      <a:alpha val="43137"/>
                    </a:srgbClr>
                  </a:outerShdw>
                </a:effectLst>
              </a:rPr>
            </a:br>
            <a:br>
              <a:rPr lang="en-US" b="1" i="1" u="sng" dirty="0">
                <a:solidFill>
                  <a:schemeClr val="accent6">
                    <a:lumMod val="75000"/>
                  </a:schemeClr>
                </a:solidFill>
                <a:effectLst>
                  <a:outerShdw blurRad="38100" dist="38100" dir="2700000" algn="tl">
                    <a:srgbClr val="000000">
                      <a:alpha val="43137"/>
                    </a:srgbClr>
                  </a:outerShdw>
                </a:effectLst>
              </a:rPr>
            </a:br>
            <a:br>
              <a:rPr lang="en-US" b="1" i="1" u="sng" dirty="0">
                <a:solidFill>
                  <a:schemeClr val="accent6">
                    <a:lumMod val="75000"/>
                  </a:schemeClr>
                </a:solidFill>
                <a:effectLst>
                  <a:outerShdw blurRad="38100" dist="38100" dir="2700000" algn="tl">
                    <a:srgbClr val="000000">
                      <a:alpha val="43137"/>
                    </a:srgbClr>
                  </a:outerShdw>
                </a:effectLst>
              </a:rPr>
            </a:br>
            <a:br>
              <a:rPr lang="en-US" b="1" i="1" u="sng" dirty="0">
                <a:solidFill>
                  <a:schemeClr val="accent6">
                    <a:lumMod val="75000"/>
                  </a:schemeClr>
                </a:solidFill>
                <a:effectLst>
                  <a:outerShdw blurRad="38100" dist="38100" dir="2700000" algn="tl">
                    <a:srgbClr val="000000">
                      <a:alpha val="43137"/>
                    </a:srgbClr>
                  </a:outerShdw>
                </a:effectLst>
              </a:rPr>
            </a:br>
            <a:endParaRPr lang="en-IN" dirty="0"/>
          </a:p>
        </p:txBody>
      </p:sp>
      <p:pic>
        <p:nvPicPr>
          <p:cNvPr id="4" name="Picture 3">
            <a:extLst>
              <a:ext uri="{FF2B5EF4-FFF2-40B4-BE49-F238E27FC236}">
                <a16:creationId xmlns:a16="http://schemas.microsoft.com/office/drawing/2014/main" id="{2DF6B5E4-15BB-4E3E-AE03-A01E1D2A7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9013"/>
            <a:ext cx="12192000" cy="4318987"/>
          </a:xfrm>
          <a:prstGeom prst="rect">
            <a:avLst/>
          </a:prstGeom>
        </p:spPr>
      </p:pic>
    </p:spTree>
    <p:extLst>
      <p:ext uri="{BB962C8B-B14F-4D97-AF65-F5344CB8AC3E}">
        <p14:creationId xmlns:p14="http://schemas.microsoft.com/office/powerpoint/2010/main" val="318865089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B211-5E9B-40B3-AA57-F7990D5EE484}"/>
              </a:ext>
            </a:extLst>
          </p:cNvPr>
          <p:cNvSpPr>
            <a:spLocks noGrp="1"/>
          </p:cNvSpPr>
          <p:nvPr>
            <p:ph type="title"/>
          </p:nvPr>
        </p:nvSpPr>
        <p:spPr>
          <a:xfrm>
            <a:off x="0" y="0"/>
            <a:ext cx="12192000" cy="6858000"/>
          </a:xfrm>
        </p:spPr>
        <p:txBody>
          <a:bodyPr anchor="t">
            <a:normAutofit/>
          </a:bodyPr>
          <a:lstStyle/>
          <a:p>
            <a:r>
              <a:rPr lang="en-US" sz="3200" b="1" i="1" u="sng" dirty="0">
                <a:solidFill>
                  <a:schemeClr val="accent6">
                    <a:lumMod val="75000"/>
                  </a:schemeClr>
                </a:solidFill>
                <a:effectLst>
                  <a:outerShdw blurRad="38100" dist="38100" dir="2700000" algn="tl">
                    <a:srgbClr val="000000">
                      <a:alpha val="43137"/>
                    </a:srgbClr>
                  </a:outerShdw>
                </a:effectLst>
              </a:rPr>
              <a:t>CONCLUSION</a:t>
            </a:r>
            <a:br>
              <a:rPr lang="en-US" sz="3200" b="1" i="1" u="sng" dirty="0">
                <a:solidFill>
                  <a:schemeClr val="accent6">
                    <a:lumMod val="75000"/>
                  </a:schemeClr>
                </a:solidFill>
                <a:effectLst>
                  <a:outerShdw blurRad="38100" dist="38100" dir="2700000" algn="tl">
                    <a:srgbClr val="000000">
                      <a:alpha val="43137"/>
                    </a:srgbClr>
                  </a:outerShdw>
                </a:effectLst>
              </a:rPr>
            </a:br>
            <a:br>
              <a:rPr lang="en-US" sz="3200" b="1" i="1" u="sng" dirty="0">
                <a:solidFill>
                  <a:schemeClr val="accent6">
                    <a:lumMod val="75000"/>
                  </a:schemeClr>
                </a:solidFill>
                <a:effectLst>
                  <a:outerShdw blurRad="38100" dist="38100" dir="2700000" algn="tl">
                    <a:srgbClr val="000000">
                      <a:alpha val="43137"/>
                    </a:srgbClr>
                  </a:outerShdw>
                </a:effectLst>
              </a:rPr>
            </a:br>
            <a:r>
              <a:rPr lang="en-US" sz="1800" dirty="0">
                <a:solidFill>
                  <a:schemeClr val="accent6">
                    <a:lumMod val="75000"/>
                  </a:schemeClr>
                </a:solidFill>
                <a:latin typeface="Arial" panose="020B0604020202020204" pitchFamily="34" charset="0"/>
                <a:cs typeface="Arial" panose="020B0604020202020204" pitchFamily="34" charset="0"/>
              </a:rPr>
              <a:t>LAST BUT NOT THE LIST, WHILE DOING THIS PROJECT AND PRESENTATION ,IT WAS QUITE INTRESTING TO GAIN SOME KNOWLEDGE ND APPLYING ON MAKING THE TABLUE DASHBOARD …</a:t>
            </a:r>
            <a:br>
              <a:rPr lang="en-US" sz="1800" dirty="0">
                <a:solidFill>
                  <a:schemeClr val="accent6">
                    <a:lumMod val="75000"/>
                  </a:schemeClr>
                </a:solidFill>
                <a:latin typeface="Arial" panose="020B0604020202020204" pitchFamily="34" charset="0"/>
                <a:cs typeface="Arial" panose="020B0604020202020204" pitchFamily="34" charset="0"/>
              </a:rPr>
            </a:br>
            <a:r>
              <a:rPr lang="en-US" sz="1800" dirty="0">
                <a:solidFill>
                  <a:schemeClr val="accent6">
                    <a:lumMod val="75000"/>
                  </a:schemeClr>
                </a:solidFill>
                <a:latin typeface="Arial" panose="020B0604020202020204" pitchFamily="34" charset="0"/>
                <a:cs typeface="Arial" panose="020B0604020202020204" pitchFamily="34" charset="0"/>
              </a:rPr>
              <a:t>GET TO LEARN ABOUT DIFFERENT PARAMETER TO SET ,HOW TO GROUP …</a:t>
            </a:r>
            <a:br>
              <a:rPr lang="en-US" sz="1800" dirty="0">
                <a:solidFill>
                  <a:schemeClr val="accent6">
                    <a:lumMod val="75000"/>
                  </a:schemeClr>
                </a:solidFill>
                <a:latin typeface="Arial" panose="020B0604020202020204" pitchFamily="34" charset="0"/>
                <a:cs typeface="Arial" panose="020B0604020202020204" pitchFamily="34" charset="0"/>
              </a:rPr>
            </a:br>
            <a:br>
              <a:rPr lang="en-US" sz="1800" dirty="0">
                <a:solidFill>
                  <a:schemeClr val="accent6">
                    <a:lumMod val="75000"/>
                  </a:schemeClr>
                </a:solidFill>
                <a:latin typeface="Arial" panose="020B0604020202020204" pitchFamily="34" charset="0"/>
                <a:cs typeface="Arial" panose="020B0604020202020204" pitchFamily="34" charset="0"/>
              </a:rPr>
            </a:br>
            <a:r>
              <a:rPr lang="en-US" sz="1800" dirty="0">
                <a:solidFill>
                  <a:schemeClr val="accent6">
                    <a:lumMod val="75000"/>
                  </a:schemeClr>
                </a:solidFill>
                <a:latin typeface="Arial" panose="020B0604020202020204" pitchFamily="34" charset="0"/>
                <a:cs typeface="Arial" panose="020B0604020202020204" pitchFamily="34" charset="0"/>
              </a:rPr>
              <a:t>IT WAS EXCITING TO LEARN ABOUT THIS WHILE MAKING PROJECT.</a:t>
            </a:r>
            <a:br>
              <a:rPr lang="en-US" sz="1800" dirty="0">
                <a:solidFill>
                  <a:schemeClr val="accent6">
                    <a:lumMod val="75000"/>
                  </a:schemeClr>
                </a:solidFill>
                <a:latin typeface="Arial" panose="020B0604020202020204" pitchFamily="34" charset="0"/>
                <a:cs typeface="Arial" panose="020B0604020202020204" pitchFamily="34" charset="0"/>
              </a:rPr>
            </a:br>
            <a:r>
              <a:rPr lang="en-US" sz="1800" dirty="0">
                <a:solidFill>
                  <a:schemeClr val="accent6">
                    <a:lumMod val="75000"/>
                  </a:schemeClr>
                </a:solidFill>
                <a:latin typeface="Arial" panose="020B0604020202020204" pitchFamily="34" charset="0"/>
                <a:cs typeface="Arial" panose="020B0604020202020204" pitchFamily="34" charset="0"/>
              </a:rPr>
              <a:t>AS IT HELPS TO FIND OUT SOME INSIGHT FROM THE DATA AND ANALYZE THE KEY PERFORMANCE ACCORDINGLY.</a:t>
            </a:r>
            <a:br>
              <a:rPr lang="en-US" sz="1800" dirty="0">
                <a:solidFill>
                  <a:schemeClr val="accent6">
                    <a:lumMod val="75000"/>
                  </a:schemeClr>
                </a:solidFill>
                <a:latin typeface="Arial" panose="020B0604020202020204" pitchFamily="34" charset="0"/>
                <a:cs typeface="Arial" panose="020B0604020202020204" pitchFamily="34" charset="0"/>
              </a:rPr>
            </a:br>
            <a:br>
              <a:rPr lang="en-US" sz="1800" dirty="0">
                <a:solidFill>
                  <a:schemeClr val="accent6">
                    <a:lumMod val="75000"/>
                  </a:schemeClr>
                </a:solidFill>
                <a:latin typeface="Arial" panose="020B0604020202020204" pitchFamily="34" charset="0"/>
                <a:cs typeface="Arial" panose="020B0604020202020204" pitchFamily="34" charset="0"/>
              </a:rPr>
            </a:br>
            <a:r>
              <a:rPr lang="en-US" sz="2400" b="1" i="1" u="sng"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REFERENCE </a:t>
            </a:r>
            <a:br>
              <a:rPr lang="en-US" sz="2400" b="1" i="1" u="sng"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n-US" sz="2400" b="1" i="1" u="sng"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n-IN" sz="1800" dirty="0">
                <a:solidFill>
                  <a:srgbClr val="000000"/>
                </a:solidFill>
                <a:effectLst/>
                <a:latin typeface="Arial" panose="020B0604020202020204" pitchFamily="34" charset="0"/>
              </a:rPr>
            </a:br>
            <a:r>
              <a:rPr lang="en-IN" sz="1800" dirty="0">
                <a:solidFill>
                  <a:srgbClr val="000000"/>
                </a:solidFill>
                <a:effectLst/>
                <a:latin typeface="TimesNewRomanPSMT"/>
              </a:rPr>
              <a:t>https://www.kaggle.com/datasets </a:t>
            </a:r>
            <a:endParaRPr lang="en-IN" sz="2400" b="1" i="1" u="sng"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382067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2E72-E7E2-4157-ABEA-10BC0B6BF3A5}"/>
              </a:ext>
            </a:extLst>
          </p:cNvPr>
          <p:cNvSpPr>
            <a:spLocks noGrp="1"/>
          </p:cNvSpPr>
          <p:nvPr>
            <p:ph type="title"/>
          </p:nvPr>
        </p:nvSpPr>
        <p:spPr>
          <a:xfrm>
            <a:off x="0" y="0"/>
            <a:ext cx="12192000" cy="6858000"/>
          </a:xfrm>
        </p:spPr>
        <p:txBody>
          <a:bodyPr anchor="t">
            <a:normAutofit/>
          </a:bodyPr>
          <a:lstStyle/>
          <a:p>
            <a:r>
              <a:rPr lang="en-US"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CONTENT </a:t>
            </a:r>
            <a:br>
              <a:rPr lang="en-US"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18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1800" dirty="0">
                <a:latin typeface="Arial" panose="020B0604020202020204" pitchFamily="34" charset="0"/>
                <a:cs typeface="Arial" panose="020B0604020202020204" pitchFamily="34" charset="0"/>
              </a:rPr>
              <a:t>1.   INTRODUCTION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2.   PROBLEM STATEMENT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   CHART  1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4.   CHART 2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5.   CHART  3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6.   CHART 4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7.   CHART 5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8.   CHART 6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9.   CHART 7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10.  CHART 8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11.  CHART 9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12. CHART 10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13  CHART 11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14. CHART 12 WITH 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15. DASHBOARD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16. CONCLUSION</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465336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CD94-2F3E-4D98-94BE-6BD060759A91}"/>
              </a:ext>
            </a:extLst>
          </p:cNvPr>
          <p:cNvSpPr>
            <a:spLocks noGrp="1"/>
          </p:cNvSpPr>
          <p:nvPr>
            <p:ph type="title"/>
          </p:nvPr>
        </p:nvSpPr>
        <p:spPr>
          <a:xfrm>
            <a:off x="-257452" y="0"/>
            <a:ext cx="12449452" cy="8504808"/>
          </a:xfrm>
        </p:spPr>
        <p:txBody>
          <a:bodyPr anchor="t">
            <a:normAutofit/>
          </a:bodyPr>
          <a:lstStyle/>
          <a:p>
            <a:pPr marL="457200" indent="-457200">
              <a:buFont typeface="Arial" panose="020B0604020202020204" pitchFamily="34" charset="0"/>
              <a:buChar char="•"/>
            </a:pPr>
            <a:r>
              <a:rPr lang="en-US" sz="3200" b="1" i="1"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sz="32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PROBLEM STATEMENT</a:t>
            </a:r>
            <a:br>
              <a:rPr lang="en-US" sz="3200" b="1" i="1" u="sng"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3200" b="1" i="1" dirty="0">
                <a:solidFill>
                  <a:schemeClr val="accent6">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sz="1600" dirty="0">
                <a:solidFill>
                  <a:schemeClr val="tx1">
                    <a:lumMod val="95000"/>
                  </a:schemeClr>
                </a:solidFill>
                <a:latin typeface="Aharoni" panose="02010803020104030203" pitchFamily="2" charset="-79"/>
                <a:cs typeface="Aharoni" panose="02010803020104030203" pitchFamily="2" charset="-79"/>
              </a:rPr>
              <a:t>MOST NO OF MATCHES PLAYED IN ALL SEASONS</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MOST NO. OF RUNS SCORED IN ALL SEASONS</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MOST   NO. OF 50’s &amp; 100’s</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maximum batting strike rate </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won maximum no of tosses</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faced most no of balls</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bowling innings for all teams in all seasons</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most no of wicket</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bowler who bowled most no. of overs</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maximum batting strike rate </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best average bowling economy rate </a:t>
            </a:r>
            <a:br>
              <a:rPr lang="en-US" sz="1600" dirty="0">
                <a:solidFill>
                  <a:schemeClr val="tx1">
                    <a:lumMod val="95000"/>
                  </a:schemeClr>
                </a:solidFill>
                <a:latin typeface="Aharoni" panose="02010803020104030203" pitchFamily="2" charset="-79"/>
                <a:cs typeface="Aharoni" panose="02010803020104030203" pitchFamily="2" charset="-79"/>
              </a:rPr>
            </a:br>
            <a:br>
              <a:rPr lang="en-US" sz="1600" dirty="0">
                <a:solidFill>
                  <a:schemeClr val="tx1">
                    <a:lumMod val="95000"/>
                  </a:schemeClr>
                </a:solidFill>
                <a:latin typeface="Aharoni" panose="02010803020104030203" pitchFamily="2" charset="-79"/>
                <a:cs typeface="Aharoni" panose="02010803020104030203" pitchFamily="2" charset="-79"/>
              </a:rPr>
            </a:br>
            <a:r>
              <a:rPr lang="en-US" sz="1600" dirty="0">
                <a:solidFill>
                  <a:schemeClr val="tx1">
                    <a:lumMod val="95000"/>
                  </a:schemeClr>
                </a:solidFill>
                <a:latin typeface="Aharoni" panose="02010803020104030203" pitchFamily="2" charset="-79"/>
                <a:cs typeface="Aharoni" panose="02010803020104030203" pitchFamily="2" charset="-79"/>
              </a:rPr>
              <a:t>      total matches with total runs scored</a:t>
            </a:r>
            <a:endParaRPr lang="en-IN" sz="1600" b="1" i="1" u="sng" dirty="0">
              <a:solidFill>
                <a:schemeClr val="tx1">
                  <a:lumMod val="9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3459030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23061-ABFD-4B4C-B8F8-6E3FC655E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808520"/>
          </a:xfrm>
          <a:prstGeom prst="rect">
            <a:avLst/>
          </a:prstGeom>
        </p:spPr>
      </p:pic>
      <p:sp>
        <p:nvSpPr>
          <p:cNvPr id="4" name="TextBox 3">
            <a:extLst>
              <a:ext uri="{FF2B5EF4-FFF2-40B4-BE49-F238E27FC236}">
                <a16:creationId xmlns:a16="http://schemas.microsoft.com/office/drawing/2014/main" id="{CFACFA39-C90F-4055-A41A-6369D8767CF1}"/>
              </a:ext>
            </a:extLst>
          </p:cNvPr>
          <p:cNvSpPr txBox="1"/>
          <p:nvPr/>
        </p:nvSpPr>
        <p:spPr>
          <a:xfrm>
            <a:off x="0" y="3799643"/>
            <a:ext cx="12191999" cy="3323987"/>
          </a:xfrm>
          <a:prstGeom prst="rect">
            <a:avLst/>
          </a:prstGeom>
          <a:noFill/>
        </p:spPr>
        <p:txBody>
          <a:bodyPr wrap="square">
            <a:spAutoFit/>
          </a:bodyPr>
          <a:lstStyle/>
          <a:p>
            <a:r>
              <a:rPr lang="en-US" sz="1400" u="sng" dirty="0">
                <a:solidFill>
                  <a:schemeClr val="accent6"/>
                </a:solidFill>
                <a:latin typeface="Aharoni" panose="02010803020104030203" pitchFamily="2" charset="-79"/>
                <a:cs typeface="Aharoni" panose="02010803020104030203" pitchFamily="2" charset="-79"/>
              </a:rPr>
              <a:t>Here is my data chart </a:t>
            </a:r>
            <a:r>
              <a:rPr lang="en-US" sz="1400" dirty="0">
                <a:solidFill>
                  <a:schemeClr val="bg1"/>
                </a:solidFill>
                <a:latin typeface="Arial" panose="020B0604020202020204" pitchFamily="34" charset="0"/>
                <a:cs typeface="Arial" panose="020B0604020202020204" pitchFamily="34" charset="0"/>
              </a:rPr>
              <a:t>– 1 which shows my top</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6 players who have played most no. of </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matches . In all the seasons available for </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2016-2019. </a:t>
            </a:r>
            <a:br>
              <a:rPr lang="en-US" sz="1400" dirty="0">
                <a:solidFill>
                  <a:schemeClr val="bg1"/>
                </a:solidFill>
                <a:latin typeface="Arial" panose="020B0604020202020204" pitchFamily="34" charset="0"/>
                <a:cs typeface="Arial" panose="020B0604020202020204" pitchFamily="34" charset="0"/>
              </a:rPr>
            </a:b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as all the players have been assigned with</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different color as :- </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sikhar Dhawan with blue</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ms dhoni with yellow</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s. raina with deep blue</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j. bumrah with green</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kd . Kartik with purple &amp;</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rohit Sharma with grey.</a:t>
            </a:r>
            <a:br>
              <a:rPr lang="en-US" sz="1400" b="1" i="1" u="sng"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14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IN" sz="1400" dirty="0"/>
          </a:p>
        </p:txBody>
      </p:sp>
    </p:spTree>
    <p:extLst>
      <p:ext uri="{BB962C8B-B14F-4D97-AF65-F5344CB8AC3E}">
        <p14:creationId xmlns:p14="http://schemas.microsoft.com/office/powerpoint/2010/main" val="173246654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653FB2-21F8-4FEC-8A1C-E7109EEBD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44F2A7B-02EF-4E5A-BD1E-B8F512000FA9}"/>
              </a:ext>
            </a:extLst>
          </p:cNvPr>
          <p:cNvSpPr txBox="1"/>
          <p:nvPr/>
        </p:nvSpPr>
        <p:spPr>
          <a:xfrm>
            <a:off x="6276513" y="2689933"/>
            <a:ext cx="5915487" cy="3385542"/>
          </a:xfrm>
          <a:prstGeom prst="rect">
            <a:avLst/>
          </a:prstGeom>
          <a:noFill/>
        </p:spPr>
        <p:txBody>
          <a:bodyPr wrap="square">
            <a:spAutoFit/>
          </a:bodyPr>
          <a:lstStyle/>
          <a:p>
            <a:r>
              <a:rPr lang="en-US" b="1" i="1" u="sng" dirty="0">
                <a:solidFill>
                  <a:schemeClr val="accent2"/>
                </a:solidFill>
              </a:rPr>
              <a:t>Data chart – 2</a:t>
            </a:r>
            <a:br>
              <a:rPr lang="en-US" sz="1800" b="1" i="1" u="sng" dirty="0">
                <a:solidFill>
                  <a:schemeClr val="accent2"/>
                </a:solidFill>
              </a:rPr>
            </a:br>
            <a:br>
              <a:rPr lang="en-US" sz="1400" b="1" i="1" u="sng" dirty="0">
                <a:solidFill>
                  <a:schemeClr val="bg1"/>
                </a:solidFill>
              </a:rPr>
            </a:br>
            <a:r>
              <a:rPr lang="en-US" sz="1400" dirty="0">
                <a:solidFill>
                  <a:schemeClr val="bg1"/>
                </a:solidFill>
              </a:rPr>
              <a:t>here, with my data chart 2 tells about the </a:t>
            </a:r>
            <a:br>
              <a:rPr lang="en-US" sz="1400" dirty="0">
                <a:solidFill>
                  <a:schemeClr val="bg1"/>
                </a:solidFill>
              </a:rPr>
            </a:br>
            <a:r>
              <a:rPr lang="en-US" sz="1400" dirty="0">
                <a:solidFill>
                  <a:schemeClr val="bg1"/>
                </a:solidFill>
              </a:rPr>
              <a:t>list of players who have scored most no.</a:t>
            </a:r>
            <a:br>
              <a:rPr lang="en-US" sz="1400" dirty="0">
                <a:solidFill>
                  <a:schemeClr val="bg1"/>
                </a:solidFill>
              </a:rPr>
            </a:br>
            <a:r>
              <a:rPr lang="en-US" sz="1400" dirty="0">
                <a:solidFill>
                  <a:schemeClr val="bg1"/>
                </a:solidFill>
              </a:rPr>
              <a:t>of runs in the seasons of 2016 – 2019.</a:t>
            </a:r>
            <a:br>
              <a:rPr lang="en-US" sz="1400" dirty="0">
                <a:solidFill>
                  <a:schemeClr val="bg1"/>
                </a:solidFill>
              </a:rPr>
            </a:br>
            <a:br>
              <a:rPr lang="en-US" sz="1400" dirty="0">
                <a:solidFill>
                  <a:schemeClr val="bg1"/>
                </a:solidFill>
              </a:rPr>
            </a:br>
            <a:r>
              <a:rPr lang="en-US" sz="1400" dirty="0">
                <a:solidFill>
                  <a:schemeClr val="bg1"/>
                </a:solidFill>
              </a:rPr>
              <a:t>the players have been sorted accordingly</a:t>
            </a:r>
            <a:br>
              <a:rPr lang="en-US" sz="1400" dirty="0">
                <a:solidFill>
                  <a:schemeClr val="bg1"/>
                </a:solidFill>
              </a:rPr>
            </a:br>
            <a:r>
              <a:rPr lang="en-US" sz="1400" dirty="0">
                <a:solidFill>
                  <a:schemeClr val="bg1"/>
                </a:solidFill>
              </a:rPr>
              <a:t>and the size is based on the total runs </a:t>
            </a:r>
            <a:br>
              <a:rPr lang="en-US" sz="1400" dirty="0">
                <a:solidFill>
                  <a:schemeClr val="bg1"/>
                </a:solidFill>
              </a:rPr>
            </a:br>
            <a:r>
              <a:rPr lang="en-US" sz="1400" dirty="0">
                <a:solidFill>
                  <a:schemeClr val="bg1"/>
                </a:solidFill>
              </a:rPr>
              <a:t>scored </a:t>
            </a:r>
            <a:br>
              <a:rPr lang="en-US" sz="1400" dirty="0">
                <a:solidFill>
                  <a:schemeClr val="bg1"/>
                </a:solidFill>
              </a:rPr>
            </a:br>
            <a:br>
              <a:rPr lang="en-US" sz="1400" dirty="0">
                <a:solidFill>
                  <a:schemeClr val="bg1"/>
                </a:solidFill>
              </a:rPr>
            </a:br>
            <a:r>
              <a:rPr lang="en-US" sz="1400" dirty="0">
                <a:solidFill>
                  <a:schemeClr val="bg1"/>
                </a:solidFill>
              </a:rPr>
              <a:t>similarly, runs scored above 1300 have been</a:t>
            </a:r>
            <a:br>
              <a:rPr lang="en-US" sz="1400" dirty="0">
                <a:solidFill>
                  <a:schemeClr val="bg1"/>
                </a:solidFill>
              </a:rPr>
            </a:br>
            <a:r>
              <a:rPr lang="en-US" sz="1400" dirty="0">
                <a:solidFill>
                  <a:schemeClr val="bg1"/>
                </a:solidFill>
              </a:rPr>
              <a:t>colored with blue rest  the runs below 1300 with orange .</a:t>
            </a:r>
            <a:br>
              <a:rPr lang="en-US" sz="1400" dirty="0">
                <a:solidFill>
                  <a:schemeClr val="bg1"/>
                </a:solidFill>
              </a:rPr>
            </a:br>
            <a:br>
              <a:rPr lang="en-US" sz="1400" dirty="0">
                <a:solidFill>
                  <a:schemeClr val="bg1"/>
                </a:solidFill>
              </a:rPr>
            </a:br>
            <a:r>
              <a:rPr lang="en-US" sz="1400" dirty="0">
                <a:solidFill>
                  <a:schemeClr val="bg1"/>
                </a:solidFill>
              </a:rPr>
              <a:t>And this data shows for the year 2016 - 2019</a:t>
            </a:r>
            <a:br>
              <a:rPr lang="en-US" sz="1400" dirty="0">
                <a:solidFill>
                  <a:schemeClr val="bg1"/>
                </a:solidFill>
              </a:rPr>
            </a:br>
            <a:endParaRPr lang="en-IN" sz="1400" dirty="0">
              <a:solidFill>
                <a:schemeClr val="bg1"/>
              </a:solidFill>
            </a:endParaRPr>
          </a:p>
        </p:txBody>
      </p:sp>
    </p:spTree>
    <p:extLst>
      <p:ext uri="{BB962C8B-B14F-4D97-AF65-F5344CB8AC3E}">
        <p14:creationId xmlns:p14="http://schemas.microsoft.com/office/powerpoint/2010/main" val="325838316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AA4BA3-8D31-428F-AA13-B0C6BB0F4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5411"/>
            <a:ext cx="12204887" cy="3915053"/>
          </a:xfrm>
          <a:prstGeom prst="rect">
            <a:avLst/>
          </a:prstGeom>
        </p:spPr>
      </p:pic>
      <p:sp>
        <p:nvSpPr>
          <p:cNvPr id="4" name="TextBox 3">
            <a:extLst>
              <a:ext uri="{FF2B5EF4-FFF2-40B4-BE49-F238E27FC236}">
                <a16:creationId xmlns:a16="http://schemas.microsoft.com/office/drawing/2014/main" id="{6E3347FF-2FF3-4362-B1CD-1789268CA9EF}"/>
              </a:ext>
            </a:extLst>
          </p:cNvPr>
          <p:cNvSpPr txBox="1"/>
          <p:nvPr/>
        </p:nvSpPr>
        <p:spPr>
          <a:xfrm>
            <a:off x="0" y="3861786"/>
            <a:ext cx="12192000" cy="3185487"/>
          </a:xfrm>
          <a:prstGeom prst="rect">
            <a:avLst/>
          </a:prstGeom>
          <a:noFill/>
        </p:spPr>
        <p:txBody>
          <a:bodyPr wrap="square">
            <a:spAutoFit/>
          </a:bodyPr>
          <a:lstStyle/>
          <a:p>
            <a:r>
              <a:rPr lang="en-US" b="1" i="1" u="sng" dirty="0">
                <a:solidFill>
                  <a:schemeClr val="accent6"/>
                </a:solidFill>
                <a:effectLst>
                  <a:outerShdw blurRad="38100" dist="38100" dir="2700000" algn="tl">
                    <a:srgbClr val="000000">
                      <a:alpha val="43137"/>
                    </a:srgbClr>
                  </a:outerShdw>
                </a:effectLst>
              </a:rPr>
              <a:t>Data chart – 3</a:t>
            </a:r>
            <a:br>
              <a:rPr lang="en-US" dirty="0">
                <a:solidFill>
                  <a:schemeClr val="accent6"/>
                </a:solidFill>
              </a:rPr>
            </a:br>
            <a:br>
              <a:rPr lang="en-US" dirty="0">
                <a:solidFill>
                  <a:schemeClr val="bg1"/>
                </a:solidFill>
              </a:rPr>
            </a:br>
            <a:r>
              <a:rPr lang="en-US" sz="1100" dirty="0">
                <a:solidFill>
                  <a:schemeClr val="bg1"/>
                </a:solidFill>
              </a:rPr>
              <a:t>my data chart – 3 tells about the top 10 teams </a:t>
            </a:r>
            <a:br>
              <a:rPr lang="en-US" sz="1100" dirty="0">
                <a:solidFill>
                  <a:schemeClr val="bg1"/>
                </a:solidFill>
              </a:rPr>
            </a:br>
            <a:r>
              <a:rPr lang="en-US" sz="1100" dirty="0">
                <a:solidFill>
                  <a:schemeClr val="bg1"/>
                </a:solidFill>
              </a:rPr>
              <a:t>who have most no of 50’s &amp; 100 in the year</a:t>
            </a:r>
            <a:br>
              <a:rPr lang="en-US" sz="1100" dirty="0">
                <a:solidFill>
                  <a:schemeClr val="bg1"/>
                </a:solidFill>
              </a:rPr>
            </a:br>
            <a:r>
              <a:rPr lang="en-US" sz="1100" dirty="0">
                <a:solidFill>
                  <a:schemeClr val="bg1"/>
                </a:solidFill>
              </a:rPr>
              <a:t>2017-2019.</a:t>
            </a:r>
            <a:br>
              <a:rPr lang="en-US" sz="1100" dirty="0">
                <a:solidFill>
                  <a:schemeClr val="bg1"/>
                </a:solidFill>
              </a:rPr>
            </a:br>
            <a:br>
              <a:rPr lang="en-US" sz="1100" dirty="0">
                <a:solidFill>
                  <a:schemeClr val="bg1"/>
                </a:solidFill>
              </a:rPr>
            </a:br>
            <a:r>
              <a:rPr lang="en-US" sz="1100" dirty="0">
                <a:solidFill>
                  <a:schemeClr val="bg1"/>
                </a:solidFill>
              </a:rPr>
              <a:t>here two teams have been grouped together and </a:t>
            </a:r>
            <a:br>
              <a:rPr lang="en-US" sz="1100" dirty="0">
                <a:solidFill>
                  <a:schemeClr val="bg1"/>
                </a:solidFill>
              </a:rPr>
            </a:br>
            <a:r>
              <a:rPr lang="en-US" sz="1100" dirty="0">
                <a:solidFill>
                  <a:schemeClr val="bg1"/>
                </a:solidFill>
              </a:rPr>
              <a:t>compared for rest others .</a:t>
            </a:r>
            <a:br>
              <a:rPr lang="en-US" sz="1100" dirty="0">
                <a:solidFill>
                  <a:schemeClr val="bg1"/>
                </a:solidFill>
              </a:rPr>
            </a:br>
            <a:r>
              <a:rPr lang="en-US" sz="1100" dirty="0">
                <a:solidFill>
                  <a:schemeClr val="bg1"/>
                </a:solidFill>
              </a:rPr>
              <a:t>Here every teams has some point shown </a:t>
            </a:r>
            <a:br>
              <a:rPr lang="en-US" sz="1100" dirty="0">
                <a:solidFill>
                  <a:schemeClr val="bg1"/>
                </a:solidFill>
              </a:rPr>
            </a:br>
            <a:r>
              <a:rPr lang="en-US" sz="1100" dirty="0">
                <a:solidFill>
                  <a:schemeClr val="bg1"/>
                </a:solidFill>
              </a:rPr>
              <a:t>with most no. of 50’s  &amp; 100 shown with the data </a:t>
            </a:r>
            <a:br>
              <a:rPr lang="en-US" sz="1100" dirty="0">
                <a:solidFill>
                  <a:schemeClr val="bg1"/>
                </a:solidFill>
              </a:rPr>
            </a:br>
            <a:r>
              <a:rPr lang="en-US" sz="1100" dirty="0">
                <a:solidFill>
                  <a:schemeClr val="bg1"/>
                </a:solidFill>
              </a:rPr>
              <a:t>labels .and sorted in highest to lowest </a:t>
            </a:r>
            <a:br>
              <a:rPr lang="en-US" sz="1100" dirty="0">
                <a:solidFill>
                  <a:schemeClr val="bg1"/>
                </a:solidFill>
              </a:rPr>
            </a:br>
            <a:r>
              <a:rPr lang="en-US" sz="1100" dirty="0">
                <a:solidFill>
                  <a:schemeClr val="bg1"/>
                </a:solidFill>
              </a:rPr>
              <a:t>with the different colors.</a:t>
            </a:r>
            <a:br>
              <a:rPr lang="en-US" sz="1100" dirty="0">
                <a:solidFill>
                  <a:schemeClr val="bg1"/>
                </a:solidFill>
              </a:rPr>
            </a:br>
            <a:br>
              <a:rPr lang="en-US" sz="1100" dirty="0">
                <a:solidFill>
                  <a:schemeClr val="bg1"/>
                </a:solidFill>
              </a:rPr>
            </a:br>
            <a:r>
              <a:rPr lang="en-US" sz="1100" dirty="0">
                <a:solidFill>
                  <a:schemeClr val="bg1"/>
                </a:solidFill>
              </a:rPr>
              <a:t>Here kings 11 Punjab and royal challenger's </a:t>
            </a:r>
            <a:br>
              <a:rPr lang="en-US" sz="1100" dirty="0">
                <a:solidFill>
                  <a:schemeClr val="bg1"/>
                </a:solidFill>
              </a:rPr>
            </a:br>
            <a:r>
              <a:rPr lang="en-US" sz="1100" dirty="0">
                <a:solidFill>
                  <a:schemeClr val="bg1"/>
                </a:solidFill>
              </a:rPr>
              <a:t>Bangalore have been grouped together on the </a:t>
            </a:r>
            <a:br>
              <a:rPr lang="en-US" sz="1100" dirty="0">
                <a:solidFill>
                  <a:schemeClr val="bg1"/>
                </a:solidFill>
              </a:rPr>
            </a:br>
            <a:r>
              <a:rPr lang="en-US" sz="1100" dirty="0">
                <a:solidFill>
                  <a:schemeClr val="bg1"/>
                </a:solidFill>
              </a:rPr>
              <a:t>basis of highest no of 50’s &amp; 100.</a:t>
            </a:r>
            <a:br>
              <a:rPr lang="en-US" sz="1100" dirty="0">
                <a:solidFill>
                  <a:schemeClr val="bg1"/>
                </a:solidFill>
              </a:rPr>
            </a:br>
            <a:endParaRPr lang="en-IN" sz="1100" dirty="0">
              <a:solidFill>
                <a:schemeClr val="bg1"/>
              </a:solidFill>
            </a:endParaRPr>
          </a:p>
        </p:txBody>
      </p:sp>
    </p:spTree>
    <p:extLst>
      <p:ext uri="{BB962C8B-B14F-4D97-AF65-F5344CB8AC3E}">
        <p14:creationId xmlns:p14="http://schemas.microsoft.com/office/powerpoint/2010/main" val="40551368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41D7A2-9D4B-48E8-942F-7D7F001C1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741328" cy="6858000"/>
          </a:xfrm>
          <a:prstGeom prst="rect">
            <a:avLst/>
          </a:prstGeom>
        </p:spPr>
      </p:pic>
      <p:sp>
        <p:nvSpPr>
          <p:cNvPr id="4" name="TextBox 3">
            <a:extLst>
              <a:ext uri="{FF2B5EF4-FFF2-40B4-BE49-F238E27FC236}">
                <a16:creationId xmlns:a16="http://schemas.microsoft.com/office/drawing/2014/main" id="{DE447C09-B642-4D55-B70C-ABAF8B15DB6D}"/>
              </a:ext>
            </a:extLst>
          </p:cNvPr>
          <p:cNvSpPr txBox="1"/>
          <p:nvPr/>
        </p:nvSpPr>
        <p:spPr>
          <a:xfrm>
            <a:off x="7750205" y="79899"/>
            <a:ext cx="4441795" cy="3046988"/>
          </a:xfrm>
          <a:prstGeom prst="rect">
            <a:avLst/>
          </a:prstGeom>
          <a:noFill/>
        </p:spPr>
        <p:txBody>
          <a:bodyPr wrap="square">
            <a:spAutoFit/>
          </a:bodyPr>
          <a:lstStyle/>
          <a:p>
            <a:r>
              <a:rPr lang="en-US" sz="1600" b="1" i="1" u="sng" dirty="0">
                <a:solidFill>
                  <a:schemeClr val="accent6">
                    <a:lumMod val="75000"/>
                  </a:schemeClr>
                </a:solidFill>
                <a:effectLst>
                  <a:outerShdw blurRad="38100" dist="38100" dir="2700000" algn="tl">
                    <a:srgbClr val="000000">
                      <a:alpha val="43137"/>
                    </a:srgbClr>
                  </a:outerShdw>
                </a:effectLst>
              </a:rPr>
              <a:t>Data set -4</a:t>
            </a:r>
            <a:br>
              <a:rPr lang="en-US" sz="1600" dirty="0">
                <a:solidFill>
                  <a:schemeClr val="accent6">
                    <a:lumMod val="75000"/>
                  </a:schemeClr>
                </a:solidFill>
              </a:rPr>
            </a:br>
            <a:br>
              <a:rPr lang="en-US" sz="1600" dirty="0">
                <a:solidFill>
                  <a:schemeClr val="bg1"/>
                </a:solidFill>
              </a:rPr>
            </a:br>
            <a:r>
              <a:rPr lang="en-US" sz="1600" dirty="0">
                <a:solidFill>
                  <a:schemeClr val="bg1"/>
                </a:solidFill>
              </a:rPr>
              <a:t>fourth data is about the top 10 players </a:t>
            </a:r>
            <a:br>
              <a:rPr lang="en-US" sz="1600" dirty="0">
                <a:solidFill>
                  <a:schemeClr val="bg1"/>
                </a:solidFill>
              </a:rPr>
            </a:br>
            <a:r>
              <a:rPr lang="en-US" sz="1600" dirty="0">
                <a:solidFill>
                  <a:schemeClr val="bg1"/>
                </a:solidFill>
              </a:rPr>
              <a:t>who have maximum batting strike rate .</a:t>
            </a:r>
            <a:br>
              <a:rPr lang="en-US" sz="1600" dirty="0">
                <a:solidFill>
                  <a:schemeClr val="bg1"/>
                </a:solidFill>
              </a:rPr>
            </a:br>
            <a:r>
              <a:rPr lang="en-US" sz="1600" dirty="0">
                <a:solidFill>
                  <a:schemeClr val="bg1"/>
                </a:solidFill>
              </a:rPr>
              <a:t>In the season 2017-2019.</a:t>
            </a:r>
            <a:br>
              <a:rPr lang="en-US" sz="1600" dirty="0">
                <a:solidFill>
                  <a:schemeClr val="bg1"/>
                </a:solidFill>
              </a:rPr>
            </a:br>
            <a:br>
              <a:rPr lang="en-US" sz="1600" dirty="0">
                <a:solidFill>
                  <a:schemeClr val="bg1"/>
                </a:solidFill>
              </a:rPr>
            </a:br>
            <a:r>
              <a:rPr lang="en-US" sz="1600" dirty="0">
                <a:solidFill>
                  <a:schemeClr val="bg1"/>
                </a:solidFill>
              </a:rPr>
              <a:t>in this data it is explained with the data</a:t>
            </a:r>
            <a:br>
              <a:rPr lang="en-US" sz="1600" dirty="0">
                <a:solidFill>
                  <a:schemeClr val="bg1"/>
                </a:solidFill>
              </a:rPr>
            </a:br>
            <a:r>
              <a:rPr lang="en-US" sz="1600" dirty="0">
                <a:solidFill>
                  <a:schemeClr val="bg1"/>
                </a:solidFill>
              </a:rPr>
              <a:t>labels ND the colors have been </a:t>
            </a:r>
            <a:br>
              <a:rPr lang="en-US" sz="1600" dirty="0">
                <a:solidFill>
                  <a:schemeClr val="bg1"/>
                </a:solidFill>
              </a:rPr>
            </a:br>
            <a:r>
              <a:rPr lang="en-US" sz="1600" dirty="0">
                <a:solidFill>
                  <a:schemeClr val="bg1"/>
                </a:solidFill>
              </a:rPr>
              <a:t>assigned on the basis of teams .</a:t>
            </a:r>
            <a:br>
              <a:rPr lang="en-US" sz="1600" dirty="0">
                <a:solidFill>
                  <a:schemeClr val="bg1"/>
                </a:solidFill>
              </a:rPr>
            </a:br>
            <a:r>
              <a:rPr lang="en-US" sz="1600" dirty="0">
                <a:solidFill>
                  <a:schemeClr val="bg1"/>
                </a:solidFill>
              </a:rPr>
              <a:t>Total match played and total runs </a:t>
            </a:r>
            <a:br>
              <a:rPr lang="en-US" sz="1600" dirty="0">
                <a:solidFill>
                  <a:schemeClr val="bg1"/>
                </a:solidFill>
              </a:rPr>
            </a:br>
            <a:r>
              <a:rPr lang="en-US" sz="1600" dirty="0">
                <a:solidFill>
                  <a:schemeClr val="bg1"/>
                </a:solidFill>
              </a:rPr>
              <a:t>scored is also mentioned on it. For the </a:t>
            </a:r>
            <a:br>
              <a:rPr lang="en-US" sz="1600" dirty="0">
                <a:solidFill>
                  <a:schemeClr val="bg1"/>
                </a:solidFill>
              </a:rPr>
            </a:br>
            <a:r>
              <a:rPr lang="en-US" sz="1600" dirty="0">
                <a:solidFill>
                  <a:schemeClr val="bg1"/>
                </a:solidFill>
              </a:rPr>
              <a:t>respective season</a:t>
            </a:r>
            <a:endParaRPr lang="en-IN" sz="1600" dirty="0">
              <a:solidFill>
                <a:schemeClr val="bg1"/>
              </a:solidFill>
            </a:endParaRPr>
          </a:p>
        </p:txBody>
      </p:sp>
    </p:spTree>
    <p:extLst>
      <p:ext uri="{BB962C8B-B14F-4D97-AF65-F5344CB8AC3E}">
        <p14:creationId xmlns:p14="http://schemas.microsoft.com/office/powerpoint/2010/main" val="243024361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59DB4-D014-4D2E-B023-125007904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5313" cy="6858000"/>
          </a:xfrm>
          <a:prstGeom prst="rect">
            <a:avLst/>
          </a:prstGeom>
        </p:spPr>
      </p:pic>
      <p:sp>
        <p:nvSpPr>
          <p:cNvPr id="4" name="TextBox 3">
            <a:extLst>
              <a:ext uri="{FF2B5EF4-FFF2-40B4-BE49-F238E27FC236}">
                <a16:creationId xmlns:a16="http://schemas.microsoft.com/office/drawing/2014/main" id="{FD3AE07B-979E-4F01-A8D4-1F17CA6EFD03}"/>
              </a:ext>
            </a:extLst>
          </p:cNvPr>
          <p:cNvSpPr txBox="1"/>
          <p:nvPr/>
        </p:nvSpPr>
        <p:spPr>
          <a:xfrm>
            <a:off x="8149701" y="1020933"/>
            <a:ext cx="3950563" cy="1384995"/>
          </a:xfrm>
          <a:prstGeom prst="rect">
            <a:avLst/>
          </a:prstGeom>
          <a:noFill/>
        </p:spPr>
        <p:txBody>
          <a:bodyPr wrap="square">
            <a:spAutoFit/>
          </a:bodyPr>
          <a:lstStyle/>
          <a:p>
            <a:r>
              <a:rPr lang="en-US" b="1" i="1" u="sng" dirty="0">
                <a:solidFill>
                  <a:schemeClr val="accent6">
                    <a:lumMod val="75000"/>
                  </a:schemeClr>
                </a:solidFill>
                <a:effectLst>
                  <a:outerShdw blurRad="38100" dist="38100" dir="2700000" algn="tl">
                    <a:srgbClr val="000000">
                      <a:alpha val="43137"/>
                    </a:srgbClr>
                  </a:outerShdw>
                </a:effectLst>
              </a:rPr>
              <a:t>Data chart 5</a:t>
            </a:r>
            <a:br>
              <a:rPr lang="en-US" b="1" i="1" u="sng" dirty="0">
                <a:solidFill>
                  <a:schemeClr val="accent6">
                    <a:lumMod val="75000"/>
                  </a:schemeClr>
                </a:solidFill>
                <a:effectLst>
                  <a:outerShdw blurRad="38100" dist="38100" dir="2700000" algn="tl">
                    <a:srgbClr val="000000">
                      <a:alpha val="43137"/>
                    </a:srgbClr>
                  </a:outerShdw>
                </a:effectLst>
              </a:rPr>
            </a:br>
            <a:br>
              <a:rPr lang="en-US" sz="1100" b="1" i="1" u="sng" dirty="0">
                <a:solidFill>
                  <a:schemeClr val="accent6">
                    <a:lumMod val="75000"/>
                  </a:schemeClr>
                </a:solidFill>
                <a:effectLst>
                  <a:outerShdw blurRad="38100" dist="38100" dir="2700000" algn="tl">
                    <a:srgbClr val="000000">
                      <a:alpha val="43137"/>
                    </a:srgbClr>
                  </a:outerShdw>
                </a:effectLst>
              </a:rPr>
            </a:br>
            <a:r>
              <a:rPr lang="en-US" sz="1100" dirty="0"/>
              <a:t>my fifth data tells us about the list of all </a:t>
            </a:r>
            <a:br>
              <a:rPr lang="en-US" sz="1100" dirty="0"/>
            </a:br>
            <a:r>
              <a:rPr lang="en-US" sz="1100" dirty="0"/>
              <a:t>teams who have won most no of tosses .</a:t>
            </a:r>
            <a:br>
              <a:rPr lang="en-US" sz="1100" dirty="0"/>
            </a:br>
            <a:r>
              <a:rPr lang="en-US" sz="1100" dirty="0"/>
              <a:t>In  all seasons . From 2016- 2019 for all the teams ..</a:t>
            </a:r>
            <a:br>
              <a:rPr lang="en-US" sz="1100" b="1" i="1" u="sng" dirty="0">
                <a:effectLst>
                  <a:outerShdw blurRad="38100" dist="38100" dir="2700000" algn="tl">
                    <a:srgbClr val="000000">
                      <a:alpha val="43137"/>
                    </a:srgbClr>
                  </a:outerShdw>
                </a:effectLst>
              </a:rPr>
            </a:br>
            <a:br>
              <a:rPr lang="en-US" sz="1100" b="1" i="1" u="sng" dirty="0">
                <a:effectLst>
                  <a:outerShdw blurRad="38100" dist="38100" dir="2700000" algn="tl">
                    <a:srgbClr val="000000">
                      <a:alpha val="43137"/>
                    </a:srgbClr>
                  </a:outerShdw>
                </a:effectLst>
              </a:rPr>
            </a:br>
            <a:endParaRPr lang="en-IN" sz="1100" dirty="0"/>
          </a:p>
        </p:txBody>
      </p:sp>
    </p:spTree>
    <p:extLst>
      <p:ext uri="{BB962C8B-B14F-4D97-AF65-F5344CB8AC3E}">
        <p14:creationId xmlns:p14="http://schemas.microsoft.com/office/powerpoint/2010/main" val="145065143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6EBC0-A699-47AC-89AE-93AC73779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64606" cy="6858000"/>
          </a:xfrm>
          <a:prstGeom prst="rect">
            <a:avLst/>
          </a:prstGeom>
        </p:spPr>
      </p:pic>
      <p:sp>
        <p:nvSpPr>
          <p:cNvPr id="4" name="TextBox 3">
            <a:extLst>
              <a:ext uri="{FF2B5EF4-FFF2-40B4-BE49-F238E27FC236}">
                <a16:creationId xmlns:a16="http://schemas.microsoft.com/office/drawing/2014/main" id="{B6436060-81C7-4FCB-87B6-090367272815}"/>
              </a:ext>
            </a:extLst>
          </p:cNvPr>
          <p:cNvSpPr txBox="1"/>
          <p:nvPr/>
        </p:nvSpPr>
        <p:spPr>
          <a:xfrm>
            <a:off x="8708993" y="0"/>
            <a:ext cx="3483007" cy="3046988"/>
          </a:xfrm>
          <a:prstGeom prst="rect">
            <a:avLst/>
          </a:prstGeom>
          <a:noFill/>
        </p:spPr>
        <p:txBody>
          <a:bodyPr wrap="square">
            <a:spAutoFit/>
          </a:bodyPr>
          <a:lstStyle/>
          <a:p>
            <a:r>
              <a:rPr lang="en-US" sz="1600" b="1" i="1" u="sng" dirty="0">
                <a:solidFill>
                  <a:schemeClr val="accent6">
                    <a:lumMod val="75000"/>
                  </a:schemeClr>
                </a:solidFill>
                <a:effectLst>
                  <a:outerShdw blurRad="38100" dist="38100" dir="2700000" algn="tl">
                    <a:srgbClr val="000000">
                      <a:alpha val="43137"/>
                    </a:srgbClr>
                  </a:outerShdw>
                </a:effectLst>
              </a:rPr>
              <a:t>Data chart – 6</a:t>
            </a:r>
            <a:br>
              <a:rPr lang="en-US" sz="1600" b="1" i="1" u="sng" dirty="0">
                <a:solidFill>
                  <a:schemeClr val="accent6">
                    <a:lumMod val="75000"/>
                  </a:schemeClr>
                </a:solidFill>
                <a:effectLst>
                  <a:outerShdw blurRad="38100" dist="38100" dir="2700000" algn="tl">
                    <a:srgbClr val="000000">
                      <a:alpha val="43137"/>
                    </a:srgbClr>
                  </a:outerShdw>
                </a:effectLst>
              </a:rPr>
            </a:br>
            <a:br>
              <a:rPr lang="en-US" sz="1600" b="1" i="1" u="sng" dirty="0">
                <a:solidFill>
                  <a:schemeClr val="bg1"/>
                </a:solidFill>
                <a:effectLst>
                  <a:outerShdw blurRad="38100" dist="38100" dir="2700000" algn="tl">
                    <a:srgbClr val="000000">
                      <a:alpha val="43137"/>
                    </a:srgbClr>
                  </a:outerShdw>
                </a:effectLst>
              </a:rPr>
            </a:br>
            <a:r>
              <a:rPr lang="en-US" sz="1600" dirty="0">
                <a:solidFill>
                  <a:schemeClr val="bg1"/>
                </a:solidFill>
              </a:rPr>
              <a:t>here, my 6</a:t>
            </a:r>
            <a:r>
              <a:rPr lang="en-US" sz="1600" baseline="30000" dirty="0">
                <a:solidFill>
                  <a:schemeClr val="bg1"/>
                </a:solidFill>
              </a:rPr>
              <a:t>th</a:t>
            </a:r>
            <a:r>
              <a:rPr lang="en-US" sz="1600" dirty="0">
                <a:solidFill>
                  <a:schemeClr val="bg1"/>
                </a:solidFill>
              </a:rPr>
              <a:t>  data chart tell us about </a:t>
            </a:r>
            <a:br>
              <a:rPr lang="en-US" sz="1600" dirty="0">
                <a:solidFill>
                  <a:schemeClr val="bg1"/>
                </a:solidFill>
              </a:rPr>
            </a:br>
            <a:r>
              <a:rPr lang="en-US" sz="1600" dirty="0">
                <a:solidFill>
                  <a:schemeClr val="bg1"/>
                </a:solidFill>
              </a:rPr>
              <a:t>the list of player who have faced most</a:t>
            </a:r>
            <a:br>
              <a:rPr lang="en-US" sz="1600" dirty="0">
                <a:solidFill>
                  <a:schemeClr val="bg1"/>
                </a:solidFill>
              </a:rPr>
            </a:br>
            <a:r>
              <a:rPr lang="en-US" sz="1600" dirty="0">
                <a:solidFill>
                  <a:schemeClr val="bg1"/>
                </a:solidFill>
              </a:rPr>
              <a:t>no of balls  in all seasons .</a:t>
            </a:r>
            <a:br>
              <a:rPr lang="en-US" sz="1600" dirty="0">
                <a:solidFill>
                  <a:schemeClr val="bg1"/>
                </a:solidFill>
              </a:rPr>
            </a:br>
            <a:r>
              <a:rPr lang="en-US" sz="1600" dirty="0">
                <a:solidFill>
                  <a:schemeClr val="bg1"/>
                </a:solidFill>
              </a:rPr>
              <a:t>With the help of the data labels </a:t>
            </a:r>
            <a:br>
              <a:rPr lang="en-US" sz="1600" dirty="0">
                <a:solidFill>
                  <a:schemeClr val="bg1"/>
                </a:solidFill>
              </a:rPr>
            </a:br>
            <a:r>
              <a:rPr lang="en-US" sz="1600" dirty="0">
                <a:solidFill>
                  <a:schemeClr val="bg1"/>
                </a:solidFill>
              </a:rPr>
              <a:t>name of the payers , their teams &amp; no.</a:t>
            </a:r>
            <a:br>
              <a:rPr lang="en-US" sz="1600" dirty="0">
                <a:solidFill>
                  <a:schemeClr val="bg1"/>
                </a:solidFill>
              </a:rPr>
            </a:br>
            <a:r>
              <a:rPr lang="en-US" sz="1600" dirty="0">
                <a:solidFill>
                  <a:schemeClr val="bg1"/>
                </a:solidFill>
              </a:rPr>
              <a:t>of balls faced is shown there. In </a:t>
            </a:r>
            <a:br>
              <a:rPr lang="en-US" sz="1600" dirty="0">
                <a:solidFill>
                  <a:schemeClr val="bg1"/>
                </a:solidFill>
              </a:rPr>
            </a:br>
            <a:r>
              <a:rPr lang="en-US" sz="1600" dirty="0">
                <a:solidFill>
                  <a:schemeClr val="bg1"/>
                </a:solidFill>
              </a:rPr>
              <a:t>dashboard for all seasons</a:t>
            </a:r>
            <a:endParaRPr lang="en-IN" sz="1600" dirty="0">
              <a:solidFill>
                <a:schemeClr val="bg1"/>
              </a:solidFill>
            </a:endParaRPr>
          </a:p>
        </p:txBody>
      </p:sp>
    </p:spTree>
    <p:extLst>
      <p:ext uri="{BB962C8B-B14F-4D97-AF65-F5344CB8AC3E}">
        <p14:creationId xmlns:p14="http://schemas.microsoft.com/office/powerpoint/2010/main" val="3548893297"/>
      </p:ext>
    </p:extLst>
  </p:cSld>
  <p:clrMapOvr>
    <a:masterClrMapping/>
  </p:clrMapOvr>
  <p:transition spd="slow">
    <p:randomBar dir="vert"/>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680</TotalTime>
  <Words>1405</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Aharoni</vt:lpstr>
      <vt:lpstr>Arial</vt:lpstr>
      <vt:lpstr>Century Gothic</vt:lpstr>
      <vt:lpstr>TimesNewRomanPSMT</vt:lpstr>
      <vt:lpstr>Wingdings 3</vt:lpstr>
      <vt:lpstr>Slice</vt:lpstr>
      <vt:lpstr>INTRODUCTION  HELLO EVERYONE  ,MYSELF KUMAR ANKIT PRESENT HERE WITH MY TABLEAU PROJECT &amp; PRESENTATION.  TOPIC OF MY  PROJECT &amp; PRESENTATION IS : -  IPL CASE STUDY FOR THE YEAR 2016-2019  BEING A STUDENT OF BOARD INFINITY IT WAS VERY EXCITING TO WORK ON EVERY PROJECT . THIS TIME , I GAINED A DEEP KNOWLEDGE WHILE WORKING ON TABLEAU AND MAKING A DASHBOARD &amp; PPT. AS I HV INTREST IN SPORTS THOGHT TO EXPLORE MYSELF IN THIS TABLEAU PROJECT , WITH THIS TOPIC   IPL CASE STUDY  FOR THE SEASONS DURING 2016 -2019 USING  : -  TABLEAU </vt:lpstr>
      <vt:lpstr>CONTENT   1.   INTRODUCTION 2.   PROBLEM STATEMENT 3.   CHART  1  WITH DESCRIPTION 4.   CHART 2 WITH DESCRIPTION 5.   CHART  3 WITH DESCRIPTION 6.   CHART 4 WITH DESCRIPTION 7.   CHART 5 WITH DESCRIPTION 8.   CHART 6 WITH DESCRIPTION 9.   CHART 7 WITH DESCRIPTION 10.  CHART 8 WITH DESCRIPTION 11.  CHART 9 WITH DESCRIPTION 12. CHART 10 WITH DESCRIPTION 13  CHART 11 WITH DESCRIPTION 14. CHART 12 WITH DESCRIPTION 15. DASHBOARD 16. CONCLUSION </vt:lpstr>
      <vt:lpstr>                       PROBLEM STATEMENT    MOST NO OF MATCHES PLAYED IN ALL SEASONS       MOST NO. OF RUNS SCORED IN ALL SEASONS       MOST   NO. OF 50’s &amp; 100’s       maximum batting strike rate        won maximum no of tosses       faced most no of balls       bowling innings for all teams in all seasons       most no of wicket       bowler who bowled most no. of overs       maximum batting strike rate        best average bowling economy rate         total matches with total runs scored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THIS IS A SMALL VIEW OF A DASHBOARD .THAT HOW IT  ACTUALLY LUKS LIKE .  DASHBOARD HELPS TO GIVE A QUICK VIEW TO USER IN THE FORM OF GRAPHICAL VIEW TO GAIN SOME QUICK INSIGHTS FROM THE  DATA AND HELP US TO ANALYSE THE KEY PERFORMANCE….       </vt:lpstr>
      <vt:lpstr>CONCLUSION  LAST BUT NOT THE LIST, WHILE DOING THIS PROJECT AND PRESENTATION ,IT WAS QUITE INTRESTING TO GAIN SOME KNOWLEDGE ND APPLYING ON MAKING THE TABLUE DASHBOARD … GET TO LEARN ABOUT DIFFERENT PARAMETER TO SET ,HOW TO GROUP …  IT WAS EXCITING TO LEARN ABOUT THIS WHILE MAKING PROJECT. AS IT HELPS TO FIND OUT SOME INSIGHT FROM THE DATA AND ANALYZE THE KEY PERFORMANCE ACCORDINGLY.  REFERENCE    https://www.kaggle.com/datasets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TABLUE PROJECT &amp; PRESENTATION</dc:title>
  <dc:creator>Kumar Ankit</dc:creator>
  <cp:lastModifiedBy>Kumar Ankit</cp:lastModifiedBy>
  <cp:revision>39</cp:revision>
  <dcterms:created xsi:type="dcterms:W3CDTF">2020-12-26T10:06:05Z</dcterms:created>
  <dcterms:modified xsi:type="dcterms:W3CDTF">2021-01-11T12:35:50Z</dcterms:modified>
</cp:coreProperties>
</file>