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53"/>
  </p:notesMasterIdLst>
  <p:sldIdLst>
    <p:sldId id="258" r:id="rId2"/>
    <p:sldId id="256" r:id="rId3"/>
    <p:sldId id="257" r:id="rId4"/>
    <p:sldId id="268" r:id="rId5"/>
    <p:sldId id="269" r:id="rId6"/>
    <p:sldId id="261" r:id="rId7"/>
    <p:sldId id="279" r:id="rId8"/>
    <p:sldId id="278" r:id="rId9"/>
    <p:sldId id="259" r:id="rId10"/>
    <p:sldId id="305" r:id="rId11"/>
    <p:sldId id="306" r:id="rId12"/>
    <p:sldId id="307" r:id="rId13"/>
    <p:sldId id="280" r:id="rId14"/>
    <p:sldId id="260" r:id="rId15"/>
    <p:sldId id="281" r:id="rId16"/>
    <p:sldId id="282" r:id="rId17"/>
    <p:sldId id="271" r:id="rId18"/>
    <p:sldId id="272" r:id="rId19"/>
    <p:sldId id="273" r:id="rId20"/>
    <p:sldId id="264" r:id="rId21"/>
    <p:sldId id="275" r:id="rId22"/>
    <p:sldId id="263" r:id="rId23"/>
    <p:sldId id="311" r:id="rId24"/>
    <p:sldId id="312" r:id="rId25"/>
    <p:sldId id="265" r:id="rId26"/>
    <p:sldId id="266" r:id="rId27"/>
    <p:sldId id="276" r:id="rId28"/>
    <p:sldId id="277" r:id="rId29"/>
    <p:sldId id="283" r:id="rId30"/>
    <p:sldId id="297" r:id="rId31"/>
    <p:sldId id="300" r:id="rId32"/>
    <p:sldId id="301" r:id="rId33"/>
    <p:sldId id="284" r:id="rId34"/>
    <p:sldId id="308" r:id="rId35"/>
    <p:sldId id="309" r:id="rId36"/>
    <p:sldId id="310" r:id="rId37"/>
    <p:sldId id="294" r:id="rId38"/>
    <p:sldId id="288" r:id="rId39"/>
    <p:sldId id="295" r:id="rId40"/>
    <p:sldId id="285" r:id="rId41"/>
    <p:sldId id="298" r:id="rId42"/>
    <p:sldId id="296" r:id="rId43"/>
    <p:sldId id="302" r:id="rId44"/>
    <p:sldId id="289" r:id="rId45"/>
    <p:sldId id="290" r:id="rId46"/>
    <p:sldId id="299" r:id="rId47"/>
    <p:sldId id="304" r:id="rId48"/>
    <p:sldId id="293" r:id="rId49"/>
    <p:sldId id="270" r:id="rId50"/>
    <p:sldId id="267" r:id="rId51"/>
    <p:sldId id="27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84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08B10-5CE1-4775-9E90-DE0F9A8A8D57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F9688-6621-462F-9419-7B8A8FDF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1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past decade, machine learning has given us self-driving cars, practical speech recognition, effective web search, and a vastly improved understanding of the human genome. Also smart robots (perception, control), spam detection, computer vision, medical informatics, Audio, database mining.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9688-6621-462F-9419-7B8A8FDF9D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Correlation not done, but used to see if the attributes used are actually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9688-6621-462F-9419-7B8A8FDF9D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2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Correlation used to see if the attributes used are actually useful to train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9688-6621-462F-9419-7B8A8FDF9D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2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9688-6621-462F-9419-7B8A8FDF9D4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F9688-6621-462F-9419-7B8A8FDF9D4A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7" Type="http://schemas.openxmlformats.org/officeDocument/2006/relationships/hyperlink" Target="https://www.analyticsvidhya.com/blog/2017/09/common-machine-learning-algorithms/" TargetMode="External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fusion_matrix" TargetMode="External"/><Relationship Id="rId5" Type="http://schemas.openxmlformats.org/officeDocument/2006/relationships/hyperlink" Target="http://proceedings.mlr.press/v67/li17a/li17a.pdf" TargetMode="External"/><Relationship Id="rId4" Type="http://schemas.openxmlformats.org/officeDocument/2006/relationships/hyperlink" Target="https://www.forbes.com/sites/quora/2017/05/10/the-best-practices-for-training-machine-learning-models/#7988a5cf7de8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.uci.edu/~yqi/lect/Patternrecognition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E4C1-4F79-4E2C-AB11-E48412A2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DA83-9153-4EBB-A97F-C765FFA0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68651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Classification</a:t>
            </a:r>
          </a:p>
          <a:p>
            <a:pPr fontAlgn="base"/>
            <a:r>
              <a:rPr lang="en-IN" dirty="0"/>
              <a:t>Naïve Bayes</a:t>
            </a:r>
          </a:p>
          <a:p>
            <a:pPr fontAlgn="base"/>
            <a:r>
              <a:rPr lang="en-IN" dirty="0"/>
              <a:t>Bayes model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K-means</a:t>
            </a:r>
          </a:p>
          <a:p>
            <a:pPr fontAlgn="base"/>
            <a:r>
              <a:rPr lang="en-US" dirty="0"/>
              <a:t>EM Algorithm</a:t>
            </a:r>
          </a:p>
          <a:p>
            <a:pPr fontAlgn="base"/>
            <a:r>
              <a:rPr lang="en-IN" dirty="0"/>
              <a:t>Gaussian Mixture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2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CBFC-3122-41C2-94CB-71D11BDB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1B45-72D6-4012-B125-733129F5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BC4D2-05D2-422D-85A5-27339DAE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18" y="2320391"/>
            <a:ext cx="5162550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77227-2D0C-4AAE-B767-C93CB907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3825341"/>
            <a:ext cx="84486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3E710-BB53-47AD-8D6D-9A1B182F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129" y="612843"/>
            <a:ext cx="2365152" cy="1499738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Naïve Bayes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237105C-FC97-4193-82E9-2A9B8AB5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8" r="-2" b="8059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D6169-749D-42CB-9E78-6B7F1AF06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6888" y="3806535"/>
            <a:ext cx="2247900" cy="732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3B204-BF06-4E9A-8505-9877010E304A}"/>
              </a:ext>
            </a:extLst>
          </p:cNvPr>
          <p:cNvSpPr txBox="1"/>
          <p:nvPr/>
        </p:nvSpPr>
        <p:spPr>
          <a:xfrm>
            <a:off x="9486995" y="296856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Accuracy: 77%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BE66E-5343-4617-8A8D-6B18EF2B12E2}"/>
              </a:ext>
            </a:extLst>
          </p:cNvPr>
          <p:cNvSpPr txBox="1"/>
          <p:nvPr/>
        </p:nvSpPr>
        <p:spPr>
          <a:xfrm>
            <a:off x="9486995" y="236491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Data</a:t>
            </a:r>
          </a:p>
        </p:txBody>
      </p:sp>
    </p:spTree>
    <p:extLst>
      <p:ext uri="{BB962C8B-B14F-4D97-AF65-F5344CB8AC3E}">
        <p14:creationId xmlns:p14="http://schemas.microsoft.com/office/powerpoint/2010/main" val="410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824DA-A0FD-468E-9D1B-BDE0EF6E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878" y="612843"/>
            <a:ext cx="2384402" cy="1499738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B08C0-C93E-44EB-89D2-721ECF393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4" r="-2" b="-2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46C4-47E6-4343-8A99-44462B1F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FFFFFF"/>
                </a:solidFill>
              </a:rPr>
              <a:t>Linearly non separable data</a:t>
            </a:r>
          </a:p>
          <a:p>
            <a:r>
              <a:rPr lang="en-IN" sz="1400" dirty="0">
                <a:solidFill>
                  <a:srgbClr val="FFFFFF"/>
                </a:solidFill>
              </a:rPr>
              <a:t>Accuracy: 63%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B927-2EA3-4E72-A6CF-BF7F0DD1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812" y="3167854"/>
            <a:ext cx="2555597" cy="6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730C-5A6C-4083-8742-EDE3453F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C5A-0330-48F3-932D-4F12E8D3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Possible values are outcome of random phenomenon</a:t>
            </a:r>
          </a:p>
          <a:p>
            <a:endParaRPr lang="en-IN" dirty="0"/>
          </a:p>
          <a:p>
            <a:r>
              <a:rPr lang="en-IN" dirty="0"/>
              <a:t>Expectation: Long run average value of a Random variable on repetitions of the experiment.</a:t>
            </a:r>
          </a:p>
          <a:p>
            <a:endParaRPr lang="en-IN" dirty="0"/>
          </a:p>
          <a:p>
            <a:r>
              <a:rPr lang="en-IN" dirty="0"/>
              <a:t>Variance: Expected value of the squared deviation from mean.</a:t>
            </a:r>
          </a:p>
          <a:p>
            <a:endParaRPr lang="en-IN" dirty="0"/>
          </a:p>
          <a:p>
            <a:r>
              <a:rPr lang="en-IN" dirty="0"/>
              <a:t>Co-variance: Measure of joint variability of two random variables (It shows tendency in the linear relation ship b/w the RVs)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When normalised, correlation coefficient, the magnitude shows the strength of linear relation.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31B43-85EB-45C2-B7D8-BA619ABF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681" y="3667127"/>
            <a:ext cx="1781175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F7CAF-5281-4C3E-A720-AB732F66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644" y="2752724"/>
            <a:ext cx="161925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F3CF8-A393-422E-A3B4-E1E99DD47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628" y="4845612"/>
            <a:ext cx="29813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6D2-ADAC-4FDB-94DB-8DBA6C4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230D-3D93-4BF1-B4BA-B68004C0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 of probability of an event given that another event has occurred.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8DCC4-AB8F-4A0E-92C4-E072F52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83" y="2661451"/>
            <a:ext cx="2080517" cy="6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268D16-4718-4BEA-8991-15745C28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39974BC3-7BA9-480D-A8CB-23F2D7DE2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" r="-2" b="1827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672DE-276C-40B8-814D-763171E4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0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9B2B16-EBF1-4BF7-A29F-79CF665D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570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FA62E-0889-4809-BDB4-42DC26A1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C371-9FFC-41BB-BEF4-7836866D8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248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5AB4-4090-4343-BD8F-87B8F3F1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6379-A157-4931-97F2-6B22A66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C9345-E091-4AE4-A9EA-FB0D53852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" r="-2" b="-2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49ED-BFC4-411C-B99B-65025286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511C2-F1E9-4BF8-B6B7-87B354D9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0552F-3381-421B-9DAA-A5B75B360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209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ED61-FBEE-4FB3-9E89-46A4A09E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9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BD14-C236-4639-9C9D-6A5DEA24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7E4E-77A4-44F3-84D1-36A0F2D9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Archit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32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4137-DEEC-47F5-8596-5BC4F9D8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/>
              <a:t>K-means clustering (unsupervised)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550C-D522-4EDD-A331-B1F20549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algorithm works iteratively to assign each data point to one of K groups based on the features that are provided. </a:t>
            </a:r>
          </a:p>
          <a:p>
            <a:pPr marL="0" indent="0">
              <a:buNone/>
            </a:pPr>
            <a:r>
              <a:rPr lang="en-US" dirty="0"/>
              <a:t>Data points are clustered based on feature similarity. </a:t>
            </a:r>
          </a:p>
          <a:p>
            <a:pPr marL="0" indent="0">
              <a:buNone/>
            </a:pPr>
            <a:r>
              <a:rPr lang="en-US" dirty="0"/>
              <a:t>It is a method of vector quantization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8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9D2-0BE5-4643-9EDE-A321312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4C9B-8512-408E-A801-97FD102E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algorithms starts with initial estimates for the centroids, which can either be randomly generated or randomly selected from the data set. The algorithm then iterates between two steps:</a:t>
            </a:r>
          </a:p>
          <a:p>
            <a:r>
              <a:rPr lang="en-US" u="sng" dirty="0"/>
              <a:t>Data assignment step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Each centroid defines one of the clusters. In this step, each data point is assigned to its nearest centroid, based on the squared Euclidean distance.</a:t>
            </a:r>
          </a:p>
          <a:p>
            <a:r>
              <a:rPr lang="en-US" u="sng" dirty="0"/>
              <a:t>Centroid update step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 this step, the centroids are recomputed. This is done by taking the mean of</a:t>
            </a:r>
            <a:br>
              <a:rPr lang="en-US" dirty="0"/>
            </a:br>
            <a:r>
              <a:rPr lang="en-US" dirty="0"/>
              <a:t>all data points assigned to that centroid’s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0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1330-5617-45DC-8E00-60B771C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271D-64DD-4B38-90DB-EF004B75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24 component FV</a:t>
            </a:r>
          </a:p>
          <a:p>
            <a:r>
              <a:rPr lang="en-IN" dirty="0"/>
              <a:t>64 component FV</a:t>
            </a:r>
          </a:p>
        </p:txBody>
      </p:sp>
    </p:spTree>
    <p:extLst>
      <p:ext uri="{BB962C8B-B14F-4D97-AF65-F5344CB8AC3E}">
        <p14:creationId xmlns:p14="http://schemas.microsoft.com/office/powerpoint/2010/main" val="125984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3A24-EC30-41C7-BC96-9C8F6644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7DB-6188-4F95-8083-05090A2C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387B-20C9-4277-BD02-2D0106BD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85787"/>
            <a:ext cx="96297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8476-A2E7-4731-B336-3B6B7C6E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2314-E9AB-4D2B-A191-C7A5290C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2F25-052E-4C4B-B048-ABAC4634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09362"/>
            <a:ext cx="9315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99D5-A0CF-452D-8D2B-777CF95F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CB2C-B283-4610-A384-453BEA15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Finding parameters of distribution i.e. training model.</a:t>
            </a:r>
          </a:p>
          <a:p>
            <a:r>
              <a:rPr lang="en-IN" dirty="0"/>
              <a:t>For example, the means in k-means</a:t>
            </a:r>
          </a:p>
          <a:p>
            <a:r>
              <a:rPr lang="en-IN" dirty="0"/>
              <a:t>The models are complex and have lot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8822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B74D-6E1E-4E86-93E9-AFFDAB8C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IN" dirty="0"/>
              <a:t>Gaussian Mixture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1E65C-0695-4B37-A9B0-8C4EB7A8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71633"/>
            <a:ext cx="4414438" cy="3332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B8D7-C440-4E09-8FC7-3E773133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 dirty="0"/>
              <a:t>Dataset is modelled by a mixture of distribution.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Component Distribution, it covers if dominant patterns are captured b component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7571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A918-3134-4872-8360-B33CA11E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99D8F6A-D2D5-478D-B3F7-4ADD326D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89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FA4961-35E1-4120-99C8-B5390C46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9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3207-E7E6-4D52-9E3D-175AB5F6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A10591A-BA78-4C2F-A5E5-B5CB4EA2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94" y="728799"/>
            <a:ext cx="6893726" cy="54288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15D93-4B24-4C99-9602-99D984DD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A6748-0B02-4F9D-86DA-1AA23707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63242-781A-4B4B-BB32-C09881D12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89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98CB-559B-4BFD-88C1-20FFD9FF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5EDE-4036-4AEA-8E6D-5942EF22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F5D4-1093-4FA2-8997-5C4C3035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is the science of getting computers to act without being explicitly programmed.</a:t>
            </a:r>
          </a:p>
          <a:p>
            <a:pPr marL="0" indent="0">
              <a:buNone/>
            </a:pPr>
            <a:r>
              <a:rPr lang="en-US" dirty="0"/>
              <a:t>It is a subset of </a:t>
            </a:r>
            <a:r>
              <a:rPr lang="en-US" u="sng" dirty="0"/>
              <a:t>artificial intelligence</a:t>
            </a:r>
            <a:r>
              <a:rPr lang="en-US" dirty="0"/>
              <a:t> that often uses statistical techniques to give computers the ability to "learn" (i.e., progressively improve performance on a specific task) with data, without being explicitly programmed.</a:t>
            </a:r>
          </a:p>
          <a:p>
            <a:pPr marL="400050" indent="-400050">
              <a:buAutoNum type="romanLcParenBoth"/>
            </a:pPr>
            <a:r>
              <a:rPr lang="en-IN" dirty="0"/>
              <a:t>Supervised learning</a:t>
            </a:r>
            <a:br>
              <a:rPr lang="en-IN" dirty="0"/>
            </a:br>
            <a:r>
              <a:rPr lang="en-IN" dirty="0"/>
              <a:t>	1. Semi-supervised learning</a:t>
            </a:r>
            <a:br>
              <a:rPr lang="en-IN" dirty="0"/>
            </a:br>
            <a:r>
              <a:rPr lang="en-IN" dirty="0"/>
              <a:t>	2. Active Learning</a:t>
            </a:r>
            <a:br>
              <a:rPr lang="en-IN" dirty="0"/>
            </a:br>
            <a:r>
              <a:rPr lang="en-IN" dirty="0"/>
              <a:t>	3. Reinforcement Learning</a:t>
            </a:r>
          </a:p>
          <a:p>
            <a:pPr marL="400050" indent="-400050">
              <a:buAutoNum type="romanLcParenBoth"/>
            </a:pPr>
            <a:r>
              <a:rPr lang="en-IN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4032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E1613-94D4-4BC4-B69A-4E14234A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35761-EFDC-4897-9D81-03BED7E8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843769"/>
            <a:ext cx="7561991" cy="51988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E521-B164-43A7-AA76-535C36E2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59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BFBF2-B947-4721-B3EB-DE8D537C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7ED63-8DF3-4653-B55A-E02BBBAF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909937"/>
            <a:ext cx="7561991" cy="5066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9E4F-32F8-409F-9ABC-95B5818C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520AE-D0AF-4EBB-AE31-7AE4B3A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C617B-E620-45CD-BCC7-5E7C1BD02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" b="2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2E72-9A51-419F-B8C4-C27782B3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0EBD-6CAC-473A-96CF-C129C332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N" dirty="0"/>
              <a:t>Problems faced in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62A0-8A06-4767-B18B-83D75F6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IN" dirty="0"/>
              <a:t>Large determinants of Covariance matrixes</a:t>
            </a:r>
          </a:p>
          <a:p>
            <a:r>
              <a:rPr lang="en-IN" dirty="0"/>
              <a:t>Solution: feature scaling</a:t>
            </a:r>
          </a:p>
          <a:p>
            <a:r>
              <a:rPr lang="en-IN" dirty="0"/>
              <a:t>Used min-max normalisation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FCE5-E8E2-4B77-A930-B1204273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189836"/>
            <a:ext cx="3019646" cy="15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1987-FBFC-4C40-995D-4C83CB8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656A1-EDE9-4DD4-909B-7E63F7A7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37" y="642594"/>
            <a:ext cx="4810462" cy="3932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DF79C-1FA1-41D5-9873-6A46A461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35" y="642594"/>
            <a:ext cx="4257675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290D4-0814-4EA1-9FE9-65B80E217651}"/>
              </a:ext>
            </a:extLst>
          </p:cNvPr>
          <p:cNvSpPr txBox="1"/>
          <p:nvPr/>
        </p:nvSpPr>
        <p:spPr>
          <a:xfrm>
            <a:off x="3378467" y="542864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Accuracy: 100%</a:t>
            </a:r>
          </a:p>
        </p:txBody>
      </p:sp>
    </p:spTree>
    <p:extLst>
      <p:ext uri="{BB962C8B-B14F-4D97-AF65-F5344CB8AC3E}">
        <p14:creationId xmlns:p14="http://schemas.microsoft.com/office/powerpoint/2010/main" val="3246659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136E-50DC-4A02-9B2F-0D077B15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038B-4B69-4EEE-871D-15DB000C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C9524-9728-4625-A80F-F401592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62" y="755583"/>
            <a:ext cx="5691852" cy="47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16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0495-2B00-4869-B2D0-4096D9A4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GMM vs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8358-288E-4DF5-A679-94C14B69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32266-BAA7-4B58-B0C4-1E75E863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67" y="2394585"/>
            <a:ext cx="8010525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7C759-3C31-4EF1-9E62-378A6596B0B7}"/>
              </a:ext>
            </a:extLst>
          </p:cNvPr>
          <p:cNvSpPr txBox="1"/>
          <p:nvPr/>
        </p:nvSpPr>
        <p:spPr>
          <a:xfrm>
            <a:off x="3628724" y="554415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 (GMM): 87%</a:t>
            </a:r>
          </a:p>
          <a:p>
            <a:r>
              <a:rPr lang="en-IN" dirty="0"/>
              <a:t>Accuracy (NB): 77%</a:t>
            </a:r>
          </a:p>
        </p:txBody>
      </p:sp>
    </p:spTree>
    <p:extLst>
      <p:ext uri="{BB962C8B-B14F-4D97-AF65-F5344CB8AC3E}">
        <p14:creationId xmlns:p14="http://schemas.microsoft.com/office/powerpoint/2010/main" val="746745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F14-A621-4229-ABB2-483409A0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Time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8992-71CE-4D52-8F5D-72B21FDA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3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9B81-DFC2-4C9E-B137-C308281D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Nearest neighbour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A827-8CAA-4C25-B9C0-63E3D40C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K-nearest neighbour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629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06C-4993-488F-9457-D9349427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2CC5-E036-472A-9504-67456EFC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5EDE-4036-4AEA-8E6D-5942EF22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Introduction​-continued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F5D4-1093-4FA2-8997-5C4C3035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pPr marL="400050" indent="-400050">
              <a:buAutoNum type="romanLcParenBoth"/>
            </a:pPr>
            <a:r>
              <a:rPr lang="en-IN" dirty="0"/>
              <a:t>Supervised learning  includes </a:t>
            </a:r>
            <a:r>
              <a:rPr lang="en-IN" u="sng" dirty="0"/>
              <a:t>parametric/non-parametric algorithms, support vector machines, kernels</a:t>
            </a:r>
            <a:r>
              <a:rPr lang="en-IN" dirty="0"/>
              <a:t>, neural networks.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400050" indent="-400050">
              <a:buAutoNum type="romanLcParenBoth"/>
            </a:pPr>
            <a:r>
              <a:rPr lang="en-IN" u="sng" dirty="0"/>
              <a:t>Unsupervised learning includes clustering, dimensionality reduction</a:t>
            </a:r>
            <a:r>
              <a:rPr lang="en-IN" dirty="0"/>
              <a:t>, recommender systems,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37422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7DFB-1ABB-4975-B043-CFC760CF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dirty="0"/>
              <a:t>Hidden Markov Model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(DHMM &amp; CHMM)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6952-9A1F-4995-A31B-C793063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272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A04F-F64D-4198-988A-A0819603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Baum Welch – EM for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2C8-990B-4BDE-A563-6415D750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0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F92-A043-4F8C-8B20-81ED906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F61F-C912-4AC7-A991-4C27074F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07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B2DB-9EE2-4F8E-AE4D-1DDA63E4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FE55-13CF-4B9E-B056-95D127DE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datasets with feature vectors having more number of dimensions, we need to calculate more number of parameters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E.g. </a:t>
            </a:r>
            <a:r>
              <a:rPr lang="en-US" dirty="0"/>
              <a:t>for multimodal Gaussian Mixture Model with K mixtures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 larger </a:t>
            </a:r>
            <a:r>
              <a:rPr lang="en-US" i="1" dirty="0"/>
              <a:t>d </a:t>
            </a:r>
            <a:r>
              <a:rPr lang="en-US" dirty="0"/>
              <a:t>requires calculation of larger number of parameters which requires more training data. Since training data is not always large, we use dimensionality reduction techniques like PCA and FDA.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796B3-BD49-424C-A78E-6B130F50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3138487"/>
            <a:ext cx="3638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9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184-0B47-4528-AC47-30F6409E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E81B-53A2-4FD0-8658-29A68189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3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6908-0FCB-4B34-9DBF-44D8CC1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Fisher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2C8A-F794-4A42-98FA-997A8B15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41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0785-0CE1-4C74-AA4C-0B40B35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Perceptron 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Supervised learning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5B4C-3048-49D6-BA4A-943DAFDA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 is an algorithm for  binary classifiers . It is a type of linear classifier, i.e. a classification algorithm that makes its predictions based on a linear predictor function combining a set of weights with the feature vector.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Perceptron learning consists of following steps:</a:t>
            </a:r>
            <a:br>
              <a:rPr lang="en-US" dirty="0"/>
            </a:br>
            <a:r>
              <a:rPr lang="en-US" dirty="0"/>
              <a:t>1. initialize values of w and b</a:t>
            </a:r>
            <a:br>
              <a:rPr lang="en-US" dirty="0"/>
            </a:br>
            <a:r>
              <a:rPr lang="en-US" dirty="0"/>
              <a:t>2. Compute error</a:t>
            </a:r>
            <a:br>
              <a:rPr lang="en-US" dirty="0"/>
            </a:br>
            <a:r>
              <a:rPr lang="en-US" dirty="0"/>
              <a:t>3. Try and move in the direction that minimizes error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8518E-D9D3-4795-92B3-F5402369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11" y="3143249"/>
            <a:ext cx="3191964" cy="8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56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0785-0CE1-4C74-AA4C-0B40B35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Perceptron 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Supervised learning</a:t>
            </a:r>
            <a:r>
              <a:rPr lang="en-IN" dirty="0"/>
              <a:t>)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5B4C-3048-49D6-BA4A-943DAFDA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Only for linearly separable.</a:t>
            </a:r>
          </a:p>
          <a:p>
            <a:r>
              <a:rPr lang="en-IN" dirty="0"/>
              <a:t>Suffers from local minima problem.</a:t>
            </a:r>
          </a:p>
          <a:p>
            <a:r>
              <a:rPr lang="en-IN" dirty="0"/>
              <a:t>Finding the separating hyperplane, </a:t>
            </a:r>
            <a:br>
              <a:rPr lang="en-IN" dirty="0"/>
            </a:br>
            <a:r>
              <a:rPr lang="en-IN" dirty="0"/>
              <a:t>not necessary optimal</a:t>
            </a:r>
          </a:p>
          <a:p>
            <a:endParaRPr lang="en-IN" dirty="0"/>
          </a:p>
        </p:txBody>
      </p:sp>
      <p:pic>
        <p:nvPicPr>
          <p:cNvPr id="6" name="p_n201">
            <a:hlinkClick r:id="" action="ppaction://media"/>
            <a:extLst>
              <a:ext uri="{FF2B5EF4-FFF2-40B4-BE49-F238E27FC236}">
                <a16:creationId xmlns:a16="http://schemas.microsoft.com/office/drawing/2014/main" id="{1E9B5750-01D3-4F6D-A54F-DEA1FE8749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91425" y="1940242"/>
            <a:ext cx="43243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17A0-E89B-43C4-B5D9-8618D30F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Support vector machine</a:t>
            </a:r>
            <a:r>
              <a:rPr lang="en-US" dirty="0"/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51AE-1A27-4468-9FBB-1F154154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10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CE06-C5F8-4FA2-890D-6D78E177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IN"/>
              <a:t>Any Questions</a:t>
            </a:r>
            <a:endParaRPr lang="en-IN" dirty="0"/>
          </a:p>
        </p:txBody>
      </p:sp>
      <p:pic>
        <p:nvPicPr>
          <p:cNvPr id="3084" name="Picture 12" descr="Image result for smiley">
            <a:extLst>
              <a:ext uri="{FF2B5EF4-FFF2-40B4-BE49-F238E27FC236}">
                <a16:creationId xmlns:a16="http://schemas.microsoft.com/office/drawing/2014/main" id="{1BFAE81D-4325-4B3C-88E1-AC72F2404A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81" y="2103438"/>
            <a:ext cx="3932237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0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3A4-11A7-40B4-8B6B-1C3F65FE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IN"/>
              <a:t>Results Analysis</a:t>
            </a:r>
            <a:endParaRPr lang="en-IN" dirty="0"/>
          </a:p>
        </p:txBody>
      </p:sp>
      <p:sp>
        <p:nvSpPr>
          <p:cNvPr id="1028" name="Rectangle 191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29" name="Rectangle 192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026" name="Picture 2" descr="Image result for confusion matrix">
            <a:extLst>
              <a:ext uri="{FF2B5EF4-FFF2-40B4-BE49-F238E27FC236}">
                <a16:creationId xmlns:a16="http://schemas.microsoft.com/office/drawing/2014/main" id="{63B961CF-3365-46B1-BF24-D16178C0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17" y="1520708"/>
            <a:ext cx="4414438" cy="38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DB74-1AC0-4C81-8094-D45A07A9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/>
              <a:t>Confusion Matrix:</a:t>
            </a:r>
            <a:br>
              <a:rPr lang="en-IN"/>
            </a:br>
            <a:r>
              <a:rPr lang="en-IN"/>
              <a:t> </a:t>
            </a:r>
          </a:p>
          <a:p>
            <a:pPr marL="0" indent="0">
              <a:buNone/>
            </a:pPr>
            <a:r>
              <a:rPr lang="en-US"/>
              <a:t>True Positive (TP) : Observation is positive, and is predicted to be positive.</a:t>
            </a:r>
          </a:p>
          <a:p>
            <a:pPr marL="0" indent="0">
              <a:buNone/>
            </a:pPr>
            <a:r>
              <a:rPr lang="en-US"/>
              <a:t>False Negative (FN) : Observation is positive, but is predicted negative.</a:t>
            </a:r>
          </a:p>
          <a:p>
            <a:pPr marL="0" indent="0">
              <a:buNone/>
            </a:pPr>
            <a:r>
              <a:rPr lang="en-US"/>
              <a:t>True Negative (TN) : Observation is negative, and is predicted to be negative.</a:t>
            </a:r>
          </a:p>
          <a:p>
            <a:pPr marL="0" indent="0">
              <a:buNone/>
            </a:pPr>
            <a:r>
              <a:rPr lang="en-US"/>
              <a:t>False Positive (FP) : Observation is negative, but is predicted positive.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426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B63-C3C4-4E6F-BACF-E13BFE46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8385-278C-456A-B623-D77D2C33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  <a:hlinkClick r:id="rId2"/>
              </a:rPr>
              <a:t>https://www.coursera.org/learn/machine-learning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  <a:hlinkClick r:id="rId3"/>
              </a:rPr>
              <a:t>https://en.wikipedia.org/wiki/Machine_learning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  <a:hlinkClick r:id="rId4"/>
              </a:rPr>
              <a:t>https://www.forbes.com/sites/quora/2017/05/10/the-best-practices-for-training-machine-learning-models/#7988a5cf7de8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  <a:hlinkClick r:id="rId5"/>
              </a:rPr>
              <a:t>http://proceedings.mlr.press/v67/li17a/li17a.pdf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  <a:hlinkClick r:id="rId6"/>
              </a:rPr>
              <a:t>https://en.wikipedia.org/wiki/Confusion_matrix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  <a:hlinkClick r:id="rId7"/>
              </a:rPr>
              <a:t>https://www.analyticsvidhya.com/blog/2017/09/common-machine-learning-algorithms/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/>
              <a:t>Course Slides and Assignment Reports, Pattern Recognition, IIT Mandi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16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37D6-7BFB-4EEE-8F6C-B83A4129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3825-DCED-46D0-B675-DC89F5B2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https://www.math.uci.edu/~yqi/lect/Patternrecognition3.pdf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2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3A4-11A7-40B4-8B6B-1C3F65FE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230" y="64008"/>
            <a:ext cx="5447250" cy="1645920"/>
          </a:xfrm>
        </p:spPr>
        <p:txBody>
          <a:bodyPr>
            <a:normAutofit/>
          </a:bodyPr>
          <a:lstStyle/>
          <a:p>
            <a:r>
              <a:rPr lang="en-IN" dirty="0"/>
              <a:t>Results Analysis​ - continued</a:t>
            </a:r>
          </a:p>
        </p:txBody>
      </p:sp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ED0F855A-98FA-41E5-8976-787A8690E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493706-A3B2-4593-A398-29AC3D7A2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6945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3DCF1D-3F7D-4691-B400-C60B485F2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883" y="805445"/>
            <a:ext cx="3616369" cy="524449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050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D5634F0E-CBFF-400B-AD7E-45082369F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55" y="1125485"/>
            <a:ext cx="2532429" cy="46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DB74-1AC0-4C81-8094-D45A07A9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762" y="1709927"/>
            <a:ext cx="5447251" cy="4019975"/>
          </a:xfrm>
        </p:spPr>
        <p:txBody>
          <a:bodyPr>
            <a:normAutofit/>
          </a:bodyPr>
          <a:lstStyle/>
          <a:p>
            <a:r>
              <a:rPr lang="en-IN" dirty="0"/>
              <a:t>The object is classified either correctly or incorrectly.</a:t>
            </a:r>
          </a:p>
          <a:p>
            <a:r>
              <a:rPr lang="en-IN" u="sng" dirty="0"/>
              <a:t>Accuracy</a:t>
            </a:r>
            <a:r>
              <a:rPr lang="en-IN" dirty="0"/>
              <a:t> </a:t>
            </a:r>
            <a:r>
              <a:rPr lang="en-US" dirty="0"/>
              <a:t>is the proportion of true results (both true positives and true negatives) among the total number of cases examined.</a:t>
            </a:r>
            <a:endParaRPr lang="en-IN" dirty="0"/>
          </a:p>
          <a:p>
            <a:r>
              <a:rPr lang="en-IN" u="sng" dirty="0"/>
              <a:t>Precision</a:t>
            </a:r>
            <a:r>
              <a:rPr lang="en-US" b="1" dirty="0"/>
              <a:t> </a:t>
            </a:r>
            <a:r>
              <a:rPr lang="en-US" dirty="0"/>
              <a:t>is the fraction of relevant instances among the retrieved instances</a:t>
            </a:r>
          </a:p>
          <a:p>
            <a:r>
              <a:rPr lang="en-US" u="sng" dirty="0"/>
              <a:t>Recall</a:t>
            </a:r>
            <a:r>
              <a:rPr lang="en-US" dirty="0"/>
              <a:t> is the fraction of relevant instances that have been retrieved over the total amount of relevant instances.</a:t>
            </a:r>
          </a:p>
          <a:p>
            <a:r>
              <a:rPr lang="en-US" u="sng" dirty="0"/>
              <a:t>F-measure</a:t>
            </a:r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b="1" dirty="0"/>
              <a:t> score</a:t>
            </a:r>
            <a:r>
              <a:rPr lang="en-US" dirty="0"/>
              <a:t>) is the harmonic mean of precision and recall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8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4CA-AAD3-4781-A0D2-147D0B5A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F0D9-7035-4275-B50D-0F43EDE3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divided into Training and Testing to train and test our ML model.</a:t>
            </a:r>
          </a:p>
          <a:p>
            <a:r>
              <a:rPr lang="en-IN" dirty="0"/>
              <a:t>Dataset has to be generated in some cases. During data cleansing, the attributes best describing the data must be kept. This can be determined using data correlation.</a:t>
            </a:r>
          </a:p>
          <a:p>
            <a:r>
              <a:rPr lang="en-IN" dirty="0"/>
              <a:t>The data can be sequential (dynamic) or static.</a:t>
            </a:r>
          </a:p>
          <a:p>
            <a:pPr marL="0" indent="0">
              <a:buNone/>
            </a:pPr>
            <a:r>
              <a:rPr lang="en-IN" dirty="0"/>
              <a:t>	1. Static data: Scene Image</a:t>
            </a:r>
          </a:p>
          <a:p>
            <a:pPr marL="0" indent="0">
              <a:buNone/>
            </a:pPr>
            <a:r>
              <a:rPr lang="en-IN" dirty="0"/>
              <a:t>	2. Dynamic data: Audio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IN" dirty="0"/>
              <a:t>nderstanding the data is important and accordingly a best fit ML Model is applied. </a:t>
            </a:r>
          </a:p>
        </p:txBody>
      </p:sp>
    </p:spTree>
    <p:extLst>
      <p:ext uri="{BB962C8B-B14F-4D97-AF65-F5344CB8AC3E}">
        <p14:creationId xmlns:p14="http://schemas.microsoft.com/office/powerpoint/2010/main" val="123670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4CA-AAD3-4781-A0D2-147D0B5A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F0D9-7035-4275-B50D-0F43EDE3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Normal</a:t>
            </a:r>
          </a:p>
          <a:p>
            <a:r>
              <a:rPr lang="en-IN" dirty="0"/>
              <a:t>Exponential</a:t>
            </a:r>
          </a:p>
          <a:p>
            <a:r>
              <a:rPr lang="en-IN" dirty="0"/>
              <a:t>Poisson</a:t>
            </a:r>
          </a:p>
          <a:p>
            <a:r>
              <a:rPr lang="en-IN" dirty="0"/>
              <a:t>Binomial…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Data can be continuous or discrete.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A75D-6E7D-4426-B95B-EB1CEA2F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IN" dirty="0"/>
              <a:t>Normal Distribution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5BD19-93A9-4C60-9027-BCF4CC22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2044857"/>
            <a:ext cx="4414438" cy="27810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87E1-7D25-43A9-96F2-997A5A2E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 dirty="0"/>
              <a:t>Probability density function: For continuous random variables</a:t>
            </a:r>
          </a:p>
          <a:p>
            <a:r>
              <a:rPr lang="en-IN" dirty="0"/>
              <a:t>Probability mass function: For discrete random variables,</a:t>
            </a:r>
          </a:p>
          <a:p>
            <a:r>
              <a:rPr lang="en-IN" dirty="0"/>
              <a:t>Univariate, Multivariate</a:t>
            </a:r>
          </a:p>
          <a:p>
            <a:r>
              <a:rPr lang="en-IN" dirty="0"/>
              <a:t>Unimodal, Multimodal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7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731</Words>
  <Application>Microsoft Office PowerPoint</Application>
  <PresentationFormat>Widescreen</PresentationFormat>
  <Paragraphs>139</Paragraphs>
  <Slides>51</Slides>
  <Notes>5</Notes>
  <HiddenSlides>12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Century Gothic</vt:lpstr>
      <vt:lpstr>Garamond</vt:lpstr>
      <vt:lpstr>Savon</vt:lpstr>
      <vt:lpstr>Topics covered​</vt:lpstr>
      <vt:lpstr>Machine Learning​</vt:lpstr>
      <vt:lpstr>Introduction​</vt:lpstr>
      <vt:lpstr>Introduction​-continued</vt:lpstr>
      <vt:lpstr>Results Analysis</vt:lpstr>
      <vt:lpstr>Results Analysis​ - continued</vt:lpstr>
      <vt:lpstr>Data​</vt:lpstr>
      <vt:lpstr>Distribution of Data </vt:lpstr>
      <vt:lpstr>Normal Distribution</vt:lpstr>
      <vt:lpstr>Normal distribution - continued</vt:lpstr>
      <vt:lpstr>Naïve Bayes</vt:lpstr>
      <vt:lpstr>Naïve Bayes</vt:lpstr>
      <vt:lpstr>Random Variable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 (unsupervised)</vt:lpstr>
      <vt:lpstr>Algorithm</vt:lpstr>
      <vt:lpstr>Feature Extraction</vt:lpstr>
      <vt:lpstr>PowerPoint Presentation</vt:lpstr>
      <vt:lpstr>PowerPoint Presentation</vt:lpstr>
      <vt:lpstr>Goal</vt:lpstr>
      <vt:lpstr>Gaussian Mixture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faced in GMM</vt:lpstr>
      <vt:lpstr>PowerPoint Presentation</vt:lpstr>
      <vt:lpstr>PowerPoint Presentation</vt:lpstr>
      <vt:lpstr>GMM vs Naïve Bayes</vt:lpstr>
      <vt:lpstr>Dynamic Time Warping</vt:lpstr>
      <vt:lpstr>Nearest neighbour classification</vt:lpstr>
      <vt:lpstr>Markov Model</vt:lpstr>
      <vt:lpstr>Hidden Markov Model​ (DHMM &amp; CHMM)</vt:lpstr>
      <vt:lpstr>Baum Welch – EM for HMM</vt:lpstr>
      <vt:lpstr>Viterbi algorithm</vt:lpstr>
      <vt:lpstr>The curse of Dimensionality</vt:lpstr>
      <vt:lpstr>Principal Component Analysis</vt:lpstr>
      <vt:lpstr>Fisher Discriminant Analysis</vt:lpstr>
      <vt:lpstr>Perceptron  (Supervised learning)</vt:lpstr>
      <vt:lpstr>Perceptron  (Supervised learning) - continued</vt:lpstr>
      <vt:lpstr>Support vector machine​</vt:lpstr>
      <vt:lpstr>Any Questions</vt:lpstr>
      <vt:lpstr>Refrences</vt:lpstr>
      <vt:lpstr>References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covered​</dc:title>
  <dc:creator>Archit Kumar</dc:creator>
  <cp:lastModifiedBy>Archit Kumar</cp:lastModifiedBy>
  <cp:revision>5</cp:revision>
  <dcterms:created xsi:type="dcterms:W3CDTF">2018-07-13T08:53:59Z</dcterms:created>
  <dcterms:modified xsi:type="dcterms:W3CDTF">2018-07-13T09:22:51Z</dcterms:modified>
</cp:coreProperties>
</file>