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57"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BC2F-0B34-4D89-A9BD-ABCD8C391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AC5B1F-2BEE-4148-AE3E-A99A21F7B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88AB64-595A-4858-BA1D-04700FB5B06D}"/>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5" name="Footer Placeholder 4">
            <a:extLst>
              <a:ext uri="{FF2B5EF4-FFF2-40B4-BE49-F238E27FC236}">
                <a16:creationId xmlns:a16="http://schemas.microsoft.com/office/drawing/2014/main" id="{BB0B79A4-CD11-4A7C-9260-92FD6B6AC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2E098-2B86-4734-BD24-BF578D59EDCA}"/>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386736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6319-0502-45A2-A54F-3F702BB011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5DB123-CCC0-4F81-A7ED-E89D16CA3C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62AE9-1F07-451C-A3FC-F8A3E7695819}"/>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5" name="Footer Placeholder 4">
            <a:extLst>
              <a:ext uri="{FF2B5EF4-FFF2-40B4-BE49-F238E27FC236}">
                <a16:creationId xmlns:a16="http://schemas.microsoft.com/office/drawing/2014/main" id="{AB1222A4-2CD3-449D-94BA-4F8D7EBCB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3A87B-1A4E-4713-B3C1-A67F8A239C73}"/>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200578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2EEC8D-FC80-431C-94C5-23BA834D12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8D82C4-94A6-41DA-9DCB-A14C0E79A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FBCDD-B345-406C-A7AB-8AAE018609DA}"/>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5" name="Footer Placeholder 4">
            <a:extLst>
              <a:ext uri="{FF2B5EF4-FFF2-40B4-BE49-F238E27FC236}">
                <a16:creationId xmlns:a16="http://schemas.microsoft.com/office/drawing/2014/main" id="{4FECD536-C101-4A8B-9627-4A0AA2E07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0248E-9FCE-407F-B11C-EE1BC1F344EA}"/>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10667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FC94-24A4-419D-BE27-3F60C7C54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2CA0C0-12D8-4859-B205-FFB6AFCA8E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FB906-72FD-4B01-AC2E-40F40BD3696D}"/>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5" name="Footer Placeholder 4">
            <a:extLst>
              <a:ext uri="{FF2B5EF4-FFF2-40B4-BE49-F238E27FC236}">
                <a16:creationId xmlns:a16="http://schemas.microsoft.com/office/drawing/2014/main" id="{B628ED06-E25F-40C6-8BC8-C51C82817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B7432-795B-4CF2-8CA7-588388D61F30}"/>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79601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E282-AA6F-49CE-A955-BF41CA5E2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EA846D-97D9-4A9D-9595-FAD450E94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512D3-D5DB-4445-8F60-8593E456E0A4}"/>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5" name="Footer Placeholder 4">
            <a:extLst>
              <a:ext uri="{FF2B5EF4-FFF2-40B4-BE49-F238E27FC236}">
                <a16:creationId xmlns:a16="http://schemas.microsoft.com/office/drawing/2014/main" id="{84735B18-A86C-49B8-862B-1C79A2BC6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E3BBF-1431-4733-8B97-9806EFE78FA3}"/>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401048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2EED-8515-4780-8DB5-5C4C14489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9CE78-FD83-48BD-A69C-C796F6658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B470D3-ABE2-423F-9B7F-757AEE5F9C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0C412-C136-4E99-8EC8-31E6D81683D5}"/>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6" name="Footer Placeholder 5">
            <a:extLst>
              <a:ext uri="{FF2B5EF4-FFF2-40B4-BE49-F238E27FC236}">
                <a16:creationId xmlns:a16="http://schemas.microsoft.com/office/drawing/2014/main" id="{7D7C5E26-A256-4F1E-9924-FF2ABA532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D35CF-32A0-40EB-B29D-1CEDE25098A6}"/>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42130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1790-9AD0-4FC9-BF25-1B174C2181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F20DC4-F4CB-4B2C-BB60-BE85556B9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A04A0-3FEE-4CFF-93B4-3521BF62E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4EB037-F568-47D8-A359-78E21C33C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E8180-734E-4209-8082-A7D43ADD8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4EF577-B75B-415E-AA65-41B92487A74C}"/>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8" name="Footer Placeholder 7">
            <a:extLst>
              <a:ext uri="{FF2B5EF4-FFF2-40B4-BE49-F238E27FC236}">
                <a16:creationId xmlns:a16="http://schemas.microsoft.com/office/drawing/2014/main" id="{E10571B7-A0BE-4013-A287-9312630E82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F2D8A3-508A-48B9-9B83-9A856C0393E8}"/>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20374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0220-F61B-42AB-AC7D-C1B4369790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298340-20F8-4255-8C38-F3C6375ADD63}"/>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4" name="Footer Placeholder 3">
            <a:extLst>
              <a:ext uri="{FF2B5EF4-FFF2-40B4-BE49-F238E27FC236}">
                <a16:creationId xmlns:a16="http://schemas.microsoft.com/office/drawing/2014/main" id="{A5F24CDE-4548-4DF0-A741-D1D7D7A79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F176B3-2CA9-4B07-8C9D-0EE62FF2F5AB}"/>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128746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A17785-F9E3-4351-8C47-F815C5E00D1F}"/>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3" name="Footer Placeholder 2">
            <a:extLst>
              <a:ext uri="{FF2B5EF4-FFF2-40B4-BE49-F238E27FC236}">
                <a16:creationId xmlns:a16="http://schemas.microsoft.com/office/drawing/2014/main" id="{3942445F-1818-4AA7-A81A-4B6249EB12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42D22E-B69C-4A2A-80D5-107A7C67544B}"/>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12927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9104-9314-4C99-AD79-015A3B3E5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8B30DA-13BD-4680-8FEC-E0F3B0EC71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E6C82C-A354-4EF9-862C-B503E177D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73CA5-ECEF-4086-AFAB-81E62585ADE1}"/>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6" name="Footer Placeholder 5">
            <a:extLst>
              <a:ext uri="{FF2B5EF4-FFF2-40B4-BE49-F238E27FC236}">
                <a16:creationId xmlns:a16="http://schemas.microsoft.com/office/drawing/2014/main" id="{4A6EB680-7504-4D1F-BF8E-151254A62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81767-B1D5-443D-A714-E70CC773D76C}"/>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256732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9197-0A4F-4ACC-BB26-D3FA6BCF6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F8C2BD-B34C-42E3-BD93-BE3E0BC00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A58331-AFD7-4DAF-A6AA-64D8C2CFA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5670A-6200-45CE-8418-94A1E15A871A}"/>
              </a:ext>
            </a:extLst>
          </p:cNvPr>
          <p:cNvSpPr>
            <a:spLocks noGrp="1"/>
          </p:cNvSpPr>
          <p:nvPr>
            <p:ph type="dt" sz="half" idx="10"/>
          </p:nvPr>
        </p:nvSpPr>
        <p:spPr/>
        <p:txBody>
          <a:bodyPr/>
          <a:lstStyle/>
          <a:p>
            <a:fld id="{4CA3F9D1-D18E-4D4C-8DD8-E0BB6DC183DE}" type="datetimeFigureOut">
              <a:rPr lang="en-US" smtClean="0"/>
              <a:t>7/11/2021</a:t>
            </a:fld>
            <a:endParaRPr lang="en-US"/>
          </a:p>
        </p:txBody>
      </p:sp>
      <p:sp>
        <p:nvSpPr>
          <p:cNvPr id="6" name="Footer Placeholder 5">
            <a:extLst>
              <a:ext uri="{FF2B5EF4-FFF2-40B4-BE49-F238E27FC236}">
                <a16:creationId xmlns:a16="http://schemas.microsoft.com/office/drawing/2014/main" id="{EC700C28-D72E-41EC-8BB2-A24CAE425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1F954-AAB1-4FDA-9910-5A6FCCFD5829}"/>
              </a:ext>
            </a:extLst>
          </p:cNvPr>
          <p:cNvSpPr>
            <a:spLocks noGrp="1"/>
          </p:cNvSpPr>
          <p:nvPr>
            <p:ph type="sldNum" sz="quarter" idx="12"/>
          </p:nvPr>
        </p:nvSpPr>
        <p:spPr/>
        <p:txBody>
          <a:bodyPr/>
          <a:lstStyle/>
          <a:p>
            <a:fld id="{F23DD440-1656-42A3-9D01-A9A8183EB4DE}" type="slidenum">
              <a:rPr lang="en-US" smtClean="0"/>
              <a:t>‹#›</a:t>
            </a:fld>
            <a:endParaRPr lang="en-US"/>
          </a:p>
        </p:txBody>
      </p:sp>
    </p:spTree>
    <p:extLst>
      <p:ext uri="{BB962C8B-B14F-4D97-AF65-F5344CB8AC3E}">
        <p14:creationId xmlns:p14="http://schemas.microsoft.com/office/powerpoint/2010/main" val="91009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8D44A-6EC8-42E4-92A8-BA31DE211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E1F412-6BEB-4557-A370-23EC4CE82C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CFE7E-04FD-45F0-BF03-6F2A8FEF4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3F9D1-D18E-4D4C-8DD8-E0BB6DC183DE}" type="datetimeFigureOut">
              <a:rPr lang="en-US" smtClean="0"/>
              <a:t>7/11/2021</a:t>
            </a:fld>
            <a:endParaRPr lang="en-US"/>
          </a:p>
        </p:txBody>
      </p:sp>
      <p:sp>
        <p:nvSpPr>
          <p:cNvPr id="5" name="Footer Placeholder 4">
            <a:extLst>
              <a:ext uri="{FF2B5EF4-FFF2-40B4-BE49-F238E27FC236}">
                <a16:creationId xmlns:a16="http://schemas.microsoft.com/office/drawing/2014/main" id="{D9752557-408E-410F-BA24-1396287EDA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0B26BC-A6FE-4758-8590-C1085CF98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DD440-1656-42A3-9D01-A9A8183EB4DE}" type="slidenum">
              <a:rPr lang="en-US" smtClean="0"/>
              <a:t>‹#›</a:t>
            </a:fld>
            <a:endParaRPr lang="en-US"/>
          </a:p>
        </p:txBody>
      </p:sp>
    </p:spTree>
    <p:extLst>
      <p:ext uri="{BB962C8B-B14F-4D97-AF65-F5344CB8AC3E}">
        <p14:creationId xmlns:p14="http://schemas.microsoft.com/office/powerpoint/2010/main" val="1330795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E20382-E0A6-48AC-891C-0310C5B13C3D}"/>
              </a:ext>
            </a:extLst>
          </p:cNvPr>
          <p:cNvPicPr>
            <a:picLocks noChangeAspect="1"/>
          </p:cNvPicPr>
          <p:nvPr/>
        </p:nvPicPr>
        <p:blipFill>
          <a:blip r:embed="rId2"/>
          <a:stretch>
            <a:fillRect/>
          </a:stretch>
        </p:blipFill>
        <p:spPr>
          <a:xfrm>
            <a:off x="306198" y="953689"/>
            <a:ext cx="11579604" cy="5581356"/>
          </a:xfrm>
          <a:prstGeom prst="rect">
            <a:avLst/>
          </a:prstGeom>
        </p:spPr>
      </p:pic>
    </p:spTree>
    <p:extLst>
      <p:ext uri="{BB962C8B-B14F-4D97-AF65-F5344CB8AC3E}">
        <p14:creationId xmlns:p14="http://schemas.microsoft.com/office/powerpoint/2010/main" val="99347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7E65DF-B67A-4B82-AE32-D1B2A046D844}"/>
              </a:ext>
            </a:extLst>
          </p:cNvPr>
          <p:cNvPicPr>
            <a:picLocks noChangeAspect="1"/>
          </p:cNvPicPr>
          <p:nvPr/>
        </p:nvPicPr>
        <p:blipFill>
          <a:blip r:embed="rId2"/>
          <a:stretch>
            <a:fillRect/>
          </a:stretch>
        </p:blipFill>
        <p:spPr>
          <a:xfrm>
            <a:off x="2384878" y="3647260"/>
            <a:ext cx="7292829" cy="2911344"/>
          </a:xfrm>
          <a:prstGeom prst="rect">
            <a:avLst/>
          </a:prstGeom>
        </p:spPr>
      </p:pic>
      <p:pic>
        <p:nvPicPr>
          <p:cNvPr id="7" name="Picture 6">
            <a:extLst>
              <a:ext uri="{FF2B5EF4-FFF2-40B4-BE49-F238E27FC236}">
                <a16:creationId xmlns:a16="http://schemas.microsoft.com/office/drawing/2014/main" id="{20995072-F510-4C72-9B9F-87F90AE7DC84}"/>
              </a:ext>
            </a:extLst>
          </p:cNvPr>
          <p:cNvPicPr>
            <a:picLocks noChangeAspect="1"/>
          </p:cNvPicPr>
          <p:nvPr/>
        </p:nvPicPr>
        <p:blipFill>
          <a:blip r:embed="rId3"/>
          <a:stretch>
            <a:fillRect/>
          </a:stretch>
        </p:blipFill>
        <p:spPr>
          <a:xfrm>
            <a:off x="7465435" y="1108630"/>
            <a:ext cx="3312948" cy="1465343"/>
          </a:xfrm>
          <a:prstGeom prst="rect">
            <a:avLst/>
          </a:prstGeom>
        </p:spPr>
      </p:pic>
      <p:pic>
        <p:nvPicPr>
          <p:cNvPr id="9" name="Picture 8">
            <a:extLst>
              <a:ext uri="{FF2B5EF4-FFF2-40B4-BE49-F238E27FC236}">
                <a16:creationId xmlns:a16="http://schemas.microsoft.com/office/drawing/2014/main" id="{38674229-854F-4E6C-A12B-6B18CEB2B80B}"/>
              </a:ext>
            </a:extLst>
          </p:cNvPr>
          <p:cNvPicPr>
            <a:picLocks noChangeAspect="1"/>
          </p:cNvPicPr>
          <p:nvPr/>
        </p:nvPicPr>
        <p:blipFill>
          <a:blip r:embed="rId4"/>
          <a:stretch>
            <a:fillRect/>
          </a:stretch>
        </p:blipFill>
        <p:spPr>
          <a:xfrm>
            <a:off x="1191619" y="1108630"/>
            <a:ext cx="4079738" cy="1465343"/>
          </a:xfrm>
          <a:prstGeom prst="rect">
            <a:avLst/>
          </a:prstGeom>
        </p:spPr>
      </p:pic>
      <p:pic>
        <p:nvPicPr>
          <p:cNvPr id="6" name="Picture 5">
            <a:extLst>
              <a:ext uri="{FF2B5EF4-FFF2-40B4-BE49-F238E27FC236}">
                <a16:creationId xmlns:a16="http://schemas.microsoft.com/office/drawing/2014/main" id="{892AF8E3-7471-45A1-84C9-7153A714BC8D}"/>
              </a:ext>
            </a:extLst>
          </p:cNvPr>
          <p:cNvPicPr>
            <a:picLocks noChangeAspect="1"/>
          </p:cNvPicPr>
          <p:nvPr/>
        </p:nvPicPr>
        <p:blipFill>
          <a:blip r:embed="rId5"/>
          <a:stretch>
            <a:fillRect/>
          </a:stretch>
        </p:blipFill>
        <p:spPr>
          <a:xfrm>
            <a:off x="2273417" y="2327398"/>
            <a:ext cx="1519433" cy="246575"/>
          </a:xfrm>
          <a:prstGeom prst="rect">
            <a:avLst/>
          </a:prstGeom>
        </p:spPr>
      </p:pic>
    </p:spTree>
    <p:extLst>
      <p:ext uri="{BB962C8B-B14F-4D97-AF65-F5344CB8AC3E}">
        <p14:creationId xmlns:p14="http://schemas.microsoft.com/office/powerpoint/2010/main" val="6277312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3D78DF-0ACC-450E-9D73-9349878821F3}"/>
              </a:ext>
            </a:extLst>
          </p:cNvPr>
          <p:cNvPicPr>
            <a:picLocks noChangeAspect="1"/>
          </p:cNvPicPr>
          <p:nvPr/>
        </p:nvPicPr>
        <p:blipFill>
          <a:blip r:embed="rId2"/>
          <a:stretch>
            <a:fillRect/>
          </a:stretch>
        </p:blipFill>
        <p:spPr>
          <a:xfrm>
            <a:off x="8016304" y="4494961"/>
            <a:ext cx="1945047" cy="1358011"/>
          </a:xfrm>
          <a:prstGeom prst="rect">
            <a:avLst/>
          </a:prstGeom>
        </p:spPr>
      </p:pic>
      <p:pic>
        <p:nvPicPr>
          <p:cNvPr id="6" name="Picture 5">
            <a:extLst>
              <a:ext uri="{FF2B5EF4-FFF2-40B4-BE49-F238E27FC236}">
                <a16:creationId xmlns:a16="http://schemas.microsoft.com/office/drawing/2014/main" id="{97180753-326C-4891-8157-114FD4128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59" y="1005028"/>
            <a:ext cx="2781300" cy="1857375"/>
          </a:xfrm>
          <a:prstGeom prst="rect">
            <a:avLst/>
          </a:prstGeom>
        </p:spPr>
      </p:pic>
      <p:pic>
        <p:nvPicPr>
          <p:cNvPr id="8" name="Picture 7">
            <a:extLst>
              <a:ext uri="{FF2B5EF4-FFF2-40B4-BE49-F238E27FC236}">
                <a16:creationId xmlns:a16="http://schemas.microsoft.com/office/drawing/2014/main" id="{7565BEAA-4F79-4292-AE86-C1D5634FE1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9005" y="1104035"/>
            <a:ext cx="2175107" cy="1659360"/>
          </a:xfrm>
          <a:prstGeom prst="rect">
            <a:avLst/>
          </a:prstGeom>
        </p:spPr>
      </p:pic>
      <p:pic>
        <p:nvPicPr>
          <p:cNvPr id="12" name="Picture 11">
            <a:extLst>
              <a:ext uri="{FF2B5EF4-FFF2-40B4-BE49-F238E27FC236}">
                <a16:creationId xmlns:a16="http://schemas.microsoft.com/office/drawing/2014/main" id="{C4EE3F73-4DC0-450C-899E-B8725B328980}"/>
              </a:ext>
            </a:extLst>
          </p:cNvPr>
          <p:cNvPicPr>
            <a:picLocks noChangeAspect="1"/>
          </p:cNvPicPr>
          <p:nvPr/>
        </p:nvPicPr>
        <p:blipFill>
          <a:blip r:embed="rId5"/>
          <a:stretch>
            <a:fillRect/>
          </a:stretch>
        </p:blipFill>
        <p:spPr>
          <a:xfrm>
            <a:off x="2918934" y="3995597"/>
            <a:ext cx="1815251" cy="2121662"/>
          </a:xfrm>
          <a:prstGeom prst="rect">
            <a:avLst/>
          </a:prstGeom>
        </p:spPr>
      </p:pic>
      <p:pic>
        <p:nvPicPr>
          <p:cNvPr id="14" name="Picture 13">
            <a:extLst>
              <a:ext uri="{FF2B5EF4-FFF2-40B4-BE49-F238E27FC236}">
                <a16:creationId xmlns:a16="http://schemas.microsoft.com/office/drawing/2014/main" id="{9A22D61C-AEC9-4E94-A75B-11C638D53EF6}"/>
              </a:ext>
            </a:extLst>
          </p:cNvPr>
          <p:cNvPicPr>
            <a:picLocks noChangeAspect="1"/>
          </p:cNvPicPr>
          <p:nvPr/>
        </p:nvPicPr>
        <p:blipFill>
          <a:blip r:embed="rId6"/>
          <a:stretch>
            <a:fillRect/>
          </a:stretch>
        </p:blipFill>
        <p:spPr>
          <a:xfrm>
            <a:off x="6700783" y="3582252"/>
            <a:ext cx="1382633" cy="1591714"/>
          </a:xfrm>
          <a:prstGeom prst="rect">
            <a:avLst/>
          </a:prstGeom>
        </p:spPr>
      </p:pic>
    </p:spTree>
    <p:extLst>
      <p:ext uri="{BB962C8B-B14F-4D97-AF65-F5344CB8AC3E}">
        <p14:creationId xmlns:p14="http://schemas.microsoft.com/office/powerpoint/2010/main" val="232291777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885C9A-92F3-4ED7-89A1-E0175A969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33" y="2163085"/>
            <a:ext cx="5436067" cy="3056703"/>
          </a:xfrm>
          <a:prstGeom prst="rect">
            <a:avLst/>
          </a:prstGeom>
        </p:spPr>
      </p:pic>
      <p:pic>
        <p:nvPicPr>
          <p:cNvPr id="14" name="Picture 13">
            <a:extLst>
              <a:ext uri="{FF2B5EF4-FFF2-40B4-BE49-F238E27FC236}">
                <a16:creationId xmlns:a16="http://schemas.microsoft.com/office/drawing/2014/main" id="{C3ADEF4C-E847-4A77-B18F-4E357FEFEA26}"/>
              </a:ext>
            </a:extLst>
          </p:cNvPr>
          <p:cNvPicPr>
            <a:picLocks noChangeAspect="1"/>
          </p:cNvPicPr>
          <p:nvPr/>
        </p:nvPicPr>
        <p:blipFill>
          <a:blip r:embed="rId3"/>
          <a:stretch>
            <a:fillRect/>
          </a:stretch>
        </p:blipFill>
        <p:spPr>
          <a:xfrm>
            <a:off x="6842961" y="589586"/>
            <a:ext cx="4483067" cy="2656953"/>
          </a:xfrm>
          <a:prstGeom prst="rect">
            <a:avLst/>
          </a:prstGeom>
        </p:spPr>
      </p:pic>
      <p:pic>
        <p:nvPicPr>
          <p:cNvPr id="18" name="Picture 17">
            <a:extLst>
              <a:ext uri="{FF2B5EF4-FFF2-40B4-BE49-F238E27FC236}">
                <a16:creationId xmlns:a16="http://schemas.microsoft.com/office/drawing/2014/main" id="{FB5EEC6C-AFAC-45BF-B821-7832EB7B0FBD}"/>
              </a:ext>
            </a:extLst>
          </p:cNvPr>
          <p:cNvPicPr>
            <a:picLocks noChangeAspect="1"/>
          </p:cNvPicPr>
          <p:nvPr/>
        </p:nvPicPr>
        <p:blipFill>
          <a:blip r:embed="rId4"/>
          <a:stretch>
            <a:fillRect/>
          </a:stretch>
        </p:blipFill>
        <p:spPr>
          <a:xfrm>
            <a:off x="6842961" y="3604909"/>
            <a:ext cx="4557678" cy="2775077"/>
          </a:xfrm>
          <a:prstGeom prst="rect">
            <a:avLst/>
          </a:prstGeom>
        </p:spPr>
      </p:pic>
    </p:spTree>
    <p:extLst>
      <p:ext uri="{BB962C8B-B14F-4D97-AF65-F5344CB8AC3E}">
        <p14:creationId xmlns:p14="http://schemas.microsoft.com/office/powerpoint/2010/main" val="308494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09D42AE-163C-4D3E-BCDA-CCA8AE178D8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A7AAFE7-63AA-48B8-B28F-3A9AF41E203B}"/>
              </a:ext>
            </a:extLst>
          </p:cNvPr>
          <p:cNvPicPr>
            <a:picLocks noGrp="1" noChangeAspect="1"/>
          </p:cNvPicPr>
          <p:nvPr>
            <p:ph idx="1"/>
          </p:nvPr>
        </p:nvPicPr>
        <p:blipFill>
          <a:blip r:embed="rId2"/>
          <a:stretch>
            <a:fillRect/>
          </a:stretch>
        </p:blipFill>
        <p:spPr>
          <a:xfrm>
            <a:off x="874395" y="1825625"/>
            <a:ext cx="10443210" cy="4351338"/>
          </a:xfrm>
        </p:spPr>
      </p:pic>
    </p:spTree>
    <p:extLst>
      <p:ext uri="{BB962C8B-B14F-4D97-AF65-F5344CB8AC3E}">
        <p14:creationId xmlns:p14="http://schemas.microsoft.com/office/powerpoint/2010/main" val="266838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5E4707-B023-457E-843E-10C4BF8E0D8D}"/>
              </a:ext>
            </a:extLst>
          </p:cNvPr>
          <p:cNvSpPr txBox="1"/>
          <p:nvPr/>
        </p:nvSpPr>
        <p:spPr>
          <a:xfrm>
            <a:off x="639660" y="331014"/>
            <a:ext cx="6094602" cy="1200329"/>
          </a:xfrm>
          <a:prstGeom prst="rect">
            <a:avLst/>
          </a:prstGeom>
          <a:noFill/>
        </p:spPr>
        <p:txBody>
          <a:bodyPr wrap="square">
            <a:spAutoFit/>
          </a:bodyPr>
          <a:lstStyle/>
          <a:p>
            <a:r>
              <a:rPr lang="en-US" b="0" i="0" dirty="0" err="1">
                <a:solidFill>
                  <a:srgbClr val="424242"/>
                </a:solidFill>
                <a:effectLst/>
                <a:latin typeface="Gotham"/>
              </a:rPr>
              <a:t>Twistlock</a:t>
            </a:r>
            <a:r>
              <a:rPr lang="en-US" b="0" i="0" dirty="0">
                <a:solidFill>
                  <a:srgbClr val="424242"/>
                </a:solidFill>
                <a:effectLst/>
                <a:latin typeface="Gotham"/>
              </a:rPr>
              <a:t> provides deep insight into vulnerability management with cloud native intelligence and knowledge about your runtime deployments to create risk scoring that’s specific to your applications.</a:t>
            </a:r>
            <a:endParaRPr lang="en-US" dirty="0"/>
          </a:p>
        </p:txBody>
      </p:sp>
      <p:sp>
        <p:nvSpPr>
          <p:cNvPr id="7" name="TextBox 6">
            <a:extLst>
              <a:ext uri="{FF2B5EF4-FFF2-40B4-BE49-F238E27FC236}">
                <a16:creationId xmlns:a16="http://schemas.microsoft.com/office/drawing/2014/main" id="{C066AA59-3C7C-4EB0-ADC3-36A6B1CB8BB4}"/>
              </a:ext>
            </a:extLst>
          </p:cNvPr>
          <p:cNvSpPr txBox="1"/>
          <p:nvPr/>
        </p:nvSpPr>
        <p:spPr>
          <a:xfrm>
            <a:off x="782274" y="4266347"/>
            <a:ext cx="6094602" cy="923330"/>
          </a:xfrm>
          <a:prstGeom prst="rect">
            <a:avLst/>
          </a:prstGeom>
          <a:noFill/>
        </p:spPr>
        <p:txBody>
          <a:bodyPr wrap="square">
            <a:spAutoFit/>
          </a:bodyPr>
          <a:lstStyle/>
          <a:p>
            <a:r>
              <a:rPr lang="en-US" b="0" i="0" dirty="0" err="1">
                <a:solidFill>
                  <a:srgbClr val="424242"/>
                </a:solidFill>
                <a:effectLst/>
                <a:latin typeface="Gotham"/>
              </a:rPr>
              <a:t>Twistlock</a:t>
            </a:r>
            <a:r>
              <a:rPr lang="en-US" b="0" i="0" dirty="0">
                <a:solidFill>
                  <a:srgbClr val="424242"/>
                </a:solidFill>
                <a:effectLst/>
                <a:latin typeface="Gotham"/>
              </a:rPr>
              <a:t> is the full-lifecycle container and cloud-based cyber security for teams using dockers, Kubernetes, serverless and other native cloud technologies.</a:t>
            </a:r>
            <a:endParaRPr lang="en-US" dirty="0"/>
          </a:p>
        </p:txBody>
      </p:sp>
      <p:sp>
        <p:nvSpPr>
          <p:cNvPr id="12" name="TextBox 11">
            <a:extLst>
              <a:ext uri="{FF2B5EF4-FFF2-40B4-BE49-F238E27FC236}">
                <a16:creationId xmlns:a16="http://schemas.microsoft.com/office/drawing/2014/main" id="{61065D21-9B95-497C-9947-7E37C36534FE}"/>
              </a:ext>
            </a:extLst>
          </p:cNvPr>
          <p:cNvSpPr txBox="1"/>
          <p:nvPr/>
        </p:nvSpPr>
        <p:spPr>
          <a:xfrm>
            <a:off x="5899556" y="5192004"/>
            <a:ext cx="6094602" cy="646331"/>
          </a:xfrm>
          <a:prstGeom prst="rect">
            <a:avLst/>
          </a:prstGeom>
          <a:noFill/>
        </p:spPr>
        <p:txBody>
          <a:bodyPr wrap="square">
            <a:spAutoFit/>
          </a:bodyPr>
          <a:lstStyle/>
          <a:p>
            <a:r>
              <a:rPr lang="en-US" b="0" i="0" dirty="0" err="1">
                <a:solidFill>
                  <a:srgbClr val="424242"/>
                </a:solidFill>
                <a:effectLst/>
                <a:latin typeface="Gotham"/>
              </a:rPr>
              <a:t>Twistlock</a:t>
            </a:r>
            <a:r>
              <a:rPr lang="en-US" b="0" i="0" dirty="0">
                <a:solidFill>
                  <a:srgbClr val="424242"/>
                </a:solidFill>
                <a:effectLst/>
                <a:latin typeface="Gotham"/>
              </a:rPr>
              <a:t> helps organizations monitor, achieve and enforce compliance for containers and native cloud environments.</a:t>
            </a:r>
            <a:endParaRPr lang="en-US" dirty="0"/>
          </a:p>
        </p:txBody>
      </p:sp>
      <p:sp>
        <p:nvSpPr>
          <p:cNvPr id="14" name="TextBox 13">
            <a:extLst>
              <a:ext uri="{FF2B5EF4-FFF2-40B4-BE49-F238E27FC236}">
                <a16:creationId xmlns:a16="http://schemas.microsoft.com/office/drawing/2014/main" id="{BF6F4602-6C91-4D22-B838-665F0939F66A}"/>
              </a:ext>
            </a:extLst>
          </p:cNvPr>
          <p:cNvSpPr txBox="1"/>
          <p:nvPr/>
        </p:nvSpPr>
        <p:spPr>
          <a:xfrm>
            <a:off x="530604" y="6014526"/>
            <a:ext cx="6094602" cy="646331"/>
          </a:xfrm>
          <a:prstGeom prst="rect">
            <a:avLst/>
          </a:prstGeom>
          <a:noFill/>
        </p:spPr>
        <p:txBody>
          <a:bodyPr wrap="square">
            <a:spAutoFit/>
          </a:bodyPr>
          <a:lstStyle/>
          <a:p>
            <a:r>
              <a:rPr lang="en-US" b="0" i="0" dirty="0">
                <a:solidFill>
                  <a:srgbClr val="444444"/>
                </a:solidFill>
                <a:effectLst/>
                <a:latin typeface="Montserrat"/>
              </a:rPr>
              <a:t>The </a:t>
            </a:r>
            <a:r>
              <a:rPr lang="en-US" b="0" i="0" dirty="0" err="1">
                <a:solidFill>
                  <a:srgbClr val="444444"/>
                </a:solidFill>
                <a:effectLst/>
                <a:latin typeface="Montserrat"/>
              </a:rPr>
              <a:t>Twistlock</a:t>
            </a:r>
            <a:r>
              <a:rPr lang="en-US" b="0" i="0" dirty="0">
                <a:solidFill>
                  <a:srgbClr val="444444"/>
                </a:solidFill>
                <a:effectLst/>
                <a:latin typeface="Montserrat"/>
              </a:rPr>
              <a:t> Cloud Native Cybersecurity Platform provides full lifecycle security for containerized environments.</a:t>
            </a:r>
            <a:endParaRPr lang="en-US" dirty="0"/>
          </a:p>
        </p:txBody>
      </p:sp>
      <p:sp>
        <p:nvSpPr>
          <p:cNvPr id="16" name="TextBox 15">
            <a:extLst>
              <a:ext uri="{FF2B5EF4-FFF2-40B4-BE49-F238E27FC236}">
                <a16:creationId xmlns:a16="http://schemas.microsoft.com/office/drawing/2014/main" id="{53E42F17-4800-47F9-ABC2-73DF167980C4}"/>
              </a:ext>
            </a:extLst>
          </p:cNvPr>
          <p:cNvSpPr txBox="1"/>
          <p:nvPr/>
        </p:nvSpPr>
        <p:spPr>
          <a:xfrm>
            <a:off x="3577905" y="1468042"/>
            <a:ext cx="6094602" cy="2585323"/>
          </a:xfrm>
          <a:prstGeom prst="rect">
            <a:avLst/>
          </a:prstGeom>
          <a:noFill/>
        </p:spPr>
        <p:txBody>
          <a:bodyPr wrap="square">
            <a:spAutoFit/>
          </a:bodyPr>
          <a:lstStyle/>
          <a:p>
            <a:pPr algn="l"/>
            <a:r>
              <a:rPr lang="en-US" b="0" i="0" dirty="0">
                <a:solidFill>
                  <a:srgbClr val="444444"/>
                </a:solidFill>
                <a:effectLst/>
                <a:latin typeface="Montserrat"/>
              </a:rPr>
              <a:t>The </a:t>
            </a:r>
            <a:r>
              <a:rPr lang="en-US" b="0" i="0" dirty="0" err="1">
                <a:solidFill>
                  <a:srgbClr val="444444"/>
                </a:solidFill>
                <a:effectLst/>
                <a:latin typeface="Montserrat"/>
              </a:rPr>
              <a:t>Twistlock</a:t>
            </a:r>
            <a:r>
              <a:rPr lang="en-US" b="0" i="0" dirty="0">
                <a:solidFill>
                  <a:srgbClr val="444444"/>
                </a:solidFill>
                <a:effectLst/>
                <a:latin typeface="Montserrat"/>
              </a:rPr>
              <a:t> Platform provides vulnerability management and compliance across the application lifecycle by scanning images and serverless functions to prevent security and compliance issues from progressing through the development pipeline, and continuously monitoring all registries and environments.</a:t>
            </a:r>
          </a:p>
          <a:p>
            <a:pPr algn="l"/>
            <a:r>
              <a:rPr lang="en-US" b="0" i="0" dirty="0">
                <a:solidFill>
                  <a:srgbClr val="444444"/>
                </a:solidFill>
                <a:effectLst/>
                <a:latin typeface="Montserrat"/>
              </a:rPr>
              <a:t>Additionally, </a:t>
            </a:r>
            <a:r>
              <a:rPr lang="en-US" b="0" i="0" dirty="0" err="1">
                <a:solidFill>
                  <a:srgbClr val="444444"/>
                </a:solidFill>
                <a:effectLst/>
                <a:latin typeface="Montserrat"/>
              </a:rPr>
              <a:t>Twistlock</a:t>
            </a:r>
            <a:r>
              <a:rPr lang="en-US" b="0" i="0" dirty="0">
                <a:solidFill>
                  <a:srgbClr val="444444"/>
                </a:solidFill>
                <a:effectLst/>
                <a:latin typeface="Montserrat"/>
              </a:rPr>
              <a:t> provides defense in depth, with access control; automated, machine-learning driven runtime defense; and cloud native firewalls to protect modern applications from threats.</a:t>
            </a:r>
          </a:p>
        </p:txBody>
      </p:sp>
    </p:spTree>
    <p:extLst>
      <p:ext uri="{BB962C8B-B14F-4D97-AF65-F5344CB8AC3E}">
        <p14:creationId xmlns:p14="http://schemas.microsoft.com/office/powerpoint/2010/main" val="164410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149</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Gotham</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Kumar</dc:creator>
  <cp:lastModifiedBy>Anand Kumar</cp:lastModifiedBy>
  <cp:revision>12</cp:revision>
  <dcterms:created xsi:type="dcterms:W3CDTF">2021-07-10T18:35:58Z</dcterms:created>
  <dcterms:modified xsi:type="dcterms:W3CDTF">2021-07-11T15:54:32Z</dcterms:modified>
</cp:coreProperties>
</file>