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>
      <p:cViewPr varScale="1">
        <p:scale>
          <a:sx n="94" d="100"/>
          <a:sy n="94" d="100"/>
        </p:scale>
        <p:origin x="7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8387" y="560196"/>
            <a:ext cx="9015224" cy="68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20268" y="608076"/>
            <a:ext cx="1510283" cy="1309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73640" y="4536947"/>
            <a:ext cx="1508759" cy="1310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8357" y="585265"/>
            <a:ext cx="9075285" cy="68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58" y="1759223"/>
            <a:ext cx="10983683" cy="400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api/books" TargetMode="External"/><Relationship Id="rId3" Type="http://schemas.openxmlformats.org/officeDocument/2006/relationships/hyperlink" Target="http://localhost/api/books/5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6166" y="2372172"/>
            <a:ext cx="6446520" cy="208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700"/>
              </a:lnSpc>
            </a:pPr>
            <a:r>
              <a:rPr sz="3200" spc="-190" dirty="0">
                <a:solidFill>
                  <a:srgbClr val="58595B"/>
                </a:solidFill>
                <a:latin typeface="Arial"/>
                <a:cs typeface="Arial"/>
              </a:rPr>
              <a:t>Five </a:t>
            </a:r>
            <a:r>
              <a:rPr sz="3200" spc="-20" dirty="0">
                <a:solidFill>
                  <a:srgbClr val="58595B"/>
                </a:solidFill>
                <a:latin typeface="Arial"/>
                <a:cs typeface="Arial"/>
              </a:rPr>
              <a:t>different </a:t>
            </a:r>
            <a:r>
              <a:rPr sz="3200" spc="-170" dirty="0">
                <a:solidFill>
                  <a:srgbClr val="58595B"/>
                </a:solidFill>
                <a:latin typeface="Arial"/>
                <a:cs typeface="Arial"/>
              </a:rPr>
              <a:t>ways </a:t>
            </a:r>
            <a:r>
              <a:rPr sz="3200" spc="60" dirty="0">
                <a:solidFill>
                  <a:srgbClr val="58595B"/>
                </a:solidFill>
                <a:latin typeface="Arial"/>
                <a:cs typeface="Arial"/>
              </a:rPr>
              <a:t>to</a:t>
            </a:r>
            <a:r>
              <a:rPr sz="3200" spc="-55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58595B"/>
                </a:solidFill>
                <a:latin typeface="Arial"/>
                <a:cs typeface="Arial"/>
              </a:rPr>
              <a:t>create </a:t>
            </a:r>
            <a:r>
              <a:rPr sz="3200" spc="-155" dirty="0">
                <a:solidFill>
                  <a:srgbClr val="58595B"/>
                </a:solidFill>
                <a:latin typeface="Arial"/>
                <a:cs typeface="Arial"/>
              </a:rPr>
              <a:t>services!!!  </a:t>
            </a:r>
            <a:r>
              <a:rPr sz="3200" spc="-130" dirty="0">
                <a:solidFill>
                  <a:srgbClr val="58595B"/>
                </a:solidFill>
                <a:latin typeface="Arial"/>
                <a:cs typeface="Arial"/>
              </a:rPr>
              <a:t>Providers </a:t>
            </a:r>
            <a:r>
              <a:rPr sz="3200" spc="-170" dirty="0">
                <a:solidFill>
                  <a:srgbClr val="58595B"/>
                </a:solidFill>
                <a:latin typeface="Arial"/>
                <a:cs typeface="Arial"/>
              </a:rPr>
              <a:t>versus </a:t>
            </a:r>
            <a:r>
              <a:rPr sz="3200" spc="-150" dirty="0">
                <a:solidFill>
                  <a:srgbClr val="58595B"/>
                </a:solidFill>
                <a:latin typeface="Arial"/>
                <a:cs typeface="Arial"/>
              </a:rPr>
              <a:t>services  </a:t>
            </a:r>
            <a:r>
              <a:rPr sz="3200" spc="-85" dirty="0">
                <a:solidFill>
                  <a:srgbClr val="58595B"/>
                </a:solidFill>
                <a:latin typeface="Arial"/>
                <a:cs typeface="Arial"/>
              </a:rPr>
              <a:t>Dependency</a:t>
            </a:r>
            <a:r>
              <a:rPr sz="3200" spc="-30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annotations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4070">
              <a:lnSpc>
                <a:spcPct val="100000"/>
              </a:lnSpc>
            </a:pPr>
            <a:r>
              <a:rPr spc="-210" dirty="0">
                <a:latin typeface="Arial"/>
                <a:cs typeface="Arial"/>
              </a:rPr>
              <a:t>AngularJS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250" dirty="0">
                <a:latin typeface="Arial"/>
                <a:cs typeface="Arial"/>
              </a:rPr>
              <a:t>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270" y="1754885"/>
            <a:ext cx="0" cy="4173220"/>
          </a:xfrm>
          <a:custGeom>
            <a:avLst/>
            <a:gdLst/>
            <a:ahLst/>
            <a:cxnLst/>
            <a:rect l="l" t="t" r="r" b="b"/>
            <a:pathLst>
              <a:path h="4173220">
                <a:moveTo>
                  <a:pt x="0" y="0"/>
                </a:moveTo>
                <a:lnTo>
                  <a:pt x="0" y="4172851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6166" y="2371684"/>
            <a:ext cx="6535420" cy="209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18005">
              <a:lnSpc>
                <a:spcPct val="141800"/>
              </a:lnSpc>
            </a:pPr>
            <a:r>
              <a:rPr sz="3200" spc="-175" dirty="0">
                <a:solidFill>
                  <a:srgbClr val="58595B"/>
                </a:solidFill>
                <a:latin typeface="Arial"/>
                <a:cs typeface="Arial"/>
              </a:rPr>
              <a:t>Promises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58595B"/>
                </a:solidFill>
                <a:latin typeface="Arial"/>
                <a:cs typeface="Arial"/>
              </a:rPr>
              <a:t>the </a:t>
            </a:r>
            <a:r>
              <a:rPr sz="3200" spc="-60" dirty="0">
                <a:solidFill>
                  <a:srgbClr val="58595B"/>
                </a:solidFill>
                <a:latin typeface="Arial"/>
                <a:cs typeface="Arial"/>
              </a:rPr>
              <a:t>$q</a:t>
            </a:r>
            <a:r>
              <a:rPr sz="3200" spc="-66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58595B"/>
                </a:solidFill>
                <a:latin typeface="Arial"/>
                <a:cs typeface="Arial"/>
              </a:rPr>
              <a:t>service  </a:t>
            </a:r>
            <a:r>
              <a:rPr sz="3200" spc="-65" dirty="0">
                <a:solidFill>
                  <a:srgbClr val="58595B"/>
                </a:solidFill>
                <a:latin typeface="Arial"/>
                <a:cs typeface="Arial"/>
              </a:rPr>
              <a:t>Angular</a:t>
            </a:r>
            <a:r>
              <a:rPr sz="3200" spc="-25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58595B"/>
                </a:solidFill>
                <a:latin typeface="Arial"/>
                <a:cs typeface="Arial"/>
              </a:rPr>
              <a:t>routing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3200" spc="-114" dirty="0">
                <a:solidFill>
                  <a:srgbClr val="58595B"/>
                </a:solidFill>
                <a:latin typeface="Arial"/>
                <a:cs typeface="Arial"/>
              </a:rPr>
              <a:t>Using </a:t>
            </a:r>
            <a:r>
              <a:rPr sz="3200" spc="-130" dirty="0">
                <a:solidFill>
                  <a:srgbClr val="58595B"/>
                </a:solidFill>
                <a:latin typeface="Arial"/>
                <a:cs typeface="Arial"/>
              </a:rPr>
              <a:t>$cookies, </a:t>
            </a:r>
            <a:r>
              <a:rPr sz="3200" spc="-105" dirty="0">
                <a:solidFill>
                  <a:srgbClr val="58595B"/>
                </a:solidFill>
                <a:latin typeface="Arial"/>
                <a:cs typeface="Arial"/>
              </a:rPr>
              <a:t>$cookieStore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and</a:t>
            </a:r>
            <a:r>
              <a:rPr sz="3200" spc="-56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58595B"/>
                </a:solidFill>
                <a:latin typeface="Arial"/>
                <a:cs typeface="Arial"/>
              </a:rPr>
              <a:t>$log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412" y="1891325"/>
            <a:ext cx="9013825" cy="212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4200" spc="-65" dirty="0">
                <a:solidFill>
                  <a:srgbClr val="58595B"/>
                </a:solidFill>
                <a:latin typeface="Arial"/>
                <a:cs typeface="Arial"/>
              </a:rPr>
              <a:t>In </a:t>
            </a:r>
            <a:r>
              <a:rPr sz="4200" spc="-185" dirty="0">
                <a:solidFill>
                  <a:srgbClr val="58595B"/>
                </a:solidFill>
                <a:latin typeface="Arial"/>
                <a:cs typeface="Arial"/>
              </a:rPr>
              <a:t>Javascript, </a:t>
            </a:r>
            <a:r>
              <a:rPr sz="4200" spc="-140" dirty="0">
                <a:solidFill>
                  <a:srgbClr val="58595B"/>
                </a:solidFill>
                <a:latin typeface="Arial"/>
                <a:cs typeface="Arial"/>
              </a:rPr>
              <a:t>promises </a:t>
            </a:r>
            <a:r>
              <a:rPr sz="4200" spc="-210" dirty="0">
                <a:solidFill>
                  <a:srgbClr val="58595B"/>
                </a:solidFill>
                <a:latin typeface="Arial"/>
                <a:cs typeface="Arial"/>
              </a:rPr>
              <a:t>are </a:t>
            </a:r>
            <a:r>
              <a:rPr sz="4200" spc="-75" dirty="0">
                <a:solidFill>
                  <a:srgbClr val="58595B"/>
                </a:solidFill>
                <a:latin typeface="Arial"/>
                <a:cs typeface="Arial"/>
              </a:rPr>
              <a:t>objects</a:t>
            </a:r>
            <a:r>
              <a:rPr sz="4200" spc="-8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4200" spc="-25" dirty="0">
                <a:solidFill>
                  <a:srgbClr val="58595B"/>
                </a:solidFill>
                <a:latin typeface="Arial"/>
                <a:cs typeface="Arial"/>
              </a:rPr>
              <a:t>which  </a:t>
            </a:r>
            <a:r>
              <a:rPr sz="4200" spc="-120" dirty="0">
                <a:solidFill>
                  <a:srgbClr val="58595B"/>
                </a:solidFill>
                <a:latin typeface="Arial"/>
                <a:cs typeface="Arial"/>
              </a:rPr>
              <a:t>represent </a:t>
            </a:r>
            <a:r>
              <a:rPr sz="4200" spc="-10" dirty="0">
                <a:solidFill>
                  <a:srgbClr val="58595B"/>
                </a:solidFill>
                <a:latin typeface="Arial"/>
                <a:cs typeface="Arial"/>
              </a:rPr>
              <a:t>the </a:t>
            </a:r>
            <a:r>
              <a:rPr sz="4200" spc="-20" dirty="0">
                <a:solidFill>
                  <a:srgbClr val="58595B"/>
                </a:solidFill>
                <a:latin typeface="Arial"/>
                <a:cs typeface="Arial"/>
              </a:rPr>
              <a:t>pending </a:t>
            </a:r>
            <a:r>
              <a:rPr sz="4200" spc="-85" dirty="0">
                <a:solidFill>
                  <a:srgbClr val="58595B"/>
                </a:solidFill>
                <a:latin typeface="Arial"/>
                <a:cs typeface="Arial"/>
              </a:rPr>
              <a:t>result </a:t>
            </a:r>
            <a:r>
              <a:rPr sz="4200" spc="10" dirty="0">
                <a:solidFill>
                  <a:srgbClr val="58595B"/>
                </a:solidFill>
                <a:latin typeface="Arial"/>
                <a:cs typeface="Arial"/>
              </a:rPr>
              <a:t>of </a:t>
            </a:r>
            <a:r>
              <a:rPr sz="4200" spc="-160" dirty="0">
                <a:solidFill>
                  <a:srgbClr val="58595B"/>
                </a:solidFill>
                <a:latin typeface="Arial"/>
                <a:cs typeface="Arial"/>
              </a:rPr>
              <a:t>an  </a:t>
            </a:r>
            <a:r>
              <a:rPr sz="4200" spc="-145" dirty="0">
                <a:solidFill>
                  <a:srgbClr val="58595B"/>
                </a:solidFill>
                <a:latin typeface="Arial"/>
                <a:cs typeface="Arial"/>
              </a:rPr>
              <a:t>asynchronous</a:t>
            </a:r>
            <a:r>
              <a:rPr sz="4200" spc="-34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4200" spc="-70" dirty="0">
                <a:solidFill>
                  <a:srgbClr val="58595B"/>
                </a:solidFill>
                <a:latin typeface="Arial"/>
                <a:cs typeface="Arial"/>
              </a:rPr>
              <a:t>operation.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370" y="1910708"/>
            <a:ext cx="109283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80" dirty="0">
                <a:solidFill>
                  <a:srgbClr val="F26722"/>
                </a:solidFill>
                <a:latin typeface="Arial"/>
                <a:cs typeface="Arial"/>
              </a:rPr>
              <a:t>S</a:t>
            </a:r>
            <a:r>
              <a:rPr sz="2800" spc="-160" dirty="0">
                <a:solidFill>
                  <a:srgbClr val="F26722"/>
                </a:solidFill>
                <a:latin typeface="Arial"/>
                <a:cs typeface="Arial"/>
              </a:rPr>
              <a:t>e</a:t>
            </a:r>
            <a:r>
              <a:rPr sz="2800" spc="45" dirty="0">
                <a:solidFill>
                  <a:srgbClr val="F26722"/>
                </a:solidFill>
                <a:latin typeface="Arial"/>
                <a:cs typeface="Arial"/>
              </a:rPr>
              <a:t>r</a:t>
            </a:r>
            <a:r>
              <a:rPr sz="2800" spc="-65" dirty="0">
                <a:solidFill>
                  <a:srgbClr val="F26722"/>
                </a:solidFill>
                <a:latin typeface="Arial"/>
                <a:cs typeface="Arial"/>
              </a:rPr>
              <a:t>v</a:t>
            </a:r>
            <a:r>
              <a:rPr sz="2800" spc="35" dirty="0">
                <a:solidFill>
                  <a:srgbClr val="F26722"/>
                </a:solidFill>
                <a:latin typeface="Arial"/>
                <a:cs typeface="Arial"/>
              </a:rPr>
              <a:t>i</a:t>
            </a:r>
            <a:r>
              <a:rPr sz="2800" spc="-175" dirty="0">
                <a:solidFill>
                  <a:srgbClr val="F26722"/>
                </a:solidFill>
                <a:latin typeface="Arial"/>
                <a:cs typeface="Arial"/>
              </a:rPr>
              <a:t>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2609" y="1909998"/>
            <a:ext cx="887730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70" dirty="0">
                <a:solidFill>
                  <a:srgbClr val="F26722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2385">
              <a:lnSpc>
                <a:spcPct val="100000"/>
              </a:lnSpc>
            </a:pPr>
            <a:r>
              <a:rPr spc="-150" dirty="0">
                <a:solidFill>
                  <a:srgbClr val="58595B"/>
                </a:solidFill>
                <a:latin typeface="Arial"/>
                <a:cs typeface="Arial"/>
              </a:rPr>
              <a:t>Asynchronous </a:t>
            </a:r>
            <a:r>
              <a:rPr spc="-265" dirty="0">
                <a:solidFill>
                  <a:srgbClr val="58595B"/>
                </a:solidFill>
                <a:latin typeface="Arial"/>
                <a:cs typeface="Arial"/>
              </a:rPr>
              <a:t>Calls </a:t>
            </a:r>
            <a:r>
              <a:rPr spc="80" dirty="0">
                <a:solidFill>
                  <a:srgbClr val="58595B"/>
                </a:solidFill>
                <a:latin typeface="Arial"/>
                <a:cs typeface="Arial"/>
              </a:rPr>
              <a:t>with</a:t>
            </a:r>
            <a:r>
              <a:rPr spc="-48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58595B"/>
                </a:solidFill>
                <a:latin typeface="Arial"/>
                <a:cs typeface="Arial"/>
              </a:rPr>
              <a:t>$q</a:t>
            </a:r>
          </a:p>
        </p:txBody>
      </p:sp>
      <p:sp>
        <p:nvSpPr>
          <p:cNvPr id="5" name="object 5"/>
          <p:cNvSpPr/>
          <p:nvPr/>
        </p:nvSpPr>
        <p:spPr>
          <a:xfrm>
            <a:off x="1358646" y="2419350"/>
            <a:ext cx="3819525" cy="4069079"/>
          </a:xfrm>
          <a:custGeom>
            <a:avLst/>
            <a:gdLst/>
            <a:ahLst/>
            <a:cxnLst/>
            <a:rect l="l" t="t" r="r" b="b"/>
            <a:pathLst>
              <a:path w="3819525" h="4069079">
                <a:moveTo>
                  <a:pt x="0" y="0"/>
                </a:moveTo>
                <a:lnTo>
                  <a:pt x="3819144" y="0"/>
                </a:lnTo>
                <a:lnTo>
                  <a:pt x="3819144" y="4069079"/>
                </a:lnTo>
                <a:lnTo>
                  <a:pt x="0" y="4069079"/>
                </a:lnTo>
                <a:lnTo>
                  <a:pt x="0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8646" y="2419350"/>
            <a:ext cx="3819525" cy="4069079"/>
          </a:xfrm>
          <a:custGeom>
            <a:avLst/>
            <a:gdLst/>
            <a:ahLst/>
            <a:cxnLst/>
            <a:rect l="l" t="t" r="r" b="b"/>
            <a:pathLst>
              <a:path w="3819525" h="4069079">
                <a:moveTo>
                  <a:pt x="0" y="0"/>
                </a:moveTo>
                <a:lnTo>
                  <a:pt x="3819144" y="0"/>
                </a:lnTo>
                <a:lnTo>
                  <a:pt x="3819144" y="4069079"/>
                </a:lnTo>
                <a:lnTo>
                  <a:pt x="0" y="406907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2685" y="2419350"/>
            <a:ext cx="3817620" cy="4069079"/>
          </a:xfrm>
          <a:custGeom>
            <a:avLst/>
            <a:gdLst/>
            <a:ahLst/>
            <a:cxnLst/>
            <a:rect l="l" t="t" r="r" b="b"/>
            <a:pathLst>
              <a:path w="3817620" h="4069079">
                <a:moveTo>
                  <a:pt x="0" y="0"/>
                </a:moveTo>
                <a:lnTo>
                  <a:pt x="3817620" y="0"/>
                </a:lnTo>
                <a:lnTo>
                  <a:pt x="3817620" y="4069079"/>
                </a:lnTo>
                <a:lnTo>
                  <a:pt x="0" y="4069079"/>
                </a:lnTo>
                <a:lnTo>
                  <a:pt x="0" y="0"/>
                </a:lnTo>
                <a:close/>
              </a:path>
            </a:pathLst>
          </a:custGeom>
          <a:solidFill>
            <a:srgbClr val="66A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685" y="2419350"/>
            <a:ext cx="3817620" cy="4069079"/>
          </a:xfrm>
          <a:custGeom>
            <a:avLst/>
            <a:gdLst/>
            <a:ahLst/>
            <a:cxnLst/>
            <a:rect l="l" t="t" r="r" b="b"/>
            <a:pathLst>
              <a:path w="3817620" h="4069079">
                <a:moveTo>
                  <a:pt x="0" y="0"/>
                </a:moveTo>
                <a:lnTo>
                  <a:pt x="3817620" y="0"/>
                </a:lnTo>
                <a:lnTo>
                  <a:pt x="3817620" y="4069079"/>
                </a:lnTo>
                <a:lnTo>
                  <a:pt x="0" y="4069079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66A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4201" y="2777284"/>
            <a:ext cx="2781300" cy="1694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173355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Initiate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asynchronous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call 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promise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configure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callback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5587" y="5689419"/>
            <a:ext cx="253873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Execute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callback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6317" y="2915815"/>
            <a:ext cx="215709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deferred</a:t>
            </a: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5441" y="4047157"/>
            <a:ext cx="2461895" cy="206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promise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deferred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signal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50129" y="2713482"/>
            <a:ext cx="2654935" cy="693420"/>
          </a:xfrm>
          <a:custGeom>
            <a:avLst/>
            <a:gdLst/>
            <a:ahLst/>
            <a:cxnLst/>
            <a:rect l="l" t="t" r="r" b="b"/>
            <a:pathLst>
              <a:path w="2654934" h="693420">
                <a:moveTo>
                  <a:pt x="2308098" y="0"/>
                </a:moveTo>
                <a:lnTo>
                  <a:pt x="2308098" y="173354"/>
                </a:lnTo>
                <a:lnTo>
                  <a:pt x="0" y="173354"/>
                </a:lnTo>
                <a:lnTo>
                  <a:pt x="0" y="520064"/>
                </a:lnTo>
                <a:lnTo>
                  <a:pt x="2308098" y="520064"/>
                </a:lnTo>
                <a:lnTo>
                  <a:pt x="2308098" y="693419"/>
                </a:lnTo>
                <a:lnTo>
                  <a:pt x="2654808" y="346709"/>
                </a:lnTo>
                <a:lnTo>
                  <a:pt x="2308098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0129" y="2713482"/>
            <a:ext cx="2654935" cy="693420"/>
          </a:xfrm>
          <a:custGeom>
            <a:avLst/>
            <a:gdLst/>
            <a:ahLst/>
            <a:cxnLst/>
            <a:rect l="l" t="t" r="r" b="b"/>
            <a:pathLst>
              <a:path w="2654934" h="693420">
                <a:moveTo>
                  <a:pt x="0" y="173354"/>
                </a:moveTo>
                <a:lnTo>
                  <a:pt x="2308098" y="173354"/>
                </a:lnTo>
                <a:lnTo>
                  <a:pt x="2308098" y="0"/>
                </a:lnTo>
                <a:lnTo>
                  <a:pt x="2654808" y="346709"/>
                </a:lnTo>
                <a:lnTo>
                  <a:pt x="2308098" y="693419"/>
                </a:lnTo>
                <a:lnTo>
                  <a:pt x="2308098" y="520064"/>
                </a:lnTo>
                <a:lnTo>
                  <a:pt x="0" y="520064"/>
                </a:lnTo>
                <a:lnTo>
                  <a:pt x="0" y="173354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5641" y="3822952"/>
            <a:ext cx="2654935" cy="692150"/>
          </a:xfrm>
          <a:custGeom>
            <a:avLst/>
            <a:gdLst/>
            <a:ahLst/>
            <a:cxnLst/>
            <a:rect l="l" t="t" r="r" b="b"/>
            <a:pathLst>
              <a:path w="2654934" h="692150">
                <a:moveTo>
                  <a:pt x="345947" y="0"/>
                </a:moveTo>
                <a:lnTo>
                  <a:pt x="0" y="345947"/>
                </a:lnTo>
                <a:lnTo>
                  <a:pt x="345947" y="691895"/>
                </a:lnTo>
                <a:lnTo>
                  <a:pt x="345947" y="518921"/>
                </a:lnTo>
                <a:lnTo>
                  <a:pt x="2654807" y="518921"/>
                </a:lnTo>
                <a:lnTo>
                  <a:pt x="2654807" y="172973"/>
                </a:lnTo>
                <a:lnTo>
                  <a:pt x="345947" y="172973"/>
                </a:lnTo>
                <a:lnTo>
                  <a:pt x="345947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5641" y="3822952"/>
            <a:ext cx="2654935" cy="692150"/>
          </a:xfrm>
          <a:custGeom>
            <a:avLst/>
            <a:gdLst/>
            <a:ahLst/>
            <a:cxnLst/>
            <a:rect l="l" t="t" r="r" b="b"/>
            <a:pathLst>
              <a:path w="2654934" h="692150">
                <a:moveTo>
                  <a:pt x="2654807" y="518921"/>
                </a:moveTo>
                <a:lnTo>
                  <a:pt x="345947" y="518921"/>
                </a:lnTo>
                <a:lnTo>
                  <a:pt x="345947" y="691895"/>
                </a:lnTo>
                <a:lnTo>
                  <a:pt x="0" y="345947"/>
                </a:lnTo>
                <a:lnTo>
                  <a:pt x="345947" y="0"/>
                </a:lnTo>
                <a:lnTo>
                  <a:pt x="345947" y="172973"/>
                </a:lnTo>
                <a:lnTo>
                  <a:pt x="2654807" y="172973"/>
                </a:lnTo>
                <a:lnTo>
                  <a:pt x="2654807" y="518921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7834" y="5493256"/>
            <a:ext cx="2654935" cy="692150"/>
          </a:xfrm>
          <a:custGeom>
            <a:avLst/>
            <a:gdLst/>
            <a:ahLst/>
            <a:cxnLst/>
            <a:rect l="l" t="t" r="r" b="b"/>
            <a:pathLst>
              <a:path w="2654934" h="692150">
                <a:moveTo>
                  <a:pt x="345947" y="0"/>
                </a:moveTo>
                <a:lnTo>
                  <a:pt x="0" y="345948"/>
                </a:lnTo>
                <a:lnTo>
                  <a:pt x="345947" y="691896"/>
                </a:lnTo>
                <a:lnTo>
                  <a:pt x="345947" y="518922"/>
                </a:lnTo>
                <a:lnTo>
                  <a:pt x="2654807" y="518922"/>
                </a:lnTo>
                <a:lnTo>
                  <a:pt x="2654807" y="172974"/>
                </a:lnTo>
                <a:lnTo>
                  <a:pt x="345947" y="172974"/>
                </a:lnTo>
                <a:lnTo>
                  <a:pt x="345947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7834" y="5493256"/>
            <a:ext cx="2654935" cy="692150"/>
          </a:xfrm>
          <a:custGeom>
            <a:avLst/>
            <a:gdLst/>
            <a:ahLst/>
            <a:cxnLst/>
            <a:rect l="l" t="t" r="r" b="b"/>
            <a:pathLst>
              <a:path w="2654934" h="692150">
                <a:moveTo>
                  <a:pt x="2654807" y="518922"/>
                </a:moveTo>
                <a:lnTo>
                  <a:pt x="345947" y="518922"/>
                </a:lnTo>
                <a:lnTo>
                  <a:pt x="345947" y="691896"/>
                </a:lnTo>
                <a:lnTo>
                  <a:pt x="0" y="345948"/>
                </a:lnTo>
                <a:lnTo>
                  <a:pt x="345947" y="0"/>
                </a:lnTo>
                <a:lnTo>
                  <a:pt x="345947" y="172974"/>
                </a:lnTo>
                <a:lnTo>
                  <a:pt x="2654807" y="172974"/>
                </a:lnTo>
                <a:lnTo>
                  <a:pt x="2654807" y="518922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1769364"/>
            <a:ext cx="5321046" cy="423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7590">
              <a:lnSpc>
                <a:spcPct val="100000"/>
              </a:lnSpc>
            </a:pPr>
            <a:r>
              <a:rPr spc="-805" dirty="0">
                <a:latin typeface="Arial"/>
                <a:cs typeface="Arial"/>
              </a:rPr>
              <a:t>R</a:t>
            </a:r>
            <a:r>
              <a:rPr spc="60" dirty="0">
                <a:latin typeface="Arial"/>
                <a:cs typeface="Arial"/>
              </a:rPr>
              <a:t>out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10" dirty="0">
                <a:latin typeface="Arial"/>
                <a:cs typeface="Arial"/>
              </a:rPr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8640" rIns="0" bIns="0" rtlCol="0">
            <a:spAutoFit/>
          </a:bodyPr>
          <a:lstStyle/>
          <a:p>
            <a:pPr marL="5742305" marR="309880" indent="2540">
              <a:lnSpc>
                <a:spcPct val="100000"/>
              </a:lnSpc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70" dirty="0">
                <a:latin typeface="Arial"/>
                <a:cs typeface="Arial"/>
              </a:rPr>
              <a:t>$routeProvider </a:t>
            </a:r>
            <a:r>
              <a:rPr sz="2800" spc="55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configure  </a:t>
            </a:r>
            <a:r>
              <a:rPr sz="2800" spc="-20" dirty="0">
                <a:latin typeface="Arial"/>
                <a:cs typeface="Arial"/>
              </a:rPr>
              <a:t>mapping </a:t>
            </a:r>
            <a:r>
              <a:rPr sz="2800" spc="5" dirty="0">
                <a:latin typeface="Arial"/>
                <a:cs typeface="Arial"/>
              </a:rPr>
              <a:t>of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controllers </a:t>
            </a:r>
            <a:r>
              <a:rPr sz="2800" spc="-75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views  </a:t>
            </a:r>
            <a:r>
              <a:rPr sz="2800" spc="55" dirty="0">
                <a:latin typeface="Arial"/>
                <a:cs typeface="Arial"/>
              </a:rPr>
              <a:t>to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320" dirty="0">
                <a:latin typeface="Arial"/>
                <a:cs typeface="Arial"/>
              </a:rPr>
              <a:t>URLs</a:t>
            </a:r>
            <a:endParaRPr sz="2800">
              <a:latin typeface="Arial"/>
              <a:cs typeface="Arial"/>
            </a:endParaRPr>
          </a:p>
          <a:p>
            <a:pPr marL="5742305" marR="5080" indent="3175">
              <a:lnSpc>
                <a:spcPct val="100000"/>
              </a:lnSpc>
              <a:spcBef>
                <a:spcPts val="2325"/>
              </a:spcBef>
            </a:pPr>
            <a:r>
              <a:rPr sz="2800" spc="-40" dirty="0">
                <a:latin typeface="Arial"/>
                <a:cs typeface="Arial"/>
              </a:rPr>
              <a:t>$route </a:t>
            </a:r>
            <a:r>
              <a:rPr sz="2800" spc="-100" dirty="0">
                <a:latin typeface="Arial"/>
                <a:cs typeface="Arial"/>
              </a:rPr>
              <a:t>watches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330" dirty="0">
                <a:latin typeface="Arial"/>
                <a:cs typeface="Arial"/>
              </a:rPr>
              <a:t>URL </a:t>
            </a:r>
            <a:r>
              <a:rPr sz="2800" spc="-75" dirty="0">
                <a:latin typeface="Arial"/>
                <a:cs typeface="Arial"/>
              </a:rPr>
              <a:t>and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directs  </a:t>
            </a:r>
            <a:r>
              <a:rPr sz="2800" spc="-80" dirty="0">
                <a:latin typeface="Arial"/>
                <a:cs typeface="Arial"/>
              </a:rPr>
              <a:t>browser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to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correct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route</a:t>
            </a:r>
            <a:endParaRPr sz="2800">
              <a:latin typeface="Arial"/>
              <a:cs typeface="Arial"/>
            </a:endParaRPr>
          </a:p>
          <a:p>
            <a:pPr marL="5729605"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5742305" marR="296545" indent="2540">
              <a:lnSpc>
                <a:spcPct val="100000"/>
              </a:lnSpc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25" dirty="0">
                <a:latin typeface="Arial"/>
                <a:cs typeface="Arial"/>
              </a:rPr>
              <a:t>$routeParams </a:t>
            </a:r>
            <a:r>
              <a:rPr sz="2800" spc="5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capture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330" dirty="0">
                <a:latin typeface="Arial"/>
                <a:cs typeface="Arial"/>
              </a:rPr>
              <a:t>URL  </a:t>
            </a:r>
            <a:r>
              <a:rPr sz="2800" spc="-100" dirty="0"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80" y="1324355"/>
            <a:ext cx="10523220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40" dirty="0">
                <a:solidFill>
                  <a:srgbClr val="CC7832"/>
                </a:solidFill>
                <a:latin typeface="Courier New"/>
                <a:cs typeface="Courier New"/>
              </a:rPr>
              <a:t>var 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ngRouteModule </a:t>
            </a: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angular.module(</a:t>
            </a:r>
            <a:r>
              <a:rPr sz="2600" spc="-145" dirty="0">
                <a:solidFill>
                  <a:srgbClr val="6A8759"/>
                </a:solidFill>
                <a:latin typeface="Monaco"/>
                <a:cs typeface="Monaco"/>
              </a:rPr>
              <a:t>'ngRoute'</a:t>
            </a:r>
            <a:r>
              <a:rPr sz="2600" spc="-14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2600" spc="110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[</a:t>
            </a:r>
            <a:r>
              <a:rPr sz="2600" spc="-145" dirty="0">
                <a:solidFill>
                  <a:srgbClr val="6A8759"/>
                </a:solidFill>
                <a:latin typeface="Monaco"/>
                <a:cs typeface="Monaco"/>
              </a:rPr>
              <a:t>'ng'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]).</a:t>
            </a:r>
            <a:endParaRPr sz="2600">
              <a:latin typeface="Monaco"/>
              <a:cs typeface="Monaco"/>
            </a:endParaRPr>
          </a:p>
          <a:p>
            <a:pPr marL="4355465">
              <a:lnSpc>
                <a:spcPct val="100000"/>
              </a:lnSpc>
            </a:pPr>
            <a:r>
              <a:rPr sz="2600" spc="-145" dirty="0">
                <a:solidFill>
                  <a:srgbClr val="9876AA"/>
                </a:solidFill>
                <a:latin typeface="Monaco"/>
                <a:cs typeface="Monaco"/>
              </a:rPr>
              <a:t>provider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sz="2600" spc="-145" dirty="0">
                <a:solidFill>
                  <a:srgbClr val="6A8759"/>
                </a:solidFill>
                <a:latin typeface="Monaco"/>
                <a:cs typeface="Monaco"/>
              </a:rPr>
              <a:t>'$route'</a:t>
            </a:r>
            <a:r>
              <a:rPr sz="2600" spc="-14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2600" spc="25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2600" spc="-145" dirty="0">
                <a:solidFill>
                  <a:srgbClr val="FFC66D"/>
                </a:solidFill>
                <a:latin typeface="Monaco"/>
                <a:cs typeface="Monaco"/>
              </a:rPr>
              <a:t>$RouteProvider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)</a:t>
            </a:r>
            <a:endParaRPr sz="26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4267102"/>
            <a:ext cx="7559040" cy="149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5" dirty="0">
                <a:solidFill>
                  <a:srgbClr val="818285"/>
                </a:solidFill>
                <a:latin typeface="Arial"/>
                <a:cs typeface="Arial"/>
              </a:rPr>
              <a:t>$route </a:t>
            </a:r>
            <a:r>
              <a:rPr sz="3200" spc="-75" dirty="0">
                <a:solidFill>
                  <a:srgbClr val="818285"/>
                </a:solidFill>
                <a:latin typeface="Arial"/>
                <a:cs typeface="Arial"/>
              </a:rPr>
              <a:t>and </a:t>
            </a:r>
            <a:r>
              <a:rPr sz="3200" spc="-80" dirty="0">
                <a:solidFill>
                  <a:srgbClr val="818285"/>
                </a:solidFill>
                <a:latin typeface="Arial"/>
                <a:cs typeface="Arial"/>
              </a:rPr>
              <a:t>$routeProvider</a:t>
            </a:r>
            <a:r>
              <a:rPr sz="3200" spc="-52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818285"/>
                </a:solidFill>
                <a:latin typeface="Arial"/>
                <a:cs typeface="Arial"/>
              </a:rPr>
              <a:t>Configuration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35" dirty="0">
                <a:solidFill>
                  <a:srgbClr val="818285"/>
                </a:solidFill>
                <a:latin typeface="Arial"/>
                <a:cs typeface="Arial"/>
              </a:rPr>
              <a:t>$route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818285"/>
                </a:solidFill>
                <a:latin typeface="Arial"/>
                <a:cs typeface="Arial"/>
              </a:rPr>
              <a:t>created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818285"/>
                </a:solidFill>
                <a:latin typeface="Arial"/>
                <a:cs typeface="Arial"/>
              </a:rPr>
              <a:t>with</a:t>
            </a:r>
            <a:r>
              <a:rPr sz="2400" spc="-3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18285"/>
                </a:solidFill>
                <a:latin typeface="Arial"/>
                <a:cs typeface="Arial"/>
              </a:rPr>
              <a:t>“provider”</a:t>
            </a:r>
            <a:r>
              <a:rPr sz="2400" spc="-38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Service is </a:t>
            </a:r>
            <a:r>
              <a:rPr sz="2400" spc="-35" dirty="0">
                <a:solidFill>
                  <a:srgbClr val="818285"/>
                </a:solidFill>
                <a:latin typeface="Arial"/>
                <a:cs typeface="Arial"/>
              </a:rPr>
              <a:t>configurable </a:t>
            </a:r>
            <a:r>
              <a:rPr sz="2400" spc="-70" dirty="0">
                <a:solidFill>
                  <a:srgbClr val="818285"/>
                </a:solidFill>
                <a:latin typeface="Arial"/>
                <a:cs typeface="Arial"/>
              </a:rPr>
              <a:t>via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48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818285"/>
                </a:solidFill>
                <a:latin typeface="Arial"/>
                <a:cs typeface="Arial"/>
              </a:rPr>
              <a:t>underlying </a:t>
            </a:r>
            <a:r>
              <a:rPr sz="2400" spc="-65" dirty="0">
                <a:solidFill>
                  <a:srgbClr val="818285"/>
                </a:solidFill>
                <a:latin typeface="Arial"/>
                <a:cs typeface="Arial"/>
              </a:rPr>
              <a:t>$routeProvider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8394" y="2247138"/>
            <a:ext cx="478790" cy="1065530"/>
          </a:xfrm>
          <a:custGeom>
            <a:avLst/>
            <a:gdLst/>
            <a:ahLst/>
            <a:cxnLst/>
            <a:rect l="l" t="t" r="r" b="b"/>
            <a:pathLst>
              <a:path w="478789" h="1065529">
                <a:moveTo>
                  <a:pt x="358902" y="239267"/>
                </a:moveTo>
                <a:lnTo>
                  <a:pt x="119634" y="239267"/>
                </a:lnTo>
                <a:lnTo>
                  <a:pt x="119634" y="1065275"/>
                </a:lnTo>
                <a:lnTo>
                  <a:pt x="358902" y="1065275"/>
                </a:lnTo>
                <a:lnTo>
                  <a:pt x="358902" y="239267"/>
                </a:lnTo>
                <a:close/>
              </a:path>
              <a:path w="478789" h="1065529">
                <a:moveTo>
                  <a:pt x="239268" y="0"/>
                </a:moveTo>
                <a:lnTo>
                  <a:pt x="0" y="239267"/>
                </a:lnTo>
                <a:lnTo>
                  <a:pt x="478536" y="239267"/>
                </a:lnTo>
                <a:lnTo>
                  <a:pt x="239268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8394" y="2247138"/>
            <a:ext cx="478790" cy="1065530"/>
          </a:xfrm>
          <a:custGeom>
            <a:avLst/>
            <a:gdLst/>
            <a:ahLst/>
            <a:cxnLst/>
            <a:rect l="l" t="t" r="r" b="b"/>
            <a:pathLst>
              <a:path w="478789" h="1065529">
                <a:moveTo>
                  <a:pt x="0" y="239267"/>
                </a:moveTo>
                <a:lnTo>
                  <a:pt x="239268" y="0"/>
                </a:lnTo>
                <a:lnTo>
                  <a:pt x="478536" y="239267"/>
                </a:lnTo>
                <a:lnTo>
                  <a:pt x="358902" y="239267"/>
                </a:lnTo>
                <a:lnTo>
                  <a:pt x="358902" y="1065275"/>
                </a:lnTo>
                <a:lnTo>
                  <a:pt x="119634" y="1065275"/>
                </a:lnTo>
                <a:lnTo>
                  <a:pt x="119634" y="239267"/>
                </a:lnTo>
                <a:lnTo>
                  <a:pt x="0" y="239267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221" y="2248663"/>
            <a:ext cx="478790" cy="1064260"/>
          </a:xfrm>
          <a:custGeom>
            <a:avLst/>
            <a:gdLst/>
            <a:ahLst/>
            <a:cxnLst/>
            <a:rect l="l" t="t" r="r" b="b"/>
            <a:pathLst>
              <a:path w="478790" h="1064260">
                <a:moveTo>
                  <a:pt x="358902" y="239267"/>
                </a:moveTo>
                <a:lnTo>
                  <a:pt x="119634" y="239267"/>
                </a:lnTo>
                <a:lnTo>
                  <a:pt x="119634" y="1063751"/>
                </a:lnTo>
                <a:lnTo>
                  <a:pt x="358902" y="1063751"/>
                </a:lnTo>
                <a:lnTo>
                  <a:pt x="358902" y="239267"/>
                </a:lnTo>
                <a:close/>
              </a:path>
              <a:path w="478790" h="1064260">
                <a:moveTo>
                  <a:pt x="239268" y="0"/>
                </a:moveTo>
                <a:lnTo>
                  <a:pt x="0" y="239267"/>
                </a:lnTo>
                <a:lnTo>
                  <a:pt x="478536" y="239267"/>
                </a:lnTo>
                <a:lnTo>
                  <a:pt x="239268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0221" y="2248663"/>
            <a:ext cx="478790" cy="1064260"/>
          </a:xfrm>
          <a:custGeom>
            <a:avLst/>
            <a:gdLst/>
            <a:ahLst/>
            <a:cxnLst/>
            <a:rect l="l" t="t" r="r" b="b"/>
            <a:pathLst>
              <a:path w="478790" h="1064260">
                <a:moveTo>
                  <a:pt x="0" y="239267"/>
                </a:moveTo>
                <a:lnTo>
                  <a:pt x="239268" y="0"/>
                </a:lnTo>
                <a:lnTo>
                  <a:pt x="478536" y="239267"/>
                </a:lnTo>
                <a:lnTo>
                  <a:pt x="358902" y="239267"/>
                </a:lnTo>
                <a:lnTo>
                  <a:pt x="358902" y="1063751"/>
                </a:lnTo>
                <a:lnTo>
                  <a:pt x="119634" y="1063751"/>
                </a:lnTo>
                <a:lnTo>
                  <a:pt x="119634" y="239267"/>
                </a:lnTo>
                <a:lnTo>
                  <a:pt x="0" y="239267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7380" y="85343"/>
            <a:ext cx="6362065" cy="343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app.</a:t>
            </a: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config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([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'$routeProvider'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1600" b="1" spc="-9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($routeProvider)</a:t>
            </a:r>
            <a:r>
              <a:rPr sz="1600" spc="17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600">
              <a:latin typeface="Monaco"/>
              <a:cs typeface="Monaco"/>
            </a:endParaRPr>
          </a:p>
          <a:p>
            <a:pPr marL="457834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$routeProvider</a:t>
            </a:r>
            <a:endParaRPr sz="1600">
              <a:latin typeface="Monaco"/>
              <a:cs typeface="Monaco"/>
            </a:endParaRPr>
          </a:p>
          <a:p>
            <a:pPr marL="902969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.when(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'/'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1600" spc="-120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600">
              <a:latin typeface="Monaco"/>
              <a:cs typeface="Monaco"/>
            </a:endParaRPr>
          </a:p>
          <a:p>
            <a:pPr marL="1348105" marR="448309" indent="-635">
              <a:lnSpc>
                <a:spcPct val="100000"/>
              </a:lnSpc>
            </a:pP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templateUrl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'/app/templates/books.html'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controller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'BooksController'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controllerAs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1600" spc="-6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'books'</a:t>
            </a:r>
            <a:endParaRPr sz="1600">
              <a:latin typeface="Monaco"/>
              <a:cs typeface="Monaco"/>
            </a:endParaRPr>
          </a:p>
          <a:p>
            <a:pPr marL="902969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endParaRPr sz="1600">
              <a:latin typeface="Monaco"/>
              <a:cs typeface="Monaco"/>
            </a:endParaRPr>
          </a:p>
          <a:p>
            <a:pPr marL="902969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.when(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'/AddBook'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1600" spc="-70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600">
              <a:latin typeface="Monaco"/>
              <a:cs typeface="Monaco"/>
            </a:endParaRPr>
          </a:p>
          <a:p>
            <a:pPr marL="1348105" marR="225425">
              <a:lnSpc>
                <a:spcPct val="100000"/>
              </a:lnSpc>
            </a:pP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templateUrl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'/app/templates/addBook.html'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controller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'AddBookController'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1600" spc="-95" dirty="0">
                <a:solidFill>
                  <a:srgbClr val="9876AA"/>
                </a:solidFill>
                <a:latin typeface="Monaco"/>
                <a:cs typeface="Monaco"/>
              </a:rPr>
              <a:t>controllerAs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'addBook'</a:t>
            </a:r>
            <a:endParaRPr sz="1600">
              <a:latin typeface="Monaco"/>
              <a:cs typeface="Monaco"/>
            </a:endParaRPr>
          </a:p>
          <a:p>
            <a:pPr marL="903605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endParaRPr sz="1600">
              <a:latin typeface="Monaco"/>
              <a:cs typeface="Monaco"/>
            </a:endParaRPr>
          </a:p>
          <a:p>
            <a:pPr marL="903605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.otherwise(</a:t>
            </a:r>
            <a:r>
              <a:rPr sz="1600" spc="-95" dirty="0">
                <a:solidFill>
                  <a:srgbClr val="6A8759"/>
                </a:solidFill>
                <a:latin typeface="Monaco"/>
                <a:cs typeface="Monaco"/>
              </a:rPr>
              <a:t>'/'</a:t>
            </a: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)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1600">
              <a:latin typeface="Monaco"/>
              <a:cs typeface="Monaco"/>
            </a:endParaRPr>
          </a:p>
          <a:p>
            <a:pPr marL="13335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Monaco"/>
                <a:cs typeface="Monaco"/>
              </a:rPr>
              <a:t>}])</a:t>
            </a:r>
            <a:r>
              <a:rPr sz="1600" spc="-9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16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4267102"/>
            <a:ext cx="8529955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0" dirty="0">
                <a:solidFill>
                  <a:srgbClr val="818285"/>
                </a:solidFill>
                <a:latin typeface="Arial"/>
                <a:cs typeface="Arial"/>
              </a:rPr>
              <a:t>Configuring</a:t>
            </a:r>
            <a:r>
              <a:rPr sz="3200" spc="-28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818285"/>
                </a:solidFill>
                <a:latin typeface="Arial"/>
                <a:cs typeface="Arial"/>
              </a:rPr>
              <a:t>Routes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818285"/>
                </a:solidFill>
                <a:latin typeface="Arial"/>
                <a:cs typeface="Arial"/>
              </a:rPr>
              <a:t>Inject </a:t>
            </a: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$routeProvider </a:t>
            </a:r>
            <a:r>
              <a:rPr sz="2400" spc="25" dirty="0">
                <a:solidFill>
                  <a:srgbClr val="818285"/>
                </a:solidFill>
                <a:latin typeface="Arial"/>
                <a:cs typeface="Arial"/>
              </a:rPr>
              <a:t>into</a:t>
            </a:r>
            <a:r>
              <a:rPr sz="2400" spc="-41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Arial"/>
                <a:cs typeface="Arial"/>
              </a:rPr>
              <a:t>config()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Define</a:t>
            </a:r>
            <a:r>
              <a:rPr sz="2400" spc="-1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route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818285"/>
                </a:solidFill>
                <a:latin typeface="Arial"/>
                <a:cs typeface="Arial"/>
              </a:rPr>
              <a:t>using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when()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818285"/>
                </a:solidFill>
                <a:latin typeface="Arial"/>
                <a:cs typeface="Arial"/>
              </a:rPr>
              <a:t>specifying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template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and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controller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200" dirty="0">
                <a:solidFill>
                  <a:srgbClr val="818285"/>
                </a:solidFill>
                <a:latin typeface="Arial"/>
                <a:cs typeface="Arial"/>
              </a:rPr>
              <a:t>Use </a:t>
            </a:r>
            <a:r>
              <a:rPr sz="2400" spc="-55" dirty="0">
                <a:solidFill>
                  <a:srgbClr val="818285"/>
                </a:solidFill>
                <a:latin typeface="Arial"/>
                <a:cs typeface="Arial"/>
              </a:rPr>
              <a:t>otherwise() </a:t>
            </a:r>
            <a:r>
              <a:rPr sz="2400" spc="45" dirty="0">
                <a:solidFill>
                  <a:srgbClr val="818285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818285"/>
                </a:solidFill>
                <a:latin typeface="Arial"/>
                <a:cs typeface="Arial"/>
              </a:rPr>
              <a:t>define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default</a:t>
            </a:r>
            <a:r>
              <a:rPr sz="2400" spc="-42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route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634" y="467105"/>
            <a:ext cx="1369060" cy="542925"/>
          </a:xfrm>
          <a:custGeom>
            <a:avLst/>
            <a:gdLst/>
            <a:ahLst/>
            <a:cxnLst/>
            <a:rect l="l" t="t" r="r" b="b"/>
            <a:pathLst>
              <a:path w="1369060" h="542925">
                <a:moveTo>
                  <a:pt x="1097280" y="0"/>
                </a:moveTo>
                <a:lnTo>
                  <a:pt x="1097280" y="135636"/>
                </a:lnTo>
                <a:lnTo>
                  <a:pt x="0" y="135636"/>
                </a:lnTo>
                <a:lnTo>
                  <a:pt x="0" y="406908"/>
                </a:lnTo>
                <a:lnTo>
                  <a:pt x="1097280" y="406908"/>
                </a:lnTo>
                <a:lnTo>
                  <a:pt x="1097280" y="542544"/>
                </a:lnTo>
                <a:lnTo>
                  <a:pt x="1368552" y="271272"/>
                </a:lnTo>
                <a:lnTo>
                  <a:pt x="109728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634" y="467105"/>
            <a:ext cx="1369060" cy="542925"/>
          </a:xfrm>
          <a:custGeom>
            <a:avLst/>
            <a:gdLst/>
            <a:ahLst/>
            <a:cxnLst/>
            <a:rect l="l" t="t" r="r" b="b"/>
            <a:pathLst>
              <a:path w="1369060" h="542925">
                <a:moveTo>
                  <a:pt x="1368552" y="271272"/>
                </a:moveTo>
                <a:lnTo>
                  <a:pt x="1097280" y="542544"/>
                </a:lnTo>
                <a:lnTo>
                  <a:pt x="1097280" y="406908"/>
                </a:lnTo>
                <a:lnTo>
                  <a:pt x="0" y="406908"/>
                </a:lnTo>
                <a:lnTo>
                  <a:pt x="0" y="135636"/>
                </a:lnTo>
                <a:lnTo>
                  <a:pt x="1097280" y="135636"/>
                </a:lnTo>
                <a:lnTo>
                  <a:pt x="1097280" y="0"/>
                </a:lnTo>
                <a:lnTo>
                  <a:pt x="1368552" y="271272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5851" y="420400"/>
            <a:ext cx="1001394" cy="1155065"/>
          </a:xfrm>
          <a:custGeom>
            <a:avLst/>
            <a:gdLst/>
            <a:ahLst/>
            <a:cxnLst/>
            <a:rect l="l" t="t" r="r" b="b"/>
            <a:pathLst>
              <a:path w="1001395" h="1155065">
                <a:moveTo>
                  <a:pt x="452907" y="296887"/>
                </a:moveTo>
                <a:lnTo>
                  <a:pt x="106222" y="296887"/>
                </a:lnTo>
                <a:lnTo>
                  <a:pt x="788352" y="1155052"/>
                </a:lnTo>
                <a:lnTo>
                  <a:pt x="1000798" y="986193"/>
                </a:lnTo>
                <a:lnTo>
                  <a:pt x="452907" y="296887"/>
                </a:lnTo>
                <a:close/>
              </a:path>
              <a:path w="1001395" h="1155065">
                <a:moveTo>
                  <a:pt x="43586" y="0"/>
                </a:moveTo>
                <a:lnTo>
                  <a:pt x="0" y="381317"/>
                </a:lnTo>
                <a:lnTo>
                  <a:pt x="106222" y="296887"/>
                </a:lnTo>
                <a:lnTo>
                  <a:pt x="452907" y="296887"/>
                </a:lnTo>
                <a:lnTo>
                  <a:pt x="318681" y="128016"/>
                </a:lnTo>
                <a:lnTo>
                  <a:pt x="424903" y="43586"/>
                </a:lnTo>
                <a:lnTo>
                  <a:pt x="43586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5851" y="420400"/>
            <a:ext cx="1001394" cy="1155065"/>
          </a:xfrm>
          <a:custGeom>
            <a:avLst/>
            <a:gdLst/>
            <a:ahLst/>
            <a:cxnLst/>
            <a:rect l="l" t="t" r="r" b="b"/>
            <a:pathLst>
              <a:path w="1001395" h="1155065">
                <a:moveTo>
                  <a:pt x="43586" y="0"/>
                </a:moveTo>
                <a:lnTo>
                  <a:pt x="424903" y="43586"/>
                </a:lnTo>
                <a:lnTo>
                  <a:pt x="318681" y="128016"/>
                </a:lnTo>
                <a:lnTo>
                  <a:pt x="1000798" y="986193"/>
                </a:lnTo>
                <a:lnTo>
                  <a:pt x="788352" y="1155052"/>
                </a:lnTo>
                <a:lnTo>
                  <a:pt x="106222" y="296887"/>
                </a:lnTo>
                <a:lnTo>
                  <a:pt x="0" y="381317"/>
                </a:lnTo>
                <a:lnTo>
                  <a:pt x="43586" y="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2621" y="2899410"/>
            <a:ext cx="1369060" cy="542925"/>
          </a:xfrm>
          <a:custGeom>
            <a:avLst/>
            <a:gdLst/>
            <a:ahLst/>
            <a:cxnLst/>
            <a:rect l="l" t="t" r="r" b="b"/>
            <a:pathLst>
              <a:path w="1369060" h="542925">
                <a:moveTo>
                  <a:pt x="271272" y="0"/>
                </a:moveTo>
                <a:lnTo>
                  <a:pt x="0" y="271272"/>
                </a:lnTo>
                <a:lnTo>
                  <a:pt x="271272" y="542544"/>
                </a:lnTo>
                <a:lnTo>
                  <a:pt x="271272" y="406908"/>
                </a:lnTo>
                <a:lnTo>
                  <a:pt x="1368552" y="406908"/>
                </a:lnTo>
                <a:lnTo>
                  <a:pt x="1368552" y="135636"/>
                </a:lnTo>
                <a:lnTo>
                  <a:pt x="271272" y="135636"/>
                </a:lnTo>
                <a:lnTo>
                  <a:pt x="27127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2621" y="2899410"/>
            <a:ext cx="1369060" cy="542925"/>
          </a:xfrm>
          <a:custGeom>
            <a:avLst/>
            <a:gdLst/>
            <a:ahLst/>
            <a:cxnLst/>
            <a:rect l="l" t="t" r="r" b="b"/>
            <a:pathLst>
              <a:path w="1369060" h="542925">
                <a:moveTo>
                  <a:pt x="0" y="271272"/>
                </a:moveTo>
                <a:lnTo>
                  <a:pt x="271272" y="0"/>
                </a:lnTo>
                <a:lnTo>
                  <a:pt x="271272" y="135636"/>
                </a:lnTo>
                <a:lnTo>
                  <a:pt x="1368552" y="135636"/>
                </a:lnTo>
                <a:lnTo>
                  <a:pt x="1368552" y="406908"/>
                </a:lnTo>
                <a:lnTo>
                  <a:pt x="271272" y="406908"/>
                </a:lnTo>
                <a:lnTo>
                  <a:pt x="271272" y="542544"/>
                </a:lnTo>
                <a:lnTo>
                  <a:pt x="0" y="271272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12192000" cy="6845300"/>
          </a:xfrm>
          <a:custGeom>
            <a:avLst/>
            <a:gdLst/>
            <a:ahLst/>
            <a:cxnLst/>
            <a:rect l="l" t="t" r="r" b="b"/>
            <a:pathLst>
              <a:path w="12192000" h="6845300">
                <a:moveTo>
                  <a:pt x="12192000" y="6845300"/>
                </a:moveTo>
                <a:lnTo>
                  <a:pt x="12192000" y="0"/>
                </a:lnTo>
                <a:lnTo>
                  <a:pt x="0" y="0"/>
                </a:lnTo>
                <a:lnTo>
                  <a:pt x="0" y="6845300"/>
                </a:lnTo>
                <a:lnTo>
                  <a:pt x="12192000" y="684530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4170">
              <a:lnSpc>
                <a:spcPct val="100000"/>
              </a:lnSpc>
            </a:pPr>
            <a:r>
              <a:rPr spc="-195" dirty="0">
                <a:solidFill>
                  <a:srgbClr val="FFFFFF"/>
                </a:solidFill>
                <a:latin typeface="Arial"/>
                <a:cs typeface="Arial"/>
              </a:rPr>
              <a:t>$routeParams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220" y="1611965"/>
            <a:ext cx="509524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.</a:t>
            </a:r>
            <a:r>
              <a:rPr sz="2600" spc="-145" dirty="0">
                <a:solidFill>
                  <a:srgbClr val="FFC66D"/>
                </a:solidFill>
                <a:latin typeface="Monaco"/>
                <a:cs typeface="Monaco"/>
              </a:rPr>
              <a:t>when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sz="2600" spc="-145" dirty="0">
                <a:solidFill>
                  <a:srgbClr val="6A8759"/>
                </a:solidFill>
                <a:latin typeface="Monaco"/>
                <a:cs typeface="Monaco"/>
              </a:rPr>
              <a:t>'/EditBook/:bookID'</a:t>
            </a:r>
            <a:r>
              <a:rPr sz="2600" spc="-14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2600" spc="-30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600">
              <a:latin typeface="Monaco"/>
              <a:cs typeface="Monaco"/>
            </a:endParaRPr>
          </a:p>
          <a:p>
            <a:pPr marL="737870">
              <a:lnSpc>
                <a:spcPct val="100000"/>
              </a:lnSpc>
            </a:pPr>
            <a:r>
              <a:rPr sz="2600" spc="-145" dirty="0">
                <a:solidFill>
                  <a:srgbClr val="818181"/>
                </a:solidFill>
                <a:latin typeface="Monaco"/>
                <a:cs typeface="Monaco"/>
              </a:rPr>
              <a:t>//</a:t>
            </a:r>
            <a:r>
              <a:rPr sz="2600" spc="-204" dirty="0">
                <a:solidFill>
                  <a:srgbClr val="818181"/>
                </a:solidFill>
                <a:latin typeface="Monaco"/>
                <a:cs typeface="Monaco"/>
              </a:rPr>
              <a:t> </a:t>
            </a:r>
            <a:r>
              <a:rPr sz="2600" spc="-145" dirty="0">
                <a:solidFill>
                  <a:srgbClr val="818181"/>
                </a:solidFill>
                <a:latin typeface="Monaco"/>
                <a:cs typeface="Monaco"/>
              </a:rPr>
              <a:t>...</a:t>
            </a:r>
            <a:endParaRPr sz="26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600" spc="-135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endParaRPr sz="2600">
              <a:latin typeface="Monaco"/>
              <a:cs typeface="Monac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015" y="4959060"/>
            <a:ext cx="780923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870" marR="5080" indent="-725805">
              <a:lnSpc>
                <a:spcPct val="100000"/>
              </a:lnSpc>
            </a:pPr>
            <a:r>
              <a:rPr sz="2600" b="1" spc="-140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600" spc="-145" dirty="0">
                <a:solidFill>
                  <a:srgbClr val="FFC66D"/>
                </a:solidFill>
                <a:latin typeface="Monaco"/>
                <a:cs typeface="Monaco"/>
              </a:rPr>
              <a:t>EditBookController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($routeParams) </a:t>
            </a: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{  </a:t>
            </a:r>
            <a:r>
              <a:rPr sz="2600" b="1" spc="-145" dirty="0">
                <a:solidFill>
                  <a:srgbClr val="CC7832"/>
                </a:solidFill>
                <a:latin typeface="Courier New"/>
                <a:cs typeface="Courier New"/>
              </a:rPr>
              <a:t>var </a:t>
            </a:r>
            <a:r>
              <a:rPr sz="2600" spc="-140" dirty="0">
                <a:solidFill>
                  <a:srgbClr val="FFFFFF"/>
                </a:solidFill>
                <a:latin typeface="Monaco"/>
                <a:cs typeface="Monaco"/>
              </a:rPr>
              <a:t>myParam </a:t>
            </a: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$routeParams.bookID</a:t>
            </a:r>
            <a:r>
              <a:rPr sz="2600" spc="-145" dirty="0">
                <a:solidFill>
                  <a:srgbClr val="CC7832"/>
                </a:solidFill>
                <a:latin typeface="Monaco"/>
                <a:cs typeface="Monaco"/>
              </a:rPr>
              <a:t>;  </a:t>
            </a:r>
            <a:r>
              <a:rPr sz="2600" spc="-145" dirty="0">
                <a:solidFill>
                  <a:srgbClr val="9876AA"/>
                </a:solidFill>
                <a:latin typeface="Monaco"/>
                <a:cs typeface="Monaco"/>
              </a:rPr>
              <a:t>console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.</a:t>
            </a:r>
            <a:r>
              <a:rPr sz="2600" spc="-145" dirty="0">
                <a:solidFill>
                  <a:srgbClr val="FFC66D"/>
                </a:solidFill>
                <a:latin typeface="Monaco"/>
                <a:cs typeface="Monaco"/>
              </a:rPr>
              <a:t>log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(myParam)</a:t>
            </a:r>
            <a:r>
              <a:rPr sz="2600" spc="-14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6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600">
              <a:latin typeface="Monaco"/>
              <a:cs typeface="Monac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8951" y="3162807"/>
            <a:ext cx="10520170" cy="146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3051" y="2111890"/>
            <a:ext cx="812165" cy="1765935"/>
          </a:xfrm>
          <a:custGeom>
            <a:avLst/>
            <a:gdLst/>
            <a:ahLst/>
            <a:cxnLst/>
            <a:rect l="l" t="t" r="r" b="b"/>
            <a:pathLst>
              <a:path w="812164" h="1765935">
                <a:moveTo>
                  <a:pt x="196634" y="0"/>
                </a:moveTo>
                <a:lnTo>
                  <a:pt x="0" y="66217"/>
                </a:lnTo>
                <a:lnTo>
                  <a:pt x="517131" y="1601812"/>
                </a:lnTo>
                <a:lnTo>
                  <a:pt x="418820" y="1634921"/>
                </a:lnTo>
                <a:lnTo>
                  <a:pt x="681672" y="1765338"/>
                </a:lnTo>
                <a:lnTo>
                  <a:pt x="795661" y="1535595"/>
                </a:lnTo>
                <a:lnTo>
                  <a:pt x="713765" y="1535595"/>
                </a:lnTo>
                <a:lnTo>
                  <a:pt x="196634" y="0"/>
                </a:lnTo>
                <a:close/>
              </a:path>
              <a:path w="812164" h="1765935">
                <a:moveTo>
                  <a:pt x="812088" y="1502486"/>
                </a:moveTo>
                <a:lnTo>
                  <a:pt x="713765" y="1535595"/>
                </a:lnTo>
                <a:lnTo>
                  <a:pt x="795661" y="1535595"/>
                </a:lnTo>
                <a:lnTo>
                  <a:pt x="812088" y="1502486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3051" y="2111890"/>
            <a:ext cx="812165" cy="1765935"/>
          </a:xfrm>
          <a:custGeom>
            <a:avLst/>
            <a:gdLst/>
            <a:ahLst/>
            <a:cxnLst/>
            <a:rect l="l" t="t" r="r" b="b"/>
            <a:pathLst>
              <a:path w="812164" h="1765935">
                <a:moveTo>
                  <a:pt x="196634" y="0"/>
                </a:moveTo>
                <a:lnTo>
                  <a:pt x="713765" y="1535595"/>
                </a:lnTo>
                <a:lnTo>
                  <a:pt x="812088" y="1502486"/>
                </a:lnTo>
                <a:lnTo>
                  <a:pt x="681672" y="1765338"/>
                </a:lnTo>
                <a:lnTo>
                  <a:pt x="418820" y="1634921"/>
                </a:lnTo>
                <a:lnTo>
                  <a:pt x="517131" y="1601812"/>
                </a:lnTo>
                <a:lnTo>
                  <a:pt x="0" y="66217"/>
                </a:lnTo>
                <a:lnTo>
                  <a:pt x="196634" y="0"/>
                </a:lnTo>
                <a:close/>
              </a:path>
            </a:pathLst>
          </a:custGeom>
          <a:ln w="25399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8083" y="4039133"/>
            <a:ext cx="1429385" cy="1410970"/>
          </a:xfrm>
          <a:custGeom>
            <a:avLst/>
            <a:gdLst/>
            <a:ahLst/>
            <a:cxnLst/>
            <a:rect l="l" t="t" r="r" b="b"/>
            <a:pathLst>
              <a:path w="1429384" h="1410970">
                <a:moveTo>
                  <a:pt x="145491" y="0"/>
                </a:moveTo>
                <a:lnTo>
                  <a:pt x="0" y="147929"/>
                </a:lnTo>
                <a:lnTo>
                  <a:pt x="1208532" y="1336509"/>
                </a:lnTo>
                <a:lnTo>
                  <a:pt x="1135799" y="1410474"/>
                </a:lnTo>
                <a:lnTo>
                  <a:pt x="1429207" y="1408023"/>
                </a:lnTo>
                <a:lnTo>
                  <a:pt x="1427383" y="1188567"/>
                </a:lnTo>
                <a:lnTo>
                  <a:pt x="1354023" y="1188567"/>
                </a:lnTo>
                <a:lnTo>
                  <a:pt x="145491" y="0"/>
                </a:lnTo>
                <a:close/>
              </a:path>
              <a:path w="1429384" h="1410970">
                <a:moveTo>
                  <a:pt x="1426768" y="1114602"/>
                </a:moveTo>
                <a:lnTo>
                  <a:pt x="1354023" y="1188567"/>
                </a:lnTo>
                <a:lnTo>
                  <a:pt x="1427383" y="1188567"/>
                </a:lnTo>
                <a:lnTo>
                  <a:pt x="1426768" y="1114602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8083" y="4039133"/>
            <a:ext cx="1429385" cy="1410970"/>
          </a:xfrm>
          <a:custGeom>
            <a:avLst/>
            <a:gdLst/>
            <a:ahLst/>
            <a:cxnLst/>
            <a:rect l="l" t="t" r="r" b="b"/>
            <a:pathLst>
              <a:path w="1429384" h="1410970">
                <a:moveTo>
                  <a:pt x="145491" y="0"/>
                </a:moveTo>
                <a:lnTo>
                  <a:pt x="1354023" y="1188567"/>
                </a:lnTo>
                <a:lnTo>
                  <a:pt x="1426768" y="1114602"/>
                </a:lnTo>
                <a:lnTo>
                  <a:pt x="1429207" y="1408023"/>
                </a:lnTo>
                <a:lnTo>
                  <a:pt x="1135799" y="1410474"/>
                </a:lnTo>
                <a:lnTo>
                  <a:pt x="1208532" y="1336509"/>
                </a:lnTo>
                <a:lnTo>
                  <a:pt x="0" y="147929"/>
                </a:lnTo>
                <a:lnTo>
                  <a:pt x="145491" y="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6825">
              <a:lnSpc>
                <a:spcPct val="100000"/>
              </a:lnSpc>
            </a:pPr>
            <a:r>
              <a:rPr spc="-270" dirty="0">
                <a:solidFill>
                  <a:srgbClr val="FFFFFF"/>
                </a:solidFill>
                <a:latin typeface="Arial"/>
                <a:cs typeface="Arial"/>
              </a:rPr>
              <a:t>Resolve</a:t>
            </a:r>
            <a:r>
              <a:rPr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550" y="1480390"/>
            <a:ext cx="8675370" cy="485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.</a:t>
            </a:r>
            <a:r>
              <a:rPr sz="1800" spc="-100" dirty="0">
                <a:solidFill>
                  <a:srgbClr val="FFC66D"/>
                </a:solidFill>
                <a:latin typeface="Monaco"/>
                <a:cs typeface="Monaco"/>
              </a:rPr>
              <a:t>when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'/EditBook/:bookID'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1800" spc="-35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512445" marR="2638425">
              <a:lnSpc>
                <a:spcPct val="100000"/>
              </a:lnSpc>
            </a:pPr>
            <a:r>
              <a:rPr sz="1800" spc="-100" dirty="0">
                <a:solidFill>
                  <a:srgbClr val="9876AA"/>
                </a:solidFill>
                <a:latin typeface="Monaco"/>
                <a:cs typeface="Monaco"/>
              </a:rPr>
              <a:t>templateUrl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'/app/templates/editBook.html'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1800" spc="-100" dirty="0">
                <a:solidFill>
                  <a:srgbClr val="9876AA"/>
                </a:solidFill>
                <a:latin typeface="Monaco"/>
                <a:cs typeface="Monaco"/>
              </a:rPr>
              <a:t>controller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'EditBookController'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1800" spc="-100" dirty="0">
                <a:solidFill>
                  <a:srgbClr val="9876AA"/>
                </a:solidFill>
                <a:latin typeface="Monaco"/>
                <a:cs typeface="Monaco"/>
              </a:rPr>
              <a:t>controllerAs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1800" spc="-2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'bookEditor'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endParaRPr sz="1800">
              <a:latin typeface="Monaco"/>
              <a:cs typeface="Monaco"/>
            </a:endParaRPr>
          </a:p>
          <a:p>
            <a:pPr marL="512445">
              <a:lnSpc>
                <a:spcPct val="100000"/>
              </a:lnSpc>
            </a:pPr>
            <a:r>
              <a:rPr sz="1800" spc="-100" dirty="0">
                <a:solidFill>
                  <a:srgbClr val="9876AA"/>
                </a:solidFill>
                <a:latin typeface="Monaco"/>
                <a:cs typeface="Monaco"/>
              </a:rPr>
              <a:t>resolve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1800" spc="-12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1015365">
              <a:lnSpc>
                <a:spcPct val="100000"/>
              </a:lnSpc>
            </a:pPr>
            <a:r>
              <a:rPr sz="1800" spc="-100" dirty="0">
                <a:solidFill>
                  <a:srgbClr val="FFC66D"/>
                </a:solidFill>
                <a:latin typeface="Monaco"/>
                <a:cs typeface="Monaco"/>
              </a:rPr>
              <a:t>books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1800" b="1" spc="-100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(dataService)</a:t>
            </a:r>
            <a:r>
              <a:rPr sz="1800" spc="-1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1517015">
              <a:lnSpc>
                <a:spcPct val="100000"/>
              </a:lnSpc>
            </a:pPr>
            <a:r>
              <a:rPr sz="1800" b="1" spc="-100" dirty="0">
                <a:solidFill>
                  <a:srgbClr val="CC7832"/>
                </a:solidFill>
                <a:latin typeface="Courier New"/>
                <a:cs typeface="Courier New"/>
              </a:rPr>
              <a:t>return</a:t>
            </a:r>
            <a:r>
              <a:rPr sz="1800" b="1" spc="15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dataService.</a:t>
            </a:r>
            <a:r>
              <a:rPr sz="1800" spc="-100" dirty="0">
                <a:solidFill>
                  <a:srgbClr val="9876AA"/>
                </a:solidFill>
                <a:latin typeface="Monaco"/>
                <a:cs typeface="Monaco"/>
              </a:rPr>
              <a:t>getAllBooks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()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1800">
              <a:latin typeface="Monaco"/>
              <a:cs typeface="Monaco"/>
            </a:endParaRPr>
          </a:p>
          <a:p>
            <a:pPr marL="1015365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  <a:p>
            <a:pPr marL="512445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endParaRPr sz="1800">
              <a:latin typeface="Monaco"/>
              <a:cs typeface="Monaco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800" spc="-100" dirty="0">
                <a:solidFill>
                  <a:srgbClr val="9876AA"/>
                </a:solidFill>
                <a:latin typeface="Monaco"/>
                <a:cs typeface="Monaco"/>
              </a:rPr>
              <a:t>angular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.module(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'app'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)</a:t>
            </a:r>
            <a:endParaRPr sz="1800">
              <a:latin typeface="Monaco"/>
              <a:cs typeface="Monaco"/>
            </a:endParaRPr>
          </a:p>
          <a:p>
            <a:pPr marL="51308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.</a:t>
            </a:r>
            <a:r>
              <a:rPr sz="1800" spc="-100" dirty="0">
                <a:solidFill>
                  <a:srgbClr val="FFC66D"/>
                </a:solidFill>
                <a:latin typeface="Monaco"/>
                <a:cs typeface="Monaco"/>
              </a:rPr>
              <a:t>controller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'EditBookController'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[</a:t>
            </a:r>
            <a:r>
              <a:rPr sz="1800" spc="-100" dirty="0">
                <a:solidFill>
                  <a:srgbClr val="6A8759"/>
                </a:solidFill>
                <a:latin typeface="Monaco"/>
                <a:cs typeface="Monaco"/>
              </a:rPr>
              <a:t>'books'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1800" spc="229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FFC66D"/>
                </a:solidFill>
                <a:latin typeface="Monaco"/>
                <a:cs typeface="Monaco"/>
              </a:rPr>
              <a:t>EditBookController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])</a:t>
            </a:r>
            <a:r>
              <a:rPr sz="18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18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1800" spc="-100" dirty="0">
                <a:solidFill>
                  <a:srgbClr val="FFC66D"/>
                </a:solidFill>
                <a:latin typeface="Monaco"/>
                <a:cs typeface="Monaco"/>
              </a:rPr>
              <a:t>EditBookController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(books)</a:t>
            </a:r>
            <a:r>
              <a:rPr sz="1800" spc="3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512445">
              <a:lnSpc>
                <a:spcPct val="100000"/>
              </a:lnSpc>
            </a:pPr>
            <a:r>
              <a:rPr sz="1800" spc="-90" dirty="0">
                <a:solidFill>
                  <a:srgbClr val="818181"/>
                </a:solidFill>
                <a:latin typeface="Monaco"/>
                <a:cs typeface="Monaco"/>
              </a:rPr>
              <a:t>// </a:t>
            </a:r>
            <a:r>
              <a:rPr sz="1800" spc="-100" dirty="0">
                <a:solidFill>
                  <a:srgbClr val="818181"/>
                </a:solidFill>
                <a:latin typeface="Monaco"/>
                <a:cs typeface="Monaco"/>
              </a:rPr>
              <a:t>configure controller</a:t>
            </a:r>
            <a:r>
              <a:rPr sz="1800" spc="-50" dirty="0">
                <a:solidFill>
                  <a:srgbClr val="818181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818181"/>
                </a:solidFill>
                <a:latin typeface="Monaco"/>
                <a:cs typeface="Monaco"/>
              </a:rPr>
              <a:t>here</a:t>
            </a:r>
            <a:endParaRPr sz="18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6015" y="3077819"/>
            <a:ext cx="3242945" cy="1870710"/>
          </a:xfrm>
          <a:custGeom>
            <a:avLst/>
            <a:gdLst/>
            <a:ahLst/>
            <a:cxnLst/>
            <a:rect l="l" t="t" r="r" b="b"/>
            <a:pathLst>
              <a:path w="3242945" h="1870710">
                <a:moveTo>
                  <a:pt x="45224" y="0"/>
                </a:moveTo>
                <a:lnTo>
                  <a:pt x="0" y="81178"/>
                </a:lnTo>
                <a:lnTo>
                  <a:pt x="3139008" y="1829930"/>
                </a:lnTo>
                <a:lnTo>
                  <a:pt x="3116402" y="1870519"/>
                </a:lnTo>
                <a:lnTo>
                  <a:pt x="3242805" y="1834553"/>
                </a:lnTo>
                <a:lnTo>
                  <a:pt x="3218397" y="1748751"/>
                </a:lnTo>
                <a:lnTo>
                  <a:pt x="3184232" y="1748751"/>
                </a:lnTo>
                <a:lnTo>
                  <a:pt x="45224" y="0"/>
                </a:lnTo>
                <a:close/>
              </a:path>
              <a:path w="3242945" h="1870710">
                <a:moveTo>
                  <a:pt x="3206851" y="1708162"/>
                </a:moveTo>
                <a:lnTo>
                  <a:pt x="3184232" y="1748751"/>
                </a:lnTo>
                <a:lnTo>
                  <a:pt x="3218397" y="1748751"/>
                </a:lnTo>
                <a:lnTo>
                  <a:pt x="3206851" y="1708162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6014" y="3077820"/>
            <a:ext cx="3242945" cy="1870710"/>
          </a:xfrm>
          <a:custGeom>
            <a:avLst/>
            <a:gdLst/>
            <a:ahLst/>
            <a:cxnLst/>
            <a:rect l="l" t="t" r="r" b="b"/>
            <a:pathLst>
              <a:path w="3242945" h="1870710">
                <a:moveTo>
                  <a:pt x="45224" y="0"/>
                </a:moveTo>
                <a:lnTo>
                  <a:pt x="3184232" y="1748751"/>
                </a:lnTo>
                <a:lnTo>
                  <a:pt x="3206851" y="1708162"/>
                </a:lnTo>
                <a:lnTo>
                  <a:pt x="3242792" y="1834553"/>
                </a:lnTo>
                <a:lnTo>
                  <a:pt x="3116402" y="1870519"/>
                </a:lnTo>
                <a:lnTo>
                  <a:pt x="3139008" y="1829930"/>
                </a:lnTo>
                <a:lnTo>
                  <a:pt x="0" y="81178"/>
                </a:lnTo>
                <a:lnTo>
                  <a:pt x="45224" y="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7063" y="3185601"/>
            <a:ext cx="2052320" cy="2296160"/>
          </a:xfrm>
          <a:custGeom>
            <a:avLst/>
            <a:gdLst/>
            <a:ahLst/>
            <a:cxnLst/>
            <a:rect l="l" t="t" r="r" b="b"/>
            <a:pathLst>
              <a:path w="2052320" h="2296160">
                <a:moveTo>
                  <a:pt x="69735" y="0"/>
                </a:moveTo>
                <a:lnTo>
                  <a:pt x="0" y="61849"/>
                </a:lnTo>
                <a:lnTo>
                  <a:pt x="1947240" y="2257310"/>
                </a:lnTo>
                <a:lnTo>
                  <a:pt x="1912378" y="2288235"/>
                </a:lnTo>
                <a:lnTo>
                  <a:pt x="2043963" y="2296121"/>
                </a:lnTo>
                <a:lnTo>
                  <a:pt x="2049996" y="2195461"/>
                </a:lnTo>
                <a:lnTo>
                  <a:pt x="2016975" y="2195461"/>
                </a:lnTo>
                <a:lnTo>
                  <a:pt x="69735" y="0"/>
                </a:lnTo>
                <a:close/>
              </a:path>
              <a:path w="2052320" h="2296160">
                <a:moveTo>
                  <a:pt x="2051850" y="2164537"/>
                </a:moveTo>
                <a:lnTo>
                  <a:pt x="2016975" y="2195461"/>
                </a:lnTo>
                <a:lnTo>
                  <a:pt x="2049996" y="2195461"/>
                </a:lnTo>
                <a:lnTo>
                  <a:pt x="2051850" y="2164537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7063" y="3185601"/>
            <a:ext cx="2052320" cy="2296160"/>
          </a:xfrm>
          <a:custGeom>
            <a:avLst/>
            <a:gdLst/>
            <a:ahLst/>
            <a:cxnLst/>
            <a:rect l="l" t="t" r="r" b="b"/>
            <a:pathLst>
              <a:path w="2052320" h="2296160">
                <a:moveTo>
                  <a:pt x="69735" y="0"/>
                </a:moveTo>
                <a:lnTo>
                  <a:pt x="2016975" y="2195461"/>
                </a:lnTo>
                <a:lnTo>
                  <a:pt x="2051850" y="2164537"/>
                </a:lnTo>
                <a:lnTo>
                  <a:pt x="2043963" y="2296121"/>
                </a:lnTo>
                <a:lnTo>
                  <a:pt x="1912378" y="2288235"/>
                </a:lnTo>
                <a:lnTo>
                  <a:pt x="1947240" y="2257310"/>
                </a:lnTo>
                <a:lnTo>
                  <a:pt x="0" y="61849"/>
                </a:lnTo>
                <a:lnTo>
                  <a:pt x="69735" y="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302" y="255193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80" h="390525">
                <a:moveTo>
                  <a:pt x="902208" y="0"/>
                </a:moveTo>
                <a:lnTo>
                  <a:pt x="902208" y="97536"/>
                </a:lnTo>
                <a:lnTo>
                  <a:pt x="0" y="97536"/>
                </a:lnTo>
                <a:lnTo>
                  <a:pt x="0" y="292608"/>
                </a:lnTo>
                <a:lnTo>
                  <a:pt x="902208" y="292608"/>
                </a:lnTo>
                <a:lnTo>
                  <a:pt x="902208" y="390144"/>
                </a:lnTo>
                <a:lnTo>
                  <a:pt x="1097280" y="195072"/>
                </a:lnTo>
                <a:lnTo>
                  <a:pt x="902208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302" y="2551938"/>
            <a:ext cx="1097280" cy="390525"/>
          </a:xfrm>
          <a:custGeom>
            <a:avLst/>
            <a:gdLst/>
            <a:ahLst/>
            <a:cxnLst/>
            <a:rect l="l" t="t" r="r" b="b"/>
            <a:pathLst>
              <a:path w="1097280" h="390525">
                <a:moveTo>
                  <a:pt x="0" y="97536"/>
                </a:moveTo>
                <a:lnTo>
                  <a:pt x="902208" y="97536"/>
                </a:lnTo>
                <a:lnTo>
                  <a:pt x="902208" y="0"/>
                </a:lnTo>
                <a:lnTo>
                  <a:pt x="1097280" y="195072"/>
                </a:lnTo>
                <a:lnTo>
                  <a:pt x="902208" y="390144"/>
                </a:lnTo>
                <a:lnTo>
                  <a:pt x="902208" y="292608"/>
                </a:lnTo>
                <a:lnTo>
                  <a:pt x="0" y="292608"/>
                </a:lnTo>
                <a:lnTo>
                  <a:pt x="0" y="97536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7678" y="3094480"/>
            <a:ext cx="1097280" cy="391795"/>
          </a:xfrm>
          <a:custGeom>
            <a:avLst/>
            <a:gdLst/>
            <a:ahLst/>
            <a:cxnLst/>
            <a:rect l="l" t="t" r="r" b="b"/>
            <a:pathLst>
              <a:path w="1097279" h="391795">
                <a:moveTo>
                  <a:pt x="195833" y="0"/>
                </a:moveTo>
                <a:lnTo>
                  <a:pt x="0" y="195833"/>
                </a:lnTo>
                <a:lnTo>
                  <a:pt x="195833" y="391667"/>
                </a:lnTo>
                <a:lnTo>
                  <a:pt x="195833" y="293750"/>
                </a:lnTo>
                <a:lnTo>
                  <a:pt x="1097279" y="293750"/>
                </a:lnTo>
                <a:lnTo>
                  <a:pt x="1097279" y="97916"/>
                </a:lnTo>
                <a:lnTo>
                  <a:pt x="195833" y="97916"/>
                </a:lnTo>
                <a:lnTo>
                  <a:pt x="195833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7678" y="3094480"/>
            <a:ext cx="1097280" cy="391795"/>
          </a:xfrm>
          <a:custGeom>
            <a:avLst/>
            <a:gdLst/>
            <a:ahLst/>
            <a:cxnLst/>
            <a:rect l="l" t="t" r="r" b="b"/>
            <a:pathLst>
              <a:path w="1097279" h="391795">
                <a:moveTo>
                  <a:pt x="1097279" y="293750"/>
                </a:moveTo>
                <a:lnTo>
                  <a:pt x="195833" y="293750"/>
                </a:lnTo>
                <a:lnTo>
                  <a:pt x="195833" y="391667"/>
                </a:lnTo>
                <a:lnTo>
                  <a:pt x="0" y="195833"/>
                </a:lnTo>
                <a:lnTo>
                  <a:pt x="195833" y="0"/>
                </a:lnTo>
                <a:lnTo>
                  <a:pt x="195833" y="97916"/>
                </a:lnTo>
                <a:lnTo>
                  <a:pt x="1097279" y="97916"/>
                </a:lnTo>
                <a:lnTo>
                  <a:pt x="1097279" y="293750"/>
                </a:lnTo>
                <a:close/>
              </a:path>
            </a:pathLst>
          </a:custGeom>
          <a:ln w="25907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45" dirty="0">
                <a:latin typeface="Arial"/>
                <a:cs typeface="Arial"/>
              </a:rPr>
              <a:t>Events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related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route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changes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broadcast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on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$rootScope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5" dirty="0">
                <a:latin typeface="Arial"/>
                <a:cs typeface="Arial"/>
              </a:rPr>
              <a:t>Inject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$rootScope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define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event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handlers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10" dirty="0">
                <a:latin typeface="Arial"/>
                <a:cs typeface="Arial"/>
              </a:rPr>
              <a:t>Use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$rootScope.$on()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specify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event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types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to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listen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for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35" dirty="0">
                <a:latin typeface="Arial"/>
                <a:cs typeface="Arial"/>
              </a:rPr>
              <a:t>$route </a:t>
            </a:r>
            <a:r>
              <a:rPr sz="2600" spc="-70" dirty="0">
                <a:latin typeface="Arial"/>
                <a:cs typeface="Arial"/>
              </a:rPr>
              <a:t>defines </a:t>
            </a:r>
            <a:r>
              <a:rPr sz="2600" spc="-15" dirty="0">
                <a:latin typeface="Arial"/>
                <a:cs typeface="Arial"/>
              </a:rPr>
              <a:t>four</a:t>
            </a:r>
            <a:r>
              <a:rPr sz="2600" spc="-484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events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0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75" dirty="0">
                <a:solidFill>
                  <a:srgbClr val="58595B"/>
                </a:solidFill>
                <a:latin typeface="Arial"/>
                <a:cs typeface="Arial"/>
              </a:rPr>
              <a:t>$routeChangeStart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120" dirty="0">
                <a:solidFill>
                  <a:srgbClr val="58595B"/>
                </a:solidFill>
                <a:latin typeface="Arial"/>
                <a:cs typeface="Arial"/>
              </a:rPr>
              <a:t>$routeChangeSuccess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85" dirty="0">
                <a:solidFill>
                  <a:srgbClr val="58595B"/>
                </a:solidFill>
                <a:latin typeface="Arial"/>
                <a:cs typeface="Arial"/>
              </a:rPr>
              <a:t>$routeChangeError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50" dirty="0">
                <a:solidFill>
                  <a:srgbClr val="58595B"/>
                </a:solidFill>
                <a:latin typeface="Arial"/>
                <a:cs typeface="Arial"/>
              </a:rPr>
              <a:t>$routeUpdate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8935">
              <a:lnSpc>
                <a:spcPct val="100000"/>
              </a:lnSpc>
            </a:pPr>
            <a:r>
              <a:rPr spc="-65" dirty="0">
                <a:latin typeface="Arial"/>
                <a:cs typeface="Arial"/>
              </a:rPr>
              <a:t>$route</a:t>
            </a:r>
            <a:r>
              <a:rPr spc="-295" dirty="0">
                <a:latin typeface="Arial"/>
                <a:cs typeface="Arial"/>
              </a:rPr>
              <a:t> </a:t>
            </a:r>
            <a:r>
              <a:rPr spc="-245" dirty="0">
                <a:latin typeface="Arial"/>
                <a:cs typeface="Arial"/>
              </a:rPr>
              <a:t>Events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4210">
              <a:lnSpc>
                <a:spcPct val="100000"/>
              </a:lnSpc>
            </a:pPr>
            <a:r>
              <a:rPr spc="-155" dirty="0">
                <a:latin typeface="Arial"/>
                <a:cs typeface="Arial"/>
              </a:rPr>
              <a:t>Using </a:t>
            </a:r>
            <a:r>
              <a:rPr spc="-160" dirty="0">
                <a:latin typeface="Arial"/>
                <a:cs typeface="Arial"/>
              </a:rPr>
              <a:t>$cookies </a:t>
            </a:r>
            <a:r>
              <a:rPr spc="-100" dirty="0">
                <a:latin typeface="Arial"/>
                <a:cs typeface="Arial"/>
              </a:rPr>
              <a:t>and</a:t>
            </a:r>
            <a:r>
              <a:rPr spc="-560" dirty="0">
                <a:latin typeface="Arial"/>
                <a:cs typeface="Arial"/>
              </a:rPr>
              <a:t> </a:t>
            </a:r>
            <a:r>
              <a:rPr spc="-145" dirty="0">
                <a:latin typeface="Arial"/>
                <a:cs typeface="Arial"/>
              </a:rPr>
              <a:t>$cookieStore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158" y="1759223"/>
            <a:ext cx="5949315" cy="367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75" dirty="0">
                <a:solidFill>
                  <a:srgbClr val="58595B"/>
                </a:solidFill>
                <a:latin typeface="Arial"/>
                <a:cs typeface="Arial"/>
              </a:rPr>
              <a:t>Available</a:t>
            </a: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58595B"/>
                </a:solidFill>
                <a:latin typeface="Arial"/>
                <a:cs typeface="Arial"/>
              </a:rPr>
              <a:t>in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58595B"/>
                </a:solidFill>
                <a:latin typeface="Arial"/>
                <a:cs typeface="Arial"/>
              </a:rPr>
              <a:t>the</a:t>
            </a:r>
            <a:r>
              <a:rPr sz="26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ngCookies</a:t>
            </a:r>
            <a:r>
              <a:rPr sz="2600" spc="-20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58595B"/>
                </a:solidFill>
                <a:latin typeface="Arial"/>
                <a:cs typeface="Arial"/>
              </a:rPr>
              <a:t>module</a:t>
            </a:r>
            <a:endParaRPr sz="2600">
              <a:latin typeface="Arial"/>
              <a:cs typeface="Arial"/>
            </a:endParaRPr>
          </a:p>
          <a:p>
            <a:pPr marL="309880" marR="50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10" dirty="0">
                <a:solidFill>
                  <a:srgbClr val="58595B"/>
                </a:solidFill>
                <a:latin typeface="Arial"/>
                <a:cs typeface="Arial"/>
              </a:rPr>
              <a:t>Use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58595B"/>
                </a:solidFill>
                <a:latin typeface="Arial"/>
                <a:cs typeface="Arial"/>
              </a:rPr>
              <a:t>$cookies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58595B"/>
                </a:solidFill>
                <a:latin typeface="Arial"/>
                <a:cs typeface="Arial"/>
              </a:rPr>
              <a:t>to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58595B"/>
                </a:solidFill>
                <a:latin typeface="Arial"/>
                <a:cs typeface="Arial"/>
              </a:rPr>
              <a:t>read/write</a:t>
            </a:r>
            <a:r>
              <a:rPr sz="2600" spc="-22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rgbClr val="58595B"/>
                </a:solidFill>
                <a:latin typeface="Arial"/>
                <a:cs typeface="Arial"/>
              </a:rPr>
              <a:t>simple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rgbClr val="58595B"/>
                </a:solidFill>
                <a:latin typeface="Arial"/>
                <a:cs typeface="Arial"/>
              </a:rPr>
              <a:t>strings  </a:t>
            </a:r>
            <a:r>
              <a:rPr sz="2600" spc="-229" dirty="0">
                <a:solidFill>
                  <a:srgbClr val="58595B"/>
                </a:solidFill>
                <a:latin typeface="Arial"/>
                <a:cs typeface="Arial"/>
              </a:rPr>
              <a:t>as </a:t>
            </a:r>
            <a:r>
              <a:rPr sz="2600" spc="-35" dirty="0">
                <a:solidFill>
                  <a:srgbClr val="58595B"/>
                </a:solidFill>
                <a:latin typeface="Arial"/>
                <a:cs typeface="Arial"/>
              </a:rPr>
              <a:t>properties </a:t>
            </a:r>
            <a:r>
              <a:rPr sz="2600" spc="-15" dirty="0">
                <a:solidFill>
                  <a:srgbClr val="58595B"/>
                </a:solidFill>
                <a:latin typeface="Arial"/>
                <a:cs typeface="Arial"/>
              </a:rPr>
              <a:t>on </a:t>
            </a:r>
            <a:r>
              <a:rPr sz="2600" spc="-5" dirty="0">
                <a:solidFill>
                  <a:srgbClr val="58595B"/>
                </a:solidFill>
                <a:latin typeface="Arial"/>
                <a:cs typeface="Arial"/>
              </a:rPr>
              <a:t>the</a:t>
            </a:r>
            <a:r>
              <a:rPr sz="2600" spc="-5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10" dirty="0">
                <a:solidFill>
                  <a:srgbClr val="58595B"/>
                </a:solidFill>
                <a:latin typeface="Arial"/>
                <a:cs typeface="Arial"/>
              </a:rPr>
              <a:t>Use </a:t>
            </a:r>
            <a:r>
              <a:rPr sz="2600" spc="-85" dirty="0">
                <a:solidFill>
                  <a:srgbClr val="58595B"/>
                </a:solidFill>
                <a:latin typeface="Arial"/>
                <a:cs typeface="Arial"/>
              </a:rPr>
              <a:t>$cookieStore </a:t>
            </a:r>
            <a:r>
              <a:rPr sz="2600" spc="55" dirty="0">
                <a:solidFill>
                  <a:srgbClr val="58595B"/>
                </a:solidFill>
                <a:latin typeface="Arial"/>
                <a:cs typeface="Arial"/>
              </a:rPr>
              <a:t>to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read/write</a:t>
            </a:r>
            <a:r>
              <a:rPr sz="2600" spc="-54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58595B"/>
                </a:solidFill>
                <a:latin typeface="Arial"/>
                <a:cs typeface="Arial"/>
              </a:rPr>
              <a:t>objects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80" dirty="0">
                <a:solidFill>
                  <a:srgbClr val="58595B"/>
                </a:solidFill>
                <a:latin typeface="Arial"/>
                <a:cs typeface="Arial"/>
              </a:rPr>
              <a:t>Serialized/deserialized </a:t>
            </a:r>
            <a:r>
              <a:rPr sz="2400" spc="45" dirty="0">
                <a:solidFill>
                  <a:srgbClr val="58595B"/>
                </a:solidFill>
                <a:latin typeface="Arial"/>
                <a:cs typeface="Arial"/>
              </a:rPr>
              <a:t>to </a:t>
            </a:r>
            <a:r>
              <a:rPr sz="2400" spc="-60" dirty="0">
                <a:solidFill>
                  <a:srgbClr val="58595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58595B"/>
                </a:solidFill>
                <a:latin typeface="Arial"/>
                <a:cs typeface="Arial"/>
              </a:rPr>
              <a:t>from</a:t>
            </a:r>
            <a:r>
              <a:rPr sz="2400" spc="-47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75" dirty="0">
                <a:solidFill>
                  <a:srgbClr val="58595B"/>
                </a:solidFill>
                <a:latin typeface="Arial"/>
                <a:cs typeface="Arial"/>
              </a:rPr>
              <a:t>JSON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80" dirty="0">
                <a:solidFill>
                  <a:srgbClr val="58595B"/>
                </a:solidFill>
                <a:latin typeface="Arial"/>
                <a:cs typeface="Arial"/>
              </a:rPr>
              <a:t>get(key);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70" dirty="0">
                <a:solidFill>
                  <a:srgbClr val="58595B"/>
                </a:solidFill>
                <a:latin typeface="Arial"/>
                <a:cs typeface="Arial"/>
              </a:rPr>
              <a:t>put(key,</a:t>
            </a:r>
            <a:r>
              <a:rPr sz="24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58595B"/>
                </a:solidFill>
                <a:latin typeface="Arial"/>
                <a:cs typeface="Arial"/>
              </a:rPr>
              <a:t>value);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95" dirty="0">
                <a:solidFill>
                  <a:srgbClr val="58595B"/>
                </a:solidFill>
                <a:latin typeface="Arial"/>
                <a:cs typeface="Arial"/>
              </a:rPr>
              <a:t>remove(key);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915" y="4183379"/>
            <a:ext cx="3462654" cy="2085339"/>
          </a:xfrm>
          <a:prstGeom prst="rect">
            <a:avLst/>
          </a:prstGeom>
          <a:solidFill>
            <a:srgbClr val="79A14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874394">
              <a:lnSpc>
                <a:spcPct val="100000"/>
              </a:lnSpc>
              <a:spcBef>
                <a:spcPts val="2435"/>
              </a:spcBef>
            </a:pP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constant()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0592" y="4183379"/>
            <a:ext cx="3462654" cy="2085339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35"/>
              </a:spcBef>
            </a:pP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value()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5488" y="1801367"/>
            <a:ext cx="3462654" cy="2085339"/>
          </a:xfrm>
          <a:prstGeom prst="rect">
            <a:avLst/>
          </a:prstGeom>
          <a:solidFill>
            <a:srgbClr val="908E9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022350">
              <a:lnSpc>
                <a:spcPct val="100000"/>
              </a:lnSpc>
              <a:spcBef>
                <a:spcPts val="2445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service()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0164" y="1801367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018540">
              <a:lnSpc>
                <a:spcPct val="100000"/>
              </a:lnSpc>
              <a:spcBef>
                <a:spcPts val="2445"/>
              </a:spcBef>
            </a:pP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factory()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363" y="1801367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895350">
              <a:lnSpc>
                <a:spcPct val="100000"/>
              </a:lnSpc>
              <a:spcBef>
                <a:spcPts val="2445"/>
              </a:spcBef>
            </a:pP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provider()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6830">
              <a:lnSpc>
                <a:spcPct val="100000"/>
              </a:lnSpc>
            </a:pPr>
            <a:r>
              <a:rPr spc="-190" dirty="0">
                <a:solidFill>
                  <a:srgbClr val="58595B"/>
                </a:solidFill>
                <a:latin typeface="Arial"/>
                <a:cs typeface="Arial"/>
              </a:rPr>
              <a:t>5 </a:t>
            </a:r>
            <a:r>
              <a:rPr spc="-204" dirty="0">
                <a:solidFill>
                  <a:srgbClr val="58595B"/>
                </a:solidFill>
                <a:latin typeface="Arial"/>
                <a:cs typeface="Arial"/>
              </a:rPr>
              <a:t>Service</a:t>
            </a:r>
            <a:r>
              <a:rPr spc="-4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pc="-229" dirty="0">
                <a:solidFill>
                  <a:srgbClr val="58595B"/>
                </a:solidFill>
                <a:latin typeface="Arial"/>
                <a:cs typeface="Arial"/>
              </a:rPr>
              <a:t>Flavors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9454">
              <a:lnSpc>
                <a:spcPct val="100000"/>
              </a:lnSpc>
            </a:pPr>
            <a:r>
              <a:rPr spc="-155" dirty="0">
                <a:latin typeface="Arial"/>
                <a:cs typeface="Arial"/>
              </a:rPr>
              <a:t>Using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$log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85" dirty="0">
                <a:latin typeface="Arial"/>
                <a:cs typeface="Arial"/>
              </a:rPr>
              <a:t>Simple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wrapper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around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common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console  </a:t>
            </a:r>
            <a:r>
              <a:rPr sz="2600" spc="-30" dirty="0">
                <a:latin typeface="Arial"/>
                <a:cs typeface="Arial"/>
              </a:rPr>
              <a:t>functions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65" dirty="0">
                <a:solidFill>
                  <a:srgbClr val="58595B"/>
                </a:solidFill>
                <a:latin typeface="Arial"/>
                <a:cs typeface="Arial"/>
              </a:rPr>
              <a:t>log();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60" dirty="0">
                <a:solidFill>
                  <a:srgbClr val="58595B"/>
                </a:solidFill>
                <a:latin typeface="Arial"/>
                <a:cs typeface="Arial"/>
              </a:rPr>
              <a:t>info();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85" dirty="0">
                <a:solidFill>
                  <a:srgbClr val="58595B"/>
                </a:solidFill>
                <a:latin typeface="Arial"/>
                <a:cs typeface="Arial"/>
              </a:rPr>
              <a:t>warn();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85" dirty="0">
                <a:solidFill>
                  <a:srgbClr val="58595B"/>
                </a:solidFill>
                <a:latin typeface="Arial"/>
                <a:cs typeface="Arial"/>
              </a:rPr>
              <a:t>error();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65" dirty="0">
                <a:solidFill>
                  <a:srgbClr val="58595B"/>
                </a:solidFill>
                <a:latin typeface="Arial"/>
                <a:cs typeface="Arial"/>
              </a:rPr>
              <a:t>debug();</a:t>
            </a:r>
            <a:endParaRPr sz="24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8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10" dirty="0">
                <a:latin typeface="Arial"/>
                <a:cs typeface="Arial"/>
              </a:rPr>
              <a:t>Output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with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debug()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is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configurable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</a:pPr>
            <a:r>
              <a:rPr sz="2600" spc="-65" dirty="0">
                <a:latin typeface="Arial"/>
                <a:cs typeface="Arial"/>
              </a:rPr>
              <a:t>$logProvider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270" y="1754885"/>
            <a:ext cx="0" cy="4173220"/>
          </a:xfrm>
          <a:custGeom>
            <a:avLst/>
            <a:gdLst/>
            <a:ahLst/>
            <a:cxnLst/>
            <a:rect l="l" t="t" r="r" b="b"/>
            <a:pathLst>
              <a:path h="4173220">
                <a:moveTo>
                  <a:pt x="0" y="0"/>
                </a:moveTo>
                <a:lnTo>
                  <a:pt x="0" y="4172851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0871" rIns="0" bIns="0" rtlCol="0">
            <a:spAutoFit/>
          </a:bodyPr>
          <a:lstStyle/>
          <a:p>
            <a:pPr marL="3874135">
              <a:lnSpc>
                <a:spcPct val="100000"/>
              </a:lnSpc>
            </a:pPr>
            <a:r>
              <a:rPr spc="-130" dirty="0">
                <a:latin typeface="Arial"/>
                <a:cs typeface="Arial"/>
              </a:rPr>
              <a:t>Lots </a:t>
            </a:r>
            <a:r>
              <a:rPr spc="15" dirty="0">
                <a:latin typeface="Arial"/>
                <a:cs typeface="Arial"/>
              </a:rPr>
              <a:t>of </a:t>
            </a:r>
            <a:r>
              <a:rPr spc="25" dirty="0">
                <a:latin typeface="Arial"/>
                <a:cs typeface="Arial"/>
              </a:rPr>
              <a:t>built-in</a:t>
            </a:r>
            <a:r>
              <a:rPr spc="-575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services</a:t>
            </a:r>
          </a:p>
          <a:p>
            <a:pPr marL="3874135" marR="5080">
              <a:lnSpc>
                <a:spcPct val="141600"/>
              </a:lnSpc>
              <a:spcBef>
                <a:spcPts val="10"/>
              </a:spcBef>
            </a:pPr>
            <a:r>
              <a:rPr spc="-80" dirty="0">
                <a:latin typeface="Arial"/>
                <a:cs typeface="Arial"/>
              </a:rPr>
              <a:t>Conceptually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no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different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custom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services  </a:t>
            </a:r>
            <a:r>
              <a:rPr spc="-60" dirty="0">
                <a:latin typeface="Arial"/>
                <a:cs typeface="Arial"/>
              </a:rPr>
              <a:t>Routing </a:t>
            </a:r>
            <a:r>
              <a:rPr spc="-55" dirty="0">
                <a:latin typeface="Arial"/>
                <a:cs typeface="Arial"/>
              </a:rPr>
              <a:t>around 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spc="-535" dirty="0">
                <a:latin typeface="Arial"/>
                <a:cs typeface="Arial"/>
              </a:rPr>
              <a:t> </a:t>
            </a:r>
            <a:r>
              <a:rPr spc="-500" dirty="0">
                <a:latin typeface="Arial"/>
                <a:cs typeface="Arial"/>
              </a:rPr>
              <a:t>SPA</a:t>
            </a:r>
          </a:p>
          <a:p>
            <a:pPr marL="3874135">
              <a:lnSpc>
                <a:spcPct val="100000"/>
              </a:lnSpc>
              <a:spcBef>
                <a:spcPts val="1595"/>
              </a:spcBef>
            </a:pPr>
            <a:r>
              <a:rPr spc="-114" dirty="0">
                <a:latin typeface="Arial"/>
                <a:cs typeface="Arial"/>
              </a:rPr>
              <a:t>Using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$q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to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manage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asynchronous</a:t>
            </a:r>
            <a:r>
              <a:rPr spc="-254" dirty="0">
                <a:latin typeface="Arial"/>
                <a:cs typeface="Arial"/>
              </a:rPr>
              <a:t> </a:t>
            </a:r>
            <a:r>
              <a:rPr spc="-130" dirty="0">
                <a:latin typeface="Arial"/>
                <a:cs typeface="Arial"/>
              </a:rPr>
              <a:t>calls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5025">
              <a:lnSpc>
                <a:spcPct val="100000"/>
              </a:lnSpc>
            </a:pPr>
            <a:r>
              <a:rPr spc="-430" dirty="0">
                <a:latin typeface="Arial"/>
                <a:cs typeface="Arial"/>
              </a:rPr>
              <a:t>S</a:t>
            </a:r>
            <a:r>
              <a:rPr spc="-365" dirty="0">
                <a:latin typeface="Arial"/>
                <a:cs typeface="Arial"/>
              </a:rPr>
              <a:t>u</a:t>
            </a:r>
            <a:r>
              <a:rPr spc="-100" dirty="0">
                <a:latin typeface="Arial"/>
                <a:cs typeface="Arial"/>
              </a:rPr>
              <a:t>mma</a:t>
            </a:r>
            <a:r>
              <a:rPr spc="60" dirty="0">
                <a:latin typeface="Arial"/>
                <a:cs typeface="Arial"/>
              </a:rPr>
              <a:t>r</a:t>
            </a:r>
            <a:r>
              <a:rPr spc="-130" dirty="0">
                <a:latin typeface="Arial"/>
                <a:cs typeface="Arial"/>
              </a:rPr>
              <a:t>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270" y="1754885"/>
            <a:ext cx="0" cy="4173220"/>
          </a:xfrm>
          <a:custGeom>
            <a:avLst/>
            <a:gdLst/>
            <a:ahLst/>
            <a:cxnLst/>
            <a:rect l="l" t="t" r="r" b="b"/>
            <a:pathLst>
              <a:path h="4173220">
                <a:moveTo>
                  <a:pt x="0" y="0"/>
                </a:moveTo>
                <a:lnTo>
                  <a:pt x="0" y="4172851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6166" y="2026731"/>
            <a:ext cx="5640705" cy="278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700"/>
              </a:lnSpc>
            </a:pPr>
            <a:r>
              <a:rPr sz="3200" spc="-60" dirty="0">
                <a:solidFill>
                  <a:srgbClr val="58595B"/>
                </a:solidFill>
                <a:latin typeface="Arial"/>
                <a:cs typeface="Arial"/>
              </a:rPr>
              <a:t>Understanding </a:t>
            </a:r>
            <a:r>
              <a:rPr sz="3200" spc="40" dirty="0">
                <a:solidFill>
                  <a:srgbClr val="58595B"/>
                </a:solidFill>
                <a:latin typeface="Arial"/>
                <a:cs typeface="Arial"/>
              </a:rPr>
              <a:t>$http </a:t>
            </a:r>
            <a:r>
              <a:rPr sz="3200" spc="-165" dirty="0">
                <a:solidFill>
                  <a:srgbClr val="58595B"/>
                </a:solidFill>
                <a:latin typeface="Arial"/>
                <a:cs typeface="Arial"/>
              </a:rPr>
              <a:t>basics  </a:t>
            </a:r>
            <a:r>
              <a:rPr sz="3200" spc="-114" dirty="0">
                <a:solidFill>
                  <a:srgbClr val="58595B"/>
                </a:solidFill>
                <a:latin typeface="Arial"/>
                <a:cs typeface="Arial"/>
              </a:rPr>
              <a:t>Using </a:t>
            </a:r>
            <a:r>
              <a:rPr sz="3200" spc="40" dirty="0">
                <a:solidFill>
                  <a:srgbClr val="58595B"/>
                </a:solidFill>
                <a:latin typeface="Arial"/>
                <a:cs typeface="Arial"/>
              </a:rPr>
              <a:t>$http </a:t>
            </a:r>
            <a:r>
              <a:rPr sz="3200" spc="-25" dirty="0">
                <a:solidFill>
                  <a:srgbClr val="58595B"/>
                </a:solidFill>
                <a:latin typeface="Arial"/>
                <a:cs typeface="Arial"/>
              </a:rPr>
              <a:t>shortcut </a:t>
            </a: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methods  </a:t>
            </a:r>
            <a:r>
              <a:rPr sz="3200" spc="-110" dirty="0">
                <a:solidFill>
                  <a:srgbClr val="58595B"/>
                </a:solidFill>
                <a:latin typeface="Arial"/>
                <a:cs typeface="Arial"/>
              </a:rPr>
              <a:t>Transformations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and</a:t>
            </a:r>
            <a:r>
              <a:rPr sz="3200" spc="-32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58595B"/>
                </a:solidFill>
                <a:latin typeface="Arial"/>
                <a:cs typeface="Arial"/>
              </a:rPr>
              <a:t>Interceptors  </a:t>
            </a:r>
            <a:r>
              <a:rPr sz="3200" spc="-114" dirty="0">
                <a:solidFill>
                  <a:srgbClr val="58595B"/>
                </a:solidFill>
                <a:latin typeface="Arial"/>
                <a:cs typeface="Arial"/>
              </a:rPr>
              <a:t>Using </a:t>
            </a:r>
            <a:r>
              <a:rPr sz="3200" spc="-5" dirty="0">
                <a:solidFill>
                  <a:srgbClr val="58595B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58595B"/>
                </a:solidFill>
                <a:latin typeface="Arial"/>
                <a:cs typeface="Arial"/>
              </a:rPr>
              <a:t>$resource</a:t>
            </a:r>
            <a:r>
              <a:rPr sz="3200" spc="-5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58595B"/>
                </a:solidFill>
                <a:latin typeface="Arial"/>
                <a:cs typeface="Arial"/>
              </a:rPr>
              <a:t>service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4550">
              <a:lnSpc>
                <a:spcPct val="100000"/>
              </a:lnSpc>
            </a:pPr>
            <a:r>
              <a:rPr spc="-330" dirty="0">
                <a:latin typeface="Arial"/>
                <a:cs typeface="Arial"/>
              </a:rPr>
              <a:t>O</a:t>
            </a:r>
            <a:r>
              <a:rPr spc="-130" dirty="0">
                <a:latin typeface="Arial"/>
                <a:cs typeface="Arial"/>
              </a:rPr>
              <a:t>v</a:t>
            </a:r>
            <a:r>
              <a:rPr spc="-17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-80" dirty="0">
                <a:latin typeface="Arial"/>
                <a:cs typeface="Arial"/>
              </a:rPr>
              <a:t>v</a:t>
            </a:r>
            <a:r>
              <a:rPr spc="-45" dirty="0">
                <a:latin typeface="Arial"/>
                <a:cs typeface="Arial"/>
              </a:rPr>
              <a:t>iew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1420914"/>
            <a:ext cx="4899647" cy="488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1640">
              <a:lnSpc>
                <a:spcPct val="100000"/>
              </a:lnSpc>
            </a:pPr>
            <a:r>
              <a:rPr spc="60" dirty="0">
                <a:latin typeface="Arial"/>
                <a:cs typeface="Arial"/>
              </a:rPr>
              <a:t>$http</a:t>
            </a:r>
            <a:r>
              <a:rPr spc="-365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33900" y="2597644"/>
            <a:ext cx="4856480" cy="2554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2800" spc="-55" dirty="0">
                <a:solidFill>
                  <a:srgbClr val="58595B"/>
                </a:solidFill>
                <a:latin typeface="Arial"/>
                <a:cs typeface="Arial"/>
              </a:rPr>
              <a:t>Function </a:t>
            </a:r>
            <a:r>
              <a:rPr sz="2800" spc="-260" dirty="0">
                <a:solidFill>
                  <a:srgbClr val="58595B"/>
                </a:solidFill>
                <a:latin typeface="Arial"/>
                <a:cs typeface="Arial"/>
              </a:rPr>
              <a:t>as </a:t>
            </a:r>
            <a:r>
              <a:rPr sz="2800" spc="-210" dirty="0">
                <a:solidFill>
                  <a:srgbClr val="58595B"/>
                </a:solidFill>
                <a:latin typeface="Arial"/>
                <a:cs typeface="Arial"/>
              </a:rPr>
              <a:t>a</a:t>
            </a:r>
            <a:r>
              <a:rPr sz="2800" spc="-27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58595B"/>
                </a:solidFill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595"/>
              </a:spcBef>
            </a:pPr>
            <a:r>
              <a:rPr sz="2800" spc="-305" dirty="0">
                <a:solidFill>
                  <a:srgbClr val="58595B"/>
                </a:solidFill>
                <a:latin typeface="Arial"/>
                <a:cs typeface="Arial"/>
              </a:rPr>
              <a:t>Pass </a:t>
            </a:r>
            <a:r>
              <a:rPr sz="2800" spc="85" dirty="0">
                <a:solidFill>
                  <a:srgbClr val="58595B"/>
                </a:solidFill>
                <a:latin typeface="Arial"/>
                <a:cs typeface="Arial"/>
              </a:rPr>
              <a:t>it </a:t>
            </a:r>
            <a:r>
              <a:rPr sz="2800" spc="-210" dirty="0">
                <a:solidFill>
                  <a:srgbClr val="58595B"/>
                </a:solidFill>
                <a:latin typeface="Arial"/>
                <a:cs typeface="Arial"/>
              </a:rPr>
              <a:t>a </a:t>
            </a:r>
            <a:r>
              <a:rPr sz="2800" spc="-20" dirty="0">
                <a:solidFill>
                  <a:srgbClr val="58595B"/>
                </a:solidFill>
                <a:latin typeface="Arial"/>
                <a:cs typeface="Arial"/>
              </a:rPr>
              <a:t>configuration</a:t>
            </a:r>
            <a:r>
              <a:rPr sz="2800" spc="-40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58595B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12700" marR="5080" indent="3175">
              <a:lnSpc>
                <a:spcPct val="100000"/>
              </a:lnSpc>
              <a:spcBef>
                <a:spcPts val="1595"/>
              </a:spcBef>
            </a:pPr>
            <a:r>
              <a:rPr sz="2800" spc="-135" dirty="0">
                <a:solidFill>
                  <a:srgbClr val="58595B"/>
                </a:solidFill>
                <a:latin typeface="Arial"/>
                <a:cs typeface="Arial"/>
              </a:rPr>
              <a:t>Returns </a:t>
            </a:r>
            <a:r>
              <a:rPr sz="2800" spc="-210" dirty="0">
                <a:solidFill>
                  <a:srgbClr val="58595B"/>
                </a:solidFill>
                <a:latin typeface="Arial"/>
                <a:cs typeface="Arial"/>
              </a:rPr>
              <a:t>a </a:t>
            </a:r>
            <a:r>
              <a:rPr sz="2800" spc="-70" dirty="0">
                <a:solidFill>
                  <a:srgbClr val="58595B"/>
                </a:solidFill>
                <a:latin typeface="Arial"/>
                <a:cs typeface="Arial"/>
              </a:rPr>
              <a:t>promise </a:t>
            </a:r>
            <a:r>
              <a:rPr sz="2800" spc="45" dirty="0">
                <a:solidFill>
                  <a:srgbClr val="58595B"/>
                </a:solidFill>
                <a:latin typeface="Arial"/>
                <a:cs typeface="Arial"/>
              </a:rPr>
              <a:t>with two  </a:t>
            </a:r>
            <a:r>
              <a:rPr sz="2800" spc="-25" dirty="0">
                <a:solidFill>
                  <a:srgbClr val="58595B"/>
                </a:solidFill>
                <a:latin typeface="Arial"/>
                <a:cs typeface="Arial"/>
              </a:rPr>
              <a:t>additional </a:t>
            </a:r>
            <a:r>
              <a:rPr sz="2800" spc="-50" dirty="0">
                <a:solidFill>
                  <a:srgbClr val="58595B"/>
                </a:solidFill>
                <a:latin typeface="Arial"/>
                <a:cs typeface="Arial"/>
              </a:rPr>
              <a:t>methods </a:t>
            </a:r>
            <a:r>
              <a:rPr sz="2800" spc="-200" dirty="0">
                <a:solidFill>
                  <a:srgbClr val="58595B"/>
                </a:solidFill>
                <a:latin typeface="Arial"/>
                <a:cs typeface="Arial"/>
              </a:rPr>
              <a:t>(success</a:t>
            </a:r>
            <a:r>
              <a:rPr sz="2800" spc="-3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58595B"/>
                </a:solidFill>
                <a:latin typeface="Arial"/>
                <a:cs typeface="Arial"/>
              </a:rPr>
              <a:t>and  </a:t>
            </a:r>
            <a:r>
              <a:rPr sz="2800" spc="-70" dirty="0">
                <a:solidFill>
                  <a:srgbClr val="58595B"/>
                </a:solidFill>
                <a:latin typeface="Arial"/>
                <a:cs typeface="Arial"/>
              </a:rPr>
              <a:t>error)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6995" y="1758695"/>
            <a:ext cx="4517390" cy="4238625"/>
          </a:xfrm>
          <a:custGeom>
            <a:avLst/>
            <a:gdLst/>
            <a:ahLst/>
            <a:cxnLst/>
            <a:rect l="l" t="t" r="r" b="b"/>
            <a:pathLst>
              <a:path w="4517390" h="4238625">
                <a:moveTo>
                  <a:pt x="0" y="0"/>
                </a:moveTo>
                <a:lnTo>
                  <a:pt x="4517136" y="0"/>
                </a:lnTo>
                <a:lnTo>
                  <a:pt x="4517136" y="4238244"/>
                </a:lnTo>
                <a:lnTo>
                  <a:pt x="0" y="423824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9155" y="2073220"/>
            <a:ext cx="1680210" cy="357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5" dirty="0">
                <a:solidFill>
                  <a:srgbClr val="58595B"/>
                </a:solidFill>
                <a:latin typeface="Arial"/>
                <a:cs typeface="Arial"/>
              </a:rPr>
              <a:t>method</a:t>
            </a:r>
            <a:endParaRPr sz="3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5" dirty="0">
                <a:solidFill>
                  <a:srgbClr val="58595B"/>
                </a:solidFill>
                <a:latin typeface="Arial"/>
                <a:cs typeface="Arial"/>
              </a:rPr>
              <a:t>url</a:t>
            </a:r>
            <a:endParaRPr sz="3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135" dirty="0">
                <a:solidFill>
                  <a:srgbClr val="58595B"/>
                </a:solidFill>
                <a:latin typeface="Arial"/>
                <a:cs typeface="Arial"/>
              </a:rPr>
              <a:t>params</a:t>
            </a:r>
            <a:endParaRPr sz="3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135" dirty="0">
                <a:solidFill>
                  <a:srgbClr val="58595B"/>
                </a:solidFill>
                <a:latin typeface="Arial"/>
                <a:cs typeface="Arial"/>
              </a:rPr>
              <a:t>headers</a:t>
            </a:r>
            <a:endParaRPr sz="3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155" dirty="0">
                <a:solidFill>
                  <a:srgbClr val="58595B"/>
                </a:solidFill>
                <a:latin typeface="Arial"/>
                <a:cs typeface="Arial"/>
              </a:rPr>
              <a:t>cache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2390">
              <a:lnSpc>
                <a:spcPct val="100000"/>
              </a:lnSpc>
            </a:pPr>
            <a:r>
              <a:rPr spc="60" dirty="0">
                <a:latin typeface="Arial"/>
                <a:cs typeface="Arial"/>
              </a:rPr>
              <a:t>$http </a:t>
            </a:r>
            <a:r>
              <a:rPr spc="-65" dirty="0">
                <a:latin typeface="Arial"/>
                <a:cs typeface="Arial"/>
              </a:rPr>
              <a:t>Configuration</a:t>
            </a:r>
            <a:r>
              <a:rPr spc="-655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Object</a:t>
            </a:r>
          </a:p>
        </p:txBody>
      </p:sp>
      <p:sp>
        <p:nvSpPr>
          <p:cNvPr id="5" name="object 5"/>
          <p:cNvSpPr/>
          <p:nvPr/>
        </p:nvSpPr>
        <p:spPr>
          <a:xfrm>
            <a:off x="6377940" y="1444752"/>
            <a:ext cx="5387339" cy="488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5715">
              <a:lnSpc>
                <a:spcPct val="100000"/>
              </a:lnSpc>
            </a:pPr>
            <a:r>
              <a:rPr spc="-275" dirty="0">
                <a:latin typeface="Arial"/>
                <a:cs typeface="Arial"/>
              </a:rPr>
              <a:t>Response</a:t>
            </a:r>
            <a:r>
              <a:rPr spc="-415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6272784" y="1769364"/>
            <a:ext cx="5320423" cy="423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384" y="1749535"/>
            <a:ext cx="5259705" cy="409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buClr>
                <a:srgbClr val="F26722"/>
              </a:buClr>
              <a:buSzPct val="70000"/>
              <a:buFont typeface="Wingdings"/>
              <a:buChar char=""/>
              <a:tabLst>
                <a:tab pos="309880" algn="l"/>
              </a:tabLst>
            </a:pPr>
            <a:r>
              <a:rPr sz="3000" spc="-135" dirty="0">
                <a:solidFill>
                  <a:srgbClr val="58595B"/>
                </a:solidFill>
                <a:latin typeface="Arial"/>
                <a:cs typeface="Arial"/>
              </a:rPr>
              <a:t>Parameter</a:t>
            </a:r>
            <a:r>
              <a:rPr sz="3000" spc="-2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-165" dirty="0">
                <a:solidFill>
                  <a:srgbClr val="58595B"/>
                </a:solidFill>
                <a:latin typeface="Arial"/>
                <a:cs typeface="Arial"/>
              </a:rPr>
              <a:t>passed</a:t>
            </a:r>
            <a:r>
              <a:rPr sz="30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60" dirty="0">
                <a:solidFill>
                  <a:srgbClr val="58595B"/>
                </a:solidFill>
                <a:latin typeface="Arial"/>
                <a:cs typeface="Arial"/>
              </a:rPr>
              <a:t>to</a:t>
            </a:r>
            <a:r>
              <a:rPr sz="3000" spc="-19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58595B"/>
                </a:solidFill>
                <a:latin typeface="Arial"/>
                <a:cs typeface="Arial"/>
              </a:rPr>
              <a:t>the</a:t>
            </a:r>
            <a:r>
              <a:rPr sz="3000" spc="-459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8595B"/>
                </a:solidFill>
                <a:latin typeface="Arial"/>
                <a:cs typeface="Arial"/>
              </a:rPr>
              <a:t>“then”  </a:t>
            </a:r>
            <a:r>
              <a:rPr sz="3000" spc="-30" dirty="0">
                <a:solidFill>
                  <a:srgbClr val="58595B"/>
                </a:solidFill>
                <a:latin typeface="Arial"/>
                <a:cs typeface="Arial"/>
              </a:rPr>
              <a:t>functions</a:t>
            </a:r>
            <a:r>
              <a:rPr sz="3000" spc="-2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58595B"/>
                </a:solidFill>
                <a:latin typeface="Arial"/>
                <a:cs typeface="Arial"/>
              </a:rPr>
              <a:t>on</a:t>
            </a:r>
            <a:r>
              <a:rPr sz="3000" spc="-19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58595B"/>
                </a:solidFill>
                <a:latin typeface="Arial"/>
                <a:cs typeface="Arial"/>
              </a:rPr>
              <a:t>the</a:t>
            </a:r>
            <a:r>
              <a:rPr sz="3000" spc="-22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58595B"/>
                </a:solidFill>
                <a:latin typeface="Arial"/>
                <a:cs typeface="Arial"/>
              </a:rPr>
              <a:t>$http</a:t>
            </a:r>
            <a:r>
              <a:rPr sz="3000" spc="-22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58595B"/>
                </a:solidFill>
                <a:latin typeface="Arial"/>
                <a:cs typeface="Arial"/>
              </a:rPr>
              <a:t>promise</a:t>
            </a:r>
            <a:endParaRPr sz="30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70000"/>
              <a:buFont typeface="Wingdings"/>
              <a:buChar char=""/>
              <a:tabLst>
                <a:tab pos="309880" algn="l"/>
              </a:tabLst>
            </a:pPr>
            <a:r>
              <a:rPr sz="3000" spc="-110" dirty="0">
                <a:solidFill>
                  <a:srgbClr val="58595B"/>
                </a:solidFill>
                <a:latin typeface="Arial"/>
                <a:cs typeface="Arial"/>
              </a:rPr>
              <a:t>Contains </a:t>
            </a:r>
            <a:r>
              <a:rPr sz="3000" spc="5" dirty="0">
                <a:solidFill>
                  <a:srgbClr val="58595B"/>
                </a:solidFill>
                <a:latin typeface="Arial"/>
                <a:cs typeface="Arial"/>
              </a:rPr>
              <a:t>following</a:t>
            </a:r>
            <a:r>
              <a:rPr sz="3000" spc="-26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58595B"/>
                </a:solidFill>
                <a:latin typeface="Arial"/>
                <a:cs typeface="Arial"/>
              </a:rPr>
              <a:t>properties</a:t>
            </a:r>
            <a:endParaRPr sz="30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0"/>
              </a:spcBef>
              <a:buClr>
                <a:srgbClr val="A7A8A7"/>
              </a:buClr>
              <a:buSzPct val="69642"/>
              <a:buFont typeface="Arial"/>
              <a:buChar char="-"/>
              <a:tabLst>
                <a:tab pos="599440" algn="l"/>
              </a:tabLst>
            </a:pPr>
            <a:r>
              <a:rPr sz="2800" spc="-75" dirty="0">
                <a:solidFill>
                  <a:srgbClr val="58595B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9642"/>
              <a:buFont typeface="Arial"/>
              <a:buChar char="-"/>
              <a:tabLst>
                <a:tab pos="599440" algn="l"/>
              </a:tabLst>
            </a:pPr>
            <a:r>
              <a:rPr sz="2800" spc="-95" dirty="0">
                <a:solidFill>
                  <a:srgbClr val="58595B"/>
                </a:solidFill>
                <a:latin typeface="Arial"/>
                <a:cs typeface="Arial"/>
              </a:rPr>
              <a:t>status</a:t>
            </a:r>
            <a:endParaRPr sz="28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9642"/>
              <a:buFont typeface="Arial"/>
              <a:buChar char="-"/>
              <a:tabLst>
                <a:tab pos="599440" algn="l"/>
              </a:tabLst>
            </a:pPr>
            <a:r>
              <a:rPr sz="2800" spc="-135" dirty="0">
                <a:solidFill>
                  <a:srgbClr val="58595B"/>
                </a:solidFill>
                <a:latin typeface="Arial"/>
                <a:cs typeface="Arial"/>
              </a:rPr>
              <a:t>statusText</a:t>
            </a:r>
            <a:endParaRPr sz="28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9642"/>
              <a:buFont typeface="Arial"/>
              <a:buChar char="-"/>
              <a:tabLst>
                <a:tab pos="599440" algn="l"/>
              </a:tabLst>
            </a:pPr>
            <a:r>
              <a:rPr sz="2800" spc="-125" dirty="0">
                <a:solidFill>
                  <a:srgbClr val="58595B"/>
                </a:solidFill>
                <a:latin typeface="Arial"/>
                <a:cs typeface="Arial"/>
              </a:rPr>
              <a:t>headers</a:t>
            </a:r>
            <a:endParaRPr sz="28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9642"/>
              <a:buFont typeface="Arial"/>
              <a:buChar char="-"/>
              <a:tabLst>
                <a:tab pos="599440" algn="l"/>
              </a:tabLst>
            </a:pPr>
            <a:r>
              <a:rPr sz="2800" spc="-25" dirty="0">
                <a:solidFill>
                  <a:srgbClr val="58595B"/>
                </a:solidFill>
                <a:latin typeface="Arial"/>
                <a:cs typeface="Arial"/>
              </a:rPr>
              <a:t>config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4325" y="142747"/>
            <a:ext cx="7010400" cy="307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$http({</a:t>
            </a:r>
            <a:endParaRPr sz="2000">
              <a:latin typeface="Monaco"/>
              <a:cs typeface="Monaco"/>
            </a:endParaRPr>
          </a:p>
          <a:p>
            <a:pPr marL="572135" marR="4194175">
              <a:lnSpc>
                <a:spcPct val="100000"/>
              </a:lnSpc>
            </a:pP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method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'GET'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url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5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'api/books'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.success(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(data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status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headers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config)</a:t>
            </a:r>
            <a:r>
              <a:rPr sz="2000" spc="-6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572135">
              <a:lnSpc>
                <a:spcPct val="100000"/>
              </a:lnSpc>
            </a:pPr>
            <a:r>
              <a:rPr sz="2000" spc="-100" dirty="0">
                <a:solidFill>
                  <a:srgbClr val="BCBCBE"/>
                </a:solidFill>
                <a:latin typeface="Monaco"/>
                <a:cs typeface="Monaco"/>
              </a:rPr>
              <a:t>// do </a:t>
            </a:r>
            <a:r>
              <a:rPr sz="2000" spc="-105" dirty="0">
                <a:solidFill>
                  <a:srgbClr val="BCBCBE"/>
                </a:solidFill>
                <a:latin typeface="Monaco"/>
                <a:cs typeface="Monaco"/>
              </a:rPr>
              <a:t>success</a:t>
            </a:r>
            <a:r>
              <a:rPr sz="2000" spc="-185" dirty="0">
                <a:solidFill>
                  <a:srgbClr val="BCBCBE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BCBCBE"/>
                </a:solidFill>
                <a:latin typeface="Monaco"/>
                <a:cs typeface="Monaco"/>
              </a:rPr>
              <a:t>stuff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.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error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(data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status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headers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config)</a:t>
            </a:r>
            <a:r>
              <a:rPr sz="2000" spc="-6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ct val="100000"/>
              </a:lnSpc>
            </a:pPr>
            <a:r>
              <a:rPr sz="2000" spc="-100" dirty="0">
                <a:solidFill>
                  <a:srgbClr val="BCBCBE"/>
                </a:solidFill>
                <a:latin typeface="Monaco"/>
                <a:cs typeface="Monaco"/>
              </a:rPr>
              <a:t>// do </a:t>
            </a:r>
            <a:r>
              <a:rPr sz="2000" spc="-105" dirty="0">
                <a:solidFill>
                  <a:srgbClr val="BCBCBE"/>
                </a:solidFill>
                <a:latin typeface="Monaco"/>
                <a:cs typeface="Monaco"/>
              </a:rPr>
              <a:t>error</a:t>
            </a:r>
            <a:r>
              <a:rPr sz="2000" spc="-180" dirty="0">
                <a:solidFill>
                  <a:srgbClr val="BCBCBE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BCBCBE"/>
                </a:solidFill>
                <a:latin typeface="Monaco"/>
                <a:cs typeface="Monaco"/>
              </a:rPr>
              <a:t>stuff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0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4026241"/>
            <a:ext cx="9774555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0" dirty="0">
                <a:solidFill>
                  <a:srgbClr val="818285"/>
                </a:solidFill>
                <a:latin typeface="Arial"/>
                <a:cs typeface="Arial"/>
              </a:rPr>
              <a:t>Promise </a:t>
            </a:r>
            <a:r>
              <a:rPr sz="3200" spc="-100" dirty="0">
                <a:solidFill>
                  <a:srgbClr val="818285"/>
                </a:solidFill>
                <a:latin typeface="Arial"/>
                <a:cs typeface="Arial"/>
              </a:rPr>
              <a:t>Returned </a:t>
            </a:r>
            <a:r>
              <a:rPr sz="3200" spc="-10" dirty="0">
                <a:solidFill>
                  <a:srgbClr val="818285"/>
                </a:solidFill>
                <a:latin typeface="Arial"/>
                <a:cs typeface="Arial"/>
              </a:rPr>
              <a:t>from</a:t>
            </a:r>
            <a:r>
              <a:rPr sz="3200" spc="-42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818285"/>
                </a:solidFill>
                <a:latin typeface="Arial"/>
                <a:cs typeface="Arial"/>
              </a:rPr>
              <a:t>$http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15"/>
              </a:spcBef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Normal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promise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818285"/>
                </a:solidFill>
                <a:latin typeface="Arial"/>
                <a:cs typeface="Arial"/>
              </a:rPr>
              <a:t>with</a:t>
            </a:r>
            <a:r>
              <a:rPr sz="2400" spc="-13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18285"/>
                </a:solidFill>
                <a:latin typeface="Arial"/>
                <a:cs typeface="Arial"/>
              </a:rPr>
              <a:t>addition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818285"/>
                </a:solidFill>
                <a:latin typeface="Arial"/>
                <a:cs typeface="Arial"/>
              </a:rPr>
              <a:t>success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818285"/>
                </a:solidFill>
                <a:latin typeface="Arial"/>
                <a:cs typeface="Arial"/>
              </a:rPr>
              <a:t>and</a:t>
            </a:r>
            <a:r>
              <a:rPr sz="2400" spc="-13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818285"/>
                </a:solidFill>
                <a:latin typeface="Arial"/>
                <a:cs typeface="Arial"/>
              </a:rPr>
              <a:t>error</a:t>
            </a:r>
            <a:r>
              <a:rPr sz="2400" spc="-1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90" dirty="0">
                <a:solidFill>
                  <a:srgbClr val="818285"/>
                </a:solidFill>
                <a:latin typeface="Arial"/>
                <a:cs typeface="Arial"/>
              </a:rPr>
              <a:t>Each </a:t>
            </a:r>
            <a:r>
              <a:rPr sz="2400" spc="-70" dirty="0">
                <a:solidFill>
                  <a:srgbClr val="818285"/>
                </a:solidFill>
                <a:latin typeface="Arial"/>
                <a:cs typeface="Arial"/>
              </a:rPr>
              <a:t>take </a:t>
            </a:r>
            <a:r>
              <a:rPr sz="2400" spc="-25" dirty="0">
                <a:solidFill>
                  <a:srgbClr val="818285"/>
                </a:solidFill>
                <a:latin typeface="Arial"/>
                <a:cs typeface="Arial"/>
              </a:rPr>
              <a:t>functions </a:t>
            </a:r>
            <a:r>
              <a:rPr sz="2400" spc="-15" dirty="0">
                <a:solidFill>
                  <a:srgbClr val="818285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are 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passed </a:t>
            </a:r>
            <a:r>
              <a:rPr sz="2400" spc="-65" dirty="0">
                <a:solidFill>
                  <a:srgbClr val="818285"/>
                </a:solidFill>
                <a:latin typeface="Arial"/>
                <a:cs typeface="Arial"/>
              </a:rPr>
              <a:t>decomposed </a:t>
            </a:r>
            <a:r>
              <a:rPr sz="2400" spc="-240" dirty="0">
                <a:solidFill>
                  <a:srgbClr val="818285"/>
                </a:solidFill>
                <a:latin typeface="Arial"/>
                <a:cs typeface="Arial"/>
              </a:rPr>
              <a:t>HTTP </a:t>
            </a:r>
            <a:r>
              <a:rPr sz="2400" spc="-105" dirty="0">
                <a:solidFill>
                  <a:srgbClr val="818285"/>
                </a:solidFill>
                <a:latin typeface="Arial"/>
                <a:cs typeface="Arial"/>
              </a:rPr>
              <a:t>response</a:t>
            </a:r>
            <a:r>
              <a:rPr sz="2400" spc="-4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5" y="1364741"/>
            <a:ext cx="905510" cy="405765"/>
          </a:xfrm>
          <a:custGeom>
            <a:avLst/>
            <a:gdLst/>
            <a:ahLst/>
            <a:cxnLst/>
            <a:rect l="l" t="t" r="r" b="b"/>
            <a:pathLst>
              <a:path w="905510" h="405764">
                <a:moveTo>
                  <a:pt x="702564" y="0"/>
                </a:moveTo>
                <a:lnTo>
                  <a:pt x="702564" y="101346"/>
                </a:lnTo>
                <a:lnTo>
                  <a:pt x="0" y="101346"/>
                </a:lnTo>
                <a:lnTo>
                  <a:pt x="0" y="304038"/>
                </a:lnTo>
                <a:lnTo>
                  <a:pt x="702564" y="304038"/>
                </a:lnTo>
                <a:lnTo>
                  <a:pt x="702564" y="405384"/>
                </a:lnTo>
                <a:lnTo>
                  <a:pt x="905256" y="202692"/>
                </a:lnTo>
                <a:lnTo>
                  <a:pt x="70256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5" y="1364741"/>
            <a:ext cx="905510" cy="405765"/>
          </a:xfrm>
          <a:custGeom>
            <a:avLst/>
            <a:gdLst/>
            <a:ahLst/>
            <a:cxnLst/>
            <a:rect l="l" t="t" r="r" b="b"/>
            <a:pathLst>
              <a:path w="905510" h="405764">
                <a:moveTo>
                  <a:pt x="0" y="101346"/>
                </a:moveTo>
                <a:lnTo>
                  <a:pt x="702564" y="101346"/>
                </a:lnTo>
                <a:lnTo>
                  <a:pt x="702564" y="0"/>
                </a:lnTo>
                <a:lnTo>
                  <a:pt x="905256" y="202692"/>
                </a:lnTo>
                <a:lnTo>
                  <a:pt x="702564" y="405384"/>
                </a:lnTo>
                <a:lnTo>
                  <a:pt x="702564" y="304038"/>
                </a:lnTo>
                <a:lnTo>
                  <a:pt x="0" y="304038"/>
                </a:lnTo>
                <a:lnTo>
                  <a:pt x="0" y="101346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13" y="2288285"/>
            <a:ext cx="905510" cy="405765"/>
          </a:xfrm>
          <a:custGeom>
            <a:avLst/>
            <a:gdLst/>
            <a:ahLst/>
            <a:cxnLst/>
            <a:rect l="l" t="t" r="r" b="b"/>
            <a:pathLst>
              <a:path w="905510" h="405764">
                <a:moveTo>
                  <a:pt x="702564" y="0"/>
                </a:moveTo>
                <a:lnTo>
                  <a:pt x="702564" y="101346"/>
                </a:lnTo>
                <a:lnTo>
                  <a:pt x="0" y="101346"/>
                </a:lnTo>
                <a:lnTo>
                  <a:pt x="0" y="304038"/>
                </a:lnTo>
                <a:lnTo>
                  <a:pt x="702564" y="304038"/>
                </a:lnTo>
                <a:lnTo>
                  <a:pt x="702564" y="405384"/>
                </a:lnTo>
                <a:lnTo>
                  <a:pt x="905256" y="202692"/>
                </a:lnTo>
                <a:lnTo>
                  <a:pt x="70256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13" y="2288285"/>
            <a:ext cx="905510" cy="405765"/>
          </a:xfrm>
          <a:custGeom>
            <a:avLst/>
            <a:gdLst/>
            <a:ahLst/>
            <a:cxnLst/>
            <a:rect l="l" t="t" r="r" b="b"/>
            <a:pathLst>
              <a:path w="905510" h="405764">
                <a:moveTo>
                  <a:pt x="0" y="101346"/>
                </a:moveTo>
                <a:lnTo>
                  <a:pt x="702564" y="101346"/>
                </a:lnTo>
                <a:lnTo>
                  <a:pt x="702564" y="0"/>
                </a:lnTo>
                <a:lnTo>
                  <a:pt x="905256" y="202692"/>
                </a:lnTo>
                <a:lnTo>
                  <a:pt x="702564" y="405384"/>
                </a:lnTo>
                <a:lnTo>
                  <a:pt x="702564" y="304038"/>
                </a:lnTo>
                <a:lnTo>
                  <a:pt x="0" y="304038"/>
                </a:lnTo>
                <a:lnTo>
                  <a:pt x="0" y="101346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6526" y="1283969"/>
            <a:ext cx="4404360" cy="541020"/>
          </a:xfrm>
          <a:custGeom>
            <a:avLst/>
            <a:gdLst/>
            <a:ahLst/>
            <a:cxnLst/>
            <a:rect l="l" t="t" r="r" b="b"/>
            <a:pathLst>
              <a:path w="4404359" h="541019">
                <a:moveTo>
                  <a:pt x="0" y="0"/>
                </a:moveTo>
                <a:lnTo>
                  <a:pt x="4404360" y="0"/>
                </a:lnTo>
                <a:lnTo>
                  <a:pt x="4404360" y="541020"/>
                </a:lnTo>
                <a:lnTo>
                  <a:pt x="0" y="541020"/>
                </a:lnTo>
                <a:lnTo>
                  <a:pt x="0" y="0"/>
                </a:lnTo>
                <a:close/>
              </a:path>
            </a:pathLst>
          </a:custGeom>
          <a:ln w="53339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6110" y="2219705"/>
            <a:ext cx="4404360" cy="541020"/>
          </a:xfrm>
          <a:custGeom>
            <a:avLst/>
            <a:gdLst/>
            <a:ahLst/>
            <a:cxnLst/>
            <a:rect l="l" t="t" r="r" b="b"/>
            <a:pathLst>
              <a:path w="4404359" h="541019">
                <a:moveTo>
                  <a:pt x="0" y="0"/>
                </a:moveTo>
                <a:lnTo>
                  <a:pt x="4404360" y="0"/>
                </a:lnTo>
                <a:lnTo>
                  <a:pt x="4404360" y="541020"/>
                </a:lnTo>
                <a:lnTo>
                  <a:pt x="0" y="541020"/>
                </a:lnTo>
                <a:lnTo>
                  <a:pt x="0" y="0"/>
                </a:lnTo>
                <a:close/>
              </a:path>
            </a:pathLst>
          </a:custGeom>
          <a:ln w="5334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380" y="321055"/>
            <a:ext cx="437134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40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600" spc="-145" dirty="0">
                <a:solidFill>
                  <a:srgbClr val="FFC66D"/>
                </a:solidFill>
                <a:latin typeface="Monaco"/>
                <a:cs typeface="Monaco"/>
              </a:rPr>
              <a:t>getAllBooks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()</a:t>
            </a:r>
            <a:r>
              <a:rPr sz="2600" spc="-1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6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1113432"/>
            <a:ext cx="9072245" cy="464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0" marR="4667250" indent="-722630">
              <a:lnSpc>
                <a:spcPct val="100000"/>
              </a:lnSpc>
            </a:pPr>
            <a:r>
              <a:rPr sz="2600" b="1" spc="-145" dirty="0">
                <a:solidFill>
                  <a:srgbClr val="CC7832"/>
                </a:solidFill>
                <a:latin typeface="Courier New"/>
                <a:cs typeface="Courier New"/>
              </a:rPr>
              <a:t>return </a:t>
            </a: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$http({  </a:t>
            </a:r>
            <a:r>
              <a:rPr sz="2600" spc="-140" dirty="0">
                <a:solidFill>
                  <a:srgbClr val="C86CFF"/>
                </a:solidFill>
                <a:latin typeface="Monaco"/>
                <a:cs typeface="Monaco"/>
              </a:rPr>
              <a:t>method</a:t>
            </a:r>
            <a:r>
              <a:rPr sz="2600" spc="-140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2600" spc="-140" dirty="0">
                <a:solidFill>
                  <a:srgbClr val="7ECD85"/>
                </a:solidFill>
                <a:latin typeface="Monaco"/>
                <a:cs typeface="Monaco"/>
              </a:rPr>
              <a:t>'GET'</a:t>
            </a:r>
            <a:r>
              <a:rPr sz="2600" spc="-140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2600" spc="-140" dirty="0">
                <a:solidFill>
                  <a:srgbClr val="C86CFF"/>
                </a:solidFill>
                <a:latin typeface="Monaco"/>
                <a:cs typeface="Monaco"/>
              </a:rPr>
              <a:t>url</a:t>
            </a:r>
            <a:r>
              <a:rPr sz="2600" spc="-140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600" spc="-12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600" spc="-145" dirty="0">
                <a:solidFill>
                  <a:srgbClr val="7ECD85"/>
                </a:solidFill>
                <a:latin typeface="Monaco"/>
                <a:cs typeface="Monaco"/>
              </a:rPr>
              <a:t>'api/books'</a:t>
            </a:r>
            <a:endParaRPr sz="2600">
              <a:latin typeface="Monaco"/>
              <a:cs typeface="Monaco"/>
            </a:endParaRPr>
          </a:p>
          <a:p>
            <a:pPr marL="775970">
              <a:lnSpc>
                <a:spcPct val="100000"/>
              </a:lnSpc>
            </a:pPr>
            <a:r>
              <a:rPr sz="2600" spc="-145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600" spc="-14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6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600" spc="-13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600">
              <a:latin typeface="Monaco"/>
              <a:cs typeface="Monaco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5" dirty="0">
                <a:solidFill>
                  <a:srgbClr val="818285"/>
                </a:solidFill>
                <a:latin typeface="Arial"/>
                <a:cs typeface="Arial"/>
              </a:rPr>
              <a:t>Returning </a:t>
            </a:r>
            <a:r>
              <a:rPr sz="3200" spc="-5" dirty="0">
                <a:solidFill>
                  <a:srgbClr val="818285"/>
                </a:solidFill>
                <a:latin typeface="Arial"/>
                <a:cs typeface="Arial"/>
              </a:rPr>
              <a:t>the </a:t>
            </a:r>
            <a:r>
              <a:rPr sz="3200" spc="40" dirty="0">
                <a:solidFill>
                  <a:srgbClr val="818285"/>
                </a:solidFill>
                <a:latin typeface="Arial"/>
                <a:cs typeface="Arial"/>
              </a:rPr>
              <a:t>$http</a:t>
            </a:r>
            <a:r>
              <a:rPr sz="3200" spc="-63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818285"/>
                </a:solidFill>
                <a:latin typeface="Arial"/>
                <a:cs typeface="Arial"/>
              </a:rPr>
              <a:t>promise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00" spc="-170" dirty="0">
                <a:solidFill>
                  <a:srgbClr val="818285"/>
                </a:solidFill>
                <a:latin typeface="Arial"/>
                <a:cs typeface="Arial"/>
              </a:rPr>
              <a:t>Forces </a:t>
            </a:r>
            <a:r>
              <a:rPr sz="2400" spc="-75" dirty="0">
                <a:solidFill>
                  <a:srgbClr val="818285"/>
                </a:solidFill>
                <a:latin typeface="Arial"/>
                <a:cs typeface="Arial"/>
              </a:rPr>
              <a:t>caller </a:t>
            </a:r>
            <a:r>
              <a:rPr sz="2400" spc="45" dirty="0">
                <a:solidFill>
                  <a:srgbClr val="818285"/>
                </a:solidFill>
                <a:latin typeface="Arial"/>
                <a:cs typeface="Arial"/>
              </a:rPr>
              <a:t>to </a:t>
            </a:r>
            <a:r>
              <a:rPr sz="2400" spc="-120" dirty="0">
                <a:solidFill>
                  <a:srgbClr val="818285"/>
                </a:solidFill>
                <a:latin typeface="Arial"/>
                <a:cs typeface="Arial"/>
              </a:rPr>
              <a:t>process </a:t>
            </a:r>
            <a:r>
              <a:rPr sz="2400" spc="60" dirty="0">
                <a:solidFill>
                  <a:srgbClr val="818285"/>
                </a:solidFill>
                <a:latin typeface="Arial"/>
                <a:cs typeface="Arial"/>
              </a:rPr>
              <a:t>http</a:t>
            </a:r>
            <a:r>
              <a:rPr sz="2400" spc="-38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818285"/>
                </a:solidFill>
                <a:latin typeface="Arial"/>
                <a:cs typeface="Arial"/>
              </a:rPr>
              <a:t>response </a:t>
            </a:r>
            <a:r>
              <a:rPr sz="2400" spc="-10" dirty="0">
                <a:solidFill>
                  <a:srgbClr val="818285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80" dirty="0">
                <a:solidFill>
                  <a:srgbClr val="818285"/>
                </a:solidFill>
                <a:latin typeface="Arial"/>
                <a:cs typeface="Arial"/>
              </a:rPr>
              <a:t>Details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18285"/>
                </a:solidFill>
                <a:latin typeface="Arial"/>
                <a:cs typeface="Arial"/>
              </a:rPr>
              <a:t>about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18285"/>
                </a:solidFill>
                <a:latin typeface="Arial"/>
                <a:cs typeface="Arial"/>
              </a:rPr>
              <a:t>how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818285"/>
                </a:solidFill>
                <a:latin typeface="Arial"/>
                <a:cs typeface="Arial"/>
              </a:rPr>
              <a:t>data</a:t>
            </a: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is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818285"/>
                </a:solidFill>
                <a:latin typeface="Arial"/>
                <a:cs typeface="Arial"/>
              </a:rPr>
              <a:t>gathered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are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818285"/>
                </a:solidFill>
                <a:latin typeface="Arial"/>
                <a:cs typeface="Arial"/>
              </a:rPr>
              <a:t>leaked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818285"/>
                </a:solidFill>
                <a:latin typeface="Arial"/>
                <a:cs typeface="Arial"/>
              </a:rPr>
              <a:t>to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18285"/>
                </a:solidFill>
                <a:latin typeface="Arial"/>
                <a:cs typeface="Arial"/>
              </a:rPr>
              <a:t>other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221" y="374332"/>
            <a:ext cx="975169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Abstract </a:t>
            </a:r>
            <a:r>
              <a:rPr spc="-434" dirty="0">
                <a:solidFill>
                  <a:srgbClr val="FFFFFF"/>
                </a:solidFill>
                <a:latin typeface="Arial"/>
                <a:cs typeface="Arial"/>
              </a:rPr>
              <a:t>HTTP </a:t>
            </a:r>
            <a:r>
              <a:rPr spc="-275" dirty="0">
                <a:solidFill>
                  <a:srgbClr val="FFFFFF"/>
                </a:solidFill>
                <a:latin typeface="Arial"/>
                <a:cs typeface="Arial"/>
              </a:rPr>
              <a:t>Response </a:t>
            </a:r>
            <a:r>
              <a:rPr spc="-200" dirty="0">
                <a:solidFill>
                  <a:srgbClr val="FFFFFF"/>
                </a:solidFill>
                <a:latin typeface="Arial"/>
                <a:cs typeface="Arial"/>
              </a:rPr>
              <a:t>Away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90" dirty="0">
                <a:solidFill>
                  <a:srgbClr val="FFFFFF"/>
                </a:solidFill>
                <a:latin typeface="Arial"/>
                <a:cs typeface="Arial"/>
              </a:rPr>
              <a:t>Caller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550" y="1459265"/>
            <a:ext cx="4687570" cy="494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7832"/>
                </a:solidFill>
                <a:latin typeface="Arial"/>
                <a:cs typeface="Arial"/>
              </a:rPr>
              <a:t>function </a:t>
            </a:r>
            <a:r>
              <a:rPr sz="1800" spc="-5" dirty="0">
                <a:solidFill>
                  <a:srgbClr val="FFC66D"/>
                </a:solidFill>
                <a:latin typeface="Arial"/>
                <a:cs typeface="Arial"/>
              </a:rPr>
              <a:t>getAllBooks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520065" marR="2646045" indent="-253365">
              <a:lnSpc>
                <a:spcPct val="100000"/>
              </a:lnSpc>
            </a:pPr>
            <a:r>
              <a:rPr sz="1800" b="1" spc="-5" dirty="0">
                <a:solidFill>
                  <a:srgbClr val="CC7832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$http({  </a:t>
            </a:r>
            <a:r>
              <a:rPr sz="1800" spc="-10" dirty="0">
                <a:solidFill>
                  <a:srgbClr val="C86CFF"/>
                </a:solidFill>
                <a:latin typeface="Arial"/>
                <a:cs typeface="Arial"/>
              </a:rPr>
              <a:t>method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7ECD85"/>
                </a:solidFill>
                <a:latin typeface="Arial"/>
                <a:cs typeface="Arial"/>
              </a:rPr>
              <a:t>'GET'</a:t>
            </a:r>
            <a:r>
              <a:rPr sz="1800" dirty="0">
                <a:solidFill>
                  <a:srgbClr val="CC7832"/>
                </a:solidFill>
                <a:latin typeface="Arial"/>
                <a:cs typeface="Arial"/>
              </a:rPr>
              <a:t>,  </a:t>
            </a:r>
            <a:r>
              <a:rPr sz="1800" spc="-5" dirty="0">
                <a:solidFill>
                  <a:srgbClr val="C86CFF"/>
                </a:solidFill>
                <a:latin typeface="Arial"/>
                <a:cs typeface="Arial"/>
              </a:rPr>
              <a:t>url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ECD85"/>
                </a:solidFill>
                <a:latin typeface="Arial"/>
                <a:cs typeface="Arial"/>
              </a:rPr>
              <a:t>'api/books'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})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.then(</a:t>
            </a:r>
            <a:r>
              <a:rPr sz="1800" spc="-10" dirty="0">
                <a:solidFill>
                  <a:srgbClr val="FFC66D"/>
                </a:solidFill>
                <a:latin typeface="Arial"/>
                <a:cs typeface="Arial"/>
              </a:rPr>
              <a:t>sendResponseData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.catch(</a:t>
            </a:r>
            <a:r>
              <a:rPr sz="1800" spc="-5" dirty="0">
                <a:solidFill>
                  <a:srgbClr val="FFC66D"/>
                </a:solidFill>
                <a:latin typeface="Arial"/>
                <a:cs typeface="Arial"/>
              </a:rPr>
              <a:t>sendGetBooksError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7832"/>
                </a:solidFill>
                <a:latin typeface="Arial"/>
                <a:cs typeface="Arial"/>
              </a:rPr>
              <a:t>function </a:t>
            </a:r>
            <a:r>
              <a:rPr sz="1800" spc="-10" dirty="0">
                <a:solidFill>
                  <a:srgbClr val="FFC66D"/>
                </a:solidFill>
                <a:latin typeface="Arial"/>
                <a:cs typeface="Arial"/>
              </a:rPr>
              <a:t>sendResponseData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(response)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800" b="1" spc="-5" dirty="0">
                <a:solidFill>
                  <a:srgbClr val="CC7832"/>
                </a:solidFill>
                <a:latin typeface="Arial"/>
                <a:cs typeface="Arial"/>
              </a:rPr>
              <a:t>return</a:t>
            </a:r>
            <a:r>
              <a:rPr sz="1800" b="1" spc="-20" dirty="0">
                <a:solidFill>
                  <a:srgbClr val="CC783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response.</a:t>
            </a:r>
            <a:r>
              <a:rPr sz="1800" spc="-10" dirty="0">
                <a:solidFill>
                  <a:srgbClr val="C86CFF"/>
                </a:solidFill>
                <a:latin typeface="Arial"/>
                <a:cs typeface="Arial"/>
              </a:rPr>
              <a:t>data</a:t>
            </a:r>
            <a:r>
              <a:rPr sz="1800" spc="-10" dirty="0">
                <a:solidFill>
                  <a:srgbClr val="CC7832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C7832"/>
                </a:solidFill>
                <a:latin typeface="Arial"/>
                <a:cs typeface="Arial"/>
              </a:rPr>
              <a:t>function </a:t>
            </a:r>
            <a:r>
              <a:rPr sz="1800" spc="-5" dirty="0">
                <a:solidFill>
                  <a:srgbClr val="FFC66D"/>
                </a:solidFill>
                <a:latin typeface="Arial"/>
                <a:cs typeface="Arial"/>
              </a:rPr>
              <a:t>sendGetBooksError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(response)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800" b="1" spc="-5" dirty="0">
                <a:solidFill>
                  <a:srgbClr val="CC7832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$q.reject(</a:t>
            </a:r>
            <a:r>
              <a:rPr sz="1800" spc="-5" dirty="0">
                <a:solidFill>
                  <a:srgbClr val="7ECD85"/>
                </a:solidFill>
                <a:latin typeface="Arial"/>
                <a:cs typeface="Arial"/>
              </a:rPr>
              <a:t>'Error: </a:t>
            </a:r>
            <a:r>
              <a:rPr sz="1800" dirty="0">
                <a:solidFill>
                  <a:srgbClr val="7ECD85"/>
                </a:solidFill>
                <a:latin typeface="Arial"/>
                <a:cs typeface="Arial"/>
              </a:rPr>
              <a:t>'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response.</a:t>
            </a:r>
            <a:r>
              <a:rPr sz="1800" spc="-5" dirty="0">
                <a:solidFill>
                  <a:srgbClr val="FFC66D"/>
                </a:solidFill>
                <a:latin typeface="Arial"/>
                <a:cs typeface="Arial"/>
              </a:rPr>
              <a:t>status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800" spc="-5" dirty="0">
                <a:solidFill>
                  <a:srgbClr val="CC7832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A9B7C6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238" y="3088385"/>
            <a:ext cx="3740150" cy="687705"/>
          </a:xfrm>
          <a:custGeom>
            <a:avLst/>
            <a:gdLst/>
            <a:ahLst/>
            <a:cxnLst/>
            <a:rect l="l" t="t" r="r" b="b"/>
            <a:pathLst>
              <a:path w="3740150" h="687704">
                <a:moveTo>
                  <a:pt x="0" y="0"/>
                </a:moveTo>
                <a:lnTo>
                  <a:pt x="3739896" y="0"/>
                </a:lnTo>
                <a:lnTo>
                  <a:pt x="3739896" y="687324"/>
                </a:lnTo>
                <a:lnTo>
                  <a:pt x="0" y="687324"/>
                </a:lnTo>
                <a:lnTo>
                  <a:pt x="0" y="0"/>
                </a:lnTo>
                <a:close/>
              </a:path>
            </a:pathLst>
          </a:custGeom>
          <a:ln w="5334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90" y="3658716"/>
            <a:ext cx="918210" cy="796925"/>
          </a:xfrm>
          <a:custGeom>
            <a:avLst/>
            <a:gdLst/>
            <a:ahLst/>
            <a:cxnLst/>
            <a:rect l="l" t="t" r="r" b="b"/>
            <a:pathLst>
              <a:path w="918210" h="796925">
                <a:moveTo>
                  <a:pt x="35788" y="449770"/>
                </a:moveTo>
                <a:lnTo>
                  <a:pt x="0" y="760780"/>
                </a:lnTo>
                <a:lnTo>
                  <a:pt x="311010" y="796569"/>
                </a:lnTo>
                <a:lnTo>
                  <a:pt x="242201" y="709866"/>
                </a:lnTo>
                <a:lnTo>
                  <a:pt x="460689" y="536473"/>
                </a:lnTo>
                <a:lnTo>
                  <a:pt x="104597" y="536473"/>
                </a:lnTo>
                <a:lnTo>
                  <a:pt x="35788" y="449770"/>
                </a:lnTo>
                <a:close/>
              </a:path>
              <a:path w="918210" h="796925">
                <a:moveTo>
                  <a:pt x="780580" y="0"/>
                </a:moveTo>
                <a:lnTo>
                  <a:pt x="104597" y="536473"/>
                </a:lnTo>
                <a:lnTo>
                  <a:pt x="460689" y="536473"/>
                </a:lnTo>
                <a:lnTo>
                  <a:pt x="918197" y="173393"/>
                </a:lnTo>
                <a:lnTo>
                  <a:pt x="78058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8289" y="3658716"/>
            <a:ext cx="918210" cy="796925"/>
          </a:xfrm>
          <a:custGeom>
            <a:avLst/>
            <a:gdLst/>
            <a:ahLst/>
            <a:cxnLst/>
            <a:rect l="l" t="t" r="r" b="b"/>
            <a:pathLst>
              <a:path w="918210" h="796925">
                <a:moveTo>
                  <a:pt x="0" y="760780"/>
                </a:moveTo>
                <a:lnTo>
                  <a:pt x="35788" y="449770"/>
                </a:lnTo>
                <a:lnTo>
                  <a:pt x="104597" y="536473"/>
                </a:lnTo>
                <a:lnTo>
                  <a:pt x="780592" y="0"/>
                </a:lnTo>
                <a:lnTo>
                  <a:pt x="918197" y="173393"/>
                </a:lnTo>
                <a:lnTo>
                  <a:pt x="242201" y="709866"/>
                </a:lnTo>
                <a:lnTo>
                  <a:pt x="311010" y="796569"/>
                </a:lnTo>
                <a:lnTo>
                  <a:pt x="0" y="76078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90" y="4766487"/>
            <a:ext cx="918210" cy="796925"/>
          </a:xfrm>
          <a:custGeom>
            <a:avLst/>
            <a:gdLst/>
            <a:ahLst/>
            <a:cxnLst/>
            <a:rect l="l" t="t" r="r" b="b"/>
            <a:pathLst>
              <a:path w="918210" h="796925">
                <a:moveTo>
                  <a:pt x="35788" y="449770"/>
                </a:moveTo>
                <a:lnTo>
                  <a:pt x="0" y="760780"/>
                </a:lnTo>
                <a:lnTo>
                  <a:pt x="311010" y="796569"/>
                </a:lnTo>
                <a:lnTo>
                  <a:pt x="242201" y="709866"/>
                </a:lnTo>
                <a:lnTo>
                  <a:pt x="460689" y="536473"/>
                </a:lnTo>
                <a:lnTo>
                  <a:pt x="104597" y="536473"/>
                </a:lnTo>
                <a:lnTo>
                  <a:pt x="35788" y="449770"/>
                </a:lnTo>
                <a:close/>
              </a:path>
              <a:path w="918210" h="796925">
                <a:moveTo>
                  <a:pt x="780580" y="0"/>
                </a:moveTo>
                <a:lnTo>
                  <a:pt x="104597" y="536473"/>
                </a:lnTo>
                <a:lnTo>
                  <a:pt x="460689" y="536473"/>
                </a:lnTo>
                <a:lnTo>
                  <a:pt x="918197" y="173393"/>
                </a:lnTo>
                <a:lnTo>
                  <a:pt x="78058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0689" y="4766487"/>
            <a:ext cx="918210" cy="796925"/>
          </a:xfrm>
          <a:custGeom>
            <a:avLst/>
            <a:gdLst/>
            <a:ahLst/>
            <a:cxnLst/>
            <a:rect l="l" t="t" r="r" b="b"/>
            <a:pathLst>
              <a:path w="918210" h="796925">
                <a:moveTo>
                  <a:pt x="0" y="760780"/>
                </a:moveTo>
                <a:lnTo>
                  <a:pt x="35788" y="449770"/>
                </a:lnTo>
                <a:lnTo>
                  <a:pt x="104597" y="536473"/>
                </a:lnTo>
                <a:lnTo>
                  <a:pt x="780592" y="0"/>
                </a:lnTo>
                <a:lnTo>
                  <a:pt x="918197" y="173393"/>
                </a:lnTo>
                <a:lnTo>
                  <a:pt x="242201" y="709866"/>
                </a:lnTo>
                <a:lnTo>
                  <a:pt x="311010" y="796569"/>
                </a:lnTo>
                <a:lnTo>
                  <a:pt x="0" y="76078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3014" y="4702302"/>
            <a:ext cx="1085215" cy="441959"/>
          </a:xfrm>
          <a:custGeom>
            <a:avLst/>
            <a:gdLst/>
            <a:ahLst/>
            <a:cxnLst/>
            <a:rect l="l" t="t" r="r" b="b"/>
            <a:pathLst>
              <a:path w="1085214" h="441960">
                <a:moveTo>
                  <a:pt x="220979" y="0"/>
                </a:moveTo>
                <a:lnTo>
                  <a:pt x="0" y="220980"/>
                </a:lnTo>
                <a:lnTo>
                  <a:pt x="220979" y="441960"/>
                </a:lnTo>
                <a:lnTo>
                  <a:pt x="220979" y="331470"/>
                </a:lnTo>
                <a:lnTo>
                  <a:pt x="1085088" y="331470"/>
                </a:lnTo>
                <a:lnTo>
                  <a:pt x="1085088" y="110490"/>
                </a:lnTo>
                <a:lnTo>
                  <a:pt x="220979" y="110490"/>
                </a:lnTo>
                <a:lnTo>
                  <a:pt x="220979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3014" y="4702302"/>
            <a:ext cx="1085215" cy="441959"/>
          </a:xfrm>
          <a:custGeom>
            <a:avLst/>
            <a:gdLst/>
            <a:ahLst/>
            <a:cxnLst/>
            <a:rect l="l" t="t" r="r" b="b"/>
            <a:pathLst>
              <a:path w="1085214" h="441960">
                <a:moveTo>
                  <a:pt x="0" y="220980"/>
                </a:moveTo>
                <a:lnTo>
                  <a:pt x="220979" y="0"/>
                </a:lnTo>
                <a:lnTo>
                  <a:pt x="220979" y="110490"/>
                </a:lnTo>
                <a:lnTo>
                  <a:pt x="1085088" y="110490"/>
                </a:lnTo>
                <a:lnTo>
                  <a:pt x="1085088" y="331470"/>
                </a:lnTo>
                <a:lnTo>
                  <a:pt x="220979" y="331470"/>
                </a:lnTo>
                <a:lnTo>
                  <a:pt x="220979" y="441960"/>
                </a:lnTo>
                <a:lnTo>
                  <a:pt x="0" y="220980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1157" y="5808726"/>
            <a:ext cx="1085215" cy="443865"/>
          </a:xfrm>
          <a:custGeom>
            <a:avLst/>
            <a:gdLst/>
            <a:ahLst/>
            <a:cxnLst/>
            <a:rect l="l" t="t" r="r" b="b"/>
            <a:pathLst>
              <a:path w="1085215" h="443864">
                <a:moveTo>
                  <a:pt x="221742" y="0"/>
                </a:moveTo>
                <a:lnTo>
                  <a:pt x="0" y="221742"/>
                </a:lnTo>
                <a:lnTo>
                  <a:pt x="221742" y="443484"/>
                </a:lnTo>
                <a:lnTo>
                  <a:pt x="221742" y="332613"/>
                </a:lnTo>
                <a:lnTo>
                  <a:pt x="1085088" y="332613"/>
                </a:lnTo>
                <a:lnTo>
                  <a:pt x="1085088" y="110871"/>
                </a:lnTo>
                <a:lnTo>
                  <a:pt x="221742" y="110871"/>
                </a:lnTo>
                <a:lnTo>
                  <a:pt x="22174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1157" y="5808726"/>
            <a:ext cx="1085215" cy="443865"/>
          </a:xfrm>
          <a:custGeom>
            <a:avLst/>
            <a:gdLst/>
            <a:ahLst/>
            <a:cxnLst/>
            <a:rect l="l" t="t" r="r" b="b"/>
            <a:pathLst>
              <a:path w="1085215" h="443864">
                <a:moveTo>
                  <a:pt x="0" y="221742"/>
                </a:moveTo>
                <a:lnTo>
                  <a:pt x="221742" y="0"/>
                </a:lnTo>
                <a:lnTo>
                  <a:pt x="221742" y="110871"/>
                </a:lnTo>
                <a:lnTo>
                  <a:pt x="1085088" y="110871"/>
                </a:lnTo>
                <a:lnTo>
                  <a:pt x="1085088" y="332613"/>
                </a:lnTo>
                <a:lnTo>
                  <a:pt x="221742" y="332613"/>
                </a:lnTo>
                <a:lnTo>
                  <a:pt x="221742" y="443484"/>
                </a:lnTo>
                <a:lnTo>
                  <a:pt x="0" y="221742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85" dirty="0">
                <a:latin typeface="Arial"/>
                <a:cs typeface="Arial"/>
              </a:rPr>
              <a:t>Representational </a:t>
            </a:r>
            <a:r>
              <a:rPr sz="2600" spc="-70" dirty="0">
                <a:latin typeface="Arial"/>
                <a:cs typeface="Arial"/>
              </a:rPr>
              <a:t>state</a:t>
            </a:r>
            <a:r>
              <a:rPr sz="2600" spc="-32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transfer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50" dirty="0">
                <a:latin typeface="Arial"/>
                <a:cs typeface="Arial"/>
              </a:rPr>
              <a:t>Web </a:t>
            </a:r>
            <a:r>
              <a:rPr sz="2600" spc="-204" dirty="0">
                <a:latin typeface="Arial"/>
                <a:cs typeface="Arial"/>
              </a:rPr>
              <a:t>API </a:t>
            </a:r>
            <a:r>
              <a:rPr sz="2600" spc="-20" dirty="0">
                <a:latin typeface="Arial"/>
                <a:cs typeface="Arial"/>
              </a:rPr>
              <a:t>or </a:t>
            </a:r>
            <a:r>
              <a:rPr sz="2600" spc="-260" dirty="0">
                <a:latin typeface="Arial"/>
                <a:cs typeface="Arial"/>
              </a:rPr>
              <a:t>HTTP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API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25" dirty="0">
                <a:latin typeface="Arial"/>
                <a:cs typeface="Arial"/>
              </a:rPr>
              <a:t>Uses </a:t>
            </a:r>
            <a:r>
              <a:rPr sz="2600" spc="-254" dirty="0">
                <a:latin typeface="Arial"/>
                <a:cs typeface="Arial"/>
              </a:rPr>
              <a:t>HTTP </a:t>
            </a:r>
            <a:r>
              <a:rPr sz="2600" spc="-95" dirty="0">
                <a:latin typeface="Arial"/>
                <a:cs typeface="Arial"/>
              </a:rPr>
              <a:t>verbs </a:t>
            </a:r>
            <a:r>
              <a:rPr sz="2600" spc="50" dirty="0">
                <a:latin typeface="Arial"/>
                <a:cs typeface="Arial"/>
              </a:rPr>
              <a:t>to </a:t>
            </a:r>
            <a:r>
              <a:rPr sz="2600" spc="-80" dirty="0">
                <a:latin typeface="Arial"/>
                <a:cs typeface="Arial"/>
              </a:rPr>
              <a:t>specify </a:t>
            </a:r>
            <a:r>
              <a:rPr sz="2600" spc="-300" dirty="0">
                <a:latin typeface="Arial"/>
                <a:cs typeface="Arial"/>
              </a:rPr>
              <a:t>CRUD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operations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300" dirty="0">
                <a:latin typeface="Arial"/>
                <a:cs typeface="Arial"/>
              </a:rPr>
              <a:t>URL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conventions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address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individual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as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well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as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collections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of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resources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54" dirty="0">
                <a:latin typeface="Arial"/>
                <a:cs typeface="Arial"/>
              </a:rPr>
              <a:t>HTTP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response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codes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indicate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success/failure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of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server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action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5240">
              <a:lnSpc>
                <a:spcPct val="100000"/>
              </a:lnSpc>
            </a:pPr>
            <a:r>
              <a:rPr spc="-395" dirty="0">
                <a:latin typeface="Arial"/>
                <a:cs typeface="Arial"/>
              </a:rPr>
              <a:t>REST-ful</a:t>
            </a:r>
            <a:r>
              <a:rPr spc="-335" dirty="0">
                <a:latin typeface="Arial"/>
                <a:cs typeface="Arial"/>
              </a:rPr>
              <a:t> </a:t>
            </a:r>
            <a:r>
              <a:rPr spc="-235" dirty="0">
                <a:latin typeface="Arial"/>
                <a:cs typeface="Arial"/>
              </a:rPr>
              <a:t>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925">
              <a:lnSpc>
                <a:spcPct val="100000"/>
              </a:lnSpc>
            </a:pPr>
            <a:r>
              <a:rPr spc="-70" dirty="0">
                <a:latin typeface="Arial"/>
                <a:cs typeface="Arial"/>
              </a:rPr>
              <a:t>$provide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5068" y="4533900"/>
            <a:ext cx="3035935" cy="1856739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623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"/>
              </a:spcBef>
            </a:pPr>
            <a:endParaRPr sz="450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</a:pP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7240" y="2846832"/>
            <a:ext cx="3035935" cy="18567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628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"/>
              </a:spcBef>
            </a:pPr>
            <a:endParaRPr sz="450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provider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887" y="1144524"/>
            <a:ext cx="3037840" cy="1858010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6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</a:pPr>
            <a:endParaRPr sz="4500">
              <a:latin typeface="Times New Roman"/>
              <a:cs typeface="Times New Roman"/>
            </a:endParaRPr>
          </a:p>
          <a:p>
            <a:pPr marL="761365">
              <a:lnSpc>
                <a:spcPct val="100000"/>
              </a:lnSpc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$provide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6650" y="1858517"/>
            <a:ext cx="2616835" cy="970915"/>
          </a:xfrm>
          <a:custGeom>
            <a:avLst/>
            <a:gdLst/>
            <a:ahLst/>
            <a:cxnLst/>
            <a:rect l="l" t="t" r="r" b="b"/>
            <a:pathLst>
              <a:path w="2616835" h="970914">
                <a:moveTo>
                  <a:pt x="2616708" y="728091"/>
                </a:moveTo>
                <a:lnTo>
                  <a:pt x="2131314" y="728091"/>
                </a:lnTo>
                <a:lnTo>
                  <a:pt x="2374011" y="970788"/>
                </a:lnTo>
                <a:lnTo>
                  <a:pt x="2616708" y="728091"/>
                </a:lnTo>
                <a:close/>
              </a:path>
              <a:path w="2616835" h="970914">
                <a:moveTo>
                  <a:pt x="2036991" y="0"/>
                </a:moveTo>
                <a:lnTo>
                  <a:pt x="0" y="0"/>
                </a:lnTo>
                <a:lnTo>
                  <a:pt x="0" y="175412"/>
                </a:lnTo>
                <a:lnTo>
                  <a:pt x="2036991" y="175412"/>
                </a:lnTo>
                <a:lnTo>
                  <a:pt x="2081805" y="179429"/>
                </a:lnTo>
                <a:lnTo>
                  <a:pt x="2123985" y="191009"/>
                </a:lnTo>
                <a:lnTo>
                  <a:pt x="2162825" y="209450"/>
                </a:lnTo>
                <a:lnTo>
                  <a:pt x="2197621" y="234047"/>
                </a:lnTo>
                <a:lnTo>
                  <a:pt x="2227669" y="264095"/>
                </a:lnTo>
                <a:lnTo>
                  <a:pt x="2252266" y="298892"/>
                </a:lnTo>
                <a:lnTo>
                  <a:pt x="2270707" y="337731"/>
                </a:lnTo>
                <a:lnTo>
                  <a:pt x="2282288" y="379911"/>
                </a:lnTo>
                <a:lnTo>
                  <a:pt x="2286304" y="424726"/>
                </a:lnTo>
                <a:lnTo>
                  <a:pt x="2286304" y="728091"/>
                </a:lnTo>
                <a:lnTo>
                  <a:pt x="2461717" y="728091"/>
                </a:lnTo>
                <a:lnTo>
                  <a:pt x="2461717" y="424726"/>
                </a:lnTo>
                <a:lnTo>
                  <a:pt x="2459224" y="378447"/>
                </a:lnTo>
                <a:lnTo>
                  <a:pt x="2451920" y="333612"/>
                </a:lnTo>
                <a:lnTo>
                  <a:pt x="2440064" y="290480"/>
                </a:lnTo>
                <a:lnTo>
                  <a:pt x="2423914" y="249309"/>
                </a:lnTo>
                <a:lnTo>
                  <a:pt x="2403729" y="210359"/>
                </a:lnTo>
                <a:lnTo>
                  <a:pt x="2379769" y="173888"/>
                </a:lnTo>
                <a:lnTo>
                  <a:pt x="2352293" y="140157"/>
                </a:lnTo>
                <a:lnTo>
                  <a:pt x="2321559" y="109423"/>
                </a:lnTo>
                <a:lnTo>
                  <a:pt x="2287828" y="81947"/>
                </a:lnTo>
                <a:lnTo>
                  <a:pt x="2251358" y="57987"/>
                </a:lnTo>
                <a:lnTo>
                  <a:pt x="2212408" y="37803"/>
                </a:lnTo>
                <a:lnTo>
                  <a:pt x="2171237" y="21652"/>
                </a:lnTo>
                <a:lnTo>
                  <a:pt x="2128104" y="9796"/>
                </a:lnTo>
                <a:lnTo>
                  <a:pt x="2083269" y="2492"/>
                </a:lnTo>
                <a:lnTo>
                  <a:pt x="2036991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6650" y="1858517"/>
            <a:ext cx="2616835" cy="970915"/>
          </a:xfrm>
          <a:custGeom>
            <a:avLst/>
            <a:gdLst/>
            <a:ahLst/>
            <a:cxnLst/>
            <a:rect l="l" t="t" r="r" b="b"/>
            <a:pathLst>
              <a:path w="2616835" h="970914">
                <a:moveTo>
                  <a:pt x="0" y="0"/>
                </a:moveTo>
                <a:lnTo>
                  <a:pt x="2036991" y="0"/>
                </a:lnTo>
                <a:lnTo>
                  <a:pt x="2083269" y="2492"/>
                </a:lnTo>
                <a:lnTo>
                  <a:pt x="2128104" y="9796"/>
                </a:lnTo>
                <a:lnTo>
                  <a:pt x="2171237" y="21652"/>
                </a:lnTo>
                <a:lnTo>
                  <a:pt x="2212408" y="37803"/>
                </a:lnTo>
                <a:lnTo>
                  <a:pt x="2251358" y="57987"/>
                </a:lnTo>
                <a:lnTo>
                  <a:pt x="2287828" y="81947"/>
                </a:lnTo>
                <a:lnTo>
                  <a:pt x="2321559" y="109423"/>
                </a:lnTo>
                <a:lnTo>
                  <a:pt x="2352293" y="140157"/>
                </a:lnTo>
                <a:lnTo>
                  <a:pt x="2379769" y="173888"/>
                </a:lnTo>
                <a:lnTo>
                  <a:pt x="2403729" y="210359"/>
                </a:lnTo>
                <a:lnTo>
                  <a:pt x="2423914" y="249309"/>
                </a:lnTo>
                <a:lnTo>
                  <a:pt x="2440064" y="290480"/>
                </a:lnTo>
                <a:lnTo>
                  <a:pt x="2451920" y="333612"/>
                </a:lnTo>
                <a:lnTo>
                  <a:pt x="2459224" y="378447"/>
                </a:lnTo>
                <a:lnTo>
                  <a:pt x="2461717" y="424726"/>
                </a:lnTo>
                <a:lnTo>
                  <a:pt x="2461717" y="728091"/>
                </a:lnTo>
                <a:lnTo>
                  <a:pt x="2616708" y="728091"/>
                </a:lnTo>
                <a:lnTo>
                  <a:pt x="2374011" y="970788"/>
                </a:lnTo>
                <a:lnTo>
                  <a:pt x="2131314" y="728091"/>
                </a:lnTo>
                <a:lnTo>
                  <a:pt x="2286304" y="728091"/>
                </a:lnTo>
                <a:lnTo>
                  <a:pt x="2286304" y="424726"/>
                </a:lnTo>
                <a:lnTo>
                  <a:pt x="2282288" y="379911"/>
                </a:lnTo>
                <a:lnTo>
                  <a:pt x="2270707" y="337731"/>
                </a:lnTo>
                <a:lnTo>
                  <a:pt x="2252266" y="298892"/>
                </a:lnTo>
                <a:lnTo>
                  <a:pt x="2227669" y="264095"/>
                </a:lnTo>
                <a:lnTo>
                  <a:pt x="2197621" y="234047"/>
                </a:lnTo>
                <a:lnTo>
                  <a:pt x="2162825" y="209450"/>
                </a:lnTo>
                <a:lnTo>
                  <a:pt x="2123985" y="191009"/>
                </a:lnTo>
                <a:lnTo>
                  <a:pt x="2081805" y="179429"/>
                </a:lnTo>
                <a:lnTo>
                  <a:pt x="2036991" y="175412"/>
                </a:lnTo>
                <a:lnTo>
                  <a:pt x="0" y="17541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8381" y="3550158"/>
            <a:ext cx="2616835" cy="970915"/>
          </a:xfrm>
          <a:custGeom>
            <a:avLst/>
            <a:gdLst/>
            <a:ahLst/>
            <a:cxnLst/>
            <a:rect l="l" t="t" r="r" b="b"/>
            <a:pathLst>
              <a:path w="2616834" h="970914">
                <a:moveTo>
                  <a:pt x="2616708" y="728091"/>
                </a:moveTo>
                <a:lnTo>
                  <a:pt x="2131314" y="728091"/>
                </a:lnTo>
                <a:lnTo>
                  <a:pt x="2374011" y="970788"/>
                </a:lnTo>
                <a:lnTo>
                  <a:pt x="2616708" y="728091"/>
                </a:lnTo>
                <a:close/>
              </a:path>
              <a:path w="2616834" h="970914">
                <a:moveTo>
                  <a:pt x="2036991" y="0"/>
                </a:moveTo>
                <a:lnTo>
                  <a:pt x="0" y="0"/>
                </a:lnTo>
                <a:lnTo>
                  <a:pt x="0" y="175412"/>
                </a:lnTo>
                <a:lnTo>
                  <a:pt x="2036991" y="175412"/>
                </a:lnTo>
                <a:lnTo>
                  <a:pt x="2081805" y="179429"/>
                </a:lnTo>
                <a:lnTo>
                  <a:pt x="2123985" y="191009"/>
                </a:lnTo>
                <a:lnTo>
                  <a:pt x="2162825" y="209450"/>
                </a:lnTo>
                <a:lnTo>
                  <a:pt x="2197621" y="234047"/>
                </a:lnTo>
                <a:lnTo>
                  <a:pt x="2227669" y="264095"/>
                </a:lnTo>
                <a:lnTo>
                  <a:pt x="2252266" y="298892"/>
                </a:lnTo>
                <a:lnTo>
                  <a:pt x="2270707" y="337731"/>
                </a:lnTo>
                <a:lnTo>
                  <a:pt x="2282288" y="379911"/>
                </a:lnTo>
                <a:lnTo>
                  <a:pt x="2286304" y="424726"/>
                </a:lnTo>
                <a:lnTo>
                  <a:pt x="2286304" y="728091"/>
                </a:lnTo>
                <a:lnTo>
                  <a:pt x="2461717" y="728091"/>
                </a:lnTo>
                <a:lnTo>
                  <a:pt x="2461717" y="424726"/>
                </a:lnTo>
                <a:lnTo>
                  <a:pt x="2459224" y="378447"/>
                </a:lnTo>
                <a:lnTo>
                  <a:pt x="2451920" y="333612"/>
                </a:lnTo>
                <a:lnTo>
                  <a:pt x="2440064" y="290480"/>
                </a:lnTo>
                <a:lnTo>
                  <a:pt x="2423914" y="249309"/>
                </a:lnTo>
                <a:lnTo>
                  <a:pt x="2403729" y="210359"/>
                </a:lnTo>
                <a:lnTo>
                  <a:pt x="2379769" y="173888"/>
                </a:lnTo>
                <a:lnTo>
                  <a:pt x="2352293" y="140157"/>
                </a:lnTo>
                <a:lnTo>
                  <a:pt x="2321559" y="109423"/>
                </a:lnTo>
                <a:lnTo>
                  <a:pt x="2287828" y="81947"/>
                </a:lnTo>
                <a:lnTo>
                  <a:pt x="2251358" y="57987"/>
                </a:lnTo>
                <a:lnTo>
                  <a:pt x="2212408" y="37803"/>
                </a:lnTo>
                <a:lnTo>
                  <a:pt x="2171237" y="21652"/>
                </a:lnTo>
                <a:lnTo>
                  <a:pt x="2128104" y="9796"/>
                </a:lnTo>
                <a:lnTo>
                  <a:pt x="2083269" y="2492"/>
                </a:lnTo>
                <a:lnTo>
                  <a:pt x="2036991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8381" y="3550158"/>
            <a:ext cx="2616835" cy="970915"/>
          </a:xfrm>
          <a:custGeom>
            <a:avLst/>
            <a:gdLst/>
            <a:ahLst/>
            <a:cxnLst/>
            <a:rect l="l" t="t" r="r" b="b"/>
            <a:pathLst>
              <a:path w="2616834" h="970914">
                <a:moveTo>
                  <a:pt x="0" y="0"/>
                </a:moveTo>
                <a:lnTo>
                  <a:pt x="2036991" y="0"/>
                </a:lnTo>
                <a:lnTo>
                  <a:pt x="2083269" y="2492"/>
                </a:lnTo>
                <a:lnTo>
                  <a:pt x="2128104" y="9796"/>
                </a:lnTo>
                <a:lnTo>
                  <a:pt x="2171237" y="21652"/>
                </a:lnTo>
                <a:lnTo>
                  <a:pt x="2212408" y="37803"/>
                </a:lnTo>
                <a:lnTo>
                  <a:pt x="2251358" y="57987"/>
                </a:lnTo>
                <a:lnTo>
                  <a:pt x="2287828" y="81947"/>
                </a:lnTo>
                <a:lnTo>
                  <a:pt x="2321559" y="109423"/>
                </a:lnTo>
                <a:lnTo>
                  <a:pt x="2352293" y="140157"/>
                </a:lnTo>
                <a:lnTo>
                  <a:pt x="2379769" y="173888"/>
                </a:lnTo>
                <a:lnTo>
                  <a:pt x="2403729" y="210359"/>
                </a:lnTo>
                <a:lnTo>
                  <a:pt x="2423914" y="249309"/>
                </a:lnTo>
                <a:lnTo>
                  <a:pt x="2440064" y="290480"/>
                </a:lnTo>
                <a:lnTo>
                  <a:pt x="2451920" y="333612"/>
                </a:lnTo>
                <a:lnTo>
                  <a:pt x="2459224" y="378447"/>
                </a:lnTo>
                <a:lnTo>
                  <a:pt x="2461717" y="424726"/>
                </a:lnTo>
                <a:lnTo>
                  <a:pt x="2461717" y="728091"/>
                </a:lnTo>
                <a:lnTo>
                  <a:pt x="2616708" y="728091"/>
                </a:lnTo>
                <a:lnTo>
                  <a:pt x="2374011" y="970788"/>
                </a:lnTo>
                <a:lnTo>
                  <a:pt x="2131314" y="728091"/>
                </a:lnTo>
                <a:lnTo>
                  <a:pt x="2286304" y="728091"/>
                </a:lnTo>
                <a:lnTo>
                  <a:pt x="2286304" y="424726"/>
                </a:lnTo>
                <a:lnTo>
                  <a:pt x="2282288" y="379911"/>
                </a:lnTo>
                <a:lnTo>
                  <a:pt x="2270707" y="337731"/>
                </a:lnTo>
                <a:lnTo>
                  <a:pt x="2252266" y="298892"/>
                </a:lnTo>
                <a:lnTo>
                  <a:pt x="2227669" y="264095"/>
                </a:lnTo>
                <a:lnTo>
                  <a:pt x="2197621" y="234047"/>
                </a:lnTo>
                <a:lnTo>
                  <a:pt x="2162825" y="209450"/>
                </a:lnTo>
                <a:lnTo>
                  <a:pt x="2123985" y="191009"/>
                </a:lnTo>
                <a:lnTo>
                  <a:pt x="2081805" y="179429"/>
                </a:lnTo>
                <a:lnTo>
                  <a:pt x="2036991" y="175412"/>
                </a:lnTo>
                <a:lnTo>
                  <a:pt x="0" y="17541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58" y="1489227"/>
            <a:ext cx="8150859" cy="487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8750"/>
              <a:buFont typeface="Wingdings"/>
              <a:buChar char=""/>
              <a:tabLst>
                <a:tab pos="309880" algn="l"/>
              </a:tabLst>
            </a:pPr>
            <a:r>
              <a:rPr sz="2400" spc="-130" dirty="0">
                <a:solidFill>
                  <a:srgbClr val="58595B"/>
                </a:solidFill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5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90" dirty="0">
                <a:solidFill>
                  <a:srgbClr val="58595B"/>
                </a:solidFill>
                <a:latin typeface="Arial"/>
                <a:cs typeface="Arial"/>
              </a:rPr>
              <a:t>POST </a:t>
            </a:r>
            <a:r>
              <a:rPr sz="2200" spc="-130" dirty="0">
                <a:solidFill>
                  <a:srgbClr val="58595B"/>
                </a:solidFill>
                <a:latin typeface="Arial"/>
                <a:cs typeface="Arial"/>
              </a:rPr>
              <a:t>–</a:t>
            </a:r>
            <a:r>
              <a:rPr sz="2200" spc="-2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u="heavy" spc="-10" dirty="0">
                <a:solidFill>
                  <a:srgbClr val="548C94"/>
                </a:solidFill>
                <a:latin typeface="Arial"/>
                <a:cs typeface="Arial"/>
                <a:hlinkClick r:id="rId2"/>
              </a:rPr>
              <a:t>http://localhost/api/books</a:t>
            </a:r>
            <a:endParaRPr sz="22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3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0" dirty="0">
                <a:solidFill>
                  <a:srgbClr val="58595B"/>
                </a:solidFill>
                <a:latin typeface="Arial"/>
                <a:cs typeface="Arial"/>
              </a:rPr>
              <a:t>If </a:t>
            </a:r>
            <a:r>
              <a:rPr sz="2200" spc="-120" dirty="0">
                <a:solidFill>
                  <a:srgbClr val="58595B"/>
                </a:solidFill>
                <a:latin typeface="Arial"/>
                <a:cs typeface="Arial"/>
              </a:rPr>
              <a:t>successful, </a:t>
            </a:r>
            <a:r>
              <a:rPr sz="2200" spc="-45" dirty="0">
                <a:solidFill>
                  <a:srgbClr val="58595B"/>
                </a:solidFill>
                <a:latin typeface="Arial"/>
                <a:cs typeface="Arial"/>
              </a:rPr>
              <a:t>returns </a:t>
            </a:r>
            <a:r>
              <a:rPr sz="2200" spc="-220" dirty="0">
                <a:solidFill>
                  <a:srgbClr val="58595B"/>
                </a:solidFill>
                <a:latin typeface="Arial"/>
                <a:cs typeface="Arial"/>
              </a:rPr>
              <a:t>HTTP </a:t>
            </a:r>
            <a:r>
              <a:rPr sz="2200" spc="-100" dirty="0">
                <a:solidFill>
                  <a:srgbClr val="58595B"/>
                </a:solidFill>
                <a:latin typeface="Arial"/>
                <a:cs typeface="Arial"/>
              </a:rPr>
              <a:t>201</a:t>
            </a:r>
            <a:r>
              <a:rPr sz="2200" spc="-3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58595B"/>
                </a:solidFill>
                <a:latin typeface="Arial"/>
                <a:cs typeface="Arial"/>
              </a:rPr>
              <a:t>Created</a:t>
            </a:r>
            <a:endParaRPr sz="2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700"/>
              </a:spcBef>
              <a:buClr>
                <a:srgbClr val="F26722"/>
              </a:buClr>
              <a:buSzPct val="68750"/>
              <a:buFont typeface="Wingdings"/>
              <a:buChar char=""/>
              <a:tabLst>
                <a:tab pos="309880" algn="l"/>
              </a:tabLst>
            </a:pPr>
            <a:r>
              <a:rPr sz="2400" spc="-190" dirty="0">
                <a:solidFill>
                  <a:srgbClr val="58595B"/>
                </a:solidFill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5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305" dirty="0">
                <a:solidFill>
                  <a:srgbClr val="58595B"/>
                </a:solidFill>
                <a:latin typeface="Arial"/>
                <a:cs typeface="Arial"/>
              </a:rPr>
              <a:t>GET  </a:t>
            </a:r>
            <a:r>
              <a:rPr sz="2200" spc="-130" dirty="0">
                <a:solidFill>
                  <a:srgbClr val="58595B"/>
                </a:solidFill>
                <a:latin typeface="Arial"/>
                <a:cs typeface="Arial"/>
              </a:rPr>
              <a:t>– </a:t>
            </a:r>
            <a:r>
              <a:rPr sz="2200" u="heavy" spc="-15" dirty="0">
                <a:solidFill>
                  <a:srgbClr val="548C94"/>
                </a:solidFill>
                <a:latin typeface="Arial"/>
                <a:cs typeface="Arial"/>
                <a:hlinkClick r:id="rId2"/>
              </a:rPr>
              <a:t>http://localhost/api/books </a:t>
            </a:r>
            <a:r>
              <a:rPr sz="2200" spc="-310" dirty="0">
                <a:solidFill>
                  <a:srgbClr val="58595B"/>
                </a:solidFill>
                <a:latin typeface="Arial"/>
                <a:cs typeface="Arial"/>
              </a:rPr>
              <a:t>OR</a:t>
            </a:r>
            <a:r>
              <a:rPr sz="2200" spc="-16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u="heavy" spc="-10" dirty="0">
                <a:solidFill>
                  <a:srgbClr val="548C94"/>
                </a:solidFill>
                <a:latin typeface="Arial"/>
                <a:cs typeface="Arial"/>
                <a:hlinkClick r:id="rId3"/>
              </a:rPr>
              <a:t>http://localhost/api/books/5</a:t>
            </a:r>
            <a:endParaRPr sz="22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3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0" dirty="0">
                <a:solidFill>
                  <a:srgbClr val="58595B"/>
                </a:solidFill>
                <a:latin typeface="Arial"/>
                <a:cs typeface="Arial"/>
              </a:rPr>
              <a:t>If </a:t>
            </a:r>
            <a:r>
              <a:rPr sz="2200" spc="-120" dirty="0">
                <a:solidFill>
                  <a:srgbClr val="58595B"/>
                </a:solidFill>
                <a:latin typeface="Arial"/>
                <a:cs typeface="Arial"/>
              </a:rPr>
              <a:t>successful, </a:t>
            </a:r>
            <a:r>
              <a:rPr sz="2200" spc="-45" dirty="0">
                <a:solidFill>
                  <a:srgbClr val="58595B"/>
                </a:solidFill>
                <a:latin typeface="Arial"/>
                <a:cs typeface="Arial"/>
              </a:rPr>
              <a:t>returns </a:t>
            </a:r>
            <a:r>
              <a:rPr sz="2200" spc="-220" dirty="0">
                <a:solidFill>
                  <a:srgbClr val="58595B"/>
                </a:solidFill>
                <a:latin typeface="Arial"/>
                <a:cs typeface="Arial"/>
              </a:rPr>
              <a:t>HTTP </a:t>
            </a:r>
            <a:r>
              <a:rPr sz="2200" spc="-100" dirty="0">
                <a:solidFill>
                  <a:srgbClr val="58595B"/>
                </a:solidFill>
                <a:latin typeface="Arial"/>
                <a:cs typeface="Arial"/>
              </a:rPr>
              <a:t>200</a:t>
            </a:r>
            <a:r>
              <a:rPr sz="2200" spc="-2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58595B"/>
                </a:solidFill>
                <a:latin typeface="Arial"/>
                <a:cs typeface="Arial"/>
              </a:rPr>
              <a:t>Success</a:t>
            </a:r>
            <a:endParaRPr sz="2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700"/>
              </a:spcBef>
              <a:buClr>
                <a:srgbClr val="F26722"/>
              </a:buClr>
              <a:buSzPct val="68750"/>
              <a:buFont typeface="Wingdings"/>
              <a:buChar char=""/>
              <a:tabLst>
                <a:tab pos="309880" algn="l"/>
              </a:tabLst>
            </a:pPr>
            <a:r>
              <a:rPr sz="2400" spc="-65" dirty="0">
                <a:solidFill>
                  <a:srgbClr val="58595B"/>
                </a:solidFill>
                <a:latin typeface="Arial"/>
                <a:cs typeface="Arial"/>
              </a:rPr>
              <a:t>Update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5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50" dirty="0">
                <a:solidFill>
                  <a:srgbClr val="58595B"/>
                </a:solidFill>
                <a:latin typeface="Arial"/>
                <a:cs typeface="Arial"/>
              </a:rPr>
              <a:t>PUT </a:t>
            </a:r>
            <a:r>
              <a:rPr sz="2200" spc="-130" dirty="0">
                <a:solidFill>
                  <a:srgbClr val="58595B"/>
                </a:solidFill>
                <a:latin typeface="Arial"/>
                <a:cs typeface="Arial"/>
              </a:rPr>
              <a:t>–</a:t>
            </a:r>
            <a:r>
              <a:rPr sz="2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u="heavy" spc="-10" dirty="0">
                <a:solidFill>
                  <a:srgbClr val="548C94"/>
                </a:solidFill>
                <a:latin typeface="Arial"/>
                <a:cs typeface="Arial"/>
                <a:hlinkClick r:id="rId3"/>
              </a:rPr>
              <a:t>http://localhost/api/books/5</a:t>
            </a:r>
            <a:endParaRPr sz="22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3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0" dirty="0">
                <a:solidFill>
                  <a:srgbClr val="58595B"/>
                </a:solidFill>
                <a:latin typeface="Arial"/>
                <a:cs typeface="Arial"/>
              </a:rPr>
              <a:t>If </a:t>
            </a:r>
            <a:r>
              <a:rPr sz="2200" spc="-120" dirty="0">
                <a:solidFill>
                  <a:srgbClr val="58595B"/>
                </a:solidFill>
                <a:latin typeface="Arial"/>
                <a:cs typeface="Arial"/>
              </a:rPr>
              <a:t>successful, </a:t>
            </a:r>
            <a:r>
              <a:rPr sz="2200" spc="-45" dirty="0">
                <a:solidFill>
                  <a:srgbClr val="58595B"/>
                </a:solidFill>
                <a:latin typeface="Arial"/>
                <a:cs typeface="Arial"/>
              </a:rPr>
              <a:t>returns </a:t>
            </a:r>
            <a:r>
              <a:rPr sz="2200" spc="-220" dirty="0">
                <a:solidFill>
                  <a:srgbClr val="58595B"/>
                </a:solidFill>
                <a:latin typeface="Arial"/>
                <a:cs typeface="Arial"/>
              </a:rPr>
              <a:t>HTTP </a:t>
            </a:r>
            <a:r>
              <a:rPr sz="2200" spc="-100" dirty="0">
                <a:solidFill>
                  <a:srgbClr val="58595B"/>
                </a:solidFill>
                <a:latin typeface="Arial"/>
                <a:cs typeface="Arial"/>
              </a:rPr>
              <a:t>204 </a:t>
            </a:r>
            <a:r>
              <a:rPr sz="2200" spc="-90" dirty="0">
                <a:solidFill>
                  <a:srgbClr val="58595B"/>
                </a:solidFill>
                <a:latin typeface="Arial"/>
                <a:cs typeface="Arial"/>
              </a:rPr>
              <a:t>No</a:t>
            </a:r>
            <a:r>
              <a:rPr sz="2200" spc="-32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58595B"/>
                </a:solidFill>
                <a:latin typeface="Arial"/>
                <a:cs typeface="Arial"/>
              </a:rPr>
              <a:t>Content</a:t>
            </a:r>
            <a:endParaRPr sz="2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700"/>
              </a:spcBef>
              <a:buClr>
                <a:srgbClr val="F26722"/>
              </a:buClr>
              <a:buSzPct val="68750"/>
              <a:buFont typeface="Wingdings"/>
              <a:buChar char=""/>
              <a:tabLst>
                <a:tab pos="309880" algn="l"/>
              </a:tabLst>
            </a:pPr>
            <a:r>
              <a:rPr sz="2400" spc="-70" dirty="0">
                <a:solidFill>
                  <a:srgbClr val="58595B"/>
                </a:solidFill>
                <a:latin typeface="Arial"/>
                <a:cs typeface="Arial"/>
              </a:rPr>
              <a:t>Delete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5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85" dirty="0">
                <a:solidFill>
                  <a:srgbClr val="58595B"/>
                </a:solidFill>
                <a:latin typeface="Arial"/>
                <a:cs typeface="Arial"/>
              </a:rPr>
              <a:t>DELETE  </a:t>
            </a:r>
            <a:r>
              <a:rPr sz="2200" spc="-130" dirty="0">
                <a:solidFill>
                  <a:srgbClr val="58595B"/>
                </a:solidFill>
                <a:latin typeface="Arial"/>
                <a:cs typeface="Arial"/>
              </a:rPr>
              <a:t>–</a:t>
            </a:r>
            <a:r>
              <a:rPr sz="2200" spc="-3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u="heavy" spc="-10" dirty="0">
                <a:solidFill>
                  <a:srgbClr val="548C94"/>
                </a:solidFill>
                <a:latin typeface="Arial"/>
                <a:cs typeface="Arial"/>
                <a:hlinkClick r:id="rId3"/>
              </a:rPr>
              <a:t>http://localhost/api/books/5</a:t>
            </a:r>
            <a:endParaRPr sz="22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430"/>
              </a:spcBef>
              <a:buClr>
                <a:srgbClr val="A7A8A7"/>
              </a:buClr>
              <a:buSzPct val="68181"/>
              <a:buFont typeface="Arial"/>
              <a:buChar char="-"/>
              <a:tabLst>
                <a:tab pos="599440" algn="l"/>
              </a:tabLst>
            </a:pPr>
            <a:r>
              <a:rPr sz="2200" spc="-20" dirty="0">
                <a:solidFill>
                  <a:srgbClr val="58595B"/>
                </a:solidFill>
                <a:latin typeface="Arial"/>
                <a:cs typeface="Arial"/>
              </a:rPr>
              <a:t>If </a:t>
            </a:r>
            <a:r>
              <a:rPr sz="2200" spc="-120" dirty="0">
                <a:solidFill>
                  <a:srgbClr val="58595B"/>
                </a:solidFill>
                <a:latin typeface="Arial"/>
                <a:cs typeface="Arial"/>
              </a:rPr>
              <a:t>successful, </a:t>
            </a:r>
            <a:r>
              <a:rPr sz="2200" spc="-45" dirty="0">
                <a:solidFill>
                  <a:srgbClr val="58595B"/>
                </a:solidFill>
                <a:latin typeface="Arial"/>
                <a:cs typeface="Arial"/>
              </a:rPr>
              <a:t>returns </a:t>
            </a:r>
            <a:r>
              <a:rPr sz="2200" spc="-220" dirty="0">
                <a:solidFill>
                  <a:srgbClr val="58595B"/>
                </a:solidFill>
                <a:latin typeface="Arial"/>
                <a:cs typeface="Arial"/>
              </a:rPr>
              <a:t>HTTP </a:t>
            </a:r>
            <a:r>
              <a:rPr sz="2200" spc="-100" dirty="0">
                <a:solidFill>
                  <a:srgbClr val="58595B"/>
                </a:solidFill>
                <a:latin typeface="Arial"/>
                <a:cs typeface="Arial"/>
              </a:rPr>
              <a:t>204 </a:t>
            </a:r>
            <a:r>
              <a:rPr sz="2200" spc="-90" dirty="0">
                <a:solidFill>
                  <a:srgbClr val="58595B"/>
                </a:solidFill>
                <a:latin typeface="Arial"/>
                <a:cs typeface="Arial"/>
              </a:rPr>
              <a:t>No</a:t>
            </a:r>
            <a:r>
              <a:rPr sz="2200" spc="-32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58595B"/>
                </a:solidFill>
                <a:latin typeface="Arial"/>
                <a:cs typeface="Arial"/>
              </a:rPr>
              <a:t>Content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8290">
              <a:lnSpc>
                <a:spcPct val="100000"/>
              </a:lnSpc>
            </a:pPr>
            <a:r>
              <a:rPr spc="-395" dirty="0">
                <a:latin typeface="Arial"/>
                <a:cs typeface="Arial"/>
              </a:rPr>
              <a:t>REST-ful</a:t>
            </a:r>
            <a:r>
              <a:rPr spc="-315" dirty="0">
                <a:latin typeface="Arial"/>
                <a:cs typeface="Arial"/>
              </a:rPr>
              <a:t> </a:t>
            </a:r>
            <a:r>
              <a:rPr spc="-509" dirty="0">
                <a:latin typeface="Arial"/>
                <a:cs typeface="Arial"/>
              </a:rPr>
              <a:t>CRUD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58" y="1806738"/>
            <a:ext cx="4244340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355" dirty="0">
                <a:solidFill>
                  <a:srgbClr val="58595B"/>
                </a:solidFill>
                <a:latin typeface="Arial"/>
                <a:cs typeface="Arial"/>
              </a:rPr>
              <a:t>GET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0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30" dirty="0">
                <a:solidFill>
                  <a:srgbClr val="58595B"/>
                </a:solidFill>
                <a:latin typeface="Arial"/>
                <a:cs typeface="Arial"/>
              </a:rPr>
              <a:t>$http.get(url,</a:t>
            </a:r>
            <a:r>
              <a:rPr sz="2400" spc="-15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95B"/>
                </a:solidFill>
                <a:latin typeface="Arial"/>
                <a:cs typeface="Arial"/>
              </a:rPr>
              <a:t>[config])</a:t>
            </a:r>
            <a:endParaRPr sz="24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0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330" dirty="0">
                <a:solidFill>
                  <a:srgbClr val="58595B"/>
                </a:solidFill>
                <a:latin typeface="Arial"/>
                <a:cs typeface="Arial"/>
              </a:rPr>
              <a:t>DELETE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40" dirty="0">
                <a:solidFill>
                  <a:srgbClr val="58595B"/>
                </a:solidFill>
                <a:latin typeface="Arial"/>
                <a:cs typeface="Arial"/>
              </a:rPr>
              <a:t>$http.delete(url,</a:t>
            </a:r>
            <a:r>
              <a:rPr sz="2400" spc="-1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95B"/>
                </a:solidFill>
                <a:latin typeface="Arial"/>
                <a:cs typeface="Arial"/>
              </a:rPr>
              <a:t>[config])</a:t>
            </a:r>
            <a:endParaRPr sz="24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8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335" dirty="0">
                <a:solidFill>
                  <a:srgbClr val="58595B"/>
                </a:solidFill>
                <a:latin typeface="Arial"/>
                <a:cs typeface="Arial"/>
              </a:rPr>
              <a:t>POST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1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35" dirty="0">
                <a:solidFill>
                  <a:srgbClr val="58595B"/>
                </a:solidFill>
                <a:latin typeface="Arial"/>
                <a:cs typeface="Arial"/>
              </a:rPr>
              <a:t>$http.post(url, </a:t>
            </a:r>
            <a:r>
              <a:rPr sz="2400" spc="-85" dirty="0">
                <a:solidFill>
                  <a:srgbClr val="58595B"/>
                </a:solidFill>
                <a:latin typeface="Arial"/>
                <a:cs typeface="Arial"/>
              </a:rPr>
              <a:t>data,</a:t>
            </a:r>
            <a:r>
              <a:rPr sz="2400" spc="-24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95B"/>
                </a:solidFill>
                <a:latin typeface="Arial"/>
                <a:cs typeface="Arial"/>
              </a:rPr>
              <a:t>[config])</a:t>
            </a:r>
            <a:endParaRPr sz="24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8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95" dirty="0">
                <a:solidFill>
                  <a:srgbClr val="58595B"/>
                </a:solidFill>
                <a:latin typeface="Arial"/>
                <a:cs typeface="Arial"/>
              </a:rPr>
              <a:t>PUT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20" dirty="0">
                <a:solidFill>
                  <a:srgbClr val="58595B"/>
                </a:solidFill>
                <a:latin typeface="Arial"/>
                <a:cs typeface="Arial"/>
              </a:rPr>
              <a:t>$http.put(url, </a:t>
            </a:r>
            <a:r>
              <a:rPr sz="2400" spc="-85" dirty="0">
                <a:solidFill>
                  <a:srgbClr val="58595B"/>
                </a:solidFill>
                <a:latin typeface="Arial"/>
                <a:cs typeface="Arial"/>
              </a:rPr>
              <a:t>data,</a:t>
            </a:r>
            <a:r>
              <a:rPr sz="2400" spc="-2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95B"/>
                </a:solidFill>
                <a:latin typeface="Arial"/>
                <a:cs typeface="Arial"/>
              </a:rPr>
              <a:t>[config])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0530">
              <a:lnSpc>
                <a:spcPct val="100000"/>
              </a:lnSpc>
            </a:pPr>
            <a:r>
              <a:rPr spc="60" dirty="0">
                <a:latin typeface="Arial"/>
                <a:cs typeface="Arial"/>
              </a:rPr>
              <a:t>$http </a:t>
            </a:r>
            <a:r>
              <a:rPr spc="-70" dirty="0">
                <a:latin typeface="Arial"/>
                <a:cs typeface="Arial"/>
              </a:rPr>
              <a:t>Shortcut</a:t>
            </a:r>
            <a:r>
              <a:rPr spc="-660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Methods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Transforming </a:t>
            </a:r>
            <a:r>
              <a:rPr spc="-250" dirty="0"/>
              <a:t>Requests </a:t>
            </a:r>
            <a:r>
              <a:rPr spc="-100" dirty="0"/>
              <a:t>and</a:t>
            </a:r>
            <a:r>
              <a:rPr spc="-430" dirty="0"/>
              <a:t> </a:t>
            </a:r>
            <a:r>
              <a:rPr spc="-300" dirty="0"/>
              <a:t>Responses</a:t>
            </a:r>
          </a:p>
        </p:txBody>
      </p:sp>
      <p:sp>
        <p:nvSpPr>
          <p:cNvPr id="3" name="object 3"/>
          <p:cNvSpPr/>
          <p:nvPr/>
        </p:nvSpPr>
        <p:spPr>
          <a:xfrm>
            <a:off x="10079735" y="2516124"/>
            <a:ext cx="1487422" cy="2912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261" y="3021335"/>
            <a:ext cx="2667000" cy="1693545"/>
          </a:xfrm>
          <a:custGeom>
            <a:avLst/>
            <a:gdLst/>
            <a:ahLst/>
            <a:cxnLst/>
            <a:rect l="l" t="t" r="r" b="b"/>
            <a:pathLst>
              <a:path w="2667000" h="1693545">
                <a:moveTo>
                  <a:pt x="2384806" y="0"/>
                </a:moveTo>
                <a:lnTo>
                  <a:pt x="282194" y="0"/>
                </a:lnTo>
                <a:lnTo>
                  <a:pt x="236419" y="3693"/>
                </a:lnTo>
                <a:lnTo>
                  <a:pt x="192997" y="14386"/>
                </a:lnTo>
                <a:lnTo>
                  <a:pt x="152508" y="31497"/>
                </a:lnTo>
                <a:lnTo>
                  <a:pt x="115532" y="54446"/>
                </a:lnTo>
                <a:lnTo>
                  <a:pt x="82651" y="82651"/>
                </a:lnTo>
                <a:lnTo>
                  <a:pt x="54446" y="115532"/>
                </a:lnTo>
                <a:lnTo>
                  <a:pt x="31497" y="152508"/>
                </a:lnTo>
                <a:lnTo>
                  <a:pt x="14386" y="192997"/>
                </a:lnTo>
                <a:lnTo>
                  <a:pt x="3693" y="236419"/>
                </a:lnTo>
                <a:lnTo>
                  <a:pt x="0" y="282194"/>
                </a:lnTo>
                <a:lnTo>
                  <a:pt x="0" y="1410957"/>
                </a:lnTo>
                <a:lnTo>
                  <a:pt x="3693" y="1456731"/>
                </a:lnTo>
                <a:lnTo>
                  <a:pt x="14386" y="1500154"/>
                </a:lnTo>
                <a:lnTo>
                  <a:pt x="31497" y="1540645"/>
                </a:lnTo>
                <a:lnTo>
                  <a:pt x="54446" y="1577623"/>
                </a:lnTo>
                <a:lnTo>
                  <a:pt x="82651" y="1610506"/>
                </a:lnTo>
                <a:lnTo>
                  <a:pt x="115532" y="1638713"/>
                </a:lnTo>
                <a:lnTo>
                  <a:pt x="152508" y="1661663"/>
                </a:lnTo>
                <a:lnTo>
                  <a:pt x="192997" y="1678776"/>
                </a:lnTo>
                <a:lnTo>
                  <a:pt x="236419" y="1689470"/>
                </a:lnTo>
                <a:lnTo>
                  <a:pt x="282194" y="1693164"/>
                </a:lnTo>
                <a:lnTo>
                  <a:pt x="2384806" y="1693164"/>
                </a:lnTo>
                <a:lnTo>
                  <a:pt x="2430580" y="1689470"/>
                </a:lnTo>
                <a:lnTo>
                  <a:pt x="2474002" y="1678776"/>
                </a:lnTo>
                <a:lnTo>
                  <a:pt x="2514491" y="1661663"/>
                </a:lnTo>
                <a:lnTo>
                  <a:pt x="2551467" y="1638713"/>
                </a:lnTo>
                <a:lnTo>
                  <a:pt x="2584348" y="1610506"/>
                </a:lnTo>
                <a:lnTo>
                  <a:pt x="2612553" y="1577623"/>
                </a:lnTo>
                <a:lnTo>
                  <a:pt x="2635502" y="1540645"/>
                </a:lnTo>
                <a:lnTo>
                  <a:pt x="2652613" y="1500154"/>
                </a:lnTo>
                <a:lnTo>
                  <a:pt x="2663306" y="1456731"/>
                </a:lnTo>
                <a:lnTo>
                  <a:pt x="2667000" y="1410957"/>
                </a:lnTo>
                <a:lnTo>
                  <a:pt x="2667000" y="282194"/>
                </a:lnTo>
                <a:lnTo>
                  <a:pt x="2663306" y="236419"/>
                </a:lnTo>
                <a:lnTo>
                  <a:pt x="2652613" y="192997"/>
                </a:lnTo>
                <a:lnTo>
                  <a:pt x="2635502" y="152508"/>
                </a:lnTo>
                <a:lnTo>
                  <a:pt x="2612553" y="115532"/>
                </a:lnTo>
                <a:lnTo>
                  <a:pt x="2584348" y="82651"/>
                </a:lnTo>
                <a:lnTo>
                  <a:pt x="2551467" y="54446"/>
                </a:lnTo>
                <a:lnTo>
                  <a:pt x="2514491" y="31497"/>
                </a:lnTo>
                <a:lnTo>
                  <a:pt x="2474002" y="14386"/>
                </a:lnTo>
                <a:lnTo>
                  <a:pt x="2430580" y="3693"/>
                </a:lnTo>
                <a:lnTo>
                  <a:pt x="2384806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3261" y="3021335"/>
            <a:ext cx="2667000" cy="1693545"/>
          </a:xfrm>
          <a:custGeom>
            <a:avLst/>
            <a:gdLst/>
            <a:ahLst/>
            <a:cxnLst/>
            <a:rect l="l" t="t" r="r" b="b"/>
            <a:pathLst>
              <a:path w="2667000" h="1693545">
                <a:moveTo>
                  <a:pt x="0" y="282194"/>
                </a:moveTo>
                <a:lnTo>
                  <a:pt x="3693" y="236419"/>
                </a:lnTo>
                <a:lnTo>
                  <a:pt x="14386" y="192997"/>
                </a:lnTo>
                <a:lnTo>
                  <a:pt x="31497" y="152508"/>
                </a:lnTo>
                <a:lnTo>
                  <a:pt x="54446" y="115532"/>
                </a:lnTo>
                <a:lnTo>
                  <a:pt x="82651" y="82651"/>
                </a:lnTo>
                <a:lnTo>
                  <a:pt x="115532" y="54446"/>
                </a:lnTo>
                <a:lnTo>
                  <a:pt x="152508" y="31497"/>
                </a:lnTo>
                <a:lnTo>
                  <a:pt x="192997" y="14386"/>
                </a:lnTo>
                <a:lnTo>
                  <a:pt x="236419" y="3693"/>
                </a:lnTo>
                <a:lnTo>
                  <a:pt x="282194" y="0"/>
                </a:lnTo>
                <a:lnTo>
                  <a:pt x="2384806" y="0"/>
                </a:lnTo>
                <a:lnTo>
                  <a:pt x="2430580" y="3693"/>
                </a:lnTo>
                <a:lnTo>
                  <a:pt x="2474002" y="14386"/>
                </a:lnTo>
                <a:lnTo>
                  <a:pt x="2514491" y="31497"/>
                </a:lnTo>
                <a:lnTo>
                  <a:pt x="2551467" y="54446"/>
                </a:lnTo>
                <a:lnTo>
                  <a:pt x="2584348" y="82651"/>
                </a:lnTo>
                <a:lnTo>
                  <a:pt x="2612553" y="115532"/>
                </a:lnTo>
                <a:lnTo>
                  <a:pt x="2635502" y="152508"/>
                </a:lnTo>
                <a:lnTo>
                  <a:pt x="2652613" y="192997"/>
                </a:lnTo>
                <a:lnTo>
                  <a:pt x="2663306" y="236419"/>
                </a:lnTo>
                <a:lnTo>
                  <a:pt x="2667000" y="282194"/>
                </a:lnTo>
                <a:lnTo>
                  <a:pt x="2667000" y="1410957"/>
                </a:lnTo>
                <a:lnTo>
                  <a:pt x="2663306" y="1456731"/>
                </a:lnTo>
                <a:lnTo>
                  <a:pt x="2652613" y="1500154"/>
                </a:lnTo>
                <a:lnTo>
                  <a:pt x="2635502" y="1540645"/>
                </a:lnTo>
                <a:lnTo>
                  <a:pt x="2612553" y="1577623"/>
                </a:lnTo>
                <a:lnTo>
                  <a:pt x="2584348" y="1610506"/>
                </a:lnTo>
                <a:lnTo>
                  <a:pt x="2551467" y="1638713"/>
                </a:lnTo>
                <a:lnTo>
                  <a:pt x="2514491" y="1661663"/>
                </a:lnTo>
                <a:lnTo>
                  <a:pt x="2474002" y="1678776"/>
                </a:lnTo>
                <a:lnTo>
                  <a:pt x="2430580" y="1689470"/>
                </a:lnTo>
                <a:lnTo>
                  <a:pt x="2384806" y="1693164"/>
                </a:lnTo>
                <a:lnTo>
                  <a:pt x="282194" y="1693164"/>
                </a:lnTo>
                <a:lnTo>
                  <a:pt x="236419" y="1689470"/>
                </a:lnTo>
                <a:lnTo>
                  <a:pt x="192997" y="1678776"/>
                </a:lnTo>
                <a:lnTo>
                  <a:pt x="152508" y="1661663"/>
                </a:lnTo>
                <a:lnTo>
                  <a:pt x="115532" y="1638713"/>
                </a:lnTo>
                <a:lnTo>
                  <a:pt x="82651" y="1610506"/>
                </a:lnTo>
                <a:lnTo>
                  <a:pt x="54446" y="1577623"/>
                </a:lnTo>
                <a:lnTo>
                  <a:pt x="31497" y="1540645"/>
                </a:lnTo>
                <a:lnTo>
                  <a:pt x="14386" y="1500154"/>
                </a:lnTo>
                <a:lnTo>
                  <a:pt x="3693" y="1456731"/>
                </a:lnTo>
                <a:lnTo>
                  <a:pt x="0" y="1410957"/>
                </a:lnTo>
                <a:lnTo>
                  <a:pt x="0" y="282194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7222" y="3636735"/>
            <a:ext cx="227901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2750" y="3262121"/>
            <a:ext cx="1487805" cy="502920"/>
          </a:xfrm>
          <a:custGeom>
            <a:avLst/>
            <a:gdLst/>
            <a:ahLst/>
            <a:cxnLst/>
            <a:rect l="l" t="t" r="r" b="b"/>
            <a:pathLst>
              <a:path w="1487804" h="502920">
                <a:moveTo>
                  <a:pt x="1235964" y="0"/>
                </a:moveTo>
                <a:lnTo>
                  <a:pt x="1235964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1235964" y="377189"/>
                </a:lnTo>
                <a:lnTo>
                  <a:pt x="1235964" y="502919"/>
                </a:lnTo>
                <a:lnTo>
                  <a:pt x="1487424" y="251459"/>
                </a:lnTo>
                <a:lnTo>
                  <a:pt x="1235964" y="0"/>
                </a:lnTo>
                <a:close/>
              </a:path>
            </a:pathLst>
          </a:custGeom>
          <a:solidFill>
            <a:srgbClr val="79A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0" y="3262121"/>
            <a:ext cx="1487805" cy="502920"/>
          </a:xfrm>
          <a:custGeom>
            <a:avLst/>
            <a:gdLst/>
            <a:ahLst/>
            <a:cxnLst/>
            <a:rect l="l" t="t" r="r" b="b"/>
            <a:pathLst>
              <a:path w="1487804" h="502920">
                <a:moveTo>
                  <a:pt x="0" y="125729"/>
                </a:moveTo>
                <a:lnTo>
                  <a:pt x="1235964" y="125729"/>
                </a:lnTo>
                <a:lnTo>
                  <a:pt x="1235964" y="0"/>
                </a:lnTo>
                <a:lnTo>
                  <a:pt x="1487424" y="251459"/>
                </a:lnTo>
                <a:lnTo>
                  <a:pt x="1235964" y="502919"/>
                </a:lnTo>
                <a:lnTo>
                  <a:pt x="1235964" y="377189"/>
                </a:lnTo>
                <a:lnTo>
                  <a:pt x="0" y="377189"/>
                </a:lnTo>
                <a:lnTo>
                  <a:pt x="0" y="125729"/>
                </a:lnTo>
                <a:close/>
              </a:path>
            </a:pathLst>
          </a:custGeom>
          <a:ln w="25908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" y="3096767"/>
            <a:ext cx="2241803" cy="1748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1093" y="3262120"/>
            <a:ext cx="1485900" cy="502920"/>
          </a:xfrm>
          <a:custGeom>
            <a:avLst/>
            <a:gdLst/>
            <a:ahLst/>
            <a:cxnLst/>
            <a:rect l="l" t="t" r="r" b="b"/>
            <a:pathLst>
              <a:path w="1485900" h="502920">
                <a:moveTo>
                  <a:pt x="1234440" y="0"/>
                </a:moveTo>
                <a:lnTo>
                  <a:pt x="1234440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1234440" y="377189"/>
                </a:lnTo>
                <a:lnTo>
                  <a:pt x="1234440" y="502919"/>
                </a:lnTo>
                <a:lnTo>
                  <a:pt x="1485900" y="251459"/>
                </a:lnTo>
                <a:lnTo>
                  <a:pt x="1234440" y="0"/>
                </a:lnTo>
                <a:close/>
              </a:path>
            </a:pathLst>
          </a:custGeom>
          <a:solidFill>
            <a:srgbClr val="66A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1093" y="3262120"/>
            <a:ext cx="1485900" cy="502920"/>
          </a:xfrm>
          <a:custGeom>
            <a:avLst/>
            <a:gdLst/>
            <a:ahLst/>
            <a:cxnLst/>
            <a:rect l="l" t="t" r="r" b="b"/>
            <a:pathLst>
              <a:path w="1485900" h="502920">
                <a:moveTo>
                  <a:pt x="0" y="125729"/>
                </a:moveTo>
                <a:lnTo>
                  <a:pt x="1234440" y="125729"/>
                </a:lnTo>
                <a:lnTo>
                  <a:pt x="1234440" y="0"/>
                </a:lnTo>
                <a:lnTo>
                  <a:pt x="1485900" y="251459"/>
                </a:lnTo>
                <a:lnTo>
                  <a:pt x="1234440" y="502919"/>
                </a:lnTo>
                <a:lnTo>
                  <a:pt x="1234440" y="377189"/>
                </a:lnTo>
                <a:lnTo>
                  <a:pt x="0" y="377189"/>
                </a:lnTo>
                <a:lnTo>
                  <a:pt x="0" y="125729"/>
                </a:lnTo>
                <a:close/>
              </a:path>
            </a:pathLst>
          </a:custGeom>
          <a:ln w="25908">
            <a:solidFill>
              <a:srgbClr val="66A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5798" y="3883914"/>
            <a:ext cx="1487805" cy="502920"/>
          </a:xfrm>
          <a:custGeom>
            <a:avLst/>
            <a:gdLst/>
            <a:ahLst/>
            <a:cxnLst/>
            <a:rect l="l" t="t" r="r" b="b"/>
            <a:pathLst>
              <a:path w="1487804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1487424" y="377189"/>
                </a:lnTo>
                <a:lnTo>
                  <a:pt x="1487424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79A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5798" y="3883914"/>
            <a:ext cx="1487805" cy="502920"/>
          </a:xfrm>
          <a:custGeom>
            <a:avLst/>
            <a:gdLst/>
            <a:ahLst/>
            <a:cxnLst/>
            <a:rect l="l" t="t" r="r" b="b"/>
            <a:pathLst>
              <a:path w="1487804" h="502920">
                <a:moveTo>
                  <a:pt x="1487424" y="377189"/>
                </a:moveTo>
                <a:lnTo>
                  <a:pt x="251460" y="377189"/>
                </a:lnTo>
                <a:lnTo>
                  <a:pt x="251460" y="502919"/>
                </a:lnTo>
                <a:lnTo>
                  <a:pt x="0" y="251459"/>
                </a:lnTo>
                <a:lnTo>
                  <a:pt x="251460" y="0"/>
                </a:lnTo>
                <a:lnTo>
                  <a:pt x="251460" y="125729"/>
                </a:lnTo>
                <a:lnTo>
                  <a:pt x="1487424" y="125729"/>
                </a:lnTo>
                <a:lnTo>
                  <a:pt x="1487424" y="377189"/>
                </a:lnTo>
                <a:close/>
              </a:path>
            </a:pathLst>
          </a:custGeom>
          <a:ln w="25908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81950" y="3883914"/>
            <a:ext cx="1487805" cy="502920"/>
          </a:xfrm>
          <a:custGeom>
            <a:avLst/>
            <a:gdLst/>
            <a:ahLst/>
            <a:cxnLst/>
            <a:rect l="l" t="t" r="r" b="b"/>
            <a:pathLst>
              <a:path w="1487804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1487424" y="377189"/>
                </a:lnTo>
                <a:lnTo>
                  <a:pt x="1487424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66A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81950" y="3883914"/>
            <a:ext cx="1487805" cy="502920"/>
          </a:xfrm>
          <a:custGeom>
            <a:avLst/>
            <a:gdLst/>
            <a:ahLst/>
            <a:cxnLst/>
            <a:rect l="l" t="t" r="r" b="b"/>
            <a:pathLst>
              <a:path w="1487804" h="502920">
                <a:moveTo>
                  <a:pt x="1487424" y="377189"/>
                </a:moveTo>
                <a:lnTo>
                  <a:pt x="251460" y="377189"/>
                </a:lnTo>
                <a:lnTo>
                  <a:pt x="251460" y="502919"/>
                </a:lnTo>
                <a:lnTo>
                  <a:pt x="0" y="251459"/>
                </a:lnTo>
                <a:lnTo>
                  <a:pt x="251460" y="0"/>
                </a:lnTo>
                <a:lnTo>
                  <a:pt x="251460" y="125729"/>
                </a:lnTo>
                <a:lnTo>
                  <a:pt x="1487424" y="125729"/>
                </a:lnTo>
                <a:lnTo>
                  <a:pt x="1487424" y="377189"/>
                </a:lnTo>
                <a:close/>
              </a:path>
            </a:pathLst>
          </a:custGeom>
          <a:ln w="25908">
            <a:solidFill>
              <a:srgbClr val="66A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pc="-135" dirty="0">
                <a:latin typeface="Arial"/>
                <a:cs typeface="Arial"/>
              </a:rPr>
              <a:t>Transforming </a:t>
            </a:r>
            <a:r>
              <a:rPr spc="-250" dirty="0">
                <a:latin typeface="Arial"/>
                <a:cs typeface="Arial"/>
              </a:rPr>
              <a:t>Requests </a:t>
            </a:r>
            <a:r>
              <a:rPr spc="-100" dirty="0">
                <a:latin typeface="Arial"/>
                <a:cs typeface="Arial"/>
              </a:rPr>
              <a:t>and</a:t>
            </a:r>
            <a:r>
              <a:rPr spc="-430" dirty="0">
                <a:latin typeface="Arial"/>
                <a:cs typeface="Arial"/>
              </a:rPr>
              <a:t> </a:t>
            </a:r>
            <a:r>
              <a:rPr spc="-300" dirty="0">
                <a:latin typeface="Arial"/>
                <a:cs typeface="Arial"/>
              </a:rPr>
              <a:t>Responses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261" y="3021335"/>
            <a:ext cx="2667000" cy="1693545"/>
          </a:xfrm>
          <a:custGeom>
            <a:avLst/>
            <a:gdLst/>
            <a:ahLst/>
            <a:cxnLst/>
            <a:rect l="l" t="t" r="r" b="b"/>
            <a:pathLst>
              <a:path w="2667000" h="1693545">
                <a:moveTo>
                  <a:pt x="2384806" y="0"/>
                </a:moveTo>
                <a:lnTo>
                  <a:pt x="282194" y="0"/>
                </a:lnTo>
                <a:lnTo>
                  <a:pt x="236419" y="3693"/>
                </a:lnTo>
                <a:lnTo>
                  <a:pt x="192997" y="14386"/>
                </a:lnTo>
                <a:lnTo>
                  <a:pt x="152508" y="31497"/>
                </a:lnTo>
                <a:lnTo>
                  <a:pt x="115532" y="54446"/>
                </a:lnTo>
                <a:lnTo>
                  <a:pt x="82651" y="82651"/>
                </a:lnTo>
                <a:lnTo>
                  <a:pt x="54446" y="115532"/>
                </a:lnTo>
                <a:lnTo>
                  <a:pt x="31497" y="152508"/>
                </a:lnTo>
                <a:lnTo>
                  <a:pt x="14386" y="192997"/>
                </a:lnTo>
                <a:lnTo>
                  <a:pt x="3693" y="236419"/>
                </a:lnTo>
                <a:lnTo>
                  <a:pt x="0" y="282194"/>
                </a:lnTo>
                <a:lnTo>
                  <a:pt x="0" y="1410957"/>
                </a:lnTo>
                <a:lnTo>
                  <a:pt x="3693" y="1456731"/>
                </a:lnTo>
                <a:lnTo>
                  <a:pt x="14386" y="1500154"/>
                </a:lnTo>
                <a:lnTo>
                  <a:pt x="31497" y="1540645"/>
                </a:lnTo>
                <a:lnTo>
                  <a:pt x="54446" y="1577623"/>
                </a:lnTo>
                <a:lnTo>
                  <a:pt x="82651" y="1610506"/>
                </a:lnTo>
                <a:lnTo>
                  <a:pt x="115532" y="1638713"/>
                </a:lnTo>
                <a:lnTo>
                  <a:pt x="152508" y="1661663"/>
                </a:lnTo>
                <a:lnTo>
                  <a:pt x="192997" y="1678776"/>
                </a:lnTo>
                <a:lnTo>
                  <a:pt x="236419" y="1689470"/>
                </a:lnTo>
                <a:lnTo>
                  <a:pt x="282194" y="1693164"/>
                </a:lnTo>
                <a:lnTo>
                  <a:pt x="2384806" y="1693164"/>
                </a:lnTo>
                <a:lnTo>
                  <a:pt x="2430580" y="1689470"/>
                </a:lnTo>
                <a:lnTo>
                  <a:pt x="2474002" y="1678776"/>
                </a:lnTo>
                <a:lnTo>
                  <a:pt x="2514491" y="1661663"/>
                </a:lnTo>
                <a:lnTo>
                  <a:pt x="2551467" y="1638713"/>
                </a:lnTo>
                <a:lnTo>
                  <a:pt x="2584348" y="1610506"/>
                </a:lnTo>
                <a:lnTo>
                  <a:pt x="2612553" y="1577623"/>
                </a:lnTo>
                <a:lnTo>
                  <a:pt x="2635502" y="1540645"/>
                </a:lnTo>
                <a:lnTo>
                  <a:pt x="2652613" y="1500154"/>
                </a:lnTo>
                <a:lnTo>
                  <a:pt x="2663306" y="1456731"/>
                </a:lnTo>
                <a:lnTo>
                  <a:pt x="2667000" y="1410957"/>
                </a:lnTo>
                <a:lnTo>
                  <a:pt x="2667000" y="282194"/>
                </a:lnTo>
                <a:lnTo>
                  <a:pt x="2663306" y="236419"/>
                </a:lnTo>
                <a:lnTo>
                  <a:pt x="2652613" y="192997"/>
                </a:lnTo>
                <a:lnTo>
                  <a:pt x="2635502" y="152508"/>
                </a:lnTo>
                <a:lnTo>
                  <a:pt x="2612553" y="115532"/>
                </a:lnTo>
                <a:lnTo>
                  <a:pt x="2584348" y="82651"/>
                </a:lnTo>
                <a:lnTo>
                  <a:pt x="2551467" y="54446"/>
                </a:lnTo>
                <a:lnTo>
                  <a:pt x="2514491" y="31497"/>
                </a:lnTo>
                <a:lnTo>
                  <a:pt x="2474002" y="14386"/>
                </a:lnTo>
                <a:lnTo>
                  <a:pt x="2430580" y="3693"/>
                </a:lnTo>
                <a:lnTo>
                  <a:pt x="2384806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261" y="3021335"/>
            <a:ext cx="2667000" cy="1693545"/>
          </a:xfrm>
          <a:custGeom>
            <a:avLst/>
            <a:gdLst/>
            <a:ahLst/>
            <a:cxnLst/>
            <a:rect l="l" t="t" r="r" b="b"/>
            <a:pathLst>
              <a:path w="2667000" h="1693545">
                <a:moveTo>
                  <a:pt x="0" y="282194"/>
                </a:moveTo>
                <a:lnTo>
                  <a:pt x="3693" y="236419"/>
                </a:lnTo>
                <a:lnTo>
                  <a:pt x="14386" y="192997"/>
                </a:lnTo>
                <a:lnTo>
                  <a:pt x="31497" y="152508"/>
                </a:lnTo>
                <a:lnTo>
                  <a:pt x="54446" y="115532"/>
                </a:lnTo>
                <a:lnTo>
                  <a:pt x="82651" y="82651"/>
                </a:lnTo>
                <a:lnTo>
                  <a:pt x="115532" y="54446"/>
                </a:lnTo>
                <a:lnTo>
                  <a:pt x="152508" y="31497"/>
                </a:lnTo>
                <a:lnTo>
                  <a:pt x="192997" y="14386"/>
                </a:lnTo>
                <a:lnTo>
                  <a:pt x="236419" y="3693"/>
                </a:lnTo>
                <a:lnTo>
                  <a:pt x="282194" y="0"/>
                </a:lnTo>
                <a:lnTo>
                  <a:pt x="2384806" y="0"/>
                </a:lnTo>
                <a:lnTo>
                  <a:pt x="2430580" y="3693"/>
                </a:lnTo>
                <a:lnTo>
                  <a:pt x="2474002" y="14386"/>
                </a:lnTo>
                <a:lnTo>
                  <a:pt x="2514491" y="31497"/>
                </a:lnTo>
                <a:lnTo>
                  <a:pt x="2551467" y="54446"/>
                </a:lnTo>
                <a:lnTo>
                  <a:pt x="2584348" y="82651"/>
                </a:lnTo>
                <a:lnTo>
                  <a:pt x="2612553" y="115532"/>
                </a:lnTo>
                <a:lnTo>
                  <a:pt x="2635502" y="152508"/>
                </a:lnTo>
                <a:lnTo>
                  <a:pt x="2652613" y="192997"/>
                </a:lnTo>
                <a:lnTo>
                  <a:pt x="2663306" y="236419"/>
                </a:lnTo>
                <a:lnTo>
                  <a:pt x="2667000" y="282194"/>
                </a:lnTo>
                <a:lnTo>
                  <a:pt x="2667000" y="1410957"/>
                </a:lnTo>
                <a:lnTo>
                  <a:pt x="2663306" y="1456731"/>
                </a:lnTo>
                <a:lnTo>
                  <a:pt x="2652613" y="1500154"/>
                </a:lnTo>
                <a:lnTo>
                  <a:pt x="2635502" y="1540645"/>
                </a:lnTo>
                <a:lnTo>
                  <a:pt x="2612553" y="1577623"/>
                </a:lnTo>
                <a:lnTo>
                  <a:pt x="2584348" y="1610506"/>
                </a:lnTo>
                <a:lnTo>
                  <a:pt x="2551467" y="1638713"/>
                </a:lnTo>
                <a:lnTo>
                  <a:pt x="2514491" y="1661663"/>
                </a:lnTo>
                <a:lnTo>
                  <a:pt x="2474002" y="1678776"/>
                </a:lnTo>
                <a:lnTo>
                  <a:pt x="2430580" y="1689470"/>
                </a:lnTo>
                <a:lnTo>
                  <a:pt x="2384806" y="1693164"/>
                </a:lnTo>
                <a:lnTo>
                  <a:pt x="282194" y="1693164"/>
                </a:lnTo>
                <a:lnTo>
                  <a:pt x="236419" y="1689470"/>
                </a:lnTo>
                <a:lnTo>
                  <a:pt x="192997" y="1678776"/>
                </a:lnTo>
                <a:lnTo>
                  <a:pt x="152508" y="1661663"/>
                </a:lnTo>
                <a:lnTo>
                  <a:pt x="115532" y="1638713"/>
                </a:lnTo>
                <a:lnTo>
                  <a:pt x="82651" y="1610506"/>
                </a:lnTo>
                <a:lnTo>
                  <a:pt x="54446" y="1577623"/>
                </a:lnTo>
                <a:lnTo>
                  <a:pt x="31497" y="1540645"/>
                </a:lnTo>
                <a:lnTo>
                  <a:pt x="14386" y="1500154"/>
                </a:lnTo>
                <a:lnTo>
                  <a:pt x="3693" y="1456731"/>
                </a:lnTo>
                <a:lnTo>
                  <a:pt x="0" y="1410957"/>
                </a:lnTo>
                <a:lnTo>
                  <a:pt x="0" y="282194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7222" y="3636735"/>
            <a:ext cx="227901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3014" y="1488186"/>
            <a:ext cx="3840479" cy="1568450"/>
          </a:xfrm>
          <a:prstGeom prst="rect">
            <a:avLst/>
          </a:prstGeom>
          <a:ln w="25908">
            <a:solidFill>
              <a:srgbClr val="F26722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555"/>
              </a:spcBef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576580" marR="219710">
              <a:lnSpc>
                <a:spcPct val="100000"/>
              </a:lnSpc>
            </a:pP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AuthorName: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"Dr.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Seuss", 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BookTitle: "The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Lorax", 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Year:</a:t>
            </a:r>
            <a:r>
              <a:rPr sz="1800" spc="-150" dirty="0">
                <a:solidFill>
                  <a:srgbClr val="548C94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"1971"</a:t>
            </a:r>
            <a:endParaRPr sz="1800">
              <a:latin typeface="Monaco"/>
              <a:cs typeface="Monaco"/>
            </a:endParaRPr>
          </a:p>
          <a:p>
            <a:pPr marL="76835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6061" y="4696205"/>
            <a:ext cx="3840479" cy="1567180"/>
          </a:xfrm>
          <a:prstGeom prst="rect">
            <a:avLst/>
          </a:prstGeom>
          <a:ln w="25908">
            <a:solidFill>
              <a:srgbClr val="F26722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550"/>
              </a:spcBef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577215" marR="93980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name: "J.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R. R. Tokien",  book_title: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"The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Hobbit", 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pub:</a:t>
            </a:r>
            <a:r>
              <a:rPr sz="1800" spc="-150" dirty="0">
                <a:solidFill>
                  <a:srgbClr val="548C94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"1937"</a:t>
            </a:r>
            <a:endParaRPr sz="1800">
              <a:latin typeface="Monaco"/>
              <a:cs typeface="Monaco"/>
            </a:endParaRPr>
          </a:p>
          <a:p>
            <a:pPr marL="78105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97902" y="3455671"/>
            <a:ext cx="1739264" cy="858519"/>
          </a:xfrm>
          <a:custGeom>
            <a:avLst/>
            <a:gdLst/>
            <a:ahLst/>
            <a:cxnLst/>
            <a:rect l="l" t="t" r="r" b="b"/>
            <a:pathLst>
              <a:path w="1739265" h="858520">
                <a:moveTo>
                  <a:pt x="429006" y="0"/>
                </a:moveTo>
                <a:lnTo>
                  <a:pt x="0" y="429006"/>
                </a:lnTo>
                <a:lnTo>
                  <a:pt x="429006" y="858012"/>
                </a:lnTo>
                <a:lnTo>
                  <a:pt x="429006" y="643509"/>
                </a:lnTo>
                <a:lnTo>
                  <a:pt x="1738883" y="643509"/>
                </a:lnTo>
                <a:lnTo>
                  <a:pt x="1738883" y="214503"/>
                </a:lnTo>
                <a:lnTo>
                  <a:pt x="429006" y="214503"/>
                </a:lnTo>
                <a:lnTo>
                  <a:pt x="429006" y="0"/>
                </a:lnTo>
                <a:close/>
              </a:path>
            </a:pathLst>
          </a:custGeom>
          <a:solidFill>
            <a:srgbClr val="66A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7902" y="3455671"/>
            <a:ext cx="1739264" cy="858519"/>
          </a:xfrm>
          <a:custGeom>
            <a:avLst/>
            <a:gdLst/>
            <a:ahLst/>
            <a:cxnLst/>
            <a:rect l="l" t="t" r="r" b="b"/>
            <a:pathLst>
              <a:path w="1739265" h="858520">
                <a:moveTo>
                  <a:pt x="0" y="429006"/>
                </a:moveTo>
                <a:lnTo>
                  <a:pt x="429006" y="0"/>
                </a:lnTo>
                <a:lnTo>
                  <a:pt x="429006" y="214503"/>
                </a:lnTo>
                <a:lnTo>
                  <a:pt x="1738883" y="214503"/>
                </a:lnTo>
                <a:lnTo>
                  <a:pt x="1738883" y="643509"/>
                </a:lnTo>
                <a:lnTo>
                  <a:pt x="429006" y="643509"/>
                </a:lnTo>
                <a:lnTo>
                  <a:pt x="429006" y="858012"/>
                </a:lnTo>
                <a:lnTo>
                  <a:pt x="0" y="429006"/>
                </a:lnTo>
                <a:close/>
              </a:path>
            </a:pathLst>
          </a:custGeom>
          <a:ln w="25908">
            <a:solidFill>
              <a:srgbClr val="66A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522" y="1491233"/>
            <a:ext cx="3996054" cy="1568450"/>
          </a:xfrm>
          <a:prstGeom prst="rect">
            <a:avLst/>
          </a:prstGeom>
          <a:ln w="25908">
            <a:solidFill>
              <a:srgbClr val="F26722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560"/>
              </a:spcBef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577850" marR="625475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author: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"Dr. Seuss", 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title: "The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Lorax",  year_published:</a:t>
            </a:r>
            <a:r>
              <a:rPr sz="1800" spc="-55" dirty="0">
                <a:solidFill>
                  <a:srgbClr val="548C94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"1971"</a:t>
            </a:r>
            <a:endParaRPr sz="1800">
              <a:latin typeface="Monaco"/>
              <a:cs typeface="Monaco"/>
            </a:endParaRPr>
          </a:p>
          <a:p>
            <a:pPr marL="77470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522" y="4699253"/>
            <a:ext cx="3992879" cy="1568450"/>
          </a:xfrm>
          <a:prstGeom prst="rect">
            <a:avLst/>
          </a:prstGeom>
          <a:ln w="25908">
            <a:solidFill>
              <a:srgbClr val="F26722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555"/>
              </a:spcBef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{</a:t>
            </a:r>
            <a:endParaRPr sz="1800">
              <a:latin typeface="Monaco"/>
              <a:cs typeface="Monaco"/>
            </a:endParaRPr>
          </a:p>
          <a:p>
            <a:pPr marL="577850" marR="120650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author: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"J. </a:t>
            </a:r>
            <a:r>
              <a:rPr sz="1800" spc="-90" dirty="0">
                <a:solidFill>
                  <a:srgbClr val="548C94"/>
                </a:solidFill>
                <a:latin typeface="Monaco"/>
                <a:cs typeface="Monaco"/>
              </a:rPr>
              <a:t>R. R.</a:t>
            </a:r>
            <a:r>
              <a:rPr sz="1800" spc="-130" dirty="0">
                <a:solidFill>
                  <a:srgbClr val="548C94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Tokien",  </a:t>
            </a: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title: "The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Hobbit",  year_published:</a:t>
            </a:r>
            <a:r>
              <a:rPr sz="1800" spc="-60" dirty="0">
                <a:solidFill>
                  <a:srgbClr val="548C94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548C94"/>
                </a:solidFill>
                <a:latin typeface="Monaco"/>
                <a:cs typeface="Monaco"/>
              </a:rPr>
              <a:t>"1937"</a:t>
            </a:r>
            <a:endParaRPr sz="1800">
              <a:latin typeface="Monaco"/>
              <a:cs typeface="Monaco"/>
            </a:endParaRPr>
          </a:p>
          <a:p>
            <a:pPr marL="78105">
              <a:lnSpc>
                <a:spcPct val="100000"/>
              </a:lnSpc>
            </a:pPr>
            <a:r>
              <a:rPr sz="1800" spc="-95" dirty="0">
                <a:solidFill>
                  <a:srgbClr val="548C94"/>
                </a:solidFill>
                <a:latin typeface="Monaco"/>
                <a:cs typeface="Monaco"/>
              </a:rPr>
              <a:t>}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1310" y="3448051"/>
            <a:ext cx="1739264" cy="858519"/>
          </a:xfrm>
          <a:custGeom>
            <a:avLst/>
            <a:gdLst/>
            <a:ahLst/>
            <a:cxnLst/>
            <a:rect l="l" t="t" r="r" b="b"/>
            <a:pathLst>
              <a:path w="1739264" h="858520">
                <a:moveTo>
                  <a:pt x="429006" y="0"/>
                </a:moveTo>
                <a:lnTo>
                  <a:pt x="0" y="429006"/>
                </a:lnTo>
                <a:lnTo>
                  <a:pt x="429006" y="858012"/>
                </a:lnTo>
                <a:lnTo>
                  <a:pt x="429006" y="643509"/>
                </a:lnTo>
                <a:lnTo>
                  <a:pt x="1738883" y="643509"/>
                </a:lnTo>
                <a:lnTo>
                  <a:pt x="1738883" y="214503"/>
                </a:lnTo>
                <a:lnTo>
                  <a:pt x="429006" y="214503"/>
                </a:lnTo>
                <a:lnTo>
                  <a:pt x="429006" y="0"/>
                </a:lnTo>
                <a:close/>
              </a:path>
            </a:pathLst>
          </a:custGeom>
          <a:solidFill>
            <a:srgbClr val="79A1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1310" y="3448051"/>
            <a:ext cx="1739264" cy="858519"/>
          </a:xfrm>
          <a:custGeom>
            <a:avLst/>
            <a:gdLst/>
            <a:ahLst/>
            <a:cxnLst/>
            <a:rect l="l" t="t" r="r" b="b"/>
            <a:pathLst>
              <a:path w="1739264" h="858520">
                <a:moveTo>
                  <a:pt x="0" y="429006"/>
                </a:moveTo>
                <a:lnTo>
                  <a:pt x="429006" y="0"/>
                </a:lnTo>
                <a:lnTo>
                  <a:pt x="429006" y="214503"/>
                </a:lnTo>
                <a:lnTo>
                  <a:pt x="1738883" y="214503"/>
                </a:lnTo>
                <a:lnTo>
                  <a:pt x="1738883" y="643509"/>
                </a:lnTo>
                <a:lnTo>
                  <a:pt x="429006" y="643509"/>
                </a:lnTo>
                <a:lnTo>
                  <a:pt x="429006" y="858012"/>
                </a:lnTo>
                <a:lnTo>
                  <a:pt x="0" y="429006"/>
                </a:lnTo>
                <a:close/>
              </a:path>
            </a:pathLst>
          </a:custGeom>
          <a:ln w="25908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158" y="1891810"/>
            <a:ext cx="6842125" cy="312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Can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58595B"/>
                </a:solidFill>
                <a:latin typeface="Arial"/>
                <a:cs typeface="Arial"/>
              </a:rPr>
              <a:t>be</a:t>
            </a:r>
            <a:r>
              <a:rPr sz="26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58595B"/>
                </a:solidFill>
                <a:latin typeface="Arial"/>
                <a:cs typeface="Arial"/>
              </a:rPr>
              <a:t>single</a:t>
            </a:r>
            <a:r>
              <a:rPr sz="26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58595B"/>
                </a:solidFill>
                <a:latin typeface="Arial"/>
                <a:cs typeface="Arial"/>
              </a:rPr>
              <a:t>function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or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an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5" dirty="0">
                <a:solidFill>
                  <a:srgbClr val="58595B"/>
                </a:solidFill>
                <a:latin typeface="Arial"/>
                <a:cs typeface="Arial"/>
              </a:rPr>
              <a:t>array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58595B"/>
                </a:solidFill>
                <a:latin typeface="Arial"/>
                <a:cs typeface="Arial"/>
              </a:rPr>
              <a:t>of</a:t>
            </a:r>
            <a:r>
              <a:rPr sz="26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58595B"/>
                </a:solidFill>
                <a:latin typeface="Arial"/>
                <a:cs typeface="Arial"/>
              </a:rPr>
              <a:t>functions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Clr>
                <a:srgbClr val="F26722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40" dirty="0">
                <a:solidFill>
                  <a:srgbClr val="58595B"/>
                </a:solidFill>
                <a:latin typeface="Arial"/>
                <a:cs typeface="Arial"/>
              </a:rPr>
              <a:t>Default </a:t>
            </a:r>
            <a:r>
              <a:rPr sz="2600" spc="-50" dirty="0">
                <a:solidFill>
                  <a:srgbClr val="58595B"/>
                </a:solidFill>
                <a:latin typeface="Arial"/>
                <a:cs typeface="Arial"/>
              </a:rPr>
              <a:t>transformations</a:t>
            </a:r>
            <a:r>
              <a:rPr sz="2600" spc="-37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58595B"/>
                </a:solidFill>
                <a:latin typeface="Arial"/>
                <a:cs typeface="Arial"/>
              </a:rPr>
              <a:t>available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2190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65" dirty="0">
                <a:solidFill>
                  <a:srgbClr val="58595B"/>
                </a:solidFill>
                <a:latin typeface="Arial"/>
                <a:cs typeface="Arial"/>
              </a:rPr>
              <a:t>$http.defaults.transformRequest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213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75" dirty="0">
                <a:solidFill>
                  <a:srgbClr val="58595B"/>
                </a:solidFill>
                <a:latin typeface="Arial"/>
                <a:cs typeface="Arial"/>
              </a:rPr>
              <a:t>$http.defaults.transformResponse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9"/>
              </a:spcBef>
              <a:buClr>
                <a:srgbClr val="A7A8A7"/>
              </a:buClr>
              <a:buFont typeface="Arial"/>
              <a:buChar char="-"/>
            </a:pPr>
            <a:endParaRPr sz="215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65" dirty="0">
                <a:solidFill>
                  <a:srgbClr val="58595B"/>
                </a:solidFill>
                <a:latin typeface="Arial"/>
                <a:cs typeface="Arial"/>
              </a:rPr>
              <a:t>Override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58595B"/>
                </a:solidFill>
                <a:latin typeface="Arial"/>
                <a:cs typeface="Arial"/>
              </a:rPr>
              <a:t>defaults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58595B"/>
                </a:solidFill>
                <a:latin typeface="Arial"/>
                <a:cs typeface="Arial"/>
              </a:rPr>
              <a:t>on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58595B"/>
                </a:solidFill>
                <a:latin typeface="Arial"/>
                <a:cs typeface="Arial"/>
              </a:rPr>
              <a:t>$http</a:t>
            </a:r>
            <a:r>
              <a:rPr sz="2600" spc="-17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configuration</a:t>
            </a: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58595B"/>
                </a:solidFill>
                <a:latin typeface="Arial"/>
                <a:cs typeface="Arial"/>
              </a:rPr>
              <a:t>object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6270">
              <a:lnSpc>
                <a:spcPct val="100000"/>
              </a:lnSpc>
            </a:pPr>
            <a:r>
              <a:rPr spc="-155" dirty="0">
                <a:latin typeface="Arial"/>
                <a:cs typeface="Arial"/>
              </a:rPr>
              <a:t>Using</a:t>
            </a:r>
            <a:r>
              <a:rPr spc="-445" dirty="0">
                <a:latin typeface="Arial"/>
                <a:cs typeface="Arial"/>
              </a:rPr>
              <a:t> </a:t>
            </a:r>
            <a:r>
              <a:rPr spc="-150" dirty="0">
                <a:latin typeface="Arial"/>
                <a:cs typeface="Arial"/>
              </a:rPr>
              <a:t>Transformations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823" y="4134611"/>
            <a:ext cx="3462654" cy="2085339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290195" rIns="0" bIns="0" rtlCol="0">
            <a:spAutoFit/>
          </a:bodyPr>
          <a:lstStyle/>
          <a:p>
            <a:pPr marL="666750" marR="662940" algn="ctr">
              <a:lnSpc>
                <a:spcPct val="100000"/>
              </a:lnSpc>
              <a:spcBef>
                <a:spcPts val="2285"/>
              </a:spcBef>
            </a:pP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kinds</a:t>
            </a:r>
            <a:r>
              <a:rPr sz="32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rejection 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interceptors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8692" y="4134611"/>
            <a:ext cx="3462654" cy="2085339"/>
          </a:xfrm>
          <a:prstGeom prst="rect">
            <a:avLst/>
          </a:prstGeom>
          <a:solidFill>
            <a:srgbClr val="A7A8A7"/>
          </a:solidFill>
        </p:spPr>
        <p:txBody>
          <a:bodyPr vert="horz" wrap="square" lIns="0" tIns="100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3650">
              <a:latin typeface="Times New Roman"/>
              <a:cs typeface="Times New Roman"/>
            </a:endParaRPr>
          </a:p>
          <a:p>
            <a:pPr marL="706755" marR="662305" indent="-40005">
              <a:lnSpc>
                <a:spcPct val="100000"/>
              </a:lnSpc>
            </a:pP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kinds</a:t>
            </a:r>
            <a:r>
              <a:rPr sz="32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interceptors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1823" y="1802892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290195" rIns="0" bIns="0" rtlCol="0">
            <a:spAutoFit/>
          </a:bodyPr>
          <a:lstStyle/>
          <a:p>
            <a:pPr marL="348615" marR="344170" algn="ctr">
              <a:lnSpc>
                <a:spcPct val="100000"/>
              </a:lnSpc>
              <a:spcBef>
                <a:spcPts val="2285"/>
              </a:spcBef>
            </a:pP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32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factories  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840"/>
              </a:lnSpc>
            </a:pP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$httpProvider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8692" y="1802892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290195" rIns="0" bIns="0" rtlCol="0">
            <a:spAutoFit/>
          </a:bodyPr>
          <a:lstStyle/>
          <a:p>
            <a:pPr marL="382270" marR="376555" indent="635" algn="ctr">
              <a:lnSpc>
                <a:spcPct val="100000"/>
              </a:lnSpc>
              <a:spcBef>
                <a:spcPts val="2285"/>
              </a:spcBef>
            </a:pP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Conceptually 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to  tr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-2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0295">
              <a:lnSpc>
                <a:spcPct val="100000"/>
              </a:lnSpc>
            </a:pPr>
            <a:r>
              <a:rPr spc="-155" dirty="0">
                <a:solidFill>
                  <a:srgbClr val="58595B"/>
                </a:solidFill>
                <a:latin typeface="Arial"/>
                <a:cs typeface="Arial"/>
              </a:rPr>
              <a:t>Using</a:t>
            </a:r>
            <a:r>
              <a:rPr spc="-36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58595B"/>
                </a:solidFill>
                <a:latin typeface="Arial"/>
                <a:cs typeface="Arial"/>
              </a:rPr>
              <a:t>Interceptors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1895">
              <a:lnSpc>
                <a:spcPct val="100000"/>
              </a:lnSpc>
            </a:pPr>
            <a:r>
              <a:rPr spc="-185" dirty="0">
                <a:latin typeface="Arial"/>
                <a:cs typeface="Arial"/>
              </a:rPr>
              <a:t>$resource</a:t>
            </a:r>
            <a:r>
              <a:rPr spc="-310" dirty="0">
                <a:latin typeface="Arial"/>
                <a:cs typeface="Arial"/>
              </a:rPr>
              <a:t> </a:t>
            </a:r>
            <a:r>
              <a:rPr spc="-204" dirty="0">
                <a:latin typeface="Arial"/>
                <a:cs typeface="Arial"/>
              </a:rPr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6816852" y="1769364"/>
            <a:ext cx="4230623" cy="423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382" y="1746995"/>
            <a:ext cx="6187440" cy="381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Abstraction </a:t>
            </a:r>
            <a:r>
              <a:rPr sz="3200" spc="-110" dirty="0">
                <a:solidFill>
                  <a:srgbClr val="58595B"/>
                </a:solidFill>
                <a:latin typeface="Arial"/>
                <a:cs typeface="Arial"/>
              </a:rPr>
              <a:t>layer </a:t>
            </a:r>
            <a:r>
              <a:rPr sz="3200" spc="-105" dirty="0">
                <a:solidFill>
                  <a:srgbClr val="58595B"/>
                </a:solidFill>
                <a:latin typeface="Arial"/>
                <a:cs typeface="Arial"/>
              </a:rPr>
              <a:t>above</a:t>
            </a:r>
            <a:r>
              <a:rPr sz="3200" spc="-55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58595B"/>
                </a:solidFill>
                <a:latin typeface="Arial"/>
                <a:cs typeface="Arial"/>
              </a:rPr>
              <a:t>$http</a:t>
            </a:r>
            <a:endParaRPr sz="32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185" dirty="0">
                <a:solidFill>
                  <a:srgbClr val="58595B"/>
                </a:solidFill>
                <a:latin typeface="Arial"/>
                <a:cs typeface="Arial"/>
              </a:rPr>
              <a:t>Works </a:t>
            </a:r>
            <a:r>
              <a:rPr sz="3200" spc="60" dirty="0">
                <a:solidFill>
                  <a:srgbClr val="58595B"/>
                </a:solidFill>
                <a:latin typeface="Arial"/>
                <a:cs typeface="Arial"/>
              </a:rPr>
              <a:t>with </a:t>
            </a:r>
            <a:r>
              <a:rPr sz="3200" spc="-290" dirty="0">
                <a:solidFill>
                  <a:srgbClr val="58595B"/>
                </a:solidFill>
                <a:latin typeface="Arial"/>
                <a:cs typeface="Arial"/>
              </a:rPr>
              <a:t>REST-ful</a:t>
            </a:r>
            <a:r>
              <a:rPr sz="3200" spc="-4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58595B"/>
                </a:solidFill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  <a:p>
            <a:pPr marL="309880" marR="1193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135" dirty="0">
                <a:solidFill>
                  <a:srgbClr val="58595B"/>
                </a:solidFill>
                <a:latin typeface="Arial"/>
                <a:cs typeface="Arial"/>
              </a:rPr>
              <a:t>Returns </a:t>
            </a:r>
            <a:r>
              <a:rPr sz="3200" spc="-155" dirty="0">
                <a:solidFill>
                  <a:srgbClr val="58595B"/>
                </a:solidFill>
                <a:latin typeface="Arial"/>
                <a:cs typeface="Arial"/>
              </a:rPr>
              <a:t>resources </a:t>
            </a:r>
            <a:r>
              <a:rPr sz="3200" spc="60" dirty="0">
                <a:solidFill>
                  <a:srgbClr val="58595B"/>
                </a:solidFill>
                <a:latin typeface="Arial"/>
                <a:cs typeface="Arial"/>
              </a:rPr>
              <a:t>with</a:t>
            </a:r>
            <a:r>
              <a:rPr sz="3200" spc="-40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58595B"/>
                </a:solidFill>
                <a:latin typeface="Arial"/>
                <a:cs typeface="Arial"/>
              </a:rPr>
              <a:t>commonly  </a:t>
            </a:r>
            <a:r>
              <a:rPr sz="3200" spc="-125" dirty="0">
                <a:solidFill>
                  <a:srgbClr val="58595B"/>
                </a:solidFill>
                <a:latin typeface="Arial"/>
                <a:cs typeface="Arial"/>
              </a:rPr>
              <a:t>used server </a:t>
            </a: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methods </a:t>
            </a:r>
            <a:r>
              <a:rPr sz="3200" spc="-110" dirty="0">
                <a:solidFill>
                  <a:srgbClr val="58595B"/>
                </a:solidFill>
                <a:latin typeface="Arial"/>
                <a:cs typeface="Arial"/>
              </a:rPr>
              <a:t>already  </a:t>
            </a:r>
            <a:r>
              <a:rPr sz="3200" spc="-25" dirty="0">
                <a:solidFill>
                  <a:srgbClr val="58595B"/>
                </a:solidFill>
                <a:latin typeface="Arial"/>
                <a:cs typeface="Arial"/>
              </a:rPr>
              <a:t>implemented</a:t>
            </a:r>
            <a:endParaRPr sz="3200">
              <a:latin typeface="Arial"/>
              <a:cs typeface="Arial"/>
            </a:endParaRPr>
          </a:p>
          <a:p>
            <a:pPr marL="309880" marR="5080" indent="-297180">
              <a:lnSpc>
                <a:spcPct val="100000"/>
              </a:lnSpc>
              <a:spcBef>
                <a:spcPts val="1000"/>
              </a:spcBef>
              <a:buClr>
                <a:srgbClr val="F26722"/>
              </a:buClr>
              <a:buSzPct val="70312"/>
              <a:buFont typeface="Wingdings"/>
              <a:buChar char=""/>
              <a:tabLst>
                <a:tab pos="309880" algn="l"/>
              </a:tabLst>
            </a:pPr>
            <a:r>
              <a:rPr sz="3200" spc="-80" dirty="0">
                <a:solidFill>
                  <a:srgbClr val="58595B"/>
                </a:solidFill>
                <a:latin typeface="Arial"/>
                <a:cs typeface="Arial"/>
              </a:rPr>
              <a:t>Allows </a:t>
            </a: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quick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and</a:t>
            </a:r>
            <a:r>
              <a:rPr sz="3200" spc="-5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210" dirty="0">
                <a:solidFill>
                  <a:srgbClr val="58595B"/>
                </a:solidFill>
                <a:latin typeface="Arial"/>
                <a:cs typeface="Arial"/>
              </a:rPr>
              <a:t>easy </a:t>
            </a:r>
            <a:r>
              <a:rPr sz="3200" spc="-65" dirty="0">
                <a:solidFill>
                  <a:srgbClr val="58595B"/>
                </a:solidFill>
                <a:latin typeface="Arial"/>
                <a:cs typeface="Arial"/>
              </a:rPr>
              <a:t>connections  </a:t>
            </a:r>
            <a:r>
              <a:rPr sz="3200" spc="60" dirty="0">
                <a:solidFill>
                  <a:srgbClr val="58595B"/>
                </a:solidFill>
                <a:latin typeface="Arial"/>
                <a:cs typeface="Arial"/>
              </a:rPr>
              <a:t>to </a:t>
            </a:r>
            <a:r>
              <a:rPr sz="3200" spc="-35" dirty="0">
                <a:solidFill>
                  <a:srgbClr val="58595B"/>
                </a:solidFill>
                <a:latin typeface="Arial"/>
                <a:cs typeface="Arial"/>
              </a:rPr>
              <a:t>compatible</a:t>
            </a:r>
            <a:r>
              <a:rPr sz="3200" spc="-51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58595B"/>
                </a:solidFill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910">
              <a:lnSpc>
                <a:spcPct val="100000"/>
              </a:lnSpc>
            </a:pPr>
            <a:r>
              <a:rPr spc="-185" dirty="0">
                <a:solidFill>
                  <a:srgbClr val="FFFFFF"/>
                </a:solidFill>
                <a:latin typeface="Arial"/>
                <a:cs typeface="Arial"/>
              </a:rPr>
              <a:t>$resource </a:t>
            </a:r>
            <a:r>
              <a:rPr spc="-360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85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6025" y="2365029"/>
          <a:ext cx="10114935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397"/>
                <a:gridCol w="1455161"/>
                <a:gridCol w="447072"/>
                <a:gridCol w="7518305"/>
              </a:tblGrid>
              <a:tr h="510691">
                <a:tc>
                  <a:txBody>
                    <a:bodyPr/>
                    <a:lstStyle/>
                    <a:p>
                      <a:pPr marL="22225">
                        <a:lnSpc>
                          <a:spcPts val="3520"/>
                        </a:lnSpc>
                      </a:pPr>
                      <a:r>
                        <a:rPr sz="3200" spc="-160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//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3520"/>
                        </a:lnSpc>
                      </a:pPr>
                      <a:r>
                        <a:rPr sz="3200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Cr</a:t>
                      </a:r>
                      <a:r>
                        <a:rPr sz="3200" spc="-10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e</a:t>
                      </a:r>
                      <a:r>
                        <a:rPr sz="3200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ate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3520"/>
                        </a:lnSpc>
                      </a:pPr>
                      <a:r>
                        <a:rPr sz="3200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a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520"/>
                        </a:lnSpc>
                      </a:pPr>
                      <a:r>
                        <a:rPr sz="3200" spc="-165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resource</a:t>
                      </a:r>
                      <a:r>
                        <a:rPr sz="3200" spc="-185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 </a:t>
                      </a:r>
                      <a:r>
                        <a:rPr sz="3200" spc="-165" dirty="0">
                          <a:solidFill>
                            <a:srgbClr val="DADADA"/>
                          </a:solidFill>
                          <a:latin typeface="Monaco"/>
                          <a:cs typeface="Monaco"/>
                        </a:rPr>
                        <a:t>"class"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</a:tr>
              <a:tr h="510691">
                <a:tc>
                  <a:txBody>
                    <a:bodyPr/>
                    <a:lstStyle/>
                    <a:p>
                      <a:pPr marL="22225">
                        <a:lnSpc>
                          <a:spcPts val="3335"/>
                        </a:lnSpc>
                      </a:pPr>
                      <a:r>
                        <a:rPr sz="3200" b="1" dirty="0">
                          <a:solidFill>
                            <a:srgbClr val="CC7832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3335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B</a:t>
                      </a:r>
                      <a:r>
                        <a:rPr sz="3200" spc="-10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o</a:t>
                      </a:r>
                      <a:r>
                        <a:rPr sz="3200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oks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3335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=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335"/>
                        </a:lnSpc>
                      </a:pPr>
                      <a:r>
                        <a:rPr sz="3200" spc="-16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$resource(</a:t>
                      </a:r>
                      <a:r>
                        <a:rPr sz="3200" spc="-165" dirty="0">
                          <a:solidFill>
                            <a:srgbClr val="7ECD85"/>
                          </a:solidFill>
                          <a:latin typeface="Monaco"/>
                          <a:cs typeface="Monaco"/>
                        </a:rPr>
                        <a:t>'/api/books/:book_id'</a:t>
                      </a:r>
                      <a:r>
                        <a:rPr sz="3200" spc="-16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)</a:t>
                      </a:r>
                      <a:r>
                        <a:rPr sz="3200" spc="-165" dirty="0">
                          <a:solidFill>
                            <a:srgbClr val="CC7832"/>
                          </a:solidFill>
                          <a:latin typeface="Monaco"/>
                          <a:cs typeface="Monaco"/>
                        </a:rPr>
                        <a:t>;</a:t>
                      </a:r>
                      <a:endParaRPr sz="32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75957" y="4402815"/>
            <a:ext cx="8305165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60" dirty="0">
                <a:solidFill>
                  <a:srgbClr val="DADADA"/>
                </a:solidFill>
                <a:latin typeface="Monaco"/>
                <a:cs typeface="Monaco"/>
              </a:rPr>
              <a:t>// </a:t>
            </a:r>
            <a:r>
              <a:rPr sz="3200" spc="-165" dirty="0">
                <a:solidFill>
                  <a:srgbClr val="DADADA"/>
                </a:solidFill>
                <a:latin typeface="Monaco"/>
                <a:cs typeface="Monaco"/>
              </a:rPr>
              <a:t>Create </a:t>
            </a:r>
            <a:r>
              <a:rPr sz="3200" spc="-160" dirty="0">
                <a:solidFill>
                  <a:srgbClr val="DADADA"/>
                </a:solidFill>
                <a:latin typeface="Monaco"/>
                <a:cs typeface="Monaco"/>
              </a:rPr>
              <a:t>a </a:t>
            </a:r>
            <a:r>
              <a:rPr sz="3200" spc="-165" dirty="0">
                <a:solidFill>
                  <a:srgbClr val="DADADA"/>
                </a:solidFill>
                <a:latin typeface="Monaco"/>
                <a:cs typeface="Monaco"/>
              </a:rPr>
              <a:t>resource</a:t>
            </a:r>
            <a:r>
              <a:rPr sz="3200" spc="-140" dirty="0">
                <a:solidFill>
                  <a:srgbClr val="DADADA"/>
                </a:solidFill>
                <a:latin typeface="Monaco"/>
                <a:cs typeface="Monaco"/>
              </a:rPr>
              <a:t> </a:t>
            </a:r>
            <a:r>
              <a:rPr sz="3200" spc="-165" dirty="0">
                <a:solidFill>
                  <a:srgbClr val="DADADA"/>
                </a:solidFill>
                <a:latin typeface="Monaco"/>
                <a:cs typeface="Monaco"/>
              </a:rPr>
              <a:t>"instance"</a:t>
            </a:r>
            <a:endParaRPr sz="32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3200" b="1" spc="-160" dirty="0">
                <a:solidFill>
                  <a:srgbClr val="CC7832"/>
                </a:solidFill>
                <a:latin typeface="Courier New"/>
                <a:cs typeface="Courier New"/>
              </a:rPr>
              <a:t>var </a:t>
            </a:r>
            <a:r>
              <a:rPr sz="3200" spc="-165" dirty="0">
                <a:solidFill>
                  <a:srgbClr val="FFFFFF"/>
                </a:solidFill>
                <a:latin typeface="Monaco"/>
                <a:cs typeface="Monaco"/>
              </a:rPr>
              <a:t>book </a:t>
            </a:r>
            <a:r>
              <a:rPr sz="3200" spc="-160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3200" spc="-165" dirty="0">
                <a:solidFill>
                  <a:srgbClr val="FFFFFF"/>
                </a:solidFill>
                <a:latin typeface="Monaco"/>
                <a:cs typeface="Monaco"/>
              </a:rPr>
              <a:t>Books.</a:t>
            </a:r>
            <a:r>
              <a:rPr sz="3200" spc="-165" dirty="0">
                <a:solidFill>
                  <a:srgbClr val="FFC66D"/>
                </a:solidFill>
                <a:latin typeface="Monaco"/>
                <a:cs typeface="Monaco"/>
              </a:rPr>
              <a:t>get</a:t>
            </a:r>
            <a:r>
              <a:rPr sz="3200" spc="-165" dirty="0">
                <a:solidFill>
                  <a:srgbClr val="FFFFFF"/>
                </a:solidFill>
                <a:latin typeface="Monaco"/>
                <a:cs typeface="Monaco"/>
              </a:rPr>
              <a:t>({ </a:t>
            </a:r>
            <a:r>
              <a:rPr sz="3200" spc="-165" dirty="0">
                <a:solidFill>
                  <a:srgbClr val="C86CFF"/>
                </a:solidFill>
                <a:latin typeface="Monaco"/>
                <a:cs typeface="Monaco"/>
              </a:rPr>
              <a:t>book_id</a:t>
            </a:r>
            <a:r>
              <a:rPr sz="3200" spc="-16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3200" spc="-160" dirty="0">
                <a:solidFill>
                  <a:srgbClr val="20B8FF"/>
                </a:solidFill>
                <a:latin typeface="Monaco"/>
                <a:cs typeface="Monaco"/>
              </a:rPr>
              <a:t>5</a:t>
            </a:r>
            <a:r>
              <a:rPr sz="3200" spc="-125" dirty="0">
                <a:solidFill>
                  <a:srgbClr val="20B8FF"/>
                </a:solidFill>
                <a:latin typeface="Monaco"/>
                <a:cs typeface="Monaco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3200" spc="-17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3200">
              <a:latin typeface="Monaco"/>
              <a:cs typeface="Monac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4453" y="3390138"/>
            <a:ext cx="492759" cy="881380"/>
          </a:xfrm>
          <a:custGeom>
            <a:avLst/>
            <a:gdLst/>
            <a:ahLst/>
            <a:cxnLst/>
            <a:rect l="l" t="t" r="r" b="b"/>
            <a:pathLst>
              <a:path w="492760" h="881379">
                <a:moveTo>
                  <a:pt x="369189" y="246125"/>
                </a:moveTo>
                <a:lnTo>
                  <a:pt x="123063" y="246125"/>
                </a:lnTo>
                <a:lnTo>
                  <a:pt x="123063" y="880871"/>
                </a:lnTo>
                <a:lnTo>
                  <a:pt x="369189" y="880871"/>
                </a:lnTo>
                <a:lnTo>
                  <a:pt x="369189" y="246125"/>
                </a:lnTo>
                <a:close/>
              </a:path>
              <a:path w="492760" h="881379">
                <a:moveTo>
                  <a:pt x="246126" y="0"/>
                </a:moveTo>
                <a:lnTo>
                  <a:pt x="0" y="246125"/>
                </a:lnTo>
                <a:lnTo>
                  <a:pt x="492252" y="246125"/>
                </a:lnTo>
                <a:lnTo>
                  <a:pt x="246126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4453" y="3390138"/>
            <a:ext cx="492759" cy="881380"/>
          </a:xfrm>
          <a:custGeom>
            <a:avLst/>
            <a:gdLst/>
            <a:ahLst/>
            <a:cxnLst/>
            <a:rect l="l" t="t" r="r" b="b"/>
            <a:pathLst>
              <a:path w="492760" h="881379">
                <a:moveTo>
                  <a:pt x="0" y="246125"/>
                </a:moveTo>
                <a:lnTo>
                  <a:pt x="246126" y="0"/>
                </a:lnTo>
                <a:lnTo>
                  <a:pt x="492252" y="246125"/>
                </a:lnTo>
                <a:lnTo>
                  <a:pt x="369189" y="246125"/>
                </a:lnTo>
                <a:lnTo>
                  <a:pt x="369189" y="880871"/>
                </a:lnTo>
                <a:lnTo>
                  <a:pt x="123063" y="880871"/>
                </a:lnTo>
                <a:lnTo>
                  <a:pt x="123063" y="246125"/>
                </a:lnTo>
                <a:lnTo>
                  <a:pt x="0" y="246125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0297" y="5519165"/>
            <a:ext cx="490855" cy="881380"/>
          </a:xfrm>
          <a:custGeom>
            <a:avLst/>
            <a:gdLst/>
            <a:ahLst/>
            <a:cxnLst/>
            <a:rect l="l" t="t" r="r" b="b"/>
            <a:pathLst>
              <a:path w="490854" h="881379">
                <a:moveTo>
                  <a:pt x="368046" y="245363"/>
                </a:moveTo>
                <a:lnTo>
                  <a:pt x="122682" y="245363"/>
                </a:lnTo>
                <a:lnTo>
                  <a:pt x="122682" y="880871"/>
                </a:lnTo>
                <a:lnTo>
                  <a:pt x="368046" y="880871"/>
                </a:lnTo>
                <a:lnTo>
                  <a:pt x="368046" y="245363"/>
                </a:lnTo>
                <a:close/>
              </a:path>
              <a:path w="490854" h="881379">
                <a:moveTo>
                  <a:pt x="245364" y="0"/>
                </a:moveTo>
                <a:lnTo>
                  <a:pt x="0" y="245363"/>
                </a:lnTo>
                <a:lnTo>
                  <a:pt x="490728" y="245363"/>
                </a:lnTo>
                <a:lnTo>
                  <a:pt x="24536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0297" y="5519165"/>
            <a:ext cx="490855" cy="881380"/>
          </a:xfrm>
          <a:custGeom>
            <a:avLst/>
            <a:gdLst/>
            <a:ahLst/>
            <a:cxnLst/>
            <a:rect l="l" t="t" r="r" b="b"/>
            <a:pathLst>
              <a:path w="490854" h="881379">
                <a:moveTo>
                  <a:pt x="0" y="245363"/>
                </a:moveTo>
                <a:lnTo>
                  <a:pt x="245364" y="0"/>
                </a:lnTo>
                <a:lnTo>
                  <a:pt x="490728" y="245363"/>
                </a:lnTo>
                <a:lnTo>
                  <a:pt x="368046" y="245363"/>
                </a:lnTo>
                <a:lnTo>
                  <a:pt x="368046" y="880871"/>
                </a:lnTo>
                <a:lnTo>
                  <a:pt x="122682" y="880871"/>
                </a:lnTo>
                <a:lnTo>
                  <a:pt x="122682" y="245363"/>
                </a:lnTo>
                <a:lnTo>
                  <a:pt x="0" y="245363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173" y="1909936"/>
            <a:ext cx="2689225" cy="377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40" dirty="0">
                <a:solidFill>
                  <a:srgbClr val="F26722"/>
                </a:solidFill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2510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50" dirty="0">
                <a:solidFill>
                  <a:srgbClr val="58595B"/>
                </a:solidFill>
                <a:latin typeface="Arial"/>
                <a:cs typeface="Arial"/>
              </a:rPr>
              <a:t>get()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65" dirty="0">
                <a:solidFill>
                  <a:srgbClr val="58595B"/>
                </a:solidFill>
                <a:latin typeface="Arial"/>
                <a:cs typeface="Arial"/>
              </a:rPr>
              <a:t>save()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60" dirty="0">
                <a:solidFill>
                  <a:srgbClr val="58595B"/>
                </a:solidFill>
                <a:latin typeface="Arial"/>
                <a:cs typeface="Arial"/>
              </a:rPr>
              <a:t>query()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90" dirty="0">
                <a:solidFill>
                  <a:srgbClr val="58595B"/>
                </a:solidFill>
                <a:latin typeface="Arial"/>
                <a:cs typeface="Arial"/>
              </a:rPr>
              <a:t>remove()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65" dirty="0">
                <a:solidFill>
                  <a:srgbClr val="58595B"/>
                </a:solidFill>
                <a:latin typeface="Arial"/>
                <a:cs typeface="Arial"/>
              </a:rPr>
              <a:t>delete()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Custom</a:t>
            </a:r>
            <a:r>
              <a:rPr sz="2600" spc="-26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58595B"/>
                </a:solidFill>
                <a:latin typeface="Arial"/>
                <a:cs typeface="Arial"/>
              </a:rPr>
              <a:t>methods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5459">
              <a:lnSpc>
                <a:spcPct val="100000"/>
              </a:lnSpc>
            </a:pPr>
            <a:r>
              <a:rPr spc="-185" dirty="0">
                <a:solidFill>
                  <a:srgbClr val="58595B"/>
                </a:solidFill>
                <a:latin typeface="Arial"/>
                <a:cs typeface="Arial"/>
              </a:rPr>
              <a:t>$resource </a:t>
            </a:r>
            <a:r>
              <a:rPr spc="-135" dirty="0">
                <a:solidFill>
                  <a:srgbClr val="58595B"/>
                </a:solidFill>
                <a:latin typeface="Arial"/>
                <a:cs typeface="Arial"/>
              </a:rPr>
              <a:t>Properties </a:t>
            </a:r>
            <a:r>
              <a:rPr spc="-100" dirty="0">
                <a:solidFill>
                  <a:srgbClr val="58595B"/>
                </a:solidFill>
                <a:latin typeface="Arial"/>
                <a:cs typeface="Arial"/>
              </a:rPr>
              <a:t>and</a:t>
            </a:r>
            <a:r>
              <a:rPr spc="-5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58595B"/>
                </a:solidFill>
                <a:latin typeface="Arial"/>
                <a:cs typeface="Arial"/>
              </a:rPr>
              <a:t>Methods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823" y="2642616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18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3650">
              <a:latin typeface="Times New Roman"/>
              <a:cs typeface="Times New Roman"/>
            </a:endParaRPr>
          </a:p>
          <a:p>
            <a:pPr marL="815975" marR="603885" indent="-207645">
              <a:lnSpc>
                <a:spcPct val="100000"/>
              </a:lnSpc>
            </a:pP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65" dirty="0">
                <a:solidFill>
                  <a:srgbClr val="FFFFFF"/>
                </a:solidFill>
                <a:latin typeface="Arial"/>
                <a:cs typeface="Arial"/>
              </a:rPr>
              <a:t>CRUD 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8692" y="2642616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  <a:spcBef>
                <a:spcPts val="2435"/>
              </a:spcBef>
            </a:pP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Quick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0">
              <a:lnSpc>
                <a:spcPct val="100000"/>
              </a:lnSpc>
            </a:pPr>
            <a:r>
              <a:rPr spc="-185" dirty="0">
                <a:solidFill>
                  <a:srgbClr val="58595B"/>
                </a:solidFill>
                <a:latin typeface="Arial"/>
                <a:cs typeface="Arial"/>
              </a:rPr>
              <a:t>$resource </a:t>
            </a:r>
            <a:r>
              <a:rPr spc="-395" dirty="0">
                <a:solidFill>
                  <a:srgbClr val="58595B"/>
                </a:solidFill>
                <a:latin typeface="Arial"/>
                <a:cs typeface="Arial"/>
              </a:rPr>
              <a:t>as </a:t>
            </a:r>
            <a:r>
              <a:rPr spc="-175" dirty="0">
                <a:solidFill>
                  <a:srgbClr val="58595B"/>
                </a:solidFill>
                <a:latin typeface="Arial"/>
                <a:cs typeface="Arial"/>
              </a:rPr>
              <a:t>Data</a:t>
            </a:r>
            <a:r>
              <a:rPr spc="-2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pc="-204" dirty="0">
                <a:solidFill>
                  <a:srgbClr val="58595B"/>
                </a:solidFill>
                <a:latin typeface="Arial"/>
                <a:cs typeface="Arial"/>
              </a:rPr>
              <a:t>Service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148965"/>
          </a:xfrm>
          <a:custGeom>
            <a:avLst/>
            <a:gdLst/>
            <a:ahLst/>
            <a:cxnLst/>
            <a:rect l="l" t="t" r="r" b="b"/>
            <a:pathLst>
              <a:path w="12192000" h="3148965">
                <a:moveTo>
                  <a:pt x="0" y="3148584"/>
                </a:moveTo>
                <a:lnTo>
                  <a:pt x="12192000" y="3148584"/>
                </a:lnTo>
                <a:lnTo>
                  <a:pt x="12192000" y="0"/>
                </a:lnTo>
                <a:lnTo>
                  <a:pt x="0" y="0"/>
                </a:lnTo>
                <a:lnTo>
                  <a:pt x="0" y="3148584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7125" y="421242"/>
            <a:ext cx="5614035" cy="246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$provide.provider(</a:t>
            </a:r>
            <a:r>
              <a:rPr sz="2000" spc="-105" dirty="0">
                <a:solidFill>
                  <a:srgbClr val="6A8759"/>
                </a:solidFill>
                <a:latin typeface="Monaco"/>
                <a:cs typeface="Monaco"/>
              </a:rPr>
              <a:t>'books'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000" spc="-110" dirty="0">
                <a:solidFill>
                  <a:srgbClr val="FFFFFF"/>
                </a:solidFill>
                <a:latin typeface="Monaco"/>
                <a:cs typeface="Monaco"/>
              </a:rPr>
              <a:t>()</a:t>
            </a:r>
            <a:r>
              <a:rPr sz="2000" spc="-7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this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.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$get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000" spc="-110" dirty="0">
                <a:solidFill>
                  <a:srgbClr val="FFFFFF"/>
                </a:solidFill>
                <a:latin typeface="Monaco"/>
                <a:cs typeface="Monaco"/>
              </a:rPr>
              <a:t>()</a:t>
            </a:r>
            <a:r>
              <a:rPr sz="2000" spc="-12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1131570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var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appName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2000" spc="-105" dirty="0">
                <a:solidFill>
                  <a:srgbClr val="6A8759"/>
                </a:solidFill>
                <a:latin typeface="Monaco"/>
                <a:cs typeface="Monaco"/>
              </a:rPr>
              <a:t>'Book</a:t>
            </a:r>
            <a:r>
              <a:rPr sz="2000" spc="-140" dirty="0">
                <a:solidFill>
                  <a:srgbClr val="6A8759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6A8759"/>
                </a:solidFill>
                <a:latin typeface="Monaco"/>
                <a:cs typeface="Monaco"/>
              </a:rPr>
              <a:t>Logger'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1131570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</a:t>
            </a:r>
            <a:r>
              <a:rPr sz="2000" b="1" spc="-190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635" algn="ctr">
              <a:lnSpc>
                <a:spcPct val="100000"/>
              </a:lnSpc>
            </a:pPr>
            <a:r>
              <a:rPr sz="2000" spc="-105" dirty="0">
                <a:solidFill>
                  <a:srgbClr val="9876AA"/>
                </a:solidFill>
                <a:latin typeface="Monaco"/>
                <a:cs typeface="Monaco"/>
              </a:rPr>
              <a:t>appName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5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appName</a:t>
            </a:r>
            <a:endParaRPr sz="2000">
              <a:latin typeface="Monaco"/>
              <a:cs typeface="Monaco"/>
            </a:endParaRPr>
          </a:p>
          <a:p>
            <a:pPr marL="1130935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r>
              <a:rPr sz="20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0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3790821"/>
            <a:ext cx="7031355" cy="250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14" dirty="0">
                <a:solidFill>
                  <a:srgbClr val="818285"/>
                </a:solidFill>
                <a:latin typeface="Arial"/>
                <a:cs typeface="Arial"/>
              </a:rPr>
              <a:t>Using</a:t>
            </a:r>
            <a:r>
              <a:rPr sz="3200" spc="-19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818285"/>
                </a:solidFill>
                <a:latin typeface="Arial"/>
                <a:cs typeface="Arial"/>
              </a:rPr>
              <a:t>$provide.provider()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9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Call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3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18285"/>
                </a:solidFill>
                <a:latin typeface="Arial"/>
                <a:cs typeface="Arial"/>
              </a:rPr>
              <a:t>“provider”</a:t>
            </a:r>
            <a:r>
              <a:rPr sz="2400" spc="-38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18285"/>
                </a:solidFill>
                <a:latin typeface="Arial"/>
                <a:cs typeface="Arial"/>
              </a:rPr>
              <a:t>on</a:t>
            </a:r>
            <a:r>
              <a:rPr sz="2400" spc="-16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818285"/>
                </a:solidFill>
                <a:latin typeface="Arial"/>
                <a:cs typeface="Arial"/>
              </a:rPr>
              <a:t>$provide</a:t>
            </a:r>
            <a:r>
              <a:rPr sz="2400" spc="-19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818285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80" dirty="0">
                <a:solidFill>
                  <a:srgbClr val="818285"/>
                </a:solidFill>
                <a:latin typeface="Arial"/>
                <a:cs typeface="Arial"/>
              </a:rPr>
              <a:t>Provider</a:t>
            </a:r>
            <a:r>
              <a:rPr sz="2400" spc="-17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818285"/>
                </a:solidFill>
                <a:latin typeface="Arial"/>
                <a:cs typeface="Arial"/>
              </a:rPr>
              <a:t>must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818285"/>
                </a:solidFill>
                <a:latin typeface="Arial"/>
                <a:cs typeface="Arial"/>
              </a:rPr>
              <a:t>define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</a:t>
            </a:r>
            <a:r>
              <a:rPr sz="2400" spc="-3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“$get”</a:t>
            </a:r>
            <a:r>
              <a:rPr sz="2400" spc="-38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Service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is</a:t>
            </a:r>
            <a:r>
              <a:rPr sz="2400" spc="-17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18285"/>
                </a:solidFill>
                <a:latin typeface="Arial"/>
                <a:cs typeface="Arial"/>
              </a:rPr>
              <a:t>object</a:t>
            </a:r>
            <a:r>
              <a:rPr sz="2400" spc="-17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returned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18285"/>
                </a:solidFill>
                <a:latin typeface="Arial"/>
                <a:cs typeface="Arial"/>
              </a:rPr>
              <a:t>from</a:t>
            </a:r>
            <a:r>
              <a:rPr sz="2400" spc="-15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$get</a:t>
            </a:r>
            <a:r>
              <a:rPr sz="2400" spc="-17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55" dirty="0">
                <a:solidFill>
                  <a:srgbClr val="818285"/>
                </a:solidFill>
                <a:latin typeface="Arial"/>
                <a:cs typeface="Arial"/>
              </a:rPr>
              <a:t>Configurable </a:t>
            </a:r>
            <a:r>
              <a:rPr sz="2400" spc="-70" dirty="0">
                <a:solidFill>
                  <a:srgbClr val="818285"/>
                </a:solidFill>
                <a:latin typeface="Arial"/>
                <a:cs typeface="Arial"/>
              </a:rPr>
              <a:t>via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818285"/>
                </a:solidFill>
                <a:latin typeface="Arial"/>
                <a:cs typeface="Arial"/>
              </a:rPr>
              <a:t>underlying</a:t>
            </a:r>
            <a:r>
              <a:rPr sz="2400" spc="-46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provider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741" y="729233"/>
            <a:ext cx="883919" cy="408940"/>
          </a:xfrm>
          <a:custGeom>
            <a:avLst/>
            <a:gdLst/>
            <a:ahLst/>
            <a:cxnLst/>
            <a:rect l="l" t="t" r="r" b="b"/>
            <a:pathLst>
              <a:path w="883919" h="408940">
                <a:moveTo>
                  <a:pt x="679704" y="0"/>
                </a:moveTo>
                <a:lnTo>
                  <a:pt x="679704" y="102108"/>
                </a:lnTo>
                <a:lnTo>
                  <a:pt x="0" y="102108"/>
                </a:lnTo>
                <a:lnTo>
                  <a:pt x="0" y="306324"/>
                </a:lnTo>
                <a:lnTo>
                  <a:pt x="679704" y="306324"/>
                </a:lnTo>
                <a:lnTo>
                  <a:pt x="679704" y="408432"/>
                </a:lnTo>
                <a:lnTo>
                  <a:pt x="883919" y="204216"/>
                </a:lnTo>
                <a:lnTo>
                  <a:pt x="67970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741" y="729233"/>
            <a:ext cx="883919" cy="408940"/>
          </a:xfrm>
          <a:custGeom>
            <a:avLst/>
            <a:gdLst/>
            <a:ahLst/>
            <a:cxnLst/>
            <a:rect l="l" t="t" r="r" b="b"/>
            <a:pathLst>
              <a:path w="883919" h="408940">
                <a:moveTo>
                  <a:pt x="0" y="102108"/>
                </a:moveTo>
                <a:lnTo>
                  <a:pt x="679704" y="102108"/>
                </a:lnTo>
                <a:lnTo>
                  <a:pt x="679704" y="0"/>
                </a:lnTo>
                <a:lnTo>
                  <a:pt x="883919" y="204216"/>
                </a:lnTo>
                <a:lnTo>
                  <a:pt x="679704" y="408432"/>
                </a:lnTo>
                <a:lnTo>
                  <a:pt x="679704" y="306324"/>
                </a:lnTo>
                <a:lnTo>
                  <a:pt x="0" y="306324"/>
                </a:lnTo>
                <a:lnTo>
                  <a:pt x="0" y="102108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045" y="1346453"/>
            <a:ext cx="883919" cy="408940"/>
          </a:xfrm>
          <a:custGeom>
            <a:avLst/>
            <a:gdLst/>
            <a:ahLst/>
            <a:cxnLst/>
            <a:rect l="l" t="t" r="r" b="b"/>
            <a:pathLst>
              <a:path w="883919" h="408939">
                <a:moveTo>
                  <a:pt x="679704" y="0"/>
                </a:moveTo>
                <a:lnTo>
                  <a:pt x="679704" y="102108"/>
                </a:lnTo>
                <a:lnTo>
                  <a:pt x="0" y="102108"/>
                </a:lnTo>
                <a:lnTo>
                  <a:pt x="0" y="306324"/>
                </a:lnTo>
                <a:lnTo>
                  <a:pt x="679704" y="306324"/>
                </a:lnTo>
                <a:lnTo>
                  <a:pt x="679704" y="408432"/>
                </a:lnTo>
                <a:lnTo>
                  <a:pt x="883919" y="204216"/>
                </a:lnTo>
                <a:lnTo>
                  <a:pt x="67970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045" y="1346453"/>
            <a:ext cx="883919" cy="408940"/>
          </a:xfrm>
          <a:custGeom>
            <a:avLst/>
            <a:gdLst/>
            <a:ahLst/>
            <a:cxnLst/>
            <a:rect l="l" t="t" r="r" b="b"/>
            <a:pathLst>
              <a:path w="883919" h="408939">
                <a:moveTo>
                  <a:pt x="0" y="102108"/>
                </a:moveTo>
                <a:lnTo>
                  <a:pt x="679704" y="102108"/>
                </a:lnTo>
                <a:lnTo>
                  <a:pt x="679704" y="0"/>
                </a:lnTo>
                <a:lnTo>
                  <a:pt x="883919" y="204216"/>
                </a:lnTo>
                <a:lnTo>
                  <a:pt x="679704" y="408432"/>
                </a:lnTo>
                <a:lnTo>
                  <a:pt x="679704" y="306324"/>
                </a:lnTo>
                <a:lnTo>
                  <a:pt x="0" y="306324"/>
                </a:lnTo>
                <a:lnTo>
                  <a:pt x="0" y="102108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2351" y="109524"/>
            <a:ext cx="879475" cy="473709"/>
          </a:xfrm>
          <a:custGeom>
            <a:avLst/>
            <a:gdLst/>
            <a:ahLst/>
            <a:cxnLst/>
            <a:rect l="l" t="t" r="r" b="b"/>
            <a:pathLst>
              <a:path w="879475" h="473709">
                <a:moveTo>
                  <a:pt x="143814" y="78905"/>
                </a:moveTo>
                <a:lnTo>
                  <a:pt x="0" y="329501"/>
                </a:lnTo>
                <a:lnTo>
                  <a:pt x="250609" y="473316"/>
                </a:lnTo>
                <a:lnTo>
                  <a:pt x="223901" y="374713"/>
                </a:lnTo>
                <a:lnTo>
                  <a:pt x="879475" y="197205"/>
                </a:lnTo>
                <a:lnTo>
                  <a:pt x="874142" y="177507"/>
                </a:lnTo>
                <a:lnTo>
                  <a:pt x="170510" y="177507"/>
                </a:lnTo>
                <a:lnTo>
                  <a:pt x="143814" y="78905"/>
                </a:lnTo>
                <a:close/>
              </a:path>
              <a:path w="879475" h="473709">
                <a:moveTo>
                  <a:pt x="826084" y="0"/>
                </a:moveTo>
                <a:lnTo>
                  <a:pt x="170510" y="177507"/>
                </a:lnTo>
                <a:lnTo>
                  <a:pt x="874142" y="177507"/>
                </a:lnTo>
                <a:lnTo>
                  <a:pt x="82608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2351" y="109524"/>
            <a:ext cx="879475" cy="473709"/>
          </a:xfrm>
          <a:custGeom>
            <a:avLst/>
            <a:gdLst/>
            <a:ahLst/>
            <a:cxnLst/>
            <a:rect l="l" t="t" r="r" b="b"/>
            <a:pathLst>
              <a:path w="879475" h="473709">
                <a:moveTo>
                  <a:pt x="879475" y="197205"/>
                </a:moveTo>
                <a:lnTo>
                  <a:pt x="223901" y="374713"/>
                </a:lnTo>
                <a:lnTo>
                  <a:pt x="250609" y="473316"/>
                </a:lnTo>
                <a:lnTo>
                  <a:pt x="0" y="329501"/>
                </a:lnTo>
                <a:lnTo>
                  <a:pt x="143814" y="78905"/>
                </a:lnTo>
                <a:lnTo>
                  <a:pt x="170510" y="177507"/>
                </a:lnTo>
                <a:lnTo>
                  <a:pt x="826084" y="0"/>
                </a:lnTo>
                <a:lnTo>
                  <a:pt x="879475" y="197205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270" y="1754885"/>
            <a:ext cx="0" cy="4173220"/>
          </a:xfrm>
          <a:custGeom>
            <a:avLst/>
            <a:gdLst/>
            <a:ahLst/>
            <a:cxnLst/>
            <a:rect l="l" t="t" r="r" b="b"/>
            <a:pathLst>
              <a:path h="4173220">
                <a:moveTo>
                  <a:pt x="0" y="0"/>
                </a:moveTo>
                <a:lnTo>
                  <a:pt x="0" y="4172851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4135">
              <a:lnSpc>
                <a:spcPct val="100000"/>
              </a:lnSpc>
            </a:pPr>
            <a:r>
              <a:rPr spc="-80" dirty="0">
                <a:latin typeface="Arial"/>
                <a:cs typeface="Arial"/>
              </a:rPr>
              <a:t>How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to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175" dirty="0">
                <a:latin typeface="Arial"/>
                <a:cs typeface="Arial"/>
              </a:rPr>
              <a:t>use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the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spc="40" dirty="0">
                <a:latin typeface="Arial"/>
                <a:cs typeface="Arial"/>
              </a:rPr>
              <a:t>$http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service</a:t>
            </a:r>
          </a:p>
          <a:p>
            <a:pPr marL="3874135" marR="577850">
              <a:lnSpc>
                <a:spcPct val="100000"/>
              </a:lnSpc>
              <a:spcBef>
                <a:spcPts val="1605"/>
              </a:spcBef>
            </a:pPr>
            <a:r>
              <a:rPr spc="-50" dirty="0">
                <a:latin typeface="Arial"/>
                <a:cs typeface="Arial"/>
              </a:rPr>
              <a:t>Abstracting </a:t>
            </a:r>
            <a:r>
              <a:rPr spc="-40" dirty="0">
                <a:latin typeface="Arial"/>
                <a:cs typeface="Arial"/>
              </a:rPr>
              <a:t>web</a:t>
            </a:r>
            <a:r>
              <a:rPr spc="-660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service </a:t>
            </a:r>
            <a:r>
              <a:rPr spc="-70" dirty="0">
                <a:latin typeface="Arial"/>
                <a:cs typeface="Arial"/>
              </a:rPr>
              <a:t>details </a:t>
            </a:r>
            <a:r>
              <a:rPr spc="-150" dirty="0">
                <a:latin typeface="Arial"/>
                <a:cs typeface="Arial"/>
              </a:rPr>
              <a:t>away  </a:t>
            </a:r>
            <a:r>
              <a:rPr spc="-10" dirty="0">
                <a:latin typeface="Arial"/>
                <a:cs typeface="Arial"/>
              </a:rPr>
              <a:t>from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controllers</a:t>
            </a:r>
          </a:p>
          <a:p>
            <a:pPr marL="3874135" marR="1346200">
              <a:lnSpc>
                <a:spcPct val="100000"/>
              </a:lnSpc>
              <a:spcBef>
                <a:spcPts val="1595"/>
              </a:spcBef>
            </a:pPr>
            <a:r>
              <a:rPr spc="-140" dirty="0">
                <a:latin typeface="Arial"/>
                <a:cs typeface="Arial"/>
              </a:rPr>
              <a:t>Assert </a:t>
            </a:r>
            <a:r>
              <a:rPr spc="-15" dirty="0">
                <a:latin typeface="Arial"/>
                <a:cs typeface="Arial"/>
              </a:rPr>
              <a:t>control </a:t>
            </a:r>
            <a:r>
              <a:rPr spc="-90" dirty="0">
                <a:latin typeface="Arial"/>
                <a:cs typeface="Arial"/>
              </a:rPr>
              <a:t>over </a:t>
            </a:r>
            <a:r>
              <a:rPr spc="-114" dirty="0">
                <a:latin typeface="Arial"/>
                <a:cs typeface="Arial"/>
              </a:rPr>
              <a:t>requests</a:t>
            </a:r>
            <a:r>
              <a:rPr spc="-64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and  </a:t>
            </a:r>
            <a:r>
              <a:rPr spc="-155" dirty="0">
                <a:latin typeface="Arial"/>
                <a:cs typeface="Arial"/>
              </a:rPr>
              <a:t>responses </a:t>
            </a:r>
            <a:r>
              <a:rPr spc="-35" dirty="0">
                <a:latin typeface="Arial"/>
                <a:cs typeface="Arial"/>
              </a:rPr>
              <a:t>when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necessary</a:t>
            </a:r>
          </a:p>
          <a:p>
            <a:pPr marL="3874135">
              <a:lnSpc>
                <a:spcPct val="100000"/>
              </a:lnSpc>
              <a:spcBef>
                <a:spcPts val="1595"/>
              </a:spcBef>
            </a:pPr>
            <a:r>
              <a:rPr spc="-70" dirty="0">
                <a:latin typeface="Arial"/>
                <a:cs typeface="Arial"/>
              </a:rPr>
              <a:t>Working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at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240" dirty="0">
                <a:latin typeface="Arial"/>
                <a:cs typeface="Arial"/>
              </a:rPr>
              <a:t>a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higher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level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with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30" dirty="0">
                <a:latin typeface="Arial"/>
                <a:cs typeface="Arial"/>
              </a:rPr>
              <a:t>$resource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5025">
              <a:lnSpc>
                <a:spcPct val="100000"/>
              </a:lnSpc>
            </a:pPr>
            <a:r>
              <a:rPr spc="-430" dirty="0">
                <a:latin typeface="Arial"/>
                <a:cs typeface="Arial"/>
              </a:rPr>
              <a:t>S</a:t>
            </a:r>
            <a:r>
              <a:rPr spc="-365" dirty="0">
                <a:latin typeface="Arial"/>
                <a:cs typeface="Arial"/>
              </a:rPr>
              <a:t>u</a:t>
            </a:r>
            <a:r>
              <a:rPr spc="-100" dirty="0">
                <a:latin typeface="Arial"/>
                <a:cs typeface="Arial"/>
              </a:rPr>
              <a:t>mma</a:t>
            </a:r>
            <a:r>
              <a:rPr spc="60" dirty="0">
                <a:latin typeface="Arial"/>
                <a:cs typeface="Arial"/>
              </a:rPr>
              <a:t>r</a:t>
            </a:r>
            <a:r>
              <a:rPr spc="-130" dirty="0">
                <a:latin typeface="Arial"/>
                <a:cs typeface="Arial"/>
              </a:rPr>
              <a:t>y</a:t>
            </a:r>
          </a:p>
        </p:txBody>
      </p:sp>
      <p:sp>
        <p:nvSpPr>
          <p:cNvPr id="5" name="object 5"/>
          <p:cNvSpPr/>
          <p:nvPr/>
        </p:nvSpPr>
        <p:spPr>
          <a:xfrm>
            <a:off x="1048511" y="2299716"/>
            <a:ext cx="2842259" cy="3131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1554">
              <a:lnSpc>
                <a:spcPct val="100000"/>
              </a:lnSpc>
            </a:pPr>
            <a:r>
              <a:rPr spc="-170" dirty="0">
                <a:latin typeface="Arial"/>
                <a:cs typeface="Arial"/>
              </a:rPr>
              <a:t>Caching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3460" rIns="0" bIns="0" rtlCol="0">
            <a:spAutoFit/>
          </a:bodyPr>
          <a:lstStyle/>
          <a:p>
            <a:pPr marL="5488305">
              <a:lnSpc>
                <a:spcPct val="100000"/>
              </a:lnSpc>
            </a:pPr>
            <a:r>
              <a:rPr sz="2800" spc="-125" dirty="0">
                <a:latin typeface="Arial"/>
                <a:cs typeface="Arial"/>
              </a:rPr>
              <a:t>$cacheFactory </a:t>
            </a:r>
            <a:r>
              <a:rPr sz="2800" spc="-135" dirty="0">
                <a:latin typeface="Arial"/>
                <a:cs typeface="Arial"/>
              </a:rPr>
              <a:t>creates </a:t>
            </a:r>
            <a:r>
              <a:rPr sz="2800" spc="-145" dirty="0">
                <a:latin typeface="Arial"/>
                <a:cs typeface="Arial"/>
              </a:rPr>
              <a:t>cache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5485130" marR="194310" indent="3175">
              <a:lnSpc>
                <a:spcPct val="100000"/>
              </a:lnSpc>
              <a:spcBef>
                <a:spcPts val="1595"/>
              </a:spcBef>
            </a:pPr>
            <a:r>
              <a:rPr sz="2800" spc="-50" dirty="0">
                <a:latin typeface="Arial"/>
                <a:cs typeface="Arial"/>
              </a:rPr>
              <a:t>Add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and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remove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items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and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from  </a:t>
            </a:r>
            <a:r>
              <a:rPr sz="2800" spc="-145" dirty="0">
                <a:latin typeface="Arial"/>
                <a:cs typeface="Arial"/>
              </a:rPr>
              <a:t>cache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5485130" marR="6985" indent="3175">
              <a:lnSpc>
                <a:spcPct val="100000"/>
              </a:lnSpc>
              <a:spcBef>
                <a:spcPts val="1595"/>
              </a:spcBef>
            </a:pPr>
            <a:r>
              <a:rPr sz="2800" spc="-195" dirty="0">
                <a:latin typeface="Arial"/>
                <a:cs typeface="Arial"/>
              </a:rPr>
              <a:t>Cache </a:t>
            </a:r>
            <a:r>
              <a:rPr sz="2800" spc="-65" dirty="0">
                <a:latin typeface="Arial"/>
                <a:cs typeface="Arial"/>
              </a:rPr>
              <a:t>objects </a:t>
            </a:r>
            <a:r>
              <a:rPr sz="2800" spc="-80" dirty="0">
                <a:latin typeface="Arial"/>
                <a:cs typeface="Arial"/>
              </a:rPr>
              <a:t>requested </a:t>
            </a:r>
            <a:r>
              <a:rPr sz="2800" spc="-40" dirty="0">
                <a:latin typeface="Arial"/>
                <a:cs typeface="Arial"/>
              </a:rPr>
              <a:t>at </a:t>
            </a:r>
            <a:r>
              <a:rPr sz="2800" spc="-110" dirty="0">
                <a:latin typeface="Arial"/>
                <a:cs typeface="Arial"/>
              </a:rPr>
              <a:t>any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  </a:t>
            </a:r>
            <a:r>
              <a:rPr sz="2800" spc="-10" dirty="0">
                <a:latin typeface="Arial"/>
                <a:cs typeface="Arial"/>
              </a:rPr>
              <a:t>from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$cacheFactory</a:t>
            </a:r>
            <a:endParaRPr sz="2800">
              <a:latin typeface="Arial"/>
              <a:cs typeface="Arial"/>
            </a:endParaRPr>
          </a:p>
          <a:p>
            <a:pPr marL="5488305">
              <a:lnSpc>
                <a:spcPct val="100000"/>
              </a:lnSpc>
              <a:spcBef>
                <a:spcPts val="1605"/>
              </a:spcBef>
            </a:pPr>
            <a:r>
              <a:rPr sz="2800" spc="-80" dirty="0">
                <a:latin typeface="Arial"/>
                <a:cs typeface="Arial"/>
              </a:rPr>
              <a:t>Primarily </a:t>
            </a:r>
            <a:r>
              <a:rPr sz="2800" spc="-120" dirty="0">
                <a:latin typeface="Arial"/>
                <a:cs typeface="Arial"/>
              </a:rPr>
              <a:t>used </a:t>
            </a:r>
            <a:r>
              <a:rPr sz="2800" spc="45" dirty="0">
                <a:latin typeface="Arial"/>
                <a:cs typeface="Arial"/>
              </a:rPr>
              <a:t>with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$http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255" y="2237232"/>
            <a:ext cx="4122419" cy="328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784600"/>
          </a:xfrm>
          <a:custGeom>
            <a:avLst/>
            <a:gdLst/>
            <a:ahLst/>
            <a:cxnLst/>
            <a:rect l="l" t="t" r="r" b="b"/>
            <a:pathLst>
              <a:path w="12192000" h="3784600">
                <a:moveTo>
                  <a:pt x="0" y="3784092"/>
                </a:moveTo>
                <a:lnTo>
                  <a:pt x="12192000" y="3784092"/>
                </a:lnTo>
                <a:lnTo>
                  <a:pt x="12192000" y="0"/>
                </a:lnTo>
                <a:lnTo>
                  <a:pt x="0" y="0"/>
                </a:lnTo>
                <a:lnTo>
                  <a:pt x="0" y="3784092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7855" y="1218447"/>
          <a:ext cx="9638223" cy="150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84"/>
                <a:gridCol w="1809816"/>
                <a:gridCol w="361215"/>
                <a:gridCol w="6809908"/>
              </a:tblGrid>
              <a:tr h="752364">
                <a:tc>
                  <a:txBody>
                    <a:bodyPr/>
                    <a:lstStyle/>
                    <a:p>
                      <a:pPr marL="22225">
                        <a:lnSpc>
                          <a:spcPts val="2955"/>
                        </a:lnSpc>
                      </a:pPr>
                      <a:r>
                        <a:rPr sz="2600" b="1" spc="-140" dirty="0">
                          <a:solidFill>
                            <a:srgbClr val="CC7832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55"/>
                        </a:lnSpc>
                      </a:pP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dataCache</a:t>
                      </a:r>
                      <a:endParaRPr sz="2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955"/>
                        </a:lnSpc>
                      </a:pPr>
                      <a:r>
                        <a:rPr sz="2600" spc="-130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=</a:t>
                      </a:r>
                      <a:endParaRPr sz="2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955"/>
                        </a:lnSpc>
                      </a:pP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$cacheFactory(</a:t>
                      </a:r>
                      <a:r>
                        <a:rPr sz="2600" spc="-145" dirty="0">
                          <a:solidFill>
                            <a:srgbClr val="7ECD85"/>
                          </a:solidFill>
                          <a:latin typeface="Monaco"/>
                          <a:cs typeface="Monaco"/>
                        </a:rPr>
                        <a:t>'bookLoggerCache'</a:t>
                      </a: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)</a:t>
                      </a:r>
                      <a:r>
                        <a:rPr sz="2600" spc="-145" dirty="0">
                          <a:solidFill>
                            <a:srgbClr val="CC7832"/>
                          </a:solidFill>
                          <a:latin typeface="Monaco"/>
                          <a:cs typeface="Monaco"/>
                        </a:rPr>
                        <a:t>;</a:t>
                      </a:r>
                      <a:endParaRPr sz="2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</a:tr>
              <a:tr h="75236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600" b="1" spc="-140" dirty="0">
                          <a:solidFill>
                            <a:srgbClr val="CC7832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dataCache</a:t>
                      </a:r>
                      <a:endParaRPr sz="2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600" spc="-130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=</a:t>
                      </a:r>
                      <a:endParaRPr sz="2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$cacheFactory.</a:t>
                      </a:r>
                      <a:r>
                        <a:rPr sz="2600" spc="-145" dirty="0">
                          <a:solidFill>
                            <a:srgbClr val="FFC66D"/>
                          </a:solidFill>
                          <a:latin typeface="Monaco"/>
                          <a:cs typeface="Monaco"/>
                        </a:rPr>
                        <a:t>get</a:t>
                      </a: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sz="2600" spc="-145" dirty="0">
                          <a:solidFill>
                            <a:srgbClr val="7ECD85"/>
                          </a:solidFill>
                          <a:latin typeface="Monaco"/>
                          <a:cs typeface="Monaco"/>
                        </a:rPr>
                        <a:t>'bookLoggerCache'</a:t>
                      </a:r>
                      <a:r>
                        <a:rPr sz="2600" spc="-145" dirty="0">
                          <a:solidFill>
                            <a:srgbClr val="FFFFFF"/>
                          </a:solidFill>
                          <a:latin typeface="Monaco"/>
                          <a:cs typeface="Monaco"/>
                        </a:rPr>
                        <a:t>)</a:t>
                      </a:r>
                      <a:r>
                        <a:rPr sz="2600" spc="-145" dirty="0">
                          <a:solidFill>
                            <a:srgbClr val="CC7832"/>
                          </a:solidFill>
                          <a:latin typeface="Monaco"/>
                          <a:cs typeface="Monaco"/>
                        </a:rPr>
                        <a:t>;</a:t>
                      </a:r>
                      <a:endParaRPr sz="2600">
                        <a:latin typeface="Monaco"/>
                        <a:cs typeface="Monaco"/>
                      </a:endParaRPr>
                    </a:p>
                  </a:txBody>
                  <a:tcPr marL="0" marR="0" marT="0" marB="0">
                    <a:solidFill>
                      <a:srgbClr val="46454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8435" y="4871718"/>
            <a:ext cx="647065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Call </a:t>
            </a:r>
            <a:r>
              <a:rPr sz="2400" spc="-220" dirty="0">
                <a:solidFill>
                  <a:srgbClr val="818285"/>
                </a:solidFill>
                <a:latin typeface="Arial"/>
                <a:cs typeface="Arial"/>
              </a:rPr>
              <a:t>as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 </a:t>
            </a:r>
            <a:r>
              <a:rPr sz="2400" spc="45" dirty="0">
                <a:solidFill>
                  <a:srgbClr val="818285"/>
                </a:solidFill>
                <a:latin typeface="Arial"/>
                <a:cs typeface="Arial"/>
              </a:rPr>
              <a:t>to</a:t>
            </a:r>
            <a:r>
              <a:rPr sz="2400" spc="-42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818285"/>
                </a:solidFill>
                <a:latin typeface="Arial"/>
                <a:cs typeface="Arial"/>
              </a:rPr>
              <a:t>create </a:t>
            </a:r>
            <a:r>
              <a:rPr sz="2400" spc="-40" dirty="0">
                <a:solidFill>
                  <a:srgbClr val="818285"/>
                </a:solidFill>
                <a:latin typeface="Arial"/>
                <a:cs typeface="Arial"/>
              </a:rPr>
              <a:t>new 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cache </a:t>
            </a:r>
            <a:r>
              <a:rPr sz="2400" spc="-45" dirty="0">
                <a:solidFill>
                  <a:srgbClr val="818285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Call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818285"/>
                </a:solidFill>
                <a:latin typeface="Arial"/>
                <a:cs typeface="Arial"/>
              </a:rPr>
              <a:t>get()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method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818285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818285"/>
                </a:solidFill>
                <a:latin typeface="Arial"/>
                <a:cs typeface="Arial"/>
              </a:rPr>
              <a:t>retrieve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Arial"/>
                <a:cs typeface="Arial"/>
              </a:rPr>
              <a:t>existing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cache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818285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432" y="4267102"/>
            <a:ext cx="353441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14" dirty="0">
                <a:solidFill>
                  <a:srgbClr val="818285"/>
                </a:solidFill>
                <a:latin typeface="Arial"/>
                <a:cs typeface="Arial"/>
              </a:rPr>
              <a:t>Using</a:t>
            </a:r>
            <a:r>
              <a:rPr sz="3200" spc="-2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818285"/>
                </a:solidFill>
                <a:latin typeface="Arial"/>
                <a:cs typeface="Arial"/>
              </a:rPr>
              <a:t>$cacheFactory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0770" y="2783585"/>
            <a:ext cx="414655" cy="810895"/>
          </a:xfrm>
          <a:custGeom>
            <a:avLst/>
            <a:gdLst/>
            <a:ahLst/>
            <a:cxnLst/>
            <a:rect l="l" t="t" r="r" b="b"/>
            <a:pathLst>
              <a:path w="414654" h="810895">
                <a:moveTo>
                  <a:pt x="310896" y="207263"/>
                </a:moveTo>
                <a:lnTo>
                  <a:pt x="103632" y="207263"/>
                </a:lnTo>
                <a:lnTo>
                  <a:pt x="103632" y="810768"/>
                </a:lnTo>
                <a:lnTo>
                  <a:pt x="310896" y="810768"/>
                </a:lnTo>
                <a:lnTo>
                  <a:pt x="310896" y="207263"/>
                </a:lnTo>
                <a:close/>
              </a:path>
              <a:path w="414654" h="810895">
                <a:moveTo>
                  <a:pt x="207264" y="0"/>
                </a:moveTo>
                <a:lnTo>
                  <a:pt x="0" y="207263"/>
                </a:lnTo>
                <a:lnTo>
                  <a:pt x="414528" y="207263"/>
                </a:lnTo>
                <a:lnTo>
                  <a:pt x="207264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0770" y="2783585"/>
            <a:ext cx="414655" cy="810895"/>
          </a:xfrm>
          <a:custGeom>
            <a:avLst/>
            <a:gdLst/>
            <a:ahLst/>
            <a:cxnLst/>
            <a:rect l="l" t="t" r="r" b="b"/>
            <a:pathLst>
              <a:path w="414654" h="810895">
                <a:moveTo>
                  <a:pt x="0" y="207263"/>
                </a:moveTo>
                <a:lnTo>
                  <a:pt x="207264" y="0"/>
                </a:lnTo>
                <a:lnTo>
                  <a:pt x="414528" y="207263"/>
                </a:lnTo>
                <a:lnTo>
                  <a:pt x="310896" y="207263"/>
                </a:lnTo>
                <a:lnTo>
                  <a:pt x="310896" y="810768"/>
                </a:lnTo>
                <a:lnTo>
                  <a:pt x="103632" y="810768"/>
                </a:lnTo>
                <a:lnTo>
                  <a:pt x="103632" y="207263"/>
                </a:lnTo>
                <a:lnTo>
                  <a:pt x="0" y="207263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686" y="2133084"/>
            <a:ext cx="2542540" cy="302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50" dirty="0">
                <a:solidFill>
                  <a:srgbClr val="58595B"/>
                </a:solidFill>
                <a:latin typeface="Arial"/>
                <a:cs typeface="Arial"/>
              </a:rPr>
              <a:t>put</a:t>
            </a:r>
            <a:r>
              <a:rPr sz="2600" spc="-43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( </a:t>
            </a:r>
            <a:r>
              <a:rPr sz="2600" spc="-150" dirty="0">
                <a:solidFill>
                  <a:srgbClr val="58595B"/>
                </a:solidFill>
                <a:latin typeface="Arial"/>
                <a:cs typeface="Arial"/>
              </a:rPr>
              <a:t>key, </a:t>
            </a:r>
            <a:r>
              <a:rPr sz="2600" spc="-75" dirty="0">
                <a:solidFill>
                  <a:srgbClr val="58595B"/>
                </a:solidFill>
                <a:latin typeface="Arial"/>
                <a:cs typeface="Arial"/>
              </a:rPr>
              <a:t>value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dirty="0">
                <a:solidFill>
                  <a:srgbClr val="58595B"/>
                </a:solidFill>
                <a:latin typeface="Arial"/>
                <a:cs typeface="Arial"/>
              </a:rPr>
              <a:t>get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(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key</a:t>
            </a:r>
            <a:r>
              <a:rPr sz="2600" spc="-509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75" dirty="0">
                <a:solidFill>
                  <a:srgbClr val="58595B"/>
                </a:solidFill>
                <a:latin typeface="Arial"/>
                <a:cs typeface="Arial"/>
              </a:rPr>
              <a:t>remove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(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key</a:t>
            </a:r>
            <a:r>
              <a:rPr sz="2600" spc="-43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65" dirty="0">
                <a:solidFill>
                  <a:srgbClr val="58595B"/>
                </a:solidFill>
                <a:latin typeface="Arial"/>
                <a:cs typeface="Arial"/>
              </a:rPr>
              <a:t>removeAll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(</a:t>
            </a:r>
            <a:r>
              <a:rPr sz="2600" spc="-34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60" dirty="0">
                <a:solidFill>
                  <a:srgbClr val="58595B"/>
                </a:solidFill>
                <a:latin typeface="Arial"/>
                <a:cs typeface="Arial"/>
              </a:rPr>
              <a:t>destroy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(</a:t>
            </a:r>
            <a:r>
              <a:rPr sz="2600" spc="-39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5" dirty="0">
                <a:solidFill>
                  <a:srgbClr val="58595B"/>
                </a:solidFill>
                <a:latin typeface="Arial"/>
                <a:cs typeface="Arial"/>
              </a:rPr>
              <a:t>info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(</a:t>
            </a:r>
            <a:r>
              <a:rPr sz="2600" spc="-42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3280">
              <a:lnSpc>
                <a:spcPct val="100000"/>
              </a:lnSpc>
            </a:pPr>
            <a:r>
              <a:rPr spc="-155" dirty="0">
                <a:latin typeface="Arial"/>
                <a:cs typeface="Arial"/>
              </a:rPr>
              <a:t>Using </a:t>
            </a:r>
            <a:r>
              <a:rPr spc="-295" dirty="0">
                <a:latin typeface="Arial"/>
                <a:cs typeface="Arial"/>
              </a:rPr>
              <a:t>Cache</a:t>
            </a:r>
            <a:r>
              <a:rPr spc="-480" dirty="0">
                <a:latin typeface="Arial"/>
                <a:cs typeface="Arial"/>
              </a:rPr>
              <a:t> </a:t>
            </a:r>
            <a:r>
              <a:rPr spc="-130" dirty="0">
                <a:latin typeface="Arial"/>
                <a:cs typeface="Arial"/>
              </a:rPr>
              <a:t>Objects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102" y="2133084"/>
            <a:ext cx="5078095" cy="32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50" dirty="0">
                <a:solidFill>
                  <a:srgbClr val="58595B"/>
                </a:solidFill>
                <a:latin typeface="Arial"/>
                <a:cs typeface="Arial"/>
              </a:rPr>
              <a:t>Set </a:t>
            </a:r>
            <a:r>
              <a:rPr sz="2600" spc="50" dirty="0">
                <a:solidFill>
                  <a:srgbClr val="58595B"/>
                </a:solidFill>
                <a:latin typeface="Arial"/>
                <a:cs typeface="Arial"/>
              </a:rPr>
              <a:t>with </a:t>
            </a:r>
            <a:r>
              <a:rPr sz="2600" spc="-125" dirty="0">
                <a:solidFill>
                  <a:srgbClr val="58595B"/>
                </a:solidFill>
                <a:latin typeface="Arial"/>
                <a:cs typeface="Arial"/>
              </a:rPr>
              <a:t>cache</a:t>
            </a:r>
            <a:r>
              <a:rPr sz="2600" spc="-51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58595B"/>
                </a:solidFill>
                <a:latin typeface="Arial"/>
                <a:cs typeface="Arial"/>
              </a:rPr>
              <a:t>property</a:t>
            </a:r>
            <a:endParaRPr sz="2600">
              <a:latin typeface="Arial"/>
              <a:cs typeface="Arial"/>
            </a:endParaRPr>
          </a:p>
          <a:p>
            <a:pPr marL="309880" marR="42545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55" dirty="0">
                <a:solidFill>
                  <a:srgbClr val="58595B"/>
                </a:solidFill>
                <a:latin typeface="Arial"/>
                <a:cs typeface="Arial"/>
              </a:rPr>
              <a:t>Added</a:t>
            </a:r>
            <a:r>
              <a:rPr sz="2600" spc="-20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58595B"/>
                </a:solidFill>
                <a:latin typeface="Arial"/>
                <a:cs typeface="Arial"/>
              </a:rPr>
              <a:t>to</a:t>
            </a:r>
            <a:r>
              <a:rPr sz="26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58595B"/>
                </a:solidFill>
                <a:latin typeface="Arial"/>
                <a:cs typeface="Arial"/>
              </a:rPr>
              <a:t>$http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cache</a:t>
            </a:r>
            <a:r>
              <a:rPr sz="2600" spc="-21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58595B"/>
                </a:solidFill>
                <a:latin typeface="Arial"/>
                <a:cs typeface="Arial"/>
              </a:rPr>
              <a:t>object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58595B"/>
                </a:solidFill>
                <a:latin typeface="Arial"/>
                <a:cs typeface="Arial"/>
              </a:rPr>
              <a:t>by 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default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300" dirty="0">
                <a:solidFill>
                  <a:srgbClr val="58595B"/>
                </a:solidFill>
                <a:latin typeface="Arial"/>
                <a:cs typeface="Arial"/>
              </a:rPr>
              <a:t>URL </a:t>
            </a:r>
            <a:r>
              <a:rPr sz="2600" spc="-120" dirty="0">
                <a:solidFill>
                  <a:srgbClr val="58595B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58595B"/>
                </a:solidFill>
                <a:latin typeface="Arial"/>
                <a:cs typeface="Arial"/>
              </a:rPr>
              <a:t>the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cache</a:t>
            </a:r>
            <a:r>
              <a:rPr sz="2600" spc="-37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65" dirty="0">
                <a:solidFill>
                  <a:srgbClr val="58595B"/>
                </a:solidFill>
                <a:latin typeface="Arial"/>
                <a:cs typeface="Arial"/>
              </a:rPr>
              <a:t>Response</a:t>
            </a:r>
            <a:r>
              <a:rPr sz="2600" spc="-22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58595B"/>
                </a:solidFill>
                <a:latin typeface="Arial"/>
                <a:cs typeface="Arial"/>
              </a:rPr>
              <a:t>object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20" dirty="0">
                <a:solidFill>
                  <a:srgbClr val="58595B"/>
                </a:solidFill>
                <a:latin typeface="Arial"/>
                <a:cs typeface="Arial"/>
              </a:rPr>
              <a:t>is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58595B"/>
                </a:solidFill>
                <a:latin typeface="Arial"/>
                <a:cs typeface="Arial"/>
              </a:rPr>
              <a:t>the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58595B"/>
                </a:solidFill>
                <a:latin typeface="Arial"/>
                <a:cs typeface="Arial"/>
              </a:rPr>
              <a:t>cache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80" dirty="0">
                <a:solidFill>
                  <a:srgbClr val="58595B"/>
                </a:solidFill>
                <a:latin typeface="Arial"/>
                <a:cs typeface="Arial"/>
              </a:rPr>
              <a:t>value</a:t>
            </a:r>
            <a:endParaRPr sz="2600">
              <a:latin typeface="Arial"/>
              <a:cs typeface="Arial"/>
            </a:endParaRPr>
          </a:p>
          <a:p>
            <a:pPr marL="309880" marR="54737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40" dirty="0">
                <a:solidFill>
                  <a:srgbClr val="58595B"/>
                </a:solidFill>
                <a:latin typeface="Arial"/>
                <a:cs typeface="Arial"/>
              </a:rPr>
              <a:t>Promises </a:t>
            </a:r>
            <a:r>
              <a:rPr sz="2600" spc="-85" dirty="0">
                <a:solidFill>
                  <a:srgbClr val="58595B"/>
                </a:solidFill>
                <a:latin typeface="Arial"/>
                <a:cs typeface="Arial"/>
              </a:rPr>
              <a:t>resolved </a:t>
            </a:r>
            <a:r>
              <a:rPr sz="2600" spc="50" dirty="0">
                <a:solidFill>
                  <a:srgbClr val="58595B"/>
                </a:solidFill>
                <a:latin typeface="Arial"/>
                <a:cs typeface="Arial"/>
              </a:rPr>
              <a:t>with</a:t>
            </a:r>
            <a:r>
              <a:rPr sz="2600" spc="-3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5" dirty="0">
                <a:solidFill>
                  <a:srgbClr val="58595B"/>
                </a:solidFill>
                <a:latin typeface="Arial"/>
                <a:cs typeface="Arial"/>
              </a:rPr>
              <a:t>cached  </a:t>
            </a:r>
            <a:r>
              <a:rPr sz="2600" spc="-110" dirty="0">
                <a:solidFill>
                  <a:srgbClr val="58595B"/>
                </a:solidFill>
                <a:latin typeface="Arial"/>
                <a:cs typeface="Arial"/>
              </a:rPr>
              <a:t>response</a:t>
            </a:r>
            <a:r>
              <a:rPr sz="2600" spc="-30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58595B"/>
                </a:solidFill>
                <a:latin typeface="Arial"/>
                <a:cs typeface="Arial"/>
              </a:rPr>
              <a:t>objects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0">
              <a:lnSpc>
                <a:spcPct val="100000"/>
              </a:lnSpc>
            </a:pPr>
            <a:r>
              <a:rPr spc="60" dirty="0">
                <a:latin typeface="Arial"/>
                <a:cs typeface="Arial"/>
              </a:rPr>
              <a:t>$http</a:t>
            </a:r>
            <a:r>
              <a:rPr spc="-335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Caching</a:t>
            </a:r>
          </a:p>
        </p:txBody>
      </p:sp>
      <p:sp>
        <p:nvSpPr>
          <p:cNvPr id="4" name="object 4"/>
          <p:cNvSpPr/>
          <p:nvPr/>
        </p:nvSpPr>
        <p:spPr>
          <a:xfrm>
            <a:off x="6402323" y="1877567"/>
            <a:ext cx="3928871" cy="393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790">
              <a:lnSpc>
                <a:spcPct val="100000"/>
              </a:lnSpc>
            </a:pPr>
            <a:r>
              <a:rPr spc="60" dirty="0">
                <a:solidFill>
                  <a:srgbClr val="FFFFFF"/>
                </a:solidFill>
                <a:latin typeface="Arial"/>
                <a:cs typeface="Arial"/>
              </a:rPr>
              <a:t>$http </a:t>
            </a:r>
            <a:r>
              <a:rPr spc="-29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r>
              <a:rPr spc="-6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550" y="1880612"/>
            <a:ext cx="7428865" cy="442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// </a:t>
            </a:r>
            <a:r>
              <a:rPr sz="2000" spc="-105" dirty="0">
                <a:solidFill>
                  <a:srgbClr val="CBC9D1"/>
                </a:solidFill>
                <a:latin typeface="Monaco"/>
                <a:cs typeface="Monaco"/>
              </a:rPr>
              <a:t>use </a:t>
            </a: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the </a:t>
            </a:r>
            <a:r>
              <a:rPr sz="2000" spc="-105" dirty="0">
                <a:solidFill>
                  <a:srgbClr val="CBC9D1"/>
                </a:solidFill>
                <a:latin typeface="Monaco"/>
                <a:cs typeface="Monaco"/>
              </a:rPr>
              <a:t>default $http cache</a:t>
            </a:r>
            <a:r>
              <a:rPr sz="2000" spc="-110" dirty="0">
                <a:solidFill>
                  <a:srgbClr val="CBC9D1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CBC9D1"/>
                </a:solidFill>
                <a:latin typeface="Monaco"/>
                <a:cs typeface="Monaco"/>
              </a:rPr>
              <a:t>object</a:t>
            </a:r>
            <a:endParaRPr sz="2000">
              <a:latin typeface="Monaco"/>
              <a:cs typeface="Monaco"/>
            </a:endParaRPr>
          </a:p>
          <a:p>
            <a:pPr marL="571500" marR="4472940" indent="-559435">
              <a:lnSpc>
                <a:spcPct val="100000"/>
              </a:lnSpc>
              <a:tabLst>
                <a:tab pos="1130935" algn="l"/>
              </a:tabLst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	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$http({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method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'GET'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url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4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'api/books'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cache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8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b="1" spc="-100" dirty="0">
                <a:solidFill>
                  <a:srgbClr val="CC7832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0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// </a:t>
            </a:r>
            <a:r>
              <a:rPr sz="2000" spc="-105" dirty="0">
                <a:solidFill>
                  <a:srgbClr val="CBC9D1"/>
                </a:solidFill>
                <a:latin typeface="Monaco"/>
                <a:cs typeface="Monaco"/>
              </a:rPr>
              <a:t>use </a:t>
            </a: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a </a:t>
            </a:r>
            <a:r>
              <a:rPr sz="2000" spc="-105" dirty="0">
                <a:solidFill>
                  <a:srgbClr val="CBC9D1"/>
                </a:solidFill>
                <a:latin typeface="Monaco"/>
                <a:cs typeface="Monaco"/>
              </a:rPr>
              <a:t>custom cache</a:t>
            </a:r>
            <a:r>
              <a:rPr sz="2000" spc="-135" dirty="0">
                <a:solidFill>
                  <a:srgbClr val="CBC9D1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CBC9D1"/>
                </a:solidFill>
                <a:latin typeface="Monaco"/>
                <a:cs typeface="Monaco"/>
              </a:rPr>
              <a:t>object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b="1" spc="-100" dirty="0">
                <a:solidFill>
                  <a:srgbClr val="CC7832"/>
                </a:solidFill>
                <a:latin typeface="Courier New"/>
                <a:cs typeface="Courier New"/>
              </a:rPr>
              <a:t>var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dataCache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=</a:t>
            </a:r>
            <a:r>
              <a:rPr sz="2000" spc="-7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$cacheFactory.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get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'bookLoggerCache'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)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571500" marR="4472940" indent="-559435">
              <a:lnSpc>
                <a:spcPct val="100000"/>
              </a:lnSpc>
              <a:tabLst>
                <a:tab pos="1130935" algn="l"/>
              </a:tabLst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	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$http({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method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 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'GET'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url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4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'api/books'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 </a:t>
            </a:r>
            <a:r>
              <a:rPr sz="2000" spc="-105" dirty="0">
                <a:solidFill>
                  <a:srgbClr val="C86CFF"/>
                </a:solidFill>
                <a:latin typeface="Monaco"/>
                <a:cs typeface="Monaco"/>
              </a:rPr>
              <a:t>cache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5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dataCache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0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285" y="3120389"/>
            <a:ext cx="821690" cy="337185"/>
          </a:xfrm>
          <a:custGeom>
            <a:avLst/>
            <a:gdLst/>
            <a:ahLst/>
            <a:cxnLst/>
            <a:rect l="l" t="t" r="r" b="b"/>
            <a:pathLst>
              <a:path w="821689" h="337185">
                <a:moveTo>
                  <a:pt x="168402" y="0"/>
                </a:moveTo>
                <a:lnTo>
                  <a:pt x="0" y="168401"/>
                </a:lnTo>
                <a:lnTo>
                  <a:pt x="168402" y="336803"/>
                </a:lnTo>
                <a:lnTo>
                  <a:pt x="168402" y="252602"/>
                </a:lnTo>
                <a:lnTo>
                  <a:pt x="821436" y="252602"/>
                </a:lnTo>
                <a:lnTo>
                  <a:pt x="821436" y="84200"/>
                </a:lnTo>
                <a:lnTo>
                  <a:pt x="168402" y="84200"/>
                </a:lnTo>
                <a:lnTo>
                  <a:pt x="16840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0285" y="3120389"/>
            <a:ext cx="821690" cy="337185"/>
          </a:xfrm>
          <a:custGeom>
            <a:avLst/>
            <a:gdLst/>
            <a:ahLst/>
            <a:cxnLst/>
            <a:rect l="l" t="t" r="r" b="b"/>
            <a:pathLst>
              <a:path w="821689" h="337185">
                <a:moveTo>
                  <a:pt x="0" y="168401"/>
                </a:moveTo>
                <a:lnTo>
                  <a:pt x="168402" y="0"/>
                </a:lnTo>
                <a:lnTo>
                  <a:pt x="168402" y="84200"/>
                </a:lnTo>
                <a:lnTo>
                  <a:pt x="821436" y="84200"/>
                </a:lnTo>
                <a:lnTo>
                  <a:pt x="821436" y="252602"/>
                </a:lnTo>
                <a:lnTo>
                  <a:pt x="168402" y="252602"/>
                </a:lnTo>
                <a:lnTo>
                  <a:pt x="168402" y="336803"/>
                </a:lnTo>
                <a:lnTo>
                  <a:pt x="0" y="168401"/>
                </a:lnTo>
                <a:close/>
              </a:path>
            </a:pathLst>
          </a:custGeom>
          <a:ln w="25907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9134" y="5717285"/>
            <a:ext cx="820419" cy="337185"/>
          </a:xfrm>
          <a:custGeom>
            <a:avLst/>
            <a:gdLst/>
            <a:ahLst/>
            <a:cxnLst/>
            <a:rect l="l" t="t" r="r" b="b"/>
            <a:pathLst>
              <a:path w="820420" h="337185">
                <a:moveTo>
                  <a:pt x="168402" y="0"/>
                </a:moveTo>
                <a:lnTo>
                  <a:pt x="0" y="168401"/>
                </a:lnTo>
                <a:lnTo>
                  <a:pt x="168402" y="336803"/>
                </a:lnTo>
                <a:lnTo>
                  <a:pt x="168402" y="252602"/>
                </a:lnTo>
                <a:lnTo>
                  <a:pt x="819912" y="252602"/>
                </a:lnTo>
                <a:lnTo>
                  <a:pt x="819912" y="84200"/>
                </a:lnTo>
                <a:lnTo>
                  <a:pt x="168402" y="84200"/>
                </a:lnTo>
                <a:lnTo>
                  <a:pt x="16840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9134" y="5717285"/>
            <a:ext cx="820419" cy="337185"/>
          </a:xfrm>
          <a:custGeom>
            <a:avLst/>
            <a:gdLst/>
            <a:ahLst/>
            <a:cxnLst/>
            <a:rect l="l" t="t" r="r" b="b"/>
            <a:pathLst>
              <a:path w="820420" h="337185">
                <a:moveTo>
                  <a:pt x="0" y="168401"/>
                </a:moveTo>
                <a:lnTo>
                  <a:pt x="168402" y="0"/>
                </a:lnTo>
                <a:lnTo>
                  <a:pt x="168402" y="84200"/>
                </a:lnTo>
                <a:lnTo>
                  <a:pt x="819912" y="84200"/>
                </a:lnTo>
                <a:lnTo>
                  <a:pt x="819912" y="252602"/>
                </a:lnTo>
                <a:lnTo>
                  <a:pt x="168402" y="252602"/>
                </a:lnTo>
                <a:lnTo>
                  <a:pt x="168402" y="336803"/>
                </a:lnTo>
                <a:lnTo>
                  <a:pt x="0" y="168401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0375">
              <a:lnSpc>
                <a:spcPct val="100000"/>
              </a:lnSpc>
            </a:pPr>
            <a:r>
              <a:rPr spc="-150" dirty="0">
                <a:latin typeface="Arial"/>
                <a:cs typeface="Arial"/>
              </a:rPr>
              <a:t>Sharing</a:t>
            </a:r>
            <a:r>
              <a:rPr spc="-380" dirty="0">
                <a:latin typeface="Arial"/>
                <a:cs typeface="Arial"/>
              </a:rPr>
              <a:t> </a:t>
            </a:r>
            <a:r>
              <a:rPr spc="-175" dirty="0"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5511" y="1551432"/>
            <a:ext cx="4762500" cy="1306195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15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//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Service</a:t>
            </a:r>
            <a:r>
              <a:rPr sz="1800" spc="-9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(bookService)</a:t>
            </a:r>
            <a:endParaRPr sz="1800">
              <a:latin typeface="Monaco"/>
              <a:cs typeface="Monaco"/>
            </a:endParaRPr>
          </a:p>
          <a:p>
            <a:pPr marL="102870" marR="641985">
              <a:lnSpc>
                <a:spcPts val="2170"/>
              </a:lnSpc>
              <a:spcBef>
                <a:spcPts val="60"/>
              </a:spcBef>
            </a:pPr>
            <a:r>
              <a:rPr sz="1800" spc="-100" dirty="0">
                <a:solidFill>
                  <a:srgbClr val="CC7800"/>
                </a:solidFill>
                <a:latin typeface="Monaco"/>
                <a:cs typeface="Monaco"/>
              </a:rPr>
              <a:t>var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getBooks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1800" spc="-95" dirty="0">
                <a:solidFill>
                  <a:srgbClr val="CC7800"/>
                </a:solidFill>
                <a:latin typeface="Monaco"/>
                <a:cs typeface="Monaco"/>
              </a:rPr>
              <a:t>function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() { … </a:t>
            </a:r>
            <a:r>
              <a:rPr sz="1800" spc="-105" dirty="0">
                <a:solidFill>
                  <a:srgbClr val="FFFFFF"/>
                </a:solidFill>
                <a:latin typeface="Monaco"/>
                <a:cs typeface="Monaco"/>
              </a:rPr>
              <a:t>};  </a:t>
            </a:r>
            <a:r>
              <a:rPr sz="1800" spc="-100" dirty="0">
                <a:solidFill>
                  <a:srgbClr val="CC7800"/>
                </a:solidFill>
                <a:latin typeface="Monaco"/>
                <a:cs typeface="Monaco"/>
              </a:rPr>
              <a:t>var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favoriteBook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= </a:t>
            </a:r>
            <a:r>
              <a:rPr sz="1800" spc="-80" dirty="0">
                <a:solidFill>
                  <a:srgbClr val="7ECD85"/>
                </a:solidFill>
                <a:latin typeface="Arial"/>
                <a:cs typeface="Arial"/>
              </a:rPr>
              <a:t>'Anna</a:t>
            </a:r>
            <a:r>
              <a:rPr sz="1800" spc="10" dirty="0">
                <a:solidFill>
                  <a:srgbClr val="7ECD85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7ECD85"/>
                </a:solidFill>
                <a:latin typeface="Arial"/>
                <a:cs typeface="Arial"/>
              </a:rPr>
              <a:t>Karenina'</a:t>
            </a:r>
            <a:r>
              <a:rPr sz="1800" spc="-80" dirty="0">
                <a:solidFill>
                  <a:srgbClr val="FFFFFF"/>
                </a:solidFill>
                <a:latin typeface="Monaco"/>
                <a:cs typeface="Monaco"/>
              </a:rPr>
              <a:t>;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580" y="3334511"/>
            <a:ext cx="4762500" cy="1306195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16510" rIns="0" bIns="0" rtlCol="0">
            <a:spAutoFit/>
          </a:bodyPr>
          <a:lstStyle/>
          <a:p>
            <a:pPr marL="103505" marR="1517015">
              <a:lnSpc>
                <a:spcPts val="4320"/>
              </a:lnSpc>
              <a:spcBef>
                <a:spcPts val="130"/>
              </a:spcBef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//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Controller 1 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vm.</a:t>
            </a:r>
            <a:r>
              <a:rPr sz="1800" spc="-100" dirty="0">
                <a:solidFill>
                  <a:srgbClr val="C86CFF"/>
                </a:solidFill>
                <a:latin typeface="Monaco"/>
                <a:cs typeface="Monaco"/>
              </a:rPr>
              <a:t>bookSvc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bookService;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0443" y="3340608"/>
            <a:ext cx="4762500" cy="1306195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16510" rIns="0" bIns="0" rtlCol="0">
            <a:spAutoFit/>
          </a:bodyPr>
          <a:lstStyle/>
          <a:p>
            <a:pPr marL="103505" marR="1517015">
              <a:lnSpc>
                <a:spcPts val="4320"/>
              </a:lnSpc>
              <a:spcBef>
                <a:spcPts val="130"/>
              </a:spcBef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//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Controller 2 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vm.</a:t>
            </a:r>
            <a:r>
              <a:rPr sz="1800" spc="-100" dirty="0">
                <a:solidFill>
                  <a:srgbClr val="C86CFF"/>
                </a:solidFill>
                <a:latin typeface="Monaco"/>
                <a:cs typeface="Monaco"/>
              </a:rPr>
              <a:t>bookSvc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=</a:t>
            </a:r>
            <a:r>
              <a:rPr sz="1800" spc="-4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bookService;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80" y="5161788"/>
            <a:ext cx="4762500" cy="1309370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914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720"/>
              </a:spcBef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//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View</a:t>
            </a:r>
            <a:r>
              <a:rPr sz="1800" spc="-16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1</a:t>
            </a:r>
            <a:endParaRPr sz="1800">
              <a:latin typeface="Monaco"/>
              <a:cs typeface="Monaco"/>
            </a:endParaRPr>
          </a:p>
          <a:p>
            <a:pPr marL="103505">
              <a:lnSpc>
                <a:spcPct val="100000"/>
              </a:lnSpc>
            </a:pPr>
            <a:r>
              <a:rPr sz="1800" spc="-105" dirty="0">
                <a:solidFill>
                  <a:srgbClr val="FFC35C"/>
                </a:solidFill>
                <a:latin typeface="Monaco"/>
                <a:cs typeface="Monaco"/>
              </a:rPr>
              <a:t>&lt;div&gt;</a:t>
            </a:r>
            <a:endParaRPr sz="1800">
              <a:latin typeface="Monaco"/>
              <a:cs typeface="Monaco"/>
            </a:endParaRPr>
          </a:p>
          <a:p>
            <a:pPr marL="60325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Monaco"/>
                <a:cs typeface="Monaco"/>
              </a:rPr>
              <a:t>{{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vm.bookSvc.favoriteBook</a:t>
            </a:r>
            <a:r>
              <a:rPr sz="1800" spc="-5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Monaco"/>
                <a:cs typeface="Monaco"/>
              </a:rPr>
              <a:t>}}</a:t>
            </a:r>
            <a:endParaRPr sz="1800">
              <a:latin typeface="Monaco"/>
              <a:cs typeface="Monaco"/>
            </a:endParaRPr>
          </a:p>
          <a:p>
            <a:pPr marL="103505">
              <a:lnSpc>
                <a:spcPct val="100000"/>
              </a:lnSpc>
            </a:pPr>
            <a:r>
              <a:rPr sz="1800" spc="-100" dirty="0">
                <a:solidFill>
                  <a:srgbClr val="FFC35C"/>
                </a:solidFill>
                <a:latin typeface="Monaco"/>
                <a:cs typeface="Monaco"/>
              </a:rPr>
              <a:t>&lt;/div&gt;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0443" y="5167884"/>
            <a:ext cx="4762500" cy="1309370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9080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715"/>
              </a:spcBef>
            </a:pP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//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View</a:t>
            </a:r>
            <a:r>
              <a:rPr sz="1800" spc="-16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onaco"/>
                <a:cs typeface="Monaco"/>
              </a:rPr>
              <a:t>2</a:t>
            </a:r>
            <a:endParaRPr sz="1800">
              <a:latin typeface="Monaco"/>
              <a:cs typeface="Monaco"/>
            </a:endParaRPr>
          </a:p>
          <a:p>
            <a:pPr marL="103505">
              <a:lnSpc>
                <a:spcPct val="100000"/>
              </a:lnSpc>
            </a:pPr>
            <a:r>
              <a:rPr sz="1800" spc="-105" dirty="0">
                <a:solidFill>
                  <a:srgbClr val="FFC35C"/>
                </a:solidFill>
                <a:latin typeface="Monaco"/>
                <a:cs typeface="Monaco"/>
              </a:rPr>
              <a:t>&lt;div&gt;</a:t>
            </a:r>
            <a:endParaRPr sz="1800">
              <a:latin typeface="Monaco"/>
              <a:cs typeface="Monaco"/>
            </a:endParaRPr>
          </a:p>
          <a:p>
            <a:pPr marL="60325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Monaco"/>
                <a:cs typeface="Monaco"/>
              </a:rPr>
              <a:t>{{ </a:t>
            </a:r>
            <a:r>
              <a:rPr sz="1800" spc="-100" dirty="0">
                <a:solidFill>
                  <a:srgbClr val="FFFFFF"/>
                </a:solidFill>
                <a:latin typeface="Monaco"/>
                <a:cs typeface="Monaco"/>
              </a:rPr>
              <a:t>vm.bookSvc.favoriteBook</a:t>
            </a:r>
            <a:r>
              <a:rPr sz="1800" spc="-5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Monaco"/>
                <a:cs typeface="Monaco"/>
              </a:rPr>
              <a:t>}}</a:t>
            </a:r>
            <a:endParaRPr sz="1800">
              <a:latin typeface="Monaco"/>
              <a:cs typeface="Monaco"/>
            </a:endParaRPr>
          </a:p>
          <a:p>
            <a:pPr marL="103505">
              <a:lnSpc>
                <a:spcPct val="100000"/>
              </a:lnSpc>
            </a:pPr>
            <a:r>
              <a:rPr sz="1800" spc="-100" dirty="0">
                <a:solidFill>
                  <a:srgbClr val="FFC35C"/>
                </a:solidFill>
                <a:latin typeface="Monaco"/>
                <a:cs typeface="Monaco"/>
              </a:rPr>
              <a:t>&lt;/div&gt;</a:t>
            </a:r>
            <a:endParaRPr sz="1800">
              <a:latin typeface="Monaco"/>
              <a:cs typeface="Monac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7017" y="2862833"/>
            <a:ext cx="294640" cy="440690"/>
          </a:xfrm>
          <a:custGeom>
            <a:avLst/>
            <a:gdLst/>
            <a:ahLst/>
            <a:cxnLst/>
            <a:rect l="l" t="t" r="r" b="b"/>
            <a:pathLst>
              <a:path w="294639" h="440689">
                <a:moveTo>
                  <a:pt x="294132" y="293370"/>
                </a:moveTo>
                <a:lnTo>
                  <a:pt x="0" y="293370"/>
                </a:lnTo>
                <a:lnTo>
                  <a:pt x="147066" y="440436"/>
                </a:lnTo>
                <a:lnTo>
                  <a:pt x="294132" y="293370"/>
                </a:lnTo>
                <a:close/>
              </a:path>
              <a:path w="294639" h="440689">
                <a:moveTo>
                  <a:pt x="220599" y="0"/>
                </a:moveTo>
                <a:lnTo>
                  <a:pt x="73533" y="0"/>
                </a:lnTo>
                <a:lnTo>
                  <a:pt x="73533" y="293370"/>
                </a:lnTo>
                <a:lnTo>
                  <a:pt x="220599" y="293370"/>
                </a:lnTo>
                <a:lnTo>
                  <a:pt x="220599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7017" y="2862833"/>
            <a:ext cx="294640" cy="440690"/>
          </a:xfrm>
          <a:custGeom>
            <a:avLst/>
            <a:gdLst/>
            <a:ahLst/>
            <a:cxnLst/>
            <a:rect l="l" t="t" r="r" b="b"/>
            <a:pathLst>
              <a:path w="294639" h="440689">
                <a:moveTo>
                  <a:pt x="0" y="293370"/>
                </a:moveTo>
                <a:lnTo>
                  <a:pt x="73533" y="293370"/>
                </a:lnTo>
                <a:lnTo>
                  <a:pt x="73533" y="0"/>
                </a:lnTo>
                <a:lnTo>
                  <a:pt x="220599" y="0"/>
                </a:lnTo>
                <a:lnTo>
                  <a:pt x="220599" y="293370"/>
                </a:lnTo>
                <a:lnTo>
                  <a:pt x="294132" y="293370"/>
                </a:lnTo>
                <a:lnTo>
                  <a:pt x="147066" y="440436"/>
                </a:lnTo>
                <a:lnTo>
                  <a:pt x="0" y="293370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2373" y="2868929"/>
            <a:ext cx="294640" cy="440690"/>
          </a:xfrm>
          <a:custGeom>
            <a:avLst/>
            <a:gdLst/>
            <a:ahLst/>
            <a:cxnLst/>
            <a:rect l="l" t="t" r="r" b="b"/>
            <a:pathLst>
              <a:path w="294640" h="440689">
                <a:moveTo>
                  <a:pt x="294132" y="293370"/>
                </a:moveTo>
                <a:lnTo>
                  <a:pt x="0" y="293370"/>
                </a:lnTo>
                <a:lnTo>
                  <a:pt x="147066" y="440436"/>
                </a:lnTo>
                <a:lnTo>
                  <a:pt x="294132" y="293370"/>
                </a:lnTo>
                <a:close/>
              </a:path>
              <a:path w="294640" h="440689">
                <a:moveTo>
                  <a:pt x="220599" y="0"/>
                </a:moveTo>
                <a:lnTo>
                  <a:pt x="73533" y="0"/>
                </a:lnTo>
                <a:lnTo>
                  <a:pt x="73533" y="293370"/>
                </a:lnTo>
                <a:lnTo>
                  <a:pt x="220599" y="293370"/>
                </a:lnTo>
                <a:lnTo>
                  <a:pt x="220599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2373" y="2868929"/>
            <a:ext cx="294640" cy="440690"/>
          </a:xfrm>
          <a:custGeom>
            <a:avLst/>
            <a:gdLst/>
            <a:ahLst/>
            <a:cxnLst/>
            <a:rect l="l" t="t" r="r" b="b"/>
            <a:pathLst>
              <a:path w="294640" h="440689">
                <a:moveTo>
                  <a:pt x="0" y="293370"/>
                </a:moveTo>
                <a:lnTo>
                  <a:pt x="73533" y="293370"/>
                </a:lnTo>
                <a:lnTo>
                  <a:pt x="73533" y="0"/>
                </a:lnTo>
                <a:lnTo>
                  <a:pt x="220599" y="0"/>
                </a:lnTo>
                <a:lnTo>
                  <a:pt x="220599" y="293370"/>
                </a:lnTo>
                <a:lnTo>
                  <a:pt x="294132" y="293370"/>
                </a:lnTo>
                <a:lnTo>
                  <a:pt x="147066" y="440436"/>
                </a:lnTo>
                <a:lnTo>
                  <a:pt x="0" y="293370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7017" y="4656582"/>
            <a:ext cx="294640" cy="483234"/>
          </a:xfrm>
          <a:custGeom>
            <a:avLst/>
            <a:gdLst/>
            <a:ahLst/>
            <a:cxnLst/>
            <a:rect l="l" t="t" r="r" b="b"/>
            <a:pathLst>
              <a:path w="294639" h="483235">
                <a:moveTo>
                  <a:pt x="294132" y="336042"/>
                </a:moveTo>
                <a:lnTo>
                  <a:pt x="0" y="336042"/>
                </a:lnTo>
                <a:lnTo>
                  <a:pt x="147066" y="483108"/>
                </a:lnTo>
                <a:lnTo>
                  <a:pt x="294132" y="336042"/>
                </a:lnTo>
                <a:close/>
              </a:path>
              <a:path w="294639" h="483235">
                <a:moveTo>
                  <a:pt x="220599" y="0"/>
                </a:moveTo>
                <a:lnTo>
                  <a:pt x="73533" y="0"/>
                </a:lnTo>
                <a:lnTo>
                  <a:pt x="73533" y="336042"/>
                </a:lnTo>
                <a:lnTo>
                  <a:pt x="220599" y="336042"/>
                </a:lnTo>
                <a:lnTo>
                  <a:pt x="220599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7017" y="4656582"/>
            <a:ext cx="294640" cy="483234"/>
          </a:xfrm>
          <a:custGeom>
            <a:avLst/>
            <a:gdLst/>
            <a:ahLst/>
            <a:cxnLst/>
            <a:rect l="l" t="t" r="r" b="b"/>
            <a:pathLst>
              <a:path w="294639" h="483235">
                <a:moveTo>
                  <a:pt x="0" y="336042"/>
                </a:moveTo>
                <a:lnTo>
                  <a:pt x="73533" y="336042"/>
                </a:lnTo>
                <a:lnTo>
                  <a:pt x="73533" y="0"/>
                </a:lnTo>
                <a:lnTo>
                  <a:pt x="220599" y="0"/>
                </a:lnTo>
                <a:lnTo>
                  <a:pt x="220599" y="336042"/>
                </a:lnTo>
                <a:lnTo>
                  <a:pt x="294132" y="336042"/>
                </a:lnTo>
                <a:lnTo>
                  <a:pt x="147066" y="483108"/>
                </a:lnTo>
                <a:lnTo>
                  <a:pt x="0" y="336042"/>
                </a:lnTo>
                <a:close/>
              </a:path>
            </a:pathLst>
          </a:custGeom>
          <a:ln w="25907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2373" y="4662678"/>
            <a:ext cx="294640" cy="486409"/>
          </a:xfrm>
          <a:custGeom>
            <a:avLst/>
            <a:gdLst/>
            <a:ahLst/>
            <a:cxnLst/>
            <a:rect l="l" t="t" r="r" b="b"/>
            <a:pathLst>
              <a:path w="294640" h="486410">
                <a:moveTo>
                  <a:pt x="294132" y="339090"/>
                </a:moveTo>
                <a:lnTo>
                  <a:pt x="0" y="339090"/>
                </a:lnTo>
                <a:lnTo>
                  <a:pt x="147066" y="486156"/>
                </a:lnTo>
                <a:lnTo>
                  <a:pt x="294132" y="339090"/>
                </a:lnTo>
                <a:close/>
              </a:path>
              <a:path w="294640" h="486410">
                <a:moveTo>
                  <a:pt x="220599" y="0"/>
                </a:moveTo>
                <a:lnTo>
                  <a:pt x="73533" y="0"/>
                </a:lnTo>
                <a:lnTo>
                  <a:pt x="73533" y="339090"/>
                </a:lnTo>
                <a:lnTo>
                  <a:pt x="220599" y="339090"/>
                </a:lnTo>
                <a:lnTo>
                  <a:pt x="220599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2373" y="4662678"/>
            <a:ext cx="294640" cy="486409"/>
          </a:xfrm>
          <a:custGeom>
            <a:avLst/>
            <a:gdLst/>
            <a:ahLst/>
            <a:cxnLst/>
            <a:rect l="l" t="t" r="r" b="b"/>
            <a:pathLst>
              <a:path w="294640" h="486410">
                <a:moveTo>
                  <a:pt x="0" y="339090"/>
                </a:moveTo>
                <a:lnTo>
                  <a:pt x="73533" y="339090"/>
                </a:lnTo>
                <a:lnTo>
                  <a:pt x="73533" y="0"/>
                </a:lnTo>
                <a:lnTo>
                  <a:pt x="220599" y="0"/>
                </a:lnTo>
                <a:lnTo>
                  <a:pt x="220599" y="339090"/>
                </a:lnTo>
                <a:lnTo>
                  <a:pt x="294132" y="339090"/>
                </a:lnTo>
                <a:lnTo>
                  <a:pt x="147066" y="486156"/>
                </a:lnTo>
                <a:lnTo>
                  <a:pt x="0" y="339090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270" y="1754885"/>
            <a:ext cx="0" cy="4173220"/>
          </a:xfrm>
          <a:custGeom>
            <a:avLst/>
            <a:gdLst/>
            <a:ahLst/>
            <a:cxnLst/>
            <a:rect l="l" t="t" r="r" b="b"/>
            <a:pathLst>
              <a:path h="4173220">
                <a:moveTo>
                  <a:pt x="0" y="0"/>
                </a:moveTo>
                <a:lnTo>
                  <a:pt x="0" y="4172851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6166" y="2189454"/>
            <a:ext cx="6894195" cy="334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42085">
              <a:lnSpc>
                <a:spcPct val="100000"/>
              </a:lnSpc>
            </a:pPr>
            <a:r>
              <a:rPr sz="3200" spc="-125" dirty="0">
                <a:solidFill>
                  <a:srgbClr val="58595B"/>
                </a:solidFill>
                <a:latin typeface="Arial"/>
                <a:cs typeface="Arial"/>
              </a:rPr>
              <a:t>Caching </a:t>
            </a:r>
            <a:r>
              <a:rPr sz="3200" spc="60" dirty="0">
                <a:solidFill>
                  <a:srgbClr val="58595B"/>
                </a:solidFill>
                <a:latin typeface="Arial"/>
                <a:cs typeface="Arial"/>
              </a:rPr>
              <a:t>to </a:t>
            </a: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prevent</a:t>
            </a:r>
            <a:r>
              <a:rPr sz="3200" spc="-5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58595B"/>
                </a:solidFill>
                <a:latin typeface="Arial"/>
                <a:cs typeface="Arial"/>
              </a:rPr>
              <a:t>unnecessary  </a:t>
            </a:r>
            <a:r>
              <a:rPr sz="3200" spc="-105" dirty="0">
                <a:solidFill>
                  <a:srgbClr val="58595B"/>
                </a:solidFill>
                <a:latin typeface="Arial"/>
                <a:cs typeface="Arial"/>
              </a:rPr>
              <a:t>processing</a:t>
            </a:r>
            <a:endParaRPr sz="3200">
              <a:latin typeface="Arial"/>
              <a:cs typeface="Arial"/>
            </a:endParaRPr>
          </a:p>
          <a:p>
            <a:pPr marL="12700" marR="525145">
              <a:lnSpc>
                <a:spcPct val="100000"/>
              </a:lnSpc>
              <a:spcBef>
                <a:spcPts val="1605"/>
              </a:spcBef>
            </a:pPr>
            <a:r>
              <a:rPr sz="3200" spc="-204" dirty="0">
                <a:solidFill>
                  <a:srgbClr val="58595B"/>
                </a:solidFill>
                <a:latin typeface="Arial"/>
                <a:cs typeface="Arial"/>
              </a:rPr>
              <a:t>Reduces </a:t>
            </a:r>
            <a:r>
              <a:rPr sz="3200" spc="-20" dirty="0">
                <a:solidFill>
                  <a:srgbClr val="58595B"/>
                </a:solidFill>
                <a:latin typeface="Arial"/>
                <a:cs typeface="Arial"/>
              </a:rPr>
              <a:t>network </a:t>
            </a:r>
            <a:r>
              <a:rPr sz="3200" spc="-25" dirty="0">
                <a:solidFill>
                  <a:srgbClr val="58595B"/>
                </a:solidFill>
                <a:latin typeface="Arial"/>
                <a:cs typeface="Arial"/>
              </a:rPr>
              <a:t>traffic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and</a:t>
            </a:r>
            <a:r>
              <a:rPr sz="3200" spc="-64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58595B"/>
                </a:solidFill>
                <a:latin typeface="Arial"/>
                <a:cs typeface="Arial"/>
              </a:rPr>
              <a:t>database  </a:t>
            </a:r>
            <a:r>
              <a:rPr sz="3200" spc="-50" dirty="0">
                <a:solidFill>
                  <a:srgbClr val="58595B"/>
                </a:solidFill>
                <a:latin typeface="Arial"/>
                <a:cs typeface="Arial"/>
              </a:rPr>
              <a:t>load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95"/>
              </a:spcBef>
            </a:pPr>
            <a:r>
              <a:rPr sz="3200" spc="-215" dirty="0">
                <a:solidFill>
                  <a:srgbClr val="58595B"/>
                </a:solidFill>
                <a:latin typeface="Arial"/>
                <a:cs typeface="Arial"/>
              </a:rPr>
              <a:t>Cache </a:t>
            </a:r>
            <a:r>
              <a:rPr sz="3200" spc="-55" dirty="0">
                <a:solidFill>
                  <a:srgbClr val="58595B"/>
                </a:solidFill>
                <a:latin typeface="Arial"/>
                <a:cs typeface="Arial"/>
              </a:rPr>
              <a:t>objects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and </a:t>
            </a:r>
            <a:r>
              <a:rPr sz="3200" spc="-70" dirty="0">
                <a:solidFill>
                  <a:srgbClr val="58595B"/>
                </a:solidFill>
                <a:latin typeface="Arial"/>
                <a:cs typeface="Arial"/>
              </a:rPr>
              <a:t>custom</a:t>
            </a:r>
            <a:r>
              <a:rPr sz="3200" spc="-66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58595B"/>
                </a:solidFill>
                <a:latin typeface="Arial"/>
                <a:cs typeface="Arial"/>
              </a:rPr>
              <a:t>services </a:t>
            </a:r>
            <a:r>
              <a:rPr sz="3200" spc="-30" dirty="0">
                <a:solidFill>
                  <a:srgbClr val="58595B"/>
                </a:solidFill>
                <a:latin typeface="Arial"/>
                <a:cs typeface="Arial"/>
              </a:rPr>
              <a:t>allow  </a:t>
            </a:r>
            <a:r>
              <a:rPr sz="3200" spc="-210" dirty="0">
                <a:solidFill>
                  <a:srgbClr val="58595B"/>
                </a:solidFill>
                <a:latin typeface="Arial"/>
                <a:cs typeface="Arial"/>
              </a:rPr>
              <a:t>easy </a:t>
            </a:r>
            <a:r>
              <a:rPr sz="3200" spc="-75" dirty="0">
                <a:solidFill>
                  <a:srgbClr val="58595B"/>
                </a:solidFill>
                <a:latin typeface="Arial"/>
                <a:cs typeface="Arial"/>
              </a:rPr>
              <a:t>data</a:t>
            </a:r>
            <a:r>
              <a:rPr sz="3200" spc="-3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58595B"/>
                </a:solidFill>
                <a:latin typeface="Arial"/>
                <a:cs typeface="Arial"/>
              </a:rPr>
              <a:t>sharing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691" y="2644140"/>
            <a:ext cx="2842259" cy="191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5270" y="1754885"/>
            <a:ext cx="0" cy="4173220"/>
          </a:xfrm>
          <a:custGeom>
            <a:avLst/>
            <a:gdLst/>
            <a:ahLst/>
            <a:cxnLst/>
            <a:rect l="l" t="t" r="r" b="b"/>
            <a:pathLst>
              <a:path h="4173220">
                <a:moveTo>
                  <a:pt x="0" y="0"/>
                </a:moveTo>
                <a:lnTo>
                  <a:pt x="0" y="4172851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7911" rIns="0" bIns="0" rtlCol="0">
            <a:spAutoFit/>
          </a:bodyPr>
          <a:lstStyle/>
          <a:p>
            <a:pPr marL="3874135">
              <a:lnSpc>
                <a:spcPct val="100000"/>
              </a:lnSpc>
            </a:pPr>
            <a:r>
              <a:rPr spc="-85" dirty="0"/>
              <a:t>Decorator </a:t>
            </a:r>
            <a:r>
              <a:rPr spc="-80" dirty="0"/>
              <a:t>design</a:t>
            </a:r>
            <a:r>
              <a:rPr spc="-400" dirty="0"/>
              <a:t> </a:t>
            </a:r>
            <a:r>
              <a:rPr spc="-15" dirty="0"/>
              <a:t>pattern</a:t>
            </a:r>
          </a:p>
          <a:p>
            <a:pPr marL="3874135" marR="5080">
              <a:lnSpc>
                <a:spcPct val="100000"/>
              </a:lnSpc>
              <a:spcBef>
                <a:spcPts val="1605"/>
              </a:spcBef>
            </a:pPr>
            <a:r>
              <a:rPr spc="-114" dirty="0"/>
              <a:t>Using</a:t>
            </a:r>
            <a:r>
              <a:rPr spc="-225" dirty="0"/>
              <a:t> </a:t>
            </a:r>
            <a:r>
              <a:rPr spc="-50" dirty="0"/>
              <a:t>$provide</a:t>
            </a:r>
            <a:r>
              <a:rPr spc="-220" dirty="0"/>
              <a:t> </a:t>
            </a:r>
            <a:r>
              <a:rPr spc="-125" dirty="0"/>
              <a:t>service</a:t>
            </a:r>
            <a:r>
              <a:rPr spc="-235" dirty="0"/>
              <a:t> </a:t>
            </a:r>
            <a:r>
              <a:rPr spc="60" dirty="0"/>
              <a:t>to</a:t>
            </a:r>
            <a:r>
              <a:rPr spc="-210" dirty="0"/>
              <a:t> </a:t>
            </a:r>
            <a:r>
              <a:rPr spc="-85" dirty="0"/>
              <a:t>decorate</a:t>
            </a:r>
            <a:r>
              <a:rPr spc="-245" dirty="0"/>
              <a:t> </a:t>
            </a:r>
            <a:r>
              <a:rPr spc="25" dirty="0"/>
              <a:t>built-  </a:t>
            </a:r>
            <a:r>
              <a:rPr spc="10" dirty="0"/>
              <a:t>in </a:t>
            </a:r>
            <a:r>
              <a:rPr spc="-20" dirty="0"/>
              <a:t>or </a:t>
            </a:r>
            <a:r>
              <a:rPr spc="-70" dirty="0"/>
              <a:t>custom</a:t>
            </a:r>
            <a:r>
              <a:rPr spc="-670" dirty="0"/>
              <a:t> </a:t>
            </a:r>
            <a:r>
              <a:rPr spc="-150" dirty="0"/>
              <a:t>services</a:t>
            </a:r>
          </a:p>
          <a:p>
            <a:pPr marL="3874135">
              <a:lnSpc>
                <a:spcPct val="100000"/>
              </a:lnSpc>
              <a:spcBef>
                <a:spcPts val="1595"/>
              </a:spcBef>
            </a:pPr>
            <a:r>
              <a:rPr spc="-65" dirty="0"/>
              <a:t>Decorating </a:t>
            </a:r>
            <a:r>
              <a:rPr spc="-5" dirty="0"/>
              <a:t>the </a:t>
            </a:r>
            <a:r>
              <a:rPr spc="-25" dirty="0"/>
              <a:t>$log</a:t>
            </a:r>
            <a:r>
              <a:rPr spc="-665" dirty="0"/>
              <a:t> </a:t>
            </a:r>
            <a:r>
              <a:rPr spc="-125" dirty="0"/>
              <a:t>service</a:t>
            </a:r>
          </a:p>
        </p:txBody>
      </p:sp>
      <p:sp>
        <p:nvSpPr>
          <p:cNvPr id="5" name="object 5"/>
          <p:cNvSpPr/>
          <p:nvPr/>
        </p:nvSpPr>
        <p:spPr>
          <a:xfrm>
            <a:off x="2034539" y="2644140"/>
            <a:ext cx="646175" cy="1912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894330"/>
          </a:xfrm>
          <a:custGeom>
            <a:avLst/>
            <a:gdLst/>
            <a:ahLst/>
            <a:cxnLst/>
            <a:rect l="l" t="t" r="r" b="b"/>
            <a:pathLst>
              <a:path w="12192000" h="2894330">
                <a:moveTo>
                  <a:pt x="0" y="2894076"/>
                </a:moveTo>
                <a:lnTo>
                  <a:pt x="12192000" y="2894076"/>
                </a:lnTo>
                <a:lnTo>
                  <a:pt x="12192000" y="0"/>
                </a:lnTo>
                <a:lnTo>
                  <a:pt x="0" y="0"/>
                </a:lnTo>
                <a:lnTo>
                  <a:pt x="0" y="2894076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7380" y="776462"/>
            <a:ext cx="10780395" cy="155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factory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(name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factoryFn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enforce)</a:t>
            </a:r>
            <a:r>
              <a:rPr sz="2000" spc="-8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292735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provider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(name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2000" spc="-145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ct val="100000"/>
              </a:lnSpc>
            </a:pPr>
            <a:r>
              <a:rPr sz="2000" spc="-105" dirty="0">
                <a:solidFill>
                  <a:srgbClr val="9876AA"/>
                </a:solidFill>
                <a:latin typeface="Monaco"/>
                <a:cs typeface="Monaco"/>
              </a:rPr>
              <a:t>$get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: enforce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!== 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false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?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enforceReturnValue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(name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factoryFn)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3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factoryFn</a:t>
            </a:r>
            <a:endParaRPr sz="2000">
              <a:latin typeface="Monaco"/>
              <a:cs typeface="Monaco"/>
            </a:endParaRPr>
          </a:p>
          <a:p>
            <a:pPr marL="292735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3371205"/>
            <a:ext cx="962406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14" dirty="0">
                <a:solidFill>
                  <a:srgbClr val="818285"/>
                </a:solidFill>
                <a:latin typeface="Arial"/>
                <a:cs typeface="Arial"/>
              </a:rPr>
              <a:t>Using</a:t>
            </a:r>
            <a:r>
              <a:rPr sz="3200" spc="-22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818285"/>
                </a:solidFill>
                <a:latin typeface="Arial"/>
                <a:cs typeface="Arial"/>
              </a:rPr>
              <a:t>$provide.factory()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70" dirty="0">
                <a:solidFill>
                  <a:srgbClr val="818285"/>
                </a:solidFill>
                <a:latin typeface="Arial"/>
                <a:cs typeface="Arial"/>
              </a:rPr>
              <a:t>Simpler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818285"/>
                </a:solidFill>
                <a:latin typeface="Arial"/>
                <a:cs typeface="Arial"/>
              </a:rPr>
              <a:t>version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provider</a:t>
            </a:r>
            <a:r>
              <a:rPr sz="2400" spc="-16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when</a:t>
            </a: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18285"/>
                </a:solidFill>
                <a:latin typeface="Arial"/>
                <a:cs typeface="Arial"/>
              </a:rPr>
              <a:t>additional</a:t>
            </a:r>
            <a:r>
              <a:rPr sz="2400" spc="-1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818285"/>
                </a:solidFill>
                <a:latin typeface="Arial"/>
                <a:cs typeface="Arial"/>
              </a:rPr>
              <a:t>configuration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 is</a:t>
            </a: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818285"/>
                </a:solidFill>
                <a:latin typeface="Arial"/>
                <a:cs typeface="Arial"/>
              </a:rPr>
              <a:t>unnecessary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25" dirty="0">
                <a:solidFill>
                  <a:srgbClr val="818285"/>
                </a:solidFill>
                <a:latin typeface="Arial"/>
                <a:cs typeface="Arial"/>
              </a:rPr>
              <a:t>Registers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818285"/>
                </a:solidFill>
                <a:latin typeface="Arial"/>
                <a:cs typeface="Arial"/>
              </a:rPr>
              <a:t>service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factory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818285"/>
                </a:solidFill>
                <a:latin typeface="Arial"/>
                <a:cs typeface="Arial"/>
              </a:rPr>
              <a:t>that</a:t>
            </a:r>
            <a:r>
              <a:rPr sz="2400" spc="-10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818285"/>
                </a:solidFill>
                <a:latin typeface="Arial"/>
                <a:cs typeface="Arial"/>
              </a:rPr>
              <a:t>will</a:t>
            </a: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818285"/>
                </a:solidFill>
                <a:latin typeface="Arial"/>
                <a:cs typeface="Arial"/>
              </a:rPr>
              <a:t>return</a:t>
            </a:r>
            <a:r>
              <a:rPr sz="2400" spc="-12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818285"/>
                </a:solidFill>
                <a:latin typeface="Arial"/>
                <a:cs typeface="Arial"/>
              </a:rPr>
              <a:t>service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818285"/>
                </a:solidFill>
                <a:latin typeface="Arial"/>
                <a:cs typeface="Arial"/>
              </a:rPr>
              <a:t>instance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93" y="1061466"/>
            <a:ext cx="806450" cy="452755"/>
          </a:xfrm>
          <a:custGeom>
            <a:avLst/>
            <a:gdLst/>
            <a:ahLst/>
            <a:cxnLst/>
            <a:rect l="l" t="t" r="r" b="b"/>
            <a:pathLst>
              <a:path w="806450" h="452755">
                <a:moveTo>
                  <a:pt x="579882" y="0"/>
                </a:moveTo>
                <a:lnTo>
                  <a:pt x="579882" y="113157"/>
                </a:lnTo>
                <a:lnTo>
                  <a:pt x="0" y="113157"/>
                </a:lnTo>
                <a:lnTo>
                  <a:pt x="0" y="339471"/>
                </a:lnTo>
                <a:lnTo>
                  <a:pt x="579882" y="339471"/>
                </a:lnTo>
                <a:lnTo>
                  <a:pt x="579882" y="452628"/>
                </a:lnTo>
                <a:lnTo>
                  <a:pt x="806196" y="226314"/>
                </a:lnTo>
                <a:lnTo>
                  <a:pt x="579882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3" y="1061466"/>
            <a:ext cx="806450" cy="452755"/>
          </a:xfrm>
          <a:custGeom>
            <a:avLst/>
            <a:gdLst/>
            <a:ahLst/>
            <a:cxnLst/>
            <a:rect l="l" t="t" r="r" b="b"/>
            <a:pathLst>
              <a:path w="806450" h="452755">
                <a:moveTo>
                  <a:pt x="0" y="113157"/>
                </a:moveTo>
                <a:lnTo>
                  <a:pt x="579882" y="113157"/>
                </a:lnTo>
                <a:lnTo>
                  <a:pt x="579882" y="0"/>
                </a:lnTo>
                <a:lnTo>
                  <a:pt x="806196" y="226314"/>
                </a:lnTo>
                <a:lnTo>
                  <a:pt x="579882" y="452628"/>
                </a:lnTo>
                <a:lnTo>
                  <a:pt x="579882" y="339471"/>
                </a:lnTo>
                <a:lnTo>
                  <a:pt x="0" y="339471"/>
                </a:lnTo>
                <a:lnTo>
                  <a:pt x="0" y="113157"/>
                </a:lnTo>
                <a:close/>
              </a:path>
            </a:pathLst>
          </a:custGeom>
          <a:ln w="25907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412" y="1679997"/>
            <a:ext cx="8935085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3800" spc="-55" dirty="0">
                <a:solidFill>
                  <a:srgbClr val="58595B"/>
                </a:solidFill>
              </a:rPr>
              <a:t>In </a:t>
            </a:r>
            <a:r>
              <a:rPr sz="3800" spc="-25" dirty="0">
                <a:solidFill>
                  <a:srgbClr val="58595B"/>
                </a:solidFill>
              </a:rPr>
              <a:t>object-oriented </a:t>
            </a:r>
            <a:r>
              <a:rPr sz="3800" spc="-60" dirty="0">
                <a:solidFill>
                  <a:srgbClr val="58595B"/>
                </a:solidFill>
              </a:rPr>
              <a:t>programming, </a:t>
            </a:r>
            <a:r>
              <a:rPr sz="3800" spc="-5" dirty="0">
                <a:solidFill>
                  <a:srgbClr val="58595B"/>
                </a:solidFill>
              </a:rPr>
              <a:t>the  </a:t>
            </a:r>
            <a:r>
              <a:rPr sz="3800" spc="-75" dirty="0">
                <a:solidFill>
                  <a:srgbClr val="58595B"/>
                </a:solidFill>
              </a:rPr>
              <a:t>decorator </a:t>
            </a:r>
            <a:r>
              <a:rPr sz="3800" spc="-15" dirty="0">
                <a:solidFill>
                  <a:srgbClr val="58595B"/>
                </a:solidFill>
              </a:rPr>
              <a:t>pattern </a:t>
            </a:r>
            <a:r>
              <a:rPr sz="3800" spc="-180" dirty="0">
                <a:solidFill>
                  <a:srgbClr val="58595B"/>
                </a:solidFill>
              </a:rPr>
              <a:t>is </a:t>
            </a:r>
            <a:r>
              <a:rPr sz="3800" spc="-280" dirty="0">
                <a:solidFill>
                  <a:srgbClr val="58595B"/>
                </a:solidFill>
              </a:rPr>
              <a:t>a </a:t>
            </a:r>
            <a:r>
              <a:rPr sz="3800" spc="-95" dirty="0">
                <a:solidFill>
                  <a:srgbClr val="58595B"/>
                </a:solidFill>
              </a:rPr>
              <a:t>design </a:t>
            </a:r>
            <a:r>
              <a:rPr sz="3800" spc="-15" dirty="0">
                <a:solidFill>
                  <a:srgbClr val="58595B"/>
                </a:solidFill>
              </a:rPr>
              <a:t>pattern </a:t>
            </a:r>
            <a:r>
              <a:rPr sz="3800" spc="25" dirty="0">
                <a:solidFill>
                  <a:srgbClr val="58595B"/>
                </a:solidFill>
              </a:rPr>
              <a:t>that  </a:t>
            </a:r>
            <a:r>
              <a:rPr sz="3800" spc="-100" dirty="0">
                <a:solidFill>
                  <a:srgbClr val="58595B"/>
                </a:solidFill>
              </a:rPr>
              <a:t>allows</a:t>
            </a:r>
            <a:r>
              <a:rPr sz="3800" spc="-270" dirty="0">
                <a:solidFill>
                  <a:srgbClr val="58595B"/>
                </a:solidFill>
              </a:rPr>
              <a:t> </a:t>
            </a:r>
            <a:r>
              <a:rPr sz="3800" spc="-75" dirty="0">
                <a:solidFill>
                  <a:srgbClr val="58595B"/>
                </a:solidFill>
              </a:rPr>
              <a:t>behavior</a:t>
            </a:r>
            <a:r>
              <a:rPr sz="3800" spc="-270" dirty="0">
                <a:solidFill>
                  <a:srgbClr val="58595B"/>
                </a:solidFill>
              </a:rPr>
              <a:t> </a:t>
            </a:r>
            <a:r>
              <a:rPr sz="3800" spc="75" dirty="0">
                <a:solidFill>
                  <a:srgbClr val="58595B"/>
                </a:solidFill>
              </a:rPr>
              <a:t>to</a:t>
            </a:r>
            <a:r>
              <a:rPr sz="3800" spc="-260" dirty="0">
                <a:solidFill>
                  <a:srgbClr val="58595B"/>
                </a:solidFill>
              </a:rPr>
              <a:t> </a:t>
            </a:r>
            <a:r>
              <a:rPr sz="3800" spc="-85" dirty="0">
                <a:solidFill>
                  <a:srgbClr val="58595B"/>
                </a:solidFill>
              </a:rPr>
              <a:t>be</a:t>
            </a:r>
            <a:r>
              <a:rPr sz="3800" spc="-270" dirty="0">
                <a:solidFill>
                  <a:srgbClr val="58595B"/>
                </a:solidFill>
              </a:rPr>
              <a:t> </a:t>
            </a:r>
            <a:r>
              <a:rPr sz="3800" spc="-80" dirty="0">
                <a:solidFill>
                  <a:srgbClr val="58595B"/>
                </a:solidFill>
              </a:rPr>
              <a:t>added</a:t>
            </a:r>
            <a:r>
              <a:rPr sz="3800" spc="-290" dirty="0">
                <a:solidFill>
                  <a:srgbClr val="58595B"/>
                </a:solidFill>
              </a:rPr>
              <a:t> </a:t>
            </a:r>
            <a:r>
              <a:rPr sz="3800" spc="75" dirty="0">
                <a:solidFill>
                  <a:srgbClr val="58595B"/>
                </a:solidFill>
              </a:rPr>
              <a:t>to</a:t>
            </a:r>
            <a:r>
              <a:rPr sz="3800" spc="-275" dirty="0">
                <a:solidFill>
                  <a:srgbClr val="58595B"/>
                </a:solidFill>
              </a:rPr>
              <a:t> </a:t>
            </a:r>
            <a:r>
              <a:rPr sz="3800" spc="-145" dirty="0">
                <a:solidFill>
                  <a:srgbClr val="58595B"/>
                </a:solidFill>
              </a:rPr>
              <a:t>an</a:t>
            </a:r>
            <a:r>
              <a:rPr sz="3800" spc="-260" dirty="0">
                <a:solidFill>
                  <a:srgbClr val="58595B"/>
                </a:solidFill>
              </a:rPr>
              <a:t> </a:t>
            </a:r>
            <a:r>
              <a:rPr sz="3800" spc="-15" dirty="0">
                <a:solidFill>
                  <a:srgbClr val="58595B"/>
                </a:solidFill>
              </a:rPr>
              <a:t>individual  </a:t>
            </a:r>
            <a:r>
              <a:rPr sz="3800" spc="-50" dirty="0">
                <a:solidFill>
                  <a:srgbClr val="58595B"/>
                </a:solidFill>
              </a:rPr>
              <a:t>object,</a:t>
            </a:r>
            <a:r>
              <a:rPr sz="3800" spc="-254" dirty="0">
                <a:solidFill>
                  <a:srgbClr val="58595B"/>
                </a:solidFill>
              </a:rPr>
              <a:t> </a:t>
            </a:r>
            <a:r>
              <a:rPr sz="3800" spc="-35" dirty="0">
                <a:solidFill>
                  <a:srgbClr val="58595B"/>
                </a:solidFill>
              </a:rPr>
              <a:t>either</a:t>
            </a:r>
            <a:r>
              <a:rPr sz="3800" spc="-270" dirty="0">
                <a:solidFill>
                  <a:srgbClr val="58595B"/>
                </a:solidFill>
              </a:rPr>
              <a:t> </a:t>
            </a:r>
            <a:r>
              <a:rPr sz="3800" spc="-75" dirty="0">
                <a:solidFill>
                  <a:srgbClr val="58595B"/>
                </a:solidFill>
              </a:rPr>
              <a:t>statically</a:t>
            </a:r>
            <a:r>
              <a:rPr sz="3800" spc="-275" dirty="0">
                <a:solidFill>
                  <a:srgbClr val="58595B"/>
                </a:solidFill>
              </a:rPr>
              <a:t> </a:t>
            </a:r>
            <a:r>
              <a:rPr sz="3800" spc="-30" dirty="0">
                <a:solidFill>
                  <a:srgbClr val="58595B"/>
                </a:solidFill>
              </a:rPr>
              <a:t>or</a:t>
            </a:r>
            <a:r>
              <a:rPr sz="3800" spc="-265" dirty="0">
                <a:solidFill>
                  <a:srgbClr val="58595B"/>
                </a:solidFill>
              </a:rPr>
              <a:t> </a:t>
            </a:r>
            <a:r>
              <a:rPr sz="3800" spc="-85" dirty="0">
                <a:solidFill>
                  <a:srgbClr val="58595B"/>
                </a:solidFill>
              </a:rPr>
              <a:t>dynamically…</a:t>
            </a:r>
            <a:endParaRPr sz="3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745">
              <a:lnSpc>
                <a:spcPct val="100000"/>
              </a:lnSpc>
            </a:pPr>
            <a:r>
              <a:rPr spc="-155" dirty="0">
                <a:solidFill>
                  <a:srgbClr val="FFFFFF"/>
                </a:solidFill>
              </a:rPr>
              <a:t>Using </a:t>
            </a:r>
            <a:r>
              <a:rPr spc="-70" dirty="0">
                <a:solidFill>
                  <a:srgbClr val="FFFFFF"/>
                </a:solidFill>
              </a:rPr>
              <a:t>$provide </a:t>
            </a:r>
            <a:r>
              <a:rPr spc="85" dirty="0">
                <a:solidFill>
                  <a:srgbClr val="FFFFFF"/>
                </a:solidFill>
              </a:rPr>
              <a:t>to</a:t>
            </a:r>
            <a:r>
              <a:rPr spc="-745" dirty="0">
                <a:solidFill>
                  <a:srgbClr val="FFFFFF"/>
                </a:solidFill>
              </a:rPr>
              <a:t> </a:t>
            </a:r>
            <a:r>
              <a:rPr spc="-155" dirty="0">
                <a:solidFill>
                  <a:srgbClr val="FFFFFF"/>
                </a:solidFill>
              </a:rPr>
              <a:t>Decorate </a:t>
            </a:r>
            <a:r>
              <a:rPr spc="-325" dirty="0">
                <a:solidFill>
                  <a:srgbClr val="FFFFFF"/>
                </a:solidFill>
              </a:rPr>
              <a:t>a </a:t>
            </a:r>
            <a:r>
              <a:rPr spc="-204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001" rIns="0" bIns="0" rtlCol="0">
            <a:spAutoFit/>
          </a:bodyPr>
          <a:lstStyle/>
          <a:p>
            <a:pPr marL="183515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app.config(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'$provide'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($provide)</a:t>
            </a:r>
            <a:r>
              <a:rPr sz="2000" spc="-7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742315">
              <a:lnSpc>
                <a:spcPct val="100000"/>
              </a:lnSpc>
              <a:spcBef>
                <a:spcPts val="1440"/>
              </a:spcBef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$provide.decorator(</a:t>
            </a:r>
            <a:r>
              <a:rPr sz="2000" spc="-105" dirty="0">
                <a:solidFill>
                  <a:srgbClr val="7ECD85"/>
                </a:solidFill>
                <a:latin typeface="Monaco"/>
                <a:cs typeface="Monaco"/>
              </a:rPr>
              <a:t>'$log'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</a:t>
            </a:r>
            <a:r>
              <a:rPr sz="2000" spc="-25" dirty="0">
                <a:solidFill>
                  <a:srgbClr val="CC7832"/>
                </a:solidFill>
                <a:latin typeface="Monaco"/>
                <a:cs typeface="Monaco"/>
              </a:rPr>
              <a:t> </a:t>
            </a:r>
            <a:r>
              <a:rPr sz="2000" spc="-110" dirty="0">
                <a:solidFill>
                  <a:srgbClr val="FFC66D"/>
                </a:solidFill>
                <a:latin typeface="Monaco"/>
                <a:cs typeface="Monaco"/>
              </a:rPr>
              <a:t>logDecorator</a:t>
            </a:r>
            <a:r>
              <a:rPr sz="2000" spc="-110" dirty="0">
                <a:solidFill>
                  <a:srgbClr val="FFFFFF"/>
                </a:solidFill>
                <a:latin typeface="Monaco"/>
                <a:cs typeface="Monaco"/>
              </a:rPr>
              <a:t>)</a:t>
            </a:r>
            <a:r>
              <a:rPr sz="2000" spc="-11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183515">
              <a:lnSpc>
                <a:spcPct val="100000"/>
              </a:lnSpc>
              <a:spcBef>
                <a:spcPts val="1440"/>
              </a:spcBef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})</a:t>
            </a:r>
            <a:r>
              <a:rPr sz="2000" spc="-100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183515">
              <a:lnSpc>
                <a:spcPct val="100000"/>
              </a:lnSpc>
              <a:spcBef>
                <a:spcPts val="1440"/>
              </a:spcBef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logDecorator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($delegate)</a:t>
            </a:r>
            <a:r>
              <a:rPr sz="2000" spc="-114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742315">
              <a:lnSpc>
                <a:spcPts val="2160"/>
              </a:lnSpc>
              <a:spcBef>
                <a:spcPts val="1440"/>
              </a:spcBef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log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(message)</a:t>
            </a:r>
            <a:r>
              <a:rPr sz="2000" spc="-14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1301750">
              <a:lnSpc>
                <a:spcPts val="216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$delegate.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log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(message.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toUpperCase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())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213" y="4262410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213" y="4750048"/>
            <a:ext cx="1700530" cy="130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//</a:t>
            </a:r>
            <a:r>
              <a:rPr sz="2000" spc="-204" dirty="0">
                <a:solidFill>
                  <a:srgbClr val="CBC9D1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...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</a:t>
            </a:r>
            <a:r>
              <a:rPr sz="2000" b="1" spc="-190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ts val="1920"/>
              </a:lnSpc>
            </a:pPr>
            <a:r>
              <a:rPr sz="2000" spc="-110" dirty="0">
                <a:solidFill>
                  <a:srgbClr val="C86CFF"/>
                </a:solidFill>
                <a:latin typeface="Monaco"/>
                <a:cs typeface="Monaco"/>
              </a:rPr>
              <a:t>log</a:t>
            </a:r>
            <a:r>
              <a:rPr sz="2000" spc="-110" dirty="0">
                <a:solidFill>
                  <a:srgbClr val="FFFFFF"/>
                </a:solidFill>
                <a:latin typeface="Monaco"/>
                <a:cs typeface="Monaco"/>
              </a:rPr>
              <a:t>:</a:t>
            </a:r>
            <a:r>
              <a:rPr sz="2000" spc="-15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10" dirty="0">
                <a:solidFill>
                  <a:srgbClr val="FFC66D"/>
                </a:solidFill>
                <a:latin typeface="Monaco"/>
                <a:cs typeface="Monaco"/>
              </a:rPr>
              <a:t>log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ts val="2160"/>
              </a:lnSpc>
            </a:pP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//</a:t>
            </a:r>
            <a:r>
              <a:rPr sz="2000" spc="-215" dirty="0">
                <a:solidFill>
                  <a:srgbClr val="CBC9D1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CBC9D1"/>
                </a:solidFill>
                <a:latin typeface="Monaco"/>
                <a:cs typeface="Monaco"/>
              </a:rPr>
              <a:t>...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959" y="5969141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550" y="6212960"/>
            <a:ext cx="1657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4138" y="1203664"/>
            <a:ext cx="587375" cy="666115"/>
          </a:xfrm>
          <a:custGeom>
            <a:avLst/>
            <a:gdLst/>
            <a:ahLst/>
            <a:cxnLst/>
            <a:rect l="l" t="t" r="r" b="b"/>
            <a:pathLst>
              <a:path w="587375" h="666114">
                <a:moveTo>
                  <a:pt x="156235" y="0"/>
                </a:moveTo>
                <a:lnTo>
                  <a:pt x="0" y="123050"/>
                </a:lnTo>
                <a:lnTo>
                  <a:pt x="352831" y="571030"/>
                </a:lnTo>
                <a:lnTo>
                  <a:pt x="274713" y="632561"/>
                </a:lnTo>
                <a:lnTo>
                  <a:pt x="553999" y="665746"/>
                </a:lnTo>
                <a:lnTo>
                  <a:pt x="579874" y="447979"/>
                </a:lnTo>
                <a:lnTo>
                  <a:pt x="509066" y="447979"/>
                </a:lnTo>
                <a:lnTo>
                  <a:pt x="156235" y="0"/>
                </a:lnTo>
                <a:close/>
              </a:path>
              <a:path w="587375" h="666114">
                <a:moveTo>
                  <a:pt x="587184" y="386460"/>
                </a:moveTo>
                <a:lnTo>
                  <a:pt x="509066" y="447979"/>
                </a:lnTo>
                <a:lnTo>
                  <a:pt x="579874" y="447979"/>
                </a:lnTo>
                <a:lnTo>
                  <a:pt x="587184" y="38646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4139" y="1203662"/>
            <a:ext cx="587375" cy="666115"/>
          </a:xfrm>
          <a:custGeom>
            <a:avLst/>
            <a:gdLst/>
            <a:ahLst/>
            <a:cxnLst/>
            <a:rect l="l" t="t" r="r" b="b"/>
            <a:pathLst>
              <a:path w="587375" h="666114">
                <a:moveTo>
                  <a:pt x="274713" y="632561"/>
                </a:moveTo>
                <a:lnTo>
                  <a:pt x="352831" y="571030"/>
                </a:lnTo>
                <a:lnTo>
                  <a:pt x="0" y="123050"/>
                </a:lnTo>
                <a:lnTo>
                  <a:pt x="156235" y="0"/>
                </a:lnTo>
                <a:lnTo>
                  <a:pt x="509066" y="447979"/>
                </a:lnTo>
                <a:lnTo>
                  <a:pt x="587184" y="386460"/>
                </a:lnTo>
                <a:lnTo>
                  <a:pt x="553999" y="665746"/>
                </a:lnTo>
                <a:lnTo>
                  <a:pt x="274713" y="632561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0514" y="2306573"/>
            <a:ext cx="769620" cy="398145"/>
          </a:xfrm>
          <a:custGeom>
            <a:avLst/>
            <a:gdLst/>
            <a:ahLst/>
            <a:cxnLst/>
            <a:rect l="l" t="t" r="r" b="b"/>
            <a:pathLst>
              <a:path w="769620" h="398144">
                <a:moveTo>
                  <a:pt x="198881" y="0"/>
                </a:moveTo>
                <a:lnTo>
                  <a:pt x="0" y="198882"/>
                </a:lnTo>
                <a:lnTo>
                  <a:pt x="198881" y="397764"/>
                </a:lnTo>
                <a:lnTo>
                  <a:pt x="198881" y="298323"/>
                </a:lnTo>
                <a:lnTo>
                  <a:pt x="769619" y="298323"/>
                </a:lnTo>
                <a:lnTo>
                  <a:pt x="769619" y="99441"/>
                </a:lnTo>
                <a:lnTo>
                  <a:pt x="198881" y="99441"/>
                </a:lnTo>
                <a:lnTo>
                  <a:pt x="198881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0514" y="2306573"/>
            <a:ext cx="769620" cy="398145"/>
          </a:xfrm>
          <a:custGeom>
            <a:avLst/>
            <a:gdLst/>
            <a:ahLst/>
            <a:cxnLst/>
            <a:rect l="l" t="t" r="r" b="b"/>
            <a:pathLst>
              <a:path w="769620" h="398144">
                <a:moveTo>
                  <a:pt x="198881" y="0"/>
                </a:moveTo>
                <a:lnTo>
                  <a:pt x="198881" y="99441"/>
                </a:lnTo>
                <a:lnTo>
                  <a:pt x="769619" y="99441"/>
                </a:lnTo>
                <a:lnTo>
                  <a:pt x="769619" y="298323"/>
                </a:lnTo>
                <a:lnTo>
                  <a:pt x="198881" y="298323"/>
                </a:lnTo>
                <a:lnTo>
                  <a:pt x="198881" y="397764"/>
                </a:lnTo>
                <a:lnTo>
                  <a:pt x="0" y="198882"/>
                </a:lnTo>
                <a:lnTo>
                  <a:pt x="198881" y="0"/>
                </a:lnTo>
                <a:close/>
              </a:path>
            </a:pathLst>
          </a:custGeom>
          <a:ln w="25907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7948" y="3576398"/>
            <a:ext cx="772160" cy="420370"/>
          </a:xfrm>
          <a:custGeom>
            <a:avLst/>
            <a:gdLst/>
            <a:ahLst/>
            <a:cxnLst/>
            <a:rect l="l" t="t" r="r" b="b"/>
            <a:pathLst>
              <a:path w="772160" h="420370">
                <a:moveTo>
                  <a:pt x="148564" y="32550"/>
                </a:moveTo>
                <a:lnTo>
                  <a:pt x="0" y="271360"/>
                </a:lnTo>
                <a:lnTo>
                  <a:pt x="238810" y="419925"/>
                </a:lnTo>
                <a:lnTo>
                  <a:pt x="216255" y="323075"/>
                </a:lnTo>
                <a:lnTo>
                  <a:pt x="771626" y="193687"/>
                </a:lnTo>
                <a:lnTo>
                  <a:pt x="756646" y="129387"/>
                </a:lnTo>
                <a:lnTo>
                  <a:pt x="171132" y="129387"/>
                </a:lnTo>
                <a:lnTo>
                  <a:pt x="148564" y="32550"/>
                </a:lnTo>
                <a:close/>
              </a:path>
              <a:path w="772160" h="420370">
                <a:moveTo>
                  <a:pt x="726503" y="0"/>
                </a:moveTo>
                <a:lnTo>
                  <a:pt x="171132" y="129387"/>
                </a:lnTo>
                <a:lnTo>
                  <a:pt x="756646" y="129387"/>
                </a:lnTo>
                <a:lnTo>
                  <a:pt x="726503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7948" y="3576398"/>
            <a:ext cx="772160" cy="420370"/>
          </a:xfrm>
          <a:custGeom>
            <a:avLst/>
            <a:gdLst/>
            <a:ahLst/>
            <a:cxnLst/>
            <a:rect l="l" t="t" r="r" b="b"/>
            <a:pathLst>
              <a:path w="772160" h="420370">
                <a:moveTo>
                  <a:pt x="148564" y="32550"/>
                </a:moveTo>
                <a:lnTo>
                  <a:pt x="171132" y="129387"/>
                </a:lnTo>
                <a:lnTo>
                  <a:pt x="726503" y="0"/>
                </a:lnTo>
                <a:lnTo>
                  <a:pt x="771626" y="193687"/>
                </a:lnTo>
                <a:lnTo>
                  <a:pt x="216255" y="323075"/>
                </a:lnTo>
                <a:lnTo>
                  <a:pt x="238810" y="419925"/>
                </a:lnTo>
                <a:lnTo>
                  <a:pt x="0" y="271360"/>
                </a:lnTo>
                <a:lnTo>
                  <a:pt x="148564" y="3255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6409" y="5015588"/>
            <a:ext cx="772160" cy="420370"/>
          </a:xfrm>
          <a:custGeom>
            <a:avLst/>
            <a:gdLst/>
            <a:ahLst/>
            <a:cxnLst/>
            <a:rect l="l" t="t" r="r" b="b"/>
            <a:pathLst>
              <a:path w="772160" h="420370">
                <a:moveTo>
                  <a:pt x="148564" y="32550"/>
                </a:moveTo>
                <a:lnTo>
                  <a:pt x="0" y="271360"/>
                </a:lnTo>
                <a:lnTo>
                  <a:pt x="238810" y="419925"/>
                </a:lnTo>
                <a:lnTo>
                  <a:pt x="216255" y="323075"/>
                </a:lnTo>
                <a:lnTo>
                  <a:pt x="771626" y="193687"/>
                </a:lnTo>
                <a:lnTo>
                  <a:pt x="756646" y="129387"/>
                </a:lnTo>
                <a:lnTo>
                  <a:pt x="171132" y="129387"/>
                </a:lnTo>
                <a:lnTo>
                  <a:pt x="148564" y="32550"/>
                </a:lnTo>
                <a:close/>
              </a:path>
              <a:path w="772160" h="420370">
                <a:moveTo>
                  <a:pt x="726503" y="0"/>
                </a:moveTo>
                <a:lnTo>
                  <a:pt x="171132" y="129387"/>
                </a:lnTo>
                <a:lnTo>
                  <a:pt x="756646" y="129387"/>
                </a:lnTo>
                <a:lnTo>
                  <a:pt x="726503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6409" y="5015588"/>
            <a:ext cx="772160" cy="420370"/>
          </a:xfrm>
          <a:custGeom>
            <a:avLst/>
            <a:gdLst/>
            <a:ahLst/>
            <a:cxnLst/>
            <a:rect l="l" t="t" r="r" b="b"/>
            <a:pathLst>
              <a:path w="772160" h="420370">
                <a:moveTo>
                  <a:pt x="148564" y="32550"/>
                </a:moveTo>
                <a:lnTo>
                  <a:pt x="171132" y="129387"/>
                </a:lnTo>
                <a:lnTo>
                  <a:pt x="726503" y="0"/>
                </a:lnTo>
                <a:lnTo>
                  <a:pt x="771626" y="193687"/>
                </a:lnTo>
                <a:lnTo>
                  <a:pt x="216255" y="323075"/>
                </a:lnTo>
                <a:lnTo>
                  <a:pt x="238810" y="419925"/>
                </a:lnTo>
                <a:lnTo>
                  <a:pt x="0" y="271360"/>
                </a:lnTo>
                <a:lnTo>
                  <a:pt x="148564" y="32550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8158" y="2758735"/>
            <a:ext cx="673100" cy="582295"/>
          </a:xfrm>
          <a:custGeom>
            <a:avLst/>
            <a:gdLst/>
            <a:ahLst/>
            <a:cxnLst/>
            <a:rect l="l" t="t" r="r" b="b"/>
            <a:pathLst>
              <a:path w="673100" h="582295">
                <a:moveTo>
                  <a:pt x="38353" y="265239"/>
                </a:moveTo>
                <a:lnTo>
                  <a:pt x="0" y="543864"/>
                </a:lnTo>
                <a:lnTo>
                  <a:pt x="278625" y="582218"/>
                </a:lnTo>
                <a:lnTo>
                  <a:pt x="218554" y="502970"/>
                </a:lnTo>
                <a:lnTo>
                  <a:pt x="427631" y="344487"/>
                </a:lnTo>
                <a:lnTo>
                  <a:pt x="98424" y="344487"/>
                </a:lnTo>
                <a:lnTo>
                  <a:pt x="38353" y="265239"/>
                </a:lnTo>
                <a:close/>
              </a:path>
              <a:path w="673100" h="582295">
                <a:moveTo>
                  <a:pt x="552869" y="0"/>
                </a:moveTo>
                <a:lnTo>
                  <a:pt x="98424" y="344487"/>
                </a:lnTo>
                <a:lnTo>
                  <a:pt x="427631" y="344487"/>
                </a:lnTo>
                <a:lnTo>
                  <a:pt x="672998" y="158495"/>
                </a:lnTo>
                <a:lnTo>
                  <a:pt x="552869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8158" y="2758735"/>
            <a:ext cx="673100" cy="582295"/>
          </a:xfrm>
          <a:custGeom>
            <a:avLst/>
            <a:gdLst/>
            <a:ahLst/>
            <a:cxnLst/>
            <a:rect l="l" t="t" r="r" b="b"/>
            <a:pathLst>
              <a:path w="673100" h="582295">
                <a:moveTo>
                  <a:pt x="38353" y="265239"/>
                </a:moveTo>
                <a:lnTo>
                  <a:pt x="98424" y="344487"/>
                </a:lnTo>
                <a:lnTo>
                  <a:pt x="552869" y="0"/>
                </a:lnTo>
                <a:lnTo>
                  <a:pt x="672998" y="158495"/>
                </a:lnTo>
                <a:lnTo>
                  <a:pt x="218554" y="502970"/>
                </a:lnTo>
                <a:lnTo>
                  <a:pt x="278625" y="582218"/>
                </a:lnTo>
                <a:lnTo>
                  <a:pt x="0" y="543864"/>
                </a:lnTo>
                <a:lnTo>
                  <a:pt x="38353" y="265239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894330"/>
          </a:xfrm>
          <a:custGeom>
            <a:avLst/>
            <a:gdLst/>
            <a:ahLst/>
            <a:cxnLst/>
            <a:rect l="l" t="t" r="r" b="b"/>
            <a:pathLst>
              <a:path w="12192000" h="2894330">
                <a:moveTo>
                  <a:pt x="0" y="2894076"/>
                </a:moveTo>
                <a:lnTo>
                  <a:pt x="12192000" y="2894076"/>
                </a:lnTo>
                <a:lnTo>
                  <a:pt x="12192000" y="0"/>
                </a:lnTo>
                <a:lnTo>
                  <a:pt x="0" y="0"/>
                </a:lnTo>
                <a:lnTo>
                  <a:pt x="0" y="2894076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7380" y="776462"/>
            <a:ext cx="8127365" cy="155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service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(name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constructor)</a:t>
            </a:r>
            <a:r>
              <a:rPr sz="2000" spc="-8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292735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 </a:t>
            </a:r>
            <a:r>
              <a:rPr sz="2000" spc="-105" dirty="0">
                <a:solidFill>
                  <a:srgbClr val="FFC66D"/>
                </a:solidFill>
                <a:latin typeface="Monaco"/>
                <a:cs typeface="Monaco"/>
              </a:rPr>
              <a:t>factory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(name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[</a:t>
            </a:r>
            <a:r>
              <a:rPr sz="2000" spc="-105" dirty="0">
                <a:solidFill>
                  <a:srgbClr val="6A8759"/>
                </a:solidFill>
                <a:latin typeface="Monaco"/>
                <a:cs typeface="Monaco"/>
              </a:rPr>
              <a:t>'$injector'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, </a:t>
            </a: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function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($injector)</a:t>
            </a:r>
            <a:r>
              <a:rPr sz="2000" spc="-45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{</a:t>
            </a:r>
            <a:endParaRPr sz="2000">
              <a:latin typeface="Monaco"/>
              <a:cs typeface="Monaco"/>
            </a:endParaRPr>
          </a:p>
          <a:p>
            <a:pPr marL="571500">
              <a:lnSpc>
                <a:spcPct val="100000"/>
              </a:lnSpc>
            </a:pPr>
            <a:r>
              <a:rPr sz="2000" b="1" spc="-105" dirty="0">
                <a:solidFill>
                  <a:srgbClr val="CC7832"/>
                </a:solidFill>
                <a:latin typeface="Courier New"/>
                <a:cs typeface="Courier New"/>
              </a:rPr>
              <a:t>return</a:t>
            </a:r>
            <a:r>
              <a:rPr sz="2000" b="1" spc="-85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$injector.instantiate(constructor)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292735">
              <a:lnSpc>
                <a:spcPct val="100000"/>
              </a:lnSpc>
            </a:pPr>
            <a:r>
              <a:rPr sz="2000" spc="-105" dirty="0">
                <a:solidFill>
                  <a:srgbClr val="FFFFFF"/>
                </a:solidFill>
                <a:latin typeface="Monaco"/>
                <a:cs typeface="Monaco"/>
              </a:rPr>
              <a:t>}])</a:t>
            </a:r>
            <a:r>
              <a:rPr sz="2000" spc="-105" dirty="0">
                <a:solidFill>
                  <a:srgbClr val="CC7832"/>
                </a:solidFill>
                <a:latin typeface="Monaco"/>
                <a:cs typeface="Monaco"/>
              </a:rPr>
              <a:t>;</a:t>
            </a:r>
            <a:endParaRPr sz="20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Monaco"/>
                <a:cs typeface="Monaco"/>
              </a:rPr>
              <a:t>}</a:t>
            </a:r>
            <a:endParaRPr sz="2000">
              <a:latin typeface="Monaco"/>
              <a:cs typeface="Monac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32" y="3371205"/>
            <a:ext cx="678624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14" dirty="0">
                <a:solidFill>
                  <a:srgbClr val="818285"/>
                </a:solidFill>
                <a:latin typeface="Arial"/>
                <a:cs typeface="Arial"/>
              </a:rPr>
              <a:t>Using</a:t>
            </a:r>
            <a:r>
              <a:rPr sz="3200" spc="-21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818285"/>
                </a:solidFill>
                <a:latin typeface="Arial"/>
                <a:cs typeface="Arial"/>
              </a:rPr>
              <a:t>$provide.service()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55" dirty="0">
                <a:solidFill>
                  <a:srgbClr val="818285"/>
                </a:solidFill>
                <a:latin typeface="Arial"/>
                <a:cs typeface="Arial"/>
              </a:rPr>
              <a:t>Calls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factory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18285"/>
                </a:solidFill>
                <a:latin typeface="Arial"/>
                <a:cs typeface="Arial"/>
              </a:rPr>
              <a:t>which</a:t>
            </a: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818285"/>
                </a:solidFill>
                <a:latin typeface="Arial"/>
                <a:cs typeface="Arial"/>
              </a:rPr>
              <a:t>calls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818285"/>
                </a:solidFill>
                <a:latin typeface="Arial"/>
                <a:cs typeface="Arial"/>
              </a:rPr>
              <a:t>provider</a:t>
            </a:r>
            <a:r>
              <a:rPr sz="2400" spc="-17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60" dirty="0">
                <a:solidFill>
                  <a:srgbClr val="818285"/>
                </a:solidFill>
                <a:latin typeface="Arial"/>
                <a:cs typeface="Arial"/>
              </a:rPr>
              <a:t>Treats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 </a:t>
            </a:r>
            <a:r>
              <a:rPr sz="2400" spc="75" dirty="0">
                <a:solidFill>
                  <a:srgbClr val="818285"/>
                </a:solidFill>
                <a:latin typeface="Arial"/>
                <a:cs typeface="Arial"/>
              </a:rPr>
              <a:t>it 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is 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passed </a:t>
            </a:r>
            <a:r>
              <a:rPr sz="2400" spc="-220" dirty="0">
                <a:solidFill>
                  <a:srgbClr val="818285"/>
                </a:solidFill>
                <a:latin typeface="Arial"/>
                <a:cs typeface="Arial"/>
              </a:rPr>
              <a:t>as </a:t>
            </a:r>
            <a:r>
              <a:rPr sz="2400" spc="-180" dirty="0">
                <a:solidFill>
                  <a:srgbClr val="818285"/>
                </a:solidFill>
                <a:latin typeface="Arial"/>
                <a:cs typeface="Arial"/>
              </a:rPr>
              <a:t>a</a:t>
            </a:r>
            <a:r>
              <a:rPr sz="2400" spc="-39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818285"/>
                </a:solidFill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A7A8A7"/>
              </a:buClr>
              <a:buSzPct val="68750"/>
              <a:buFont typeface="Arial"/>
              <a:buChar char="•"/>
              <a:tabLst>
                <a:tab pos="355600" algn="l"/>
              </a:tabLst>
            </a:pPr>
            <a:r>
              <a:rPr sz="2400" spc="-145" dirty="0">
                <a:solidFill>
                  <a:srgbClr val="818285"/>
                </a:solidFill>
                <a:latin typeface="Arial"/>
                <a:cs typeface="Arial"/>
              </a:rPr>
              <a:t>Executes</a:t>
            </a:r>
            <a:r>
              <a:rPr sz="2400" spc="-13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818285"/>
                </a:solidFill>
                <a:latin typeface="Arial"/>
                <a:cs typeface="Arial"/>
              </a:rPr>
              <a:t>constructor</a:t>
            </a:r>
            <a:r>
              <a:rPr sz="2400" spc="-135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18285"/>
                </a:solidFill>
                <a:latin typeface="Arial"/>
                <a:cs typeface="Arial"/>
              </a:rPr>
              <a:t>function</a:t>
            </a:r>
            <a:r>
              <a:rPr sz="2400" spc="-114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818285"/>
                </a:solidFill>
                <a:latin typeface="Arial"/>
                <a:cs typeface="Arial"/>
              </a:rPr>
              <a:t>with</a:t>
            </a:r>
            <a:r>
              <a:rPr sz="2400" spc="-33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18285"/>
                </a:solidFill>
                <a:latin typeface="Arial"/>
                <a:cs typeface="Arial"/>
              </a:rPr>
              <a:t>“new”</a:t>
            </a:r>
            <a:r>
              <a:rPr sz="2400" spc="-340" dirty="0">
                <a:solidFill>
                  <a:srgbClr val="818285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818285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961" y="1082802"/>
            <a:ext cx="817244" cy="414655"/>
          </a:xfrm>
          <a:custGeom>
            <a:avLst/>
            <a:gdLst/>
            <a:ahLst/>
            <a:cxnLst/>
            <a:rect l="l" t="t" r="r" b="b"/>
            <a:pathLst>
              <a:path w="817244" h="414655">
                <a:moveTo>
                  <a:pt x="609600" y="0"/>
                </a:moveTo>
                <a:lnTo>
                  <a:pt x="609600" y="103632"/>
                </a:lnTo>
                <a:lnTo>
                  <a:pt x="0" y="103632"/>
                </a:lnTo>
                <a:lnTo>
                  <a:pt x="0" y="310896"/>
                </a:lnTo>
                <a:lnTo>
                  <a:pt x="609600" y="310896"/>
                </a:lnTo>
                <a:lnTo>
                  <a:pt x="609600" y="414528"/>
                </a:lnTo>
                <a:lnTo>
                  <a:pt x="816863" y="207264"/>
                </a:lnTo>
                <a:lnTo>
                  <a:pt x="60960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61" y="1082802"/>
            <a:ext cx="817244" cy="414655"/>
          </a:xfrm>
          <a:custGeom>
            <a:avLst/>
            <a:gdLst/>
            <a:ahLst/>
            <a:cxnLst/>
            <a:rect l="l" t="t" r="r" b="b"/>
            <a:pathLst>
              <a:path w="817244" h="414655">
                <a:moveTo>
                  <a:pt x="0" y="103632"/>
                </a:moveTo>
                <a:lnTo>
                  <a:pt x="609600" y="103632"/>
                </a:lnTo>
                <a:lnTo>
                  <a:pt x="609600" y="0"/>
                </a:lnTo>
                <a:lnTo>
                  <a:pt x="816863" y="207264"/>
                </a:lnTo>
                <a:lnTo>
                  <a:pt x="609600" y="414528"/>
                </a:lnTo>
                <a:lnTo>
                  <a:pt x="609600" y="310896"/>
                </a:lnTo>
                <a:lnTo>
                  <a:pt x="0" y="310896"/>
                </a:lnTo>
                <a:lnTo>
                  <a:pt x="0" y="103632"/>
                </a:lnTo>
                <a:close/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8913" y="1847980"/>
            <a:ext cx="620395" cy="709295"/>
          </a:xfrm>
          <a:custGeom>
            <a:avLst/>
            <a:gdLst/>
            <a:ahLst/>
            <a:cxnLst/>
            <a:rect l="l" t="t" r="r" b="b"/>
            <a:pathLst>
              <a:path w="620395" h="709294">
                <a:moveTo>
                  <a:pt x="344693" y="227495"/>
                </a:moveTo>
                <a:lnTo>
                  <a:pt x="81927" y="227495"/>
                </a:lnTo>
                <a:lnTo>
                  <a:pt x="456107" y="709015"/>
                </a:lnTo>
                <a:lnTo>
                  <a:pt x="619937" y="581698"/>
                </a:lnTo>
                <a:lnTo>
                  <a:pt x="344693" y="227495"/>
                </a:lnTo>
                <a:close/>
              </a:path>
              <a:path w="620395" h="709294">
                <a:moveTo>
                  <a:pt x="36525" y="0"/>
                </a:moveTo>
                <a:lnTo>
                  <a:pt x="0" y="291147"/>
                </a:lnTo>
                <a:lnTo>
                  <a:pt x="81927" y="227495"/>
                </a:lnTo>
                <a:lnTo>
                  <a:pt x="344693" y="227495"/>
                </a:lnTo>
                <a:lnTo>
                  <a:pt x="245757" y="100177"/>
                </a:lnTo>
                <a:lnTo>
                  <a:pt x="327672" y="36525"/>
                </a:lnTo>
                <a:lnTo>
                  <a:pt x="36525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8913" y="1847980"/>
            <a:ext cx="620395" cy="709295"/>
          </a:xfrm>
          <a:custGeom>
            <a:avLst/>
            <a:gdLst/>
            <a:ahLst/>
            <a:cxnLst/>
            <a:rect l="l" t="t" r="r" b="b"/>
            <a:pathLst>
              <a:path w="620395" h="709294">
                <a:moveTo>
                  <a:pt x="456107" y="709015"/>
                </a:moveTo>
                <a:lnTo>
                  <a:pt x="81927" y="227495"/>
                </a:lnTo>
                <a:lnTo>
                  <a:pt x="0" y="291147"/>
                </a:lnTo>
                <a:lnTo>
                  <a:pt x="36525" y="0"/>
                </a:lnTo>
                <a:lnTo>
                  <a:pt x="327672" y="36525"/>
                </a:lnTo>
                <a:lnTo>
                  <a:pt x="245757" y="100177"/>
                </a:lnTo>
                <a:lnTo>
                  <a:pt x="619937" y="581698"/>
                </a:lnTo>
                <a:lnTo>
                  <a:pt x="456107" y="709015"/>
                </a:lnTo>
                <a:close/>
              </a:path>
            </a:pathLst>
          </a:custGeom>
          <a:ln w="25400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4183" y="1910708"/>
            <a:ext cx="4842510" cy="339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0170">
              <a:lnSpc>
                <a:spcPct val="100000"/>
              </a:lnSpc>
            </a:pPr>
            <a:r>
              <a:rPr sz="2800" spc="-95" dirty="0">
                <a:solidFill>
                  <a:srgbClr val="F26722"/>
                </a:solidFill>
                <a:latin typeface="Arial"/>
                <a:cs typeface="Arial"/>
              </a:rPr>
              <a:t>Constant</a:t>
            </a:r>
            <a:r>
              <a:rPr sz="2800" spc="-200" dirty="0">
                <a:solidFill>
                  <a:srgbClr val="F26722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26722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309880" marR="5080" indent="-297180">
              <a:lnSpc>
                <a:spcPct val="100000"/>
              </a:lnSpc>
              <a:spcBef>
                <a:spcPts val="25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75" dirty="0">
                <a:solidFill>
                  <a:srgbClr val="58595B"/>
                </a:solidFill>
                <a:latin typeface="Arial"/>
                <a:cs typeface="Arial"/>
              </a:rPr>
              <a:t>Simply </a:t>
            </a:r>
            <a:r>
              <a:rPr sz="2600" spc="-85" dirty="0">
                <a:solidFill>
                  <a:srgbClr val="58595B"/>
                </a:solidFill>
                <a:latin typeface="Arial"/>
                <a:cs typeface="Arial"/>
              </a:rPr>
              <a:t>registers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service </a:t>
            </a:r>
            <a:r>
              <a:rPr sz="2600" spc="50" dirty="0">
                <a:solidFill>
                  <a:srgbClr val="58595B"/>
                </a:solidFill>
                <a:latin typeface="Arial"/>
                <a:cs typeface="Arial"/>
              </a:rPr>
              <a:t>with  </a:t>
            </a:r>
            <a:r>
              <a:rPr sz="2600" spc="-45" dirty="0">
                <a:solidFill>
                  <a:srgbClr val="58595B"/>
                </a:solidFill>
                <a:latin typeface="Arial"/>
                <a:cs typeface="Arial"/>
              </a:rPr>
              <a:t>injector, </a:t>
            </a:r>
            <a:r>
              <a:rPr sz="2600" spc="-15" dirty="0">
                <a:solidFill>
                  <a:srgbClr val="58595B"/>
                </a:solidFill>
                <a:latin typeface="Arial"/>
                <a:cs typeface="Arial"/>
              </a:rPr>
              <a:t>no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factory/provider</a:t>
            </a:r>
            <a:r>
              <a:rPr sz="2600" spc="-53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58595B"/>
                </a:solidFill>
                <a:latin typeface="Arial"/>
                <a:cs typeface="Arial"/>
              </a:rPr>
              <a:t>calls</a:t>
            </a:r>
            <a:endParaRPr sz="2600">
              <a:latin typeface="Arial"/>
              <a:cs typeface="Arial"/>
            </a:endParaRPr>
          </a:p>
          <a:p>
            <a:pPr marL="309880" marR="40005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Can </a:t>
            </a:r>
            <a:r>
              <a:rPr sz="2600" spc="-60" dirty="0">
                <a:solidFill>
                  <a:srgbClr val="58595B"/>
                </a:solidFill>
                <a:latin typeface="Arial"/>
                <a:cs typeface="Arial"/>
              </a:rPr>
              <a:t>be </a:t>
            </a:r>
            <a:r>
              <a:rPr sz="2600" spc="-25" dirty="0">
                <a:solidFill>
                  <a:srgbClr val="58595B"/>
                </a:solidFill>
                <a:latin typeface="Arial"/>
                <a:cs typeface="Arial"/>
              </a:rPr>
              <a:t>injected </a:t>
            </a:r>
            <a:r>
              <a:rPr sz="2600" spc="30" dirty="0">
                <a:solidFill>
                  <a:srgbClr val="58595B"/>
                </a:solidFill>
                <a:latin typeface="Arial"/>
                <a:cs typeface="Arial"/>
              </a:rPr>
              <a:t>into</a:t>
            </a:r>
            <a:r>
              <a:rPr sz="2600" spc="-50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a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module  configuration</a:t>
            </a:r>
            <a:r>
              <a:rPr sz="2600" spc="-2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58595B"/>
                </a:solidFill>
                <a:latin typeface="Arial"/>
                <a:cs typeface="Arial"/>
              </a:rPr>
              <a:t>function</a:t>
            </a:r>
            <a:endParaRPr sz="2600">
              <a:latin typeface="Arial"/>
              <a:cs typeface="Arial"/>
            </a:endParaRPr>
          </a:p>
          <a:p>
            <a:pPr marL="309880" marR="68961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80" dirty="0">
                <a:solidFill>
                  <a:srgbClr val="58595B"/>
                </a:solidFill>
                <a:latin typeface="Arial"/>
                <a:cs typeface="Arial"/>
              </a:rPr>
              <a:t>Cannot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58595B"/>
                </a:solidFill>
                <a:latin typeface="Arial"/>
                <a:cs typeface="Arial"/>
              </a:rPr>
              <a:t>be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58595B"/>
                </a:solidFill>
                <a:latin typeface="Arial"/>
                <a:cs typeface="Arial"/>
              </a:rPr>
              <a:t>overridden</a:t>
            </a:r>
            <a:r>
              <a:rPr sz="2600" spc="-22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58595B"/>
                </a:solidFill>
                <a:latin typeface="Arial"/>
                <a:cs typeface="Arial"/>
              </a:rPr>
              <a:t>by</a:t>
            </a: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58595B"/>
                </a:solidFill>
                <a:latin typeface="Arial"/>
                <a:cs typeface="Arial"/>
              </a:rPr>
              <a:t>an 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AngularJS</a:t>
            </a:r>
            <a:r>
              <a:rPr sz="2600" spc="-24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58595B"/>
                </a:solidFill>
                <a:latin typeface="Arial"/>
                <a:cs typeface="Arial"/>
              </a:rPr>
              <a:t>decorator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68" y="1909936"/>
            <a:ext cx="5133975" cy="339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4965">
              <a:lnSpc>
                <a:spcPct val="100000"/>
              </a:lnSpc>
            </a:pPr>
            <a:r>
              <a:rPr sz="2800" spc="-160" dirty="0">
                <a:solidFill>
                  <a:srgbClr val="F26722"/>
                </a:solidFill>
                <a:latin typeface="Arial"/>
                <a:cs typeface="Arial"/>
              </a:rPr>
              <a:t>Value</a:t>
            </a:r>
            <a:r>
              <a:rPr sz="2800" spc="-190" dirty="0">
                <a:solidFill>
                  <a:srgbClr val="F26722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F26722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309880" marR="749300" indent="-297180">
              <a:lnSpc>
                <a:spcPct val="100000"/>
              </a:lnSpc>
              <a:spcBef>
                <a:spcPts val="2510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55" dirty="0">
                <a:solidFill>
                  <a:srgbClr val="58595B"/>
                </a:solidFill>
                <a:latin typeface="Arial"/>
                <a:cs typeface="Arial"/>
              </a:rPr>
              <a:t>Shorthand</a:t>
            </a:r>
            <a:r>
              <a:rPr sz="2600" spc="-21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58595B"/>
                </a:solidFill>
                <a:latin typeface="Arial"/>
                <a:cs typeface="Arial"/>
              </a:rPr>
              <a:t>for</a:t>
            </a:r>
            <a:r>
              <a:rPr sz="2600" spc="-18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58595B"/>
                </a:solidFill>
                <a:latin typeface="Arial"/>
                <a:cs typeface="Arial"/>
              </a:rPr>
              <a:t>factory</a:t>
            </a:r>
            <a:r>
              <a:rPr sz="2600" spc="-20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58595B"/>
                </a:solidFill>
                <a:latin typeface="Arial"/>
                <a:cs typeface="Arial"/>
              </a:rPr>
              <a:t>with</a:t>
            </a:r>
            <a:r>
              <a:rPr sz="2600" spc="-204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no  </a:t>
            </a:r>
            <a:r>
              <a:rPr sz="2600" spc="-85" dirty="0">
                <a:solidFill>
                  <a:srgbClr val="58595B"/>
                </a:solidFill>
                <a:latin typeface="Arial"/>
                <a:cs typeface="Arial"/>
              </a:rPr>
              <a:t>parameters</a:t>
            </a:r>
            <a:endParaRPr sz="2600">
              <a:latin typeface="Arial"/>
              <a:cs typeface="Arial"/>
            </a:endParaRPr>
          </a:p>
          <a:p>
            <a:pPr marL="309880" marR="217804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80" dirty="0">
                <a:solidFill>
                  <a:srgbClr val="58595B"/>
                </a:solidFill>
                <a:latin typeface="Arial"/>
                <a:cs typeface="Arial"/>
              </a:rPr>
              <a:t>Cannot</a:t>
            </a:r>
            <a:r>
              <a:rPr sz="2600" spc="-21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58595B"/>
                </a:solidFill>
                <a:latin typeface="Arial"/>
                <a:cs typeface="Arial"/>
              </a:rPr>
              <a:t>be</a:t>
            </a:r>
            <a:r>
              <a:rPr sz="2600" spc="-20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injected</a:t>
            </a:r>
            <a:r>
              <a:rPr sz="2600" spc="-229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25" dirty="0">
                <a:solidFill>
                  <a:srgbClr val="58595B"/>
                </a:solidFill>
                <a:latin typeface="Arial"/>
                <a:cs typeface="Arial"/>
              </a:rPr>
              <a:t>into</a:t>
            </a:r>
            <a:r>
              <a:rPr sz="2600" spc="-1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a </a:t>
            </a:r>
            <a:r>
              <a:rPr sz="2600" spc="-20" dirty="0">
                <a:solidFill>
                  <a:srgbClr val="58595B"/>
                </a:solidFill>
                <a:latin typeface="Arial"/>
                <a:cs typeface="Arial"/>
              </a:rPr>
              <a:t>module  configuration</a:t>
            </a:r>
            <a:r>
              <a:rPr sz="2600" spc="-2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58595B"/>
                </a:solidFill>
                <a:latin typeface="Arial"/>
                <a:cs typeface="Arial"/>
              </a:rPr>
              <a:t>function</a:t>
            </a:r>
            <a:endParaRPr sz="2600">
              <a:latin typeface="Arial"/>
              <a:cs typeface="Arial"/>
            </a:endParaRPr>
          </a:p>
          <a:p>
            <a:pPr marL="309880" marR="50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95" dirty="0">
                <a:solidFill>
                  <a:srgbClr val="58595B"/>
                </a:solidFill>
                <a:latin typeface="Arial"/>
                <a:cs typeface="Arial"/>
              </a:rPr>
              <a:t>Can </a:t>
            </a:r>
            <a:r>
              <a:rPr sz="2600" spc="-65" dirty="0">
                <a:solidFill>
                  <a:srgbClr val="58595B"/>
                </a:solidFill>
                <a:latin typeface="Arial"/>
                <a:cs typeface="Arial"/>
              </a:rPr>
              <a:t>be </a:t>
            </a:r>
            <a:r>
              <a:rPr sz="2600" spc="-40" dirty="0">
                <a:solidFill>
                  <a:srgbClr val="58595B"/>
                </a:solidFill>
                <a:latin typeface="Arial"/>
                <a:cs typeface="Arial"/>
              </a:rPr>
              <a:t>overridden </a:t>
            </a:r>
            <a:r>
              <a:rPr sz="2600" spc="-30" dirty="0">
                <a:solidFill>
                  <a:srgbClr val="58595B"/>
                </a:solidFill>
                <a:latin typeface="Arial"/>
                <a:cs typeface="Arial"/>
              </a:rPr>
              <a:t>by</a:t>
            </a:r>
            <a:r>
              <a:rPr sz="2600" spc="-5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58595B"/>
                </a:solidFill>
                <a:latin typeface="Arial"/>
                <a:cs typeface="Arial"/>
              </a:rPr>
              <a:t>an </a:t>
            </a:r>
            <a:r>
              <a:rPr sz="2600" spc="-130" dirty="0">
                <a:solidFill>
                  <a:srgbClr val="58595B"/>
                </a:solidFill>
                <a:latin typeface="Arial"/>
                <a:cs typeface="Arial"/>
              </a:rPr>
              <a:t>AngularJS  </a:t>
            </a:r>
            <a:r>
              <a:rPr sz="2600" spc="-50" dirty="0">
                <a:solidFill>
                  <a:srgbClr val="58595B"/>
                </a:solidFill>
                <a:latin typeface="Arial"/>
                <a:cs typeface="Arial"/>
              </a:rPr>
              <a:t>decorator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6185">
              <a:lnSpc>
                <a:spcPct val="100000"/>
              </a:lnSpc>
            </a:pPr>
            <a:r>
              <a:rPr spc="-240" dirty="0">
                <a:solidFill>
                  <a:srgbClr val="58595B"/>
                </a:solidFill>
                <a:latin typeface="Arial"/>
                <a:cs typeface="Arial"/>
              </a:rPr>
              <a:t>Value </a:t>
            </a:r>
            <a:r>
              <a:rPr spc="-100" dirty="0">
                <a:solidFill>
                  <a:srgbClr val="58595B"/>
                </a:solidFill>
                <a:latin typeface="Arial"/>
                <a:cs typeface="Arial"/>
              </a:rPr>
              <a:t>and </a:t>
            </a:r>
            <a:r>
              <a:rPr spc="-135" dirty="0">
                <a:solidFill>
                  <a:srgbClr val="58595B"/>
                </a:solidFill>
                <a:latin typeface="Arial"/>
                <a:cs typeface="Arial"/>
              </a:rPr>
              <a:t>Constant</a:t>
            </a:r>
            <a:r>
              <a:rPr spc="-59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pc="-235" dirty="0">
                <a:solidFill>
                  <a:srgbClr val="58595B"/>
                </a:solidFill>
                <a:latin typeface="Arial"/>
                <a:cs typeface="Arial"/>
              </a:rPr>
              <a:t>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0" dirty="0">
                <a:latin typeface="Arial"/>
                <a:cs typeface="Arial"/>
              </a:rPr>
              <a:t>Inform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injector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what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services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to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inject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994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210" dirty="0">
                <a:latin typeface="Arial"/>
                <a:cs typeface="Arial"/>
              </a:rPr>
              <a:t>Use </a:t>
            </a:r>
            <a:r>
              <a:rPr sz="2600" spc="55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support</a:t>
            </a:r>
            <a:r>
              <a:rPr sz="2600" spc="-44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minimization</a:t>
            </a:r>
            <a:endParaRPr sz="26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1005"/>
              </a:spcBef>
              <a:buClr>
                <a:srgbClr val="F26722"/>
              </a:buClr>
              <a:buSzPct val="69230"/>
              <a:buFont typeface="Wingdings"/>
              <a:buChar char=""/>
              <a:tabLst>
                <a:tab pos="309880" algn="l"/>
              </a:tabLst>
            </a:pPr>
            <a:r>
              <a:rPr sz="2600" spc="-135" dirty="0">
                <a:latin typeface="Arial"/>
                <a:cs typeface="Arial"/>
              </a:rPr>
              <a:t>Three </a:t>
            </a:r>
            <a:r>
              <a:rPr sz="2600" spc="-55" dirty="0">
                <a:latin typeface="Arial"/>
                <a:cs typeface="Arial"/>
              </a:rPr>
              <a:t>techniques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available</a:t>
            </a:r>
            <a:endParaRPr sz="26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dirty="0">
                <a:solidFill>
                  <a:srgbClr val="58595B"/>
                </a:solidFill>
                <a:latin typeface="Arial"/>
                <a:cs typeface="Arial"/>
              </a:rPr>
              <a:t>Implicitly</a:t>
            </a:r>
            <a:r>
              <a:rPr sz="2400" spc="-18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95B"/>
                </a:solidFill>
                <a:latin typeface="Arial"/>
                <a:cs typeface="Arial"/>
              </a:rPr>
              <a:t>from</a:t>
            </a:r>
            <a:r>
              <a:rPr sz="2400" spc="-15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58595B"/>
                </a:solidFill>
                <a:latin typeface="Arial"/>
                <a:cs typeface="Arial"/>
              </a:rPr>
              <a:t>function</a:t>
            </a:r>
            <a:r>
              <a:rPr sz="2400" spc="-14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8595B"/>
                </a:solidFill>
                <a:latin typeface="Arial"/>
                <a:cs typeface="Arial"/>
              </a:rPr>
              <a:t>parameter</a:t>
            </a:r>
            <a:r>
              <a:rPr sz="2400" spc="-13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58595B"/>
                </a:solidFill>
                <a:latin typeface="Arial"/>
                <a:cs typeface="Arial"/>
              </a:rPr>
              <a:t>names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69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90" dirty="0">
                <a:solidFill>
                  <a:srgbClr val="58595B"/>
                </a:solidFill>
                <a:latin typeface="Arial"/>
                <a:cs typeface="Arial"/>
              </a:rPr>
              <a:t>Using </a:t>
            </a:r>
            <a:r>
              <a:rPr sz="2400" spc="-20" dirty="0">
                <a:solidFill>
                  <a:srgbClr val="58595B"/>
                </a:solidFill>
                <a:latin typeface="Arial"/>
                <a:cs typeface="Arial"/>
              </a:rPr>
              <a:t>$inject </a:t>
            </a:r>
            <a:r>
              <a:rPr sz="2400" spc="-5" dirty="0">
                <a:solidFill>
                  <a:srgbClr val="58595B"/>
                </a:solidFill>
                <a:latin typeface="Arial"/>
                <a:cs typeface="Arial"/>
              </a:rPr>
              <a:t>property</a:t>
            </a:r>
            <a:r>
              <a:rPr sz="2400" spc="-375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95B"/>
                </a:solidFill>
                <a:latin typeface="Arial"/>
                <a:cs typeface="Arial"/>
              </a:rPr>
              <a:t>annotation</a:t>
            </a:r>
            <a:endParaRPr sz="2400">
              <a:latin typeface="Arial"/>
              <a:cs typeface="Arial"/>
            </a:endParaRPr>
          </a:p>
          <a:p>
            <a:pPr marL="599440" lvl="1" indent="-289560">
              <a:lnSpc>
                <a:spcPct val="100000"/>
              </a:lnSpc>
              <a:spcBef>
                <a:spcPts val="705"/>
              </a:spcBef>
              <a:buClr>
                <a:srgbClr val="A7A8A7"/>
              </a:buClr>
              <a:buSzPct val="68750"/>
              <a:buFont typeface="Arial"/>
              <a:buChar char="-"/>
              <a:tabLst>
                <a:tab pos="599440" algn="l"/>
              </a:tabLst>
            </a:pPr>
            <a:r>
              <a:rPr sz="2400" spc="-90" dirty="0">
                <a:solidFill>
                  <a:srgbClr val="58595B"/>
                </a:solidFill>
                <a:latin typeface="Arial"/>
                <a:cs typeface="Arial"/>
              </a:rPr>
              <a:t>Using </a:t>
            </a:r>
            <a:r>
              <a:rPr sz="2400" spc="-10" dirty="0">
                <a:solidFill>
                  <a:srgbClr val="58595B"/>
                </a:solidFill>
                <a:latin typeface="Arial"/>
                <a:cs typeface="Arial"/>
              </a:rPr>
              <a:t>inline </a:t>
            </a:r>
            <a:r>
              <a:rPr sz="2400" spc="-105" dirty="0">
                <a:solidFill>
                  <a:srgbClr val="58595B"/>
                </a:solidFill>
                <a:latin typeface="Arial"/>
                <a:cs typeface="Arial"/>
              </a:rPr>
              <a:t>array</a:t>
            </a:r>
            <a:r>
              <a:rPr sz="2400" spc="-330" dirty="0">
                <a:solidFill>
                  <a:srgbClr val="58595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95B"/>
                </a:solidFill>
                <a:latin typeface="Arial"/>
                <a:cs typeface="Arial"/>
              </a:rPr>
              <a:t>annotation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3205">
              <a:lnSpc>
                <a:spcPct val="100000"/>
              </a:lnSpc>
            </a:pPr>
            <a:r>
              <a:rPr spc="-120" dirty="0">
                <a:latin typeface="Arial"/>
                <a:cs typeface="Arial"/>
              </a:rPr>
              <a:t>Dependency</a:t>
            </a:r>
            <a:r>
              <a:rPr spc="-355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Annotations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C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1682</Words>
  <Application>Microsoft Macintosh PowerPoint</Application>
  <PresentationFormat>Widescreen</PresentationFormat>
  <Paragraphs>386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Courier New</vt:lpstr>
      <vt:lpstr>Monaco</vt:lpstr>
      <vt:lpstr>Times New Roman</vt:lpstr>
      <vt:lpstr>Wingdings</vt:lpstr>
      <vt:lpstr>Arial</vt:lpstr>
      <vt:lpstr>Office Theme</vt:lpstr>
      <vt:lpstr>AngularJS Services</vt:lpstr>
      <vt:lpstr>5 Service Flavors</vt:lpstr>
      <vt:lpstr>$provide</vt:lpstr>
      <vt:lpstr>PowerPoint Presentation</vt:lpstr>
      <vt:lpstr>PowerPoint Presentation</vt:lpstr>
      <vt:lpstr>PowerPoint Presentation</vt:lpstr>
      <vt:lpstr>Value and Constant Services</vt:lpstr>
      <vt:lpstr>Dependency Annotations</vt:lpstr>
      <vt:lpstr>PowerPoint Presentation</vt:lpstr>
      <vt:lpstr>PowerPoint Presentation</vt:lpstr>
      <vt:lpstr>In Javascript, promises are objects which  represent the pending result of an  asynchronous operation.</vt:lpstr>
      <vt:lpstr>Asynchronous Calls with $q</vt:lpstr>
      <vt:lpstr>Routing</vt:lpstr>
      <vt:lpstr>var ngRouteModule = angular.module('ngRoute', ['ng']). provider('$route', $RouteProvider)</vt:lpstr>
      <vt:lpstr>PowerPoint Presentation</vt:lpstr>
      <vt:lpstr>$routeParams</vt:lpstr>
      <vt:lpstr>Resolve Property</vt:lpstr>
      <vt:lpstr>$route Events</vt:lpstr>
      <vt:lpstr>Using $cookies and $cookieStore</vt:lpstr>
      <vt:lpstr>Using $log</vt:lpstr>
      <vt:lpstr>Summary</vt:lpstr>
      <vt:lpstr>Overview</vt:lpstr>
      <vt:lpstr>$http Service</vt:lpstr>
      <vt:lpstr>$http Configuration Object</vt:lpstr>
      <vt:lpstr>Response Object</vt:lpstr>
      <vt:lpstr>PowerPoint Presentation</vt:lpstr>
      <vt:lpstr>function getAllBooks() {</vt:lpstr>
      <vt:lpstr>Abstract HTTP Response Away from Caller</vt:lpstr>
      <vt:lpstr>REST-ful Services</vt:lpstr>
      <vt:lpstr>REST-ful CRUD</vt:lpstr>
      <vt:lpstr>$http Shortcut Methods</vt:lpstr>
      <vt:lpstr>Transforming Requests and Responses</vt:lpstr>
      <vt:lpstr>Transforming Requests and Responses</vt:lpstr>
      <vt:lpstr>Using Transformations</vt:lpstr>
      <vt:lpstr>Using Interceptors</vt:lpstr>
      <vt:lpstr>$resource Service</vt:lpstr>
      <vt:lpstr>$resource Classes and Instances</vt:lpstr>
      <vt:lpstr>$resource Properties and Methods</vt:lpstr>
      <vt:lpstr>$resource as Data Service</vt:lpstr>
      <vt:lpstr>Summary</vt:lpstr>
      <vt:lpstr>PowerPoint Presentation</vt:lpstr>
      <vt:lpstr>Caching</vt:lpstr>
      <vt:lpstr>PowerPoint Presentation</vt:lpstr>
      <vt:lpstr>Using Cache Objects</vt:lpstr>
      <vt:lpstr>$http Caching</vt:lpstr>
      <vt:lpstr>$http Cache Objects</vt:lpstr>
      <vt:lpstr>Sharing Data</vt:lpstr>
      <vt:lpstr>PowerPoint Presentation</vt:lpstr>
      <vt:lpstr>PowerPoint Presentation</vt:lpstr>
      <vt:lpstr>In object-oriented programming, the  decorator pattern is a design pattern that  allows behavior to be added to an individual  object, either statically or dynamically…</vt:lpstr>
      <vt:lpstr>Using $provide to Decorate a 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Services</dc:title>
  <dc:creator>Lisa Spooner</dc:creator>
  <cp:lastModifiedBy>pradeep k</cp:lastModifiedBy>
  <cp:revision>3</cp:revision>
  <dcterms:created xsi:type="dcterms:W3CDTF">2016-04-14T06:39:09Z</dcterms:created>
  <dcterms:modified xsi:type="dcterms:W3CDTF">2016-04-14T01:14:28Z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2016-04-11T00:00:00Z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2016-04-14T00:00:00Z</vt:filetime>
  </property>
</Properties>
</file>