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>
      <p:cViewPr varScale="1">
        <p:scale>
          <a:sx n="60" d="100"/>
          <a:sy n="60" d="100"/>
        </p:scale>
        <p:origin x="288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66490" y="9661215"/>
            <a:ext cx="227329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angularjs.org/1.2.6/angular-route.js" TargetMode="External"/><Relationship Id="rId4" Type="http://schemas.openxmlformats.org/officeDocument/2006/relationships/hyperlink" Target="http://angularjs.org/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foundation.zurb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jax.googleapis.com/ajax/libs/angularjs/1.2.6/angular.min.j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evelopers.google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987" y="1132423"/>
            <a:ext cx="5943889" cy="3343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80054" y="4634738"/>
            <a:ext cx="160020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Figure 1: Finished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987" y="5459821"/>
            <a:ext cx="5943889" cy="3343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0054" y="8962135"/>
            <a:ext cx="160020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Figure 2: Finished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082" y="861186"/>
            <a:ext cx="502983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name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"Ari Lerner"</a:t>
            </a:r>
            <a:r>
              <a:rPr sz="1050" spc="20" dirty="0">
                <a:latin typeface="Menlo"/>
                <a:cs typeface="Menlo"/>
              </a:rPr>
              <a:t>;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logged-in user's</a:t>
            </a:r>
            <a:r>
              <a:rPr sz="1050" i="1" spc="6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name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</a:t>
            </a:r>
            <a:endParaRPr sz="1050">
              <a:latin typeface="Menlo"/>
              <a:cs typeface="Menlo"/>
            </a:endParaRPr>
          </a:p>
          <a:p>
            <a:pPr marL="179070" marR="2173605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'DashboardController'</a:t>
            </a:r>
            <a:r>
              <a:rPr sz="1050" spc="20" dirty="0">
                <a:latin typeface="Menlo"/>
                <a:cs typeface="Menlo"/>
              </a:rPr>
              <a:t>, 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330" y="5465826"/>
            <a:ext cx="6521450" cy="3880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0055" algn="ctr">
              <a:lnSpc>
                <a:spcPct val="100000"/>
              </a:lnSpc>
            </a:pP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Almost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all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code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until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point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nested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DashboardController</a:t>
            </a:r>
            <a:r>
              <a:rPr sz="1100" spc="20" dirty="0">
                <a:latin typeface="Verdana"/>
                <a:cs typeface="Verdana"/>
              </a:rPr>
              <a:t>.  </a:t>
            </a:r>
            <a:r>
              <a:rPr sz="1100" spc="-5" dirty="0">
                <a:latin typeface="Verdana"/>
                <a:cs typeface="Verdana"/>
              </a:rPr>
              <a:t>First,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nest this controller in 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view.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&lt;body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ng-controller=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"FrameController"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 dirty="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</a:t>
            </a:r>
            <a:r>
              <a:rPr sz="1050" b="1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ng-controller=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"DashboardController"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 dirty="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&lt;h1&gt;</a:t>
            </a:r>
            <a:r>
              <a:rPr sz="1050" spc="20" dirty="0">
                <a:latin typeface="Menlo"/>
                <a:cs typeface="Menlo"/>
              </a:rPr>
              <a:t>{{ today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&lt;/h1&gt;</a:t>
            </a:r>
            <a:endParaRPr sz="1050" dirty="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&lt;h2&gt;</a:t>
            </a:r>
            <a:r>
              <a:rPr sz="1050" spc="20" dirty="0">
                <a:latin typeface="Menlo"/>
                <a:cs typeface="Menlo"/>
              </a:rPr>
              <a:t>Welcome back {{ name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&lt;/h2&gt;</a:t>
            </a:r>
            <a:endParaRPr sz="1050" dirty="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&lt;/div&gt;</a:t>
            </a:r>
            <a:endParaRPr sz="1050" dirty="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1100" spc="-10" dirty="0">
                <a:latin typeface="Verdana"/>
                <a:cs typeface="Verdana"/>
              </a:rPr>
              <a:t>As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saw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above,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still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reference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variables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defined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FrameController</a:t>
            </a:r>
            <a:endParaRPr sz="1050" dirty="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Verdana"/>
                <a:cs typeface="Verdana"/>
              </a:rPr>
              <a:t>inside the </a:t>
            </a:r>
            <a:r>
              <a:rPr sz="1100" spc="-10" dirty="0">
                <a:latin typeface="Verdana"/>
                <a:cs typeface="Verdana"/>
              </a:rPr>
              <a:t>DOM element </a:t>
            </a:r>
            <a:r>
              <a:rPr sz="1100" spc="-5" dirty="0">
                <a:latin typeface="Verdana"/>
                <a:cs typeface="Verdana"/>
              </a:rPr>
              <a:t>of our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DashboardController</a:t>
            </a:r>
            <a:r>
              <a:rPr sz="1100" spc="2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452755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Now, </a:t>
            </a:r>
            <a:r>
              <a:rPr sz="1100" spc="-5" dirty="0">
                <a:latin typeface="Verdana"/>
                <a:cs typeface="Verdana"/>
              </a:rPr>
              <a:t>let's create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input field </a:t>
            </a:r>
            <a:r>
              <a:rPr sz="1100" spc="-10" dirty="0">
                <a:latin typeface="Verdana"/>
                <a:cs typeface="Verdana"/>
              </a:rPr>
              <a:t>where </a:t>
            </a:r>
            <a:r>
              <a:rPr sz="1100" spc="-5" dirty="0">
                <a:latin typeface="Verdana"/>
                <a:cs typeface="Verdana"/>
              </a:rPr>
              <a:t>our users will type their todo items. </a:t>
            </a:r>
            <a:r>
              <a:rPr sz="1100" spc="-10" dirty="0">
                <a:latin typeface="Verdana"/>
                <a:cs typeface="Verdana"/>
              </a:rPr>
              <a:t>To do </a:t>
            </a:r>
            <a:r>
              <a:rPr sz="1100" spc="-5" dirty="0">
                <a:latin typeface="Verdana"/>
                <a:cs typeface="Verdana"/>
              </a:rPr>
              <a:t>this,  we'll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entryInput</a:t>
            </a:r>
            <a:r>
              <a:rPr sz="1050" spc="-25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attribute</a:t>
            </a:r>
            <a:r>
              <a:rPr sz="1100" spc="-10" dirty="0">
                <a:latin typeface="Verdana"/>
                <a:cs typeface="Verdana"/>
              </a:rPr>
              <a:t> on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$scope</a:t>
            </a:r>
            <a:r>
              <a:rPr sz="1050" spc="-25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DashboardController</a:t>
            </a:r>
            <a:r>
              <a:rPr sz="1100" spc="2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452755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Menlo"/>
                <a:cs typeface="Menlo"/>
              </a:rPr>
              <a:t>entryInput </a:t>
            </a:r>
            <a:r>
              <a:rPr sz="1100" spc="-5" dirty="0">
                <a:latin typeface="Verdana"/>
                <a:cs typeface="Verdana"/>
              </a:rPr>
              <a:t>won't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initialized at the outset as it will </a:t>
            </a:r>
            <a:r>
              <a:rPr sz="1100" spc="-10" dirty="0">
                <a:latin typeface="Verdana"/>
                <a:cs typeface="Verdana"/>
              </a:rPr>
              <a:t>be bound </a:t>
            </a:r>
            <a:r>
              <a:rPr sz="1100" spc="-5" dirty="0">
                <a:latin typeface="Verdana"/>
                <a:cs typeface="Verdana"/>
              </a:rPr>
              <a:t>to the  input field. If </a:t>
            </a:r>
            <a:r>
              <a:rPr sz="1100" spc="-10" dirty="0">
                <a:latin typeface="Verdana"/>
                <a:cs typeface="Verdana"/>
              </a:rPr>
              <a:t>we were </a:t>
            </a:r>
            <a:r>
              <a:rPr sz="1100" spc="-5" dirty="0">
                <a:latin typeface="Verdana"/>
                <a:cs typeface="Verdana"/>
              </a:rPr>
              <a:t>to initialize it, then the input field </a:t>
            </a:r>
            <a:r>
              <a:rPr sz="1100" spc="-10" dirty="0">
                <a:latin typeface="Verdana"/>
                <a:cs typeface="Verdana"/>
              </a:rPr>
              <a:t>would be </a:t>
            </a:r>
            <a:r>
              <a:rPr sz="1100" spc="-5" dirty="0">
                <a:latin typeface="Verdana"/>
                <a:cs typeface="Verdana"/>
              </a:rPr>
              <a:t>filled with the value  of 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050" spc="15" dirty="0">
                <a:latin typeface="Menlo"/>
                <a:cs typeface="Menlo"/>
              </a:rPr>
              <a:t>entryInput</a:t>
            </a:r>
            <a:r>
              <a:rPr sz="1100" spc="1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First, in our </a:t>
            </a:r>
            <a:r>
              <a:rPr sz="1050" spc="20" dirty="0">
                <a:latin typeface="Menlo"/>
                <a:cs typeface="Menlo"/>
              </a:rPr>
              <a:t>index.html </a:t>
            </a:r>
            <a:r>
              <a:rPr sz="1100" spc="-5" dirty="0">
                <a:latin typeface="Verdana"/>
                <a:cs typeface="Verdana"/>
              </a:rPr>
              <a:t>file, let's create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input field that we'll bind the</a:t>
            </a:r>
            <a:r>
              <a:rPr sz="1100" spc="31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entryInput</a:t>
            </a:r>
            <a:endParaRPr sz="1050" dirty="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330" y="9281612"/>
            <a:ext cx="64135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5" dirty="0">
                <a:latin typeface="Verdana"/>
                <a:cs typeface="Verdana"/>
              </a:rPr>
              <a:t>variable: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9190" y="9661215"/>
            <a:ext cx="2019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10" dirty="0">
                <a:latin typeface="Verdana"/>
                <a:cs typeface="Verdana"/>
              </a:rPr>
              <a:t>11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3330" y="9281612"/>
            <a:ext cx="17976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controller's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scope: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41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</a:t>
            </a:r>
            <a:r>
              <a:rPr sz="1050" b="1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ng-controller=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"DashboardController"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&lt;h1&gt;</a:t>
            </a:r>
            <a:r>
              <a:rPr sz="1050" spc="20" dirty="0">
                <a:latin typeface="Menlo"/>
                <a:cs typeface="Menlo"/>
              </a:rPr>
              <a:t>{{ today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&lt;/h1&gt;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&lt;h2&gt;</a:t>
            </a:r>
            <a:r>
              <a:rPr sz="1050" spc="20" dirty="0">
                <a:latin typeface="Menlo"/>
                <a:cs typeface="Menlo"/>
              </a:rPr>
              <a:t>Welcome back {{ name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&lt;/h2&gt;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&lt;input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ng-model=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"entryInput"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type=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"text"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placeholder=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"New Entry"</a:t>
            </a:r>
            <a:r>
              <a:rPr sz="1050" spc="7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/&gt;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&lt;/div&gt;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  <a:spcBef>
                <a:spcPts val="795"/>
              </a:spcBef>
            </a:pPr>
            <a:r>
              <a:rPr sz="1100" spc="-10" dirty="0">
                <a:latin typeface="Verdana"/>
                <a:cs typeface="Verdana"/>
              </a:rPr>
              <a:t>Anytime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input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box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value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changed,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$scope.entryInput</a:t>
            </a:r>
            <a:r>
              <a:rPr sz="1050" spc="-36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change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thanks  to the bi-directional data-binding. </a:t>
            </a:r>
            <a:r>
              <a:rPr sz="1100" spc="-10" dirty="0">
                <a:latin typeface="Verdana"/>
                <a:cs typeface="Verdana"/>
              </a:rPr>
              <a:t>Our updated </a:t>
            </a:r>
            <a:r>
              <a:rPr sz="1100" spc="-5" dirty="0">
                <a:latin typeface="Verdana"/>
                <a:cs typeface="Verdana"/>
              </a:rPr>
              <a:t>controller looks</a:t>
            </a:r>
            <a:r>
              <a:rPr sz="1100" spc="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like: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'myApp.controllers'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346075" marR="3301365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'FrameController'</a:t>
            </a:r>
            <a:r>
              <a:rPr sz="1050" spc="20" dirty="0">
                <a:latin typeface="Menlo"/>
                <a:cs typeface="Menlo"/>
              </a:rPr>
              <a:t>, 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today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</a:t>
            </a:r>
            <a:r>
              <a:rPr sz="1050" b="1" spc="-2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name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"Ari Lerner"</a:t>
            </a:r>
            <a:r>
              <a:rPr sz="1050" spc="20" dirty="0">
                <a:latin typeface="Menlo"/>
                <a:cs typeface="Menlo"/>
              </a:rPr>
              <a:t>;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logged-in user's</a:t>
            </a:r>
            <a:r>
              <a:rPr sz="1050" i="1" spc="6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name</a:t>
            </a:r>
            <a:endParaRPr sz="1050">
              <a:latin typeface="Menlo"/>
              <a:cs typeface="Menlo"/>
            </a:endParaRPr>
          </a:p>
          <a:p>
            <a:pPr marL="346075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</a:t>
            </a:r>
            <a:endParaRPr sz="1050">
              <a:latin typeface="Menlo"/>
              <a:cs typeface="Menlo"/>
            </a:endParaRPr>
          </a:p>
          <a:p>
            <a:pPr marL="346075" marR="3051175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'DashboardController'</a:t>
            </a:r>
            <a:r>
              <a:rPr sz="1050" spc="20" dirty="0">
                <a:latin typeface="Menlo"/>
                <a:cs typeface="Menlo"/>
              </a:rPr>
              <a:t>, 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entryInput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undefined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346075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58775" marR="351155" algn="just">
              <a:lnSpc>
                <a:spcPct val="102699"/>
              </a:lnSpc>
              <a:spcBef>
                <a:spcPts val="795"/>
              </a:spcBef>
            </a:pPr>
            <a:r>
              <a:rPr sz="1100" spc="-10" dirty="0">
                <a:latin typeface="Verdana"/>
                <a:cs typeface="Verdana"/>
              </a:rPr>
              <a:t>Because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want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input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field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start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undefined,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not</a:t>
            </a:r>
            <a:r>
              <a:rPr sz="1100" b="1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  reference it in the </a:t>
            </a:r>
            <a:r>
              <a:rPr sz="1050" spc="20" dirty="0">
                <a:latin typeface="Menlo"/>
                <a:cs typeface="Menlo"/>
              </a:rPr>
              <a:t>DashboardController</a:t>
            </a:r>
            <a:r>
              <a:rPr sz="1100" spc="20" dirty="0">
                <a:latin typeface="Verdana"/>
                <a:cs typeface="Verdana"/>
              </a:rPr>
              <a:t>, </a:t>
            </a:r>
            <a:r>
              <a:rPr sz="1100" spc="-5" dirty="0">
                <a:latin typeface="Verdana"/>
                <a:cs typeface="Verdana"/>
              </a:rPr>
              <a:t>as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did </a:t>
            </a:r>
            <a:r>
              <a:rPr sz="1100" spc="-10" dirty="0">
                <a:latin typeface="Verdana"/>
                <a:cs typeface="Verdana"/>
              </a:rPr>
              <a:t>above </a:t>
            </a:r>
            <a:r>
              <a:rPr sz="1100" spc="-5" dirty="0">
                <a:latin typeface="Verdana"/>
                <a:cs typeface="Verdana"/>
              </a:rPr>
              <a:t>for the </a:t>
            </a:r>
            <a:r>
              <a:rPr sz="1050" spc="20" dirty="0">
                <a:latin typeface="Menlo"/>
                <a:cs typeface="Menlo"/>
              </a:rPr>
              <a:t>name </a:t>
            </a:r>
            <a:r>
              <a:rPr sz="1100" spc="-10" dirty="0">
                <a:latin typeface="Verdana"/>
                <a:cs typeface="Verdana"/>
              </a:rPr>
              <a:t>and  </a:t>
            </a:r>
            <a:r>
              <a:rPr sz="1050" spc="20" dirty="0">
                <a:latin typeface="Menlo"/>
                <a:cs typeface="Menlo"/>
              </a:rPr>
              <a:t>today </a:t>
            </a:r>
            <a:r>
              <a:rPr sz="1100" spc="-5" dirty="0">
                <a:latin typeface="Verdana"/>
                <a:cs typeface="Verdana"/>
              </a:rPr>
              <a:t>attributes. It is </a:t>
            </a:r>
            <a:r>
              <a:rPr sz="1100" spc="-10" dirty="0">
                <a:latin typeface="Verdana"/>
                <a:cs typeface="Verdana"/>
              </a:rPr>
              <a:t>good </a:t>
            </a:r>
            <a:r>
              <a:rPr sz="1100" spc="-5" dirty="0">
                <a:latin typeface="Verdana"/>
                <a:cs typeface="Verdana"/>
              </a:rPr>
              <a:t>practice, </a:t>
            </a:r>
            <a:r>
              <a:rPr sz="1100" spc="-10" dirty="0">
                <a:latin typeface="Verdana"/>
                <a:cs typeface="Verdana"/>
              </a:rPr>
              <a:t>however </a:t>
            </a:r>
            <a:r>
              <a:rPr sz="1100" spc="-5" dirty="0">
                <a:latin typeface="Verdana"/>
                <a:cs typeface="Verdana"/>
              </a:rPr>
              <a:t>to create variables inside the  controller to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explicit.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  <a:spcBef>
                <a:spcPts val="785"/>
              </a:spcBef>
            </a:pPr>
            <a:r>
              <a:rPr sz="1100" spc="-5" dirty="0">
                <a:latin typeface="Verdana"/>
                <a:cs typeface="Verdana"/>
              </a:rPr>
              <a:t>In the following snippets, we'll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setting </a:t>
            </a:r>
            <a:r>
              <a:rPr sz="1100" spc="-10" dirty="0">
                <a:latin typeface="Verdana"/>
                <a:cs typeface="Verdana"/>
              </a:rPr>
              <a:t>up </a:t>
            </a:r>
            <a:r>
              <a:rPr sz="1100" spc="-5" dirty="0">
                <a:latin typeface="Verdana"/>
                <a:cs typeface="Verdana"/>
              </a:rPr>
              <a:t>the functionality of our </a:t>
            </a:r>
            <a:r>
              <a:rPr sz="1100" spc="-10" dirty="0">
                <a:latin typeface="Verdana"/>
                <a:cs typeface="Verdana"/>
              </a:rPr>
              <a:t>app </a:t>
            </a:r>
            <a:r>
              <a:rPr sz="1100" spc="-5" dirty="0">
                <a:latin typeface="Verdana"/>
                <a:cs typeface="Verdana"/>
              </a:rPr>
              <a:t>the will allow  users to input their friends into the todo input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box.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Verdana"/>
                <a:cs typeface="Verdana"/>
              </a:rPr>
              <a:t>watch</a:t>
            </a:r>
            <a:r>
              <a:rPr sz="1100" i="1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entryInput</a:t>
            </a:r>
            <a:r>
              <a:rPr sz="1050" spc="-31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field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parse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value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entered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#hashtags,  links,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@users.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58775" marR="351790" algn="just">
              <a:lnSpc>
                <a:spcPct val="102699"/>
              </a:lnSpc>
              <a:spcBef>
                <a:spcPts val="785"/>
              </a:spcBef>
            </a:pPr>
            <a:r>
              <a:rPr sz="1100" spc="-5" dirty="0">
                <a:latin typeface="Verdana"/>
                <a:cs typeface="Verdana"/>
              </a:rPr>
              <a:t>Note: we'll </a:t>
            </a:r>
            <a:r>
              <a:rPr sz="1100" spc="-10" dirty="0">
                <a:latin typeface="Verdana"/>
                <a:cs typeface="Verdana"/>
              </a:rPr>
              <a:t>move </a:t>
            </a:r>
            <a:r>
              <a:rPr sz="1100" spc="-5" dirty="0">
                <a:latin typeface="Verdana"/>
                <a:cs typeface="Verdana"/>
              </a:rPr>
              <a:t>this functionality into a </a:t>
            </a:r>
            <a:r>
              <a:rPr sz="1050" spc="20" dirty="0">
                <a:latin typeface="Menlo"/>
                <a:cs typeface="Menlo"/>
              </a:rPr>
              <a:t>$filter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keep </a:t>
            </a:r>
            <a:r>
              <a:rPr sz="1100" spc="-5" dirty="0">
                <a:latin typeface="Verdana"/>
                <a:cs typeface="Verdana"/>
              </a:rPr>
              <a:t>our controllers  clean.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spc="-5" dirty="0">
                <a:latin typeface="Verdana"/>
                <a:cs typeface="Verdana"/>
              </a:rPr>
              <a:t>Looking at our current view,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haven't </a:t>
            </a:r>
            <a:r>
              <a:rPr sz="1100" spc="-10" dirty="0">
                <a:latin typeface="Verdana"/>
                <a:cs typeface="Verdana"/>
              </a:rPr>
              <a:t>changed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html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</a:t>
            </a:r>
            <a:r>
              <a:rPr sz="1050" b="1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ng-controller=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"DashboardController"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&lt;h1&gt;</a:t>
            </a:r>
            <a:r>
              <a:rPr sz="1050" spc="20" dirty="0">
                <a:latin typeface="Menlo"/>
                <a:cs typeface="Menlo"/>
              </a:rPr>
              <a:t>{{ today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&lt;/h1&gt;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&lt;h2&gt;</a:t>
            </a:r>
            <a:r>
              <a:rPr sz="1050" spc="20" dirty="0">
                <a:latin typeface="Menlo"/>
                <a:cs typeface="Menlo"/>
              </a:rPr>
              <a:t>Welcome back {{ name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&lt;/h2&gt;</a:t>
            </a:r>
            <a:endParaRPr sz="1050">
              <a:latin typeface="Menlo"/>
              <a:cs typeface="Menlo"/>
            </a:endParaRPr>
          </a:p>
          <a:p>
            <a:pPr marL="679450" marR="3218180" indent="-50101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&lt;input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ng-model=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"entryInput"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type=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"text"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placeholder=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"New Entry"</a:t>
            </a:r>
            <a:r>
              <a:rPr sz="1050" spc="-2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/&gt;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&lt;/div&gt;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Verdana"/>
                <a:cs typeface="Verdana"/>
              </a:rPr>
              <a:t>Also </a:t>
            </a:r>
            <a:r>
              <a:rPr sz="1100" spc="-10" dirty="0">
                <a:latin typeface="Verdana"/>
                <a:cs typeface="Verdana"/>
              </a:rPr>
              <a:t>suppose </a:t>
            </a:r>
            <a:r>
              <a:rPr sz="1100" spc="-5" dirty="0">
                <a:latin typeface="Verdana"/>
                <a:cs typeface="Verdana"/>
              </a:rPr>
              <a:t>that we've got a list of friends that are associated with the current  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49185"/>
            <a:ext cx="6074410" cy="860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 marR="471932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users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"ari"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"twitter"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"@auser"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"nate"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"twitter"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"@eigenjoy"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$watch</a:t>
            </a:r>
            <a:r>
              <a:rPr sz="1050" spc="-280" dirty="0">
                <a:latin typeface="Menlo"/>
                <a:cs typeface="Menlo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entryInput</a:t>
            </a:r>
            <a:r>
              <a:rPr sz="1050" spc="-28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value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track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changes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happen  on </a:t>
            </a:r>
            <a:r>
              <a:rPr sz="1100" spc="-5" dirty="0">
                <a:latin typeface="Verdana"/>
                <a:cs typeface="Verdana"/>
              </a:rPr>
              <a:t>it. </a:t>
            </a:r>
            <a:r>
              <a:rPr sz="1100" spc="-10" dirty="0">
                <a:latin typeface="Verdana"/>
                <a:cs typeface="Verdana"/>
              </a:rPr>
              <a:t>When </a:t>
            </a:r>
            <a:r>
              <a:rPr sz="1100" spc="-5" dirty="0">
                <a:latin typeface="Verdana"/>
                <a:cs typeface="Verdana"/>
              </a:rPr>
              <a:t>the value changes, we'll </a:t>
            </a:r>
            <a:r>
              <a:rPr sz="1100" spc="-10" dirty="0">
                <a:latin typeface="Verdana"/>
                <a:cs typeface="Verdana"/>
              </a:rPr>
              <a:t>want </a:t>
            </a:r>
            <a:r>
              <a:rPr sz="1100" spc="-5" dirty="0">
                <a:latin typeface="Verdana"/>
                <a:cs typeface="Verdana"/>
              </a:rPr>
              <a:t>to try to </a:t>
            </a:r>
            <a:r>
              <a:rPr sz="1100" spc="-10" dirty="0">
                <a:latin typeface="Verdana"/>
                <a:cs typeface="Verdana"/>
              </a:rPr>
              <a:t>match any </a:t>
            </a:r>
            <a:r>
              <a:rPr sz="1100" spc="-5" dirty="0">
                <a:latin typeface="Verdana"/>
                <a:cs typeface="Verdana"/>
              </a:rPr>
              <a:t>user that is set in the  input </a:t>
            </a:r>
            <a:r>
              <a:rPr sz="1100" spc="-10" dirty="0">
                <a:latin typeface="Verdana"/>
                <a:cs typeface="Verdana"/>
              </a:rPr>
              <a:t>box </a:t>
            </a:r>
            <a:r>
              <a:rPr sz="1100" spc="-5" dirty="0">
                <a:latin typeface="Verdana"/>
                <a:cs typeface="Verdana"/>
              </a:rPr>
              <a:t>with tokens that start with a </a:t>
            </a:r>
            <a:r>
              <a:rPr sz="1050" spc="20" dirty="0">
                <a:latin typeface="Menlo"/>
                <a:cs typeface="Menlo"/>
              </a:rPr>
              <a:t>@ </a:t>
            </a:r>
            <a:r>
              <a:rPr sz="1100" spc="-5" dirty="0">
                <a:latin typeface="Verdana"/>
                <a:cs typeface="Verdana"/>
              </a:rPr>
              <a:t>symbol, </a:t>
            </a:r>
            <a:r>
              <a:rPr sz="1100" spc="-10" dirty="0">
                <a:latin typeface="Verdana"/>
                <a:cs typeface="Verdana"/>
              </a:rPr>
              <a:t>such </a:t>
            </a:r>
            <a:r>
              <a:rPr sz="1100" spc="-5" dirty="0">
                <a:latin typeface="Verdana"/>
                <a:cs typeface="Verdana"/>
              </a:rPr>
              <a:t>as:</a:t>
            </a:r>
            <a:r>
              <a:rPr sz="1100" spc="-190" dirty="0">
                <a:latin typeface="Verdana"/>
                <a:cs typeface="Verdana"/>
              </a:rPr>
              <a:t> </a:t>
            </a:r>
            <a:r>
              <a:rPr sz="1050" spc="15" dirty="0">
                <a:latin typeface="Menlo"/>
                <a:cs typeface="Menlo"/>
              </a:rPr>
              <a:t>@ari</a:t>
            </a:r>
            <a:r>
              <a:rPr sz="1100" spc="15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As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previously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up,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only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make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sure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inject</a:t>
            </a:r>
            <a:r>
              <a:rPr sz="1100" i="1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$parse</a:t>
            </a:r>
            <a:r>
              <a:rPr sz="1050" spc="-28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into  our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controller: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'DashboardController'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'$parse'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($scope, $parse)</a:t>
            </a:r>
            <a:r>
              <a:rPr sz="1050" spc="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Setting up a watch expression to watch the</a:t>
            </a:r>
            <a:r>
              <a:rPr sz="1050" i="1" spc="6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entryInput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$watch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'entryInput'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(newVal, oldVal, scope)</a:t>
            </a:r>
            <a:r>
              <a:rPr sz="1050" spc="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(newVal !== oldVal)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newVal now has the latest updated</a:t>
            </a:r>
            <a:r>
              <a:rPr sz="1050" i="1" spc="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version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change,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let's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look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through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input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text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box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tokens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start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endParaRPr sz="11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050" spc="20" dirty="0">
                <a:latin typeface="Menlo"/>
                <a:cs typeface="Menlo"/>
              </a:rPr>
              <a:t>@</a:t>
            </a:r>
            <a:r>
              <a:rPr sz="1050" spc="-270" dirty="0">
                <a:latin typeface="Menlo"/>
                <a:cs typeface="Menlo"/>
              </a:rPr>
              <a:t> </a:t>
            </a:r>
            <a:r>
              <a:rPr sz="1100" spc="-10" dirty="0">
                <a:latin typeface="Verdana"/>
                <a:cs typeface="Verdana"/>
              </a:rPr>
              <a:t>symbol </a:t>
            </a:r>
            <a:r>
              <a:rPr sz="1100" spc="-5" dirty="0">
                <a:latin typeface="Verdana"/>
                <a:cs typeface="Verdana"/>
              </a:rPr>
              <a:t>using the built in regex feature of javascript called </a:t>
            </a:r>
            <a:r>
              <a:rPr sz="1050" spc="15" dirty="0">
                <a:latin typeface="Menlo"/>
                <a:cs typeface="Menlo"/>
              </a:rPr>
              <a:t>match()</a:t>
            </a:r>
            <a:r>
              <a:rPr sz="1100" spc="15" dirty="0"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$watch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'entryInput'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(newVal, oldVal, scope)</a:t>
            </a:r>
            <a:r>
              <a:rPr sz="1050" spc="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(newVal !== oldVal)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Look for any part of the string that starts with</a:t>
            </a:r>
            <a:r>
              <a:rPr sz="1050" i="1" spc="6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@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strUsers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=</a:t>
            </a:r>
            <a:endParaRPr sz="1050">
              <a:latin typeface="Menlo"/>
              <a:cs typeface="Menlo"/>
            </a:endParaRPr>
          </a:p>
          <a:p>
            <a:pPr marL="512445" marR="263398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newVal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[@]+[A-Za-z0-9_]+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/g</a:t>
            </a:r>
            <a:r>
              <a:rPr sz="1050" spc="20" dirty="0">
                <a:latin typeface="Menlo"/>
                <a:cs typeface="Menlo"/>
              </a:rPr>
              <a:t>),  i;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If any part of the string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starts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with @, then</a:t>
            </a:r>
            <a:r>
              <a:rPr sz="1050" i="1" spc="-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we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will have a list of those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tokens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in</a:t>
            </a:r>
            <a:r>
              <a:rPr sz="1050" i="1" spc="-4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strUsers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(strUsers)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We'll loop through our users and parse the</a:t>
            </a:r>
            <a:r>
              <a:rPr sz="1050" i="1" spc="5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$scope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looking for</a:t>
            </a:r>
            <a:r>
              <a:rPr sz="1050" i="1" spc="-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user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(i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i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strUsers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</a:t>
            </a:r>
            <a:r>
              <a:rPr sz="1050" spc="20" dirty="0">
                <a:latin typeface="Menlo"/>
                <a:cs typeface="Menlo"/>
              </a:rPr>
              <a:t>; i++)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Found user in the form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@[user]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user =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strUsers[i];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5045" cy="8379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looping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through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may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storing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  local variable of </a:t>
            </a:r>
            <a:r>
              <a:rPr sz="1050" spc="15" dirty="0">
                <a:latin typeface="Menlo"/>
                <a:cs typeface="Menlo"/>
              </a:rPr>
              <a:t>user</a:t>
            </a:r>
            <a:r>
              <a:rPr sz="1100" spc="15" dirty="0">
                <a:latin typeface="Verdana"/>
                <a:cs typeface="Verdana"/>
              </a:rPr>
              <a:t>. </a:t>
            </a:r>
            <a:r>
              <a:rPr sz="1100" spc="-5" dirty="0">
                <a:latin typeface="Verdana"/>
                <a:cs typeface="Verdana"/>
              </a:rPr>
              <a:t>Let's modify the loop to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$parse </a:t>
            </a:r>
            <a:r>
              <a:rPr sz="1100" spc="-5" dirty="0">
                <a:latin typeface="Verdana"/>
                <a:cs typeface="Verdana"/>
              </a:rPr>
              <a:t>service to look through  the current </a:t>
            </a:r>
            <a:r>
              <a:rPr sz="1100" spc="-10" dirty="0">
                <a:latin typeface="Verdana"/>
                <a:cs typeface="Verdana"/>
              </a:rPr>
              <a:t>scope </a:t>
            </a:r>
            <a:r>
              <a:rPr sz="1100" spc="-5" dirty="0">
                <a:latin typeface="Verdana"/>
                <a:cs typeface="Verdana"/>
              </a:rPr>
              <a:t>for the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(i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i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strUsers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</a:t>
            </a:r>
            <a:r>
              <a:rPr sz="1050" spc="20" dirty="0">
                <a:latin typeface="Menlo"/>
                <a:cs typeface="Menlo"/>
              </a:rPr>
              <a:t>; i++)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Found user in the form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@[user]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Remove the @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symbol</a:t>
            </a:r>
            <a:endParaRPr sz="1050">
              <a:latin typeface="Menlo"/>
              <a:cs typeface="Menlo"/>
            </a:endParaRPr>
          </a:p>
          <a:p>
            <a:pPr marL="179070" marR="371856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user = strUsers[i],  cleanUser =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user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slice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),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In here, we'll look up the cleanUser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in the local scope users</a:t>
            </a:r>
            <a:r>
              <a:rPr sz="1050" i="1" spc="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object.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For instance, if the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user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inputted "@ari" in the input,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this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would try to</a:t>
            </a:r>
            <a:r>
              <a:rPr sz="1050" i="1" spc="-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find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users.ari in the local</a:t>
            </a:r>
            <a:r>
              <a:rPr sz="1050" i="1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scope.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parsedUser =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$parse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"users." </a:t>
            </a:r>
            <a:r>
              <a:rPr sz="1050" spc="20" dirty="0">
                <a:latin typeface="Menlo"/>
                <a:cs typeface="Menlo"/>
              </a:rPr>
              <a:t>+</a:t>
            </a:r>
            <a:r>
              <a:rPr sz="1050" spc="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cleanUser)(scope);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(parsedUser)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 user was found on our scope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in</a:t>
            </a:r>
            <a:endParaRPr sz="1050">
              <a:latin typeface="Menlo"/>
              <a:cs typeface="Menlo"/>
            </a:endParaRPr>
          </a:p>
          <a:p>
            <a:pPr marL="346075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 "users"</a:t>
            </a:r>
            <a:r>
              <a:rPr sz="1050" i="1" spc="-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object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No user was found on our scope in</a:t>
            </a:r>
            <a:endParaRPr sz="1050">
              <a:latin typeface="Menlo"/>
              <a:cs typeface="Menlo"/>
            </a:endParaRPr>
          </a:p>
          <a:p>
            <a:pPr marL="346075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 "users"</a:t>
            </a:r>
            <a:r>
              <a:rPr sz="1050" i="1" spc="-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object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From </a:t>
            </a:r>
            <a:r>
              <a:rPr sz="1100" spc="-5" dirty="0">
                <a:latin typeface="Verdana"/>
                <a:cs typeface="Verdana"/>
              </a:rPr>
              <a:t>here, </a:t>
            </a:r>
            <a:r>
              <a:rPr sz="1100" spc="-10" dirty="0">
                <a:latin typeface="Verdana"/>
                <a:cs typeface="Verdana"/>
              </a:rPr>
              <a:t>we can assume we have </a:t>
            </a:r>
            <a:r>
              <a:rPr sz="1100" spc="-5" dirty="0">
                <a:latin typeface="Verdana"/>
                <a:cs typeface="Verdana"/>
              </a:rPr>
              <a:t>the user in the parsedUser object if it's found </a:t>
            </a:r>
            <a:r>
              <a:rPr sz="1100" spc="-10" dirty="0">
                <a:latin typeface="Verdana"/>
                <a:cs typeface="Verdana"/>
              </a:rPr>
              <a:t>on 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local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``users''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object.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parsedUser</a:t>
            </a:r>
            <a:r>
              <a:rPr sz="1050" spc="-30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undefined,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means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could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not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find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  user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15" dirty="0">
                <a:latin typeface="Menlo"/>
                <a:cs typeface="Menlo"/>
              </a:rPr>
              <a:t>scope</a:t>
            </a:r>
            <a:r>
              <a:rPr sz="1100" spc="15" dirty="0">
                <a:latin typeface="Verdana"/>
                <a:cs typeface="Verdana"/>
              </a:rPr>
              <a:t>. </a:t>
            </a:r>
            <a:r>
              <a:rPr sz="1100" spc="-5" dirty="0">
                <a:latin typeface="Verdana"/>
                <a:cs typeface="Verdana"/>
              </a:rPr>
              <a:t>If it is found, then </a:t>
            </a:r>
            <a:r>
              <a:rPr sz="1050" spc="20" dirty="0">
                <a:latin typeface="Menlo"/>
                <a:cs typeface="Menlo"/>
              </a:rPr>
              <a:t>parsedUser </a:t>
            </a:r>
            <a:r>
              <a:rPr sz="1100" spc="-5" dirty="0">
                <a:latin typeface="Verdana"/>
                <a:cs typeface="Verdana"/>
              </a:rPr>
              <a:t>will contain the object, if not, then  it will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undefined.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950">
              <a:latin typeface="Times New Roman"/>
              <a:cs typeface="Times New Roman"/>
            </a:endParaRPr>
          </a:p>
          <a:p>
            <a:pPr marL="358775" marR="351155" algn="just">
              <a:lnSpc>
                <a:spcPct val="102600"/>
              </a:lnSpc>
            </a:pPr>
            <a:r>
              <a:rPr sz="1100" spc="-10" dirty="0">
                <a:latin typeface="Verdana"/>
                <a:cs typeface="Verdana"/>
              </a:rPr>
              <a:t>Note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example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simply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demonstrate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how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$parse  </a:t>
            </a:r>
            <a:r>
              <a:rPr sz="1100" spc="-5" dirty="0">
                <a:latin typeface="Verdana"/>
                <a:cs typeface="Verdana"/>
              </a:rPr>
              <a:t>service. </a:t>
            </a:r>
            <a:r>
              <a:rPr sz="1100" spc="-1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cleaner, </a:t>
            </a:r>
            <a:r>
              <a:rPr sz="1100" spc="-10" dirty="0">
                <a:latin typeface="Verdana"/>
                <a:cs typeface="Verdana"/>
              </a:rPr>
              <a:t>more </a:t>
            </a:r>
            <a:r>
              <a:rPr sz="1100" spc="-5" dirty="0">
                <a:latin typeface="Verdana"/>
                <a:cs typeface="Verdana"/>
              </a:rPr>
              <a:t>performant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of doing this </a:t>
            </a:r>
            <a:r>
              <a:rPr sz="1100" spc="-10" dirty="0">
                <a:latin typeface="Verdana"/>
                <a:cs typeface="Verdana"/>
              </a:rPr>
              <a:t>would be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  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method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scope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looks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rather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appending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string  as we've </a:t>
            </a:r>
            <a:r>
              <a:rPr sz="1100" spc="-10" dirty="0">
                <a:latin typeface="Verdana"/>
                <a:cs typeface="Verdana"/>
              </a:rPr>
              <a:t>done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above.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From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here,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choose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what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want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parsedUser</a:t>
            </a:r>
            <a:r>
              <a:rPr sz="1050" spc="-32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object.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case,  we'll store it </a:t>
            </a:r>
            <a:r>
              <a:rPr sz="1100" spc="-10" dirty="0">
                <a:latin typeface="Verdana"/>
                <a:cs typeface="Verdana"/>
              </a:rPr>
              <a:t>when we </a:t>
            </a:r>
            <a:r>
              <a:rPr sz="1100" spc="-5" dirty="0">
                <a:latin typeface="Verdana"/>
                <a:cs typeface="Verdana"/>
              </a:rPr>
              <a:t>build the parse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050" spc="15" dirty="0">
                <a:latin typeface="Menlo"/>
                <a:cs typeface="Menlo"/>
              </a:rPr>
              <a:t>$filter</a:t>
            </a:r>
            <a:r>
              <a:rPr sz="1100" spc="15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app,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several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filters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enable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expected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behavior  of the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0310"/>
            <a:ext cx="6074410" cy="80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marR="5080" indent="-144780">
              <a:lnSpc>
                <a:spcPct val="102699"/>
              </a:lnSpc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blankIfNegative - a filter that ensures only the dates in the calendar's </a:t>
            </a:r>
            <a:r>
              <a:rPr sz="1100" spc="-10" dirty="0">
                <a:latin typeface="Verdana"/>
                <a:cs typeface="Verdana"/>
              </a:rPr>
              <a:t>month </a:t>
            </a:r>
            <a:r>
              <a:rPr sz="1100" spc="-5" dirty="0">
                <a:latin typeface="Verdana"/>
                <a:cs typeface="Verdana"/>
              </a:rPr>
              <a:t>ap-  pears</a:t>
            </a:r>
            <a:endParaRPr sz="1100">
              <a:latin typeface="Verdana"/>
              <a:cs typeface="Verdana"/>
            </a:endParaRPr>
          </a:p>
          <a:p>
            <a:pPr marL="358775" marR="5080" indent="-144780">
              <a:lnSpc>
                <a:spcPct val="102699"/>
              </a:lnSpc>
              <a:spcBef>
                <a:spcPts val="9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excludeByDate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-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not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belong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keep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(such  as today, </a:t>
            </a:r>
            <a:r>
              <a:rPr sz="1100" spc="-10" dirty="0">
                <a:latin typeface="Verdana"/>
                <a:cs typeface="Verdana"/>
              </a:rPr>
              <a:t>tomorrow, </a:t>
            </a:r>
            <a:r>
              <a:rPr sz="1100" spc="-5" dirty="0">
                <a:latin typeface="Verdana"/>
                <a:cs typeface="Verdana"/>
              </a:rPr>
              <a:t>next </a:t>
            </a:r>
            <a:r>
              <a:rPr sz="1100" spc="-10" dirty="0">
                <a:latin typeface="Verdana"/>
                <a:cs typeface="Verdana"/>
              </a:rPr>
              <a:t>week,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etc.)</a:t>
            </a:r>
            <a:endParaRPr sz="1100">
              <a:latin typeface="Verdana"/>
              <a:cs typeface="Verdana"/>
            </a:endParaRPr>
          </a:p>
          <a:p>
            <a:pPr marL="358775" marR="5715" indent="-144780">
              <a:lnSpc>
                <a:spcPct val="102699"/>
              </a:lnSpc>
              <a:spcBef>
                <a:spcPts val="100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parseEntry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-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parses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entryInput</a:t>
            </a:r>
            <a:r>
              <a:rPr sz="1050" spc="-30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field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pulls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interesting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tags,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users,  urls,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dates that the user writes into the entry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field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searchFilter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-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search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enables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live</a:t>
            </a:r>
            <a:r>
              <a:rPr sz="1100" i="1" spc="-6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search</a:t>
            </a:r>
            <a:r>
              <a:rPr sz="1100" i="1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current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list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events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nest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myApp.filters</a:t>
            </a:r>
            <a:r>
              <a:rPr sz="1050" spc="-305" dirty="0">
                <a:latin typeface="Menlo"/>
                <a:cs typeface="Menlo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best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practice: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'myApp.filters'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ensure that this </a:t>
            </a:r>
            <a:r>
              <a:rPr sz="1100" spc="-10" dirty="0">
                <a:latin typeface="Verdana"/>
                <a:cs typeface="Verdana"/>
              </a:rPr>
              <a:t>module </a:t>
            </a:r>
            <a:r>
              <a:rPr sz="1100" spc="-5" dirty="0">
                <a:latin typeface="Verdana"/>
                <a:cs typeface="Verdana"/>
              </a:rPr>
              <a:t>is set as a </a:t>
            </a:r>
            <a:r>
              <a:rPr sz="1100" spc="-10" dirty="0">
                <a:latin typeface="Verdana"/>
                <a:cs typeface="Verdana"/>
              </a:rPr>
              <a:t>dependency </a:t>
            </a:r>
            <a:r>
              <a:rPr sz="1100" spc="-5" dirty="0">
                <a:latin typeface="Verdana"/>
                <a:cs typeface="Verdana"/>
              </a:rPr>
              <a:t>for our app, we'll </a:t>
            </a:r>
            <a:r>
              <a:rPr sz="1100" spc="-10" dirty="0">
                <a:latin typeface="Verdana"/>
                <a:cs typeface="Verdana"/>
              </a:rPr>
              <a:t>add  </a:t>
            </a:r>
            <a:r>
              <a:rPr sz="1100" spc="-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Menlo"/>
                <a:cs typeface="Menlo"/>
              </a:rPr>
              <a:t>myApp.filters </a:t>
            </a:r>
            <a:r>
              <a:rPr sz="1100" spc="-5" dirty="0">
                <a:latin typeface="Verdana"/>
                <a:cs typeface="Verdana"/>
              </a:rPr>
              <a:t>as a runtime </a:t>
            </a:r>
            <a:r>
              <a:rPr sz="1100" spc="-10" dirty="0">
                <a:latin typeface="Verdana"/>
                <a:cs typeface="Verdana"/>
              </a:rPr>
              <a:t>dependency </a:t>
            </a:r>
            <a:r>
              <a:rPr sz="1100" spc="-5" dirty="0">
                <a:latin typeface="Verdana"/>
                <a:cs typeface="Verdana"/>
              </a:rPr>
              <a:t>in our </a:t>
            </a:r>
            <a:r>
              <a:rPr sz="1050" spc="20" dirty="0">
                <a:latin typeface="Menlo"/>
                <a:cs typeface="Menlo"/>
              </a:rPr>
              <a:t>myApp </a:t>
            </a:r>
            <a:r>
              <a:rPr sz="1100" spc="-10" dirty="0">
                <a:latin typeface="Verdana"/>
                <a:cs typeface="Verdana"/>
              </a:rPr>
              <a:t>module </a:t>
            </a:r>
            <a:r>
              <a:rPr sz="1100" spc="-5" dirty="0">
                <a:latin typeface="Verdana"/>
                <a:cs typeface="Verdana"/>
              </a:rPr>
              <a:t>definition (in our  </a:t>
            </a:r>
            <a:r>
              <a:rPr sz="1050" spc="20" dirty="0">
                <a:latin typeface="Menlo"/>
                <a:cs typeface="Menlo"/>
              </a:rPr>
              <a:t>js/app.js</a:t>
            </a:r>
            <a:r>
              <a:rPr sz="1050" spc="-32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file):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79070" marR="396875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'myApp'</a:t>
            </a:r>
            <a:r>
              <a:rPr sz="1050" spc="20" dirty="0">
                <a:latin typeface="Menlo"/>
                <a:cs typeface="Menlo"/>
              </a:rPr>
              <a:t>, [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'myApp.filters'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Verdana"/>
                <a:cs typeface="Verdana"/>
              </a:rPr>
              <a:t>2.0.0.7.   </a:t>
            </a:r>
            <a:r>
              <a:rPr sz="1100" b="1" spc="-10" dirty="0">
                <a:latin typeface="Verdana"/>
                <a:cs typeface="Verdana"/>
              </a:rPr>
              <a:t>blankIfNegative</a:t>
            </a:r>
            <a:r>
              <a:rPr sz="1100" b="1" spc="-60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filter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blankIfNegative</a:t>
            </a:r>
            <a:r>
              <a:rPr sz="1050" spc="-35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filter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HTML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prevent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negative  values from </a:t>
            </a:r>
            <a:r>
              <a:rPr sz="1100" spc="-10" dirty="0">
                <a:latin typeface="Verdana"/>
                <a:cs typeface="Verdana"/>
              </a:rPr>
              <a:t>showing up </a:t>
            </a:r>
            <a:r>
              <a:rPr sz="1100" spc="-5" dirty="0">
                <a:latin typeface="Verdana"/>
                <a:cs typeface="Verdana"/>
              </a:rPr>
              <a:t>in the calendar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table.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As we have </a:t>
            </a:r>
            <a:r>
              <a:rPr sz="1100" spc="-5" dirty="0">
                <a:latin typeface="Verdana"/>
                <a:cs typeface="Verdana"/>
              </a:rPr>
              <a:t>not yet created our calendar's directive, this </a:t>
            </a:r>
            <a:r>
              <a:rPr sz="1050" spc="20" dirty="0">
                <a:latin typeface="Menlo"/>
                <a:cs typeface="Menlo"/>
              </a:rPr>
              <a:t>filter </a:t>
            </a:r>
            <a:r>
              <a:rPr sz="1100" spc="-5" dirty="0">
                <a:latin typeface="Verdana"/>
                <a:cs typeface="Verdana"/>
              </a:rPr>
              <a:t>will </a:t>
            </a:r>
            <a:r>
              <a:rPr sz="1100" spc="-10" dirty="0">
                <a:latin typeface="Verdana"/>
                <a:cs typeface="Verdana"/>
              </a:rPr>
              <a:t>be used </a:t>
            </a:r>
            <a:r>
              <a:rPr sz="1100" spc="-5" dirty="0">
                <a:latin typeface="Verdana"/>
                <a:cs typeface="Verdana"/>
              </a:rPr>
              <a:t>in our  </a:t>
            </a:r>
            <a:r>
              <a:rPr sz="1100" spc="-10" dirty="0">
                <a:latin typeface="Verdana"/>
                <a:cs typeface="Verdana"/>
              </a:rPr>
              <a:t>HTML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show </a:t>
            </a:r>
            <a:r>
              <a:rPr sz="1100" spc="-5" dirty="0">
                <a:latin typeface="Verdana"/>
                <a:cs typeface="Verdana"/>
              </a:rPr>
              <a:t>a space if the value </a:t>
            </a:r>
            <a:r>
              <a:rPr sz="1100" spc="-10" dirty="0">
                <a:latin typeface="Verdana"/>
                <a:cs typeface="Verdana"/>
              </a:rPr>
              <a:t>passed </a:t>
            </a:r>
            <a:r>
              <a:rPr sz="1100" spc="-5" dirty="0">
                <a:latin typeface="Verdana"/>
                <a:cs typeface="Verdana"/>
              </a:rPr>
              <a:t>in is non-positive. For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instance: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&lt;h2&gt;</a:t>
            </a:r>
            <a:r>
              <a:rPr sz="1050" spc="20" dirty="0">
                <a:latin typeface="Menlo"/>
                <a:cs typeface="Menlo"/>
              </a:rPr>
              <a:t>{{ 15 | blankIfNegative 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&lt;/h2&gt;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&lt;!-- 15</a:t>
            </a:r>
            <a:r>
              <a:rPr sz="1050" i="1" spc="4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&lt;h2&gt;</a:t>
            </a:r>
            <a:r>
              <a:rPr sz="1050" spc="20" dirty="0">
                <a:latin typeface="Menlo"/>
                <a:cs typeface="Menlo"/>
              </a:rPr>
              <a:t>{{ -15 | blankIfNegative 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&lt;/h2&gt;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</a:t>
            </a:r>
            <a:r>
              <a:rPr sz="1050" i="1" spc="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create this filter,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filter()</a:t>
            </a:r>
            <a:r>
              <a:rPr sz="1050" spc="-28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API: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'myApp.filters'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-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filter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'blankIfNegative'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function</a:t>
            </a:r>
            <a:r>
              <a:rPr sz="1050" spc="20" dirty="0">
                <a:latin typeface="Menlo"/>
                <a:cs typeface="Menlo"/>
              </a:rPr>
              <a:t>(input)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(input &lt;=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)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</a:t>
            </a:r>
            <a:r>
              <a:rPr sz="1050" spc="-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 return</a:t>
            </a:r>
            <a:r>
              <a:rPr sz="1050" b="1" spc="-4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input;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3983" y="855103"/>
            <a:ext cx="3703641" cy="2781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3330" y="3795521"/>
            <a:ext cx="6075045" cy="563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Figure 6: </a:t>
            </a:r>
            <a:r>
              <a:rPr sz="1100" spc="-10" dirty="0">
                <a:latin typeface="Verdana"/>
                <a:cs typeface="Verdana"/>
              </a:rPr>
              <a:t>Custom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100" b="1" spc="-5" dirty="0">
                <a:latin typeface="Verdana"/>
                <a:cs typeface="Verdana"/>
              </a:rPr>
              <a:t>2.0.0.8.   </a:t>
            </a:r>
            <a:r>
              <a:rPr sz="1100" b="1" spc="-10" dirty="0">
                <a:latin typeface="Verdana"/>
                <a:cs typeface="Verdana"/>
              </a:rPr>
              <a:t>excludeByDate</a:t>
            </a:r>
            <a:r>
              <a:rPr sz="1100" b="1" spc="-7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filter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 the </a:t>
            </a:r>
            <a:r>
              <a:rPr sz="1100" spc="-10" dirty="0">
                <a:latin typeface="Verdana"/>
                <a:cs typeface="Verdana"/>
              </a:rPr>
              <a:t>main dashboard view </a:t>
            </a:r>
            <a:r>
              <a:rPr sz="1100" spc="-5" dirty="0">
                <a:latin typeface="Verdana"/>
                <a:cs typeface="Verdana"/>
              </a:rPr>
              <a:t>of our app, we're repeating over the list of our events in  our </a:t>
            </a:r>
            <a:r>
              <a:rPr sz="1100" spc="-10" dirty="0">
                <a:latin typeface="Verdana"/>
                <a:cs typeface="Verdana"/>
              </a:rPr>
              <a:t>Google </a:t>
            </a:r>
            <a:r>
              <a:rPr sz="1100" spc="-5" dirty="0">
                <a:latin typeface="Verdana"/>
                <a:cs typeface="Verdana"/>
              </a:rPr>
              <a:t>calendar. Since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few </a:t>
            </a:r>
            <a:r>
              <a:rPr sz="1100" spc="-5" dirty="0">
                <a:latin typeface="Verdana"/>
                <a:cs typeface="Verdana"/>
              </a:rPr>
              <a:t>date filters as objects in our scope, we'll  </a:t>
            </a:r>
            <a:r>
              <a:rPr sz="1100" spc="-10" dirty="0">
                <a:latin typeface="Verdana"/>
                <a:cs typeface="Verdana"/>
              </a:rPr>
              <a:t>want </a:t>
            </a:r>
            <a:r>
              <a:rPr sz="1100" spc="-5" dirty="0">
                <a:latin typeface="Verdana"/>
                <a:cs typeface="Verdana"/>
              </a:rPr>
              <a:t>to filter </a:t>
            </a:r>
            <a:r>
              <a:rPr sz="1100" spc="-10" dirty="0">
                <a:latin typeface="Verdana"/>
                <a:cs typeface="Verdana"/>
              </a:rPr>
              <a:t>by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HTML,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have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buttons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change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specific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before-by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date.  Clicking </a:t>
            </a:r>
            <a:r>
              <a:rPr sz="1100" spc="-10" dirty="0">
                <a:latin typeface="Verdana"/>
                <a:cs typeface="Verdana"/>
              </a:rPr>
              <a:t>on one </a:t>
            </a:r>
            <a:r>
              <a:rPr sz="1100" spc="-5" dirty="0">
                <a:latin typeface="Verdana"/>
                <a:cs typeface="Verdana"/>
              </a:rPr>
              <a:t>of the filters will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keepDate </a:t>
            </a:r>
            <a:r>
              <a:rPr sz="1100" spc="-5" dirty="0">
                <a:latin typeface="Verdana"/>
                <a:cs typeface="Verdana"/>
              </a:rPr>
              <a:t>property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050" spc="20" dirty="0">
                <a:latin typeface="Menlo"/>
                <a:cs typeface="Menlo"/>
              </a:rPr>
              <a:t>$scope</a:t>
            </a:r>
            <a:r>
              <a:rPr sz="1050" spc="-48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object.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Let's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look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process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bit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deeper.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HTML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looks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similar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following: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&lt;ul&gt;</a:t>
            </a:r>
            <a:endParaRPr sz="1050">
              <a:latin typeface="Menlo"/>
              <a:cs typeface="Menlo"/>
            </a:endParaRPr>
          </a:p>
          <a:p>
            <a:pPr marL="346075" marR="2050414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&lt;li&gt;&lt;a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ng-click=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'keepDate=dateFilters["all"]'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  </a:t>
            </a:r>
            <a:r>
              <a:rPr sz="1050" spc="20" dirty="0">
                <a:latin typeface="Menlo"/>
                <a:cs typeface="Menlo"/>
              </a:rPr>
              <a:t>All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&lt;/a&gt;&lt;/li&gt;</a:t>
            </a:r>
            <a:endParaRPr sz="1050">
              <a:latin typeface="Menlo"/>
              <a:cs typeface="Menlo"/>
            </a:endParaRPr>
          </a:p>
          <a:p>
            <a:pPr marL="346075" marR="188341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&lt;li&gt;&lt;a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ng-click=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'keepDate=dateFilters["today"]'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  </a:t>
            </a:r>
            <a:r>
              <a:rPr sz="1050" spc="20" dirty="0">
                <a:latin typeface="Menlo"/>
                <a:cs typeface="Menlo"/>
              </a:rPr>
              <a:t>Today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&lt;/a&gt;&lt;/li&gt;</a:t>
            </a:r>
            <a:endParaRPr sz="1050">
              <a:latin typeface="Menlo"/>
              <a:cs typeface="Menlo"/>
            </a:endParaRPr>
          </a:p>
          <a:p>
            <a:pPr marL="346075" marR="163322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&lt;li&gt;&lt;a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ng-click=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'keepDate=dateFilters["tomorrow"]'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  </a:t>
            </a:r>
            <a:r>
              <a:rPr sz="1050" spc="20" dirty="0">
                <a:latin typeface="Menlo"/>
                <a:cs typeface="Menlo"/>
              </a:rPr>
              <a:t>Tomorrow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&lt;/a&gt;&lt;/li&gt;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&lt;/ul&gt;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00"/>
              </a:lnSpc>
            </a:pPr>
            <a:r>
              <a:rPr sz="1100" spc="-5" dirty="0">
                <a:latin typeface="Verdana"/>
                <a:cs typeface="Verdana"/>
              </a:rPr>
              <a:t>Clicking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these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links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update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keepDate</a:t>
            </a:r>
            <a:r>
              <a:rPr sz="1050" spc="-34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property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DashboardController</a:t>
            </a:r>
            <a:r>
              <a:rPr sz="1100" spc="20" dirty="0">
                <a:latin typeface="Verdana"/>
                <a:cs typeface="Verdana"/>
              </a:rPr>
              <a:t>.  </a:t>
            </a:r>
            <a:r>
              <a:rPr sz="1100" spc="-5" dirty="0">
                <a:latin typeface="Verdana"/>
                <a:cs typeface="Verdana"/>
              </a:rPr>
              <a:t>Obviously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dateFilters</a:t>
            </a:r>
            <a:r>
              <a:rPr sz="1050" spc="-32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property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scope.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Since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these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dates  won't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5" dirty="0">
                <a:latin typeface="Verdana"/>
                <a:cs typeface="Verdana"/>
              </a:rPr>
              <a:t>often,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set </a:t>
            </a:r>
            <a:r>
              <a:rPr sz="1100" spc="-1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as a single property value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scope.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really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efficient, </a:t>
            </a:r>
            <a:r>
              <a:rPr sz="1100" spc="-10" dirty="0">
                <a:latin typeface="Verdana"/>
                <a:cs typeface="Verdana"/>
              </a:rPr>
              <a:t>we can move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dateFilters </a:t>
            </a:r>
            <a:r>
              <a:rPr sz="1100" spc="-5" dirty="0">
                <a:latin typeface="Verdana"/>
                <a:cs typeface="Verdana"/>
              </a:rPr>
              <a:t>into a</a:t>
            </a:r>
            <a:r>
              <a:rPr sz="1100" spc="-25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49185"/>
            <a:ext cx="6075045" cy="860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 marR="3218180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'DashboardController'</a:t>
            </a:r>
            <a:r>
              <a:rPr sz="1050" spc="20" dirty="0">
                <a:latin typeface="Menlo"/>
                <a:cs typeface="Menlo"/>
              </a:rPr>
              <a:t>, 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date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</a:t>
            </a:r>
            <a:r>
              <a:rPr sz="1050" b="1" spc="-2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513080" marR="388556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dateFilters </a:t>
            </a:r>
            <a:r>
              <a:rPr sz="1050" spc="20" dirty="0">
                <a:latin typeface="Menlo"/>
                <a:cs typeface="Menlo"/>
              </a:rPr>
              <a:t>= {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'all'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'all'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513080" marR="882650">
              <a:lnSpc>
                <a:spcPct val="107500"/>
              </a:lnSpc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'next week'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setDate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getDate</a:t>
            </a:r>
            <a:r>
              <a:rPr sz="1050" spc="20" dirty="0">
                <a:latin typeface="Menlo"/>
                <a:cs typeface="Menlo"/>
              </a:rPr>
              <a:t>() +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7</a:t>
            </a:r>
            <a:r>
              <a:rPr sz="1050" spc="20" dirty="0">
                <a:latin typeface="Menlo"/>
                <a:cs typeface="Menlo"/>
              </a:rPr>
              <a:t>)),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'tomorrow'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chrono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parseDate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'tomorrow at 11:59pm'</a:t>
            </a:r>
            <a:r>
              <a:rPr sz="1050" spc="20" dirty="0">
                <a:latin typeface="Menlo"/>
                <a:cs typeface="Menlo"/>
              </a:rPr>
              <a:t>),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'today'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chrono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parseDate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'today at</a:t>
            </a:r>
            <a:r>
              <a:rPr sz="1050" spc="2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11:59pm'</a:t>
            </a:r>
            <a:r>
              <a:rPr sz="1050" spc="20" dirty="0">
                <a:latin typeface="Menlo"/>
                <a:cs typeface="Menlo"/>
              </a:rPr>
              <a:t>)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>
              <a:latin typeface="Times New Roman"/>
              <a:cs typeface="Times New Roman"/>
            </a:endParaRPr>
          </a:p>
          <a:p>
            <a:pPr marL="358775" marR="35179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Note </a:t>
            </a:r>
            <a:r>
              <a:rPr sz="1100" spc="-5" dirty="0">
                <a:latin typeface="Verdana"/>
                <a:cs typeface="Verdana"/>
              </a:rPr>
              <a:t>that for this function to </a:t>
            </a:r>
            <a:r>
              <a:rPr sz="1100" spc="-10" dirty="0">
                <a:latin typeface="Verdana"/>
                <a:cs typeface="Verdana"/>
              </a:rPr>
              <a:t>work </a:t>
            </a:r>
            <a:r>
              <a:rPr sz="1100" spc="-5" dirty="0">
                <a:latin typeface="Verdana"/>
                <a:cs typeface="Verdana"/>
              </a:rPr>
              <a:t>properly,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ensure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include  the </a:t>
            </a:r>
            <a:r>
              <a:rPr sz="1050" spc="20" dirty="0">
                <a:latin typeface="Menlo"/>
                <a:cs typeface="Menlo"/>
              </a:rPr>
              <a:t>chrono</a:t>
            </a:r>
            <a:r>
              <a:rPr sz="1050" spc="-23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library at the </a:t>
            </a:r>
            <a:r>
              <a:rPr sz="1100" spc="-10" dirty="0">
                <a:latin typeface="Verdana"/>
                <a:cs typeface="Verdana"/>
              </a:rPr>
              <a:t>head </a:t>
            </a:r>
            <a:r>
              <a:rPr sz="1100" spc="-5" dirty="0">
                <a:latin typeface="Verdana"/>
                <a:cs typeface="Verdana"/>
              </a:rPr>
              <a:t>of our </a:t>
            </a:r>
            <a:r>
              <a:rPr sz="1100" spc="-10" dirty="0">
                <a:latin typeface="Verdana"/>
                <a:cs typeface="Verdana"/>
              </a:rPr>
              <a:t>HTML document.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  <a:spcBef>
                <a:spcPts val="985"/>
              </a:spcBef>
            </a:pPr>
            <a:r>
              <a:rPr sz="1100" spc="-10" dirty="0">
                <a:latin typeface="Verdana"/>
                <a:cs typeface="Verdana"/>
              </a:rPr>
              <a:t>With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backend </a:t>
            </a:r>
            <a:r>
              <a:rPr sz="1100" spc="-5" dirty="0">
                <a:latin typeface="Verdana"/>
                <a:cs typeface="Verdana"/>
              </a:rPr>
              <a:t>set, </a:t>
            </a:r>
            <a:r>
              <a:rPr sz="1100" spc="-10" dirty="0">
                <a:latin typeface="Verdana"/>
                <a:cs typeface="Verdana"/>
              </a:rPr>
              <a:t>we can implement </a:t>
            </a:r>
            <a:r>
              <a:rPr sz="1100" spc="-5" dirty="0">
                <a:latin typeface="Verdana"/>
                <a:cs typeface="Verdana"/>
              </a:rPr>
              <a:t>this filter in the </a:t>
            </a:r>
            <a:r>
              <a:rPr sz="1100" spc="-10" dirty="0">
                <a:latin typeface="Verdana"/>
                <a:cs typeface="Verdana"/>
              </a:rPr>
              <a:t>HTML by </a:t>
            </a:r>
            <a:r>
              <a:rPr sz="1100" spc="-5" dirty="0">
                <a:latin typeface="Verdana"/>
                <a:cs typeface="Verdana"/>
              </a:rPr>
              <a:t>setting it to filter  against the list of events in the standard lists filter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manner: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&lt;ul&gt;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ng-repeat=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"events in events</a:t>
            </a:r>
            <a:r>
              <a:rPr sz="105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|</a:t>
            </a:r>
            <a:endParaRPr sz="1050">
              <a:latin typeface="Menlo"/>
              <a:cs typeface="Menlo"/>
            </a:endParaRPr>
          </a:p>
          <a:p>
            <a:pPr marL="151384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excludeByDate:keepDate"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event.summary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&lt;/li&gt;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&lt;/ul&gt;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With </a:t>
            </a:r>
            <a:r>
              <a:rPr sz="1100" spc="-5" dirty="0">
                <a:latin typeface="Verdana"/>
                <a:cs typeface="Verdana"/>
              </a:rPr>
              <a:t>this set, we'll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using the </a:t>
            </a:r>
            <a:r>
              <a:rPr sz="1050" spc="20" dirty="0">
                <a:latin typeface="Menlo"/>
                <a:cs typeface="Menlo"/>
              </a:rPr>
              <a:t>excludeByDate </a:t>
            </a:r>
            <a:r>
              <a:rPr sz="1100" spc="-5" dirty="0">
                <a:latin typeface="Verdana"/>
                <a:cs typeface="Verdana"/>
              </a:rPr>
              <a:t>filter in our view. </a:t>
            </a:r>
            <a:r>
              <a:rPr sz="1100" spc="-10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excludeByDate  </a:t>
            </a:r>
            <a:r>
              <a:rPr sz="1100" spc="-5" dirty="0">
                <a:latin typeface="Verdana"/>
                <a:cs typeface="Verdana"/>
              </a:rPr>
              <a:t>filter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receive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entire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array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events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parameter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well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second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parameter  of the filter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function itself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850">
              <a:latin typeface="Times New Roman"/>
              <a:cs typeface="Times New Roman"/>
            </a:endParaRPr>
          </a:p>
          <a:p>
            <a:pPr marL="358775" indent="-144780">
              <a:lnSpc>
                <a:spcPct val="100000"/>
              </a:lnSpc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check if the date </a:t>
            </a:r>
            <a:r>
              <a:rPr sz="1100" spc="-10" dirty="0">
                <a:latin typeface="Verdana"/>
                <a:cs typeface="Verdana"/>
              </a:rPr>
              <a:t>passed </a:t>
            </a:r>
            <a:r>
              <a:rPr sz="1100" spc="-5" dirty="0">
                <a:latin typeface="Verdana"/>
                <a:cs typeface="Verdana"/>
              </a:rPr>
              <a:t>in is `all'. If so, it will return the entire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Return only the events </a:t>
            </a:r>
            <a:r>
              <a:rPr sz="1100" spc="-10" dirty="0">
                <a:latin typeface="Verdana"/>
                <a:cs typeface="Verdana"/>
              </a:rPr>
              <a:t>who's </a:t>
            </a:r>
            <a:r>
              <a:rPr sz="1050" spc="20" dirty="0">
                <a:latin typeface="Menlo"/>
                <a:cs typeface="Menlo"/>
              </a:rPr>
              <a:t>start.dateTime</a:t>
            </a:r>
            <a:r>
              <a:rPr sz="1050" spc="-28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is before the filterBy date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filter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'excludeByDate'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function</a:t>
            </a:r>
            <a:r>
              <a:rPr sz="1050" spc="20" dirty="0">
                <a:latin typeface="Menlo"/>
                <a:cs typeface="Menlo"/>
              </a:rPr>
              <a:t>(arr, date)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(date ===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'all'</a:t>
            </a:r>
            <a:r>
              <a:rPr sz="1050" spc="20" dirty="0">
                <a:latin typeface="Menlo"/>
                <a:cs typeface="Menlo"/>
              </a:rPr>
              <a:t>)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arr;</a:t>
            </a:r>
            <a:endParaRPr sz="1050">
              <a:latin typeface="Menlo"/>
              <a:cs typeface="Menlo"/>
            </a:endParaRPr>
          </a:p>
          <a:p>
            <a:pPr marL="346075" marR="271780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newArr = [];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forEach</a:t>
            </a:r>
            <a:r>
              <a:rPr sz="1050" spc="20" dirty="0">
                <a:latin typeface="Menlo"/>
                <a:cs typeface="Menlo"/>
              </a:rPr>
              <a:t>(arr,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(evt)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evtDate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start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dateTime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679450" marR="388556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(evtDate &lt;=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date)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newArr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(evt);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newArr;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0310"/>
            <a:ext cx="6074410" cy="859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One </a:t>
            </a:r>
            <a:r>
              <a:rPr sz="1100" spc="-5" dirty="0">
                <a:latin typeface="Verdana"/>
                <a:cs typeface="Verdana"/>
              </a:rPr>
              <a:t>thing to note is that filters run a lot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almost all of the </a:t>
            </a:r>
            <a:r>
              <a:rPr sz="1050" spc="20" dirty="0">
                <a:latin typeface="Menlo"/>
                <a:cs typeface="Menlo"/>
              </a:rPr>
              <a:t>$digest </a:t>
            </a:r>
            <a:r>
              <a:rPr sz="1100" spc="-5" dirty="0">
                <a:latin typeface="Verdana"/>
                <a:cs typeface="Verdana"/>
              </a:rPr>
              <a:t>loops. </a:t>
            </a:r>
            <a:r>
              <a:rPr sz="1100" spc="-10" dirty="0">
                <a:latin typeface="Verdana"/>
                <a:cs typeface="Verdana"/>
              </a:rPr>
              <a:t>We can  </a:t>
            </a:r>
            <a:r>
              <a:rPr sz="1100" spc="-5" dirty="0">
                <a:latin typeface="Verdana"/>
                <a:cs typeface="Verdana"/>
              </a:rPr>
              <a:t>achieve this </a:t>
            </a:r>
            <a:r>
              <a:rPr sz="1100" spc="-10" dirty="0">
                <a:latin typeface="Verdana"/>
                <a:cs typeface="Verdana"/>
              </a:rPr>
              <a:t>same </a:t>
            </a:r>
            <a:r>
              <a:rPr sz="1100" spc="-5" dirty="0">
                <a:latin typeface="Verdana"/>
                <a:cs typeface="Verdana"/>
              </a:rPr>
              <a:t>effect with slightly better performance </a:t>
            </a:r>
            <a:r>
              <a:rPr sz="1100" spc="-10" dirty="0">
                <a:latin typeface="Verdana"/>
                <a:cs typeface="Verdana"/>
              </a:rPr>
              <a:t>and more </a:t>
            </a:r>
            <a:r>
              <a:rPr sz="1100" spc="-5" dirty="0">
                <a:latin typeface="Verdana"/>
                <a:cs typeface="Verdana"/>
              </a:rPr>
              <a:t>control if </a:t>
            </a:r>
            <a:r>
              <a:rPr sz="1100" spc="-10" dirty="0">
                <a:latin typeface="Verdana"/>
                <a:cs typeface="Verdana"/>
              </a:rPr>
              <a:t>we move  </a:t>
            </a:r>
            <a:r>
              <a:rPr sz="1100" spc="-5" dirty="0">
                <a:latin typeface="Verdana"/>
                <a:cs typeface="Verdana"/>
              </a:rPr>
              <a:t>this filter function to the controller. Luckily, this is not difficult to</a:t>
            </a:r>
            <a:r>
              <a:rPr sz="1100" spc="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do.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Instead of calling this </a:t>
            </a:r>
            <a:r>
              <a:rPr sz="1100" spc="-10" dirty="0">
                <a:latin typeface="Verdana"/>
                <a:cs typeface="Verdana"/>
              </a:rPr>
              <a:t>custom </a:t>
            </a:r>
            <a:r>
              <a:rPr sz="1100" spc="-5" dirty="0">
                <a:latin typeface="Verdana"/>
                <a:cs typeface="Verdana"/>
              </a:rPr>
              <a:t>filter in the view,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standard </a:t>
            </a:r>
            <a:r>
              <a:rPr sz="1050" spc="20" dirty="0">
                <a:latin typeface="Menlo"/>
                <a:cs typeface="Menlo"/>
              </a:rPr>
              <a:t>filter</a:t>
            </a:r>
            <a:r>
              <a:rPr sz="1050" spc="-11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  in the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view.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&lt;ul&gt;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ng-repeat=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"events in events</a:t>
            </a:r>
            <a:r>
              <a:rPr sz="105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|</a:t>
            </a:r>
            <a:endParaRPr sz="1050">
              <a:latin typeface="Menlo"/>
              <a:cs typeface="Menlo"/>
            </a:endParaRPr>
          </a:p>
          <a:p>
            <a:pPr marR="120332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fitler:excludeByDate"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event.summary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&lt;/li&gt;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&lt;/ul&gt;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  <a:spcBef>
                <a:spcPts val="980"/>
              </a:spcBef>
            </a:pPr>
            <a:r>
              <a:rPr sz="1100" spc="-5" dirty="0">
                <a:latin typeface="Verdana"/>
                <a:cs typeface="Verdana"/>
              </a:rPr>
              <a:t>Inside the </a:t>
            </a:r>
            <a:r>
              <a:rPr sz="1050" spc="20" dirty="0">
                <a:latin typeface="Menlo"/>
                <a:cs typeface="Menlo"/>
              </a:rPr>
              <a:t>DashboardController </a:t>
            </a:r>
            <a:r>
              <a:rPr sz="1100" spc="-10" dirty="0">
                <a:latin typeface="Verdana"/>
                <a:cs typeface="Verdana"/>
              </a:rPr>
              <a:t>we can change </a:t>
            </a:r>
            <a:r>
              <a:rPr sz="1100" spc="-5" dirty="0">
                <a:latin typeface="Verdana"/>
                <a:cs typeface="Verdana"/>
              </a:rPr>
              <a:t>the function as it will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called </a:t>
            </a:r>
            <a:r>
              <a:rPr sz="1100" spc="-10" dirty="0">
                <a:latin typeface="Verdana"/>
                <a:cs typeface="Verdana"/>
              </a:rPr>
              <a:t>once  </a:t>
            </a: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each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element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return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true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keep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list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false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  </a:t>
            </a:r>
            <a:r>
              <a:rPr sz="1100" spc="-5" dirty="0">
                <a:latin typeface="Verdana"/>
                <a:cs typeface="Verdana"/>
              </a:rPr>
              <a:t>not: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excludeByDate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(input)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keepDate </a:t>
            </a:r>
            <a:r>
              <a:rPr sz="1050" spc="20" dirty="0">
                <a:latin typeface="Menlo"/>
                <a:cs typeface="Menlo"/>
              </a:rPr>
              <a:t>===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'all'</a:t>
            </a:r>
            <a:r>
              <a:rPr sz="1050" spc="20" dirty="0">
                <a:latin typeface="Menlo"/>
                <a:cs typeface="Menlo"/>
              </a:rPr>
              <a:t>)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5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true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input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start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dateTime</a:t>
            </a:r>
            <a:r>
              <a:rPr sz="1050" spc="20" dirty="0">
                <a:latin typeface="Menlo"/>
                <a:cs typeface="Menlo"/>
              </a:rPr>
              <a:t>).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getTime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&lt;</a:t>
            </a:r>
            <a:endParaRPr sz="1050">
              <a:latin typeface="Menlo"/>
              <a:cs typeface="Menlo"/>
            </a:endParaRPr>
          </a:p>
          <a:p>
            <a:pPr marR="120332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keepDate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getTime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These two </a:t>
            </a:r>
            <a:r>
              <a:rPr sz="1100" spc="-5" dirty="0">
                <a:latin typeface="Verdana"/>
                <a:cs typeface="Verdana"/>
              </a:rPr>
              <a:t>implementations of this filter process are effectively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equivalent.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Verdana"/>
                <a:cs typeface="Verdana"/>
              </a:rPr>
              <a:t>2.0.0.9.   </a:t>
            </a:r>
            <a:r>
              <a:rPr sz="1100" b="1" spc="-10" dirty="0">
                <a:latin typeface="Verdana"/>
                <a:cs typeface="Verdana"/>
              </a:rPr>
              <a:t>parseEntry</a:t>
            </a:r>
            <a:r>
              <a:rPr sz="1100" b="1" spc="-8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filter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last filter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in our </a:t>
            </a:r>
            <a:r>
              <a:rPr sz="1100" spc="-10" dirty="0">
                <a:latin typeface="Verdana"/>
                <a:cs typeface="Verdana"/>
              </a:rPr>
              <a:t>app </a:t>
            </a:r>
            <a:r>
              <a:rPr sz="1100" spc="-5" dirty="0">
                <a:latin typeface="Verdana"/>
                <a:cs typeface="Verdana"/>
              </a:rPr>
              <a:t>is the </a:t>
            </a:r>
            <a:r>
              <a:rPr sz="1050" spc="20" dirty="0">
                <a:latin typeface="Menlo"/>
                <a:cs typeface="Menlo"/>
              </a:rPr>
              <a:t>parseEntry </a:t>
            </a:r>
            <a:r>
              <a:rPr sz="1100" spc="-5" dirty="0">
                <a:latin typeface="Verdana"/>
                <a:cs typeface="Verdana"/>
              </a:rPr>
              <a:t>filter. This filter, unlike our  other </a:t>
            </a:r>
            <a:r>
              <a:rPr sz="1100" spc="-10" dirty="0">
                <a:latin typeface="Verdana"/>
                <a:cs typeface="Verdana"/>
              </a:rPr>
              <a:t>two </a:t>
            </a:r>
            <a:r>
              <a:rPr sz="1100" spc="-5" dirty="0">
                <a:latin typeface="Verdana"/>
                <a:cs typeface="Verdana"/>
              </a:rPr>
              <a:t>will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called directly from our controller. Instead of returning a true or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false  condition for display purposes,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this filter to parse our </a:t>
            </a:r>
            <a:r>
              <a:rPr sz="1050" spc="20" dirty="0">
                <a:latin typeface="Menlo"/>
                <a:cs typeface="Menlo"/>
              </a:rPr>
              <a:t>entryInput</a:t>
            </a:r>
            <a:r>
              <a:rPr sz="1050" spc="-27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text.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The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filter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itself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take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two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parameters,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single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value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text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inputed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into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endParaRPr sz="11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050" spc="20" dirty="0">
                <a:latin typeface="Menlo"/>
                <a:cs typeface="Menlo"/>
              </a:rPr>
              <a:t>newEntry</a:t>
            </a:r>
            <a:r>
              <a:rPr sz="1050" spc="-27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text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a javascript object of </a:t>
            </a:r>
            <a:r>
              <a:rPr sz="1100" spc="-10" dirty="0">
                <a:latin typeface="Verdana"/>
                <a:cs typeface="Verdana"/>
              </a:rPr>
              <a:t>known </a:t>
            </a:r>
            <a:r>
              <a:rPr sz="1100" spc="-5" dirty="0">
                <a:latin typeface="Verdana"/>
                <a:cs typeface="Verdana"/>
              </a:rPr>
              <a:t>users.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filter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'parseEntry'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'$parse'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($parse)</a:t>
            </a:r>
            <a:r>
              <a:rPr sz="1050" spc="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function</a:t>
            </a:r>
            <a:r>
              <a:rPr sz="1050" spc="20" dirty="0">
                <a:latin typeface="Menlo"/>
                <a:cs typeface="Menlo"/>
              </a:rPr>
              <a:t>(val, users)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i =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data = {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raw</a:t>
            </a:r>
            <a:r>
              <a:rPr sz="1050" spc="20" dirty="0">
                <a:latin typeface="Menlo"/>
                <a:cs typeface="Menlo"/>
              </a:rPr>
              <a:t>: val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(val)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parsing functions will go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here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0310"/>
            <a:ext cx="6364605" cy="840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464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inside our </a:t>
            </a:r>
            <a:r>
              <a:rPr sz="1050" spc="20" dirty="0">
                <a:latin typeface="Menlo"/>
                <a:cs typeface="Menlo"/>
              </a:rPr>
              <a:t>parseEntry </a:t>
            </a:r>
            <a:r>
              <a:rPr sz="1100" spc="-5" dirty="0">
                <a:latin typeface="Verdana"/>
                <a:cs typeface="Verdana"/>
              </a:rPr>
              <a:t>filter, if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are given a value that </a:t>
            </a:r>
            <a:r>
              <a:rPr sz="1100" spc="-10" dirty="0">
                <a:latin typeface="Verdana"/>
                <a:cs typeface="Verdana"/>
              </a:rPr>
              <a:t>makes </a:t>
            </a:r>
            <a:r>
              <a:rPr sz="1100" spc="-5" dirty="0">
                <a:latin typeface="Verdana"/>
                <a:cs typeface="Verdana"/>
              </a:rPr>
              <a:t>sense, </a:t>
            </a:r>
            <a:r>
              <a:rPr sz="1100" spc="-10" dirty="0">
                <a:latin typeface="Verdana"/>
                <a:cs typeface="Verdana"/>
              </a:rPr>
              <a:t>we can  </a:t>
            </a:r>
            <a:r>
              <a:rPr sz="1100" spc="-5" dirty="0">
                <a:latin typeface="Verdana"/>
                <a:cs typeface="Verdana"/>
              </a:rPr>
              <a:t>dissect the text. </a:t>
            </a:r>
            <a:r>
              <a:rPr sz="1100" spc="-10" dirty="0">
                <a:latin typeface="Verdana"/>
                <a:cs typeface="Verdana"/>
              </a:rPr>
              <a:t>As </a:t>
            </a:r>
            <a:r>
              <a:rPr sz="1100" spc="-5" dirty="0">
                <a:latin typeface="Verdana"/>
                <a:cs typeface="Verdana"/>
              </a:rPr>
              <a:t>the majority of this </a:t>
            </a:r>
            <a:r>
              <a:rPr sz="1100" spc="-10" dirty="0">
                <a:latin typeface="Verdana"/>
                <a:cs typeface="Verdana"/>
              </a:rPr>
              <a:t>code </a:t>
            </a:r>
            <a:r>
              <a:rPr sz="1100" spc="-5" dirty="0">
                <a:latin typeface="Verdana"/>
                <a:cs typeface="Verdana"/>
              </a:rPr>
              <a:t>is simple javascript,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won't cover it  in detail, but the source is attached for completeness. </a:t>
            </a:r>
            <a:r>
              <a:rPr sz="1100" spc="-10" dirty="0">
                <a:latin typeface="Verdana"/>
                <a:cs typeface="Verdana"/>
              </a:rPr>
              <a:t>Note </a:t>
            </a:r>
            <a:r>
              <a:rPr sz="1100" spc="-5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are returning </a:t>
            </a:r>
            <a:r>
              <a:rPr sz="1100" spc="-10" dirty="0">
                <a:latin typeface="Verdana"/>
                <a:cs typeface="Verdana"/>
              </a:rPr>
              <a:t>an  </a:t>
            </a:r>
            <a:r>
              <a:rPr sz="1100" spc="-5" dirty="0">
                <a:latin typeface="Verdana"/>
                <a:cs typeface="Verdana"/>
              </a:rPr>
              <a:t>object that potentially </a:t>
            </a:r>
            <a:r>
              <a:rPr sz="1100" spc="-10" dirty="0">
                <a:latin typeface="Verdana"/>
                <a:cs typeface="Verdana"/>
              </a:rPr>
              <a:t>has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keys: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358775" indent="-144780">
              <a:lnSpc>
                <a:spcPct val="100000"/>
              </a:lnSpc>
              <a:buChar char="•"/>
              <a:tabLst>
                <a:tab pos="359410" algn="l"/>
              </a:tabLst>
            </a:pPr>
            <a:r>
              <a:rPr sz="1100" spc="-10" dirty="0">
                <a:latin typeface="Verdana"/>
                <a:cs typeface="Verdana"/>
              </a:rPr>
              <a:t>raw </a:t>
            </a:r>
            <a:r>
              <a:rPr sz="1100" spc="-5" dirty="0">
                <a:latin typeface="Verdana"/>
                <a:cs typeface="Verdana"/>
              </a:rPr>
              <a:t>- the </a:t>
            </a:r>
            <a:r>
              <a:rPr sz="1100" spc="-10" dirty="0">
                <a:latin typeface="Verdana"/>
                <a:cs typeface="Verdana"/>
              </a:rPr>
              <a:t>raw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entry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0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tags - </a:t>
            </a:r>
            <a:r>
              <a:rPr sz="1100" spc="-10" dirty="0">
                <a:latin typeface="Verdana"/>
                <a:cs typeface="Verdana"/>
              </a:rPr>
              <a:t>any </a:t>
            </a:r>
            <a:r>
              <a:rPr sz="1100" spc="-5" dirty="0">
                <a:latin typeface="Verdana"/>
                <a:cs typeface="Verdana"/>
              </a:rPr>
              <a:t>text </a:t>
            </a:r>
            <a:r>
              <a:rPr sz="1100" spc="-10" dirty="0">
                <a:latin typeface="Verdana"/>
                <a:cs typeface="Verdana"/>
              </a:rPr>
              <a:t>prepended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#</a:t>
            </a:r>
            <a:endParaRPr sz="1050">
              <a:latin typeface="Menlo"/>
              <a:cs typeface="Menlo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users - </a:t>
            </a:r>
            <a:r>
              <a:rPr sz="1100" spc="-10" dirty="0">
                <a:latin typeface="Verdana"/>
                <a:cs typeface="Verdana"/>
              </a:rPr>
              <a:t>any </a:t>
            </a:r>
            <a:r>
              <a:rPr sz="1100" spc="-5" dirty="0">
                <a:latin typeface="Verdana"/>
                <a:cs typeface="Verdana"/>
              </a:rPr>
              <a:t>text </a:t>
            </a:r>
            <a:r>
              <a:rPr sz="1100" spc="-10" dirty="0">
                <a:latin typeface="Verdana"/>
                <a:cs typeface="Verdana"/>
              </a:rPr>
              <a:t>prepended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@</a:t>
            </a:r>
            <a:endParaRPr sz="1050">
              <a:latin typeface="Menlo"/>
              <a:cs typeface="Menlo"/>
            </a:endParaRPr>
          </a:p>
          <a:p>
            <a:pPr marL="358775" indent="-144780">
              <a:lnSpc>
                <a:spcPct val="100000"/>
              </a:lnSpc>
              <a:spcBef>
                <a:spcPts val="130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date - the chrono parsed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filter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'parseEntry'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'$parse'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($parse)</a:t>
            </a:r>
            <a:r>
              <a:rPr sz="1050" spc="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function</a:t>
            </a:r>
            <a:r>
              <a:rPr sz="1050" spc="20" dirty="0">
                <a:latin typeface="Menlo"/>
                <a:cs typeface="Menlo"/>
              </a:rPr>
              <a:t>(val, users)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i =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513080" marR="500951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data 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raw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val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(val)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Find</a:t>
            </a:r>
            <a:r>
              <a:rPr sz="1050" i="1" spc="-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urls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strUrls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=</a:t>
            </a:r>
            <a:endParaRPr sz="1050">
              <a:latin typeface="Menlo"/>
              <a:cs typeface="Menlo"/>
            </a:endParaRPr>
          </a:p>
          <a:p>
            <a:pPr marL="846455" marR="255904" indent="-50038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[A-Za-z]+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: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\/\/[A-Za-z0-9-_]+\.[A-Za-z0-9-_:%&amp;~\?\/.=]+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/g</a:t>
            </a:r>
            <a:r>
              <a:rPr sz="1050" spc="20" dirty="0">
                <a:latin typeface="Menlo"/>
                <a:cs typeface="Menlo"/>
              </a:rPr>
              <a:t>),  urls =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(strUrls)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 marR="250698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(i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i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strUrls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</a:t>
            </a:r>
            <a:r>
              <a:rPr sz="1050" spc="20" dirty="0">
                <a:latin typeface="Menlo"/>
                <a:cs typeface="Menlo"/>
              </a:rPr>
              <a:t>; i++)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urls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(strUrls[i]);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val =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val</a:t>
            </a:r>
            <a:endParaRPr sz="1050">
              <a:latin typeface="Menlo"/>
              <a:cs typeface="Menlo"/>
            </a:endParaRPr>
          </a:p>
          <a:p>
            <a:pPr marL="679450" marR="5080" indent="-334010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replace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[A-Za-z]+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: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\/\/[A-Za-z0-9-_]+\.[A-Za-z0-9-_:%&amp;~\?\/.=]+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/g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''</a:t>
            </a:r>
            <a:r>
              <a:rPr sz="1050" spc="20" dirty="0">
                <a:latin typeface="Menlo"/>
                <a:cs typeface="Menlo"/>
              </a:rPr>
              <a:t>);  data[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'urls'</a:t>
            </a:r>
            <a:r>
              <a:rPr sz="1050" spc="20" dirty="0">
                <a:latin typeface="Menlo"/>
                <a:cs typeface="Menlo"/>
              </a:rPr>
              <a:t>]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urls;</a:t>
            </a:r>
            <a:endParaRPr sz="1050">
              <a:latin typeface="Menlo"/>
              <a:cs typeface="Menlo"/>
            </a:endParaRPr>
          </a:p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Find</a:t>
            </a:r>
            <a:r>
              <a:rPr sz="1050" i="1" spc="-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tags</a:t>
            </a:r>
            <a:endParaRPr sz="1050">
              <a:latin typeface="Menlo"/>
              <a:cs typeface="Menlo"/>
            </a:endParaRPr>
          </a:p>
          <a:p>
            <a:pPr marL="846455" marR="2006600" indent="-33401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strTags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[#]+[A-Za-z0-9_]+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/g</a:t>
            </a:r>
            <a:r>
              <a:rPr sz="1050" spc="20" dirty="0">
                <a:latin typeface="Menlo"/>
                <a:cs typeface="Menlo"/>
              </a:rPr>
              <a:t>),  tags =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(strTags)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 marR="250698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(i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i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strTags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</a:t>
            </a:r>
            <a:r>
              <a:rPr sz="1050" spc="20" dirty="0">
                <a:latin typeface="Menlo"/>
                <a:cs typeface="Menlo"/>
              </a:rPr>
              <a:t>; i++)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tags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(strTags[i]);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679450" marR="2006600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val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replace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[#]+[A-Za-z0-9_]+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/g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''</a:t>
            </a:r>
            <a:r>
              <a:rPr sz="1050" spc="20" dirty="0">
                <a:latin typeface="Menlo"/>
                <a:cs typeface="Menlo"/>
              </a:rPr>
              <a:t>);  data[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'tags'</a:t>
            </a:r>
            <a:r>
              <a:rPr sz="1050" spc="20" dirty="0">
                <a:latin typeface="Menlo"/>
                <a:cs typeface="Menlo"/>
              </a:rPr>
              <a:t>]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tags;</a:t>
            </a:r>
            <a:endParaRPr sz="1050">
              <a:latin typeface="Menlo"/>
              <a:cs typeface="Menlo"/>
            </a:endParaRPr>
          </a:p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Find</a:t>
            </a:r>
            <a:r>
              <a:rPr sz="1050" i="1" spc="-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users</a:t>
            </a:r>
            <a:endParaRPr sz="1050">
              <a:latin typeface="Menlo"/>
              <a:cs typeface="Menlo"/>
            </a:endParaRPr>
          </a:p>
          <a:p>
            <a:pPr marL="846455" marR="1923414" indent="-33401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strUsers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[@]+[A-Za-z0-9_]+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/g</a:t>
            </a:r>
            <a:r>
              <a:rPr sz="1050" spc="20" dirty="0">
                <a:latin typeface="Menlo"/>
                <a:cs typeface="Menlo"/>
              </a:rPr>
              <a:t>),  users =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79190" y="9661215"/>
            <a:ext cx="2019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10" dirty="0">
                <a:latin typeface="Verdana"/>
                <a:cs typeface="Verdana"/>
              </a:rPr>
              <a:t>20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5614035" cy="482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08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(strUsers)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(i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i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strUsers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</a:t>
            </a:r>
            <a:r>
              <a:rPr sz="1050" spc="20" dirty="0">
                <a:latin typeface="Menlo"/>
                <a:cs typeface="Menlo"/>
              </a:rPr>
              <a:t>; i++)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user =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strUsers[i];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(users)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parseVal =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$parse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"users." </a:t>
            </a:r>
            <a:r>
              <a:rPr sz="1050" spc="20" dirty="0">
                <a:latin typeface="Menlo"/>
                <a:cs typeface="Menlo"/>
              </a:rPr>
              <a:t>+</a:t>
            </a:r>
            <a:r>
              <a:rPr sz="1050" spc="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user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slice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))(users);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typeof</a:t>
            </a:r>
            <a:r>
              <a:rPr sz="1050" spc="20" dirty="0">
                <a:latin typeface="Menlo"/>
                <a:cs typeface="Menlo"/>
              </a:rPr>
              <a:t>(parseVal) ===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'undefined'</a:t>
            </a:r>
            <a:r>
              <a:rPr sz="1050" spc="20" dirty="0">
                <a:latin typeface="Menlo"/>
                <a:cs typeface="Menlo"/>
              </a:rPr>
              <a:t>) parseVal =</a:t>
            </a:r>
            <a:r>
              <a:rPr sz="1050" spc="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user;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parseVal =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user;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846455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users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(parseVal);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679450" marR="1256030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val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replace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[@]+[A-Za-z0-9_]+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/g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''</a:t>
            </a:r>
            <a:r>
              <a:rPr sz="1050" spc="20" dirty="0">
                <a:latin typeface="Menlo"/>
                <a:cs typeface="Menlo"/>
              </a:rPr>
              <a:t>);  data[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'users'</a:t>
            </a:r>
            <a:r>
              <a:rPr sz="1050" spc="20" dirty="0">
                <a:latin typeface="Menlo"/>
                <a:cs typeface="Menlo"/>
              </a:rPr>
              <a:t>] =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users;</a:t>
            </a:r>
            <a:endParaRPr sz="1050">
              <a:latin typeface="Menlo"/>
              <a:cs typeface="Menlo"/>
            </a:endParaRPr>
          </a:p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Finally, parse the</a:t>
            </a:r>
            <a:r>
              <a:rPr sz="1050" i="1" spc="-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date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date =</a:t>
            </a:r>
            <a:r>
              <a:rPr sz="1050" spc="-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chrono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parseDate</a:t>
            </a:r>
            <a:r>
              <a:rPr sz="1050" spc="20" dirty="0">
                <a:latin typeface="Menlo"/>
                <a:cs typeface="Menlo"/>
              </a:rPr>
              <a:t>(val);</a:t>
            </a:r>
            <a:endParaRPr sz="1050">
              <a:latin typeface="Menlo"/>
              <a:cs typeface="Menlo"/>
            </a:endParaRPr>
          </a:p>
          <a:p>
            <a:pPr marL="679450" marR="325755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(date) {  data[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'date'</a:t>
            </a:r>
            <a:r>
              <a:rPr sz="1050" spc="20" dirty="0">
                <a:latin typeface="Menlo"/>
                <a:cs typeface="Menlo"/>
              </a:rPr>
              <a:t>]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date;</a:t>
            </a:r>
            <a:endParaRPr sz="1050">
              <a:latin typeface="Menlo"/>
              <a:cs typeface="Menlo"/>
            </a:endParaRPr>
          </a:p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R="3912235" algn="ctr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5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data;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</a:t>
            </a:r>
            <a:endParaRPr sz="1050">
              <a:latin typeface="Menlo"/>
              <a:cs typeface="Menl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330" y="6068060"/>
            <a:ext cx="6074410" cy="338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15" dirty="0">
                <a:latin typeface="Verdana"/>
                <a:cs typeface="Verdana"/>
              </a:rPr>
              <a:t>3.   </a:t>
            </a:r>
            <a:r>
              <a:rPr sz="1400" b="1" spc="20" dirty="0">
                <a:latin typeface="Verdana"/>
                <a:cs typeface="Verdana"/>
              </a:rPr>
              <a:t>Creating our-calendar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directive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app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'ourCalendar'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455231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restrict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346075" marR="405193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template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 class="calendar"&gt;&lt;/table&gt;'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10" dirty="0">
                <a:latin typeface="Verdana"/>
                <a:cs typeface="Verdana"/>
              </a:rPr>
              <a:t>Going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back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pass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from  </a:t>
            </a:r>
            <a:r>
              <a:rPr sz="1100" spc="-10" dirty="0">
                <a:latin typeface="Verdana"/>
                <a:cs typeface="Verdana"/>
              </a:rPr>
              <a:t>which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display.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To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could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put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via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text,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but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pretty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ugly.  Instead, we'll </a:t>
            </a:r>
            <a:r>
              <a:rPr sz="1100" i="1" spc="-5" dirty="0">
                <a:latin typeface="Verdana"/>
                <a:cs typeface="Verdana"/>
              </a:rPr>
              <a:t>bind </a:t>
            </a:r>
            <a:r>
              <a:rPr sz="1100" spc="-5" dirty="0">
                <a:latin typeface="Verdana"/>
                <a:cs typeface="Verdana"/>
              </a:rPr>
              <a:t>it to the surrounding controller 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`date'.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our-calendar</a:t>
            </a:r>
            <a:r>
              <a:rPr sz="1050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ng-model=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"date"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&gt;&lt;/div&gt;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16736"/>
            <a:ext cx="6075045" cy="3197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15" dirty="0">
                <a:latin typeface="Verdana"/>
                <a:cs typeface="Verdana"/>
              </a:rPr>
              <a:t>1.   </a:t>
            </a:r>
            <a:r>
              <a:rPr sz="1400" b="1" spc="20" dirty="0">
                <a:latin typeface="Verdana"/>
                <a:cs typeface="Verdana"/>
              </a:rPr>
              <a:t>Sample Calendar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App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99"/>
              </a:lnSpc>
              <a:spcBef>
                <a:spcPts val="890"/>
              </a:spcBef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mini-book,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walk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through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process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building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dynamic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web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together 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explain AngularJS concepts along 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way.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We'll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building a </a:t>
            </a:r>
            <a:r>
              <a:rPr sz="1100" spc="-10" dirty="0">
                <a:latin typeface="Verdana"/>
                <a:cs typeface="Verdana"/>
              </a:rPr>
              <a:t>complex TODO-style </a:t>
            </a:r>
            <a:r>
              <a:rPr sz="1100" spc="-5" dirty="0">
                <a:latin typeface="Verdana"/>
                <a:cs typeface="Verdana"/>
              </a:rPr>
              <a:t>app. </a:t>
            </a: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final product will allow a user to log  in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authorize the client-side </a:t>
            </a:r>
            <a:r>
              <a:rPr sz="1100" spc="-10" dirty="0">
                <a:latin typeface="Verdana"/>
                <a:cs typeface="Verdana"/>
              </a:rPr>
              <a:t>app </a:t>
            </a:r>
            <a:r>
              <a:rPr sz="1100" spc="-5" dirty="0">
                <a:latin typeface="Verdana"/>
                <a:cs typeface="Verdana"/>
              </a:rPr>
              <a:t>with Google. It will </a:t>
            </a:r>
            <a:r>
              <a:rPr sz="1100" spc="-10" dirty="0">
                <a:latin typeface="Verdana"/>
                <a:cs typeface="Verdana"/>
              </a:rPr>
              <a:t>communicate </a:t>
            </a:r>
            <a:r>
              <a:rPr sz="1100" spc="-5" dirty="0">
                <a:latin typeface="Verdana"/>
                <a:cs typeface="Verdana"/>
              </a:rPr>
              <a:t>with Google's  calendar API to interact with the </a:t>
            </a:r>
            <a:r>
              <a:rPr sz="1100" spc="-10" dirty="0">
                <a:latin typeface="Verdana"/>
                <a:cs typeface="Verdana"/>
              </a:rPr>
              <a:t>Google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Users will input (in English) the text of their schedule. </a:t>
            </a:r>
            <a:r>
              <a:rPr sz="1100" spc="-10" dirty="0">
                <a:latin typeface="Verdana"/>
                <a:cs typeface="Verdana"/>
              </a:rPr>
              <a:t>The app </a:t>
            </a:r>
            <a:r>
              <a:rPr sz="1100" spc="-5" dirty="0">
                <a:latin typeface="Verdana"/>
                <a:cs typeface="Verdana"/>
              </a:rPr>
              <a:t>will enable tagging,</a:t>
            </a:r>
            <a:r>
              <a:rPr sz="1100" spc="-2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live  search, grouping,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filtering,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it will include a </a:t>
            </a:r>
            <a:r>
              <a:rPr sz="1100" spc="-10" dirty="0">
                <a:latin typeface="Verdana"/>
                <a:cs typeface="Verdana"/>
              </a:rPr>
              <a:t>custom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element.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4836"/>
            <a:ext cx="4029075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Our </a:t>
            </a:r>
            <a:r>
              <a:rPr sz="1100" spc="-5" dirty="0">
                <a:latin typeface="Verdana"/>
                <a:cs typeface="Verdana"/>
              </a:rPr>
              <a:t>directive </a:t>
            </a: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looks like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app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'ourCalendar'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242379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restrict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'EA'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346075" marR="2006600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template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 class="calendar"&gt;&lt;/table&gt;'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84" algn="l"/>
              </a:tabLst>
            </a:pPr>
            <a:r>
              <a:rPr sz="1200" b="1" spc="-5" dirty="0">
                <a:latin typeface="Verdana"/>
                <a:cs typeface="Verdana"/>
              </a:rPr>
              <a:t>3.1.	Drawing the</a:t>
            </a:r>
            <a:r>
              <a:rPr sz="1200" b="1" spc="-7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calendar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5603" y="3867911"/>
            <a:ext cx="19621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Luckily, the template is</a:t>
            </a:r>
            <a:r>
              <a:rPr sz="1100" spc="1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not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330" y="3863385"/>
            <a:ext cx="404749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To draw </a:t>
            </a:r>
            <a:r>
              <a:rPr sz="1100" spc="-5" dirty="0">
                <a:latin typeface="Verdana"/>
                <a:cs typeface="Verdana"/>
              </a:rPr>
              <a:t>the calendar,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fill out out template.  that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complex: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330" y="4499147"/>
            <a:ext cx="5727700" cy="495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We're using the </a:t>
            </a:r>
            <a:r>
              <a:rPr sz="1050" spc="20" dirty="0">
                <a:latin typeface="Menlo"/>
                <a:cs typeface="Menlo"/>
              </a:rPr>
              <a:t>\ </a:t>
            </a:r>
            <a:r>
              <a:rPr sz="1100" spc="-5" dirty="0">
                <a:latin typeface="Verdana"/>
                <a:cs typeface="Verdana"/>
              </a:rPr>
              <a:t>at the </a:t>
            </a:r>
            <a:r>
              <a:rPr sz="1100" spc="-10" dirty="0">
                <a:latin typeface="Verdana"/>
                <a:cs typeface="Verdana"/>
              </a:rPr>
              <a:t>end </a:t>
            </a:r>
            <a:r>
              <a:rPr sz="1100" spc="-5" dirty="0">
                <a:latin typeface="Verdana"/>
                <a:cs typeface="Verdana"/>
              </a:rPr>
              <a:t>of </a:t>
            </a:r>
            <a:r>
              <a:rPr sz="1100" spc="-10" dirty="0">
                <a:latin typeface="Verdana"/>
                <a:cs typeface="Verdana"/>
              </a:rPr>
              <a:t>each </a:t>
            </a:r>
            <a:r>
              <a:rPr sz="1100" spc="-5" dirty="0">
                <a:latin typeface="Verdana"/>
                <a:cs typeface="Verdana"/>
              </a:rPr>
              <a:t>line to allow for </a:t>
            </a:r>
            <a:r>
              <a:rPr sz="1100" spc="-10" dirty="0">
                <a:latin typeface="Verdana"/>
                <a:cs typeface="Verdana"/>
              </a:rPr>
              <a:t>us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able to break  </a:t>
            </a:r>
            <a:r>
              <a:rPr sz="1100" spc="-10" dirty="0">
                <a:latin typeface="Verdana"/>
                <a:cs typeface="Verdana"/>
              </a:rPr>
              <a:t>up </a:t>
            </a:r>
            <a:r>
              <a:rPr sz="1100" spc="-5" dirty="0">
                <a:latin typeface="Verdana"/>
                <a:cs typeface="Verdana"/>
              </a:rPr>
              <a:t>the template into multiple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lines.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app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'ourCalendar'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412242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restrict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'EA'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346075" marR="370522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template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class="calendarTable"&gt;\</a:t>
            </a:r>
            <a:endParaRPr sz="1050">
              <a:latin typeface="Menlo"/>
              <a:cs typeface="Menlo"/>
            </a:endParaRPr>
          </a:p>
          <a:p>
            <a:pPr marR="402653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&lt;thead&gt;\</a:t>
            </a:r>
            <a:endParaRPr sz="1050">
              <a:latin typeface="Menlo"/>
              <a:cs typeface="Menlo"/>
            </a:endParaRPr>
          </a:p>
          <a:p>
            <a:pPr marR="394271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&lt;td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class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"monthHeader"</a:t>
            </a:r>
            <a:r>
              <a:rPr sz="1050" spc="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colspan=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"7"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{{ monthName }} {{ year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/td&gt;\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&lt;/tr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R="394335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/thead&gt;\</a:t>
            </a:r>
            <a:endParaRPr sz="1050">
              <a:latin typeface="Menlo"/>
              <a:cs typeface="Menlo"/>
            </a:endParaRPr>
          </a:p>
          <a:p>
            <a:pPr marR="402653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&lt;tbody&gt;\</a:t>
            </a:r>
            <a:endParaRPr sz="1050">
              <a:latin typeface="Menlo"/>
              <a:cs typeface="Menlo"/>
            </a:endParaRPr>
          </a:p>
          <a:p>
            <a:pPr marR="394271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weekDays"&gt;{{ d</a:t>
            </a:r>
            <a:r>
              <a:rPr sz="1050" spc="2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 ng-repeat="arr in month"&gt;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\</a:t>
            </a:r>
            <a:endParaRPr sz="1050">
              <a:latin typeface="Menlo"/>
              <a:cs typeface="Menlo"/>
            </a:endParaRPr>
          </a:p>
          <a:p>
            <a:pPr marL="1180465" marR="1453515" indent="-33401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arr track by $index"\  ng-class="{currentDay: d ==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day}"&gt;\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{{ d</a:t>
            </a:r>
            <a:r>
              <a:rPr sz="1050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R="394271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&lt;/tbody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/table&gt;'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Now, </a:t>
            </a:r>
            <a:r>
              <a:rPr sz="1100" spc="-5" dirty="0">
                <a:latin typeface="Verdana"/>
                <a:cs typeface="Verdana"/>
              </a:rPr>
              <a:t>in order to actually render our template with the date, we'll </a:t>
            </a:r>
            <a:r>
              <a:rPr sz="1100" spc="-10" dirty="0">
                <a:latin typeface="Verdana"/>
                <a:cs typeface="Verdana"/>
              </a:rPr>
              <a:t>have </a:t>
            </a:r>
            <a:r>
              <a:rPr sz="1100" spc="-5" dirty="0">
                <a:latin typeface="Verdana"/>
                <a:cs typeface="Verdana"/>
              </a:rPr>
              <a:t>to set </a:t>
            </a:r>
            <a:r>
              <a:rPr sz="1100" spc="-10" dirty="0">
                <a:latin typeface="Verdana"/>
                <a:cs typeface="Verdana"/>
              </a:rPr>
              <a:t>up </a:t>
            </a:r>
            <a:r>
              <a:rPr sz="1100" spc="-5" dirty="0">
                <a:latin typeface="Verdana"/>
                <a:cs typeface="Verdana"/>
              </a:rPr>
              <a:t>the  binding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link</a:t>
            </a:r>
            <a:r>
              <a:rPr sz="1050" spc="-26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function.</a:t>
            </a:r>
            <a:r>
              <a:rPr sz="1100" spc="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watch</a:t>
            </a:r>
            <a:r>
              <a:rPr sz="1050" spc="-270" dirty="0">
                <a:latin typeface="Menlo"/>
                <a:cs typeface="Menlo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ngModel</a:t>
            </a:r>
            <a:r>
              <a:rPr sz="1050" spc="-27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watch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  </a:t>
            </a:r>
            <a:r>
              <a:rPr sz="1100" spc="-10" dirty="0">
                <a:latin typeface="Verdana"/>
                <a:cs typeface="Verdana"/>
              </a:rPr>
              <a:t>changes on </a:t>
            </a:r>
            <a:r>
              <a:rPr sz="1100" spc="-5" dirty="0">
                <a:latin typeface="Verdana"/>
                <a:cs typeface="Verdana"/>
              </a:rPr>
              <a:t>the date. That </a:t>
            </a:r>
            <a:r>
              <a:rPr sz="1100" spc="-10" dirty="0">
                <a:latin typeface="Verdana"/>
                <a:cs typeface="Verdana"/>
              </a:rPr>
              <a:t>way, anytime </a:t>
            </a:r>
            <a:r>
              <a:rPr sz="1100" spc="-5" dirty="0">
                <a:latin typeface="Verdana"/>
                <a:cs typeface="Verdana"/>
              </a:rPr>
              <a:t>the date </a:t>
            </a:r>
            <a:r>
              <a:rPr sz="1100" spc="-10" dirty="0">
                <a:latin typeface="Verdana"/>
                <a:cs typeface="Verdana"/>
              </a:rPr>
              <a:t>changes </a:t>
            </a:r>
            <a:r>
              <a:rPr sz="1100" spc="-5" dirty="0">
                <a:latin typeface="Verdana"/>
                <a:cs typeface="Verdana"/>
              </a:rPr>
              <a:t>in the containing controller,  the calendar </a:t>
            </a:r>
            <a:r>
              <a:rPr sz="1100" spc="-10" dirty="0">
                <a:latin typeface="Verdana"/>
                <a:cs typeface="Verdana"/>
              </a:rPr>
              <a:t>can </a:t>
            </a:r>
            <a:r>
              <a:rPr sz="1100" spc="-5" dirty="0">
                <a:latin typeface="Verdana"/>
                <a:cs typeface="Verdana"/>
              </a:rPr>
              <a:t>reflect that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change.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10" dirty="0">
                <a:latin typeface="Verdana"/>
                <a:cs typeface="Verdana"/>
              </a:rPr>
              <a:t>3.1.0.10.   </a:t>
            </a:r>
            <a:r>
              <a:rPr sz="1100" b="1" spc="-5" dirty="0">
                <a:latin typeface="Verdana"/>
                <a:cs typeface="Verdana"/>
              </a:rPr>
              <a:t>Controller</a:t>
            </a:r>
            <a:r>
              <a:rPr sz="1100" b="1" spc="-4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option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 a directive, </a:t>
            </a:r>
            <a:r>
              <a:rPr sz="1100" spc="-10" dirty="0">
                <a:latin typeface="Verdana"/>
                <a:cs typeface="Verdana"/>
              </a:rPr>
              <a:t>when we </a:t>
            </a:r>
            <a:r>
              <a:rPr sz="1100" spc="-5" dirty="0">
                <a:latin typeface="Verdana"/>
                <a:cs typeface="Verdana"/>
              </a:rPr>
              <a:t>set the controller option,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are creating a controller for the  directive. This controller is instantiated before the pre-linking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phase.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pre-linking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post-linking </a:t>
            </a:r>
            <a:r>
              <a:rPr sz="1100" spc="-10" dirty="0">
                <a:latin typeface="Verdana"/>
                <a:cs typeface="Verdana"/>
              </a:rPr>
              <a:t>phases </a:t>
            </a:r>
            <a:r>
              <a:rPr sz="1100" spc="-5" dirty="0">
                <a:latin typeface="Verdana"/>
                <a:cs typeface="Verdana"/>
              </a:rPr>
              <a:t>are executed </a:t>
            </a:r>
            <a:r>
              <a:rPr sz="1100" spc="-10" dirty="0">
                <a:latin typeface="Verdana"/>
                <a:cs typeface="Verdana"/>
              </a:rPr>
              <a:t>by </a:t>
            </a:r>
            <a:r>
              <a:rPr sz="1100" spc="-5" dirty="0">
                <a:latin typeface="Verdana"/>
                <a:cs typeface="Verdana"/>
              </a:rPr>
              <a:t>the compiler. </a:t>
            </a: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pre-link  function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executed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before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child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elements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linked,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while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post-link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  executed after. It is only safe to </a:t>
            </a:r>
            <a:r>
              <a:rPr sz="1100" spc="-10" dirty="0">
                <a:latin typeface="Verdana"/>
                <a:cs typeface="Verdana"/>
              </a:rPr>
              <a:t>do DOM </a:t>
            </a:r>
            <a:r>
              <a:rPr sz="1100" spc="-5" dirty="0">
                <a:latin typeface="Verdana"/>
                <a:cs typeface="Verdana"/>
              </a:rPr>
              <a:t>transformations after the post-link</a:t>
            </a:r>
            <a:r>
              <a:rPr sz="1100" spc="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defining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controller</a:t>
            </a:r>
            <a:r>
              <a:rPr sz="1050" spc="-34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directive,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so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don't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define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either  of these functions, but it is important to note that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cannot </a:t>
            </a:r>
            <a:r>
              <a:rPr sz="1100" spc="-10" dirty="0">
                <a:latin typeface="Verdana"/>
                <a:cs typeface="Verdana"/>
              </a:rPr>
              <a:t>do DOM </a:t>
            </a:r>
            <a:r>
              <a:rPr sz="1100" spc="-5" dirty="0">
                <a:latin typeface="Verdana"/>
                <a:cs typeface="Verdana"/>
              </a:rPr>
              <a:t>manipulations in  our controller function </a:t>
            </a:r>
            <a:r>
              <a:rPr sz="1100" spc="-10" dirty="0">
                <a:latin typeface="Verdana"/>
                <a:cs typeface="Verdana"/>
              </a:rPr>
              <a:t>because </a:t>
            </a:r>
            <a:r>
              <a:rPr sz="1100" spc="-5" dirty="0">
                <a:latin typeface="Verdana"/>
                <a:cs typeface="Verdana"/>
              </a:rPr>
              <a:t>the controller is instantiated before the pre-link phase,  thus </a:t>
            </a:r>
            <a:r>
              <a:rPr sz="1100" spc="-10" dirty="0">
                <a:latin typeface="Verdana"/>
                <a:cs typeface="Verdana"/>
              </a:rPr>
              <a:t>we have no </a:t>
            </a:r>
            <a:r>
              <a:rPr sz="1100" spc="-5" dirty="0">
                <a:latin typeface="Verdana"/>
                <a:cs typeface="Verdana"/>
              </a:rPr>
              <a:t>access to the </a:t>
            </a:r>
            <a:r>
              <a:rPr sz="1100" spc="-10" dirty="0">
                <a:latin typeface="Verdana"/>
                <a:cs typeface="Verdana"/>
              </a:rPr>
              <a:t>DOM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yet.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What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does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controller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look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like?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Just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like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any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other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controller.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Let's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what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  looks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like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when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inject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$http</a:t>
            </a:r>
            <a:r>
              <a:rPr sz="1050" spc="-34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controller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(using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bracket</a:t>
            </a:r>
            <a:r>
              <a:rPr sz="1050" spc="-34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injection  notation):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app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'ourCalendar'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446913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restrict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'EA'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346075" marR="405193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template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class="calendarTable"&gt;\</a:t>
            </a:r>
            <a:endParaRPr sz="1050">
              <a:latin typeface="Menlo"/>
              <a:cs typeface="Menlo"/>
            </a:endParaRPr>
          </a:p>
          <a:p>
            <a:pPr marR="437324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&lt;thead&gt;\</a:t>
            </a:r>
            <a:endParaRPr sz="1050">
              <a:latin typeface="Menlo"/>
              <a:cs typeface="Menlo"/>
            </a:endParaRPr>
          </a:p>
          <a:p>
            <a:pPr marR="429006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&lt;td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class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"monthHeader"</a:t>
            </a:r>
            <a:r>
              <a:rPr sz="1050" spc="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colspan=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"7"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monthName }} {{ year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/td&gt;\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&lt;/tr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R="429006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/thead&gt;\</a:t>
            </a:r>
            <a:endParaRPr sz="1050">
              <a:latin typeface="Menlo"/>
              <a:cs typeface="Menlo"/>
            </a:endParaRPr>
          </a:p>
          <a:p>
            <a:pPr marR="437324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&lt;tbody&gt;\</a:t>
            </a:r>
            <a:endParaRPr sz="1050">
              <a:latin typeface="Menlo"/>
              <a:cs typeface="Menlo"/>
            </a:endParaRPr>
          </a:p>
          <a:p>
            <a:pPr marR="429006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weekDays"&gt;{{ d</a:t>
            </a:r>
            <a:r>
              <a:rPr sz="1050" spc="2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 ng-repeat="arr in month"&gt;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arr track by</a:t>
            </a:r>
            <a:r>
              <a:rPr sz="1050" spc="2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$index"\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717030" cy="858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0465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ng-class="{currentDay: d ==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day}"&gt;\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{{ d</a:t>
            </a:r>
            <a:r>
              <a:rPr sz="1050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R="484886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&lt;/tbody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/table&gt;',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controller: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['$scope', '$http', function($scope, $http)</a:t>
            </a:r>
            <a:r>
              <a:rPr sz="1050" spc="55" dirty="0">
                <a:solidFill>
                  <a:srgbClr val="3FA07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$scope.getHolidays = function()</a:t>
            </a:r>
            <a:r>
              <a:rPr sz="1050" dirty="0">
                <a:solidFill>
                  <a:srgbClr val="3FA07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{}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}]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64770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Note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link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access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attributes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declared  in the </a:t>
            </a:r>
            <a:r>
              <a:rPr sz="1100" spc="-10" dirty="0">
                <a:latin typeface="Verdana"/>
                <a:cs typeface="Verdana"/>
              </a:rPr>
              <a:t>DOM </a:t>
            </a:r>
            <a:r>
              <a:rPr sz="1100" spc="-5" dirty="0">
                <a:latin typeface="Verdana"/>
                <a:cs typeface="Verdana"/>
              </a:rPr>
              <a:t>element. This will </a:t>
            </a:r>
            <a:r>
              <a:rPr sz="1100" spc="-10" dirty="0">
                <a:latin typeface="Verdana"/>
                <a:cs typeface="Verdana"/>
              </a:rPr>
              <a:t>become </a:t>
            </a:r>
            <a:r>
              <a:rPr sz="1100" spc="-5" dirty="0">
                <a:latin typeface="Verdana"/>
                <a:cs typeface="Verdana"/>
              </a:rPr>
              <a:t>important in a </a:t>
            </a:r>
            <a:r>
              <a:rPr sz="1100" spc="-10" dirty="0">
                <a:latin typeface="Verdana"/>
                <a:cs typeface="Verdana"/>
              </a:rPr>
              <a:t>minute when we go </a:t>
            </a:r>
            <a:r>
              <a:rPr sz="1100" spc="-5" dirty="0">
                <a:latin typeface="Verdana"/>
                <a:cs typeface="Verdana"/>
              </a:rPr>
              <a:t>to customize  the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64770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We're not </a:t>
            </a:r>
            <a:r>
              <a:rPr sz="1100" spc="-10" dirty="0">
                <a:latin typeface="Verdana"/>
                <a:cs typeface="Verdana"/>
              </a:rPr>
              <a:t>making any </a:t>
            </a:r>
            <a:r>
              <a:rPr sz="1100" spc="-5" dirty="0">
                <a:latin typeface="Verdana"/>
                <a:cs typeface="Verdana"/>
              </a:rPr>
              <a:t>ajax or api calls in this chapter,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won't actually create our  </a:t>
            </a:r>
            <a:r>
              <a:rPr sz="1050" spc="20" dirty="0">
                <a:latin typeface="Menlo"/>
                <a:cs typeface="Menlo"/>
              </a:rPr>
              <a:t>getHolidays</a:t>
            </a:r>
            <a:r>
              <a:rPr sz="1050" spc="-30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but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it's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good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note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how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make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http</a:t>
            </a:r>
            <a:r>
              <a:rPr sz="1050" spc="-30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requests  inside our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our-calendar</a:t>
            </a:r>
            <a:r>
              <a:rPr sz="1050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ng-model=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"date"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&gt;&lt;/div&gt;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648335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Let's start building our </a:t>
            </a:r>
            <a:r>
              <a:rPr sz="1050" spc="20" dirty="0">
                <a:latin typeface="Menlo"/>
                <a:cs typeface="Menlo"/>
              </a:rPr>
              <a:t>link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that will actually build </a:t>
            </a:r>
            <a:r>
              <a:rPr sz="1100" spc="-10" dirty="0">
                <a:latin typeface="Verdana"/>
                <a:cs typeface="Verdana"/>
              </a:rPr>
              <a:t>and draw </a:t>
            </a:r>
            <a:r>
              <a:rPr sz="1100" spc="-5" dirty="0">
                <a:latin typeface="Verdana"/>
                <a:cs typeface="Verdana"/>
              </a:rPr>
              <a:t>the calendar </a:t>
            </a:r>
            <a:r>
              <a:rPr sz="1100" spc="-10" dirty="0">
                <a:latin typeface="Verdana"/>
                <a:cs typeface="Verdana"/>
              </a:rPr>
              <a:t>on  </a:t>
            </a:r>
            <a:r>
              <a:rPr sz="1100" spc="-5" dirty="0">
                <a:latin typeface="Verdana"/>
                <a:cs typeface="Verdana"/>
              </a:rPr>
              <a:t>screen.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64770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$watch </a:t>
            </a:r>
            <a:r>
              <a:rPr sz="1100" spc="-5" dirty="0">
                <a:latin typeface="Verdana"/>
                <a:cs typeface="Verdana"/>
              </a:rPr>
              <a:t>function will register a callback to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executed </a:t>
            </a:r>
            <a:r>
              <a:rPr sz="1100" spc="-10" dirty="0">
                <a:latin typeface="Verdana"/>
                <a:cs typeface="Verdana"/>
              </a:rPr>
              <a:t>whenever </a:t>
            </a:r>
            <a:r>
              <a:rPr sz="1100" spc="-5" dirty="0">
                <a:latin typeface="Verdana"/>
                <a:cs typeface="Verdana"/>
              </a:rPr>
              <a:t>the result of the  expression changes. Inside the </a:t>
            </a:r>
            <a:r>
              <a:rPr sz="1050" spc="20" dirty="0">
                <a:latin typeface="Menlo"/>
                <a:cs typeface="Menlo"/>
              </a:rPr>
              <a:t>$digest </a:t>
            </a:r>
            <a:r>
              <a:rPr sz="1100" spc="-5" dirty="0">
                <a:latin typeface="Verdana"/>
                <a:cs typeface="Verdana"/>
              </a:rPr>
              <a:t>loop, every time AngularJS detects a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change,  it will call this function. This </a:t>
            </a:r>
            <a:r>
              <a:rPr sz="1100" spc="-10" dirty="0">
                <a:latin typeface="Verdana"/>
                <a:cs typeface="Verdana"/>
              </a:rPr>
              <a:t>has </a:t>
            </a:r>
            <a:r>
              <a:rPr sz="1100" spc="-5" dirty="0">
                <a:latin typeface="Verdana"/>
                <a:cs typeface="Verdana"/>
              </a:rPr>
              <a:t>the side effect that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cannot </a:t>
            </a:r>
            <a:r>
              <a:rPr sz="1100" spc="-10" dirty="0">
                <a:latin typeface="Verdana"/>
                <a:cs typeface="Verdana"/>
              </a:rPr>
              <a:t>depend on </a:t>
            </a:r>
            <a:r>
              <a:rPr sz="1100" spc="-5" dirty="0">
                <a:latin typeface="Verdana"/>
                <a:cs typeface="Verdana"/>
              </a:rPr>
              <a:t>state inside  this function. </a:t>
            </a:r>
            <a:r>
              <a:rPr sz="1100" spc="-1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counter this, we'll check for the value before </a:t>
            </a:r>
            <a:r>
              <a:rPr sz="1100" spc="-10" dirty="0">
                <a:latin typeface="Verdana"/>
                <a:cs typeface="Verdana"/>
              </a:rPr>
              <a:t>we depend on </a:t>
            </a:r>
            <a:r>
              <a:rPr sz="1100" spc="-5" dirty="0">
                <a:latin typeface="Verdana"/>
                <a:cs typeface="Verdana"/>
              </a:rPr>
              <a:t>it being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  place.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Here </a:t>
            </a:r>
            <a:r>
              <a:rPr sz="1100" spc="-5" dirty="0">
                <a:latin typeface="Verdana"/>
                <a:cs typeface="Verdana"/>
              </a:rPr>
              <a:t>is our </a:t>
            </a:r>
            <a:r>
              <a:rPr sz="1100" spc="-10" dirty="0">
                <a:latin typeface="Verdana"/>
                <a:cs typeface="Verdana"/>
              </a:rPr>
              <a:t>new </a:t>
            </a:r>
            <a:r>
              <a:rPr sz="1050" spc="20" dirty="0">
                <a:latin typeface="Menlo"/>
                <a:cs typeface="Menlo"/>
              </a:rPr>
              <a:t>$watch</a:t>
            </a:r>
            <a:r>
              <a:rPr sz="1050" spc="-28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$watch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(date) 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(date)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we're ready to process the</a:t>
            </a:r>
            <a:r>
              <a:rPr sz="1050" i="1" spc="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date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Every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time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date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property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scope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changes,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declared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watchExpression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fire.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Here's </a:t>
            </a:r>
            <a:r>
              <a:rPr sz="1100" spc="-10" dirty="0">
                <a:latin typeface="Verdana"/>
                <a:cs typeface="Verdana"/>
              </a:rPr>
              <a:t>what we have </a:t>
            </a:r>
            <a:r>
              <a:rPr sz="1100" spc="-5" dirty="0">
                <a:latin typeface="Verdana"/>
                <a:cs typeface="Verdana"/>
              </a:rPr>
              <a:t>so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far: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app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'ourCalendar'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49185"/>
            <a:ext cx="6531609" cy="853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450913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restrict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'EA'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template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class="calendarTable"&gt;\</a:t>
            </a:r>
            <a:endParaRPr sz="1050">
              <a:latin typeface="Menlo"/>
              <a:cs typeface="Menlo"/>
            </a:endParaRPr>
          </a:p>
          <a:p>
            <a:pPr marR="482981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&lt;thead&gt;\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&lt;td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class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"monthHeader"</a:t>
            </a:r>
            <a:r>
              <a:rPr sz="1050" spc="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colspan=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"7"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monthName }} {{ year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/td&gt;\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&lt;/tr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R="474662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/thead&gt;\</a:t>
            </a:r>
            <a:endParaRPr sz="1050">
              <a:latin typeface="Menlo"/>
              <a:cs typeface="Menlo"/>
            </a:endParaRPr>
          </a:p>
          <a:p>
            <a:pPr marR="482981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&lt;tbody&gt;\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weekDays"&gt;{{ d</a:t>
            </a:r>
            <a:r>
              <a:rPr sz="1050" spc="2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 ng-repeat="arr in month"&gt;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\</a:t>
            </a:r>
            <a:endParaRPr sz="1050">
              <a:latin typeface="Menlo"/>
              <a:cs typeface="Menlo"/>
            </a:endParaRPr>
          </a:p>
          <a:p>
            <a:pPr marL="1180465" marR="2340610" indent="-33401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arr track by $index"  ng-class="{currentDay: d ==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day}"&gt;\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{{ d</a:t>
            </a:r>
            <a:r>
              <a:rPr sz="1050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R="474662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&lt;/tbody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/table&gt;',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controller: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['$scope', '$http', function($scope, $http)</a:t>
            </a:r>
            <a:r>
              <a:rPr sz="1050" spc="55" dirty="0">
                <a:solidFill>
                  <a:srgbClr val="3FA07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$scope.getHolidays = function()</a:t>
            </a:r>
            <a:r>
              <a:rPr sz="1050" dirty="0">
                <a:solidFill>
                  <a:srgbClr val="3FA07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{}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}]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513080" marR="133921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link: function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scope, ele, attrs, ctrl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  scope.$watch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attrs.ngModel, function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newDate, oldDate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r>
              <a:rPr sz="1050" spc="45" dirty="0">
                <a:solidFill>
                  <a:srgbClr val="3FA07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if</a:t>
            </a:r>
            <a:r>
              <a:rPr sz="1050" spc="-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!newDate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newDate = new 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 // If we don't</a:t>
            </a:r>
            <a:r>
              <a:rPr sz="1050" spc="3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specify</a:t>
            </a:r>
            <a:endParaRPr sz="1050">
              <a:latin typeface="Menlo"/>
              <a:cs typeface="Menlo"/>
            </a:endParaRPr>
          </a:p>
          <a:p>
            <a:pPr marR="24257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// a date, make</a:t>
            </a:r>
            <a:r>
              <a:rPr sz="1050" spc="-3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R="7556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// default date</a:t>
            </a:r>
            <a:r>
              <a:rPr sz="1050" spc="-3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today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6228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Adding </a:t>
            </a:r>
            <a:r>
              <a:rPr sz="1100" spc="-5" dirty="0">
                <a:latin typeface="Verdana"/>
                <a:cs typeface="Verdana"/>
              </a:rPr>
              <a:t>in our </a:t>
            </a:r>
            <a:r>
              <a:rPr sz="1100" spc="-10" dirty="0">
                <a:latin typeface="Verdana"/>
                <a:cs typeface="Verdana"/>
              </a:rPr>
              <a:t>drawing code </a:t>
            </a:r>
            <a:r>
              <a:rPr sz="1100" spc="-5" dirty="0">
                <a:latin typeface="Verdana"/>
                <a:cs typeface="Verdana"/>
              </a:rPr>
              <a:t>isn't particularly interesting or angular specific, so we'll  include it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here: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app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'ourCalendar'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Array to store month</a:t>
            </a:r>
            <a:r>
              <a:rPr sz="1050" i="1" spc="-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names</a:t>
            </a:r>
            <a:endParaRPr sz="1050">
              <a:latin typeface="Menlo"/>
              <a:cs typeface="Menlo"/>
            </a:endParaRPr>
          </a:p>
          <a:p>
            <a:pPr marL="346075" marR="508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months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Array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'January'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 February'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'March'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'April'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'May'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'June'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'July'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'August'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'September'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'October'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'November'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9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'December'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Array to store month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days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monthDays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Array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28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910082" y="861186"/>
            <a:ext cx="5530215" cy="843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Array to store week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names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weekDay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Array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'Mo'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'Tu'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'We'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'Th'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'Fr'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'Sa'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9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'Su'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179070" marR="409194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restrict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'EA'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179070" marR="367474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template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class="calendarTable"&gt;\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&lt;thead&gt;\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&lt;td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class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"monthHeader"</a:t>
            </a:r>
            <a:r>
              <a:rPr sz="1050" spc="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colspan=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"7"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monthName }} {{ year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/td&gt;\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&lt;/tr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R="407924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/thead&gt;\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&lt;tbody&gt;\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weekDays"&gt;{{ d</a:t>
            </a:r>
            <a:r>
              <a:rPr sz="1050" spc="2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 ng-repeat="arr in month"&gt;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\</a:t>
            </a:r>
            <a:endParaRPr sz="1050">
              <a:latin typeface="Menlo"/>
              <a:cs typeface="Menlo"/>
            </a:endParaRPr>
          </a:p>
          <a:p>
            <a:pPr marL="846455" marR="133921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arr track by $index" \  ng-class="{currentDay: d ==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day}"&gt;\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{{ d</a:t>
            </a:r>
            <a:r>
              <a:rPr sz="1050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R="407924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&lt;/tbody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/table&gt;',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controller: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['$scope', '$http', function($scope, $http)</a:t>
            </a:r>
            <a:r>
              <a:rPr sz="1050" spc="55" dirty="0">
                <a:solidFill>
                  <a:srgbClr val="3FA07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$scope.getHolidays = function()</a:t>
            </a:r>
            <a:r>
              <a:rPr sz="1050" dirty="0">
                <a:solidFill>
                  <a:srgbClr val="3FA07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{}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}]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346075" marR="150622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link: function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scope, ele, attrs, c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  scope.$watch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attrs.ngModel, function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!date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 = new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var week_day, counter, i,</a:t>
            </a:r>
            <a:r>
              <a:rPr sz="1050" spc="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curr_week;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846455" marR="2506980" indent="-33401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var day = date.getDate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,  month = date.getMonth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,  year =</a:t>
            </a:r>
            <a:r>
              <a:rPr sz="1050" spc="-2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date.getFullYear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513080" marR="133921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scope.days_in_this_month = monthDays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[month]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  scope.monthName =</a:t>
            </a:r>
            <a:r>
              <a:rPr sz="1050" spc="-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months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[month]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513080" marR="3174365">
              <a:lnSpc>
                <a:spcPct val="215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scope.currentWeek = 0;  scope.month =</a:t>
            </a:r>
            <a:r>
              <a:rPr sz="1050" spc="-4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var thisMonth = new 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year, month,</a:t>
            </a:r>
            <a:r>
              <a:rPr sz="1050" spc="2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1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846455" marR="42164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firstDay = new 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thisMonth.setDate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1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.getDay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,  weeksOfMonth</a:t>
            </a:r>
            <a:r>
              <a:rPr sz="1050" spc="-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=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5045" cy="850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0465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Math.ceil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((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firstDay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+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scope.days_in_this_month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)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7</a:t>
            </a:r>
            <a:r>
              <a:rPr sz="1050" spc="20" dirty="0">
                <a:latin typeface="Menlo"/>
                <a:cs typeface="Menlo"/>
              </a:rPr>
              <a:t>) +</a:t>
            </a:r>
            <a:r>
              <a:rPr sz="1050" spc="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67945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weekDays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weekDay;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First</a:t>
            </a:r>
            <a:r>
              <a:rPr sz="1050" i="1" spc="-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week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curr_week 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50">
              <a:latin typeface="Times New Roman"/>
              <a:cs typeface="Times New Roman"/>
            </a:endParaRPr>
          </a:p>
          <a:p>
            <a:pPr marL="67945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 =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[];</a:t>
            </a:r>
            <a:endParaRPr sz="1050">
              <a:latin typeface="Menlo"/>
              <a:cs typeface="Menlo"/>
            </a:endParaRPr>
          </a:p>
          <a:p>
            <a:pPr marL="846455" marR="13208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(week_day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week_day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thisMonth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getDay</a:t>
            </a:r>
            <a:r>
              <a:rPr sz="1050" spc="20" dirty="0">
                <a:latin typeface="Menlo"/>
                <a:cs typeface="Menlo"/>
              </a:rPr>
              <a:t>(); week_day++)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[curr_week][week_day] = week_day *</a:t>
            </a:r>
            <a:r>
              <a:rPr sz="1050" spc="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-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week_day =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thisMonth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getDay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</a:t>
            </a:r>
            <a:r>
              <a:rPr sz="1050" spc="20" dirty="0">
                <a:latin typeface="Menlo"/>
                <a:cs typeface="Menlo"/>
              </a:rPr>
              <a:t>(counter=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 counter &lt;=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days_in_this_month</a:t>
            </a:r>
            <a:r>
              <a:rPr sz="1050" spc="20" dirty="0">
                <a:latin typeface="Menlo"/>
                <a:cs typeface="Menlo"/>
              </a:rPr>
              <a:t>;</a:t>
            </a:r>
            <a:r>
              <a:rPr sz="1050" spc="6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counter++)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week_day %=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7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1013460" marR="355219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(week_day ==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)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  curr_week +=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 =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846455" marR="2134235">
              <a:lnSpc>
                <a:spcPct val="215099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(counter);  week_day +=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846455" marR="1717039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while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 </a:t>
            </a:r>
            <a:r>
              <a:rPr sz="1050" spc="20" dirty="0">
                <a:latin typeface="Menlo"/>
                <a:cs typeface="Menlo"/>
              </a:rPr>
              <a:t>&lt;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7</a:t>
            </a:r>
            <a:r>
              <a:rPr sz="1050" spc="20" dirty="0">
                <a:latin typeface="Menlo"/>
                <a:cs typeface="Menlo"/>
              </a:rPr>
              <a:t>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(counter *</a:t>
            </a:r>
            <a:r>
              <a:rPr sz="1050" spc="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-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0" marR="388556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day </a:t>
            </a:r>
            <a:r>
              <a:rPr sz="1050" spc="20" dirty="0">
                <a:latin typeface="Menlo"/>
                <a:cs typeface="Menlo"/>
              </a:rPr>
              <a:t>= day;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year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year;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drawn,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let's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some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customizable  features.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instance,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right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now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features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full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name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header.  </a:t>
            </a:r>
            <a:r>
              <a:rPr sz="1100" spc="-10" dirty="0">
                <a:latin typeface="Verdana"/>
                <a:cs typeface="Verdana"/>
              </a:rPr>
              <a:t>However, </a:t>
            </a:r>
            <a:r>
              <a:rPr sz="1100" spc="-5" dirty="0">
                <a:latin typeface="Verdana"/>
                <a:cs typeface="Verdana"/>
              </a:rPr>
              <a:t>if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are using this calendar in a place that </a:t>
            </a:r>
            <a:r>
              <a:rPr sz="1100" spc="-10" dirty="0">
                <a:latin typeface="Verdana"/>
                <a:cs typeface="Verdana"/>
              </a:rPr>
              <a:t>does </a:t>
            </a:r>
            <a:r>
              <a:rPr sz="1100" spc="-5" dirty="0">
                <a:latin typeface="Verdana"/>
                <a:cs typeface="Verdana"/>
              </a:rPr>
              <a:t>not </a:t>
            </a:r>
            <a:r>
              <a:rPr sz="1100" spc="-10" dirty="0">
                <a:latin typeface="Verdana"/>
                <a:cs typeface="Verdana"/>
              </a:rPr>
              <a:t>have </a:t>
            </a:r>
            <a:r>
              <a:rPr sz="1100" spc="-5" dirty="0">
                <a:latin typeface="Verdana"/>
                <a:cs typeface="Verdana"/>
              </a:rPr>
              <a:t>a lot of </a:t>
            </a:r>
            <a:r>
              <a:rPr sz="1100" spc="-10" dirty="0">
                <a:latin typeface="Verdana"/>
                <a:cs typeface="Verdana"/>
              </a:rPr>
              <a:t>room on 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page,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might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want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hide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full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length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only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show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shortened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version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  instead.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access to the attrs (the normalized list of the attributes that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define in our  </a:t>
            </a:r>
            <a:r>
              <a:rPr sz="1100" spc="-10" dirty="0">
                <a:latin typeface="Verdana"/>
                <a:cs typeface="Verdana"/>
              </a:rPr>
              <a:t>HTML), we can </a:t>
            </a:r>
            <a:r>
              <a:rPr sz="1100" spc="-5" dirty="0">
                <a:latin typeface="Verdana"/>
                <a:cs typeface="Verdana"/>
              </a:rPr>
              <a:t>simply look there first; otherwise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set a default to see </a:t>
            </a:r>
            <a:r>
              <a:rPr sz="1100" spc="-10" dirty="0">
                <a:latin typeface="Verdana"/>
                <a:cs typeface="Verdana"/>
              </a:rPr>
              <a:t>what how  we want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show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header.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Let's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5" dirty="0">
                <a:latin typeface="Verdana"/>
                <a:cs typeface="Verdana"/>
              </a:rPr>
              <a:t>the setting of the </a:t>
            </a:r>
            <a:r>
              <a:rPr sz="1050" spc="20" dirty="0">
                <a:latin typeface="Menlo"/>
                <a:cs typeface="Menlo"/>
              </a:rPr>
              <a:t>$scope.monthname</a:t>
            </a:r>
            <a:r>
              <a:rPr sz="1050" spc="-27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to: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showshortmonth</a:t>
            </a:r>
            <a:r>
              <a:rPr sz="1050" spc="20" dirty="0">
                <a:latin typeface="Menlo"/>
                <a:cs typeface="Menlo"/>
              </a:rPr>
              <a:t>)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monthName </a:t>
            </a:r>
            <a:r>
              <a:rPr sz="1050" spc="20" dirty="0">
                <a:latin typeface="Menlo"/>
                <a:cs typeface="Menlo"/>
              </a:rPr>
              <a:t>= months[month].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slice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monthName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months[month];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825"/>
              </a:spcBef>
            </a:pPr>
            <a:r>
              <a:rPr sz="1100" spc="-10" dirty="0">
                <a:latin typeface="Verdana"/>
                <a:cs typeface="Verdana"/>
              </a:rPr>
              <a:t>Now,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only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show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first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three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characters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name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month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include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  </a:t>
            </a:r>
            <a:r>
              <a:rPr sz="1100" spc="-10" dirty="0">
                <a:latin typeface="Verdana"/>
                <a:cs typeface="Verdana"/>
              </a:rPr>
              <a:t>showshortmonth </a:t>
            </a:r>
            <a:r>
              <a:rPr sz="1100" spc="-5" dirty="0">
                <a:latin typeface="Verdana"/>
                <a:cs typeface="Verdana"/>
              </a:rPr>
              <a:t>as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attribute. </a:t>
            </a:r>
            <a:r>
              <a:rPr sz="1100" spc="-10" dirty="0">
                <a:latin typeface="Verdana"/>
                <a:cs typeface="Verdana"/>
              </a:rPr>
              <a:t>When we </a:t>
            </a:r>
            <a:r>
              <a:rPr sz="1100" spc="-5" dirty="0">
                <a:latin typeface="Verdana"/>
                <a:cs typeface="Verdana"/>
              </a:rPr>
              <a:t>invoke the directive,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20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attribute: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our-calendar showshortmonth=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'true'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&gt;&lt;/div&gt;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825"/>
              </a:spcBef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our calendar's header will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show </a:t>
            </a:r>
            <a:r>
              <a:rPr sz="1100" spc="-5" dirty="0">
                <a:latin typeface="Verdana"/>
                <a:cs typeface="Verdana"/>
              </a:rPr>
              <a:t>the shortened 3-character calendar  header.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10" dirty="0">
                <a:latin typeface="Verdana"/>
                <a:cs typeface="Verdana"/>
              </a:rPr>
              <a:t>3.1.0.11.   Transclude</a:t>
            </a:r>
            <a:r>
              <a:rPr sz="1100" b="1" spc="-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option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Although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name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sounds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complex,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transclusion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just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refers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compiling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content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  the </a:t>
            </a:r>
            <a:r>
              <a:rPr sz="1100" spc="-10" dirty="0">
                <a:latin typeface="Verdana"/>
                <a:cs typeface="Verdana"/>
              </a:rPr>
              <a:t>element and making </a:t>
            </a:r>
            <a:r>
              <a:rPr sz="1100" spc="-5" dirty="0">
                <a:latin typeface="Verdana"/>
                <a:cs typeface="Verdana"/>
              </a:rPr>
              <a:t>the source available to the directive. </a:t>
            </a: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transcluded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  is </a:t>
            </a:r>
            <a:r>
              <a:rPr sz="1100" spc="-10" dirty="0">
                <a:latin typeface="Verdana"/>
                <a:cs typeface="Verdana"/>
              </a:rPr>
              <a:t>pre-bound </a:t>
            </a:r>
            <a:r>
              <a:rPr sz="1100" spc="-5" dirty="0">
                <a:latin typeface="Verdana"/>
                <a:cs typeface="Verdana"/>
              </a:rPr>
              <a:t>to the calling scope, so it </a:t>
            </a:r>
            <a:r>
              <a:rPr sz="1100" spc="-10" dirty="0">
                <a:latin typeface="Verdana"/>
                <a:cs typeface="Verdana"/>
              </a:rPr>
              <a:t>has </a:t>
            </a:r>
            <a:r>
              <a:rPr sz="1100" spc="-5" dirty="0">
                <a:latin typeface="Verdana"/>
                <a:cs typeface="Verdana"/>
              </a:rPr>
              <a:t>access to the current calling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scope.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Looking at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example, let's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5" dirty="0">
                <a:latin typeface="Verdana"/>
                <a:cs typeface="Verdana"/>
              </a:rPr>
              <a:t>the invocation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our-calendar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ng-model=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"date"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&lt;h3&gt;</a:t>
            </a:r>
            <a:r>
              <a:rPr sz="1050" spc="20" dirty="0">
                <a:latin typeface="Menlo"/>
                <a:cs typeface="Menlo"/>
              </a:rPr>
              <a:t>On this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day...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&lt;/h3&gt;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&lt;/div&gt;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  <a:spcBef>
                <a:spcPts val="830"/>
              </a:spcBef>
            </a:pPr>
            <a:r>
              <a:rPr sz="1100" spc="-1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get this to </a:t>
            </a:r>
            <a:r>
              <a:rPr sz="1100" spc="-10" dirty="0">
                <a:latin typeface="Verdana"/>
                <a:cs typeface="Verdana"/>
              </a:rPr>
              <a:t>show up </a:t>
            </a:r>
            <a:r>
              <a:rPr sz="1100" spc="-5" dirty="0">
                <a:latin typeface="Verdana"/>
                <a:cs typeface="Verdana"/>
              </a:rPr>
              <a:t>in our template,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a special directive called  </a:t>
            </a:r>
            <a:r>
              <a:rPr sz="1050" spc="20" dirty="0">
                <a:latin typeface="Menlo"/>
                <a:cs typeface="Menlo"/>
              </a:rPr>
              <a:t>ngTransclude</a:t>
            </a:r>
            <a:r>
              <a:rPr sz="1100" spc="20" dirty="0">
                <a:latin typeface="Verdana"/>
                <a:cs typeface="Verdana"/>
              </a:rPr>
              <a:t>. </a:t>
            </a:r>
            <a:r>
              <a:rPr sz="1100" spc="-5" dirty="0">
                <a:latin typeface="Verdana"/>
                <a:cs typeface="Verdana"/>
              </a:rPr>
              <a:t>This is </a:t>
            </a:r>
            <a:r>
              <a:rPr sz="1100" spc="-10" dirty="0">
                <a:latin typeface="Verdana"/>
                <a:cs typeface="Verdana"/>
              </a:rPr>
              <a:t>how </a:t>
            </a:r>
            <a:r>
              <a:rPr sz="1100" spc="-5" dirty="0">
                <a:latin typeface="Verdana"/>
                <a:cs typeface="Verdana"/>
              </a:rPr>
              <a:t>the template </a:t>
            </a:r>
            <a:r>
              <a:rPr sz="1100" spc="-10" dirty="0">
                <a:latin typeface="Verdana"/>
                <a:cs typeface="Verdana"/>
              </a:rPr>
              <a:t>knows where </a:t>
            </a:r>
            <a:r>
              <a:rPr sz="1100" spc="-5" dirty="0">
                <a:latin typeface="Verdana"/>
                <a:cs typeface="Verdana"/>
              </a:rPr>
              <a:t>to place the </a:t>
            </a:r>
            <a:r>
              <a:rPr sz="1100" spc="-10" dirty="0">
                <a:latin typeface="Verdana"/>
                <a:cs typeface="Verdana"/>
              </a:rPr>
              <a:t>custom HTML.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Let's  modify the template in our directive to include the </a:t>
            </a:r>
            <a:r>
              <a:rPr sz="1100" spc="-10" dirty="0">
                <a:latin typeface="Verdana"/>
                <a:cs typeface="Verdana"/>
              </a:rPr>
              <a:t>custom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content: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050" spc="20" dirty="0">
                <a:latin typeface="Menlo"/>
                <a:cs typeface="Menlo"/>
              </a:rPr>
              <a:t>template: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class="calendarTable"&gt;\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&lt;thead&gt;\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&lt;tr&gt;&lt;td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class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"monthHeader"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colspan=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"7"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monthName }} {{ year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/td&gt;\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&lt;/tr</a:t>
            </a:r>
            <a:r>
              <a:rPr sz="1050" spc="20" dirty="0">
                <a:latin typeface="Menlo"/>
                <a:cs typeface="Menlo"/>
              </a:rPr>
              <a:t>&gt;&lt;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/thead&gt;\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&lt;tbody&gt;\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&lt;tr&gt;&lt;td ng-repeat="d in weekDays"&gt;{{ d</a:t>
            </a:r>
            <a:r>
              <a:rPr sz="1050" spc="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}}&lt;/td</a:t>
            </a:r>
            <a:r>
              <a:rPr sz="1050" spc="20" dirty="0">
                <a:latin typeface="Menlo"/>
                <a:cs typeface="Menlo"/>
              </a:rPr>
              <a:t>&gt;&lt;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 ng-repeat="arr in month"&gt;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\</a:t>
            </a:r>
            <a:endParaRPr sz="1050">
              <a:latin typeface="Menlo"/>
              <a:cs typeface="Menlo"/>
            </a:endParaRPr>
          </a:p>
          <a:p>
            <a:pPr marL="679450" marR="213360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arr track by $index"\  ng-class="{currentDay: d ==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day}"&gt;\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{{ d</a:t>
            </a:r>
            <a:r>
              <a:rPr sz="1050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&lt;tfoot&gt;&lt;tr&gt;\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colspan="7"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ng-transclude&gt;&lt;/td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/tfood&gt;&lt;/tr</a:t>
            </a:r>
            <a:r>
              <a:rPr sz="1050" spc="20" dirty="0">
                <a:latin typeface="Menlo"/>
                <a:cs typeface="Menlo"/>
              </a:rPr>
              <a:t>&gt;&lt;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/table&gt;',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0310"/>
            <a:ext cx="6531609" cy="859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22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Additionally,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have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AngularJS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transclusion.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To  do </a:t>
            </a:r>
            <a:r>
              <a:rPr sz="1100" spc="-5" dirty="0">
                <a:latin typeface="Verdana"/>
                <a:cs typeface="Verdana"/>
              </a:rPr>
              <a:t>that, we'll </a:t>
            </a:r>
            <a:r>
              <a:rPr sz="1100" spc="-10" dirty="0">
                <a:latin typeface="Verdana"/>
                <a:cs typeface="Verdana"/>
              </a:rPr>
              <a:t>have </a:t>
            </a:r>
            <a:r>
              <a:rPr sz="1100" spc="-5" dirty="0">
                <a:latin typeface="Verdana"/>
                <a:cs typeface="Verdana"/>
              </a:rPr>
              <a:t>to set the transclude option either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950">
              <a:latin typeface="Times New Roman"/>
              <a:cs typeface="Times New Roman"/>
            </a:endParaRPr>
          </a:p>
          <a:p>
            <a:pPr marL="358775" indent="-144780">
              <a:lnSpc>
                <a:spcPct val="100000"/>
              </a:lnSpc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true, </a:t>
            </a:r>
            <a:r>
              <a:rPr sz="1100" spc="-10" dirty="0">
                <a:latin typeface="Verdana"/>
                <a:cs typeface="Verdana"/>
              </a:rPr>
              <a:t>which </a:t>
            </a:r>
            <a:r>
              <a:rPr sz="1100" spc="-5" dirty="0">
                <a:latin typeface="Verdana"/>
                <a:cs typeface="Verdana"/>
              </a:rPr>
              <a:t>will take the content of the directive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place it in 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template</a:t>
            </a:r>
            <a:endParaRPr sz="1100">
              <a:latin typeface="Verdana"/>
              <a:cs typeface="Verdana"/>
            </a:endParaRPr>
          </a:p>
          <a:p>
            <a:pPr marL="358775" marR="462280" indent="-144780">
              <a:lnSpc>
                <a:spcPct val="102600"/>
              </a:lnSpc>
              <a:spcBef>
                <a:spcPts val="100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`element', </a:t>
            </a:r>
            <a:r>
              <a:rPr sz="1100" spc="-10" dirty="0">
                <a:latin typeface="Verdana"/>
                <a:cs typeface="Verdana"/>
              </a:rPr>
              <a:t>which </a:t>
            </a:r>
            <a:r>
              <a:rPr sz="1100" spc="-5" dirty="0">
                <a:latin typeface="Verdana"/>
                <a:cs typeface="Verdana"/>
              </a:rPr>
              <a:t>will take the entire defined </a:t>
            </a:r>
            <a:r>
              <a:rPr sz="1100" spc="-10" dirty="0">
                <a:latin typeface="Verdana"/>
                <a:cs typeface="Verdana"/>
              </a:rPr>
              <a:t>DOM element </a:t>
            </a:r>
            <a:r>
              <a:rPr sz="1100" spc="-5" dirty="0">
                <a:latin typeface="Verdana"/>
                <a:cs typeface="Verdana"/>
              </a:rPr>
              <a:t>including the lower  priority directives (see notes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directive priority order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below)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461645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Set the transclude option to true, as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only </a:t>
            </a:r>
            <a:r>
              <a:rPr sz="1100" spc="-10" dirty="0">
                <a:latin typeface="Verdana"/>
                <a:cs typeface="Verdana"/>
              </a:rPr>
              <a:t>want </a:t>
            </a:r>
            <a:r>
              <a:rPr sz="1100" spc="-5" dirty="0">
                <a:latin typeface="Verdana"/>
                <a:cs typeface="Verdana"/>
              </a:rPr>
              <a:t>the content of our directive to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show  up </a:t>
            </a:r>
            <a:r>
              <a:rPr sz="1100" spc="-5" dirty="0">
                <a:latin typeface="Verdana"/>
                <a:cs typeface="Verdana"/>
              </a:rPr>
              <a:t>in our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template: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transclude: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true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10" dirty="0">
                <a:latin typeface="Verdana"/>
                <a:cs typeface="Verdana"/>
              </a:rPr>
              <a:t>3.1.0.12.   Next</a:t>
            </a:r>
            <a:r>
              <a:rPr sz="1100" b="1" spc="-3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steps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461645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We've </a:t>
            </a:r>
            <a:r>
              <a:rPr sz="1100" spc="-5" dirty="0">
                <a:latin typeface="Verdana"/>
                <a:cs typeface="Verdana"/>
              </a:rPr>
              <a:t>covered </a:t>
            </a:r>
            <a:r>
              <a:rPr sz="1100" spc="-10" dirty="0">
                <a:latin typeface="Verdana"/>
                <a:cs typeface="Verdana"/>
              </a:rPr>
              <a:t>how </a:t>
            </a:r>
            <a:r>
              <a:rPr sz="1100" spc="-5" dirty="0">
                <a:latin typeface="Verdana"/>
                <a:cs typeface="Verdana"/>
              </a:rPr>
              <a:t>to build a directive from a very basic level to a higher level of  complexity. Hopefully you've gained </a:t>
            </a:r>
            <a:r>
              <a:rPr sz="1100" spc="-10" dirty="0">
                <a:latin typeface="Verdana"/>
                <a:cs typeface="Verdana"/>
              </a:rPr>
              <a:t>some </a:t>
            </a:r>
            <a:r>
              <a:rPr sz="1100" spc="-5" dirty="0">
                <a:latin typeface="Verdana"/>
                <a:cs typeface="Verdana"/>
              </a:rPr>
              <a:t>confidence </a:t>
            </a:r>
            <a:r>
              <a:rPr sz="1100" spc="-10" dirty="0">
                <a:latin typeface="Verdana"/>
                <a:cs typeface="Verdana"/>
              </a:rPr>
              <a:t>and knowledge </a:t>
            </a:r>
            <a:r>
              <a:rPr sz="1100" spc="-5" dirty="0">
                <a:latin typeface="Verdana"/>
                <a:cs typeface="Verdana"/>
              </a:rPr>
              <a:t>about </a:t>
            </a:r>
            <a:r>
              <a:rPr sz="1100" spc="-10" dirty="0">
                <a:latin typeface="Verdana"/>
                <a:cs typeface="Verdana"/>
              </a:rPr>
              <a:t>how </a:t>
            </a:r>
            <a:r>
              <a:rPr sz="1100" spc="-5" dirty="0">
                <a:latin typeface="Verdana"/>
                <a:cs typeface="Verdana"/>
              </a:rPr>
              <a:t>to  </a:t>
            </a:r>
            <a:r>
              <a:rPr sz="1100" spc="-10" dirty="0">
                <a:latin typeface="Verdana"/>
                <a:cs typeface="Verdana"/>
              </a:rPr>
              <a:t>move </a:t>
            </a:r>
            <a:r>
              <a:rPr sz="1100" spc="-5" dirty="0">
                <a:latin typeface="Verdana"/>
                <a:cs typeface="Verdana"/>
              </a:rPr>
              <a:t>forward in the future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provide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build your </a:t>
            </a:r>
            <a:r>
              <a:rPr sz="1100" spc="-10" dirty="0">
                <a:latin typeface="Verdana"/>
                <a:cs typeface="Verdana"/>
              </a:rPr>
              <a:t>own custom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entire source of our calendar directive is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here: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'myApp.directives'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'ourCalendar'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Array to store month</a:t>
            </a:r>
            <a:r>
              <a:rPr sz="1050" i="1" spc="-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names</a:t>
            </a:r>
            <a:endParaRPr sz="1050">
              <a:latin typeface="Menlo"/>
              <a:cs typeface="Menlo"/>
            </a:endParaRPr>
          </a:p>
          <a:p>
            <a:pPr marL="346075" marR="508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months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Array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'January'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 February'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'March'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'April'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'May'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'June'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'July'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'August'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'September'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'October'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'November'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9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'December'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Array to store month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days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monthDays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Array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28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30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12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31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Array to store week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names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weekDay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Array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'Mo'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'Tu'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'We'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'Th'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'Fr'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'Sa'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9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'Su'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450913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restrict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'EA'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transclude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true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template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'&lt;table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class="calendarTable"&gt;\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&lt;thead&gt;\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&lt;tr&gt;&lt;td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class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"monthHeader"</a:t>
            </a:r>
            <a:r>
              <a:rPr sz="1050" spc="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colspan=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"7"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monthName }} {{ year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/td&gt;\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&lt;/tr</a:t>
            </a:r>
            <a:r>
              <a:rPr sz="1050" spc="20" dirty="0">
                <a:latin typeface="Menlo"/>
                <a:cs typeface="Menlo"/>
              </a:rPr>
              <a:t>&gt;&lt;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/thead&gt;\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&lt;tbody&gt;\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&lt;tr&gt;&lt;td ng-repeat="d in weekDays"&gt;{{ d</a:t>
            </a:r>
            <a:r>
              <a:rPr sz="1050" spc="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}}&lt;/td</a:t>
            </a:r>
            <a:r>
              <a:rPr sz="1050" spc="20" dirty="0">
                <a:latin typeface="Menlo"/>
                <a:cs typeface="Menlo"/>
              </a:rPr>
              <a:t>&gt;&lt;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&lt;tr ng-repeat="arr in month"&gt;</a:t>
            </a:r>
            <a:r>
              <a:rPr sz="1050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\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1076960" y="849185"/>
            <a:ext cx="5947410" cy="844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0" marR="200660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ng-repeat="d in arr track by $index"\  ng-class="{currentDay: d ==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day}"&gt;\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{{ d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|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blankIfNegative</a:t>
            </a:r>
            <a:r>
              <a:rPr sz="1050" spc="-1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}}\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&lt;tfoot&gt;&lt;tr&gt;\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&lt;td colspan="7"</a:t>
            </a:r>
            <a:r>
              <a:rPr sz="105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ng-transclude&gt;&lt;/td</a:t>
            </a:r>
            <a:r>
              <a:rPr sz="1050" spc="20" dirty="0">
                <a:latin typeface="Menlo"/>
                <a:cs typeface="Menlo"/>
              </a:rPr>
              <a:t>&gt;\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&lt;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/tr&gt;&lt;/table</a:t>
            </a:r>
            <a:r>
              <a:rPr sz="1050" spc="20" dirty="0">
                <a:latin typeface="Menlo"/>
                <a:cs typeface="Menlo"/>
              </a:rPr>
              <a:t>&gt;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',</a:t>
            </a:r>
            <a:endParaRPr sz="1050">
              <a:latin typeface="Menlo"/>
              <a:cs typeface="Menlo"/>
            </a:endParaRPr>
          </a:p>
          <a:p>
            <a:pPr marL="346075" marR="1923414" indent="-334010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link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(scope, ele, attrs, c)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$watch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(date) 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(!date) date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</a:t>
            </a:r>
            <a:r>
              <a:rPr sz="1050" b="1" spc="-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week_day, counter, i,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curr_week;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846455" marR="2924175" indent="-33401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day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getDate</a:t>
            </a:r>
            <a:r>
              <a:rPr sz="1050" spc="20" dirty="0">
                <a:latin typeface="Menlo"/>
                <a:cs typeface="Menlo"/>
              </a:rPr>
              <a:t>(),  month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getMonth</a:t>
            </a:r>
            <a:r>
              <a:rPr sz="1050" spc="20" dirty="0">
                <a:latin typeface="Menlo"/>
                <a:cs typeface="Menlo"/>
              </a:rPr>
              <a:t>(),  year =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getFullYear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days_in_this_month </a:t>
            </a:r>
            <a:r>
              <a:rPr sz="1050" spc="20" dirty="0">
                <a:latin typeface="Menlo"/>
                <a:cs typeface="Menlo"/>
              </a:rPr>
              <a:t>= monthDays[month];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showshortmonth</a:t>
            </a:r>
            <a:r>
              <a:rPr sz="1050" spc="20" dirty="0">
                <a:latin typeface="Menlo"/>
                <a:cs typeface="Menlo"/>
              </a:rPr>
              <a:t>)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monthName </a:t>
            </a:r>
            <a:r>
              <a:rPr sz="1050" spc="20" dirty="0">
                <a:latin typeface="Menlo"/>
                <a:cs typeface="Menlo"/>
              </a:rPr>
              <a:t>= months[month].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slice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3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monthName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months[month];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513080" marR="3591560">
              <a:lnSpc>
                <a:spcPct val="215099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currentWeek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thisMonth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(year, month,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),</a:t>
            </a:r>
            <a:endParaRPr sz="1050">
              <a:latin typeface="Menlo"/>
              <a:cs typeface="Menlo"/>
            </a:endParaRPr>
          </a:p>
          <a:p>
            <a:pPr marL="846455" marR="83883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firstDay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thisMonth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setDate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)).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getDay</a:t>
            </a:r>
            <a:r>
              <a:rPr sz="1050" spc="20" dirty="0">
                <a:latin typeface="Menlo"/>
                <a:cs typeface="Menlo"/>
              </a:rPr>
              <a:t>(),  weeksOfMonth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=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Math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ceil</a:t>
            </a:r>
            <a:r>
              <a:rPr sz="1050" spc="20" dirty="0">
                <a:latin typeface="Menlo"/>
                <a:cs typeface="Menlo"/>
              </a:rPr>
              <a:t>((firstDay +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days_in_this_month</a:t>
            </a:r>
            <a:r>
              <a:rPr sz="1050" spc="20" dirty="0">
                <a:latin typeface="Menlo"/>
                <a:cs typeface="Menlo"/>
              </a:rPr>
              <a:t>)/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7</a:t>
            </a:r>
            <a:r>
              <a:rPr sz="1050" spc="20" dirty="0">
                <a:latin typeface="Menlo"/>
                <a:cs typeface="Menlo"/>
              </a:rPr>
              <a:t>) +</a:t>
            </a:r>
            <a:r>
              <a:rPr sz="1050" spc="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weekDays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weekDay;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First</a:t>
            </a:r>
            <a:r>
              <a:rPr sz="1050" i="1" spc="-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week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curr_week 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 =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[];</a:t>
            </a:r>
            <a:endParaRPr sz="1050">
              <a:latin typeface="Menlo"/>
              <a:cs typeface="Menlo"/>
            </a:endParaRPr>
          </a:p>
          <a:p>
            <a:pPr marL="679450" marR="17145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(week_day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week_day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thisMonth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getDay</a:t>
            </a:r>
            <a:r>
              <a:rPr sz="1050" spc="20" dirty="0">
                <a:latin typeface="Menlo"/>
                <a:cs typeface="Menlo"/>
              </a:rPr>
              <a:t>(); week_day++)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[curr_week][week_day] = week_day *</a:t>
            </a:r>
            <a:r>
              <a:rPr sz="1050" spc="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-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week_day =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thisMonth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getDay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(counter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 counter &lt;=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days_in_this_month</a:t>
            </a:r>
            <a:r>
              <a:rPr sz="1050" spc="20" dirty="0">
                <a:latin typeface="Menlo"/>
                <a:cs typeface="Menlo"/>
              </a:rPr>
              <a:t>;</a:t>
            </a:r>
            <a:r>
              <a:rPr sz="1050" spc="7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counter++)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week_day %=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7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 are at the start of a new week</a:t>
            </a:r>
            <a:endParaRPr sz="1050">
              <a:latin typeface="Menlo"/>
              <a:cs typeface="Menlo"/>
            </a:endParaRPr>
          </a:p>
          <a:p>
            <a:pPr marL="846455" marR="359156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(week_day ==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)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  curr_week +=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 =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9190" y="9661215"/>
            <a:ext cx="2019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10" dirty="0">
                <a:latin typeface="Verdana"/>
                <a:cs typeface="Verdana"/>
              </a:rPr>
              <a:t>30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3460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1013460" marR="196723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(counter);  week_day +=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150">
              <a:latin typeface="Times New Roman"/>
              <a:cs typeface="Times New Roman"/>
            </a:endParaRPr>
          </a:p>
          <a:p>
            <a:pPr marL="1013460" marR="155003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while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 </a:t>
            </a:r>
            <a:r>
              <a:rPr sz="1050" spc="20" dirty="0">
                <a:latin typeface="Menlo"/>
                <a:cs typeface="Menlo"/>
              </a:rPr>
              <a:t>&lt;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7</a:t>
            </a:r>
            <a:r>
              <a:rPr sz="1050" spc="20" dirty="0">
                <a:latin typeface="Menlo"/>
                <a:cs typeface="Menlo"/>
              </a:rPr>
              <a:t>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month</a:t>
            </a:r>
            <a:r>
              <a:rPr sz="1050" spc="20" dirty="0">
                <a:latin typeface="Menlo"/>
                <a:cs typeface="Menlo"/>
              </a:rPr>
              <a:t>[curr_week].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push</a:t>
            </a:r>
            <a:r>
              <a:rPr sz="1050" spc="20" dirty="0">
                <a:latin typeface="Menlo"/>
                <a:cs typeface="Menlo"/>
              </a:rPr>
              <a:t>(counter *</a:t>
            </a:r>
            <a:r>
              <a:rPr sz="1050" spc="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-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1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846455" marR="371856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day </a:t>
            </a:r>
            <a:r>
              <a:rPr sz="1050" spc="20" dirty="0">
                <a:latin typeface="Menlo"/>
                <a:cs typeface="Menlo"/>
              </a:rPr>
              <a:t>= day;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year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year;</a:t>
            </a:r>
            <a:endParaRPr sz="1050">
              <a:latin typeface="Menlo"/>
              <a:cs typeface="Menlo"/>
            </a:endParaRPr>
          </a:p>
          <a:p>
            <a:pPr marR="445643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this directive in-practice, we'll only </a:t>
            </a:r>
            <a:r>
              <a:rPr sz="1100" spc="-10" dirty="0">
                <a:latin typeface="Verdana"/>
                <a:cs typeface="Verdana"/>
              </a:rPr>
              <a:t>have </a:t>
            </a:r>
            <a:r>
              <a:rPr sz="1100" spc="-5" dirty="0">
                <a:latin typeface="Verdana"/>
                <a:cs typeface="Verdana"/>
              </a:rPr>
              <a:t>to tell the </a:t>
            </a:r>
            <a:r>
              <a:rPr sz="1100" spc="-10" dirty="0">
                <a:latin typeface="Verdana"/>
                <a:cs typeface="Verdana"/>
              </a:rPr>
              <a:t>view where we want </a:t>
            </a:r>
            <a:r>
              <a:rPr sz="1100" spc="-5" dirty="0">
                <a:latin typeface="Verdana"/>
                <a:cs typeface="Verdana"/>
              </a:rPr>
              <a:t>it  placed </a:t>
            </a:r>
            <a:r>
              <a:rPr sz="1100" spc="-10" dirty="0">
                <a:latin typeface="Verdana"/>
                <a:cs typeface="Verdana"/>
              </a:rPr>
              <a:t>and what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i="1" spc="-5" dirty="0">
                <a:latin typeface="Verdana"/>
                <a:cs typeface="Verdana"/>
              </a:rPr>
              <a:t>bind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050" spc="20" dirty="0">
                <a:latin typeface="Menlo"/>
                <a:cs typeface="Menlo"/>
              </a:rPr>
              <a:t>ngModel </a:t>
            </a:r>
            <a:r>
              <a:rPr sz="1100" spc="-5" dirty="0">
                <a:latin typeface="Verdana"/>
                <a:cs typeface="Verdana"/>
              </a:rPr>
              <a:t>to in the backend. </a:t>
            </a:r>
            <a:r>
              <a:rPr sz="1100" spc="-10" dirty="0">
                <a:latin typeface="Verdana"/>
                <a:cs typeface="Verdana"/>
              </a:rPr>
              <a:t>To wrap </a:t>
            </a:r>
            <a:r>
              <a:rPr sz="1100" spc="-5" dirty="0">
                <a:latin typeface="Verdana"/>
                <a:cs typeface="Verdana"/>
              </a:rPr>
              <a:t>all this </a:t>
            </a:r>
            <a:r>
              <a:rPr sz="1100" spc="-10" dirty="0">
                <a:latin typeface="Verdana"/>
                <a:cs typeface="Verdana"/>
              </a:rPr>
              <a:t>back </a:t>
            </a:r>
            <a:r>
              <a:rPr sz="1100" spc="-5" dirty="0">
                <a:latin typeface="Verdana"/>
                <a:cs typeface="Verdana"/>
              </a:rPr>
              <a:t>in the  view, we'll set it as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attribute in the </a:t>
            </a:r>
            <a:r>
              <a:rPr sz="1100" spc="-10" dirty="0">
                <a:latin typeface="Verdana"/>
                <a:cs typeface="Verdana"/>
              </a:rPr>
              <a:t>DOM element where we want </a:t>
            </a:r>
            <a:r>
              <a:rPr sz="1100" spc="-5" dirty="0">
                <a:latin typeface="Verdana"/>
                <a:cs typeface="Verdana"/>
              </a:rPr>
              <a:t>it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placed.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&lt;div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our-calendar showShortMonth=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"true"</a:t>
            </a:r>
            <a:r>
              <a:rPr sz="1050" spc="6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ng-model=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'newEntry.date'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&lt;h3&gt;</a:t>
            </a:r>
            <a:r>
              <a:rPr sz="1050" spc="20" dirty="0">
                <a:latin typeface="Menlo"/>
                <a:cs typeface="Menlo"/>
              </a:rPr>
              <a:t>Today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&lt;/h3&gt;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&lt;/div&gt;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850">
              <a:latin typeface="Times New Roman"/>
              <a:cs typeface="Times New Roman"/>
            </a:endParaRPr>
          </a:p>
          <a:p>
            <a:pPr marL="358775" marR="35179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newEntry.date </a:t>
            </a:r>
            <a:r>
              <a:rPr sz="1100" spc="-5" dirty="0">
                <a:latin typeface="Verdana"/>
                <a:cs typeface="Verdana"/>
              </a:rPr>
              <a:t>in the </a:t>
            </a:r>
            <a:r>
              <a:rPr sz="1100" spc="-10" dirty="0">
                <a:latin typeface="Verdana"/>
                <a:cs typeface="Verdana"/>
              </a:rPr>
              <a:t>above example </a:t>
            </a:r>
            <a:r>
              <a:rPr sz="1100" spc="-5" dirty="0">
                <a:latin typeface="Verdana"/>
                <a:cs typeface="Verdana"/>
              </a:rPr>
              <a:t>is </a:t>
            </a:r>
            <a:r>
              <a:rPr sz="1100" spc="-10" dirty="0">
                <a:latin typeface="Verdana"/>
                <a:cs typeface="Verdana"/>
              </a:rPr>
              <a:t>bound </a:t>
            </a:r>
            <a:r>
              <a:rPr sz="1100" spc="-5" dirty="0">
                <a:latin typeface="Verdana"/>
                <a:cs typeface="Verdana"/>
              </a:rPr>
              <a:t>to the </a:t>
            </a:r>
            <a:r>
              <a:rPr sz="1100" spc="-10" dirty="0">
                <a:latin typeface="Verdana"/>
                <a:cs typeface="Verdana"/>
              </a:rPr>
              <a:t>main </a:t>
            </a:r>
            <a:r>
              <a:rPr sz="1100" spc="-5" dirty="0">
                <a:latin typeface="Verdana"/>
                <a:cs typeface="Verdana"/>
              </a:rPr>
              <a:t>input field  </a:t>
            </a:r>
            <a:r>
              <a:rPr sz="1100" spc="-10" dirty="0">
                <a:latin typeface="Verdana"/>
                <a:cs typeface="Verdana"/>
              </a:rPr>
              <a:t>where </a:t>
            </a:r>
            <a:r>
              <a:rPr sz="1100" spc="-5" dirty="0">
                <a:latin typeface="Verdana"/>
                <a:cs typeface="Verdana"/>
              </a:rPr>
              <a:t>our users will enter their todo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entry.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got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building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under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belt,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going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  </a:t>
            </a:r>
            <a:r>
              <a:rPr sz="1100" spc="-5" dirty="0">
                <a:latin typeface="Verdana"/>
                <a:cs typeface="Verdana"/>
              </a:rPr>
              <a:t>another directive to setup a </a:t>
            </a:r>
            <a:r>
              <a:rPr sz="1100" spc="-10" dirty="0">
                <a:latin typeface="Verdana"/>
                <a:cs typeface="Verdana"/>
              </a:rPr>
              <a:t>custom </a:t>
            </a:r>
            <a:r>
              <a:rPr sz="1100" spc="-5" dirty="0">
                <a:latin typeface="Verdana"/>
                <a:cs typeface="Verdana"/>
              </a:rPr>
              <a:t>form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validation.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Verdana"/>
                <a:cs typeface="Verdana"/>
              </a:rPr>
              <a:t>3.1.1.   </a:t>
            </a:r>
            <a:r>
              <a:rPr sz="1100" b="1" spc="-10" dirty="0">
                <a:latin typeface="Verdana"/>
                <a:cs typeface="Verdana"/>
              </a:rPr>
              <a:t>Integrating form </a:t>
            </a:r>
            <a:r>
              <a:rPr sz="1100" b="1" spc="-5" dirty="0">
                <a:latin typeface="Verdana"/>
                <a:cs typeface="Verdana"/>
              </a:rPr>
              <a:t>validation in </a:t>
            </a:r>
            <a:r>
              <a:rPr sz="1100" b="1" spc="-10" dirty="0">
                <a:latin typeface="Verdana"/>
                <a:cs typeface="Verdana"/>
              </a:rPr>
              <a:t>our</a:t>
            </a:r>
            <a:r>
              <a:rPr sz="1100" b="1" spc="-3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app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  <a:spcBef>
                <a:spcPts val="780"/>
              </a:spcBef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have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single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input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field.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input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field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requires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filled  out. Without a date,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won't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able to place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event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calendar. In order to  </a:t>
            </a:r>
            <a:r>
              <a:rPr sz="1100" spc="-10" dirty="0">
                <a:latin typeface="Verdana"/>
                <a:cs typeface="Verdana"/>
              </a:rPr>
              <a:t>add </a:t>
            </a:r>
            <a:r>
              <a:rPr sz="1100" spc="-5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custom </a:t>
            </a:r>
            <a:r>
              <a:rPr sz="1100" spc="-5" dirty="0">
                <a:latin typeface="Verdana"/>
                <a:cs typeface="Verdana"/>
              </a:rPr>
              <a:t>validation,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build a directive just as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did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above.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'myApp.directives'</a:t>
            </a:r>
            <a:r>
              <a:rPr sz="1050" spc="20" dirty="0">
                <a:latin typeface="Menlo"/>
                <a:cs typeface="Menlo"/>
              </a:rPr>
              <a:t>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'ensureHasDate'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form validation for ensuring we have a</a:t>
            </a:r>
            <a:r>
              <a:rPr sz="1050" i="1" spc="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date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will go in</a:t>
            </a:r>
            <a:r>
              <a:rPr sz="1050" i="1" spc="-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here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00"/>
              </a:lnSpc>
            </a:pPr>
            <a:r>
              <a:rPr sz="1100" spc="-10" dirty="0">
                <a:latin typeface="Verdana"/>
                <a:cs typeface="Verdana"/>
              </a:rPr>
              <a:t>To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parse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from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input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field,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fantastic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chrono</a:t>
            </a:r>
            <a:r>
              <a:rPr sz="1050" spc="-33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library.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To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include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  chrono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library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download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store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lib/</a:t>
            </a:r>
            <a:r>
              <a:rPr sz="1050" spc="-27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directory.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3330" y="5821807"/>
            <a:ext cx="6074410" cy="359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6265" algn="l"/>
              </a:tabLst>
            </a:pPr>
            <a:r>
              <a:rPr sz="1100" b="1" spc="-5" dirty="0">
                <a:latin typeface="Verdana"/>
                <a:cs typeface="Verdana"/>
              </a:rPr>
              <a:t>1.0.2.	</a:t>
            </a:r>
            <a:r>
              <a:rPr sz="1100" b="1" spc="-10" dirty="0">
                <a:latin typeface="Verdana"/>
                <a:cs typeface="Verdana"/>
              </a:rPr>
              <a:t>Manually</a:t>
            </a:r>
            <a:r>
              <a:rPr sz="1100" b="1" spc="-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building</a:t>
            </a:r>
            <a:r>
              <a:rPr sz="1100" b="1" spc="-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our</a:t>
            </a:r>
            <a:r>
              <a:rPr sz="1100" b="1" spc="-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app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10" dirty="0">
                <a:latin typeface="Verdana"/>
                <a:cs typeface="Verdana"/>
              </a:rPr>
              <a:t>Our </a:t>
            </a:r>
            <a:r>
              <a:rPr sz="1100" spc="-5" dirty="0">
                <a:latin typeface="Verdana"/>
                <a:cs typeface="Verdana"/>
              </a:rPr>
              <a:t>directory structure for our application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will start off with will look like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/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app/</a:t>
            </a:r>
            <a:endParaRPr sz="1050">
              <a:latin typeface="Menlo"/>
              <a:cs typeface="Menlo"/>
            </a:endParaRPr>
          </a:p>
          <a:p>
            <a:pPr marL="346075" marR="5219700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js/  css/  lib/  img/  views/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index.html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Create these directories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files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your local machine. </a:t>
            </a:r>
            <a:r>
              <a:rPr sz="1100" spc="-10" dirty="0">
                <a:latin typeface="Verdana"/>
                <a:cs typeface="Verdana"/>
              </a:rPr>
              <a:t>Open </a:t>
            </a:r>
            <a:r>
              <a:rPr sz="1100" spc="-5" dirty="0">
                <a:latin typeface="Verdana"/>
                <a:cs typeface="Verdana"/>
              </a:rPr>
              <a:t>your terminal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type  the following to create the initial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structure: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$ mkdir -p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app/{js,css,lib,img,views}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$ touch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app/index.html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cd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public/lib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curl -O</a:t>
            </a:r>
            <a:r>
              <a:rPr sz="1050" spc="6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https://raw.github.com/berryboy/chrono/master/chrono.min.js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10" dirty="0">
                <a:latin typeface="Verdana"/>
                <a:cs typeface="Verdana"/>
              </a:rPr>
              <a:t>Then </a:t>
            </a:r>
            <a:r>
              <a:rPr sz="1100" spc="-5" dirty="0">
                <a:latin typeface="Verdana"/>
                <a:cs typeface="Verdana"/>
              </a:rPr>
              <a:t>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make </a:t>
            </a:r>
            <a:r>
              <a:rPr sz="1100" spc="-5" dirty="0">
                <a:latin typeface="Verdana"/>
                <a:cs typeface="Verdana"/>
              </a:rPr>
              <a:t>sure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include this as a library in our </a:t>
            </a:r>
            <a:r>
              <a:rPr sz="1050" spc="20" dirty="0">
                <a:latin typeface="Menlo"/>
                <a:cs typeface="Menlo"/>
              </a:rPr>
              <a:t>index.html </a:t>
            </a:r>
            <a:r>
              <a:rPr sz="1100" spc="-5" dirty="0">
                <a:latin typeface="Verdana"/>
                <a:cs typeface="Verdana"/>
              </a:rPr>
              <a:t>page. </a:t>
            </a:r>
            <a:r>
              <a:rPr sz="1100" spc="-10" dirty="0">
                <a:latin typeface="Verdana"/>
                <a:cs typeface="Verdana"/>
              </a:rPr>
              <a:t>As  we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previously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library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scripts,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just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make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sure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  included at the </a:t>
            </a:r>
            <a:r>
              <a:rPr sz="1100" spc="-10" dirty="0">
                <a:latin typeface="Verdana"/>
                <a:cs typeface="Verdana"/>
              </a:rPr>
              <a:t>bottom </a:t>
            </a:r>
            <a:r>
              <a:rPr sz="1100" spc="-5" dirty="0">
                <a:latin typeface="Verdana"/>
                <a:cs typeface="Verdana"/>
              </a:rPr>
              <a:t>of 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page: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"lib/chrono.min.js"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Now we can </a:t>
            </a:r>
            <a:r>
              <a:rPr sz="1100" spc="-5" dirty="0">
                <a:latin typeface="Verdana"/>
                <a:cs typeface="Verdana"/>
              </a:rPr>
              <a:t>start to write our validation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 our validation directive, we're going to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chrono library to parse the text </a:t>
            </a:r>
            <a:r>
              <a:rPr sz="1100" spc="-10" dirty="0">
                <a:latin typeface="Verdana"/>
                <a:cs typeface="Verdana"/>
              </a:rPr>
              <a:t>and  </a:t>
            </a:r>
            <a:r>
              <a:rPr sz="1100" spc="-5" dirty="0">
                <a:latin typeface="Verdana"/>
                <a:cs typeface="Verdana"/>
              </a:rPr>
              <a:t>find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inside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it.</a:t>
            </a:r>
            <a:r>
              <a:rPr sz="1100" spc="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finds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date,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consider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form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valid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  valid. If it doesn't not find a date, then we'll consider the input text to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invalid.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first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step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require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form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access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ngModel</a:t>
            </a:r>
            <a:r>
              <a:rPr sz="1050" spc="-270" dirty="0">
                <a:latin typeface="Menlo"/>
                <a:cs typeface="Menlo"/>
              </a:rPr>
              <a:t> </a:t>
            </a:r>
            <a:r>
              <a:rPr sz="1100" spc="-10" dirty="0">
                <a:latin typeface="Verdana"/>
                <a:cs typeface="Verdana"/>
              </a:rPr>
              <a:t>and 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isolate</a:t>
            </a:r>
            <a:r>
              <a:rPr sz="1100" i="1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scope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form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validation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binding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parent's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050" spc="15" dirty="0">
                <a:latin typeface="Menlo"/>
                <a:cs typeface="Menlo"/>
              </a:rPr>
              <a:t>ngModel</a:t>
            </a:r>
            <a:r>
              <a:rPr sz="1100" spc="15" dirty="0">
                <a:latin typeface="Verdana"/>
                <a:cs typeface="Verdana"/>
              </a:rPr>
              <a:t>.  </a:t>
            </a:r>
            <a:r>
              <a:rPr sz="1100" spc="-5" dirty="0">
                <a:latin typeface="Verdana"/>
                <a:cs typeface="Verdana"/>
              </a:rPr>
              <a:t>In code, this looks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like: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'myApp.directives'</a:t>
            </a:r>
            <a:r>
              <a:rPr sz="1050" spc="20" dirty="0">
                <a:latin typeface="Menlo"/>
                <a:cs typeface="Menlo"/>
              </a:rPr>
              <a:t>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'ensureHasDate'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405193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'ngModel'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Once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form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gets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loaded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view,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want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attach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$watch</a:t>
            </a:r>
            <a:r>
              <a:rPr sz="1050" spc="-28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watch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  </a:t>
            </a:r>
            <a:r>
              <a:rPr sz="1050" spc="20" dirty="0">
                <a:latin typeface="Menlo"/>
                <a:cs typeface="Menlo"/>
              </a:rPr>
              <a:t>ngModel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populated. </a:t>
            </a:r>
            <a:r>
              <a:rPr sz="1100" spc="-10" dirty="0">
                <a:latin typeface="Verdana"/>
                <a:cs typeface="Verdana"/>
              </a:rPr>
              <a:t>Remember, </a:t>
            </a:r>
            <a:r>
              <a:rPr sz="1100" spc="-5" dirty="0">
                <a:latin typeface="Verdana"/>
                <a:cs typeface="Verdana"/>
              </a:rPr>
              <a:t>this is </a:t>
            </a:r>
            <a:r>
              <a:rPr sz="1100" spc="-10" dirty="0">
                <a:latin typeface="Verdana"/>
                <a:cs typeface="Verdana"/>
              </a:rPr>
              <a:t>because </a:t>
            </a:r>
            <a:r>
              <a:rPr sz="1100" spc="-5" dirty="0">
                <a:latin typeface="Verdana"/>
                <a:cs typeface="Verdana"/>
              </a:rPr>
              <a:t>the directive will get loaded at  compile-time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050" spc="20" dirty="0">
                <a:latin typeface="Menlo"/>
                <a:cs typeface="Menlo"/>
              </a:rPr>
              <a:t>ngModel</a:t>
            </a:r>
            <a:r>
              <a:rPr sz="1050" spc="-29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won't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available until the run-time.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'myApp.directives'</a:t>
            </a:r>
            <a:r>
              <a:rPr sz="1050" spc="20" dirty="0">
                <a:latin typeface="Menlo"/>
                <a:cs typeface="Menlo"/>
              </a:rPr>
              <a:t>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'ensureHasDate'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405193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'ngModel'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513080" marR="1716405" indent="-16700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link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(scope, ele, attrs, ctrl)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$watch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(newVal) 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(newVal)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 are in the runtime and ngModel has been</a:t>
            </a:r>
            <a:r>
              <a:rPr sz="1050" i="1" spc="6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populated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At initialization</a:t>
            </a:r>
            <a:r>
              <a:rPr sz="1050" i="1" spc="-2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stage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0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R="562419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With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$watch</a:t>
            </a:r>
            <a:r>
              <a:rPr sz="1050" spc="-32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place,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now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validation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checks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there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  or not in the string. </a:t>
            </a: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chrono library will return a </a:t>
            </a:r>
            <a:r>
              <a:rPr sz="1050" spc="20" dirty="0">
                <a:latin typeface="Menlo"/>
                <a:cs typeface="Menlo"/>
              </a:rPr>
              <a:t>null</a:t>
            </a:r>
            <a:r>
              <a:rPr sz="1050" spc="-30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object if </a:t>
            </a:r>
            <a:r>
              <a:rPr sz="1100" spc="-10" dirty="0">
                <a:latin typeface="Verdana"/>
                <a:cs typeface="Verdana"/>
              </a:rPr>
              <a:t>no </a:t>
            </a:r>
            <a:r>
              <a:rPr sz="1100" spc="-5" dirty="0">
                <a:latin typeface="Verdana"/>
                <a:cs typeface="Verdana"/>
              </a:rPr>
              <a:t>date is found </a:t>
            </a:r>
            <a:r>
              <a:rPr sz="1100" spc="-10" dirty="0">
                <a:latin typeface="Verdana"/>
                <a:cs typeface="Verdana"/>
              </a:rPr>
              <a:t>and  </a:t>
            </a:r>
            <a:r>
              <a:rPr sz="1100" spc="-5" dirty="0">
                <a:latin typeface="Verdana"/>
                <a:cs typeface="Verdana"/>
              </a:rPr>
              <a:t>a Date object if </a:t>
            </a:r>
            <a:r>
              <a:rPr sz="1100" spc="-10" dirty="0">
                <a:latin typeface="Verdana"/>
                <a:cs typeface="Verdana"/>
              </a:rPr>
              <a:t>one </a:t>
            </a:r>
            <a:r>
              <a:rPr sz="1100" spc="-5" dirty="0">
                <a:latin typeface="Verdana"/>
                <a:cs typeface="Verdana"/>
              </a:rPr>
              <a:t>is found. </a:t>
            </a:r>
            <a:r>
              <a:rPr sz="1100" spc="-10" dirty="0">
                <a:latin typeface="Verdana"/>
                <a:cs typeface="Verdana"/>
              </a:rPr>
              <a:t>Using </a:t>
            </a:r>
            <a:r>
              <a:rPr sz="1100" spc="-5" dirty="0">
                <a:latin typeface="Verdana"/>
                <a:cs typeface="Verdana"/>
              </a:rPr>
              <a:t>this fact,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check if the date that's returned  is a null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object.</a:t>
            </a:r>
            <a:endParaRPr sz="1100">
              <a:latin typeface="Verdana"/>
              <a:cs typeface="Verdana"/>
            </a:endParaRPr>
          </a:p>
          <a:p>
            <a:pPr marL="12700" marR="5715" algn="just">
              <a:lnSpc>
                <a:spcPct val="102699"/>
              </a:lnSpc>
              <a:spcBef>
                <a:spcPts val="960"/>
              </a:spcBef>
            </a:pPr>
            <a:r>
              <a:rPr sz="1100" spc="-1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set the validity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form element,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$setValidity </a:t>
            </a:r>
            <a:r>
              <a:rPr sz="1100" spc="-10" dirty="0">
                <a:latin typeface="Verdana"/>
                <a:cs typeface="Verdana"/>
              </a:rPr>
              <a:t>method on </a:t>
            </a:r>
            <a:r>
              <a:rPr sz="1100" spc="-5" dirty="0">
                <a:latin typeface="Verdana"/>
                <a:cs typeface="Verdana"/>
              </a:rPr>
              <a:t>the  directive's controller. This </a:t>
            </a:r>
            <a:r>
              <a:rPr sz="1050" spc="20" dirty="0">
                <a:latin typeface="Menlo"/>
                <a:cs typeface="Menlo"/>
              </a:rPr>
              <a:t>$setValidity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will set not only the validity of the  input field, but it will set it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form 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general.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'myApp.directives'</a:t>
            </a:r>
            <a:r>
              <a:rPr sz="1050" spc="20" dirty="0">
                <a:latin typeface="Menlo"/>
                <a:cs typeface="Menlo"/>
              </a:rPr>
              <a:t>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directive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'ensureHasDate'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405193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require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'^ngModel'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'ngModel'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'='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513080" marR="1717039" indent="-167005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link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(scope, ele, attrs, ctrl)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$watch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attrs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ngModel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(newVal) 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(newVal)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 marR="632460">
              <a:lnSpc>
                <a:spcPct val="1075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 are in the runtime and ngModel has been populated 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date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chrono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parseDate</a:t>
            </a:r>
            <a:r>
              <a:rPr sz="1050" spc="20" dirty="0">
                <a:latin typeface="Menlo"/>
                <a:cs typeface="Menlo"/>
              </a:rPr>
              <a:t>(newVal);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ctrl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$setValidity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'hasDate'</a:t>
            </a:r>
            <a:r>
              <a:rPr sz="1050" spc="20" dirty="0">
                <a:latin typeface="Menlo"/>
                <a:cs typeface="Menlo"/>
              </a:rPr>
              <a:t>, date !==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null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Without a date, the form is always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invalid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ctrl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$setValidity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'hasDate'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false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R="562419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$setValidity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will take care of telling AngularJS that the form is invalid.  It will also let AngularJS set the proper classes for both the invalid form as well as the  form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itself.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3.2.   Integrating with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Google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Up </a:t>
            </a:r>
            <a:r>
              <a:rPr sz="1100" spc="-5" dirty="0">
                <a:latin typeface="Verdana"/>
                <a:cs typeface="Verdana"/>
              </a:rPr>
              <a:t>until this </a:t>
            </a:r>
            <a:r>
              <a:rPr sz="1100" spc="-10" dirty="0">
                <a:latin typeface="Verdana"/>
                <a:cs typeface="Verdana"/>
              </a:rPr>
              <a:t>moment, </a:t>
            </a:r>
            <a:r>
              <a:rPr sz="1100" spc="-5" dirty="0">
                <a:latin typeface="Verdana"/>
                <a:cs typeface="Verdana"/>
              </a:rPr>
              <a:t>we've </a:t>
            </a:r>
            <a:r>
              <a:rPr sz="1100" spc="-10" dirty="0">
                <a:latin typeface="Verdana"/>
                <a:cs typeface="Verdana"/>
              </a:rPr>
              <a:t>been working </a:t>
            </a:r>
            <a:r>
              <a:rPr sz="1100" spc="-5" dirty="0">
                <a:latin typeface="Verdana"/>
                <a:cs typeface="Verdana"/>
              </a:rPr>
              <a:t>locally, without integration to Google. Al-  </a:t>
            </a:r>
            <a:r>
              <a:rPr sz="1100" spc="-10" dirty="0">
                <a:latin typeface="Verdana"/>
                <a:cs typeface="Verdana"/>
              </a:rPr>
              <a:t>though </a:t>
            </a:r>
            <a:r>
              <a:rPr sz="1100" spc="-5" dirty="0">
                <a:latin typeface="Verdana"/>
                <a:cs typeface="Verdana"/>
              </a:rPr>
              <a:t>we'll </a:t>
            </a:r>
            <a:r>
              <a:rPr sz="1100" spc="-10" dirty="0">
                <a:latin typeface="Verdana"/>
                <a:cs typeface="Verdana"/>
              </a:rPr>
              <a:t>have </a:t>
            </a:r>
            <a:r>
              <a:rPr sz="1100" spc="-5" dirty="0">
                <a:latin typeface="Verdana"/>
                <a:cs typeface="Verdana"/>
              </a:rPr>
              <a:t>a fully-featured calendar application,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don't </a:t>
            </a:r>
            <a:r>
              <a:rPr sz="1100" spc="-10" dirty="0">
                <a:latin typeface="Verdana"/>
                <a:cs typeface="Verdana"/>
              </a:rPr>
              <a:t>have any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persistence,  </a:t>
            </a:r>
            <a:r>
              <a:rPr sz="1100" spc="-10" dirty="0">
                <a:latin typeface="Verdana"/>
                <a:cs typeface="Verdana"/>
              </a:rPr>
              <a:t>which </a:t>
            </a:r>
            <a:r>
              <a:rPr sz="1100" spc="-5" dirty="0">
                <a:latin typeface="Verdana"/>
                <a:cs typeface="Verdana"/>
              </a:rPr>
              <a:t>is rather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unimpressive.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Let's start building in </a:t>
            </a:r>
            <a:r>
              <a:rPr sz="1100" spc="-10" dirty="0">
                <a:latin typeface="Verdana"/>
                <a:cs typeface="Verdana"/>
              </a:rPr>
              <a:t>Google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integration.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4836"/>
            <a:ext cx="6074410" cy="859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Verdana"/>
                <a:cs typeface="Verdana"/>
              </a:rPr>
              <a:t>3.2.1.   </a:t>
            </a:r>
            <a:r>
              <a:rPr sz="1100" b="1" spc="-10" dirty="0">
                <a:latin typeface="Verdana"/>
                <a:cs typeface="Verdana"/>
              </a:rPr>
              <a:t>Including</a:t>
            </a:r>
            <a:r>
              <a:rPr sz="1100" b="1" spc="-7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Google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  <a:spcBef>
                <a:spcPts val="785"/>
              </a:spcBef>
            </a:pPr>
            <a:r>
              <a:rPr sz="1100" spc="-5" dirty="0">
                <a:latin typeface="Verdana"/>
                <a:cs typeface="Verdana"/>
              </a:rPr>
              <a:t>In order to include </a:t>
            </a:r>
            <a:r>
              <a:rPr sz="1100" spc="-10" dirty="0">
                <a:latin typeface="Verdana"/>
                <a:cs typeface="Verdana"/>
              </a:rPr>
              <a:t>Google </a:t>
            </a:r>
            <a:r>
              <a:rPr sz="1100" spc="-5" dirty="0">
                <a:latin typeface="Verdana"/>
                <a:cs typeface="Verdana"/>
              </a:rPr>
              <a:t>in the source of our application,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tell our </a:t>
            </a:r>
            <a:r>
              <a:rPr sz="1100" spc="-10" dirty="0">
                <a:latin typeface="Verdana"/>
                <a:cs typeface="Verdana"/>
              </a:rPr>
              <a:t>page 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download </a:t>
            </a:r>
            <a:r>
              <a:rPr sz="1100" spc="-5" dirty="0">
                <a:latin typeface="Verdana"/>
                <a:cs typeface="Verdana"/>
              </a:rPr>
              <a:t>the google JavaScript library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bootstrap it.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simply include  the </a:t>
            </a:r>
            <a:r>
              <a:rPr sz="1050" spc="20" dirty="0">
                <a:latin typeface="Menlo"/>
                <a:cs typeface="Menlo"/>
              </a:rPr>
              <a:t>&lt;script&gt; </a:t>
            </a:r>
            <a:r>
              <a:rPr sz="1100" spc="-5" dirty="0">
                <a:latin typeface="Verdana"/>
                <a:cs typeface="Verdana"/>
              </a:rPr>
              <a:t>tag from </a:t>
            </a:r>
            <a:r>
              <a:rPr sz="1100" spc="-10" dirty="0">
                <a:latin typeface="Verdana"/>
                <a:cs typeface="Verdana"/>
              </a:rPr>
              <a:t>Google </a:t>
            </a:r>
            <a:r>
              <a:rPr sz="1100" spc="-5" dirty="0">
                <a:latin typeface="Verdana"/>
                <a:cs typeface="Verdana"/>
              </a:rPr>
              <a:t>itself, but then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won't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able to take </a:t>
            </a:r>
            <a:r>
              <a:rPr sz="1100" spc="-10" dirty="0">
                <a:latin typeface="Verdana"/>
                <a:cs typeface="Verdana"/>
              </a:rPr>
              <a:t>advantage </a:t>
            </a:r>
            <a:r>
              <a:rPr sz="1100" spc="-5" dirty="0">
                <a:latin typeface="Verdana"/>
                <a:cs typeface="Verdana"/>
              </a:rPr>
              <a:t>of  the fantastic </a:t>
            </a:r>
            <a:r>
              <a:rPr sz="1100" spc="-10" dirty="0">
                <a:latin typeface="Verdana"/>
                <a:cs typeface="Verdana"/>
              </a:rPr>
              <a:t>dependency </a:t>
            </a:r>
            <a:r>
              <a:rPr sz="1100" spc="-5" dirty="0">
                <a:latin typeface="Verdana"/>
                <a:cs typeface="Verdana"/>
              </a:rPr>
              <a:t>injection from Angular. Additionally,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i="1" spc="-5" dirty="0">
                <a:latin typeface="Verdana"/>
                <a:cs typeface="Verdana"/>
              </a:rPr>
              <a:t>wait </a:t>
            </a:r>
            <a:r>
              <a:rPr sz="1100" spc="-5" dirty="0">
                <a:latin typeface="Verdana"/>
                <a:cs typeface="Verdana"/>
              </a:rPr>
              <a:t>to  bootstrap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angular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app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until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external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Google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script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been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loaded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page.  This </a:t>
            </a:r>
            <a:r>
              <a:rPr sz="1100" spc="-10" dirty="0">
                <a:latin typeface="Verdana"/>
                <a:cs typeface="Verdana"/>
              </a:rPr>
              <a:t>can </a:t>
            </a:r>
            <a:r>
              <a:rPr sz="1100" spc="-5" dirty="0">
                <a:latin typeface="Verdana"/>
                <a:cs typeface="Verdana"/>
              </a:rPr>
              <a:t>definitely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a jarring experience for our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 order to take </a:t>
            </a:r>
            <a:r>
              <a:rPr sz="1100" spc="-10" dirty="0">
                <a:latin typeface="Verdana"/>
                <a:cs typeface="Verdana"/>
              </a:rPr>
              <a:t>advantage </a:t>
            </a:r>
            <a:r>
              <a:rPr sz="1100" spc="-5" dirty="0">
                <a:latin typeface="Verdana"/>
                <a:cs typeface="Verdana"/>
              </a:rPr>
              <a:t>of the </a:t>
            </a:r>
            <a:r>
              <a:rPr sz="1100" spc="-10" dirty="0">
                <a:latin typeface="Verdana"/>
                <a:cs typeface="Verdana"/>
              </a:rPr>
              <a:t>dependency </a:t>
            </a:r>
            <a:r>
              <a:rPr sz="1100" spc="-5" dirty="0">
                <a:latin typeface="Verdana"/>
                <a:cs typeface="Verdana"/>
              </a:rPr>
              <a:t>injection as well as bootstrap our </a:t>
            </a:r>
            <a:r>
              <a:rPr sz="1100" spc="-10" dirty="0">
                <a:latin typeface="Verdana"/>
                <a:cs typeface="Verdana"/>
              </a:rPr>
              <a:t>app  </a:t>
            </a:r>
            <a:r>
              <a:rPr sz="1100" spc="-5" dirty="0">
                <a:latin typeface="Verdana"/>
                <a:cs typeface="Verdana"/>
              </a:rPr>
              <a:t>without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waiting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external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apps,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wrap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loading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Google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API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  that is specifically intended to </a:t>
            </a:r>
            <a:r>
              <a:rPr sz="1100" i="1" spc="-5" dirty="0">
                <a:latin typeface="Verdana"/>
                <a:cs typeface="Verdana"/>
              </a:rPr>
              <a:t>only </a:t>
            </a:r>
            <a:r>
              <a:rPr sz="1100" spc="-5" dirty="0">
                <a:latin typeface="Verdana"/>
                <a:cs typeface="Verdana"/>
              </a:rPr>
              <a:t>load the external service script. Luckily, </a:t>
            </a:r>
            <a:r>
              <a:rPr sz="1100" spc="-10" dirty="0">
                <a:latin typeface="Verdana"/>
                <a:cs typeface="Verdana"/>
              </a:rPr>
              <a:t>we can do  </a:t>
            </a:r>
            <a:r>
              <a:rPr sz="1100" spc="-5" dirty="0">
                <a:latin typeface="Verdana"/>
                <a:cs typeface="Verdana"/>
              </a:rPr>
              <a:t>this easy using standard Angular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mechanisms.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00"/>
              </a:lnSpc>
            </a:pPr>
            <a:r>
              <a:rPr sz="1100" spc="-5" dirty="0">
                <a:latin typeface="Verdana"/>
                <a:cs typeface="Verdana"/>
              </a:rPr>
              <a:t>First, let's create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independent </a:t>
            </a:r>
            <a:r>
              <a:rPr sz="1100" spc="-10" dirty="0">
                <a:latin typeface="Verdana"/>
                <a:cs typeface="Verdana"/>
              </a:rPr>
              <a:t>module </a:t>
            </a:r>
            <a:r>
              <a:rPr sz="1100" spc="-5" dirty="0">
                <a:latin typeface="Verdana"/>
                <a:cs typeface="Verdana"/>
              </a:rPr>
              <a:t>we'll call </a:t>
            </a:r>
            <a:r>
              <a:rPr sz="1050" spc="20" dirty="0">
                <a:latin typeface="Menlo"/>
                <a:cs typeface="Menlo"/>
              </a:rPr>
              <a:t>googleServices </a:t>
            </a:r>
            <a:r>
              <a:rPr sz="1100" spc="-10" dirty="0">
                <a:latin typeface="Verdana"/>
                <a:cs typeface="Verdana"/>
              </a:rPr>
              <a:t>where </a:t>
            </a:r>
            <a:r>
              <a:rPr sz="1100" spc="-5" dirty="0">
                <a:latin typeface="Verdana"/>
                <a:cs typeface="Verdana"/>
              </a:rPr>
              <a:t>we'll write  all of our google integration scripts. We'll also write the first api, </a:t>
            </a:r>
            <a:r>
              <a:rPr sz="1100" spc="-10" dirty="0">
                <a:latin typeface="Verdana"/>
                <a:cs typeface="Verdana"/>
              </a:rPr>
              <a:t>which </a:t>
            </a:r>
            <a:r>
              <a:rPr sz="1100" spc="-5" dirty="0">
                <a:latin typeface="Verdana"/>
                <a:cs typeface="Verdana"/>
              </a:rPr>
              <a:t>will </a:t>
            </a:r>
            <a:r>
              <a:rPr sz="1100" spc="-10" dirty="0">
                <a:latin typeface="Verdana"/>
                <a:cs typeface="Verdana"/>
              </a:rPr>
              <a:t>wrap </a:t>
            </a:r>
            <a:r>
              <a:rPr sz="1100" spc="-5" dirty="0">
                <a:latin typeface="Verdana"/>
                <a:cs typeface="Verdana"/>
              </a:rPr>
              <a:t>the  </a:t>
            </a:r>
            <a:r>
              <a:rPr sz="1050" spc="20" dirty="0">
                <a:latin typeface="Menlo"/>
                <a:cs typeface="Menlo"/>
              </a:rPr>
              <a:t>googleApi</a:t>
            </a:r>
            <a:r>
              <a:rPr sz="1050" spc="-32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script in a load tag.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In our </a:t>
            </a:r>
            <a:r>
              <a:rPr sz="1050" spc="20" dirty="0">
                <a:latin typeface="Menlo"/>
                <a:cs typeface="Menlo"/>
              </a:rPr>
              <a:t>app/js/services.js</a:t>
            </a:r>
            <a:r>
              <a:rPr sz="1050" spc="-27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file, </a:t>
            </a:r>
            <a:r>
              <a:rPr sz="1100" spc="-10" dirty="0">
                <a:latin typeface="Verdana"/>
                <a:cs typeface="Verdana"/>
              </a:rPr>
              <a:t>add </a:t>
            </a:r>
            <a:r>
              <a:rPr sz="1100" spc="-5" dirty="0">
                <a:latin typeface="Verdana"/>
                <a:cs typeface="Verdana"/>
              </a:rPr>
              <a:t>the following: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'googleServices'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service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'googleApi'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R="1870710" algn="ctr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($window, $document, $q, $rootScope)</a:t>
            </a:r>
            <a:r>
              <a:rPr sz="1050" spc="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Service definition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function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5" dirty="0">
                <a:latin typeface="Verdana"/>
                <a:cs typeface="Verdana"/>
              </a:rPr>
              <a:t>Perfect. </a:t>
            </a:r>
            <a:r>
              <a:rPr sz="1100" spc="-10" dirty="0">
                <a:latin typeface="Verdana"/>
                <a:cs typeface="Verdana"/>
              </a:rPr>
              <a:t>Now we can add </a:t>
            </a:r>
            <a:r>
              <a:rPr sz="1100" spc="-5" dirty="0">
                <a:latin typeface="Verdana"/>
                <a:cs typeface="Verdana"/>
              </a:rPr>
              <a:t>the loading of the google script inside the service load. Since  services themselves are singleton objects,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guarantee that this function will run  </a:t>
            </a:r>
            <a:r>
              <a:rPr sz="1100" spc="-10" dirty="0">
                <a:latin typeface="Verdana"/>
                <a:cs typeface="Verdana"/>
              </a:rPr>
              <a:t>once and </a:t>
            </a:r>
            <a:r>
              <a:rPr sz="1100" spc="-5" dirty="0">
                <a:latin typeface="Verdana"/>
                <a:cs typeface="Verdana"/>
              </a:rPr>
              <a:t>only once. </a:t>
            </a:r>
            <a:r>
              <a:rPr sz="1100" spc="-10" dirty="0">
                <a:latin typeface="Verdana"/>
                <a:cs typeface="Verdana"/>
              </a:rPr>
              <a:t>Here we can </a:t>
            </a:r>
            <a:r>
              <a:rPr sz="1100" spc="-5" dirty="0">
                <a:latin typeface="Verdana"/>
                <a:cs typeface="Verdana"/>
              </a:rPr>
              <a:t>load the script tag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body </a:t>
            </a:r>
            <a:r>
              <a:rPr sz="1100" spc="-5" dirty="0">
                <a:latin typeface="Verdana"/>
                <a:cs typeface="Verdana"/>
              </a:rPr>
              <a:t>of our</a:t>
            </a:r>
            <a:r>
              <a:rPr sz="1100" spc="1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page.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promise </a:t>
            </a:r>
            <a:r>
              <a:rPr sz="1100" spc="-5" dirty="0">
                <a:latin typeface="Verdana"/>
                <a:cs typeface="Verdana"/>
              </a:rPr>
              <a:t>api to load the script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resolve it after the script </a:t>
            </a:r>
            <a:r>
              <a:rPr sz="1100" spc="-10" dirty="0">
                <a:latin typeface="Verdana"/>
                <a:cs typeface="Verdana"/>
              </a:rPr>
              <a:t>has </a:t>
            </a:r>
            <a:r>
              <a:rPr sz="1100" spc="-5" dirty="0">
                <a:latin typeface="Verdana"/>
                <a:cs typeface="Verdana"/>
              </a:rPr>
              <a:t>loaded.  Since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Google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gives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method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after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script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loaded,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  function before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resolve the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promise.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full service looks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like: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'googleServices'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service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'googleApi'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($window, $document, $q, $rootScope)</a:t>
            </a:r>
            <a:r>
              <a:rPr sz="1050" spc="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Create a defer to encapsulate</a:t>
            </a:r>
            <a:r>
              <a:rPr sz="1050" i="1" spc="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loading of our Google API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service.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After the script loads in the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browser,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we're</a:t>
            </a:r>
            <a:r>
              <a:rPr sz="1050" i="1" spc="-4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going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to call this function, which in turn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will</a:t>
            </a:r>
            <a:r>
              <a:rPr sz="1050" i="1" spc="-4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resolve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global defer which enables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781800" cy="857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08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$window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bootGoogleApi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(keys)</a:t>
            </a:r>
            <a:r>
              <a:rPr sz="1050" spc="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 need to set our API</a:t>
            </a:r>
            <a:r>
              <a:rPr sz="1050" i="1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key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window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setApiKey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keys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apiKey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846455" marR="359156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$rootScope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$apply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(keys);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Load client in the</a:t>
            </a:r>
            <a:r>
              <a:rPr sz="1050" i="1" spc="-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browser</a:t>
            </a:r>
            <a:endParaRPr sz="1050">
              <a:latin typeface="Menlo"/>
              <a:cs typeface="Menlo"/>
            </a:endParaRPr>
          </a:p>
          <a:p>
            <a:pPr marL="346075" marR="200660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scriptTag = $document[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createElement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'script'</a:t>
            </a:r>
            <a:r>
              <a:rPr sz="1050" spc="20" dirty="0">
                <a:latin typeface="Menlo"/>
                <a:cs typeface="Menlo"/>
              </a:rPr>
              <a:t>);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scriptTag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type 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'text/javascript'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346075" marR="5080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scriptTag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async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true</a:t>
            </a:r>
            <a:r>
              <a:rPr sz="1050" spc="20" dirty="0">
                <a:latin typeface="Menlo"/>
                <a:cs typeface="Menlo"/>
              </a:rPr>
              <a:t>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scriptTag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src</a:t>
            </a:r>
            <a:r>
              <a:rPr sz="1050" spc="20" dirty="0">
                <a:latin typeface="Menlo"/>
                <a:cs typeface="Menlo"/>
              </a:rPr>
              <a:t>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'//apis.google.com/js/client:plusone.js?onload=onLoadCallback'</a:t>
            </a:r>
            <a:r>
              <a:rPr sz="1050" spc="20" dirty="0">
                <a:latin typeface="Menlo"/>
                <a:cs typeface="Menlo"/>
              </a:rPr>
              <a:t>; 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s = $document[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].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getElementsByTagName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'body'</a:t>
            </a:r>
            <a:r>
              <a:rPr sz="1050" spc="20" dirty="0">
                <a:latin typeface="Menlo"/>
                <a:cs typeface="Menlo"/>
              </a:rPr>
              <a:t>)[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];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appendChild</a:t>
            </a:r>
            <a:r>
              <a:rPr sz="1050" spc="20" dirty="0">
                <a:latin typeface="Menlo"/>
                <a:cs typeface="Menlo"/>
              </a:rPr>
              <a:t>(scriptTag);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51308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Return a singleton object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that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returns the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promise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71247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Anywhere </a:t>
            </a:r>
            <a:r>
              <a:rPr sz="1100" spc="-5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we 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googleApi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simply call it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promise,  rather than to the api itself. For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instance: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googleApi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(keys)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 googleAPI has resolved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and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we're ready to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go.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71247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Since we're going to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build authorization in through the Google,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 </a:t>
            </a:r>
            <a:r>
              <a:rPr sz="1100" spc="-10" dirty="0">
                <a:latin typeface="Verdana"/>
                <a:cs typeface="Verdana"/>
              </a:rPr>
              <a:t>wrap </a:t>
            </a:r>
            <a:r>
              <a:rPr sz="1100" spc="-5" dirty="0">
                <a:latin typeface="Verdana"/>
                <a:cs typeface="Verdana"/>
              </a:rPr>
              <a:t>in the authorization API. If </a:t>
            </a:r>
            <a:r>
              <a:rPr sz="1100" spc="-10" dirty="0">
                <a:latin typeface="Verdana"/>
                <a:cs typeface="Verdana"/>
              </a:rPr>
              <a:t>we wrap </a:t>
            </a:r>
            <a:r>
              <a:rPr sz="1100" spc="-5" dirty="0">
                <a:latin typeface="Verdana"/>
                <a:cs typeface="Verdana"/>
              </a:rPr>
              <a:t>this in a service, then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simply call the  authorization in a single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factory.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711835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Let's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googleAuthApi</a:t>
            </a:r>
            <a:r>
              <a:rPr sz="1050" spc="-28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factory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houses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authorization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API.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Since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ser-  vice is fairly standard,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won't run through it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line-by-line.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In our </a:t>
            </a:r>
            <a:r>
              <a:rPr sz="1050" spc="20" dirty="0">
                <a:latin typeface="Menlo"/>
                <a:cs typeface="Menlo"/>
              </a:rPr>
              <a:t>api/js/service.js</a:t>
            </a:r>
            <a:r>
              <a:rPr sz="1050" spc="-27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file, </a:t>
            </a:r>
            <a:r>
              <a:rPr sz="1100" spc="-10" dirty="0">
                <a:latin typeface="Verdana"/>
                <a:cs typeface="Verdana"/>
              </a:rPr>
              <a:t>add </a:t>
            </a:r>
            <a:r>
              <a:rPr sz="1100" spc="-5" dirty="0">
                <a:latin typeface="Verdana"/>
                <a:cs typeface="Verdana"/>
              </a:rPr>
              <a:t>the following service: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factory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'googleAuthApi'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($window, $timeout, $rootScope, $q, googleApi)</a:t>
            </a:r>
            <a:r>
              <a:rPr sz="1050" spc="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auth;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 authorize function will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call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google auth.authorize which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will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authorize this browser client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to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 user's account along with the</a:t>
            </a:r>
            <a:r>
              <a:rPr sz="1050" i="1" spc="4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appropriate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scopes. It will then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call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4529455" cy="8261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`handleAuthResult` with the</a:t>
            </a:r>
            <a:r>
              <a:rPr sz="1050" i="1" spc="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promise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to</a:t>
            </a:r>
            <a:r>
              <a:rPr sz="1050" i="1" spc="-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resolve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authorize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(keys, firstCheck)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679450" marR="75628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typeof</a:t>
            </a:r>
            <a:r>
              <a:rPr sz="1050" spc="20" dirty="0">
                <a:latin typeface="Menlo"/>
                <a:cs typeface="Menlo"/>
              </a:rPr>
              <a:t>(firstCheck) ===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"undefined"</a:t>
            </a:r>
            <a:r>
              <a:rPr sz="1050" spc="20" dirty="0">
                <a:latin typeface="Menlo"/>
                <a:cs typeface="Menlo"/>
              </a:rPr>
              <a:t>)  firstCheck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false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0" marR="250698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(auth)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(auth);</a:t>
            </a:r>
            <a:endParaRPr sz="1050">
              <a:latin typeface="Menlo"/>
              <a:cs typeface="Menlo"/>
            </a:endParaRPr>
          </a:p>
          <a:p>
            <a:pPr marL="679450" marR="1256030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googleApi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(keys)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013460" marR="108902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auth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authorize</a:t>
            </a:r>
            <a:r>
              <a:rPr sz="1050" spc="20" dirty="0">
                <a:latin typeface="Menlo"/>
                <a:cs typeface="Menlo"/>
              </a:rPr>
              <a:t>({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client_id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keys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clientId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scope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keys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scopes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join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 "</a:t>
            </a:r>
            <a:r>
              <a:rPr sz="1050" spc="20" dirty="0">
                <a:latin typeface="Menlo"/>
                <a:cs typeface="Menlo"/>
              </a:rPr>
              <a:t>),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immediate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firstCheck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handleAuthResult</a:t>
            </a:r>
            <a:r>
              <a:rPr sz="1050" spc="20" dirty="0">
                <a:latin typeface="Menlo"/>
                <a:cs typeface="Menlo"/>
              </a:rPr>
              <a:t>(d));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handleAuthResult simple resolves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deferred object if there are no</a:t>
            </a:r>
            <a:r>
              <a:rPr sz="1050" i="1" spc="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errors.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If there are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errors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then simply reject the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promise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handleAuthResult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(defer)</a:t>
            </a:r>
            <a:r>
              <a:rPr sz="1050" spc="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 function</a:t>
            </a:r>
            <a:r>
              <a:rPr sz="1050" spc="20" dirty="0">
                <a:latin typeface="Menlo"/>
                <a:cs typeface="Menlo"/>
              </a:rPr>
              <a:t>(authResult)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 marR="67183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(authResult &amp;&amp; !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authResult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error</a:t>
            </a:r>
            <a:r>
              <a:rPr sz="1050" spc="20" dirty="0">
                <a:latin typeface="Menlo"/>
                <a:cs typeface="Menlo"/>
              </a:rPr>
              <a:t>) {  auth =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authResult;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$rootScope</a:t>
            </a:r>
            <a:endParaRPr sz="1050">
              <a:latin typeface="Menlo"/>
              <a:cs typeface="Menlo"/>
            </a:endParaRPr>
          </a:p>
          <a:p>
            <a:pPr marL="846455" marR="5080" indent="166370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$broadcast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'user:authorized'</a:t>
            </a:r>
            <a:r>
              <a:rPr sz="1050" spc="20" dirty="0">
                <a:latin typeface="Menlo"/>
                <a:cs typeface="Menlo"/>
              </a:rPr>
              <a:t>,authResult);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(authResult);</a:t>
            </a:r>
            <a:endParaRPr sz="1050">
              <a:latin typeface="Menlo"/>
              <a:cs typeface="Menlo"/>
            </a:endParaRPr>
          </a:p>
          <a:p>
            <a:pPr marL="846455" marR="2423795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reject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513080" marR="158940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googleApi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(keys) { 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authorize</a:t>
            </a:r>
            <a:r>
              <a:rPr sz="1050" spc="20" dirty="0">
                <a:latin typeface="Menlo"/>
                <a:cs typeface="Menlo"/>
              </a:rPr>
              <a:t>(keys,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true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return a singleton object with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single authorize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api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authorize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authorize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0310"/>
            <a:ext cx="6074410" cy="859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A few </a:t>
            </a:r>
            <a:r>
              <a:rPr sz="1100" spc="-5" dirty="0">
                <a:latin typeface="Verdana"/>
                <a:cs typeface="Verdana"/>
              </a:rPr>
              <a:t>notes about this service before </a:t>
            </a:r>
            <a:r>
              <a:rPr sz="1100" spc="-10" dirty="0">
                <a:latin typeface="Verdana"/>
                <a:cs typeface="Verdana"/>
              </a:rPr>
              <a:t>we move </a:t>
            </a:r>
            <a:r>
              <a:rPr sz="1100" spc="-5" dirty="0">
                <a:latin typeface="Verdana"/>
                <a:cs typeface="Verdana"/>
              </a:rPr>
              <a:t>on. We're using the </a:t>
            </a:r>
            <a:r>
              <a:rPr sz="1050" spc="20" dirty="0">
                <a:latin typeface="Menlo"/>
                <a:cs typeface="Menlo"/>
              </a:rPr>
              <a:t>googleApi </a:t>
            </a:r>
            <a:r>
              <a:rPr sz="1100" spc="-5" dirty="0">
                <a:latin typeface="Verdana"/>
                <a:cs typeface="Verdana"/>
              </a:rPr>
              <a:t>service  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resolve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loading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google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gapi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client.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Again,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allows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load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google  api without </a:t>
            </a:r>
            <a:r>
              <a:rPr sz="1100" spc="-10" dirty="0">
                <a:latin typeface="Verdana"/>
                <a:cs typeface="Verdana"/>
              </a:rPr>
              <a:t>needing </a:t>
            </a:r>
            <a:r>
              <a:rPr sz="1100" spc="-5" dirty="0">
                <a:latin typeface="Verdana"/>
                <a:cs typeface="Verdana"/>
              </a:rPr>
              <a:t>to wait, but safely allows </a:t>
            </a:r>
            <a:r>
              <a:rPr sz="1100" spc="-10" dirty="0">
                <a:latin typeface="Verdana"/>
                <a:cs typeface="Verdana"/>
              </a:rPr>
              <a:t>us </a:t>
            </a:r>
            <a:r>
              <a:rPr sz="1100" spc="-5" dirty="0">
                <a:latin typeface="Verdana"/>
                <a:cs typeface="Verdana"/>
              </a:rPr>
              <a:t>to describe the interactions that we'll  </a:t>
            </a:r>
            <a:r>
              <a:rPr sz="1100" spc="-10" dirty="0">
                <a:latin typeface="Verdana"/>
                <a:cs typeface="Verdana"/>
              </a:rPr>
              <a:t>have </a:t>
            </a:r>
            <a:r>
              <a:rPr sz="1100" spc="-5" dirty="0">
                <a:latin typeface="Verdana"/>
                <a:cs typeface="Verdana"/>
              </a:rPr>
              <a:t>with the google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API.</a:t>
            </a:r>
            <a:endParaRPr sz="1100">
              <a:latin typeface="Verdana"/>
              <a:cs typeface="Verdana"/>
            </a:endParaRPr>
          </a:p>
          <a:p>
            <a:pPr marL="12700" marR="5080" algn="just">
              <a:lnSpc>
                <a:spcPct val="102600"/>
              </a:lnSpc>
              <a:spcBef>
                <a:spcPts val="985"/>
              </a:spcBef>
            </a:pPr>
            <a:r>
              <a:rPr sz="1100" spc="-5" dirty="0">
                <a:latin typeface="Verdana"/>
                <a:cs typeface="Verdana"/>
              </a:rPr>
              <a:t>Additionally,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the authorization check </a:t>
            </a:r>
            <a:r>
              <a:rPr sz="1100" spc="-10" dirty="0">
                <a:latin typeface="Verdana"/>
                <a:cs typeface="Verdana"/>
              </a:rPr>
              <a:t>happening </a:t>
            </a:r>
            <a:r>
              <a:rPr sz="1100" spc="-5" dirty="0">
                <a:latin typeface="Verdana"/>
                <a:cs typeface="Verdana"/>
              </a:rPr>
              <a:t>immediately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load of  the service (after the gapi client is </a:t>
            </a:r>
            <a:r>
              <a:rPr sz="1100" spc="-10" dirty="0">
                <a:latin typeface="Verdana"/>
                <a:cs typeface="Verdana"/>
              </a:rPr>
              <a:t>made </a:t>
            </a:r>
            <a:r>
              <a:rPr sz="1100" spc="-5" dirty="0">
                <a:latin typeface="Verdana"/>
                <a:cs typeface="Verdana"/>
              </a:rPr>
              <a:t>available). </a:t>
            </a: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i="1" spc="-5" dirty="0">
                <a:latin typeface="Verdana"/>
                <a:cs typeface="Verdana"/>
              </a:rPr>
              <a:t>first </a:t>
            </a:r>
            <a:r>
              <a:rPr sz="1100" spc="-5" dirty="0">
                <a:latin typeface="Verdana"/>
                <a:cs typeface="Verdana"/>
              </a:rPr>
              <a:t>time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call authorize, 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to tell </a:t>
            </a:r>
            <a:r>
              <a:rPr sz="1100" spc="-10" dirty="0">
                <a:latin typeface="Verdana"/>
                <a:cs typeface="Verdana"/>
              </a:rPr>
              <a:t>Google </a:t>
            </a:r>
            <a:r>
              <a:rPr sz="1100" spc="-5" dirty="0">
                <a:latin typeface="Verdana"/>
                <a:cs typeface="Verdana"/>
              </a:rPr>
              <a:t>that we're calling the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the first time. This </a:t>
            </a:r>
            <a:r>
              <a:rPr sz="1100" spc="-10" dirty="0">
                <a:latin typeface="Verdana"/>
                <a:cs typeface="Verdana"/>
              </a:rPr>
              <a:t>where </a:t>
            </a:r>
            <a:r>
              <a:rPr sz="1100" spc="-5" dirty="0">
                <a:latin typeface="Verdana"/>
                <a:cs typeface="Verdana"/>
              </a:rPr>
              <a:t>the  </a:t>
            </a:r>
            <a:r>
              <a:rPr sz="1100" i="1" spc="-5" dirty="0">
                <a:latin typeface="Verdana"/>
                <a:cs typeface="Verdana"/>
              </a:rPr>
              <a:t>firstCheck </a:t>
            </a:r>
            <a:r>
              <a:rPr sz="1100" spc="-5" dirty="0">
                <a:latin typeface="Verdana"/>
                <a:cs typeface="Verdana"/>
              </a:rPr>
              <a:t>variable </a:t>
            </a:r>
            <a:r>
              <a:rPr sz="1100" spc="-10" dirty="0">
                <a:latin typeface="Verdana"/>
                <a:cs typeface="Verdana"/>
              </a:rPr>
              <a:t>comes </a:t>
            </a:r>
            <a:r>
              <a:rPr sz="1100" spc="-5" dirty="0">
                <a:latin typeface="Verdana"/>
                <a:cs typeface="Verdana"/>
              </a:rPr>
              <a:t>into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play.</a:t>
            </a:r>
            <a:endParaRPr sz="1100">
              <a:latin typeface="Verdana"/>
              <a:cs typeface="Verdana"/>
            </a:endParaRPr>
          </a:p>
          <a:p>
            <a:pPr marL="12700" marR="5080" algn="just">
              <a:lnSpc>
                <a:spcPct val="102699"/>
              </a:lnSpc>
              <a:spcBef>
                <a:spcPts val="985"/>
              </a:spcBef>
            </a:pPr>
            <a:r>
              <a:rPr sz="1100" spc="-5" dirty="0">
                <a:latin typeface="Verdana"/>
                <a:cs typeface="Verdana"/>
              </a:rPr>
              <a:t>Lastly, </a:t>
            </a:r>
            <a:r>
              <a:rPr sz="1100" spc="-10" dirty="0">
                <a:latin typeface="Verdana"/>
                <a:cs typeface="Verdana"/>
              </a:rPr>
              <a:t>when Google </a:t>
            </a:r>
            <a:r>
              <a:rPr sz="1100" spc="-5" dirty="0">
                <a:latin typeface="Verdana"/>
                <a:cs typeface="Verdana"/>
              </a:rPr>
              <a:t>responds we're sending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event to the rest of the </a:t>
            </a:r>
            <a:r>
              <a:rPr sz="1100" spc="-10" dirty="0">
                <a:latin typeface="Verdana"/>
                <a:cs typeface="Verdana"/>
              </a:rPr>
              <a:t>app </a:t>
            </a:r>
            <a:r>
              <a:rPr sz="1100" spc="-5" dirty="0">
                <a:latin typeface="Verdana"/>
                <a:cs typeface="Verdana"/>
              </a:rPr>
              <a:t>so that  </a:t>
            </a:r>
            <a:r>
              <a:rPr sz="1100" spc="-10" dirty="0">
                <a:latin typeface="Verdana"/>
                <a:cs typeface="Verdana"/>
              </a:rPr>
              <a:t>anywhere </a:t>
            </a:r>
            <a:r>
              <a:rPr sz="1100" spc="-5" dirty="0">
                <a:latin typeface="Verdana"/>
                <a:cs typeface="Verdana"/>
              </a:rPr>
              <a:t>in the app.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this later </a:t>
            </a:r>
            <a:r>
              <a:rPr sz="1100" spc="-10" dirty="0">
                <a:latin typeface="Verdana"/>
                <a:cs typeface="Verdana"/>
              </a:rPr>
              <a:t>when we want </a:t>
            </a:r>
            <a:r>
              <a:rPr sz="1100" spc="-5" dirty="0">
                <a:latin typeface="Verdana"/>
                <a:cs typeface="Verdana"/>
              </a:rPr>
              <a:t>to redirect the user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a  successful authorization </a:t>
            </a:r>
            <a:r>
              <a:rPr sz="1100" spc="-10" dirty="0">
                <a:latin typeface="Verdana"/>
                <a:cs typeface="Verdana"/>
              </a:rPr>
              <a:t>when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page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loads.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Verdana"/>
                <a:cs typeface="Verdana"/>
              </a:rPr>
              <a:t>3.2.2.   </a:t>
            </a:r>
            <a:r>
              <a:rPr sz="1100" b="1" spc="-10" dirty="0">
                <a:latin typeface="Verdana"/>
                <a:cs typeface="Verdana"/>
              </a:rPr>
              <a:t>Building google</a:t>
            </a:r>
            <a:r>
              <a:rPr sz="1100" b="1" spc="-4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Login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our authorization api setup,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create the service that</a:t>
            </a:r>
            <a:r>
              <a:rPr sz="1100" spc="-2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  actually </a:t>
            </a:r>
            <a:r>
              <a:rPr sz="1100" spc="-10" dirty="0">
                <a:latin typeface="Verdana"/>
                <a:cs typeface="Verdana"/>
              </a:rPr>
              <a:t>make </a:t>
            </a:r>
            <a:r>
              <a:rPr sz="1100" spc="-5" dirty="0">
                <a:latin typeface="Verdana"/>
                <a:cs typeface="Verdana"/>
              </a:rPr>
              <a:t>the login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request.</a:t>
            </a:r>
            <a:endParaRPr sz="1100">
              <a:latin typeface="Verdana"/>
              <a:cs typeface="Verdana"/>
            </a:endParaRPr>
          </a:p>
          <a:p>
            <a:pPr marL="12700" marR="5715" algn="just">
              <a:lnSpc>
                <a:spcPct val="102699"/>
              </a:lnSpc>
              <a:spcBef>
                <a:spcPts val="985"/>
              </a:spcBef>
            </a:pPr>
            <a:r>
              <a:rPr sz="1100" spc="-5" dirty="0">
                <a:latin typeface="Verdana"/>
                <a:cs typeface="Verdana"/>
              </a:rPr>
              <a:t>Inside </a:t>
            </a:r>
            <a:r>
              <a:rPr sz="1100" spc="-10" dirty="0">
                <a:latin typeface="Verdana"/>
                <a:cs typeface="Verdana"/>
              </a:rPr>
              <a:t>Google </a:t>
            </a:r>
            <a:r>
              <a:rPr sz="1100" spc="-5" dirty="0">
                <a:latin typeface="Verdana"/>
                <a:cs typeface="Verdana"/>
              </a:rPr>
              <a:t>login,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wrap </a:t>
            </a:r>
            <a:r>
              <a:rPr sz="1100" spc="-5" dirty="0">
                <a:latin typeface="Verdana"/>
                <a:cs typeface="Verdana"/>
              </a:rPr>
              <a:t>in the fetching of user info as well. This  </a:t>
            </a:r>
            <a:r>
              <a:rPr sz="1050" spc="20" dirty="0">
                <a:latin typeface="Menlo"/>
                <a:cs typeface="Menlo"/>
              </a:rPr>
              <a:t>googleLogin</a:t>
            </a:r>
            <a:r>
              <a:rPr sz="1050" spc="-35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need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include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both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handling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login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well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handling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fetching  the user info. We'll also create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API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to check if our users are </a:t>
            </a:r>
            <a:r>
              <a:rPr sz="1100" spc="-10" dirty="0">
                <a:latin typeface="Verdana"/>
                <a:cs typeface="Verdana"/>
              </a:rPr>
              <a:t>logged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Let's start building our </a:t>
            </a:r>
            <a:r>
              <a:rPr sz="1050" spc="20" dirty="0">
                <a:latin typeface="Menlo"/>
                <a:cs typeface="Menlo"/>
              </a:rPr>
              <a:t>googleLoginApi</a:t>
            </a:r>
            <a:r>
              <a:rPr sz="1050" spc="-30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factory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'googleLoginApi'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($q, $rootScope, googleAuthApi, googleApi)</a:t>
            </a:r>
            <a:r>
              <a:rPr sz="1050" spc="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Create a load deferred</a:t>
            </a:r>
            <a:r>
              <a:rPr sz="1050" i="1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object</a:t>
            </a:r>
            <a:endParaRPr sz="1050">
              <a:latin typeface="Menlo"/>
              <a:cs typeface="Menlo"/>
            </a:endParaRPr>
          </a:p>
          <a:p>
            <a:pPr marL="513080" marR="2550795" indent="-33401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loadedDefer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(),  loadedPromise =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loadedDefer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513080" marR="380174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_loggedInUser =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null</a:t>
            </a:r>
            <a:r>
              <a:rPr sz="1050" spc="20" dirty="0">
                <a:latin typeface="Menlo"/>
                <a:cs typeface="Menlo"/>
              </a:rPr>
              <a:t>,  keys =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null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google Login API function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definition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TODO: Define code</a:t>
            </a:r>
            <a:r>
              <a:rPr sz="1050" i="1" spc="-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here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return our factory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object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 marR="3135630">
              <a:lnSpc>
                <a:spcPct val="107500"/>
              </a:lnSpc>
            </a:pP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login</a:t>
            </a:r>
            <a:r>
              <a:rPr sz="1050" spc="20" dirty="0">
                <a:latin typeface="Menlo"/>
                <a:cs typeface="Menlo"/>
              </a:rPr>
              <a:t>: login,  </a:t>
            </a:r>
            <a:r>
              <a:rPr sz="1050" spc="20" dirty="0">
                <a:solidFill>
                  <a:srgbClr val="8E2100"/>
                </a:solidFill>
                <a:latin typeface="Menlo"/>
                <a:cs typeface="Menlo"/>
              </a:rPr>
              <a:t>getLoggedInStatus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3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loadedPromise;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1100" spc="-5" dirty="0">
                <a:latin typeface="Verdana"/>
                <a:cs typeface="Verdana"/>
              </a:rPr>
              <a:t>Although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haven't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written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functionality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yet,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API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clear,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we're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providing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endParaRPr sz="11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050" spc="20" dirty="0">
                <a:latin typeface="Menlo"/>
                <a:cs typeface="Menlo"/>
              </a:rPr>
              <a:t>login()</a:t>
            </a:r>
            <a:r>
              <a:rPr sz="1050" spc="-254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</a:t>
            </a:r>
            <a:r>
              <a:rPr sz="1100" spc="-10" dirty="0">
                <a:latin typeface="Verdana"/>
                <a:cs typeface="Verdana"/>
              </a:rPr>
              <a:t> and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getLoggedInStatus()</a:t>
            </a:r>
            <a:r>
              <a:rPr sz="1050" spc="-254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function.</a:t>
            </a:r>
            <a:endParaRPr sz="1100">
              <a:latin typeface="Verdana"/>
              <a:cs typeface="Verdana"/>
            </a:endParaRPr>
          </a:p>
          <a:p>
            <a:pPr marL="12700" marR="5715" algn="just">
              <a:lnSpc>
                <a:spcPct val="102600"/>
              </a:lnSpc>
              <a:spcBef>
                <a:spcPts val="985"/>
              </a:spcBef>
            </a:pPr>
            <a:r>
              <a:rPr sz="1100" spc="-5" dirty="0">
                <a:latin typeface="Verdana"/>
                <a:cs typeface="Verdana"/>
              </a:rPr>
              <a:t>First off, we're going to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tell the </a:t>
            </a:r>
            <a:r>
              <a:rPr sz="1050" spc="20" dirty="0">
                <a:latin typeface="Menlo"/>
                <a:cs typeface="Menlo"/>
              </a:rPr>
              <a:t>gapi </a:t>
            </a:r>
            <a:r>
              <a:rPr sz="1100" spc="-5" dirty="0">
                <a:latin typeface="Verdana"/>
                <a:cs typeface="Verdana"/>
              </a:rPr>
              <a:t>to load the </a:t>
            </a:r>
            <a:r>
              <a:rPr sz="1050" spc="20" dirty="0">
                <a:latin typeface="Menlo"/>
                <a:cs typeface="Menlo"/>
              </a:rPr>
              <a:t>oauth2</a:t>
            </a:r>
            <a:r>
              <a:rPr sz="1050" spc="-37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api. </a:t>
            </a:r>
            <a:r>
              <a:rPr sz="1100" spc="-10" dirty="0">
                <a:latin typeface="Verdana"/>
                <a:cs typeface="Verdana"/>
              </a:rPr>
              <a:t>We can do </a:t>
            </a:r>
            <a:r>
              <a:rPr sz="1100" spc="-5" dirty="0">
                <a:latin typeface="Verdana"/>
                <a:cs typeface="Verdana"/>
              </a:rPr>
              <a:t>this in  side the factory function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definition: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call to load the oauth2 module on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gapi client</a:t>
            </a:r>
            <a:r>
              <a:rPr sz="1050" i="1" spc="-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immediately.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When it's loaded, resolve the loadedDefer</a:t>
            </a:r>
            <a:r>
              <a:rPr sz="1050" i="1" spc="4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object</a:t>
            </a:r>
            <a:endParaRPr sz="1050">
              <a:latin typeface="Menlo"/>
              <a:cs typeface="Menlo"/>
            </a:endParaRPr>
          </a:p>
          <a:p>
            <a:pPr marL="179070" marR="338455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googleApi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(_keys) {  keys =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_keys;</a:t>
            </a:r>
            <a:endParaRPr sz="1050">
              <a:latin typeface="Menlo"/>
              <a:cs typeface="Menlo"/>
            </a:endParaRPr>
          </a:p>
          <a:p>
            <a:pPr marL="346075" marR="2050414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load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'oauth2'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'v2'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 </a:t>
            </a:r>
            <a:r>
              <a:rPr sz="1050" spc="20" dirty="0">
                <a:latin typeface="Menlo"/>
                <a:cs typeface="Menlo"/>
              </a:rPr>
              <a:t>()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loadedDefer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(keys);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Once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that's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loadedDefer</a:t>
            </a:r>
            <a:r>
              <a:rPr sz="1050" spc="-32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resolve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which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simply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variable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we're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hold-  ing onto inside the service to define the functionality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service. This functionality  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similar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defining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googleApi</a:t>
            </a:r>
            <a:r>
              <a:rPr sz="1050" spc="-29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we're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simply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defining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promise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  resolves </a:t>
            </a:r>
            <a:r>
              <a:rPr sz="1100" spc="-10" dirty="0">
                <a:latin typeface="Verdana"/>
                <a:cs typeface="Verdana"/>
              </a:rPr>
              <a:t>when </a:t>
            </a:r>
            <a:r>
              <a:rPr sz="1100" spc="-5" dirty="0">
                <a:latin typeface="Verdana"/>
                <a:cs typeface="Verdana"/>
              </a:rPr>
              <a:t>our service is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ready.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Once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loadedDefer</a:t>
            </a:r>
            <a:r>
              <a:rPr sz="1050" spc="-32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resolve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when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library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ready,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start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defining  the functionality of our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login() </a:t>
            </a:r>
            <a:r>
              <a:rPr sz="1100" spc="-5" dirty="0">
                <a:latin typeface="Verdana"/>
                <a:cs typeface="Verdana"/>
              </a:rPr>
              <a:t>function will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defined as a series of steps to attempt to resolve the  currently </a:t>
            </a:r>
            <a:r>
              <a:rPr sz="1100" spc="-10" dirty="0">
                <a:latin typeface="Verdana"/>
                <a:cs typeface="Verdana"/>
              </a:rPr>
              <a:t>logged </a:t>
            </a:r>
            <a:r>
              <a:rPr sz="1100" spc="-5" dirty="0">
                <a:latin typeface="Verdana"/>
                <a:cs typeface="Verdana"/>
              </a:rPr>
              <a:t>in user. That is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will call to get the </a:t>
            </a:r>
            <a:r>
              <a:rPr sz="1050" spc="20" dirty="0">
                <a:latin typeface="Menlo"/>
                <a:cs typeface="Menlo"/>
              </a:rPr>
              <a:t>userinfo </a:t>
            </a:r>
            <a:r>
              <a:rPr sz="1100" spc="-5" dirty="0">
                <a:latin typeface="Verdana"/>
                <a:cs typeface="Verdana"/>
              </a:rPr>
              <a:t>from the </a:t>
            </a:r>
            <a:r>
              <a:rPr sz="1050" spc="20" dirty="0">
                <a:latin typeface="Menlo"/>
                <a:cs typeface="Menlo"/>
              </a:rPr>
              <a:t>gapi </a:t>
            </a:r>
            <a:r>
              <a:rPr sz="1100" spc="-5" dirty="0">
                <a:latin typeface="Verdana"/>
                <a:cs typeface="Verdana"/>
              </a:rPr>
              <a:t>client.  If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succeed, then we'll simply resolve the user info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return the </a:t>
            </a:r>
            <a:r>
              <a:rPr sz="1050" spc="20" dirty="0">
                <a:latin typeface="Menlo"/>
                <a:cs typeface="Menlo"/>
              </a:rPr>
              <a:t>loggedIn </a:t>
            </a:r>
            <a:r>
              <a:rPr sz="1100" spc="-5" dirty="0">
                <a:latin typeface="Verdana"/>
                <a:cs typeface="Verdana"/>
              </a:rPr>
              <a:t>user's  info.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If the call to </a:t>
            </a:r>
            <a:r>
              <a:rPr sz="1050" spc="20" dirty="0">
                <a:latin typeface="Menlo"/>
                <a:cs typeface="Menlo"/>
              </a:rPr>
              <a:t>userinfo </a:t>
            </a:r>
            <a:r>
              <a:rPr sz="1100" spc="-5" dirty="0">
                <a:latin typeface="Verdana"/>
                <a:cs typeface="Verdana"/>
              </a:rPr>
              <a:t>fails, then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googleAuthApi() </a:t>
            </a:r>
            <a:r>
              <a:rPr sz="1100" spc="-5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just created  to </a:t>
            </a:r>
            <a:r>
              <a:rPr sz="1050" spc="20" dirty="0">
                <a:latin typeface="Menlo"/>
                <a:cs typeface="Menlo"/>
              </a:rPr>
              <a:t>authorize()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Google </a:t>
            </a:r>
            <a:r>
              <a:rPr sz="1100" spc="-5" dirty="0">
                <a:latin typeface="Verdana"/>
                <a:cs typeface="Verdana"/>
              </a:rPr>
              <a:t>service for the user. If this fails, then we'll simply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 reject the </a:t>
            </a:r>
            <a:r>
              <a:rPr sz="1100" spc="-10" dirty="0">
                <a:latin typeface="Verdana"/>
                <a:cs typeface="Verdana"/>
              </a:rPr>
              <a:t>promise (which we can </a:t>
            </a:r>
            <a:r>
              <a:rPr sz="1100" spc="-5" dirty="0">
                <a:latin typeface="Verdana"/>
                <a:cs typeface="Verdana"/>
              </a:rPr>
              <a:t>handle later in our app). If that succeeds, then </a:t>
            </a:r>
            <a:r>
              <a:rPr sz="1100" spc="-10" dirty="0">
                <a:latin typeface="Verdana"/>
                <a:cs typeface="Verdana"/>
              </a:rPr>
              <a:t>we  can </a:t>
            </a:r>
            <a:r>
              <a:rPr sz="1100" spc="-5" dirty="0">
                <a:latin typeface="Verdana"/>
                <a:cs typeface="Verdana"/>
              </a:rPr>
              <a:t>re-request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userinfo</a:t>
            </a:r>
            <a:r>
              <a:rPr sz="1050" spc="-254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from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googleAuthApi</a:t>
            </a:r>
            <a:r>
              <a:rPr sz="1050" spc="-254" dirty="0">
                <a:latin typeface="Menlo"/>
                <a:cs typeface="Menlo"/>
              </a:rPr>
              <a:t>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proceed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normal.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login()</a:t>
            </a:r>
            <a:r>
              <a:rPr sz="1050" spc="-30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 in its entirety is as follows: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Create a login</a:t>
            </a:r>
            <a:r>
              <a:rPr sz="1050" i="1" spc="-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function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Inside this login function, we'll return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a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deferred object and then attempt to</a:t>
            </a:r>
            <a:r>
              <a:rPr sz="1050" i="1" spc="4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authorize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and find user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data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login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getUserInfo waits until the gapi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login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service has loaded (using the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loadedPromise)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and then immediately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calls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gapi.client.oauth2.userinfo.get() to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fetch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google data. It calls the `success`</a:t>
            </a:r>
            <a:r>
              <a:rPr sz="1050" i="1" spc="4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callback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if it's successful and the `fail`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callback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if</a:t>
            </a:r>
            <a:r>
              <a:rPr sz="1050" i="1" spc="-4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unsuccessful</a:t>
            </a:r>
            <a:endParaRPr sz="1050">
              <a:latin typeface="Menlo"/>
              <a:cs typeface="Menlo"/>
            </a:endParaRPr>
          </a:p>
          <a:p>
            <a:pPr marL="346075" marR="230060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getUserInfo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(success, fail)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loadedPromise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R="2287905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oauth2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userinfo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</a:t>
            </a:r>
            <a:r>
              <a:rPr sz="1050" spc="20" dirty="0">
                <a:latin typeface="Menlo"/>
                <a:cs typeface="Menlo"/>
              </a:rPr>
              <a:t>()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execute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(resp)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R="2204085" algn="ctr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resp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email</a:t>
            </a:r>
            <a:r>
              <a:rPr sz="1050" spc="20" dirty="0">
                <a:latin typeface="Menlo"/>
                <a:cs typeface="Menlo"/>
              </a:rPr>
              <a:t>)</a:t>
            </a:r>
            <a:r>
              <a:rPr sz="1050" spc="-1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success</a:t>
            </a:r>
            <a:r>
              <a:rPr sz="1050" spc="20" dirty="0">
                <a:latin typeface="Menlo"/>
                <a:cs typeface="Menlo"/>
              </a:rPr>
              <a:t>(resp);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71850" algn="ctr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fail</a:t>
            </a:r>
            <a:r>
              <a:rPr sz="1050" spc="20" dirty="0">
                <a:latin typeface="Menlo"/>
                <a:cs typeface="Menlo"/>
              </a:rPr>
              <a:t>(resp);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resolveUserInfo resolves user</a:t>
            </a:r>
            <a:r>
              <a:rPr sz="1050" i="1" spc="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data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from google and takes care of calling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getUserInfo for us. It will also save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and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cache the resolved user so we never call</a:t>
            </a:r>
            <a:r>
              <a:rPr sz="1050" i="1" spc="4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gapi session during the same browser</a:t>
            </a:r>
            <a:r>
              <a:rPr sz="1050" i="1" spc="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load</a:t>
            </a:r>
            <a:endParaRPr sz="1050">
              <a:latin typeface="Menlo"/>
              <a:cs typeface="Menlo"/>
            </a:endParaRPr>
          </a:p>
          <a:p>
            <a:pPr marL="346075" marR="271716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resolveUserInfo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(d) { 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getUserInfo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success</a:t>
            </a:r>
            <a:r>
              <a:rPr sz="1050" spc="20" dirty="0">
                <a:latin typeface="Menlo"/>
                <a:cs typeface="Menlo"/>
              </a:rPr>
              <a:t>(resp)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Resolve the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response</a:t>
            </a:r>
            <a:endParaRPr sz="1050">
              <a:latin typeface="Menlo"/>
              <a:cs typeface="Menlo"/>
            </a:endParaRPr>
          </a:p>
          <a:p>
            <a:pPr marL="679450" marR="305117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$rootScope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$apply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(resp);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failure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function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fail</a:t>
            </a:r>
            <a:r>
              <a:rPr sz="1050" spc="20" dirty="0">
                <a:latin typeface="Menlo"/>
                <a:cs typeface="Menlo"/>
              </a:rPr>
              <a:t>(resp)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If the response code is 401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(unauthorized)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then call authorize on the</a:t>
            </a:r>
            <a:r>
              <a:rPr sz="1050" i="1" spc="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`googleAuthApi`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without being immediate</a:t>
            </a:r>
            <a:r>
              <a:rPr sz="1050" i="1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(false)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and call resolveUserInfo to get the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user's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info on</a:t>
            </a:r>
            <a:r>
              <a:rPr sz="1050" i="1" spc="-4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load</a:t>
            </a:r>
            <a:endParaRPr sz="1050">
              <a:latin typeface="Menlo"/>
              <a:cs typeface="Menlo"/>
            </a:endParaRPr>
          </a:p>
          <a:p>
            <a:pPr marL="679450" marR="238379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resp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code </a:t>
            </a:r>
            <a:r>
              <a:rPr sz="1050" spc="20" dirty="0">
                <a:latin typeface="Menlo"/>
                <a:cs typeface="Menlo"/>
              </a:rPr>
              <a:t>===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401</a:t>
            </a:r>
            <a:r>
              <a:rPr sz="1050" spc="20" dirty="0">
                <a:latin typeface="Menlo"/>
                <a:cs typeface="Menlo"/>
              </a:rPr>
              <a:t>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googleAuthApi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authorize</a:t>
            </a:r>
            <a:r>
              <a:rPr sz="1050" spc="20" dirty="0">
                <a:latin typeface="Menlo"/>
                <a:cs typeface="Menlo"/>
              </a:rPr>
              <a:t>(keys,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false</a:t>
            </a:r>
            <a:r>
              <a:rPr sz="1050" spc="20" dirty="0">
                <a:latin typeface="Menlo"/>
                <a:cs typeface="Menlo"/>
              </a:rPr>
              <a:t>)</a:t>
            </a:r>
            <a:endParaRPr sz="1050">
              <a:latin typeface="Menlo"/>
              <a:cs typeface="Menlo"/>
            </a:endParaRPr>
          </a:p>
          <a:p>
            <a:pPr marL="1013460" marR="3467735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 { 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resolveUserInfo</a:t>
            </a:r>
            <a:r>
              <a:rPr sz="1050" spc="20" dirty="0">
                <a:latin typeface="Menlo"/>
                <a:cs typeface="Menlo"/>
              </a:rPr>
              <a:t>(d);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679450" marR="4135120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reject</a:t>
            </a:r>
            <a:r>
              <a:rPr sz="1050" spc="20" dirty="0">
                <a:latin typeface="Menlo"/>
                <a:cs typeface="Menlo"/>
              </a:rPr>
              <a:t>(resp);</a:t>
            </a:r>
            <a:endParaRPr sz="1050">
              <a:latin typeface="Menlo"/>
              <a:cs typeface="Menlo"/>
            </a:endParaRPr>
          </a:p>
          <a:p>
            <a:pPr marL="51244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Call resolve</a:t>
            </a:r>
            <a:r>
              <a:rPr sz="1050" i="1" spc="-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immediately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resolveUserInfo</a:t>
            </a:r>
            <a:r>
              <a:rPr sz="1050" spc="20" dirty="0">
                <a:latin typeface="Menlo"/>
                <a:cs typeface="Menlo"/>
              </a:rPr>
              <a:t>(d);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Verdana"/>
                <a:cs typeface="Verdana"/>
              </a:rPr>
              <a:t>3.2.3.   </a:t>
            </a:r>
            <a:r>
              <a:rPr sz="1100" b="1" spc="-10" dirty="0">
                <a:latin typeface="Verdana"/>
                <a:cs typeface="Verdana"/>
              </a:rPr>
              <a:t>Building a calendar</a:t>
            </a:r>
            <a:r>
              <a:rPr sz="1100" b="1" spc="-3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API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that the basis for our google functionality is set,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start to integrate other  google services inside of our google api service. For us, we'll simply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create </a:t>
            </a:r>
            <a:r>
              <a:rPr sz="1100" spc="-10" dirty="0">
                <a:latin typeface="Verdana"/>
                <a:cs typeface="Verdana"/>
              </a:rPr>
              <a:t>an  </a:t>
            </a:r>
            <a:r>
              <a:rPr sz="1100" spc="-5" dirty="0">
                <a:latin typeface="Verdana"/>
                <a:cs typeface="Verdana"/>
              </a:rPr>
              <a:t>integration with the calendar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API.</a:t>
            </a:r>
            <a:endParaRPr sz="1100">
              <a:latin typeface="Verdana"/>
              <a:cs typeface="Verdana"/>
            </a:endParaRPr>
          </a:p>
          <a:p>
            <a:pPr marL="12700" marR="5080" algn="just">
              <a:lnSpc>
                <a:spcPct val="1026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Considering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we've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already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pattern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how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integrate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Google,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  process is quite easy. </a:t>
            </a:r>
            <a:r>
              <a:rPr sz="1100" spc="-1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recap, the pattern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is: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4836"/>
            <a:ext cx="6075045" cy="859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775" indent="-207645">
              <a:lnSpc>
                <a:spcPct val="100000"/>
              </a:lnSpc>
              <a:buAutoNum type="arabicPeriod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Create a </a:t>
            </a:r>
            <a:r>
              <a:rPr sz="1100" spc="-10" dirty="0">
                <a:latin typeface="Verdana"/>
                <a:cs typeface="Verdana"/>
              </a:rPr>
              <a:t>promise </a:t>
            </a:r>
            <a:r>
              <a:rPr sz="1100" spc="-5" dirty="0">
                <a:latin typeface="Verdana"/>
                <a:cs typeface="Verdana"/>
              </a:rPr>
              <a:t>that gets resolved after the </a:t>
            </a:r>
            <a:r>
              <a:rPr sz="1050" spc="20" dirty="0">
                <a:latin typeface="Menlo"/>
                <a:cs typeface="Menlo"/>
              </a:rPr>
              <a:t>googleApi</a:t>
            </a:r>
            <a:r>
              <a:rPr sz="1050" spc="-28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is resolved</a:t>
            </a:r>
            <a:endParaRPr sz="1100">
              <a:latin typeface="Verdana"/>
              <a:cs typeface="Verdana"/>
            </a:endParaRPr>
          </a:p>
          <a:p>
            <a:pPr marL="358775" indent="-20764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Define our functionality atop 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promise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First, let's create the </a:t>
            </a:r>
            <a:r>
              <a:rPr sz="1050" spc="20" dirty="0">
                <a:latin typeface="Menlo"/>
                <a:cs typeface="Menlo"/>
              </a:rPr>
              <a:t>googleCalendarApi</a:t>
            </a:r>
            <a:r>
              <a:rPr sz="1050" spc="-29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serivce: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79070" marR="3051810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factory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'googleCalendarApi'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($timeout, $q, $rootScope,  googleApi, googleAuthApi)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 marR="3051810" indent="-33401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calendarCache = [],  loadedCalendar =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(),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loadedPromise =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loadedCalendar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Define our calendar</a:t>
            </a:r>
            <a:r>
              <a:rPr sz="1050" i="1" spc="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functionality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First, call to load the calendar api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after the gapi client is</a:t>
            </a:r>
            <a:r>
              <a:rPr sz="1050" i="1" spc="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loaded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0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and then resolve the loadedCalendar deferred</a:t>
            </a:r>
            <a:r>
              <a:rPr sz="1050" i="1" spc="5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object</a:t>
            </a:r>
            <a:endParaRPr sz="1050">
              <a:latin typeface="Menlo"/>
              <a:cs typeface="Menlo"/>
            </a:endParaRPr>
          </a:p>
          <a:p>
            <a:pPr marL="513080" marR="163385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googleApi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(keys)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load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'calendar'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'v3'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Loaded calendar after</a:t>
            </a:r>
            <a:r>
              <a:rPr sz="1050" i="1" spc="-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here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loadedCalendar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</a:t>
            </a:r>
            <a:r>
              <a:rPr sz="1050" i="1" spc="-6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API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2600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all </a:t>
            </a:r>
            <a:r>
              <a:rPr sz="1100" spc="-10" dirty="0">
                <a:latin typeface="Verdana"/>
                <a:cs typeface="Verdana"/>
              </a:rPr>
              <a:t>we 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do </a:t>
            </a:r>
            <a:r>
              <a:rPr sz="1100" spc="-5" dirty="0">
                <a:latin typeface="Verdana"/>
                <a:cs typeface="Verdana"/>
              </a:rPr>
              <a:t>is interact with the google calendar API as expected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top of  the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loadedPromise</a:t>
            </a:r>
            <a:r>
              <a:rPr sz="1100" spc="2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 our service, we'll write a core function that will grab the entire list of calendars. In  this function, </a:t>
            </a:r>
            <a:r>
              <a:rPr sz="1100" spc="-10" dirty="0">
                <a:latin typeface="Verdana"/>
                <a:cs typeface="Verdana"/>
              </a:rPr>
              <a:t>we want </a:t>
            </a:r>
            <a:r>
              <a:rPr sz="1100" spc="-5" dirty="0">
                <a:latin typeface="Verdana"/>
                <a:cs typeface="Verdana"/>
              </a:rPr>
              <a:t>to check to see if the user is actually </a:t>
            </a:r>
            <a:r>
              <a:rPr sz="1100" spc="-10" dirty="0">
                <a:latin typeface="Verdana"/>
                <a:cs typeface="Verdana"/>
              </a:rPr>
              <a:t>logged </a:t>
            </a:r>
            <a:r>
              <a:rPr sz="1100" spc="-5" dirty="0">
                <a:latin typeface="Verdana"/>
                <a:cs typeface="Verdana"/>
              </a:rPr>
              <a:t>in via Google. </a:t>
            </a:r>
            <a:r>
              <a:rPr sz="1100" spc="-10" dirty="0">
                <a:latin typeface="Verdana"/>
                <a:cs typeface="Verdana"/>
              </a:rPr>
              <a:t>We  </a:t>
            </a:r>
            <a:r>
              <a:rPr sz="1100" spc="-5" dirty="0">
                <a:latin typeface="Verdana"/>
                <a:cs typeface="Verdana"/>
              </a:rPr>
              <a:t>obviously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not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want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unregistered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user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able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API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(although, 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handle this using our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050" spc="15" dirty="0">
                <a:latin typeface="Menlo"/>
                <a:cs typeface="Menlo"/>
              </a:rPr>
              <a:t>googleLoginService</a:t>
            </a:r>
            <a:r>
              <a:rPr sz="1100" spc="15" dirty="0">
                <a:latin typeface="Verdana"/>
                <a:cs typeface="Verdana"/>
              </a:rPr>
              <a:t>).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Other than that, we'll hold onto the calendar cache as a cache of the user's calendars 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resolve the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request: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getCalendars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(cb)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 marR="196723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googleAuthApi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authorize</a:t>
            </a:r>
            <a:r>
              <a:rPr sz="1050" spc="20" dirty="0">
                <a:latin typeface="Menlo"/>
                <a:cs typeface="Menlo"/>
              </a:rPr>
              <a:t>().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(auth) {</a:t>
            </a:r>
            <a:endParaRPr sz="1050">
              <a:latin typeface="Menlo"/>
              <a:cs typeface="Menlo"/>
            </a:endParaRPr>
          </a:p>
          <a:p>
            <a:pPr marL="513080" marR="313499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calendarCache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 </a:t>
            </a:r>
            <a:r>
              <a:rPr sz="1050" spc="20" dirty="0">
                <a:latin typeface="Menlo"/>
                <a:cs typeface="Menlo"/>
              </a:rPr>
              <a:t>&gt;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(calendarCache);</a:t>
            </a:r>
            <a:endParaRPr sz="1050">
              <a:latin typeface="Menlo"/>
              <a:cs typeface="Menlo"/>
            </a:endParaRPr>
          </a:p>
          <a:p>
            <a:pPr marL="513080" marR="2634615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loadedPromise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(keys)</a:t>
            </a:r>
            <a:r>
              <a:rPr sz="1050" spc="-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9190" y="9661215"/>
            <a:ext cx="2019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10" dirty="0">
                <a:latin typeface="Verdana"/>
                <a:cs typeface="Verdana"/>
              </a:rPr>
              <a:t>40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2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53895" algn="ctr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calendar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calendarList</a:t>
            </a:r>
            <a:endParaRPr sz="1050">
              <a:latin typeface="Menlo"/>
              <a:cs typeface="Menlo"/>
            </a:endParaRPr>
          </a:p>
          <a:p>
            <a:pPr marR="1870710" algn="ctr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list</a:t>
            </a:r>
            <a:r>
              <a:rPr sz="1050" spc="20" dirty="0">
                <a:latin typeface="Menlo"/>
                <a:cs typeface="Menlo"/>
              </a:rPr>
              <a:t>({}).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execute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(resp)</a:t>
            </a:r>
            <a:r>
              <a:rPr sz="1050" spc="-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If the response is 401 (unauthorized)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then we know the user needs to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login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so fire off the `user:login_required`</a:t>
            </a:r>
            <a:r>
              <a:rPr sz="1050" i="1" spc="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event</a:t>
            </a:r>
            <a:endParaRPr sz="1050">
              <a:latin typeface="Menlo"/>
              <a:cs typeface="Menlo"/>
            </a:endParaRPr>
          </a:p>
          <a:p>
            <a:pPr marL="1013460" marR="288417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resp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code </a:t>
            </a:r>
            <a:r>
              <a:rPr sz="1050" spc="20" dirty="0">
                <a:latin typeface="Menlo"/>
                <a:cs typeface="Menlo"/>
              </a:rPr>
              <a:t>==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401</a:t>
            </a:r>
            <a:r>
              <a:rPr sz="1050" spc="20" dirty="0">
                <a:latin typeface="Menlo"/>
                <a:cs typeface="Menlo"/>
              </a:rPr>
              <a:t>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console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log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"resp"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resp);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$rootScope</a:t>
            </a:r>
            <a:endParaRPr sz="1050">
              <a:latin typeface="Menlo"/>
              <a:cs typeface="Menlo"/>
            </a:endParaRPr>
          </a:p>
          <a:p>
            <a:pPr marL="118046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$broadcast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'user:login_required'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</a:t>
            </a:r>
            <a:r>
              <a:rPr sz="1050" b="1" spc="-6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otherwise, if we have calendar items</a:t>
            </a:r>
            <a:r>
              <a:rPr sz="1050" i="1" spc="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in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the response, then we know the API</a:t>
            </a:r>
            <a:r>
              <a:rPr sz="1050" i="1" spc="3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call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was successful so we'll resolve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calendar</a:t>
            </a:r>
            <a:r>
              <a:rPr sz="1050" i="1" spc="-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request</a:t>
            </a:r>
            <a:endParaRPr sz="1050">
              <a:latin typeface="Menlo"/>
              <a:cs typeface="Menlo"/>
            </a:endParaRPr>
          </a:p>
          <a:p>
            <a:pPr marL="1180465" marR="263398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(resp &amp;&amp;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resp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items</a:t>
            </a:r>
            <a:r>
              <a:rPr sz="1050" spc="20" dirty="0">
                <a:latin typeface="Menlo"/>
                <a:cs typeface="Menlo"/>
              </a:rPr>
              <a:t>) {  calendarCache =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resp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items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346835" marR="238379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$rootScope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$apply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(calendarCache);</a:t>
            </a:r>
            <a:endParaRPr sz="1050">
              <a:latin typeface="Menlo"/>
              <a:cs typeface="Menlo"/>
            </a:endParaRPr>
          </a:p>
          <a:p>
            <a:pPr marL="1180465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180465" marR="3634740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}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else </a:t>
            </a:r>
            <a:r>
              <a:rPr sz="1050" spc="20" dirty="0">
                <a:latin typeface="Menlo"/>
                <a:cs typeface="Menlo"/>
              </a:rPr>
              <a:t>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reject</a:t>
            </a:r>
            <a:r>
              <a:rPr sz="1050" spc="20" dirty="0">
                <a:latin typeface="Menlo"/>
                <a:cs typeface="Menlo"/>
              </a:rPr>
              <a:t>(resp);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5" dirty="0">
                <a:latin typeface="Verdana"/>
                <a:cs typeface="Verdana"/>
              </a:rPr>
              <a:t>In our service, it's likely </a:t>
            </a:r>
            <a:r>
              <a:rPr sz="1100" spc="-10" dirty="0">
                <a:latin typeface="Verdana"/>
                <a:cs typeface="Verdana"/>
              </a:rPr>
              <a:t>more </a:t>
            </a:r>
            <a:r>
              <a:rPr sz="1100" spc="-5" dirty="0">
                <a:latin typeface="Verdana"/>
                <a:cs typeface="Verdana"/>
              </a:rPr>
              <a:t>useful to to get a single calendar </a:t>
            </a:r>
            <a:r>
              <a:rPr sz="1100" spc="-10" dirty="0">
                <a:latin typeface="Verdana"/>
                <a:cs typeface="Verdana"/>
              </a:rPr>
              <a:t>by </a:t>
            </a:r>
            <a:r>
              <a:rPr sz="1100" spc="-5" dirty="0">
                <a:latin typeface="Verdana"/>
                <a:cs typeface="Verdana"/>
              </a:rPr>
              <a:t>it's </a:t>
            </a:r>
            <a:r>
              <a:rPr sz="1050" spc="10" dirty="0">
                <a:latin typeface="Menlo"/>
                <a:cs typeface="Menlo"/>
              </a:rPr>
              <a:t>id</a:t>
            </a:r>
            <a:r>
              <a:rPr sz="1100" spc="10" dirty="0">
                <a:latin typeface="Verdana"/>
                <a:cs typeface="Verdana"/>
              </a:rPr>
              <a:t>. </a:t>
            </a:r>
            <a:r>
              <a:rPr sz="1100" spc="-10" dirty="0">
                <a:latin typeface="Verdana"/>
                <a:cs typeface="Verdana"/>
              </a:rPr>
              <a:t>We can use  </a:t>
            </a:r>
            <a:r>
              <a:rPr sz="1100" spc="-5" dirty="0">
                <a:latin typeface="Verdana"/>
                <a:cs typeface="Verdana"/>
              </a:rPr>
              <a:t>this calendar cache to sift through the list of calendars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pull out the calendar of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  id we're interested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Get a specific calendar by</a:t>
            </a:r>
            <a:r>
              <a:rPr sz="1050" i="1" spc="1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`id`.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Since we are using the `getCalendars()`</a:t>
            </a:r>
            <a:r>
              <a:rPr sz="1050" i="1" spc="4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function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from above, we know that we can depend on</a:t>
            </a:r>
            <a:r>
              <a:rPr sz="1050" i="1" spc="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the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gapi client and calendar service to be</a:t>
            </a:r>
            <a:r>
              <a:rPr sz="1050" i="1" spc="4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loaded.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We'll simply walk through the list of</a:t>
            </a:r>
            <a:r>
              <a:rPr sz="1050" i="1" spc="5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calendars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in our cache and find the one with the right</a:t>
            </a:r>
            <a:r>
              <a:rPr sz="1050" i="1" spc="7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"summary"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getCalendar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(id)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179070" marR="288417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calendars =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getCalendars</a:t>
            </a:r>
            <a:r>
              <a:rPr sz="1050" spc="20" dirty="0">
                <a:latin typeface="Menlo"/>
                <a:cs typeface="Menlo"/>
              </a:rPr>
              <a:t>()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calendars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(calendars)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i =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c =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null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R="2037714" algn="ctr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for </a:t>
            </a:r>
            <a:r>
              <a:rPr sz="1050" spc="20" dirty="0">
                <a:latin typeface="Menlo"/>
                <a:cs typeface="Menlo"/>
              </a:rPr>
              <a:t>(i = </a:t>
            </a:r>
            <a:r>
              <a:rPr sz="1050" spc="20" dirty="0">
                <a:solidFill>
                  <a:srgbClr val="3FA070"/>
                </a:solidFill>
                <a:latin typeface="Menlo"/>
                <a:cs typeface="Menlo"/>
              </a:rPr>
              <a:t>0</a:t>
            </a:r>
            <a:r>
              <a:rPr sz="1050" spc="20" dirty="0">
                <a:latin typeface="Menlo"/>
                <a:cs typeface="Menlo"/>
              </a:rPr>
              <a:t>; i &lt;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calendars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length</a:t>
            </a:r>
            <a:r>
              <a:rPr sz="1050" spc="20" dirty="0">
                <a:latin typeface="Menlo"/>
                <a:cs typeface="Menlo"/>
              </a:rPr>
              <a:t>; i++)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330" y="854836"/>
            <a:ext cx="6074410" cy="382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building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app,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following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directories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separate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different</a:t>
            </a:r>
            <a:r>
              <a:rPr sz="1100" spc="-1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functions: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58775" indent="-144780">
              <a:lnSpc>
                <a:spcPct val="100000"/>
              </a:lnSpc>
              <a:spcBef>
                <a:spcPts val="875"/>
              </a:spcBef>
              <a:buFont typeface="Verdana"/>
              <a:buChar char="•"/>
              <a:tabLst>
                <a:tab pos="359410" algn="l"/>
              </a:tabLst>
            </a:pPr>
            <a:r>
              <a:rPr sz="1100" b="1" spc="-10" dirty="0">
                <a:latin typeface="Verdana"/>
                <a:cs typeface="Verdana"/>
              </a:rPr>
              <a:t>index.html</a:t>
            </a:r>
            <a:r>
              <a:rPr sz="1100" spc="-10" dirty="0">
                <a:latin typeface="Verdana"/>
                <a:cs typeface="Verdana"/>
              </a:rPr>
              <a:t>: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100" spc="-10" dirty="0">
                <a:latin typeface="Verdana"/>
                <a:cs typeface="Verdana"/>
              </a:rPr>
              <a:t>main </a:t>
            </a: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template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Font typeface="Verdana"/>
              <a:buChar char="•"/>
              <a:tabLst>
                <a:tab pos="359410" algn="l"/>
              </a:tabLst>
            </a:pPr>
            <a:r>
              <a:rPr sz="1100" b="1" spc="-10" dirty="0">
                <a:latin typeface="Verdana"/>
                <a:cs typeface="Verdana"/>
              </a:rPr>
              <a:t>app/</a:t>
            </a:r>
            <a:r>
              <a:rPr sz="1100" spc="-10" dirty="0">
                <a:latin typeface="Verdana"/>
                <a:cs typeface="Verdana"/>
              </a:rPr>
              <a:t>: Our main app </a:t>
            </a:r>
            <a:r>
              <a:rPr sz="1100" spc="-5" dirty="0">
                <a:latin typeface="Verdana"/>
                <a:cs typeface="Verdana"/>
              </a:rPr>
              <a:t>directory. This is </a:t>
            </a:r>
            <a:r>
              <a:rPr sz="1100" spc="-10" dirty="0">
                <a:latin typeface="Verdana"/>
                <a:cs typeface="Verdana"/>
              </a:rPr>
              <a:t>where </a:t>
            </a:r>
            <a:r>
              <a:rPr sz="1100" spc="-5" dirty="0">
                <a:latin typeface="Verdana"/>
                <a:cs typeface="Verdana"/>
              </a:rPr>
              <a:t>we'll serve our </a:t>
            </a:r>
            <a:r>
              <a:rPr sz="1100" spc="-10" dirty="0">
                <a:latin typeface="Verdana"/>
                <a:cs typeface="Verdana"/>
              </a:rPr>
              <a:t>app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from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0"/>
              </a:spcBef>
              <a:buFont typeface="Verdana"/>
              <a:buChar char="•"/>
              <a:tabLst>
                <a:tab pos="359410" algn="l"/>
              </a:tabLst>
            </a:pPr>
            <a:r>
              <a:rPr sz="1100" b="1" spc="-10" dirty="0">
                <a:latin typeface="Verdana"/>
                <a:cs typeface="Verdana"/>
              </a:rPr>
              <a:t>app/js/</a:t>
            </a:r>
            <a:r>
              <a:rPr sz="1100" spc="-10" dirty="0">
                <a:latin typeface="Verdana"/>
                <a:cs typeface="Verdana"/>
              </a:rPr>
              <a:t>: where </a:t>
            </a:r>
            <a:r>
              <a:rPr sz="1100" spc="-5" dirty="0">
                <a:latin typeface="Verdana"/>
                <a:cs typeface="Verdana"/>
              </a:rPr>
              <a:t>we'll store our application-specific JavaScript files that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write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Font typeface="Verdana"/>
              <a:buChar char="•"/>
              <a:tabLst>
                <a:tab pos="359410" algn="l"/>
              </a:tabLst>
            </a:pPr>
            <a:r>
              <a:rPr sz="1100" b="1" spc="-10" dirty="0">
                <a:latin typeface="Verdana"/>
                <a:cs typeface="Verdana"/>
              </a:rPr>
              <a:t>app/css/</a:t>
            </a:r>
            <a:r>
              <a:rPr sz="1100" spc="-10" dirty="0">
                <a:latin typeface="Verdana"/>
                <a:cs typeface="Verdana"/>
              </a:rPr>
              <a:t>: where </a:t>
            </a:r>
            <a:r>
              <a:rPr sz="1100" spc="-5" dirty="0">
                <a:latin typeface="Verdana"/>
                <a:cs typeface="Verdana"/>
              </a:rPr>
              <a:t>we'll store our </a:t>
            </a:r>
            <a:r>
              <a:rPr sz="1100" spc="-10" dirty="0">
                <a:latin typeface="Verdana"/>
                <a:cs typeface="Verdana"/>
              </a:rPr>
              <a:t>CSS</a:t>
            </a:r>
            <a:r>
              <a:rPr sz="1100" spc="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styles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Font typeface="Verdana"/>
              <a:buChar char="•"/>
              <a:tabLst>
                <a:tab pos="359410" algn="l"/>
              </a:tabLst>
            </a:pPr>
            <a:r>
              <a:rPr sz="1100" b="1" spc="-10" dirty="0">
                <a:latin typeface="Verdana"/>
                <a:cs typeface="Verdana"/>
              </a:rPr>
              <a:t>app/lib/</a:t>
            </a:r>
            <a:r>
              <a:rPr sz="1100" spc="-10" dirty="0">
                <a:latin typeface="Verdana"/>
                <a:cs typeface="Verdana"/>
              </a:rPr>
              <a:t>:  where </a:t>
            </a:r>
            <a:r>
              <a:rPr sz="1100" spc="-5" dirty="0">
                <a:latin typeface="Verdana"/>
                <a:cs typeface="Verdana"/>
              </a:rPr>
              <a:t>we'll store </a:t>
            </a:r>
            <a:r>
              <a:rPr sz="1100" spc="-10" dirty="0">
                <a:latin typeface="Verdana"/>
                <a:cs typeface="Verdana"/>
              </a:rPr>
              <a:t>any </a:t>
            </a:r>
            <a:r>
              <a:rPr sz="1100" spc="-5" dirty="0">
                <a:latin typeface="Verdana"/>
                <a:cs typeface="Verdana"/>
              </a:rPr>
              <a:t>JavaScript library files that </a:t>
            </a:r>
            <a:r>
              <a:rPr sz="1100" spc="-10" dirty="0">
                <a:latin typeface="Verdana"/>
                <a:cs typeface="Verdana"/>
              </a:rPr>
              <a:t>we download,   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like</a:t>
            </a:r>
            <a:endParaRPr sz="1100">
              <a:latin typeface="Verdana"/>
              <a:cs typeface="Verdana"/>
            </a:endParaRPr>
          </a:p>
          <a:p>
            <a:pPr marL="358775">
              <a:lnSpc>
                <a:spcPct val="100000"/>
              </a:lnSpc>
              <a:spcBef>
                <a:spcPts val="85"/>
              </a:spcBef>
            </a:pPr>
            <a:r>
              <a:rPr sz="1050" spc="20" dirty="0">
                <a:latin typeface="Menlo"/>
                <a:cs typeface="Menlo"/>
              </a:rPr>
              <a:t>angular.js</a:t>
            </a:r>
            <a:endParaRPr sz="1050">
              <a:latin typeface="Menlo"/>
              <a:cs typeface="Menlo"/>
            </a:endParaRPr>
          </a:p>
          <a:p>
            <a:pPr marL="358775" indent="-144780">
              <a:lnSpc>
                <a:spcPct val="100000"/>
              </a:lnSpc>
              <a:spcBef>
                <a:spcPts val="145"/>
              </a:spcBef>
              <a:buFont typeface="Verdana"/>
              <a:buChar char="•"/>
              <a:tabLst>
                <a:tab pos="359410" algn="l"/>
              </a:tabLst>
            </a:pPr>
            <a:r>
              <a:rPr sz="1100" b="1" spc="-10" dirty="0">
                <a:latin typeface="Verdana"/>
                <a:cs typeface="Verdana"/>
              </a:rPr>
              <a:t>app/views/</a:t>
            </a:r>
            <a:r>
              <a:rPr sz="1100" spc="-10" dirty="0">
                <a:latin typeface="Verdana"/>
                <a:cs typeface="Verdana"/>
              </a:rPr>
              <a:t>: where </a:t>
            </a:r>
            <a:r>
              <a:rPr sz="1100" spc="-5" dirty="0">
                <a:latin typeface="Verdana"/>
                <a:cs typeface="Verdana"/>
              </a:rPr>
              <a:t>we'll store our AngularJS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templates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9584" algn="l"/>
              </a:tabLst>
            </a:pPr>
            <a:r>
              <a:rPr sz="1200" b="1" spc="-5" dirty="0">
                <a:latin typeface="Verdana"/>
                <a:cs typeface="Verdana"/>
              </a:rPr>
              <a:t>1.1.	Downloading</a:t>
            </a:r>
            <a:r>
              <a:rPr sz="1200" b="1" spc="-7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angular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Once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directories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set,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let's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download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183C4"/>
                </a:solidFill>
                <a:latin typeface="Verdana"/>
                <a:cs typeface="Verdana"/>
                <a:hlinkClick r:id="rId2"/>
              </a:rPr>
              <a:t>angular.js</a:t>
            </a:r>
            <a:r>
              <a:rPr sz="1100" spc="-85" dirty="0">
                <a:solidFill>
                  <a:srgbClr val="4183C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store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app/lib/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Verdana"/>
                <a:cs typeface="Verdana"/>
              </a:rPr>
              <a:t>folder.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Additionally,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make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sure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you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grab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183C4"/>
                </a:solidFill>
                <a:latin typeface="Verdana"/>
                <a:cs typeface="Verdana"/>
                <a:hlinkClick r:id="rId3"/>
              </a:rPr>
              <a:t>angular-route.js</a:t>
            </a:r>
            <a:r>
              <a:rPr sz="1100" spc="185" dirty="0">
                <a:solidFill>
                  <a:srgbClr val="4183C4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library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store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1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spc="20" dirty="0">
                <a:latin typeface="Menlo"/>
                <a:cs typeface="Menlo"/>
              </a:rPr>
              <a:t>app/lib/</a:t>
            </a:r>
            <a:r>
              <a:rPr sz="1050" spc="-33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folder.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050" spc="20" dirty="0">
                <a:latin typeface="Menlo"/>
                <a:cs typeface="Menlo"/>
              </a:rPr>
              <a:t>angular-route.js </a:t>
            </a:r>
            <a:r>
              <a:rPr sz="1100" spc="-5" dirty="0">
                <a:latin typeface="Verdana"/>
                <a:cs typeface="Verdana"/>
              </a:rPr>
              <a:t>file is available at </a:t>
            </a:r>
            <a:r>
              <a:rPr sz="1100" spc="-5" dirty="0">
                <a:solidFill>
                  <a:srgbClr val="4183C4"/>
                </a:solidFill>
                <a:latin typeface="Verdana"/>
                <a:cs typeface="Verdana"/>
                <a:hlinkClick r:id="rId4"/>
              </a:rPr>
              <a:t>angularjs.org</a:t>
            </a:r>
            <a:r>
              <a:rPr sz="1100" spc="-5" dirty="0">
                <a:solidFill>
                  <a:srgbClr val="4183C4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 </a:t>
            </a:r>
            <a:r>
              <a:rPr sz="1100" spc="-10" dirty="0">
                <a:latin typeface="Verdana"/>
                <a:cs typeface="Verdana"/>
              </a:rPr>
              <a:t>you </a:t>
            </a:r>
            <a:r>
              <a:rPr sz="1100" spc="-5" dirty="0">
                <a:latin typeface="Verdana"/>
                <a:cs typeface="Verdana"/>
              </a:rPr>
              <a:t>click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050" spc="20" dirty="0">
                <a:latin typeface="Menlo"/>
                <a:cs typeface="Menlo"/>
              </a:rPr>
              <a:t>extras </a:t>
            </a:r>
            <a:r>
              <a:rPr sz="1100" spc="-5" dirty="0">
                <a:latin typeface="Verdana"/>
                <a:cs typeface="Verdana"/>
              </a:rPr>
              <a:t>after  clicking the </a:t>
            </a:r>
            <a:r>
              <a:rPr sz="1100" spc="-10" dirty="0">
                <a:latin typeface="Verdana"/>
                <a:cs typeface="Verdana"/>
              </a:rPr>
              <a:t>download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button.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4987" y="4815202"/>
            <a:ext cx="5943889" cy="3324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3330" y="8299069"/>
            <a:ext cx="607377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Figure 3: </a:t>
            </a:r>
            <a:r>
              <a:rPr sz="1100" spc="-10" dirty="0">
                <a:latin typeface="Verdana"/>
                <a:cs typeface="Verdana"/>
              </a:rPr>
              <a:t>Download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angular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b="1" spc="-10" dirty="0">
                <a:latin typeface="Verdana"/>
                <a:cs typeface="Verdana"/>
              </a:rPr>
              <a:t>Make sure you grab both </a:t>
            </a:r>
            <a:r>
              <a:rPr sz="1050" b="1" spc="20" dirty="0">
                <a:latin typeface="Menlo"/>
                <a:cs typeface="Menlo"/>
              </a:rPr>
              <a:t>angular.js </a:t>
            </a:r>
            <a:r>
              <a:rPr sz="1100" b="1" spc="-10" dirty="0">
                <a:latin typeface="Verdana"/>
                <a:cs typeface="Verdana"/>
              </a:rPr>
              <a:t>and </a:t>
            </a:r>
            <a:r>
              <a:rPr sz="1050" b="1" spc="20" dirty="0">
                <a:latin typeface="Menlo"/>
                <a:cs typeface="Menlo"/>
              </a:rPr>
              <a:t>angular-route.js </a:t>
            </a:r>
            <a:r>
              <a:rPr sz="1100" b="1" spc="-10" dirty="0">
                <a:latin typeface="Verdana"/>
                <a:cs typeface="Verdana"/>
              </a:rPr>
              <a:t>and store them </a:t>
            </a:r>
            <a:r>
              <a:rPr sz="1100" b="1" spc="-5" dirty="0">
                <a:latin typeface="Verdana"/>
                <a:cs typeface="Verdana"/>
              </a:rPr>
              <a:t>in  </a:t>
            </a:r>
            <a:r>
              <a:rPr sz="1100" b="1" spc="-10" dirty="0">
                <a:latin typeface="Verdana"/>
                <a:cs typeface="Verdana"/>
              </a:rPr>
              <a:t>the </a:t>
            </a:r>
            <a:r>
              <a:rPr sz="1050" b="1" spc="20" dirty="0">
                <a:latin typeface="Menlo"/>
                <a:cs typeface="Menlo"/>
              </a:rPr>
              <a:t>app/lib</a:t>
            </a:r>
            <a:r>
              <a:rPr sz="1050" b="1" spc="-330" dirty="0">
                <a:latin typeface="Menlo"/>
                <a:cs typeface="Menlo"/>
              </a:rPr>
              <a:t> </a:t>
            </a:r>
            <a:r>
              <a:rPr sz="1100" b="1" spc="-5" dirty="0">
                <a:latin typeface="Verdana"/>
                <a:cs typeface="Verdana"/>
              </a:rPr>
              <a:t>folder.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demo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that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comes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with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book,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we're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183C4"/>
                </a:solidFill>
                <a:latin typeface="Verdana"/>
                <a:cs typeface="Verdana"/>
                <a:hlinkClick r:id="rId6"/>
              </a:rPr>
              <a:t>foundation.zurb.com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330" y="9281612"/>
            <a:ext cx="607504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10" dirty="0">
                <a:latin typeface="Verdana"/>
                <a:cs typeface="Verdana"/>
              </a:rPr>
              <a:t>CSS </a:t>
            </a:r>
            <a:r>
              <a:rPr sz="1100" spc="-5" dirty="0">
                <a:latin typeface="Verdana"/>
                <a:cs typeface="Verdana"/>
              </a:rPr>
              <a:t>framework.      </a:t>
            </a:r>
            <a:r>
              <a:rPr sz="1100" spc="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 you'd prefer to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another </a:t>
            </a:r>
            <a:r>
              <a:rPr sz="1100" spc="-10" dirty="0">
                <a:latin typeface="Verdana"/>
                <a:cs typeface="Verdana"/>
              </a:rPr>
              <a:t>CSS </a:t>
            </a:r>
            <a:r>
              <a:rPr sz="1100" spc="-5" dirty="0">
                <a:latin typeface="Verdana"/>
                <a:cs typeface="Verdana"/>
              </a:rPr>
              <a:t>framework, feel free to grab it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40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58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080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c =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calendars[i];</a:t>
            </a:r>
            <a:endParaRPr sz="1050">
              <a:latin typeface="Menlo"/>
              <a:cs typeface="Menlo"/>
            </a:endParaRPr>
          </a:p>
          <a:p>
            <a:pPr marL="679450" marR="363474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if 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summary </a:t>
            </a:r>
            <a:r>
              <a:rPr sz="1050" spc="20" dirty="0">
                <a:latin typeface="Menlo"/>
                <a:cs typeface="Menlo"/>
              </a:rPr>
              <a:t>=== id)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(c);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reject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"Not</a:t>
            </a:r>
            <a:r>
              <a:rPr sz="1050" spc="-3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found"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Finally, </a:t>
            </a:r>
            <a:r>
              <a:rPr sz="1100" spc="-10" dirty="0">
                <a:latin typeface="Verdana"/>
                <a:cs typeface="Verdana"/>
              </a:rPr>
              <a:t>we 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add two </a:t>
            </a:r>
            <a:r>
              <a:rPr sz="1100" spc="-5" dirty="0">
                <a:latin typeface="Verdana"/>
                <a:cs typeface="Verdana"/>
              </a:rPr>
              <a:t>functions, </a:t>
            </a:r>
            <a:r>
              <a:rPr sz="1100" spc="-10" dirty="0">
                <a:latin typeface="Verdana"/>
                <a:cs typeface="Verdana"/>
              </a:rPr>
              <a:t>one </a:t>
            </a:r>
            <a:r>
              <a:rPr sz="1100" spc="-5" dirty="0">
                <a:latin typeface="Verdana"/>
                <a:cs typeface="Verdana"/>
              </a:rPr>
              <a:t>to get the list of events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the calendar</a:t>
            </a:r>
            <a:r>
              <a:rPr sz="1100" spc="-1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and  </a:t>
            </a:r>
            <a:r>
              <a:rPr sz="1100" spc="-5" dirty="0">
                <a:latin typeface="Verdana"/>
                <a:cs typeface="Verdana"/>
              </a:rPr>
              <a:t>another to save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event to the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The </a:t>
            </a:r>
            <a:r>
              <a:rPr sz="1100" spc="-5" dirty="0">
                <a:latin typeface="Verdana"/>
                <a:cs typeface="Verdana"/>
              </a:rPr>
              <a:t>functionality for </a:t>
            </a:r>
            <a:r>
              <a:rPr sz="1050" spc="20" dirty="0">
                <a:latin typeface="Menlo"/>
                <a:cs typeface="Menlo"/>
              </a:rPr>
              <a:t>getEventsForCalendar() </a:t>
            </a:r>
            <a:r>
              <a:rPr sz="1100" spc="-5" dirty="0">
                <a:latin typeface="Verdana"/>
                <a:cs typeface="Verdana"/>
              </a:rPr>
              <a:t>is pretty </a:t>
            </a:r>
            <a:r>
              <a:rPr sz="1100" spc="-10" dirty="0">
                <a:latin typeface="Verdana"/>
                <a:cs typeface="Verdana"/>
              </a:rPr>
              <a:t>much </a:t>
            </a:r>
            <a:r>
              <a:rPr sz="1100" spc="-5" dirty="0">
                <a:latin typeface="Verdana"/>
                <a:cs typeface="Verdana"/>
              </a:rPr>
              <a:t>using the </a:t>
            </a:r>
            <a:r>
              <a:rPr sz="1050" spc="20" dirty="0">
                <a:latin typeface="Menlo"/>
                <a:cs typeface="Menlo"/>
              </a:rPr>
              <a:t>gapi </a:t>
            </a:r>
            <a:r>
              <a:rPr sz="1100" spc="-5" dirty="0">
                <a:latin typeface="Verdana"/>
                <a:cs typeface="Verdana"/>
              </a:rPr>
              <a:t>api di-  rectly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it's functionality should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self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explanatory: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getEventsForCalendar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(id, opts)</a:t>
            </a:r>
            <a:r>
              <a:rPr sz="1050" spc="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179070" marR="3884929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c =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getCalendar</a:t>
            </a:r>
            <a:r>
              <a:rPr sz="1050" spc="20" dirty="0">
                <a:latin typeface="Menlo"/>
                <a:cs typeface="Menlo"/>
              </a:rPr>
              <a:t>(id);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(c)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 marR="288417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calendar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events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list</a:t>
            </a:r>
            <a:r>
              <a:rPr sz="1050" spc="20" dirty="0">
                <a:latin typeface="Menlo"/>
                <a:cs typeface="Menlo"/>
              </a:rPr>
              <a:t>({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'calendarId'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4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id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execute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(resp)</a:t>
            </a:r>
            <a:r>
              <a:rPr sz="1050" spc="-2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 marR="3051175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$rootScope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$apply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resp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items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Similarly, the </a:t>
            </a:r>
            <a:r>
              <a:rPr sz="1050" spc="20" dirty="0">
                <a:latin typeface="Menlo"/>
                <a:cs typeface="Menlo"/>
              </a:rPr>
              <a:t>addEventToCalendar()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is fairly self-explanatory as well. </a:t>
            </a:r>
            <a:r>
              <a:rPr sz="1100" spc="-10" dirty="0">
                <a:latin typeface="Verdana"/>
                <a:cs typeface="Verdana"/>
              </a:rPr>
              <a:t>The  </a:t>
            </a:r>
            <a:r>
              <a:rPr sz="1100" spc="-5" dirty="0">
                <a:latin typeface="Verdana"/>
                <a:cs typeface="Verdana"/>
              </a:rPr>
              <a:t>only trick to the </a:t>
            </a:r>
            <a:r>
              <a:rPr sz="1050" spc="20" dirty="0">
                <a:latin typeface="Menlo"/>
                <a:cs typeface="Menlo"/>
              </a:rPr>
              <a:t>addEventToCalendar() </a:t>
            </a:r>
            <a:r>
              <a:rPr sz="1100" spc="-10" dirty="0">
                <a:latin typeface="Verdana"/>
                <a:cs typeface="Verdana"/>
              </a:rPr>
              <a:t>method </a:t>
            </a:r>
            <a:r>
              <a:rPr sz="1100" spc="-5" dirty="0">
                <a:latin typeface="Verdana"/>
                <a:cs typeface="Verdana"/>
              </a:rPr>
              <a:t>is that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define </a:t>
            </a:r>
            <a:r>
              <a:rPr sz="1100" spc="-10" dirty="0">
                <a:latin typeface="Verdana"/>
                <a:cs typeface="Verdana"/>
              </a:rPr>
              <a:t>an </a:t>
            </a:r>
            <a:r>
              <a:rPr sz="1100" spc="-5" dirty="0">
                <a:latin typeface="Verdana"/>
                <a:cs typeface="Verdana"/>
              </a:rPr>
              <a:t>event  object that </a:t>
            </a:r>
            <a:r>
              <a:rPr sz="1100" spc="-10" dirty="0">
                <a:latin typeface="Verdana"/>
                <a:cs typeface="Verdana"/>
              </a:rPr>
              <a:t>makes </a:t>
            </a:r>
            <a:r>
              <a:rPr sz="1100" spc="-5" dirty="0">
                <a:latin typeface="Verdana"/>
                <a:cs typeface="Verdana"/>
              </a:rPr>
              <a:t>sense for 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addEventToCalendar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(evt, id)</a:t>
            </a:r>
            <a:r>
              <a:rPr sz="1050" spc="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getCalendar</a:t>
            </a:r>
            <a:r>
              <a:rPr sz="1050" spc="20" dirty="0">
                <a:latin typeface="Menlo"/>
                <a:cs typeface="Menlo"/>
              </a:rPr>
              <a:t>(id).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(c)</a:t>
            </a:r>
            <a:r>
              <a:rPr sz="1050" spc="-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513080" marR="3968750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dateobj = {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'calendarId'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id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'resource'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 marR="3801745">
              <a:lnSpc>
                <a:spcPct val="107500"/>
              </a:lnSpc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'summary'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raw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'start'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3775" cy="85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6455">
              <a:lnSpc>
                <a:spcPct val="100000"/>
              </a:lnSpc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'dateTime'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'end'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6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'dateTime'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},</a:t>
            </a:r>
            <a:endParaRPr sz="1050">
              <a:latin typeface="Menlo"/>
              <a:cs typeface="Menlo"/>
            </a:endParaRPr>
          </a:p>
          <a:p>
            <a:pPr marL="846455" marR="3467100" indent="-167005">
              <a:lnSpc>
                <a:spcPct val="107500"/>
              </a:lnSpc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'extendedProperties'</a:t>
            </a:r>
            <a:r>
              <a:rPr sz="1050" spc="20" dirty="0">
                <a:latin typeface="Menlo"/>
                <a:cs typeface="Menlo"/>
              </a:rPr>
              <a:t>: {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'shared'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'tags'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tags</a:t>
            </a:r>
            <a:r>
              <a:rPr sz="1050" spc="20" dirty="0">
                <a:latin typeface="Menlo"/>
                <a:cs typeface="Menlo"/>
              </a:rPr>
              <a:t>?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tags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join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','</a:t>
            </a:r>
            <a:r>
              <a:rPr sz="1050" spc="20" dirty="0">
                <a:latin typeface="Menlo"/>
                <a:cs typeface="Menlo"/>
              </a:rPr>
              <a:t>) :</a:t>
            </a:r>
            <a:r>
              <a:rPr sz="1050" spc="1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'urls'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urls</a:t>
            </a:r>
            <a:r>
              <a:rPr sz="1050" spc="20" dirty="0">
                <a:latin typeface="Menlo"/>
                <a:cs typeface="Menlo"/>
              </a:rPr>
              <a:t>?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urls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join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','</a:t>
            </a:r>
            <a:r>
              <a:rPr sz="1050" spc="20" dirty="0">
                <a:latin typeface="Menlo"/>
                <a:cs typeface="Menlo"/>
              </a:rPr>
              <a:t>) :</a:t>
            </a:r>
            <a:r>
              <a:rPr sz="1050" spc="1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''</a:t>
            </a:r>
            <a:r>
              <a:rPr sz="1050" spc="20" dirty="0">
                <a:latin typeface="Menlo"/>
                <a:cs typeface="Menlo"/>
              </a:rPr>
              <a:t>,</a:t>
            </a:r>
            <a:endParaRPr sz="1050">
              <a:latin typeface="Menlo"/>
              <a:cs typeface="Menlo"/>
            </a:endParaRPr>
          </a:p>
          <a:p>
            <a:pPr marL="101346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'users'</a:t>
            </a:r>
            <a:r>
              <a:rPr sz="1050" spc="20" dirty="0">
                <a:latin typeface="Menlo"/>
                <a:cs typeface="Menlo"/>
              </a:rPr>
              <a:t>: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users</a:t>
            </a:r>
            <a:r>
              <a:rPr sz="1050" spc="20" dirty="0">
                <a:latin typeface="Menlo"/>
                <a:cs typeface="Menlo"/>
              </a:rPr>
              <a:t>?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users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join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','</a:t>
            </a:r>
            <a:r>
              <a:rPr sz="1050" spc="20" dirty="0">
                <a:latin typeface="Menlo"/>
                <a:cs typeface="Menlo"/>
              </a:rPr>
              <a:t>) :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''</a:t>
            </a:r>
            <a:endParaRPr sz="1050">
              <a:latin typeface="Menlo"/>
              <a:cs typeface="Menlo"/>
            </a:endParaRPr>
          </a:p>
          <a:p>
            <a:pPr marL="84645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67945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calendar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events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insert</a:t>
            </a:r>
            <a:r>
              <a:rPr sz="1050" spc="20" dirty="0">
                <a:latin typeface="Menlo"/>
                <a:cs typeface="Menlo"/>
              </a:rPr>
              <a:t>(dateobj)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execute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(resp)</a:t>
            </a:r>
            <a:r>
              <a:rPr sz="1050" spc="-2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 marR="305054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$rootScope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$apply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(resp);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0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Lastly, to </a:t>
            </a:r>
            <a:r>
              <a:rPr sz="1100" spc="-10" dirty="0">
                <a:latin typeface="Verdana"/>
                <a:cs typeface="Verdana"/>
              </a:rPr>
              <a:t>remove an </a:t>
            </a:r>
            <a:r>
              <a:rPr sz="1100" spc="-5" dirty="0">
                <a:latin typeface="Verdana"/>
                <a:cs typeface="Verdana"/>
              </a:rPr>
              <a:t>event from the </a:t>
            </a:r>
            <a:r>
              <a:rPr sz="1100" spc="-10" dirty="0">
                <a:latin typeface="Verdana"/>
                <a:cs typeface="Verdana"/>
              </a:rPr>
              <a:t>Google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calendar: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deleteEventFromCalendar 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(evtId, id)</a:t>
            </a:r>
            <a:r>
              <a:rPr sz="1050" spc="4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 marR="4301490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d =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$q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defer</a:t>
            </a:r>
            <a:r>
              <a:rPr sz="1050" spc="20" dirty="0">
                <a:latin typeface="Menlo"/>
                <a:cs typeface="Menlo"/>
              </a:rPr>
              <a:t>(); 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getCalendar</a:t>
            </a:r>
            <a:r>
              <a:rPr sz="1050" spc="20" dirty="0">
                <a:latin typeface="Menlo"/>
                <a:cs typeface="Menlo"/>
              </a:rPr>
              <a:t>(id)</a:t>
            </a:r>
            <a:endParaRPr sz="1050">
              <a:latin typeface="Menlo"/>
              <a:cs typeface="Menlo"/>
            </a:endParaRPr>
          </a:p>
          <a:p>
            <a:pPr marL="346075" marR="2716530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then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(c)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gapi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client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calendar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events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delete</a:t>
            </a:r>
            <a:r>
              <a:rPr sz="1050" spc="20" dirty="0">
                <a:latin typeface="Menlo"/>
                <a:cs typeface="Menlo"/>
              </a:rPr>
              <a:t>({</a:t>
            </a:r>
            <a:endParaRPr sz="1050">
              <a:latin typeface="Menlo"/>
              <a:cs typeface="Menlo"/>
            </a:endParaRPr>
          </a:p>
          <a:p>
            <a:pPr marL="513080" marR="3968115">
              <a:lnSpc>
                <a:spcPct val="107500"/>
              </a:lnSpc>
            </a:pP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'calendarId'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id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'eventId'</a:t>
            </a:r>
            <a:r>
              <a:rPr sz="1050" spc="20" dirty="0">
                <a:latin typeface="Menlo"/>
                <a:cs typeface="Menlo"/>
              </a:rPr>
              <a:t>: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evtId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execute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(r)</a:t>
            </a:r>
            <a:r>
              <a:rPr sz="1050" spc="-3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679450" marR="2716530" indent="-167005">
              <a:lnSpc>
                <a:spcPct val="1075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$rootScope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$apply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(resp) { 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resolve</a:t>
            </a:r>
            <a:r>
              <a:rPr sz="1050" spc="20" dirty="0">
                <a:latin typeface="Menlo"/>
                <a:cs typeface="Menlo"/>
              </a:rPr>
              <a:t>(r);</a:t>
            </a:r>
            <a:endParaRPr sz="1050">
              <a:latin typeface="Menlo"/>
              <a:cs typeface="Menlo"/>
            </a:endParaRPr>
          </a:p>
          <a:p>
            <a:pPr marL="51308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</a:t>
            </a:r>
            <a:endParaRPr sz="1050">
              <a:latin typeface="Menlo"/>
              <a:cs typeface="Menlo"/>
            </a:endParaRPr>
          </a:p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return</a:t>
            </a:r>
            <a:r>
              <a:rPr sz="1050" b="1" spc="-4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d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promise</a:t>
            </a:r>
            <a:r>
              <a:rPr sz="1050" spc="20" dirty="0">
                <a:latin typeface="Menlo"/>
                <a:cs typeface="Menlo"/>
              </a:rPr>
              <a:t>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96265" algn="l"/>
              </a:tabLst>
            </a:pPr>
            <a:r>
              <a:rPr sz="1100" b="1" spc="-5" dirty="0">
                <a:latin typeface="Verdana"/>
                <a:cs typeface="Verdana"/>
              </a:rPr>
              <a:t>3.2.4.	</a:t>
            </a:r>
            <a:r>
              <a:rPr sz="1100" b="1" spc="-10" dirty="0">
                <a:latin typeface="Verdana"/>
                <a:cs typeface="Verdana"/>
              </a:rPr>
              <a:t>Providing</a:t>
            </a:r>
            <a:r>
              <a:rPr sz="1100" b="1" spc="-5" dirty="0">
                <a:latin typeface="Verdana"/>
                <a:cs typeface="Verdana"/>
              </a:rPr>
              <a:t> login functionality in </a:t>
            </a:r>
            <a:r>
              <a:rPr sz="1100" b="1" spc="-10" dirty="0">
                <a:latin typeface="Verdana"/>
                <a:cs typeface="Verdana"/>
              </a:rPr>
              <a:t>the</a:t>
            </a:r>
            <a:r>
              <a:rPr sz="1100" b="1" spc="-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app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our services done,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integrate the </a:t>
            </a:r>
            <a:r>
              <a:rPr sz="1050" spc="20" dirty="0">
                <a:latin typeface="Menlo"/>
                <a:cs typeface="Menlo"/>
              </a:rPr>
              <a:t>googleApi </a:t>
            </a:r>
            <a:r>
              <a:rPr sz="1100" spc="-5" dirty="0">
                <a:latin typeface="Verdana"/>
                <a:cs typeface="Verdana"/>
              </a:rPr>
              <a:t>into our  app. There are </a:t>
            </a:r>
            <a:r>
              <a:rPr sz="1100" spc="-10" dirty="0">
                <a:latin typeface="Verdana"/>
                <a:cs typeface="Verdana"/>
              </a:rPr>
              <a:t>two </a:t>
            </a:r>
            <a:r>
              <a:rPr sz="1100" spc="-5" dirty="0">
                <a:latin typeface="Verdana"/>
                <a:cs typeface="Verdana"/>
              </a:rPr>
              <a:t>places that we'll handle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authentication: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3330" y="9281612"/>
            <a:ext cx="41275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5" dirty="0">
                <a:latin typeface="Verdana"/>
                <a:cs typeface="Verdana"/>
              </a:rPr>
              <a:t>book.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0310"/>
            <a:ext cx="6074410" cy="842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and any </a:t>
            </a:r>
            <a:r>
              <a:rPr sz="1100" spc="-5" dirty="0">
                <a:latin typeface="Verdana"/>
                <a:cs typeface="Verdana"/>
              </a:rPr>
              <a:t>JavaScript files that are associated with it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store </a:t>
            </a:r>
            <a:r>
              <a:rPr sz="1100" spc="-1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in the appropriate  directories, but </a:t>
            </a:r>
            <a:r>
              <a:rPr sz="1100" spc="-10" dirty="0">
                <a:latin typeface="Verdana"/>
                <a:cs typeface="Verdana"/>
              </a:rPr>
              <a:t>we recommend </a:t>
            </a:r>
            <a:r>
              <a:rPr sz="1100" spc="-5" dirty="0">
                <a:latin typeface="Verdana"/>
                <a:cs typeface="Verdana"/>
              </a:rPr>
              <a:t>sticking with the </a:t>
            </a:r>
            <a:r>
              <a:rPr sz="1100" spc="-10" dirty="0">
                <a:latin typeface="Verdana"/>
                <a:cs typeface="Verdana"/>
              </a:rPr>
              <a:t>book </a:t>
            </a:r>
            <a:r>
              <a:rPr sz="1100" spc="-5" dirty="0">
                <a:latin typeface="Verdana"/>
                <a:cs typeface="Verdana"/>
              </a:rPr>
              <a:t>for the best experience.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Finally, </a:t>
            </a:r>
            <a:r>
              <a:rPr sz="1100" spc="-10" dirty="0">
                <a:latin typeface="Verdana"/>
                <a:cs typeface="Verdana"/>
              </a:rPr>
              <a:t>when </a:t>
            </a:r>
            <a:r>
              <a:rPr sz="1100" spc="-5" dirty="0">
                <a:latin typeface="Verdana"/>
                <a:cs typeface="Verdana"/>
              </a:rPr>
              <a:t>we're ready to go, let's fill out our </a:t>
            </a:r>
            <a:r>
              <a:rPr sz="1050" spc="20" dirty="0">
                <a:latin typeface="Menlo"/>
                <a:cs typeface="Menlo"/>
              </a:rPr>
              <a:t>index.html</a:t>
            </a:r>
            <a:r>
              <a:rPr sz="1050" spc="-26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file like so: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b="1" spc="20" dirty="0">
                <a:solidFill>
                  <a:srgbClr val="FF0000"/>
                </a:solidFill>
                <a:latin typeface="Menlo"/>
                <a:cs typeface="Menlo"/>
              </a:rPr>
              <a:t>&lt;</a:t>
            </a:r>
            <a:r>
              <a:rPr sz="1050" spc="20" dirty="0">
                <a:latin typeface="Menlo"/>
                <a:cs typeface="Menlo"/>
              </a:rPr>
              <a:t>!doctype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html&gt;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&lt;html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lang=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"en"</a:t>
            </a:r>
            <a:r>
              <a:rPr sz="1050" spc="-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ng-app=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"myApp"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&lt;head&gt;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&lt;meta</a:t>
            </a:r>
            <a:r>
              <a:rPr sz="1050" b="1" spc="-3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charset=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"utf-8"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&lt;title&gt;</a:t>
            </a:r>
            <a:r>
              <a:rPr sz="1050" spc="20" dirty="0">
                <a:latin typeface="Menlo"/>
                <a:cs typeface="Menlo"/>
              </a:rPr>
              <a:t>TodoIt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&lt;/title&gt;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&lt;link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"stylesheet"</a:t>
            </a:r>
            <a:r>
              <a:rPr sz="1050" spc="3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href=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"css/normalize.css"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/&gt;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&lt;link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"stylesheet"</a:t>
            </a:r>
            <a:r>
              <a:rPr sz="1050" spc="1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href=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"css/app.css"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/&gt;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&lt;meta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name=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"viewport"</a:t>
            </a:r>
            <a:r>
              <a:rPr sz="1050" spc="3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content=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"width=device-width"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&lt;/head&gt;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&lt;body&gt;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 Library files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"lib/angular.js"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1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"lib/angular-route.js"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 App files</a:t>
            </a:r>
            <a:r>
              <a:rPr sz="1050" i="1" spc="-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"js/filters.js"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"js/controllers.js"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"js/directives.js"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0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"js/services.js"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-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"js/app.js"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&lt;/body&gt;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&lt;/html&gt;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ct val="102699"/>
              </a:lnSpc>
              <a:spcBef>
                <a:spcPts val="985"/>
              </a:spcBef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050" spc="20" dirty="0">
                <a:latin typeface="Menlo"/>
                <a:cs typeface="Menlo"/>
              </a:rPr>
              <a:t>index.html </a:t>
            </a:r>
            <a:r>
              <a:rPr sz="1100" spc="-10" dirty="0">
                <a:latin typeface="Verdana"/>
                <a:cs typeface="Verdana"/>
              </a:rPr>
              <a:t>page </a:t>
            </a:r>
            <a:r>
              <a:rPr sz="1100" spc="-5" dirty="0">
                <a:latin typeface="Verdana"/>
                <a:cs typeface="Verdana"/>
              </a:rPr>
              <a:t>filled, </a:t>
            </a:r>
            <a:r>
              <a:rPr sz="1100" spc="-10" dirty="0">
                <a:latin typeface="Verdana"/>
                <a:cs typeface="Verdana"/>
              </a:rPr>
              <a:t>we need </a:t>
            </a:r>
            <a:r>
              <a:rPr sz="1100" spc="-5" dirty="0">
                <a:latin typeface="Verdana"/>
                <a:cs typeface="Verdana"/>
              </a:rPr>
              <a:t>to create a </a:t>
            </a:r>
            <a:r>
              <a:rPr sz="1100" spc="-10" dirty="0">
                <a:latin typeface="Verdana"/>
                <a:cs typeface="Verdana"/>
              </a:rPr>
              <a:t>few </a:t>
            </a:r>
            <a:r>
              <a:rPr sz="1100" spc="-5" dirty="0">
                <a:latin typeface="Verdana"/>
                <a:cs typeface="Verdana"/>
              </a:rPr>
              <a:t>files that will  contain our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Create these five JavaScript files in your </a:t>
            </a:r>
            <a:r>
              <a:rPr sz="1050" spc="20" dirty="0">
                <a:latin typeface="Menlo"/>
                <a:cs typeface="Menlo"/>
              </a:rPr>
              <a:t>app/js/</a:t>
            </a:r>
            <a:r>
              <a:rPr sz="1050" spc="-31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folder: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850">
              <a:latin typeface="Times New Roman"/>
              <a:cs typeface="Times New Roman"/>
            </a:endParaRPr>
          </a:p>
          <a:p>
            <a:pPr marL="358775" indent="-144780">
              <a:lnSpc>
                <a:spcPct val="100000"/>
              </a:lnSpc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app/js/filters.js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app/js/controllers.js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app/js/directives.js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app/js/services.js</a:t>
            </a:r>
            <a:endParaRPr sz="1100">
              <a:latin typeface="Verdana"/>
              <a:cs typeface="Verdana"/>
            </a:endParaRPr>
          </a:p>
          <a:p>
            <a:pPr marL="358775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5" dirty="0">
                <a:latin typeface="Verdana"/>
                <a:cs typeface="Verdana"/>
              </a:rPr>
              <a:t>app/js/app.js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We can do </a:t>
            </a:r>
            <a:r>
              <a:rPr sz="1100" spc="-5" dirty="0">
                <a:latin typeface="Verdana"/>
                <a:cs typeface="Verdana"/>
              </a:rPr>
              <a:t>so with another terminal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command: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$ touch</a:t>
            </a:r>
            <a:r>
              <a:rPr sz="1050" spc="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app/js/{filters.js,controllers.js,directives.js}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$ touch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app/js/{services.js,app.js}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985"/>
              </a:spcBef>
            </a:pPr>
            <a:r>
              <a:rPr sz="1100" spc="-10" dirty="0">
                <a:latin typeface="Verdana"/>
                <a:cs typeface="Verdana"/>
              </a:rPr>
              <a:t>Each </a:t>
            </a:r>
            <a:r>
              <a:rPr sz="1100" spc="-5" dirty="0">
                <a:latin typeface="Verdana"/>
                <a:cs typeface="Verdana"/>
              </a:rPr>
              <a:t>of these files will contain the different parts of our application that their titles  suggest.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discuss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should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each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these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files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continue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through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3330" y="9159185"/>
            <a:ext cx="337185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5" dirty="0">
                <a:latin typeface="Verdana"/>
                <a:cs typeface="Verdana"/>
              </a:rPr>
              <a:t>filters in-depth in the filters chapter of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ng-book.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42136"/>
            <a:ext cx="6073775" cy="209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9584" algn="l"/>
              </a:tabLst>
            </a:pPr>
            <a:r>
              <a:rPr sz="1200" b="1" spc="-5" dirty="0">
                <a:latin typeface="Verdana"/>
                <a:cs typeface="Verdana"/>
              </a:rPr>
              <a:t>1.2.	Booting it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up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Finally, to see this </a:t>
            </a:r>
            <a:r>
              <a:rPr sz="1100" spc="-10" dirty="0">
                <a:latin typeface="Verdana"/>
                <a:cs typeface="Verdana"/>
              </a:rPr>
              <a:t>app </a:t>
            </a:r>
            <a:r>
              <a:rPr sz="1100" spc="-5" dirty="0">
                <a:latin typeface="Verdana"/>
                <a:cs typeface="Verdana"/>
              </a:rPr>
              <a:t>immediately in action,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5" dirty="0">
                <a:latin typeface="Verdana"/>
                <a:cs typeface="Verdana"/>
              </a:rPr>
              <a:t>into the </a:t>
            </a:r>
            <a:r>
              <a:rPr sz="1050" spc="20" dirty="0">
                <a:latin typeface="Menlo"/>
                <a:cs typeface="Menlo"/>
              </a:rPr>
              <a:t>app/ </a:t>
            </a:r>
            <a:r>
              <a:rPr sz="1100" spc="-5" dirty="0">
                <a:latin typeface="Verdana"/>
                <a:cs typeface="Verdana"/>
              </a:rPr>
              <a:t>folder in your ter-  minal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start </a:t>
            </a:r>
            <a:r>
              <a:rPr sz="1100" spc="-10" dirty="0">
                <a:latin typeface="Verdana"/>
                <a:cs typeface="Verdana"/>
              </a:rPr>
              <a:t>up </a:t>
            </a:r>
            <a:r>
              <a:rPr sz="1100" spc="-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Python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SimpleHTTPServer</a:t>
            </a:r>
            <a:r>
              <a:rPr sz="1100" spc="20" dirty="0">
                <a:latin typeface="Verdana"/>
                <a:cs typeface="Verdana"/>
              </a:rPr>
              <a:t>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latin typeface="Menlo"/>
                <a:cs typeface="Menlo"/>
              </a:rPr>
              <a:t>$ cd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app/</a:t>
            </a:r>
            <a:endParaRPr sz="1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$ python -m SimpleHTTPServer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9000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Verdana"/>
                <a:cs typeface="Verdana"/>
              </a:rPr>
              <a:t>We'll </a:t>
            </a:r>
            <a:r>
              <a:rPr sz="1100" spc="-10" dirty="0">
                <a:latin typeface="Verdana"/>
                <a:cs typeface="Verdana"/>
              </a:rPr>
              <a:t>head </a:t>
            </a:r>
            <a:r>
              <a:rPr sz="1100" spc="-5" dirty="0">
                <a:latin typeface="Verdana"/>
                <a:cs typeface="Verdana"/>
              </a:rPr>
              <a:t>to the </a:t>
            </a:r>
            <a:r>
              <a:rPr sz="1100" spc="-10" dirty="0">
                <a:latin typeface="Verdana"/>
                <a:cs typeface="Verdana"/>
              </a:rPr>
              <a:t>browser and </a:t>
            </a:r>
            <a:r>
              <a:rPr sz="1100" spc="-5" dirty="0">
                <a:latin typeface="Verdana"/>
                <a:cs typeface="Verdana"/>
              </a:rPr>
              <a:t>navigate to </a:t>
            </a:r>
            <a:r>
              <a:rPr sz="1050" spc="20" dirty="0">
                <a:latin typeface="Menlo"/>
                <a:cs typeface="Menlo"/>
              </a:rPr>
              <a:t>http://localhost:9000</a:t>
            </a:r>
            <a:r>
              <a:rPr sz="1100" spc="20" dirty="0">
                <a:latin typeface="Verdana"/>
                <a:cs typeface="Verdana"/>
              </a:rPr>
              <a:t>.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should see </a:t>
            </a:r>
            <a:r>
              <a:rPr sz="1100" spc="-10" dirty="0">
                <a:latin typeface="Verdana"/>
                <a:cs typeface="Verdana"/>
              </a:rPr>
              <a:t>an  empty, </a:t>
            </a:r>
            <a:r>
              <a:rPr sz="1100" spc="-5" dirty="0">
                <a:latin typeface="Verdana"/>
                <a:cs typeface="Verdana"/>
              </a:rPr>
              <a:t>but running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330" y="3365754"/>
            <a:ext cx="6074410" cy="578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Verdana"/>
              <a:buAutoNum type="arabicPeriod" startAt="2"/>
              <a:tabLst>
                <a:tab pos="390525" algn="l"/>
              </a:tabLst>
            </a:pPr>
            <a:r>
              <a:rPr sz="1400" b="1" spc="20" dirty="0">
                <a:latin typeface="Verdana"/>
                <a:cs typeface="Verdana"/>
              </a:rPr>
              <a:t>Modules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 startAt="2"/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890"/>
              </a:spcBef>
            </a:pPr>
            <a:r>
              <a:rPr sz="1100" spc="-10" dirty="0">
                <a:latin typeface="Verdana"/>
                <a:cs typeface="Verdana"/>
              </a:rPr>
              <a:t>As you may </a:t>
            </a:r>
            <a:r>
              <a:rPr sz="1100" spc="-5" dirty="0">
                <a:latin typeface="Verdana"/>
                <a:cs typeface="Verdana"/>
              </a:rPr>
              <a:t>recall </a:t>
            </a:r>
            <a:r>
              <a:rPr sz="1100" spc="-10" dirty="0">
                <a:latin typeface="Verdana"/>
                <a:cs typeface="Verdana"/>
                <a:hlinkClick r:id="rId2" action="ppaction://hlinksldjump"/>
              </a:rPr>
              <a:t>modules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are </a:t>
            </a:r>
            <a:r>
              <a:rPr sz="1100" spc="-10" dirty="0">
                <a:latin typeface="Verdana"/>
                <a:cs typeface="Verdana"/>
              </a:rPr>
              <a:t>how we </a:t>
            </a:r>
            <a:r>
              <a:rPr sz="1100" spc="-5" dirty="0">
                <a:latin typeface="Verdana"/>
                <a:cs typeface="Verdana"/>
              </a:rPr>
              <a:t>define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organize our angularjs app. Let's  create </a:t>
            </a:r>
            <a:r>
              <a:rPr sz="1100" spc="-10" dirty="0">
                <a:latin typeface="Verdana"/>
                <a:cs typeface="Verdana"/>
              </a:rPr>
              <a:t>5 </a:t>
            </a:r>
            <a:r>
              <a:rPr sz="1100" spc="-5" dirty="0">
                <a:latin typeface="Verdana"/>
                <a:cs typeface="Verdana"/>
              </a:rPr>
              <a:t>different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000">
              <a:latin typeface="Times New Roman"/>
              <a:cs typeface="Times New Roman"/>
            </a:endParaRPr>
          </a:p>
          <a:p>
            <a:pPr marL="358775" lvl="1" indent="-144780">
              <a:lnSpc>
                <a:spcPct val="100000"/>
              </a:lnSpc>
              <a:buChar char="•"/>
              <a:tabLst>
                <a:tab pos="359410" algn="l"/>
              </a:tabLst>
            </a:pPr>
            <a:r>
              <a:rPr sz="1100" spc="-1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service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</a:t>
            </a:r>
            <a:endParaRPr sz="1100">
              <a:latin typeface="Verdana"/>
              <a:cs typeface="Verdana"/>
            </a:endParaRPr>
          </a:p>
          <a:p>
            <a:pPr marL="358775" lvl="1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1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directive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</a:t>
            </a:r>
            <a:endParaRPr sz="1100">
              <a:latin typeface="Verdana"/>
              <a:cs typeface="Verdana"/>
            </a:endParaRPr>
          </a:p>
          <a:p>
            <a:pPr marL="358775" lvl="1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1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filter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modules</a:t>
            </a:r>
            <a:endParaRPr sz="1100">
              <a:latin typeface="Verdana"/>
              <a:cs typeface="Verdana"/>
            </a:endParaRPr>
          </a:p>
          <a:p>
            <a:pPr marL="358775" lvl="1" indent="-144780">
              <a:lnSpc>
                <a:spcPct val="100000"/>
              </a:lnSpc>
              <a:spcBef>
                <a:spcPts val="130"/>
              </a:spcBef>
              <a:buChar char="•"/>
              <a:tabLst>
                <a:tab pos="359410" algn="l"/>
              </a:tabLst>
            </a:pPr>
            <a:r>
              <a:rPr sz="1100" spc="-10" dirty="0">
                <a:latin typeface="Verdana"/>
                <a:cs typeface="Verdana"/>
              </a:rPr>
              <a:t>A </a:t>
            </a:r>
            <a:r>
              <a:rPr sz="1100" spc="-5" dirty="0">
                <a:latin typeface="Verdana"/>
                <a:cs typeface="Verdana"/>
              </a:rPr>
              <a:t>controller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</a:t>
            </a:r>
            <a:endParaRPr sz="1100">
              <a:latin typeface="Verdana"/>
              <a:cs typeface="Verdana"/>
            </a:endParaRPr>
          </a:p>
          <a:p>
            <a:pPr marL="358775" lvl="1" indent="-144780">
              <a:lnSpc>
                <a:spcPct val="100000"/>
              </a:lnSpc>
              <a:spcBef>
                <a:spcPts val="135"/>
              </a:spcBef>
              <a:buChar char="•"/>
              <a:tabLst>
                <a:tab pos="359410" algn="l"/>
              </a:tabLst>
            </a:pPr>
            <a:r>
              <a:rPr sz="1100" spc="-10" dirty="0">
                <a:latin typeface="Verdana"/>
                <a:cs typeface="Verdana"/>
              </a:rPr>
              <a:t>A main app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Our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module,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js/services.js</a:t>
            </a:r>
            <a:r>
              <a:rPr sz="1050" spc="-33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make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services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module.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For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time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being,  we'll leave it relatively </a:t>
            </a:r>
            <a:r>
              <a:rPr sz="1100" spc="-10" dirty="0">
                <a:latin typeface="Verdana"/>
                <a:cs typeface="Verdana"/>
              </a:rPr>
              <a:t>empty. </a:t>
            </a:r>
            <a:r>
              <a:rPr sz="1100" spc="-5" dirty="0">
                <a:latin typeface="Verdana"/>
                <a:cs typeface="Verdana"/>
              </a:rPr>
              <a:t>We'll only declare </a:t>
            </a:r>
            <a:r>
              <a:rPr sz="1100" spc="-10" dirty="0">
                <a:latin typeface="Verdana"/>
                <a:cs typeface="Verdana"/>
              </a:rPr>
              <a:t>an app </a:t>
            </a:r>
            <a:r>
              <a:rPr sz="1100" spc="-5" dirty="0">
                <a:latin typeface="Verdana"/>
                <a:cs typeface="Verdana"/>
              </a:rPr>
              <a:t>version in the</a:t>
            </a:r>
            <a:r>
              <a:rPr sz="1100" spc="1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744855" lvl="3" indent="-732155">
              <a:lnSpc>
                <a:spcPct val="100000"/>
              </a:lnSpc>
              <a:buAutoNum type="arabicPeriod"/>
              <a:tabLst>
                <a:tab pos="745490" algn="l"/>
              </a:tabLst>
            </a:pPr>
            <a:r>
              <a:rPr sz="1100" b="1" spc="-10" dirty="0">
                <a:latin typeface="Verdana"/>
                <a:cs typeface="Verdana"/>
              </a:rPr>
              <a:t>js/services.js</a:t>
            </a:r>
            <a:endParaRPr sz="1100">
              <a:latin typeface="Verdana"/>
              <a:cs typeface="Verdana"/>
            </a:endParaRPr>
          </a:p>
          <a:p>
            <a:pPr lvl="3">
              <a:lnSpc>
                <a:spcPct val="100000"/>
              </a:lnSpc>
              <a:spcBef>
                <a:spcPts val="19"/>
              </a:spcBef>
              <a:buFont typeface="Verdana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'myApp.services'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constant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'version'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'0.0.1'</a:t>
            </a:r>
            <a:r>
              <a:rPr sz="1050" spc="20" dirty="0">
                <a:latin typeface="Menlo"/>
                <a:cs typeface="Menlo"/>
              </a:rPr>
              <a:t>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contain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custom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directives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js/directives.js</a:t>
            </a:r>
            <a:r>
              <a:rPr sz="1050" spc="-30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file.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cover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directives  in-depth in the directives chapter of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ng-book.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744855" lvl="3" indent="-732155">
              <a:lnSpc>
                <a:spcPct val="100000"/>
              </a:lnSpc>
              <a:buAutoNum type="arabicPeriod" startAt="2"/>
              <a:tabLst>
                <a:tab pos="745490" algn="l"/>
              </a:tabLst>
            </a:pPr>
            <a:r>
              <a:rPr sz="1100" b="1" spc="-5" dirty="0">
                <a:latin typeface="Verdana"/>
                <a:cs typeface="Verdana"/>
              </a:rPr>
              <a:t>js/directives.js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'myApp.directives'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As we would </a:t>
            </a:r>
            <a:r>
              <a:rPr sz="1100" spc="-5" dirty="0">
                <a:latin typeface="Verdana"/>
                <a:cs typeface="Verdana"/>
              </a:rPr>
              <a:t>expect, we'll contain our filters in the </a:t>
            </a:r>
            <a:r>
              <a:rPr sz="1050" spc="20" dirty="0">
                <a:latin typeface="Menlo"/>
                <a:cs typeface="Menlo"/>
              </a:rPr>
              <a:t>js/filters.js </a:t>
            </a:r>
            <a:r>
              <a:rPr sz="1100" spc="-5" dirty="0">
                <a:latin typeface="Verdana"/>
                <a:cs typeface="Verdana"/>
              </a:rPr>
              <a:t>file.     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 cover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3330" y="9281612"/>
            <a:ext cx="3869054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5" dirty="0">
                <a:latin typeface="Verdana"/>
                <a:cs typeface="Verdana"/>
              </a:rPr>
              <a:t>controller in our </a:t>
            </a:r>
            <a:r>
              <a:rPr sz="1050" spc="20" dirty="0">
                <a:latin typeface="Menlo"/>
                <a:cs typeface="Menlo"/>
              </a:rPr>
              <a:t>js/controller.js</a:t>
            </a:r>
            <a:r>
              <a:rPr sz="1050" spc="-285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file that looks like: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54836"/>
            <a:ext cx="6584315" cy="84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855" lvl="3" indent="-732155" algn="just">
              <a:lnSpc>
                <a:spcPct val="100000"/>
              </a:lnSpc>
              <a:buAutoNum type="arabicPeriod" startAt="3"/>
              <a:tabLst>
                <a:tab pos="745490" algn="l"/>
              </a:tabLst>
            </a:pPr>
            <a:r>
              <a:rPr sz="1100" b="1" spc="-5" dirty="0">
                <a:latin typeface="Verdana"/>
                <a:cs typeface="Verdana"/>
              </a:rPr>
              <a:t>js/filters.js</a:t>
            </a:r>
            <a:endParaRPr sz="1100">
              <a:latin typeface="Verdana"/>
              <a:cs typeface="Verdana"/>
            </a:endParaRPr>
          </a:p>
          <a:p>
            <a:pPr lvl="3">
              <a:lnSpc>
                <a:spcPct val="100000"/>
              </a:lnSpc>
              <a:spcBef>
                <a:spcPts val="23"/>
              </a:spcBef>
              <a:buFont typeface="Verdana"/>
              <a:buAutoNum type="arabicPeriod" startAt="3"/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'myApp.filters'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715"/>
              </a:spcBef>
            </a:pPr>
            <a:r>
              <a:rPr sz="1100" spc="-5" dirty="0">
                <a:latin typeface="Verdana"/>
                <a:cs typeface="Verdana"/>
              </a:rPr>
              <a:t>All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controllers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write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will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placed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controllers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js/controllers.js</a:t>
            </a:r>
            <a:r>
              <a:rPr sz="1100" spc="20" dirty="0">
                <a:latin typeface="Verdana"/>
                <a:cs typeface="Verdana"/>
              </a:rPr>
              <a:t>. 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will cover controllers in-depth in the controllers chapter of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ng-book.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744855" lvl="3" indent="-732155" algn="just">
              <a:lnSpc>
                <a:spcPct val="100000"/>
              </a:lnSpc>
              <a:buAutoNum type="arabicPeriod" startAt="4"/>
              <a:tabLst>
                <a:tab pos="745490" algn="l"/>
              </a:tabLst>
            </a:pPr>
            <a:r>
              <a:rPr sz="1100" b="1" spc="-5" dirty="0">
                <a:latin typeface="Verdana"/>
                <a:cs typeface="Verdana"/>
              </a:rPr>
              <a:t>js/controllers.js</a:t>
            </a:r>
            <a:endParaRPr sz="1100">
              <a:latin typeface="Verdana"/>
              <a:cs typeface="Verdana"/>
            </a:endParaRPr>
          </a:p>
          <a:p>
            <a:pPr lvl="3">
              <a:lnSpc>
                <a:spcPct val="100000"/>
              </a:lnSpc>
              <a:spcBef>
                <a:spcPts val="23"/>
              </a:spcBef>
              <a:buFont typeface="Verdana"/>
              <a:buAutoNum type="arabicPeriod" startAt="4"/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'myApp.controllers'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14984" algn="just">
              <a:lnSpc>
                <a:spcPct val="102699"/>
              </a:lnSpc>
              <a:spcBef>
                <a:spcPts val="715"/>
              </a:spcBef>
            </a:pPr>
            <a:r>
              <a:rPr sz="1100" spc="-5" dirty="0">
                <a:latin typeface="Verdana"/>
                <a:cs typeface="Verdana"/>
              </a:rPr>
              <a:t>Finally, we'll write our </a:t>
            </a:r>
            <a:r>
              <a:rPr sz="1100" spc="-10" dirty="0">
                <a:latin typeface="Verdana"/>
                <a:cs typeface="Verdana"/>
              </a:rPr>
              <a:t>main app module </a:t>
            </a:r>
            <a:r>
              <a:rPr sz="1100" spc="-5" dirty="0">
                <a:latin typeface="Verdana"/>
                <a:cs typeface="Verdana"/>
              </a:rPr>
              <a:t>that will </a:t>
            </a:r>
            <a:r>
              <a:rPr sz="1100" spc="-10" dirty="0">
                <a:latin typeface="Verdana"/>
                <a:cs typeface="Verdana"/>
              </a:rPr>
              <a:t>depend upon </a:t>
            </a:r>
            <a:r>
              <a:rPr sz="1100" spc="-5" dirty="0">
                <a:latin typeface="Verdana"/>
                <a:cs typeface="Verdana"/>
              </a:rPr>
              <a:t>all of the </a:t>
            </a:r>
            <a:r>
              <a:rPr sz="1100" spc="-10" dirty="0">
                <a:latin typeface="Verdana"/>
                <a:cs typeface="Verdana"/>
              </a:rPr>
              <a:t>modules we  </a:t>
            </a:r>
            <a:r>
              <a:rPr sz="1100" spc="-5" dirty="0">
                <a:latin typeface="Verdana"/>
                <a:cs typeface="Verdana"/>
              </a:rPr>
              <a:t>just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declared.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When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specifying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module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array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[]</a:t>
            </a:r>
            <a:r>
              <a:rPr sz="1050" spc="-30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list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dependencies  the </a:t>
            </a:r>
            <a:r>
              <a:rPr sz="1100" spc="-10" dirty="0">
                <a:latin typeface="Verdana"/>
                <a:cs typeface="Verdana"/>
              </a:rPr>
              <a:t>app needs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bootstrapped. Angular will not bootstrap the </a:t>
            </a:r>
            <a:r>
              <a:rPr sz="1100" spc="-10" dirty="0">
                <a:latin typeface="Verdana"/>
                <a:cs typeface="Verdana"/>
              </a:rPr>
              <a:t>module </a:t>
            </a:r>
            <a:r>
              <a:rPr sz="1100" spc="-5" dirty="0">
                <a:latin typeface="Verdana"/>
                <a:cs typeface="Verdana"/>
              </a:rPr>
              <a:t>until these  dependencies </a:t>
            </a:r>
            <a:r>
              <a:rPr sz="1100" spc="-10" dirty="0">
                <a:latin typeface="Verdana"/>
                <a:cs typeface="Verdana"/>
              </a:rPr>
              <a:t>have been </a:t>
            </a:r>
            <a:r>
              <a:rPr sz="1100" spc="-5" dirty="0">
                <a:latin typeface="Verdana"/>
                <a:cs typeface="Verdana"/>
              </a:rPr>
              <a:t>found </a:t>
            </a:r>
            <a:r>
              <a:rPr sz="1100" spc="-1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met.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14984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Our app depends on </a:t>
            </a:r>
            <a:r>
              <a:rPr sz="1100" spc="-5" dirty="0">
                <a:latin typeface="Verdana"/>
                <a:cs typeface="Verdana"/>
              </a:rPr>
              <a:t>all of our </a:t>
            </a:r>
            <a:r>
              <a:rPr sz="1100" spc="-10" dirty="0">
                <a:latin typeface="Verdana"/>
                <a:cs typeface="Verdana"/>
              </a:rPr>
              <a:t>modules </a:t>
            </a:r>
            <a:r>
              <a:rPr sz="1100" spc="-5" dirty="0">
                <a:latin typeface="Verdana"/>
                <a:cs typeface="Verdana"/>
              </a:rPr>
              <a:t>to run, so we'll </a:t>
            </a:r>
            <a:r>
              <a:rPr sz="1100" spc="-10" dirty="0">
                <a:latin typeface="Verdana"/>
                <a:cs typeface="Verdana"/>
              </a:rPr>
              <a:t>need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sure to include</a:t>
            </a:r>
            <a:r>
              <a:rPr sz="1100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them  </a:t>
            </a:r>
            <a:r>
              <a:rPr sz="1100" spc="-5" dirty="0">
                <a:latin typeface="Verdana"/>
                <a:cs typeface="Verdana"/>
              </a:rPr>
              <a:t>in the </a:t>
            </a:r>
            <a:r>
              <a:rPr sz="1100" spc="-10" dirty="0">
                <a:latin typeface="Verdana"/>
                <a:cs typeface="Verdana"/>
              </a:rPr>
              <a:t>second </a:t>
            </a:r>
            <a:r>
              <a:rPr sz="1100" spc="-5" dirty="0">
                <a:latin typeface="Verdana"/>
                <a:cs typeface="Verdana"/>
              </a:rPr>
              <a:t>parameter. We'll cover this </a:t>
            </a:r>
            <a:r>
              <a:rPr sz="1100" i="1" spc="-10" dirty="0">
                <a:latin typeface="Verdana"/>
                <a:cs typeface="Verdana"/>
              </a:rPr>
              <a:t>dependency </a:t>
            </a:r>
            <a:r>
              <a:rPr sz="1100" i="1" spc="-5" dirty="0">
                <a:latin typeface="Verdana"/>
                <a:cs typeface="Verdana"/>
              </a:rPr>
              <a:t>injection </a:t>
            </a:r>
            <a:r>
              <a:rPr sz="1100" spc="-5" dirty="0">
                <a:latin typeface="Verdana"/>
                <a:cs typeface="Verdana"/>
              </a:rPr>
              <a:t>in the </a:t>
            </a:r>
            <a:r>
              <a:rPr sz="1100" spc="-10" dirty="0">
                <a:latin typeface="Verdana"/>
                <a:cs typeface="Verdana"/>
              </a:rPr>
              <a:t>dependency  </a:t>
            </a:r>
            <a:r>
              <a:rPr sz="1100" spc="-5" dirty="0">
                <a:latin typeface="Verdana"/>
                <a:cs typeface="Verdana"/>
              </a:rPr>
              <a:t>injection chapter of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ng-book.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744855" lvl="3" indent="-732155" algn="just">
              <a:lnSpc>
                <a:spcPct val="100000"/>
              </a:lnSpc>
              <a:buAutoNum type="arabicPeriod" startAt="5"/>
              <a:tabLst>
                <a:tab pos="745490" algn="l"/>
              </a:tabLst>
            </a:pPr>
            <a:r>
              <a:rPr sz="1100" b="1" spc="-10" dirty="0">
                <a:latin typeface="Verdana"/>
                <a:cs typeface="Verdana"/>
              </a:rPr>
              <a:t>js/app.js</a:t>
            </a:r>
            <a:endParaRPr sz="1100">
              <a:latin typeface="Verdana"/>
              <a:cs typeface="Verdana"/>
            </a:endParaRPr>
          </a:p>
          <a:p>
            <a:pPr lvl="3">
              <a:lnSpc>
                <a:spcPct val="100000"/>
              </a:lnSpc>
              <a:spcBef>
                <a:spcPts val="43"/>
              </a:spcBef>
              <a:buFont typeface="Verdana"/>
              <a:buAutoNum type="arabicPeriod" startAt="5"/>
            </a:pPr>
            <a:endParaRPr sz="1200">
              <a:latin typeface="Times New Roman"/>
              <a:cs typeface="Times New Roman"/>
            </a:endParaRPr>
          </a:p>
          <a:p>
            <a:pPr marL="179070" marR="3644265" indent="-167005">
              <a:lnSpc>
                <a:spcPct val="107500"/>
              </a:lnSpc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var </a:t>
            </a:r>
            <a:r>
              <a:rPr sz="1050" spc="20" dirty="0">
                <a:latin typeface="Menlo"/>
                <a:cs typeface="Menlo"/>
              </a:rPr>
              <a:t>app =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'myApp'</a:t>
            </a:r>
            <a:r>
              <a:rPr sz="1050" spc="20" dirty="0">
                <a:latin typeface="Menlo"/>
                <a:cs typeface="Menlo"/>
              </a:rPr>
              <a:t>, [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'myApp.services'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'myApp.directives'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'myApp.filters'</a:t>
            </a:r>
            <a:r>
              <a:rPr sz="1050" spc="20" dirty="0">
                <a:latin typeface="Menlo"/>
                <a:cs typeface="Menlo"/>
              </a:rPr>
              <a:t>, 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'myApp.controllers'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marR="514350" algn="just">
              <a:lnSpc>
                <a:spcPct val="102699"/>
              </a:lnSpc>
              <a:spcBef>
                <a:spcPts val="715"/>
              </a:spcBef>
            </a:pPr>
            <a:r>
              <a:rPr sz="1100" spc="-5" dirty="0">
                <a:latin typeface="Verdana"/>
                <a:cs typeface="Verdana"/>
              </a:rPr>
              <a:t>If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navigate to our app, we'll notice that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haven't </a:t>
            </a:r>
            <a:r>
              <a:rPr sz="1100" spc="-10" dirty="0">
                <a:latin typeface="Verdana"/>
                <a:cs typeface="Verdana"/>
              </a:rPr>
              <a:t>extended </a:t>
            </a:r>
            <a:r>
              <a:rPr sz="1100" spc="-5" dirty="0">
                <a:latin typeface="Verdana"/>
                <a:cs typeface="Verdana"/>
              </a:rPr>
              <a:t>the functionality yet,  but we're ready to start developing a robust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744855" lvl="3" indent="-732155" algn="just">
              <a:lnSpc>
                <a:spcPct val="100000"/>
              </a:lnSpc>
              <a:buAutoNum type="arabicPeriod" startAt="6"/>
              <a:tabLst>
                <a:tab pos="745490" algn="l"/>
              </a:tabLst>
            </a:pPr>
            <a:r>
              <a:rPr sz="1100" b="1" spc="-10" dirty="0">
                <a:latin typeface="Verdana"/>
                <a:cs typeface="Verdana"/>
              </a:rPr>
              <a:t>Starting our</a:t>
            </a:r>
            <a:r>
              <a:rPr sz="1100" b="1" spc="-4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app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14984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that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a pretty </a:t>
            </a:r>
            <a:r>
              <a:rPr sz="1100" spc="-10" dirty="0">
                <a:latin typeface="Verdana"/>
                <a:cs typeface="Verdana"/>
              </a:rPr>
              <a:t>good </a:t>
            </a:r>
            <a:r>
              <a:rPr sz="1100" spc="-5" dirty="0">
                <a:latin typeface="Verdana"/>
                <a:cs typeface="Verdana"/>
              </a:rPr>
              <a:t>understanding of data-binding, </a:t>
            </a:r>
            <a:r>
              <a:rPr sz="1050" spc="15" dirty="0">
                <a:latin typeface="Menlo"/>
                <a:cs typeface="Menlo"/>
              </a:rPr>
              <a:t>$scopes</a:t>
            </a:r>
            <a:r>
              <a:rPr sz="1100" spc="15" dirty="0">
                <a:latin typeface="Verdana"/>
                <a:cs typeface="Verdana"/>
              </a:rPr>
              <a:t>,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con-  trollers, let's start to </a:t>
            </a:r>
            <a:r>
              <a:rPr sz="1100" spc="-10" dirty="0">
                <a:latin typeface="Verdana"/>
                <a:cs typeface="Verdana"/>
              </a:rPr>
              <a:t>add </a:t>
            </a:r>
            <a:r>
              <a:rPr sz="1100" spc="-5" dirty="0">
                <a:latin typeface="Verdana"/>
                <a:cs typeface="Verdana"/>
              </a:rPr>
              <a:t>functionality to our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14984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Provided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followed the steps in the introduction, </a:t>
            </a:r>
            <a:r>
              <a:rPr sz="1100" spc="-10" dirty="0">
                <a:latin typeface="Verdana"/>
                <a:cs typeface="Verdana"/>
              </a:rPr>
              <a:t>we </a:t>
            </a:r>
            <a:r>
              <a:rPr sz="1100" spc="-5" dirty="0">
                <a:latin typeface="Verdana"/>
                <a:cs typeface="Verdana"/>
              </a:rPr>
              <a:t>should </a:t>
            </a:r>
            <a:r>
              <a:rPr sz="1100" spc="-10" dirty="0">
                <a:latin typeface="Verdana"/>
                <a:cs typeface="Verdana"/>
              </a:rPr>
              <a:t>have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100" spc="-10" dirty="0">
                <a:latin typeface="Verdana"/>
                <a:cs typeface="Verdana"/>
              </a:rPr>
              <a:t>development  environment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ready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go.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not,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feel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free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review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introduction</a:t>
            </a:r>
            <a:r>
              <a:rPr sz="1100" i="1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chapter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Verdana"/>
                <a:cs typeface="Verdana"/>
              </a:rPr>
              <a:t>ng-book  </a:t>
            </a:r>
            <a:r>
              <a:rPr sz="1100" spc="-5" dirty="0">
                <a:latin typeface="Verdana"/>
                <a:cs typeface="Verdana"/>
              </a:rPr>
              <a:t>for a step-by-step of setting </a:t>
            </a:r>
            <a:r>
              <a:rPr sz="1100" spc="-10" dirty="0">
                <a:latin typeface="Verdana"/>
                <a:cs typeface="Verdana"/>
              </a:rPr>
              <a:t>up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100" spc="-10" dirty="0">
                <a:latin typeface="Verdana"/>
                <a:cs typeface="Verdana"/>
              </a:rPr>
              <a:t>development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environment.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 marR="514984" algn="just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In our app, </a:t>
            </a:r>
            <a:r>
              <a:rPr sz="1100" spc="-10" dirty="0">
                <a:latin typeface="Verdana"/>
                <a:cs typeface="Verdana"/>
              </a:rPr>
              <a:t>we have </a:t>
            </a:r>
            <a:r>
              <a:rPr sz="1100" spc="-5" dirty="0">
                <a:latin typeface="Verdana"/>
                <a:cs typeface="Verdana"/>
              </a:rPr>
              <a:t>a header that will </a:t>
            </a:r>
            <a:r>
              <a:rPr sz="1100" spc="-10" dirty="0">
                <a:latin typeface="Verdana"/>
                <a:cs typeface="Verdana"/>
              </a:rPr>
              <a:t>show </a:t>
            </a:r>
            <a:r>
              <a:rPr sz="1100" spc="-5" dirty="0">
                <a:latin typeface="Verdana"/>
                <a:cs typeface="Verdana"/>
              </a:rPr>
              <a:t>the current date. </a:t>
            </a:r>
            <a:r>
              <a:rPr sz="1100" spc="-10" dirty="0">
                <a:latin typeface="Verdana"/>
                <a:cs typeface="Verdana"/>
              </a:rPr>
              <a:t>To </a:t>
            </a:r>
            <a:r>
              <a:rPr sz="1100" spc="-5" dirty="0">
                <a:latin typeface="Verdana"/>
                <a:cs typeface="Verdana"/>
              </a:rPr>
              <a:t>accomplish this,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  create a variable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050" spc="20" dirty="0">
                <a:latin typeface="Menlo"/>
                <a:cs typeface="Menlo"/>
              </a:rPr>
              <a:t>FrameController </a:t>
            </a:r>
            <a:r>
              <a:rPr sz="1100" spc="-5" dirty="0">
                <a:latin typeface="Verdana"/>
                <a:cs typeface="Verdana"/>
              </a:rPr>
              <a:t>called </a:t>
            </a:r>
            <a:r>
              <a:rPr sz="1050" spc="15" dirty="0">
                <a:latin typeface="Menlo"/>
                <a:cs typeface="Menlo"/>
              </a:rPr>
              <a:t>today</a:t>
            </a:r>
            <a:r>
              <a:rPr sz="1100" spc="15" dirty="0">
                <a:latin typeface="Verdana"/>
                <a:cs typeface="Verdana"/>
              </a:rPr>
              <a:t>. </a:t>
            </a:r>
            <a:r>
              <a:rPr sz="1100" spc="-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Menlo"/>
                <a:cs typeface="Menlo"/>
              </a:rPr>
              <a:t>today </a:t>
            </a:r>
            <a:r>
              <a:rPr sz="1100" spc="-5" dirty="0">
                <a:latin typeface="Verdana"/>
                <a:cs typeface="Verdana"/>
              </a:rPr>
              <a:t>variable will hold  the value of our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If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development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environment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freshly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created,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should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have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FrameController</a:t>
            </a:r>
            <a:endParaRPr sz="105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3330" y="9228018"/>
            <a:ext cx="498856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 </a:t>
            </a:r>
            <a:r>
              <a:rPr sz="1050" spc="20" dirty="0">
                <a:latin typeface="Menlo"/>
                <a:cs typeface="Menlo"/>
              </a:rPr>
              <a:t>FrameController</a:t>
            </a:r>
            <a:r>
              <a:rPr sz="1050" spc="-254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again,</a:t>
            </a:r>
            <a:r>
              <a:rPr sz="1100" spc="-10" dirty="0">
                <a:latin typeface="Verdana"/>
                <a:cs typeface="Verdana"/>
              </a:rPr>
              <a:t> add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property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of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050" spc="20" dirty="0">
                <a:latin typeface="Menlo"/>
                <a:cs typeface="Menlo"/>
              </a:rPr>
              <a:t>name</a:t>
            </a:r>
            <a:r>
              <a:rPr sz="1050" spc="-254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scope: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122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43330" y="861186"/>
            <a:ext cx="6074410" cy="820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'myApp.controllers'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'FrameController'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Menlo"/>
                <a:cs typeface="Menlo"/>
              </a:rPr>
              <a:t>FrameController </a:t>
            </a:r>
            <a:r>
              <a:rPr sz="1100" spc="-5" dirty="0">
                <a:latin typeface="Verdana"/>
                <a:cs typeface="Verdana"/>
              </a:rPr>
              <a:t>as the parent controller to all of our other controllers.  Let's </a:t>
            </a:r>
            <a:r>
              <a:rPr sz="1100" spc="-10" dirty="0">
                <a:latin typeface="Verdana"/>
                <a:cs typeface="Verdana"/>
              </a:rPr>
              <a:t>add </a:t>
            </a:r>
            <a:r>
              <a:rPr sz="1100" spc="-5" dirty="0">
                <a:latin typeface="Verdana"/>
                <a:cs typeface="Verdana"/>
              </a:rPr>
              <a:t>the variable called </a:t>
            </a:r>
            <a:r>
              <a:rPr sz="1050" spc="20" dirty="0">
                <a:latin typeface="Menlo"/>
                <a:cs typeface="Menlo"/>
              </a:rPr>
              <a:t>today</a:t>
            </a:r>
            <a:r>
              <a:rPr sz="1050" spc="-260" dirty="0">
                <a:latin typeface="Menlo"/>
                <a:cs typeface="Menlo"/>
              </a:rPr>
              <a:t>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it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set it equal to today's date: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'myApp.controllers'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'FrameController'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today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();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Today's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date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Now, </a:t>
            </a:r>
            <a:r>
              <a:rPr sz="1100" spc="-5" dirty="0">
                <a:latin typeface="Verdana"/>
                <a:cs typeface="Verdana"/>
              </a:rPr>
              <a:t>in our </a:t>
            </a:r>
            <a:r>
              <a:rPr sz="1100" spc="-10" dirty="0">
                <a:latin typeface="Verdana"/>
                <a:cs typeface="Verdana"/>
              </a:rPr>
              <a:t>view we can </a:t>
            </a:r>
            <a:r>
              <a:rPr sz="1100" spc="-5" dirty="0">
                <a:latin typeface="Verdana"/>
                <a:cs typeface="Verdana"/>
              </a:rPr>
              <a:t>simply reference </a:t>
            </a:r>
            <a:r>
              <a:rPr sz="1050" spc="20" dirty="0">
                <a:latin typeface="Menlo"/>
                <a:cs typeface="Menlo"/>
              </a:rPr>
              <a:t>today </a:t>
            </a: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that value will </a:t>
            </a:r>
            <a:r>
              <a:rPr sz="1100" spc="-10" dirty="0">
                <a:latin typeface="Verdana"/>
                <a:cs typeface="Verdana"/>
              </a:rPr>
              <a:t>be </a:t>
            </a:r>
            <a:r>
              <a:rPr sz="1100" spc="-5" dirty="0">
                <a:latin typeface="Verdana"/>
                <a:cs typeface="Verdana"/>
              </a:rPr>
              <a:t>replaced with  the value of </a:t>
            </a:r>
            <a:r>
              <a:rPr sz="1050" spc="20" dirty="0">
                <a:latin typeface="Menlo"/>
                <a:cs typeface="Menlo"/>
              </a:rPr>
              <a:t>new </a:t>
            </a:r>
            <a:r>
              <a:rPr sz="1050" spc="15" dirty="0">
                <a:latin typeface="Menlo"/>
                <a:cs typeface="Menlo"/>
              </a:rPr>
              <a:t>Date();</a:t>
            </a:r>
            <a:r>
              <a:rPr sz="1100" spc="15" dirty="0">
                <a:latin typeface="Verdana"/>
                <a:cs typeface="Verdana"/>
              </a:rPr>
              <a:t>. </a:t>
            </a:r>
            <a:r>
              <a:rPr sz="1100" spc="-5" dirty="0">
                <a:latin typeface="Verdana"/>
                <a:cs typeface="Verdana"/>
              </a:rPr>
              <a:t>In our </a:t>
            </a:r>
            <a:r>
              <a:rPr sz="1050" spc="15" dirty="0">
                <a:latin typeface="Menlo"/>
                <a:cs typeface="Menlo"/>
              </a:rPr>
              <a:t>index.html</a:t>
            </a:r>
            <a:r>
              <a:rPr sz="1100" spc="15" dirty="0">
                <a:latin typeface="Verdana"/>
                <a:cs typeface="Verdana"/>
              </a:rPr>
              <a:t>, </a:t>
            </a:r>
            <a:r>
              <a:rPr sz="1100" spc="-5" dirty="0">
                <a:latin typeface="Verdana"/>
                <a:cs typeface="Verdana"/>
              </a:rPr>
              <a:t>let's </a:t>
            </a:r>
            <a:r>
              <a:rPr sz="1100" spc="-10" dirty="0">
                <a:latin typeface="Verdana"/>
                <a:cs typeface="Verdana"/>
              </a:rPr>
              <a:t>add </a:t>
            </a:r>
            <a:r>
              <a:rPr sz="1100" spc="-5" dirty="0">
                <a:latin typeface="Verdana"/>
                <a:cs typeface="Verdana"/>
              </a:rPr>
              <a:t>a reference to today's date to  see that </a:t>
            </a:r>
            <a:r>
              <a:rPr sz="1100" spc="-10" dirty="0">
                <a:latin typeface="Verdana"/>
                <a:cs typeface="Verdana"/>
              </a:rPr>
              <a:t>change </a:t>
            </a:r>
            <a:r>
              <a:rPr sz="1100" spc="-5" dirty="0">
                <a:latin typeface="Verdana"/>
                <a:cs typeface="Verdana"/>
              </a:rPr>
              <a:t>reflected in 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view.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solidFill>
                  <a:srgbClr val="FF0000"/>
                </a:solidFill>
                <a:latin typeface="Menlo"/>
                <a:cs typeface="Menlo"/>
              </a:rPr>
              <a:t>&lt;</a:t>
            </a:r>
            <a:r>
              <a:rPr sz="1050" spc="20" dirty="0">
                <a:latin typeface="Menlo"/>
                <a:cs typeface="Menlo"/>
              </a:rPr>
              <a:t>!doctype</a:t>
            </a:r>
            <a:r>
              <a:rPr sz="1050" spc="-4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html&gt;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&lt;html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lang=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"en"</a:t>
            </a:r>
            <a:r>
              <a:rPr sz="1050" spc="-10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ng-app=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"myApp"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&lt;head&gt;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&lt;meta</a:t>
            </a:r>
            <a:r>
              <a:rPr sz="1050" b="1" spc="-3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charset=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"utf-8"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&lt;title&gt;</a:t>
            </a:r>
            <a:r>
              <a:rPr sz="1050" spc="20" dirty="0">
                <a:latin typeface="Menlo"/>
                <a:cs typeface="Menlo"/>
              </a:rPr>
              <a:t>TodoIt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&lt;/title&gt;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&lt;link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"stylesheet"</a:t>
            </a:r>
            <a:r>
              <a:rPr sz="1050" spc="4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href=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"css/vendor/normalize.css"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/&gt;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&lt;link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rel=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"stylesheet"</a:t>
            </a:r>
            <a:r>
              <a:rPr sz="1050" spc="1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href=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"css/app.css"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/&gt;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&lt;meta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name=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"viewport"</a:t>
            </a:r>
            <a:r>
              <a:rPr sz="1050" spc="35" dirty="0">
                <a:solidFill>
                  <a:srgbClr val="3F70A0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content=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"width=device-width"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&lt;/head&gt;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&lt;body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ng-controller=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"FrameController"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{{ today</a:t>
            </a:r>
            <a:r>
              <a:rPr sz="1050" spc="-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 Library files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"lib/angular.js"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1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"lib/angular-route.js"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 App files</a:t>
            </a:r>
            <a:r>
              <a:rPr sz="1050" i="1" spc="-3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"js/filters.js"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"js/controllers.js"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5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"js/directives.js"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"js/services.js"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&lt;script</a:t>
            </a:r>
            <a:r>
              <a:rPr sz="1050" b="1" spc="-1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src=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"js/app.js"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&gt;&lt;/script&gt;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&lt;/body&gt;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&lt;/html&gt;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Now,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when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see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have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pretty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ugly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our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view.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We'll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clean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using</a:t>
            </a:r>
            <a:endParaRPr sz="11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050" spc="20" dirty="0">
                <a:latin typeface="Menlo"/>
                <a:cs typeface="Menlo"/>
              </a:rPr>
              <a:t>filters</a:t>
            </a:r>
            <a:r>
              <a:rPr sz="1050" spc="-330" dirty="0">
                <a:latin typeface="Menlo"/>
                <a:cs typeface="Menlo"/>
              </a:rPr>
              <a:t> </a:t>
            </a:r>
            <a:r>
              <a:rPr sz="1100" spc="-5" dirty="0">
                <a:latin typeface="Verdana"/>
                <a:cs typeface="Verdana"/>
              </a:rPr>
              <a:t>later in this book.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Verdana"/>
                <a:cs typeface="Verdana"/>
              </a:rPr>
              <a:t>Next, we'll eventually allow a user to log in to our </a:t>
            </a:r>
            <a:r>
              <a:rPr sz="1100" spc="-10" dirty="0">
                <a:latin typeface="Verdana"/>
                <a:cs typeface="Verdana"/>
              </a:rPr>
              <a:t>app </a:t>
            </a:r>
            <a:r>
              <a:rPr sz="1100" spc="-5" dirty="0">
                <a:latin typeface="Verdana"/>
                <a:cs typeface="Verdana"/>
              </a:rPr>
              <a:t>using </a:t>
            </a:r>
            <a:r>
              <a:rPr sz="1100" spc="-10" dirty="0">
                <a:solidFill>
                  <a:srgbClr val="4183C4"/>
                </a:solidFill>
                <a:latin typeface="Verdana"/>
                <a:cs typeface="Verdana"/>
                <a:hlinkClick r:id="rId2"/>
              </a:rPr>
              <a:t>Google APIS</a:t>
            </a:r>
            <a:r>
              <a:rPr sz="1100" spc="-10" dirty="0">
                <a:latin typeface="Verdana"/>
                <a:cs typeface="Verdana"/>
              </a:rPr>
              <a:t>, </a:t>
            </a:r>
            <a:r>
              <a:rPr sz="1100" spc="-5" dirty="0">
                <a:latin typeface="Verdana"/>
                <a:cs typeface="Verdana"/>
              </a:rPr>
              <a:t>but for the  time being we'll set our current user's </a:t>
            </a:r>
            <a:r>
              <a:rPr sz="1100" spc="-10" dirty="0">
                <a:latin typeface="Verdana"/>
                <a:cs typeface="Verdana"/>
              </a:rPr>
              <a:t>name </a:t>
            </a:r>
            <a:r>
              <a:rPr sz="1100" spc="-5" dirty="0">
                <a:latin typeface="Verdana"/>
                <a:cs typeface="Verdana"/>
              </a:rPr>
              <a:t>to a static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name.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987" y="853912"/>
            <a:ext cx="5943889" cy="3343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3330" y="4356227"/>
            <a:ext cx="6073775" cy="489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2485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Figure 4: First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databinding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'myApp.controllers'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'FrameController'</a:t>
            </a:r>
            <a:r>
              <a:rPr sz="1050" spc="20" dirty="0">
                <a:latin typeface="Menlo"/>
                <a:cs typeface="Menlo"/>
              </a:rPr>
              <a:t>,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5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today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();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Today's</a:t>
            </a:r>
            <a:r>
              <a:rPr sz="1050" i="1" spc="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date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name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"Ari Lerner"</a:t>
            </a:r>
            <a:r>
              <a:rPr sz="1050" spc="20" dirty="0">
                <a:latin typeface="Menlo"/>
                <a:cs typeface="Menlo"/>
              </a:rPr>
              <a:t>;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// Our logged-in user's</a:t>
            </a:r>
            <a:r>
              <a:rPr sz="1050" i="1" spc="60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name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spc="20" dirty="0">
                <a:latin typeface="Menlo"/>
                <a:cs typeface="Menlo"/>
              </a:rPr>
              <a:t>}]);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1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in our view,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simply reference our user's </a:t>
            </a:r>
            <a:r>
              <a:rPr sz="1100" spc="-10" dirty="0">
                <a:latin typeface="Verdana"/>
                <a:cs typeface="Verdana"/>
              </a:rPr>
              <a:t>name, </a:t>
            </a:r>
            <a:r>
              <a:rPr sz="1100" spc="-5" dirty="0">
                <a:latin typeface="Verdana"/>
                <a:cs typeface="Verdana"/>
              </a:rPr>
              <a:t>like like before.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 head and include files above</a:t>
            </a:r>
            <a:r>
              <a:rPr sz="1050" i="1" spc="1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&lt;body</a:t>
            </a:r>
            <a:r>
              <a:rPr sz="1050" b="1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ng-controller=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"FrameController"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&lt;h1&gt;</a:t>
            </a:r>
            <a:r>
              <a:rPr sz="1050" spc="20" dirty="0">
                <a:latin typeface="Menlo"/>
                <a:cs typeface="Menlo"/>
              </a:rPr>
              <a:t>{{ today</a:t>
            </a:r>
            <a:r>
              <a:rPr sz="1050" spc="-3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&lt;/h1&gt;</a:t>
            </a:r>
            <a:endParaRPr sz="1050">
              <a:latin typeface="Menlo"/>
              <a:cs typeface="Menlo"/>
            </a:endParaRPr>
          </a:p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&lt;h2&gt;</a:t>
            </a:r>
            <a:r>
              <a:rPr sz="1050" spc="20" dirty="0">
                <a:latin typeface="Menlo"/>
                <a:cs typeface="Menlo"/>
              </a:rPr>
              <a:t>Welcome back {{ name</a:t>
            </a:r>
            <a:r>
              <a:rPr sz="1050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}}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&lt;/h2&gt;</a:t>
            </a:r>
            <a:endParaRPr sz="1050">
              <a:latin typeface="Menlo"/>
              <a:cs typeface="Menlo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&lt;!-- include files</a:t>
            </a:r>
            <a:r>
              <a:rPr sz="1050" i="1" spc="-25" dirty="0">
                <a:solidFill>
                  <a:srgbClr val="60A0AF"/>
                </a:solidFill>
                <a:latin typeface="Menlo"/>
                <a:cs typeface="Menlo"/>
              </a:rPr>
              <a:t> </a:t>
            </a:r>
            <a:r>
              <a:rPr sz="1050" i="1" spc="20" dirty="0">
                <a:solidFill>
                  <a:srgbClr val="60A0AF"/>
                </a:solidFill>
                <a:latin typeface="Menlo"/>
                <a:cs typeface="Menlo"/>
              </a:rPr>
              <a:t>--&gt;</a:t>
            </a:r>
            <a:endParaRPr sz="105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0" dirty="0">
                <a:latin typeface="Verdana"/>
                <a:cs typeface="Verdana"/>
              </a:rPr>
              <a:t>Now </a:t>
            </a:r>
            <a:r>
              <a:rPr sz="1100" spc="-5" dirty="0">
                <a:latin typeface="Verdana"/>
                <a:cs typeface="Verdana"/>
              </a:rPr>
              <a:t>that our </a:t>
            </a:r>
            <a:r>
              <a:rPr sz="1050" spc="20" dirty="0">
                <a:latin typeface="Menlo"/>
                <a:cs typeface="Menlo"/>
              </a:rPr>
              <a:t>FrameController </a:t>
            </a:r>
            <a:r>
              <a:rPr sz="1100" spc="-5" dirty="0">
                <a:latin typeface="Verdana"/>
                <a:cs typeface="Verdana"/>
              </a:rPr>
              <a:t>is holding </a:t>
            </a:r>
            <a:r>
              <a:rPr sz="1100" spc="-1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some </a:t>
            </a:r>
            <a:r>
              <a:rPr sz="1100" spc="-5" dirty="0">
                <a:latin typeface="Verdana"/>
                <a:cs typeface="Verdana"/>
              </a:rPr>
              <a:t>variables we'll </a:t>
            </a:r>
            <a:r>
              <a:rPr sz="1100" spc="-10" dirty="0">
                <a:latin typeface="Verdana"/>
                <a:cs typeface="Verdana"/>
              </a:rPr>
              <a:t>use </a:t>
            </a:r>
            <a:r>
              <a:rPr sz="1100" spc="-5" dirty="0">
                <a:latin typeface="Verdana"/>
                <a:cs typeface="Verdana"/>
              </a:rPr>
              <a:t>in multi-  ple templates, </a:t>
            </a:r>
            <a:r>
              <a:rPr sz="1100" spc="-10" dirty="0">
                <a:latin typeface="Verdana"/>
                <a:cs typeface="Verdana"/>
              </a:rPr>
              <a:t>we can </a:t>
            </a:r>
            <a:r>
              <a:rPr sz="1100" spc="-5" dirty="0">
                <a:latin typeface="Verdana"/>
                <a:cs typeface="Verdana"/>
              </a:rPr>
              <a:t>create a child controller of the </a:t>
            </a:r>
            <a:r>
              <a:rPr sz="1050" spc="20" dirty="0">
                <a:latin typeface="Menlo"/>
                <a:cs typeface="Menlo"/>
              </a:rPr>
              <a:t>FrameController </a:t>
            </a:r>
            <a:r>
              <a:rPr sz="1100" spc="-5" dirty="0">
                <a:latin typeface="Verdana"/>
                <a:cs typeface="Verdana"/>
              </a:rPr>
              <a:t>called the  </a:t>
            </a:r>
            <a:r>
              <a:rPr sz="1050" spc="20" dirty="0">
                <a:latin typeface="Menlo"/>
                <a:cs typeface="Menlo"/>
              </a:rPr>
              <a:t>DashboardController</a:t>
            </a:r>
            <a:r>
              <a:rPr sz="1100" spc="2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First, let's edit our </a:t>
            </a:r>
            <a:r>
              <a:rPr sz="1050" spc="20" dirty="0">
                <a:latin typeface="Menlo"/>
                <a:cs typeface="Menlo"/>
              </a:rPr>
              <a:t>js/controllers.js </a:t>
            </a:r>
            <a:r>
              <a:rPr sz="1100" spc="-5" dirty="0">
                <a:latin typeface="Verdana"/>
                <a:cs typeface="Verdana"/>
              </a:rPr>
              <a:t>file </a:t>
            </a:r>
            <a:r>
              <a:rPr sz="1100" spc="-10" dirty="0">
                <a:latin typeface="Verdana"/>
                <a:cs typeface="Verdana"/>
              </a:rPr>
              <a:t>and add </a:t>
            </a:r>
            <a:r>
              <a:rPr sz="1100" spc="-5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new</a:t>
            </a:r>
            <a:r>
              <a:rPr sz="1100" spc="-254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controller: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angular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module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'myApp.controllers'</a:t>
            </a:r>
            <a:r>
              <a:rPr sz="1050" spc="20" dirty="0">
                <a:latin typeface="Menlo"/>
                <a:cs typeface="Menlo"/>
              </a:rPr>
              <a:t>,</a:t>
            </a:r>
            <a:r>
              <a:rPr sz="1050" spc="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[])</a:t>
            </a:r>
            <a:endParaRPr sz="1050">
              <a:latin typeface="Menlo"/>
              <a:cs typeface="Menlo"/>
            </a:endParaRPr>
          </a:p>
          <a:p>
            <a:pPr marL="346075" marR="3300729" indent="-167005">
              <a:lnSpc>
                <a:spcPct val="107500"/>
              </a:lnSpc>
            </a:pP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controller</a:t>
            </a:r>
            <a:r>
              <a:rPr sz="1050" spc="20" dirty="0">
                <a:latin typeface="Menlo"/>
                <a:cs typeface="Menlo"/>
              </a:rPr>
              <a:t>(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'FrameController'</a:t>
            </a:r>
            <a:r>
              <a:rPr sz="1050" spc="20" dirty="0">
                <a:latin typeface="Menlo"/>
                <a:cs typeface="Menlo"/>
              </a:rPr>
              <a:t>,  [</a:t>
            </a:r>
            <a:r>
              <a:rPr sz="1050" spc="20" dirty="0">
                <a:solidFill>
                  <a:srgbClr val="3F70A0"/>
                </a:solidFill>
                <a:latin typeface="Menlo"/>
                <a:cs typeface="Menlo"/>
              </a:rPr>
              <a:t>'$scope'</a:t>
            </a:r>
            <a:r>
              <a:rPr sz="1050" spc="20" dirty="0">
                <a:latin typeface="Menlo"/>
                <a:cs typeface="Menlo"/>
              </a:rPr>
              <a:t>,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function</a:t>
            </a:r>
            <a:r>
              <a:rPr sz="1050" spc="20" dirty="0">
                <a:latin typeface="Menlo"/>
                <a:cs typeface="Menlo"/>
              </a:rPr>
              <a:t>($scope)</a:t>
            </a:r>
            <a:r>
              <a:rPr sz="1050" spc="-15" dirty="0">
                <a:latin typeface="Menlo"/>
                <a:cs typeface="Menlo"/>
              </a:rPr>
              <a:t> </a:t>
            </a:r>
            <a:r>
              <a:rPr sz="1050" spc="20" dirty="0">
                <a:latin typeface="Menlo"/>
                <a:cs typeface="Menlo"/>
              </a:rPr>
              <a:t>{</a:t>
            </a:r>
            <a:endParaRPr sz="105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3711" y="9257841"/>
            <a:ext cx="219392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5"/>
              </a:lnSpc>
            </a:pPr>
            <a:r>
              <a:rPr sz="1050" spc="20" dirty="0">
                <a:solidFill>
                  <a:srgbClr val="007021"/>
                </a:solidFill>
                <a:latin typeface="Menlo"/>
                <a:cs typeface="Menlo"/>
              </a:rPr>
              <a:t>$scope</a:t>
            </a:r>
            <a:r>
              <a:rPr sz="1050" spc="20" dirty="0">
                <a:latin typeface="Menlo"/>
                <a:cs typeface="Menlo"/>
              </a:rPr>
              <a:t>.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today </a:t>
            </a:r>
            <a:r>
              <a:rPr sz="1050" spc="20" dirty="0">
                <a:latin typeface="Menlo"/>
                <a:cs typeface="Menlo"/>
              </a:rPr>
              <a:t>= </a:t>
            </a:r>
            <a:r>
              <a:rPr sz="1050" b="1" spc="20" dirty="0">
                <a:solidFill>
                  <a:srgbClr val="007021"/>
                </a:solidFill>
                <a:latin typeface="Menlo"/>
                <a:cs typeface="Menlo"/>
              </a:rPr>
              <a:t>new</a:t>
            </a:r>
            <a:r>
              <a:rPr sz="1050" b="1" spc="-20" dirty="0">
                <a:solidFill>
                  <a:srgbClr val="007021"/>
                </a:solidFill>
                <a:latin typeface="Menlo"/>
                <a:cs typeface="Menlo"/>
              </a:rPr>
              <a:t> </a:t>
            </a:r>
            <a:r>
              <a:rPr sz="1050" spc="20" dirty="0">
                <a:solidFill>
                  <a:srgbClr val="05287C"/>
                </a:solidFill>
                <a:latin typeface="Menlo"/>
                <a:cs typeface="Menlo"/>
              </a:rPr>
              <a:t>Date</a:t>
            </a:r>
            <a:r>
              <a:rPr sz="1050" spc="20" dirty="0">
                <a:latin typeface="Menlo"/>
                <a:cs typeface="Menlo"/>
              </a:rPr>
              <a:t>();</a:t>
            </a:r>
            <a:endParaRPr sz="105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9190" y="9661215"/>
            <a:ext cx="20193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spc="-10" dirty="0">
                <a:latin typeface="Verdana"/>
                <a:cs typeface="Verdana"/>
              </a:rPr>
              <a:t>10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10309</Words>
  <Application>Microsoft Macintosh PowerPoint</Application>
  <PresentationFormat>Custom</PresentationFormat>
  <Paragraphs>1533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Menlo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pradeep k</cp:lastModifiedBy>
  <cp:revision>5</cp:revision>
  <dcterms:created xsi:type="dcterms:W3CDTF">2016-04-14T07:07:54Z</dcterms:created>
  <dcterms:modified xsi:type="dcterms:W3CDTF">2016-04-14T01:40:55Z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2014-03-03T00:00:00Z</vt:filetime>
  </property>
  <property fmtid="{D5CDD505-2E9C-101B-9397-08002B2CF9AE}" pid="3" name="Creator">
    <vt:lpwstr>LaTeX with hyperref package</vt:lpwstr>
  </property>
  <property fmtid="{D5CDD505-2E9C-101B-9397-08002B2CF9AE}" pid="4" name="LastSaved">
    <vt:filetime>2016-04-14T00:00:00Z</vt:filetime>
  </property>
</Properties>
</file>