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4"/>
  </p:notesMasterIdLst>
  <p:sldIdLst>
    <p:sldId id="272" r:id="rId2"/>
    <p:sldId id="271" r:id="rId3"/>
    <p:sldId id="258" r:id="rId4"/>
    <p:sldId id="345" r:id="rId5"/>
    <p:sldId id="346" r:id="rId6"/>
    <p:sldId id="347" r:id="rId7"/>
    <p:sldId id="364" r:id="rId8"/>
    <p:sldId id="365" r:id="rId9"/>
    <p:sldId id="366" r:id="rId10"/>
    <p:sldId id="372" r:id="rId11"/>
    <p:sldId id="373" r:id="rId12"/>
    <p:sldId id="344" r:id="rId13"/>
    <p:sldId id="371" r:id="rId14"/>
    <p:sldId id="367" r:id="rId15"/>
    <p:sldId id="368" r:id="rId16"/>
    <p:sldId id="369" r:id="rId17"/>
    <p:sldId id="360" r:id="rId18"/>
    <p:sldId id="359" r:id="rId19"/>
    <p:sldId id="361" r:id="rId20"/>
    <p:sldId id="362" r:id="rId21"/>
    <p:sldId id="363" r:id="rId22"/>
    <p:sldId id="370" r:id="rId23"/>
    <p:sldId id="348" r:id="rId24"/>
    <p:sldId id="349" r:id="rId25"/>
    <p:sldId id="352" r:id="rId26"/>
    <p:sldId id="353" r:id="rId27"/>
    <p:sldId id="354" r:id="rId28"/>
    <p:sldId id="355" r:id="rId29"/>
    <p:sldId id="356" r:id="rId30"/>
    <p:sldId id="357" r:id="rId31"/>
    <p:sldId id="358" r:id="rId32"/>
    <p:sldId id="289"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Nunito Sans" panose="00000500000000000000" pitchFamily="2" charset="0"/>
      <p:regular r:id="rId39"/>
      <p:bold r:id="rId40"/>
      <p:italic r:id="rId41"/>
      <p:boldItalic r:id="rId42"/>
    </p:embeddedFont>
    <p:embeddedFont>
      <p:font typeface="Nunito Sans SemiBold" panose="00000700000000000000" pitchFamily="2" charset="0"/>
      <p:bold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4405" autoAdjust="0"/>
  </p:normalViewPr>
  <p:slideViewPr>
    <p:cSldViewPr>
      <p:cViewPr varScale="1">
        <p:scale>
          <a:sx n="37" d="100"/>
          <a:sy n="37" d="100"/>
        </p:scale>
        <p:origin x="1070" y="34"/>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1253"/>
    </p:cViewPr>
  </p:notesTextViewPr>
  <p:notesViewPr>
    <p:cSldViewPr>
      <p:cViewPr>
        <p:scale>
          <a:sx n="66" d="100"/>
          <a:sy n="66" d="100"/>
        </p:scale>
        <p:origin x="1733" y="-3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94770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First let us take the statements made by Lo and </a:t>
            </a:r>
            <a:r>
              <a:rPr lang="en-US" sz="1200" b="0" i="0" kern="1200" dirty="0" err="1" smtClean="0">
                <a:solidFill>
                  <a:schemeClr val="tx1"/>
                </a:solidFill>
                <a:effectLst/>
                <a:latin typeface="+mn-lt"/>
                <a:ea typeface="+mn-ea"/>
                <a:cs typeface="+mn-cs"/>
              </a:rPr>
              <a:t>Po.If</a:t>
            </a:r>
            <a:r>
              <a:rPr lang="en-US" sz="1200" b="0" i="0" kern="1200" dirty="0" smtClean="0">
                <a:solidFill>
                  <a:schemeClr val="tx1"/>
                </a:solidFill>
                <a:effectLst/>
                <a:latin typeface="+mn-lt"/>
                <a:ea typeface="+mn-ea"/>
                <a:cs typeface="+mn-cs"/>
              </a:rPr>
              <a:t> we assume that Lo is liar, then Po must be a </a:t>
            </a:r>
            <a:r>
              <a:rPr lang="en-US" sz="1200" b="0" i="0" kern="1200" dirty="0" err="1" smtClean="0">
                <a:solidFill>
                  <a:schemeClr val="tx1"/>
                </a:solidFill>
                <a:effectLst/>
                <a:latin typeface="+mn-lt"/>
                <a:ea typeface="+mn-ea"/>
                <a:cs typeface="+mn-cs"/>
              </a:rPr>
              <a:t>liar.As</a:t>
            </a:r>
            <a:r>
              <a:rPr lang="en-US" sz="1200" b="0" i="0" kern="1200" dirty="0" smtClean="0">
                <a:solidFill>
                  <a:schemeClr val="tx1"/>
                </a:solidFill>
                <a:effectLst/>
                <a:latin typeface="+mn-lt"/>
                <a:ea typeface="+mn-ea"/>
                <a:cs typeface="+mn-cs"/>
              </a:rPr>
              <a:t> we know that there is only one liar, Lo and Po cannot be the liars.</a:t>
            </a:r>
          </a:p>
          <a:p>
            <a:r>
              <a:rPr lang="en-US" sz="1200" b="0" i="0" kern="1200" dirty="0" smtClean="0">
                <a:solidFill>
                  <a:schemeClr val="tx1"/>
                </a:solidFill>
                <a:effectLst/>
                <a:latin typeface="+mn-lt"/>
                <a:ea typeface="+mn-ea"/>
                <a:cs typeface="+mn-cs"/>
              </a:rPr>
              <a:t>So, Ho must be the liar and Lo and Po are truth-tellers.</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29596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175675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 If we assume Gabe is of </a:t>
            </a:r>
            <a:r>
              <a:rPr lang="en-US" sz="1200" b="0" i="0" kern="1200" dirty="0" err="1" smtClean="0">
                <a:solidFill>
                  <a:schemeClr val="tx1"/>
                </a:solidFill>
                <a:effectLst/>
                <a:latin typeface="+mn-lt"/>
                <a:ea typeface="+mn-ea"/>
                <a:cs typeface="+mn-cs"/>
              </a:rPr>
              <a:t>Saca</a:t>
            </a:r>
            <a:r>
              <a:rPr lang="en-US" sz="1200" b="0" i="0" kern="1200" dirty="0" smtClean="0">
                <a:solidFill>
                  <a:schemeClr val="tx1"/>
                </a:solidFill>
                <a:effectLst/>
                <a:latin typeface="+mn-lt"/>
                <a:ea typeface="+mn-ea"/>
                <a:cs typeface="+mn-cs"/>
              </a:rPr>
              <a:t> tribe, his both statements should be true. But one of his statements that </a:t>
            </a:r>
            <a:r>
              <a:rPr lang="en-US" sz="1200" b="0" i="0" kern="1200" dirty="0" err="1" smtClean="0">
                <a:solidFill>
                  <a:schemeClr val="tx1"/>
                </a:solidFill>
                <a:effectLst/>
                <a:latin typeface="+mn-lt"/>
                <a:ea typeface="+mn-ea"/>
                <a:cs typeface="+mn-cs"/>
              </a:rPr>
              <a:t>Ucko</a:t>
            </a:r>
            <a:r>
              <a:rPr lang="en-US" sz="1200" b="0" i="0" kern="1200" dirty="0" smtClean="0">
                <a:solidFill>
                  <a:schemeClr val="tx1"/>
                </a:solidFill>
                <a:effectLst/>
                <a:latin typeface="+mn-lt"/>
                <a:ea typeface="+mn-ea"/>
                <a:cs typeface="+mn-cs"/>
              </a:rPr>
              <a:t> is of </a:t>
            </a:r>
            <a:r>
              <a:rPr lang="en-US" sz="1200" b="0" i="0" kern="1200" dirty="0" err="1" smtClean="0">
                <a:solidFill>
                  <a:schemeClr val="tx1"/>
                </a:solidFill>
                <a:effectLst/>
                <a:latin typeface="+mn-lt"/>
                <a:ea typeface="+mn-ea"/>
                <a:cs typeface="+mn-cs"/>
              </a:rPr>
              <a:t>Saca</a:t>
            </a:r>
            <a:r>
              <a:rPr lang="en-US" sz="1200" b="0" i="0" kern="1200" dirty="0" smtClean="0">
                <a:solidFill>
                  <a:schemeClr val="tx1"/>
                </a:solidFill>
                <a:effectLst/>
                <a:latin typeface="+mn-lt"/>
                <a:ea typeface="+mn-ea"/>
                <a:cs typeface="+mn-cs"/>
              </a:rPr>
              <a:t> tribe should be wrong as there is only one </a:t>
            </a:r>
            <a:r>
              <a:rPr lang="en-US" sz="1200" b="0" i="0" kern="1200" dirty="0" err="1" smtClean="0">
                <a:solidFill>
                  <a:schemeClr val="tx1"/>
                </a:solidFill>
                <a:effectLst/>
                <a:latin typeface="+mn-lt"/>
                <a:ea typeface="+mn-ea"/>
                <a:cs typeface="+mn-cs"/>
              </a:rPr>
              <a:t>Saca</a:t>
            </a:r>
            <a:r>
              <a:rPr lang="en-US" sz="1200" b="0" i="0" kern="1200" dirty="0" smtClean="0">
                <a:solidFill>
                  <a:schemeClr val="tx1"/>
                </a:solidFill>
                <a:effectLst/>
                <a:latin typeface="+mn-lt"/>
                <a:ea typeface="+mn-ea"/>
                <a:cs typeface="+mn-cs"/>
              </a:rPr>
              <a:t> tribe person.</a:t>
            </a:r>
          </a:p>
          <a:p>
            <a:r>
              <a:rPr lang="en-US" sz="1200" b="0" i="0" kern="1200" dirty="0" smtClean="0">
                <a:solidFill>
                  <a:schemeClr val="tx1"/>
                </a:solidFill>
                <a:effectLst/>
                <a:latin typeface="+mn-lt"/>
                <a:ea typeface="+mn-ea"/>
                <a:cs typeface="+mn-cs"/>
              </a:rPr>
              <a:t>Now assume </a:t>
            </a:r>
            <a:r>
              <a:rPr lang="en-US" sz="1200" b="0" i="0" kern="1200" dirty="0" err="1" smtClean="0">
                <a:solidFill>
                  <a:schemeClr val="tx1"/>
                </a:solidFill>
                <a:effectLst/>
                <a:latin typeface="+mn-lt"/>
                <a:ea typeface="+mn-ea"/>
                <a:cs typeface="+mn-cs"/>
              </a:rPr>
              <a:t>Borris</a:t>
            </a:r>
            <a:r>
              <a:rPr lang="en-US" sz="1200" b="0" i="0" kern="1200" dirty="0" smtClean="0">
                <a:solidFill>
                  <a:schemeClr val="tx1"/>
                </a:solidFill>
                <a:effectLst/>
                <a:latin typeface="+mn-lt"/>
                <a:ea typeface="+mn-ea"/>
                <a:cs typeface="+mn-cs"/>
              </a:rPr>
              <a:t> is of </a:t>
            </a:r>
            <a:r>
              <a:rPr lang="en-US" sz="1200" b="0" i="0" kern="1200" dirty="0" err="1" smtClean="0">
                <a:solidFill>
                  <a:schemeClr val="tx1"/>
                </a:solidFill>
                <a:effectLst/>
                <a:latin typeface="+mn-lt"/>
                <a:ea typeface="+mn-ea"/>
                <a:cs typeface="+mn-cs"/>
              </a:rPr>
              <a:t>Saca</a:t>
            </a:r>
            <a:r>
              <a:rPr lang="en-US" sz="1200" b="0" i="0" kern="1200" dirty="0" smtClean="0">
                <a:solidFill>
                  <a:schemeClr val="tx1"/>
                </a:solidFill>
                <a:effectLst/>
                <a:latin typeface="+mn-lt"/>
                <a:ea typeface="+mn-ea"/>
                <a:cs typeface="+mn-cs"/>
              </a:rPr>
              <a:t> tribe. His second statement is obviously true and his first statement indicates that Gabe is of </a:t>
            </a:r>
            <a:r>
              <a:rPr lang="en-US" sz="1200" b="0" i="0" kern="1200" dirty="0" err="1" smtClean="0">
                <a:solidFill>
                  <a:schemeClr val="tx1"/>
                </a:solidFill>
                <a:effectLst/>
                <a:latin typeface="+mn-lt"/>
                <a:ea typeface="+mn-ea"/>
                <a:cs typeface="+mn-cs"/>
              </a:rPr>
              <a:t>Jhav</a:t>
            </a:r>
            <a:r>
              <a:rPr lang="en-US" sz="1200" b="0" i="0" kern="1200" dirty="0" smtClean="0">
                <a:solidFill>
                  <a:schemeClr val="tx1"/>
                </a:solidFill>
                <a:effectLst/>
                <a:latin typeface="+mn-lt"/>
                <a:ea typeface="+mn-ea"/>
                <a:cs typeface="+mn-cs"/>
              </a:rPr>
              <a:t> type which implies that </a:t>
            </a:r>
            <a:r>
              <a:rPr lang="en-US" sz="1200" b="0" i="0" kern="1200" dirty="0" err="1" smtClean="0">
                <a:solidFill>
                  <a:schemeClr val="tx1"/>
                </a:solidFill>
                <a:effectLst/>
                <a:latin typeface="+mn-lt"/>
                <a:ea typeface="+mn-ea"/>
                <a:cs typeface="+mn-cs"/>
              </a:rPr>
              <a:t>Ucko</a:t>
            </a:r>
            <a:r>
              <a:rPr lang="en-US" sz="1200" b="0" i="0" kern="1200" dirty="0" smtClean="0">
                <a:solidFill>
                  <a:schemeClr val="tx1"/>
                </a:solidFill>
                <a:effectLst/>
                <a:latin typeface="+mn-lt"/>
                <a:ea typeface="+mn-ea"/>
                <a:cs typeface="+mn-cs"/>
              </a:rPr>
              <a:t> is of Lobe type.</a:t>
            </a:r>
          </a:p>
          <a:p>
            <a:r>
              <a:rPr lang="en-US" sz="1200" b="0" i="0" kern="1200" dirty="0" smtClean="0">
                <a:solidFill>
                  <a:schemeClr val="tx1"/>
                </a:solidFill>
                <a:effectLst/>
                <a:latin typeface="+mn-lt"/>
                <a:ea typeface="+mn-ea"/>
                <a:cs typeface="+mn-cs"/>
              </a:rPr>
              <a:t>Now checking of the truthfulness of the statements of Gabe and </a:t>
            </a:r>
            <a:r>
              <a:rPr lang="en-US" sz="1200" b="0" i="0" kern="1200" dirty="0" err="1" smtClean="0">
                <a:solidFill>
                  <a:schemeClr val="tx1"/>
                </a:solidFill>
                <a:effectLst/>
                <a:latin typeface="+mn-lt"/>
                <a:ea typeface="+mn-ea"/>
                <a:cs typeface="+mn-cs"/>
              </a:rPr>
              <a:t>Ucko</a:t>
            </a:r>
            <a:r>
              <a:rPr lang="en-US" sz="1200" b="0" i="0" kern="1200" dirty="0" smtClean="0">
                <a:solidFill>
                  <a:schemeClr val="tx1"/>
                </a:solidFill>
                <a:effectLst/>
                <a:latin typeface="+mn-lt"/>
                <a:ea typeface="+mn-ea"/>
                <a:cs typeface="+mn-cs"/>
              </a:rPr>
              <a:t>, we get Gabe's both the statements are wrong and </a:t>
            </a:r>
            <a:r>
              <a:rPr lang="en-US" sz="1200" b="0" i="0" kern="1200" dirty="0" err="1" smtClean="0">
                <a:solidFill>
                  <a:schemeClr val="tx1"/>
                </a:solidFill>
                <a:effectLst/>
                <a:latin typeface="+mn-lt"/>
                <a:ea typeface="+mn-ea"/>
                <a:cs typeface="+mn-cs"/>
              </a:rPr>
              <a:t>Ucko's</a:t>
            </a:r>
            <a:r>
              <a:rPr lang="en-US" sz="1200" b="0" i="0" kern="1200" dirty="0" smtClean="0">
                <a:solidFill>
                  <a:schemeClr val="tx1"/>
                </a:solidFill>
                <a:effectLst/>
                <a:latin typeface="+mn-lt"/>
                <a:ea typeface="+mn-ea"/>
                <a:cs typeface="+mn-cs"/>
              </a:rPr>
              <a:t> one statements is correct and one is wrong. So Gabe belongs to </a:t>
            </a:r>
            <a:r>
              <a:rPr lang="en-US" sz="1200" b="0" i="0" kern="1200" dirty="0" err="1" smtClean="0">
                <a:solidFill>
                  <a:schemeClr val="tx1"/>
                </a:solidFill>
                <a:effectLst/>
                <a:latin typeface="+mn-lt"/>
                <a:ea typeface="+mn-ea"/>
                <a:cs typeface="+mn-cs"/>
              </a:rPr>
              <a:t>Jhav</a:t>
            </a:r>
            <a:r>
              <a:rPr lang="en-US" sz="1200" b="0" i="0" kern="1200" dirty="0" smtClean="0">
                <a:solidFill>
                  <a:schemeClr val="tx1"/>
                </a:solidFill>
                <a:effectLst/>
                <a:latin typeface="+mn-lt"/>
                <a:ea typeface="+mn-ea"/>
                <a:cs typeface="+mn-cs"/>
              </a:rPr>
              <a:t> tribe.</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73060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153394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C</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 us assume that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speaks the truth. Then as his both statements are true, so we get the arrangement as Chi -Chi passed the goods, Ki-Ki created diversion and </a:t>
            </a:r>
            <a:r>
              <a:rPr lang="en-US" sz="1200" b="0" i="0" kern="1200" dirty="0" err="1" smtClean="0">
                <a:solidFill>
                  <a:schemeClr val="tx1"/>
                </a:solidFill>
                <a:effectLst/>
                <a:latin typeface="+mn-lt"/>
                <a:ea typeface="+mn-ea"/>
                <a:cs typeface="+mn-cs"/>
              </a:rPr>
              <a:t>Ti-Ti</a:t>
            </a:r>
            <a:r>
              <a:rPr lang="en-US" sz="1200" b="0" i="0" kern="1200" dirty="0" smtClean="0">
                <a:solidFill>
                  <a:schemeClr val="tx1"/>
                </a:solidFill>
                <a:effectLst/>
                <a:latin typeface="+mn-lt"/>
                <a:ea typeface="+mn-ea"/>
                <a:cs typeface="+mn-cs"/>
              </a:rPr>
              <a:t> took goods out of shop.</a:t>
            </a:r>
          </a:p>
          <a:p>
            <a:r>
              <a:rPr lang="en-US" sz="1200" b="0" i="0" kern="1200" dirty="0" smtClean="0">
                <a:solidFill>
                  <a:schemeClr val="tx1"/>
                </a:solidFill>
                <a:effectLst/>
                <a:latin typeface="+mn-lt"/>
                <a:ea typeface="+mn-ea"/>
                <a:cs typeface="+mn-cs"/>
              </a:rPr>
              <a:t>But when this arrangement is validated as per the statement, we find that there is one Truth Teller, one Liar and one alternator. This scenario violates the given condition that there is one truth teller and two alternators. So our assumption that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is the truth teller is wrong.</a:t>
            </a:r>
          </a:p>
          <a:p>
            <a:r>
              <a:rPr lang="en-US" sz="1200" b="0" i="0" kern="1200" dirty="0" smtClean="0">
                <a:solidFill>
                  <a:schemeClr val="tx1"/>
                </a:solidFill>
                <a:effectLst/>
                <a:latin typeface="+mn-lt"/>
                <a:ea typeface="+mn-ea"/>
                <a:cs typeface="+mn-cs"/>
              </a:rPr>
              <a:t>Assume that Ki-Ki speaks the truth. (F- False, T- True). Then we get the following table:</a:t>
            </a:r>
          </a:p>
          <a:p>
            <a:r>
              <a:rPr lang="en-US" sz="1200" b="0" i="0" kern="1200" dirty="0" smtClean="0">
                <a:solidFill>
                  <a:schemeClr val="tx1"/>
                </a:solidFill>
                <a:effectLst/>
                <a:latin typeface="+mn-lt"/>
                <a:ea typeface="+mn-ea"/>
                <a:cs typeface="+mn-cs"/>
              </a:rPr>
              <a:t> 	1st	2nd</a:t>
            </a:r>
          </a:p>
          <a:p>
            <a:r>
              <a:rPr lang="en-US" sz="1200" b="0" i="0" kern="1200" dirty="0" err="1" smtClean="0">
                <a:solidFill>
                  <a:schemeClr val="tx1"/>
                </a:solidFill>
                <a:effectLst/>
                <a:latin typeface="+mn-lt"/>
                <a:ea typeface="+mn-ea"/>
                <a:cs typeface="+mn-cs"/>
              </a:rPr>
              <a:t>Ti-Ti</a:t>
            </a:r>
            <a:r>
              <a:rPr lang="en-US" sz="1200" b="0" i="0" kern="1200" dirty="0" smtClean="0">
                <a:solidFill>
                  <a:schemeClr val="tx1"/>
                </a:solidFill>
                <a:effectLst/>
                <a:latin typeface="+mn-lt"/>
                <a:ea typeface="+mn-ea"/>
                <a:cs typeface="+mn-cs"/>
              </a:rPr>
              <a:t>	F	T</a:t>
            </a:r>
          </a:p>
          <a:p>
            <a:r>
              <a:rPr lang="en-US" sz="1200" b="0" i="0" kern="1200" dirty="0" smtClean="0">
                <a:solidFill>
                  <a:schemeClr val="tx1"/>
                </a:solidFill>
                <a:effectLst/>
                <a:latin typeface="+mn-lt"/>
                <a:ea typeface="+mn-ea"/>
                <a:cs typeface="+mn-cs"/>
              </a:rPr>
              <a:t>Ki-Ki	T	T</a:t>
            </a:r>
          </a:p>
          <a:p>
            <a:r>
              <a:rPr lang="en-US" sz="1200" b="0" i="0" kern="1200" dirty="0" smtClean="0">
                <a:solidFill>
                  <a:schemeClr val="tx1"/>
                </a:solidFill>
                <a:effectLst/>
                <a:latin typeface="+mn-lt"/>
                <a:ea typeface="+mn-ea"/>
                <a:cs typeface="+mn-cs"/>
              </a:rPr>
              <a:t>Chi-Chi	T	</a:t>
            </a:r>
            <a:r>
              <a:rPr lang="en-US" sz="1200" b="0" i="0" kern="1200" dirty="0" smtClean="0">
                <a:solidFill>
                  <a:schemeClr val="tx1"/>
                </a:solidFill>
                <a:effectLst/>
                <a:latin typeface="+mn-lt"/>
                <a:ea typeface="+mn-ea"/>
                <a:cs typeface="+mn-cs"/>
              </a:rPr>
              <a:t>F</a:t>
            </a: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possibility which is mentioned above satisfies the conditions. So, </a:t>
            </a:r>
            <a:r>
              <a:rPr lang="en-US" sz="1200" b="0" i="0" kern="1200" dirty="0" err="1" smtClean="0">
                <a:solidFill>
                  <a:schemeClr val="tx1"/>
                </a:solidFill>
                <a:effectLst/>
                <a:latin typeface="+mn-lt"/>
                <a:ea typeface="+mn-ea"/>
                <a:cs typeface="+mn-cs"/>
              </a:rPr>
              <a:t>Ti-Ti</a:t>
            </a:r>
            <a:r>
              <a:rPr lang="en-US" sz="1200" b="0" i="0" kern="1200" dirty="0" smtClean="0">
                <a:solidFill>
                  <a:schemeClr val="tx1"/>
                </a:solidFill>
                <a:effectLst/>
                <a:latin typeface="+mn-lt"/>
                <a:ea typeface="+mn-ea"/>
                <a:cs typeface="+mn-cs"/>
              </a:rPr>
              <a:t> passed the goods, Ki-Ki created diversion and Chi-Chi took goods out of shop. So answer is option 3.</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6660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Let us assume that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speaks the truth. Then as his both statements are true, so we get the arrangement as Chi - Chi passed the goods, Ki-Ki created diversion and </a:t>
            </a:r>
            <a:r>
              <a:rPr lang="en-US" sz="1200" b="0" i="0" kern="1200" dirty="0" err="1" smtClean="0">
                <a:solidFill>
                  <a:schemeClr val="tx1"/>
                </a:solidFill>
                <a:effectLst/>
                <a:latin typeface="+mn-lt"/>
                <a:ea typeface="+mn-ea"/>
                <a:cs typeface="+mn-cs"/>
              </a:rPr>
              <a:t>Ti-Ti</a:t>
            </a:r>
            <a:r>
              <a:rPr lang="en-US" sz="1200" b="0" i="0" kern="1200" dirty="0" smtClean="0">
                <a:solidFill>
                  <a:schemeClr val="tx1"/>
                </a:solidFill>
                <a:effectLst/>
                <a:latin typeface="+mn-lt"/>
                <a:ea typeface="+mn-ea"/>
                <a:cs typeface="+mn-cs"/>
              </a:rPr>
              <a:t> took goods out of shop.</a:t>
            </a:r>
          </a:p>
          <a:p>
            <a:r>
              <a:rPr lang="en-US" sz="1200" b="0" i="0" kern="1200" dirty="0" smtClean="0">
                <a:solidFill>
                  <a:schemeClr val="tx1"/>
                </a:solidFill>
                <a:effectLst/>
                <a:latin typeface="+mn-lt"/>
                <a:ea typeface="+mn-ea"/>
                <a:cs typeface="+mn-cs"/>
              </a:rPr>
              <a:t>But when this arrangement is validated as per the statement, we find that there is one Truth Teller, one Liar and one alternator. This scenario violates the given condition that there is one truth teller and two alternators. So our assumption that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a:t>
            </a:r>
            <a:r>
              <a:rPr lang="en-US" sz="1200" b="0" i="0" kern="1200" dirty="0" smtClean="0">
                <a:solidFill>
                  <a:schemeClr val="tx1"/>
                </a:solidFill>
                <a:effectLst/>
                <a:latin typeface="+mn-lt"/>
                <a:ea typeface="+mn-ea"/>
                <a:cs typeface="+mn-cs"/>
              </a:rPr>
              <a:t> is the truth teller is wrong.</a:t>
            </a:r>
          </a:p>
          <a:p>
            <a:r>
              <a:rPr lang="en-US" sz="1200" b="0" i="0" kern="1200" dirty="0" smtClean="0">
                <a:solidFill>
                  <a:schemeClr val="tx1"/>
                </a:solidFill>
                <a:effectLst/>
                <a:latin typeface="+mn-lt"/>
                <a:ea typeface="+mn-ea"/>
                <a:cs typeface="+mn-cs"/>
              </a:rPr>
              <a:t>Assume that Ki-Ki speaks the truth. (F- False, T- True). Then we get the following table:</a:t>
            </a:r>
          </a:p>
          <a:p>
            <a:r>
              <a:rPr lang="en-US" sz="1200" b="0" i="0" kern="1200" dirty="0" smtClean="0">
                <a:solidFill>
                  <a:schemeClr val="tx1"/>
                </a:solidFill>
                <a:effectLst/>
                <a:latin typeface="+mn-lt"/>
                <a:ea typeface="+mn-ea"/>
                <a:cs typeface="+mn-cs"/>
              </a:rPr>
              <a:t> 	1st	2nd</a:t>
            </a:r>
          </a:p>
          <a:p>
            <a:r>
              <a:rPr lang="en-US" sz="1200" b="0" i="0" kern="1200" dirty="0" err="1" smtClean="0">
                <a:solidFill>
                  <a:schemeClr val="tx1"/>
                </a:solidFill>
                <a:effectLst/>
                <a:latin typeface="+mn-lt"/>
                <a:ea typeface="+mn-ea"/>
                <a:cs typeface="+mn-cs"/>
              </a:rPr>
              <a:t>Ti-Ti</a:t>
            </a:r>
            <a:r>
              <a:rPr lang="en-US" sz="1200" b="0" i="0" kern="1200" dirty="0" smtClean="0">
                <a:solidFill>
                  <a:schemeClr val="tx1"/>
                </a:solidFill>
                <a:effectLst/>
                <a:latin typeface="+mn-lt"/>
                <a:ea typeface="+mn-ea"/>
                <a:cs typeface="+mn-cs"/>
              </a:rPr>
              <a:t>	F	T</a:t>
            </a:r>
          </a:p>
          <a:p>
            <a:r>
              <a:rPr lang="en-US" sz="1200" b="0" i="0" kern="1200" dirty="0" smtClean="0">
                <a:solidFill>
                  <a:schemeClr val="tx1"/>
                </a:solidFill>
                <a:effectLst/>
                <a:latin typeface="+mn-lt"/>
                <a:ea typeface="+mn-ea"/>
                <a:cs typeface="+mn-cs"/>
              </a:rPr>
              <a:t>Ki-Ki	T	T</a:t>
            </a:r>
          </a:p>
          <a:p>
            <a:r>
              <a:rPr lang="en-US" sz="1200" b="0" i="0" kern="1200" dirty="0" smtClean="0">
                <a:solidFill>
                  <a:schemeClr val="tx1"/>
                </a:solidFill>
                <a:effectLst/>
                <a:latin typeface="+mn-lt"/>
                <a:ea typeface="+mn-ea"/>
                <a:cs typeface="+mn-cs"/>
              </a:rPr>
              <a:t>Chi-Chi	T	</a:t>
            </a:r>
            <a:r>
              <a:rPr lang="en-US" sz="1200" b="0" i="0" kern="1200" dirty="0" smtClean="0">
                <a:solidFill>
                  <a:schemeClr val="tx1"/>
                </a:solidFill>
                <a:effectLst/>
                <a:latin typeface="+mn-lt"/>
                <a:ea typeface="+mn-ea"/>
                <a:cs typeface="+mn-cs"/>
              </a:rPr>
              <a:t>F</a:t>
            </a: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possibility which is mentioned above satisfies the conditions. So, </a:t>
            </a:r>
            <a:r>
              <a:rPr lang="en-US" sz="1200" b="0" i="0" kern="1200" dirty="0" err="1" smtClean="0">
                <a:solidFill>
                  <a:schemeClr val="tx1"/>
                </a:solidFill>
                <a:effectLst/>
                <a:latin typeface="+mn-lt"/>
                <a:ea typeface="+mn-ea"/>
                <a:cs typeface="+mn-cs"/>
              </a:rPr>
              <a:t>Ti-Ti</a:t>
            </a:r>
            <a:r>
              <a:rPr lang="en-US" sz="1200" b="0" i="0" kern="1200" dirty="0" smtClean="0">
                <a:solidFill>
                  <a:schemeClr val="tx1"/>
                </a:solidFill>
                <a:effectLst/>
                <a:latin typeface="+mn-lt"/>
                <a:ea typeface="+mn-ea"/>
                <a:cs typeface="+mn-cs"/>
              </a:rPr>
              <a:t> passed the goods, Ki-Ki created diversion and Chi-Chi took goods out of shop. So answer is option 4.</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133730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070058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666355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 It is known that D plays Tennis, which means that the 2nd statement made by B must be true, whereas the 2nd statement made by D must be false. As A says that he and C both play cricket, A cannot be the person who always speaks the truth, as each person plays exactly one game and exactly one game is played by each person. This means only C can always speak the truth, as there must be at least one person who always speaks the truth.</a:t>
            </a:r>
          </a:p>
          <a:p>
            <a:r>
              <a:rPr lang="en-US" sz="1200" b="0" i="0" kern="1200" dirty="0" smtClean="0">
                <a:solidFill>
                  <a:schemeClr val="tx1"/>
                </a:solidFill>
                <a:effectLst/>
                <a:latin typeface="+mn-lt"/>
                <a:ea typeface="+mn-ea"/>
                <a:cs typeface="+mn-cs"/>
              </a:rPr>
              <a:t>We take this as the basis and get the arrangement as given below:</a:t>
            </a:r>
          </a:p>
          <a:p>
            <a:r>
              <a:rPr lang="en-US" sz="1200" b="0" i="0" kern="1200" dirty="0" smtClean="0">
                <a:solidFill>
                  <a:schemeClr val="tx1"/>
                </a:solidFill>
                <a:effectLst/>
                <a:latin typeface="+mn-lt"/>
                <a:ea typeface="+mn-ea"/>
                <a:cs typeface="+mn-cs"/>
              </a:rPr>
              <a:t> 	I	II	Game played</a:t>
            </a:r>
          </a:p>
          <a:p>
            <a:r>
              <a:rPr lang="en-US" sz="1200" b="0" i="0" kern="1200" dirty="0" smtClean="0">
                <a:solidFill>
                  <a:schemeClr val="tx1"/>
                </a:solidFill>
                <a:effectLst/>
                <a:latin typeface="+mn-lt"/>
                <a:ea typeface="+mn-ea"/>
                <a:cs typeface="+mn-cs"/>
              </a:rPr>
              <a:t>A	F	F	Table-tennis</a:t>
            </a:r>
          </a:p>
          <a:p>
            <a:r>
              <a:rPr lang="en-US" sz="1200" b="0" i="0" kern="1200" dirty="0" smtClean="0">
                <a:solidFill>
                  <a:schemeClr val="tx1"/>
                </a:solidFill>
                <a:effectLst/>
                <a:latin typeface="+mn-lt"/>
                <a:ea typeface="+mn-ea"/>
                <a:cs typeface="+mn-cs"/>
              </a:rPr>
              <a:t>B	F	T	Cricket</a:t>
            </a:r>
          </a:p>
          <a:p>
            <a:r>
              <a:rPr lang="en-US" sz="1200" b="0" i="0" kern="1200" dirty="0" smtClean="0">
                <a:solidFill>
                  <a:schemeClr val="tx1"/>
                </a:solidFill>
                <a:effectLst/>
                <a:latin typeface="+mn-lt"/>
                <a:ea typeface="+mn-ea"/>
                <a:cs typeface="+mn-cs"/>
              </a:rPr>
              <a:t>C	T	T	Football</a:t>
            </a:r>
          </a:p>
          <a:p>
            <a:r>
              <a:rPr lang="en-US" sz="1200" b="0" i="0" kern="1200" dirty="0" smtClean="0">
                <a:solidFill>
                  <a:schemeClr val="tx1"/>
                </a:solidFill>
                <a:effectLst/>
                <a:latin typeface="+mn-lt"/>
                <a:ea typeface="+mn-ea"/>
                <a:cs typeface="+mn-cs"/>
              </a:rPr>
              <a:t>D	T	F	Tennis</a:t>
            </a:r>
          </a:p>
          <a:p>
            <a:r>
              <a:rPr lang="en-US" sz="1200" b="0" i="0" kern="1200" dirty="0" smtClean="0">
                <a:solidFill>
                  <a:schemeClr val="tx1"/>
                </a:solidFill>
                <a:effectLst/>
                <a:latin typeface="+mn-lt"/>
                <a:ea typeface="+mn-ea"/>
                <a:cs typeface="+mn-cs"/>
              </a:rPr>
              <a:t>Hence, B plays Cricket.</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03787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It is known that D plays Tennis, which means that the 2nd statement made by B must be true, whereas the 2nd statement made by D must be false. As A says that he and C both play cricket, A cannot be the person who always speaks the truth, as each person plays exactly one game and exactly one game is played by each person. This means only C can always speak the truth, as there must be at least one person who always speaks the truth.</a:t>
            </a:r>
          </a:p>
          <a:p>
            <a:r>
              <a:rPr lang="en-US" sz="1200" b="0" i="0" kern="1200" dirty="0" smtClean="0">
                <a:solidFill>
                  <a:schemeClr val="tx1"/>
                </a:solidFill>
                <a:effectLst/>
                <a:latin typeface="+mn-lt"/>
                <a:ea typeface="+mn-ea"/>
                <a:cs typeface="+mn-cs"/>
              </a:rPr>
              <a:t>We take this as the basis and get the arrangement as given below:</a:t>
            </a:r>
          </a:p>
          <a:p>
            <a:r>
              <a:rPr lang="en-US" sz="1200" b="0" i="0" kern="1200" dirty="0" smtClean="0">
                <a:solidFill>
                  <a:schemeClr val="tx1"/>
                </a:solidFill>
                <a:effectLst/>
                <a:latin typeface="+mn-lt"/>
                <a:ea typeface="+mn-ea"/>
                <a:cs typeface="+mn-cs"/>
              </a:rPr>
              <a:t> 	I	II	Game played</a:t>
            </a:r>
          </a:p>
          <a:p>
            <a:r>
              <a:rPr lang="en-US" sz="1200" b="0" i="0" kern="1200" dirty="0" smtClean="0">
                <a:solidFill>
                  <a:schemeClr val="tx1"/>
                </a:solidFill>
                <a:effectLst/>
                <a:latin typeface="+mn-lt"/>
                <a:ea typeface="+mn-ea"/>
                <a:cs typeface="+mn-cs"/>
              </a:rPr>
              <a:t>A	F	F	Table-tennis</a:t>
            </a:r>
          </a:p>
          <a:p>
            <a:r>
              <a:rPr lang="en-US" sz="1200" b="0" i="0" kern="1200" dirty="0" smtClean="0">
                <a:solidFill>
                  <a:schemeClr val="tx1"/>
                </a:solidFill>
                <a:effectLst/>
                <a:latin typeface="+mn-lt"/>
                <a:ea typeface="+mn-ea"/>
                <a:cs typeface="+mn-cs"/>
              </a:rPr>
              <a:t>B	F	T	Cricket</a:t>
            </a:r>
          </a:p>
          <a:p>
            <a:r>
              <a:rPr lang="en-US" sz="1200" b="0" i="0" kern="1200" dirty="0" smtClean="0">
                <a:solidFill>
                  <a:schemeClr val="tx1"/>
                </a:solidFill>
                <a:effectLst/>
                <a:latin typeface="+mn-lt"/>
                <a:ea typeface="+mn-ea"/>
                <a:cs typeface="+mn-cs"/>
              </a:rPr>
              <a:t>C	T	T	Football</a:t>
            </a:r>
          </a:p>
          <a:p>
            <a:r>
              <a:rPr lang="en-US" sz="1200" b="0" i="0" kern="1200" dirty="0" smtClean="0">
                <a:solidFill>
                  <a:schemeClr val="tx1"/>
                </a:solidFill>
                <a:effectLst/>
                <a:latin typeface="+mn-lt"/>
                <a:ea typeface="+mn-ea"/>
                <a:cs typeface="+mn-cs"/>
              </a:rPr>
              <a:t>D	T	F	Tennis</a:t>
            </a:r>
          </a:p>
          <a:p>
            <a:r>
              <a:rPr lang="en-US" sz="1200" b="0" i="0" kern="1200" dirty="0" smtClean="0">
                <a:solidFill>
                  <a:schemeClr val="tx1"/>
                </a:solidFill>
                <a:effectLst/>
                <a:latin typeface="+mn-lt"/>
                <a:ea typeface="+mn-ea"/>
                <a:cs typeface="+mn-cs"/>
              </a:rPr>
              <a:t>Hence, C always speaks the truth</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60128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It is known that D plays Tennis, which means that the 2nd statement made by B must be true, whereas the 2nd statement made by D must be false. As A says that he and C both play cricket, A cannot be the person who always speaks the truth, as each person plays exactly one game and exactly one game is played by each person. This means only C can always speak the truth, as there must be at least one person who always speaks the truth.</a:t>
            </a:r>
          </a:p>
          <a:p>
            <a:r>
              <a:rPr lang="en-US" sz="1200" b="0" i="0" kern="1200" dirty="0" smtClean="0">
                <a:solidFill>
                  <a:schemeClr val="tx1"/>
                </a:solidFill>
                <a:effectLst/>
                <a:latin typeface="+mn-lt"/>
                <a:ea typeface="+mn-ea"/>
                <a:cs typeface="+mn-cs"/>
              </a:rPr>
              <a:t>We take this as the basis and get the arrangement as given below:</a:t>
            </a:r>
          </a:p>
          <a:p>
            <a:r>
              <a:rPr lang="en-US" sz="1200" b="0" i="0" kern="1200" dirty="0" smtClean="0">
                <a:solidFill>
                  <a:schemeClr val="tx1"/>
                </a:solidFill>
                <a:effectLst/>
                <a:latin typeface="+mn-lt"/>
                <a:ea typeface="+mn-ea"/>
                <a:cs typeface="+mn-cs"/>
              </a:rPr>
              <a:t> 	I	II	Game played</a:t>
            </a:r>
          </a:p>
          <a:p>
            <a:r>
              <a:rPr lang="en-US" sz="1200" b="0" i="0" kern="1200" dirty="0" smtClean="0">
                <a:solidFill>
                  <a:schemeClr val="tx1"/>
                </a:solidFill>
                <a:effectLst/>
                <a:latin typeface="+mn-lt"/>
                <a:ea typeface="+mn-ea"/>
                <a:cs typeface="+mn-cs"/>
              </a:rPr>
              <a:t>A	F	F	Table-tennis</a:t>
            </a:r>
          </a:p>
          <a:p>
            <a:r>
              <a:rPr lang="en-US" sz="1200" b="0" i="0" kern="1200" dirty="0" smtClean="0">
                <a:solidFill>
                  <a:schemeClr val="tx1"/>
                </a:solidFill>
                <a:effectLst/>
                <a:latin typeface="+mn-lt"/>
                <a:ea typeface="+mn-ea"/>
                <a:cs typeface="+mn-cs"/>
              </a:rPr>
              <a:t>B	F	T	Cricket</a:t>
            </a:r>
          </a:p>
          <a:p>
            <a:r>
              <a:rPr lang="en-US" sz="1200" b="0" i="0" kern="1200" dirty="0" smtClean="0">
                <a:solidFill>
                  <a:schemeClr val="tx1"/>
                </a:solidFill>
                <a:effectLst/>
                <a:latin typeface="+mn-lt"/>
                <a:ea typeface="+mn-ea"/>
                <a:cs typeface="+mn-cs"/>
              </a:rPr>
              <a:t>C	T	T	Football</a:t>
            </a:r>
          </a:p>
          <a:p>
            <a:r>
              <a:rPr lang="en-US" sz="1200" b="0" i="0" kern="1200" dirty="0" smtClean="0">
                <a:solidFill>
                  <a:schemeClr val="tx1"/>
                </a:solidFill>
                <a:effectLst/>
                <a:latin typeface="+mn-lt"/>
                <a:ea typeface="+mn-ea"/>
                <a:cs typeface="+mn-cs"/>
              </a:rPr>
              <a:t>D	T	F	Tennis</a:t>
            </a:r>
          </a:p>
          <a:p>
            <a:r>
              <a:rPr lang="en-US" sz="1200" b="0" i="0" kern="1200" dirty="0" smtClean="0">
                <a:solidFill>
                  <a:schemeClr val="tx1"/>
                </a:solidFill>
                <a:effectLst/>
                <a:latin typeface="+mn-lt"/>
                <a:ea typeface="+mn-ea"/>
                <a:cs typeface="+mn-cs"/>
              </a:rPr>
              <a:t>Hence, D and B alternate between truth and lie</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51237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50278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 ® True; F ® False)</a:t>
            </a:r>
            <a:r>
              <a:rPr lang="en-US" dirty="0" smtClean="0"/>
              <a:t/>
            </a:r>
            <a:br>
              <a:rPr lang="en-US" dirty="0" smtClean="0"/>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Assuming that </a:t>
            </a:r>
            <a:r>
              <a:rPr lang="en-US" sz="1200" b="0" i="0" kern="1200" dirty="0" err="1" smtClean="0">
                <a:solidFill>
                  <a:schemeClr val="tx1"/>
                </a:solidFill>
                <a:effectLst/>
                <a:latin typeface="+mn-lt"/>
                <a:ea typeface="+mn-ea"/>
                <a:cs typeface="+mn-cs"/>
              </a:rPr>
              <a:t>Bholu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is the Truth-teller, we get the following arrangement: </a:t>
            </a:r>
          </a:p>
          <a:p>
            <a:r>
              <a:rPr lang="en-US" sz="1200" b="0" i="0" kern="1200" dirty="0" smtClean="0">
                <a:solidFill>
                  <a:schemeClr val="tx1"/>
                </a:solidFill>
                <a:effectLst/>
                <a:latin typeface="+mn-lt"/>
                <a:ea typeface="+mn-ea"/>
                <a:cs typeface="+mn-cs"/>
              </a:rPr>
              <a:t>	    Statement I	Statement II  </a:t>
            </a:r>
          </a:p>
          <a:p>
            <a:r>
              <a:rPr lang="en-US" sz="1200" b="0" i="0" kern="1200" dirty="0" err="1" smtClean="0">
                <a:solidFill>
                  <a:schemeClr val="tx1"/>
                </a:solidFill>
                <a:effectLst/>
                <a:latin typeface="+mn-lt"/>
                <a:ea typeface="+mn-ea"/>
                <a:cs typeface="+mn-cs"/>
              </a:rPr>
              <a:t>Bholu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T	    T	Truth teller	Senior Manager</a:t>
            </a:r>
          </a:p>
          <a:p>
            <a:r>
              <a:rPr lang="en-US" sz="1200" b="0" i="0" kern="1200" dirty="0" err="1" smtClean="0">
                <a:solidFill>
                  <a:schemeClr val="tx1"/>
                </a:solidFill>
                <a:effectLst/>
                <a:latin typeface="+mn-lt"/>
                <a:ea typeface="+mn-ea"/>
                <a:cs typeface="+mn-cs"/>
              </a:rPr>
              <a:t>Dholu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F	    F	Liar	Assistant manager</a:t>
            </a:r>
          </a:p>
          <a:p>
            <a:r>
              <a:rPr lang="en-US" sz="1200" b="0" i="0" kern="1200" dirty="0" err="1" smtClean="0">
                <a:solidFill>
                  <a:schemeClr val="tx1"/>
                </a:solidFill>
                <a:effectLst/>
                <a:latin typeface="+mn-lt"/>
                <a:ea typeface="+mn-ea"/>
                <a:cs typeface="+mn-cs"/>
              </a:rPr>
              <a:t>Golu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F	    </a:t>
            </a:r>
            <a:r>
              <a:rPr lang="en-US" sz="1200" b="0" i="0" kern="1200" dirty="0" smtClean="0">
                <a:solidFill>
                  <a:schemeClr val="tx1"/>
                </a:solidFill>
                <a:effectLst/>
                <a:latin typeface="+mn-lt"/>
                <a:ea typeface="+mn-ea"/>
                <a:cs typeface="+mn-cs"/>
              </a:rPr>
              <a:t>T </a:t>
            </a:r>
            <a:r>
              <a:rPr lang="en-US" sz="1200" b="0" i="0" kern="1200" dirty="0" smtClean="0">
                <a:solidFill>
                  <a:schemeClr val="tx1"/>
                </a:solidFill>
                <a:effectLst/>
                <a:latin typeface="+mn-lt"/>
                <a:ea typeface="+mn-ea"/>
                <a:cs typeface="+mn-cs"/>
              </a:rPr>
              <a:t>	Alt.	manager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 Assuming </a:t>
            </a:r>
            <a:r>
              <a:rPr lang="en-US" sz="1200" b="0" i="0" kern="1200" dirty="0" err="1" smtClean="0">
                <a:solidFill>
                  <a:schemeClr val="tx1"/>
                </a:solidFill>
                <a:effectLst/>
                <a:latin typeface="+mn-lt"/>
                <a:ea typeface="+mn-ea"/>
                <a:cs typeface="+mn-cs"/>
              </a:rPr>
              <a:t>Dholu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is the Truth-teller, we get the following arrangement:</a:t>
            </a:r>
          </a:p>
          <a:p>
            <a:r>
              <a:rPr lang="en-US" sz="1200" b="0" i="0" kern="1200" dirty="0" smtClean="0">
                <a:solidFill>
                  <a:schemeClr val="tx1"/>
                </a:solidFill>
                <a:effectLst/>
                <a:latin typeface="+mn-lt"/>
                <a:ea typeface="+mn-ea"/>
                <a:cs typeface="+mn-cs"/>
              </a:rPr>
              <a:t> </a:t>
            </a:r>
          </a:p>
          <a:p>
            <a:r>
              <a:rPr lang="en-US" dirty="0"/>
              <a:t>	</a:t>
            </a:r>
            <a:r>
              <a:rPr lang="en-US" sz="1200" b="0" i="0" kern="1200" dirty="0" smtClean="0">
                <a:solidFill>
                  <a:schemeClr val="tx1"/>
                </a:solidFill>
                <a:effectLst/>
                <a:latin typeface="+mn-lt"/>
                <a:ea typeface="+mn-ea"/>
                <a:cs typeface="+mn-cs"/>
              </a:rPr>
              <a:t>Statement I	Statement II  </a:t>
            </a:r>
          </a:p>
          <a:p>
            <a:r>
              <a:rPr lang="en-US" sz="1200" b="0" i="0" kern="1200" dirty="0" err="1" smtClean="0">
                <a:solidFill>
                  <a:schemeClr val="tx1"/>
                </a:solidFill>
                <a:effectLst/>
                <a:latin typeface="+mn-lt"/>
                <a:ea typeface="+mn-ea"/>
                <a:cs typeface="+mn-cs"/>
              </a:rPr>
              <a:t>Bholu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F	      T	Alt.	Assistant Manager</a:t>
            </a:r>
          </a:p>
          <a:p>
            <a:r>
              <a:rPr lang="en-US" sz="1200" b="0" i="0" kern="1200" dirty="0" err="1" smtClean="0">
                <a:solidFill>
                  <a:schemeClr val="tx1"/>
                </a:solidFill>
                <a:effectLst/>
                <a:latin typeface="+mn-lt"/>
                <a:ea typeface="+mn-ea"/>
                <a:cs typeface="+mn-cs"/>
              </a:rPr>
              <a:t>Dholu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T	      T	Truth teller	Senior Manager</a:t>
            </a:r>
          </a:p>
          <a:p>
            <a:r>
              <a:rPr lang="en-US" sz="1200" b="0" i="0" kern="1200" dirty="0" err="1" smtClean="0">
                <a:solidFill>
                  <a:schemeClr val="tx1"/>
                </a:solidFill>
                <a:effectLst/>
                <a:latin typeface="+mn-lt"/>
                <a:ea typeface="+mn-ea"/>
                <a:cs typeface="+mn-cs"/>
              </a:rPr>
              <a:t>Golu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F	      F	Liar	Manager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(iii) Assuming </a:t>
            </a:r>
            <a:r>
              <a:rPr lang="en-US" sz="1200" b="0" i="0" kern="1200" dirty="0" err="1" smtClean="0">
                <a:solidFill>
                  <a:schemeClr val="tx1"/>
                </a:solidFill>
                <a:effectLst/>
                <a:latin typeface="+mn-lt"/>
                <a:ea typeface="+mn-ea"/>
                <a:cs typeface="+mn-cs"/>
              </a:rPr>
              <a:t>Golu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is the Truth-teller, we get the following arrangement: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Statement I	Statement II  </a:t>
            </a:r>
          </a:p>
          <a:p>
            <a:r>
              <a:rPr lang="en-US" sz="1200" b="0" i="0" kern="1200" dirty="0" err="1" smtClean="0">
                <a:solidFill>
                  <a:schemeClr val="tx1"/>
                </a:solidFill>
                <a:effectLst/>
                <a:latin typeface="+mn-lt"/>
                <a:ea typeface="+mn-ea"/>
                <a:cs typeface="+mn-cs"/>
              </a:rPr>
              <a:t>Bholu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F	   T	Alt.	Manager</a:t>
            </a:r>
          </a:p>
          <a:p>
            <a:r>
              <a:rPr lang="en-US" sz="1200" b="0" i="0" kern="1200" dirty="0" err="1" smtClean="0">
                <a:solidFill>
                  <a:schemeClr val="tx1"/>
                </a:solidFill>
                <a:effectLst/>
                <a:latin typeface="+mn-lt"/>
                <a:ea typeface="+mn-ea"/>
                <a:cs typeface="+mn-cs"/>
              </a:rPr>
              <a:t>Dholu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F	   F	Liar	Assistant Manager</a:t>
            </a:r>
          </a:p>
          <a:p>
            <a:r>
              <a:rPr lang="en-US" sz="1200" b="0" i="0" kern="1200" dirty="0" err="1" smtClean="0">
                <a:solidFill>
                  <a:schemeClr val="tx1"/>
                </a:solidFill>
                <a:effectLst/>
                <a:latin typeface="+mn-lt"/>
                <a:ea typeface="+mn-ea"/>
                <a:cs typeface="+mn-cs"/>
              </a:rPr>
              <a:t>Golu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T	   T	Truth-teller	Senior Manager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 either </a:t>
            </a:r>
            <a:r>
              <a:rPr lang="en-US" sz="1200" b="0" i="0" kern="1200" dirty="0" err="1" smtClean="0">
                <a:solidFill>
                  <a:schemeClr val="tx1"/>
                </a:solidFill>
                <a:effectLst/>
                <a:latin typeface="+mn-lt"/>
                <a:ea typeface="+mn-ea"/>
                <a:cs typeface="+mn-cs"/>
              </a:rPr>
              <a:t>Bholu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 can be the Manager, but not </a:t>
            </a:r>
            <a:r>
              <a:rPr lang="en-US" sz="1200" b="0" i="0" kern="1200" dirty="0" err="1" smtClean="0">
                <a:solidFill>
                  <a:schemeClr val="tx1"/>
                </a:solidFill>
                <a:effectLst/>
                <a:latin typeface="+mn-lt"/>
                <a:ea typeface="+mn-ea"/>
                <a:cs typeface="+mn-cs"/>
              </a:rPr>
              <a:t>Dholu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Prashad</a:t>
            </a:r>
            <a:r>
              <a:rPr lang="en-US" sz="1200" b="0"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480906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016822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If X always speaks the truth, then Y Is the Fast', X is the Beautiful', hence z is 'the slow'; which also means that Y is also the truth-teller. Hence, neither X nor Y is the truth-teller.</a:t>
            </a:r>
            <a:r>
              <a:rPr lang="en-US" dirty="0" smtClean="0"/>
              <a:t/>
            </a:r>
            <a:br>
              <a:rPr lang="en-US" dirty="0" smtClean="0"/>
            </a:br>
            <a:r>
              <a:rPr lang="en-US" sz="1200" b="0" i="0" kern="1200" dirty="0" smtClean="0">
                <a:solidFill>
                  <a:schemeClr val="tx1"/>
                </a:solidFill>
                <a:effectLst/>
                <a:latin typeface="+mn-lt"/>
                <a:ea typeface="+mn-ea"/>
                <a:cs typeface="+mn-cs"/>
              </a:rPr>
              <a:t>Therefore, Z must be the truth-teller, which gives us the following arrangement:</a:t>
            </a:r>
            <a:r>
              <a:rPr lang="en-US" dirty="0" smtClean="0"/>
              <a:t/>
            </a:r>
            <a:br>
              <a:rPr lang="en-US" dirty="0" smtClean="0"/>
            </a:br>
            <a:r>
              <a:rPr lang="en-US" sz="1200" b="0" i="0" kern="1200" dirty="0" smtClean="0">
                <a:solidFill>
                  <a:schemeClr val="tx1"/>
                </a:solidFill>
                <a:effectLst/>
                <a:latin typeface="+mn-lt"/>
                <a:ea typeface="+mn-ea"/>
                <a:cs typeface="+mn-cs"/>
              </a:rPr>
              <a:t>X → the Fast;</a:t>
            </a:r>
            <a:r>
              <a:rPr lang="en-US" dirty="0" smtClean="0"/>
              <a:t/>
            </a:r>
            <a:br>
              <a:rPr lang="en-US" dirty="0" smtClean="0"/>
            </a:br>
            <a:r>
              <a:rPr lang="en-US" sz="1200" b="0" i="0" kern="1200" dirty="0" smtClean="0">
                <a:solidFill>
                  <a:schemeClr val="tx1"/>
                </a:solidFill>
                <a:effectLst/>
                <a:latin typeface="+mn-lt"/>
                <a:ea typeface="+mn-ea"/>
                <a:cs typeface="+mn-cs"/>
              </a:rPr>
              <a:t>Y → the Beautiful;</a:t>
            </a:r>
            <a:r>
              <a:rPr lang="en-US" dirty="0" smtClean="0"/>
              <a:t/>
            </a:r>
            <a:br>
              <a:rPr lang="en-US" dirty="0" smtClean="0"/>
            </a:br>
            <a:r>
              <a:rPr lang="en-US" sz="1200" b="0" i="0" kern="1200" dirty="0" smtClean="0">
                <a:solidFill>
                  <a:schemeClr val="tx1"/>
                </a:solidFill>
                <a:effectLst/>
                <a:latin typeface="+mn-lt"/>
                <a:ea typeface="+mn-ea"/>
                <a:cs typeface="+mn-cs"/>
              </a:rPr>
              <a:t>Z → the Slow</a:t>
            </a:r>
            <a:r>
              <a:rPr lang="en-US" dirty="0" smtClean="0"/>
              <a:t/>
            </a:r>
            <a:br>
              <a:rPr lang="en-US" dirty="0" smtClean="0"/>
            </a:br>
            <a:r>
              <a:rPr lang="en-US" sz="1200" b="0" i="0" kern="1200" dirty="0" smtClean="0">
                <a:solidFill>
                  <a:schemeClr val="tx1"/>
                </a:solidFill>
                <a:effectLst/>
                <a:latin typeface="+mn-lt"/>
                <a:ea typeface="+mn-ea"/>
                <a:cs typeface="+mn-cs"/>
              </a:rPr>
              <a:t>Hence, Z is the Slow.</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74229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163177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B</a:t>
            </a:r>
          </a:p>
          <a:p>
            <a:r>
              <a:rPr lang="en-US" dirty="0"/>
              <a:t>Each among John, </a:t>
            </a:r>
            <a:r>
              <a:rPr lang="en-US" dirty="0" err="1"/>
              <a:t>Johny</a:t>
            </a:r>
            <a:r>
              <a:rPr lang="en-US" dirty="0"/>
              <a:t> and </a:t>
            </a:r>
            <a:r>
              <a:rPr lang="en-US" dirty="0" err="1"/>
              <a:t>Janardan</a:t>
            </a:r>
            <a:r>
              <a:rPr lang="en-US" dirty="0"/>
              <a:t> is an Alternator.</a:t>
            </a:r>
          </a:p>
          <a:p>
            <a:r>
              <a:rPr lang="en-US" dirty="0"/>
              <a:t>Let John's first statement be true and second be false;</a:t>
            </a:r>
          </a:p>
          <a:p>
            <a:r>
              <a:rPr lang="en-US" dirty="0"/>
              <a:t> 	I	II	Medal</a:t>
            </a:r>
          </a:p>
          <a:p>
            <a:r>
              <a:rPr lang="en-US" dirty="0"/>
              <a:t>John	T	F	Gold</a:t>
            </a:r>
          </a:p>
          <a:p>
            <a:r>
              <a:rPr lang="en-US" dirty="0" err="1"/>
              <a:t>Johny</a:t>
            </a:r>
            <a:r>
              <a:rPr lang="en-US" dirty="0"/>
              <a:t>	F	F	Silver</a:t>
            </a:r>
          </a:p>
          <a:p>
            <a:r>
              <a:rPr lang="en-US" dirty="0" err="1"/>
              <a:t>Janardan</a:t>
            </a:r>
            <a:r>
              <a:rPr lang="en-US" dirty="0"/>
              <a:t>	T	F	Bronze</a:t>
            </a:r>
          </a:p>
          <a:p>
            <a:r>
              <a:rPr lang="en-US" dirty="0"/>
              <a:t>Hence, </a:t>
            </a:r>
            <a:r>
              <a:rPr lang="en-US" dirty="0" err="1"/>
              <a:t>Johny</a:t>
            </a:r>
            <a:r>
              <a:rPr lang="en-US" dirty="0"/>
              <a:t> is not an Alternator, which means our initial assumption was false.</a:t>
            </a:r>
          </a:p>
          <a:p>
            <a:r>
              <a:rPr lang="en-US" dirty="0"/>
              <a:t>Let John's first statement be false and second be true:</a:t>
            </a:r>
          </a:p>
          <a:p>
            <a:endParaRPr lang="en-US" dirty="0"/>
          </a:p>
          <a:p>
            <a:r>
              <a:rPr lang="en-US" dirty="0"/>
              <a:t> 	I	II	Medal</a:t>
            </a:r>
          </a:p>
          <a:p>
            <a:r>
              <a:rPr lang="en-US" dirty="0"/>
              <a:t>John	F	T	Silver</a:t>
            </a:r>
          </a:p>
          <a:p>
            <a:r>
              <a:rPr lang="en-US" dirty="0" err="1"/>
              <a:t>Johny</a:t>
            </a:r>
            <a:r>
              <a:rPr lang="en-US" dirty="0"/>
              <a:t>	T	F	Bronze</a:t>
            </a:r>
          </a:p>
          <a:p>
            <a:r>
              <a:rPr lang="en-US" dirty="0" err="1"/>
              <a:t>Janardan</a:t>
            </a:r>
            <a:r>
              <a:rPr lang="en-US" dirty="0"/>
              <a:t>	F	T	Gold</a:t>
            </a:r>
          </a:p>
          <a:p>
            <a:r>
              <a:rPr lang="en-US" dirty="0"/>
              <a:t>Hence, </a:t>
            </a:r>
            <a:r>
              <a:rPr lang="en-US" dirty="0" err="1"/>
              <a:t>Janardan</a:t>
            </a:r>
            <a:r>
              <a:rPr lang="en-US" dirty="0"/>
              <a:t> ⇒ Gold medal</a:t>
            </a:r>
          </a:p>
          <a:p>
            <a:r>
              <a:rPr lang="en-US" dirty="0"/>
              <a:t>John ⇒ Silver medal</a:t>
            </a:r>
          </a:p>
          <a:p>
            <a:r>
              <a:rPr lang="en-US" dirty="0" err="1"/>
              <a:t>Johny</a:t>
            </a:r>
            <a:r>
              <a:rPr lang="en-US" dirty="0"/>
              <a:t> ⇒ Bronze medal</a:t>
            </a:r>
            <a:endParaRPr lang="en-US" sz="1200" i="0" kern="1200" dirty="0" smtClean="0">
              <a:solidFill>
                <a:schemeClr val="tx1"/>
              </a:solidFill>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574622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3751553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Assuming Sham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T	T	Ambala</a:t>
            </a:r>
          </a:p>
          <a:p>
            <a:r>
              <a:rPr lang="en-US" sz="1200" b="0" i="0" kern="1200" dirty="0" smtClean="0">
                <a:solidFill>
                  <a:schemeClr val="tx1"/>
                </a:solidFill>
                <a:effectLst/>
                <a:latin typeface="+mn-lt"/>
                <a:ea typeface="+mn-ea"/>
                <a:cs typeface="+mn-cs"/>
              </a:rPr>
              <a:t>Ram Lal	F	T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Mohan Lal	F	F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 Assuming Ram Lal always speaks the truth: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F	F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Ram Lal	T	T	Ambala</a:t>
            </a:r>
          </a:p>
          <a:p>
            <a:r>
              <a:rPr lang="en-US" sz="1200" b="0" i="0" kern="1200" dirty="0" smtClean="0">
                <a:solidFill>
                  <a:schemeClr val="tx1"/>
                </a:solidFill>
                <a:effectLst/>
                <a:latin typeface="+mn-lt"/>
                <a:ea typeface="+mn-ea"/>
                <a:cs typeface="+mn-cs"/>
              </a:rPr>
              <a:t>Mohan Lal	T	T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(iii) Assuming Mohan Lal always speaks the truth: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F	F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Ram Lal	T	T	Ambala</a:t>
            </a:r>
          </a:p>
          <a:p>
            <a:r>
              <a:rPr lang="en-US" sz="1200" b="0" i="0" kern="1200" dirty="0" smtClean="0">
                <a:solidFill>
                  <a:schemeClr val="tx1"/>
                </a:solidFill>
                <a:effectLst/>
                <a:latin typeface="+mn-lt"/>
                <a:ea typeface="+mn-ea"/>
                <a:cs typeface="+mn-cs"/>
              </a:rPr>
              <a:t>Mohan Lal	T	T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all three situations , it is concluded that Mohan Lal must be from </a:t>
            </a:r>
            <a:r>
              <a:rPr lang="en-US" sz="1200" b="0" i="0" kern="1200" dirty="0" err="1" smtClean="0">
                <a:solidFill>
                  <a:schemeClr val="tx1"/>
                </a:solidFill>
                <a:effectLst/>
                <a:latin typeface="+mn-lt"/>
                <a:ea typeface="+mn-ea"/>
                <a:cs typeface="+mn-cs"/>
              </a:rPr>
              <a:t>Panchkula</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12283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Assuming Sham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T	T	Ambala</a:t>
            </a:r>
          </a:p>
          <a:p>
            <a:r>
              <a:rPr lang="en-US" sz="1200" b="0" i="0" kern="1200" dirty="0" smtClean="0">
                <a:solidFill>
                  <a:schemeClr val="tx1"/>
                </a:solidFill>
                <a:effectLst/>
                <a:latin typeface="+mn-lt"/>
                <a:ea typeface="+mn-ea"/>
                <a:cs typeface="+mn-cs"/>
              </a:rPr>
              <a:t>Ram Lal	F	T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Mohan Lal	F	F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 Assuming Ram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F	F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Ram Lal	T	T	Ambala</a:t>
            </a:r>
          </a:p>
          <a:p>
            <a:r>
              <a:rPr lang="en-US" sz="1200" b="0" i="0" kern="1200" dirty="0" smtClean="0">
                <a:solidFill>
                  <a:schemeClr val="tx1"/>
                </a:solidFill>
                <a:effectLst/>
                <a:latin typeface="+mn-lt"/>
                <a:ea typeface="+mn-ea"/>
                <a:cs typeface="+mn-cs"/>
              </a:rPr>
              <a:t>Mohan Lal	T	T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(iii) Assuming  Mohan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F	F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Ram Lal	T	T	Ambala</a:t>
            </a:r>
          </a:p>
          <a:p>
            <a:r>
              <a:rPr lang="en-US" sz="1200" b="0" i="0" kern="1200" dirty="0" smtClean="0">
                <a:solidFill>
                  <a:schemeClr val="tx1"/>
                </a:solidFill>
                <a:effectLst/>
                <a:latin typeface="+mn-lt"/>
                <a:ea typeface="+mn-ea"/>
                <a:cs typeface="+mn-cs"/>
              </a:rPr>
              <a:t>Mohan Lal	T	T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the above situations, it is concluded that Ram Lal belongs to </a:t>
            </a:r>
            <a:r>
              <a:rPr lang="en-US" sz="1200" b="0" i="0" kern="1200" dirty="0" err="1" smtClean="0">
                <a:solidFill>
                  <a:schemeClr val="tx1"/>
                </a:solidFill>
                <a:effectLst/>
                <a:latin typeface="+mn-lt"/>
                <a:ea typeface="+mn-ea"/>
                <a:cs typeface="+mn-cs"/>
              </a:rPr>
              <a:t>Karnal</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1353631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Assuming Sham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T	T	Ambala</a:t>
            </a:r>
          </a:p>
          <a:p>
            <a:r>
              <a:rPr lang="en-US" sz="1200" b="0" i="0" kern="1200" dirty="0" smtClean="0">
                <a:solidFill>
                  <a:schemeClr val="tx1"/>
                </a:solidFill>
                <a:effectLst/>
                <a:latin typeface="+mn-lt"/>
                <a:ea typeface="+mn-ea"/>
                <a:cs typeface="+mn-cs"/>
              </a:rPr>
              <a:t>Ram Lal	F	T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Mohan Lal	F	F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 Assuming Ram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F	F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Ram Lal	T	T	Ambala</a:t>
            </a:r>
          </a:p>
          <a:p>
            <a:r>
              <a:rPr lang="en-US" sz="1200" b="0" i="0" kern="1200" dirty="0" smtClean="0">
                <a:solidFill>
                  <a:schemeClr val="tx1"/>
                </a:solidFill>
                <a:effectLst/>
                <a:latin typeface="+mn-lt"/>
                <a:ea typeface="+mn-ea"/>
                <a:cs typeface="+mn-cs"/>
              </a:rPr>
              <a:t>Mohan Lal	T	T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(iii) Assuming  Mohan Lal always speaks the truth:</a:t>
            </a:r>
          </a:p>
          <a:p>
            <a:r>
              <a:rPr lang="en-US" sz="1200" b="0" i="0" kern="1200" dirty="0" smtClean="0">
                <a:solidFill>
                  <a:schemeClr val="tx1"/>
                </a:solidFill>
                <a:effectLst/>
                <a:latin typeface="+mn-lt"/>
                <a:ea typeface="+mn-ea"/>
                <a:cs typeface="+mn-cs"/>
              </a:rPr>
              <a:t> 	I	II	City</a:t>
            </a:r>
          </a:p>
          <a:p>
            <a:r>
              <a:rPr lang="en-US" sz="1200" b="0" i="0" kern="1200" dirty="0" smtClean="0">
                <a:solidFill>
                  <a:schemeClr val="tx1"/>
                </a:solidFill>
                <a:effectLst/>
                <a:latin typeface="+mn-lt"/>
                <a:ea typeface="+mn-ea"/>
                <a:cs typeface="+mn-cs"/>
              </a:rPr>
              <a:t>Sham Lal	F	F	</a:t>
            </a:r>
            <a:r>
              <a:rPr lang="en-US" sz="1200" b="0" i="0" kern="1200" dirty="0" err="1" smtClean="0">
                <a:solidFill>
                  <a:schemeClr val="tx1"/>
                </a:solidFill>
                <a:effectLst/>
                <a:latin typeface="+mn-lt"/>
                <a:ea typeface="+mn-ea"/>
                <a:cs typeface="+mn-cs"/>
              </a:rPr>
              <a:t>Karnal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Ram Lal	T	T	Ambala</a:t>
            </a:r>
          </a:p>
          <a:p>
            <a:r>
              <a:rPr lang="en-US" sz="1200" b="0" i="0" kern="1200" dirty="0" smtClean="0">
                <a:solidFill>
                  <a:schemeClr val="tx1"/>
                </a:solidFill>
                <a:effectLst/>
                <a:latin typeface="+mn-lt"/>
                <a:ea typeface="+mn-ea"/>
                <a:cs typeface="+mn-cs"/>
              </a:rPr>
              <a:t>Mohan Lal	T	T	</a:t>
            </a:r>
            <a:r>
              <a:rPr lang="en-US" sz="1200" b="0" i="0" kern="1200" dirty="0" err="1" smtClean="0">
                <a:solidFill>
                  <a:schemeClr val="tx1"/>
                </a:solidFill>
                <a:effectLst/>
                <a:latin typeface="+mn-lt"/>
                <a:ea typeface="+mn-ea"/>
                <a:cs typeface="+mn-cs"/>
              </a:rPr>
              <a:t>Panchkula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 Mohan Lal is not from </a:t>
            </a:r>
            <a:r>
              <a:rPr lang="en-US" sz="1200" b="0" i="0" kern="1200" dirty="0" err="1" smtClean="0">
                <a:solidFill>
                  <a:schemeClr val="tx1"/>
                </a:solidFill>
                <a:effectLst/>
                <a:latin typeface="+mn-lt"/>
                <a:ea typeface="+mn-ea"/>
                <a:cs typeface="+mn-cs"/>
              </a:rPr>
              <a:t>Panchkula</a:t>
            </a:r>
            <a:r>
              <a:rPr lang="en-US" sz="1200" b="0" i="0" kern="1200" dirty="0" smtClean="0">
                <a:solidFill>
                  <a:schemeClr val="tx1"/>
                </a:solidFill>
                <a:effectLst/>
                <a:latin typeface="+mn-lt"/>
                <a:ea typeface="+mn-ea"/>
                <a:cs typeface="+mn-cs"/>
              </a:rPr>
              <a:t> is false.</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2270468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51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45114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19376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A</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only one person is wrong, so other two persons are telling the truth. Assume that the Freedom Party won the election. So, the statements of A and B are true as they satisfy our condition that 2 of them are truth tellers. Hence the Freedom Party wins the election.</a:t>
            </a:r>
          </a:p>
          <a:p>
            <a:r>
              <a:rPr lang="en-US" sz="1200" b="0" i="0" kern="1200" dirty="0" smtClean="0">
                <a:solidFill>
                  <a:schemeClr val="tx1"/>
                </a:solidFill>
                <a:effectLst/>
                <a:latin typeface="+mn-lt"/>
                <a:ea typeface="+mn-ea"/>
                <a:cs typeface="+mn-cs"/>
              </a:rPr>
              <a:t>If you assume that the Green Party won the election, statements of B and C become false which is violating the given condition.</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94751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05176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895850"/>
          </a:xfrm>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Let us assume Molu as the robber. So we can see that statement of </a:t>
            </a:r>
            <a:r>
              <a:rPr lang="en-US" sz="1200" b="0" i="0" kern="1200" dirty="0" err="1" smtClean="0">
                <a:solidFill>
                  <a:schemeClr val="tx1"/>
                </a:solidFill>
                <a:effectLst/>
                <a:latin typeface="+mn-lt"/>
                <a:ea typeface="+mn-ea"/>
                <a:cs typeface="+mn-cs"/>
              </a:rPr>
              <a:t>Tolu</a:t>
            </a:r>
            <a:r>
              <a:rPr lang="en-US" sz="1200" b="0" i="0" kern="1200" dirty="0" smtClean="0">
                <a:solidFill>
                  <a:schemeClr val="tx1"/>
                </a:solidFill>
                <a:effectLst/>
                <a:latin typeface="+mn-lt"/>
                <a:ea typeface="+mn-ea"/>
                <a:cs typeface="+mn-cs"/>
              </a:rPr>
              <a:t> is correct. But statement given by Molu is wrong. The statement given by </a:t>
            </a:r>
            <a:r>
              <a:rPr lang="en-US" sz="1200" b="0" i="0" kern="1200" dirty="0" err="1" smtClean="0">
                <a:solidFill>
                  <a:schemeClr val="tx1"/>
                </a:solidFill>
                <a:effectLst/>
                <a:latin typeface="+mn-lt"/>
                <a:ea typeface="+mn-ea"/>
                <a:cs typeface="+mn-cs"/>
              </a:rPr>
              <a:t>Golu</a:t>
            </a:r>
            <a:r>
              <a:rPr lang="en-US" sz="1200" b="0" i="0" kern="1200" dirty="0" smtClean="0">
                <a:solidFill>
                  <a:schemeClr val="tx1"/>
                </a:solidFill>
                <a:effectLst/>
                <a:latin typeface="+mn-lt"/>
                <a:ea typeface="+mn-ea"/>
                <a:cs typeface="+mn-cs"/>
              </a:rPr>
              <a:t> is also correct as he is pointing towards Molu as the robber. So 2 statements are correct which is the violation of the given condition.</a:t>
            </a:r>
            <a:r>
              <a:rPr lang="en-US" dirty="0" smtClean="0"/>
              <a:t/>
            </a:r>
            <a:br>
              <a:rPr lang="en-US" dirty="0" smtClean="0"/>
            </a:br>
            <a:r>
              <a:rPr lang="en-US" sz="1200" b="0" i="0" kern="1200" dirty="0" smtClean="0">
                <a:solidFill>
                  <a:schemeClr val="tx1"/>
                </a:solidFill>
                <a:effectLst/>
                <a:latin typeface="+mn-lt"/>
                <a:ea typeface="+mn-ea"/>
                <a:cs typeface="+mn-cs"/>
              </a:rPr>
              <a:t>Assume </a:t>
            </a:r>
            <a:r>
              <a:rPr lang="en-US" sz="1200" b="0" i="0" kern="1200" dirty="0" err="1" smtClean="0">
                <a:solidFill>
                  <a:schemeClr val="tx1"/>
                </a:solidFill>
                <a:effectLst/>
                <a:latin typeface="+mn-lt"/>
                <a:ea typeface="+mn-ea"/>
                <a:cs typeface="+mn-cs"/>
              </a:rPr>
              <a:t>Tolu</a:t>
            </a:r>
            <a:r>
              <a:rPr lang="en-US" sz="1200" b="0" i="0" kern="1200" dirty="0" smtClean="0">
                <a:solidFill>
                  <a:schemeClr val="tx1"/>
                </a:solidFill>
                <a:effectLst/>
                <a:latin typeface="+mn-lt"/>
                <a:ea typeface="+mn-ea"/>
                <a:cs typeface="+mn-cs"/>
              </a:rPr>
              <a:t> is the robber. Then we can see that except Molu’s statement, remaining two statements becomes false. So </a:t>
            </a:r>
            <a:r>
              <a:rPr lang="en-US" sz="1200" b="0" i="0" kern="1200" dirty="0" err="1" smtClean="0">
                <a:solidFill>
                  <a:schemeClr val="tx1"/>
                </a:solidFill>
                <a:effectLst/>
                <a:latin typeface="+mn-lt"/>
                <a:ea typeface="+mn-ea"/>
                <a:cs typeface="+mn-cs"/>
              </a:rPr>
              <a:t>Tolu</a:t>
            </a:r>
            <a:r>
              <a:rPr lang="en-US" sz="1200" b="0" i="0" kern="1200" dirty="0" smtClean="0">
                <a:solidFill>
                  <a:schemeClr val="tx1"/>
                </a:solidFill>
                <a:effectLst/>
                <a:latin typeface="+mn-lt"/>
                <a:ea typeface="+mn-ea"/>
                <a:cs typeface="+mn-cs"/>
              </a:rPr>
              <a:t> is the robber.	</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59712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endParaRPr lang="en-US" sz="4800" b="1" dirty="0" smtClean="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a:latin typeface="Nunito Sans" panose="00000500000000000000" pitchFamily="2" charset="0"/>
              </a:rPr>
              <a:t>In </a:t>
            </a:r>
            <a:r>
              <a:rPr lang="en-US" sz="2500" dirty="0" err="1" smtClean="0">
                <a:latin typeface="Nunito Sans" panose="00000500000000000000" pitchFamily="2" charset="0"/>
              </a:rPr>
              <a:t>Honololo</a:t>
            </a:r>
            <a:r>
              <a:rPr lang="en-US" sz="2500" dirty="0" smtClean="0">
                <a:latin typeface="Nunito Sans" panose="00000500000000000000" pitchFamily="2" charset="0"/>
              </a:rPr>
              <a:t> Island, </a:t>
            </a:r>
            <a:r>
              <a:rPr lang="en-US" sz="2500" dirty="0">
                <a:latin typeface="Nunito Sans" panose="00000500000000000000" pitchFamily="2" charset="0"/>
              </a:rPr>
              <a:t>there are two types of people-truth tellers and liars. Truth-tellers always speak truth and liars always </a:t>
            </a:r>
            <a:r>
              <a:rPr lang="en-US" sz="2500" dirty="0" err="1">
                <a:latin typeface="Nunito Sans" panose="00000500000000000000" pitchFamily="2" charset="0"/>
              </a:rPr>
              <a:t>lie.I</a:t>
            </a:r>
            <a:r>
              <a:rPr lang="en-US" sz="2500" dirty="0">
                <a:latin typeface="Nunito Sans" panose="00000500000000000000" pitchFamily="2" charset="0"/>
              </a:rPr>
              <a:t> met three residents Ho</a:t>
            </a:r>
            <a:r>
              <a:rPr lang="en-US" sz="2500" dirty="0" smtClean="0">
                <a:latin typeface="Nunito Sans" panose="00000500000000000000" pitchFamily="2" charset="0"/>
              </a:rPr>
              <a:t>, Lo</a:t>
            </a:r>
            <a:r>
              <a:rPr lang="en-US" sz="2500" dirty="0">
                <a:latin typeface="Nunito Sans" panose="00000500000000000000" pitchFamily="2" charset="0"/>
              </a:rPr>
              <a:t>, and Po, and asked them "who among you is the liar</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Following are their replies.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Ho</a:t>
            </a:r>
            <a:r>
              <a:rPr lang="en-US" sz="2500" dirty="0" smtClean="0">
                <a:latin typeface="Nunito Sans" panose="00000500000000000000" pitchFamily="2" charset="0"/>
              </a:rPr>
              <a:t>:	I </a:t>
            </a:r>
            <a:r>
              <a:rPr lang="en-US" sz="2500" dirty="0">
                <a:latin typeface="Nunito Sans" panose="00000500000000000000" pitchFamily="2" charset="0"/>
              </a:rPr>
              <a:t>am a truth-teller.</a:t>
            </a:r>
          </a:p>
          <a:p>
            <a:pPr algn="just"/>
            <a:r>
              <a:rPr lang="en-US" sz="2500" dirty="0" smtClean="0">
                <a:latin typeface="Nunito Sans" panose="00000500000000000000" pitchFamily="2" charset="0"/>
              </a:rPr>
              <a:t>Lo:	Ho </a:t>
            </a:r>
            <a:r>
              <a:rPr lang="en-US" sz="2500" dirty="0">
                <a:latin typeface="Nunito Sans" panose="00000500000000000000" pitchFamily="2" charset="0"/>
              </a:rPr>
              <a:t>is not a truth-teller.</a:t>
            </a:r>
          </a:p>
          <a:p>
            <a:pPr algn="just"/>
            <a:r>
              <a:rPr lang="en-US" sz="2500" dirty="0" smtClean="0">
                <a:latin typeface="Nunito Sans" panose="00000500000000000000" pitchFamily="2" charset="0"/>
              </a:rPr>
              <a:t>Po:	Lois </a:t>
            </a:r>
            <a:r>
              <a:rPr lang="en-US" sz="2500" dirty="0">
                <a:latin typeface="Nunito Sans" panose="00000500000000000000" pitchFamily="2" charset="0"/>
              </a:rPr>
              <a:t>not a liar.</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If it is known that exactly </a:t>
            </a:r>
            <a:r>
              <a:rPr lang="en-US" sz="2500" dirty="0" smtClean="0">
                <a:latin typeface="Nunito Sans" panose="00000500000000000000" pitchFamily="2" charset="0"/>
              </a:rPr>
              <a:t>one person </a:t>
            </a:r>
            <a:r>
              <a:rPr lang="en-US" sz="2500" dirty="0">
                <a:latin typeface="Nunito Sans" panose="00000500000000000000" pitchFamily="2" charset="0"/>
              </a:rPr>
              <a:t>among them is a liar and the other two are truth-tellers</a:t>
            </a:r>
            <a:r>
              <a:rPr lang="en-US" sz="2500" dirty="0" smtClean="0">
                <a:latin typeface="Nunito Sans" panose="00000500000000000000" pitchFamily="2" charset="0"/>
              </a:rPr>
              <a:t>, then </a:t>
            </a:r>
            <a:r>
              <a:rPr lang="en-US" sz="2500" dirty="0">
                <a:latin typeface="Nunito Sans" panose="00000500000000000000" pitchFamily="2" charset="0"/>
              </a:rPr>
              <a:t>who among them is the liar?</a:t>
            </a:r>
          </a:p>
        </p:txBody>
      </p:sp>
    </p:spTree>
    <p:extLst>
      <p:ext uri="{BB962C8B-B14F-4D97-AF65-F5344CB8AC3E}">
        <p14:creationId xmlns:p14="http://schemas.microsoft.com/office/powerpoint/2010/main" val="1085198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075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49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24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88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75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Ho</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49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246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Po</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88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74715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On an Island, three types of tribes live- </a:t>
            </a:r>
            <a:r>
              <a:rPr lang="en-US" sz="2500" dirty="0" err="1">
                <a:latin typeface="Nunito Sans" panose="00000500000000000000" pitchFamily="2" charset="0"/>
              </a:rPr>
              <a:t>Saca</a:t>
            </a:r>
            <a:r>
              <a:rPr lang="en-US" sz="2500" dirty="0">
                <a:latin typeface="Nunito Sans" panose="00000500000000000000" pitchFamily="2" charset="0"/>
              </a:rPr>
              <a:t>, </a:t>
            </a:r>
            <a:r>
              <a:rPr lang="en-US" sz="2500" dirty="0" err="1">
                <a:latin typeface="Nunito Sans" panose="00000500000000000000" pitchFamily="2" charset="0"/>
              </a:rPr>
              <a:t>Jhav</a:t>
            </a:r>
            <a:r>
              <a:rPr lang="en-US" sz="2500" dirty="0">
                <a:latin typeface="Nunito Sans" panose="00000500000000000000" pitchFamily="2" charset="0"/>
              </a:rPr>
              <a:t> and Lobe. </a:t>
            </a:r>
            <a:r>
              <a:rPr lang="en-US" sz="2500" dirty="0" err="1">
                <a:latin typeface="Nunito Sans" panose="00000500000000000000" pitchFamily="2" charset="0"/>
              </a:rPr>
              <a:t>Sacas</a:t>
            </a:r>
            <a:r>
              <a:rPr lang="en-US" sz="2500" dirty="0">
                <a:latin typeface="Nunito Sans" panose="00000500000000000000" pitchFamily="2" charset="0"/>
              </a:rPr>
              <a:t>’ always tell the truth, </a:t>
            </a:r>
            <a:r>
              <a:rPr lang="en-US" sz="2500" dirty="0" err="1">
                <a:latin typeface="Nunito Sans" panose="00000500000000000000" pitchFamily="2" charset="0"/>
              </a:rPr>
              <a:t>Jhavs</a:t>
            </a:r>
            <a:r>
              <a:rPr lang="en-US" sz="2500" dirty="0">
                <a:latin typeface="Nunito Sans" panose="00000500000000000000" pitchFamily="2" charset="0"/>
              </a:rPr>
              <a:t>’ always lie and Lobes’ tell the truth and lie alternating (they can tell truth first or lie first). Three persons (of different tribes) from this Island give these statements.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GABE</a:t>
            </a:r>
            <a:r>
              <a:rPr lang="en-US" sz="2500" dirty="0">
                <a:latin typeface="Nunito Sans" panose="00000500000000000000" pitchFamily="2" charset="0"/>
              </a:rPr>
              <a:t>: </a:t>
            </a:r>
            <a:r>
              <a:rPr lang="en-US" sz="2500" dirty="0" smtClean="0">
                <a:latin typeface="Nunito Sans" panose="00000500000000000000" pitchFamily="2" charset="0"/>
              </a:rPr>
              <a:t>	UCKO </a:t>
            </a:r>
            <a:r>
              <a:rPr lang="en-US" sz="2500" dirty="0">
                <a:latin typeface="Nunito Sans" panose="00000500000000000000" pitchFamily="2" charset="0"/>
              </a:rPr>
              <a:t>is of </a:t>
            </a:r>
            <a:r>
              <a:rPr lang="en-US" sz="2500" dirty="0" err="1">
                <a:latin typeface="Nunito Sans" panose="00000500000000000000" pitchFamily="2" charset="0"/>
              </a:rPr>
              <a:t>Sacas</a:t>
            </a:r>
            <a:r>
              <a:rPr lang="en-US" sz="2500" dirty="0">
                <a:latin typeface="Nunito Sans" panose="00000500000000000000" pitchFamily="2" charset="0"/>
              </a:rPr>
              <a:t> tribe; I am of Lobe tribe</a:t>
            </a:r>
          </a:p>
          <a:p>
            <a:pPr algn="just"/>
            <a:r>
              <a:rPr lang="en-US" sz="2500" dirty="0">
                <a:latin typeface="Nunito Sans" panose="00000500000000000000" pitchFamily="2" charset="0"/>
              </a:rPr>
              <a:t>BORRIS: </a:t>
            </a:r>
            <a:r>
              <a:rPr lang="en-US" sz="2500" dirty="0" smtClean="0">
                <a:latin typeface="Nunito Sans" panose="00000500000000000000" pitchFamily="2" charset="0"/>
              </a:rPr>
              <a:t>	GABE </a:t>
            </a:r>
            <a:r>
              <a:rPr lang="en-US" sz="2500" dirty="0">
                <a:latin typeface="Nunito Sans" panose="00000500000000000000" pitchFamily="2" charset="0"/>
              </a:rPr>
              <a:t>is of </a:t>
            </a:r>
            <a:r>
              <a:rPr lang="en-US" sz="2500" dirty="0" err="1">
                <a:latin typeface="Nunito Sans" panose="00000500000000000000" pitchFamily="2" charset="0"/>
              </a:rPr>
              <a:t>Jhavs</a:t>
            </a:r>
            <a:r>
              <a:rPr lang="en-US" sz="2500" dirty="0">
                <a:latin typeface="Nunito Sans" panose="00000500000000000000" pitchFamily="2" charset="0"/>
              </a:rPr>
              <a:t> tribe; I am of </a:t>
            </a:r>
            <a:r>
              <a:rPr lang="en-US" sz="2500" dirty="0" err="1">
                <a:latin typeface="Nunito Sans" panose="00000500000000000000" pitchFamily="2" charset="0"/>
              </a:rPr>
              <a:t>Sacas</a:t>
            </a:r>
            <a:r>
              <a:rPr lang="en-US" sz="2500" dirty="0">
                <a:latin typeface="Nunito Sans" panose="00000500000000000000" pitchFamily="2" charset="0"/>
              </a:rPr>
              <a:t> Tribe</a:t>
            </a:r>
          </a:p>
          <a:p>
            <a:pPr algn="just"/>
            <a:r>
              <a:rPr lang="en-US" sz="2500" dirty="0">
                <a:latin typeface="Nunito Sans" panose="00000500000000000000" pitchFamily="2" charset="0"/>
              </a:rPr>
              <a:t>UCKO: </a:t>
            </a:r>
            <a:r>
              <a:rPr lang="en-US" sz="2500" dirty="0" smtClean="0">
                <a:latin typeface="Nunito Sans" panose="00000500000000000000" pitchFamily="2" charset="0"/>
              </a:rPr>
              <a:t>	BORRIS </a:t>
            </a:r>
            <a:r>
              <a:rPr lang="en-US" sz="2500" dirty="0">
                <a:latin typeface="Nunito Sans" panose="00000500000000000000" pitchFamily="2" charset="0"/>
              </a:rPr>
              <a:t>is of </a:t>
            </a:r>
            <a:r>
              <a:rPr lang="en-US" sz="2500" dirty="0" err="1">
                <a:latin typeface="Nunito Sans" panose="00000500000000000000" pitchFamily="2" charset="0"/>
              </a:rPr>
              <a:t>Jhavs</a:t>
            </a:r>
            <a:r>
              <a:rPr lang="en-US" sz="2500" dirty="0">
                <a:latin typeface="Nunito Sans" panose="00000500000000000000" pitchFamily="2" charset="0"/>
              </a:rPr>
              <a:t> tribe; I am of Lobe tribe.</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GABE </a:t>
            </a:r>
            <a:r>
              <a:rPr lang="en-US" sz="2500" dirty="0">
                <a:latin typeface="Nunito Sans" panose="00000500000000000000" pitchFamily="2" charset="0"/>
              </a:rPr>
              <a:t>belongs to which tribe?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061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075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49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24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88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7514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Sacas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4990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Jhavs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246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Lobe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88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a:t>
            </a:r>
            <a:r>
              <a:rPr lang="en-US" sz="2500" dirty="0" err="1" smtClean="0">
                <a:latin typeface="Nunito Sans" panose="00000500000000000000" pitchFamily="2" charset="0"/>
              </a:rPr>
              <a:t>Sacas</a:t>
            </a:r>
            <a:r>
              <a:rPr lang="en-US" sz="2500" dirty="0" smtClean="0">
                <a:latin typeface="Nunito Sans" panose="00000500000000000000" pitchFamily="2" charset="0"/>
              </a:rPr>
              <a:t> </a:t>
            </a:r>
            <a:r>
              <a:rPr lang="en-US" sz="2500" dirty="0">
                <a:latin typeface="Nunito Sans" panose="00000500000000000000" pitchFamily="2" charset="0"/>
              </a:rPr>
              <a:t>or </a:t>
            </a:r>
            <a:r>
              <a:rPr lang="en-US" sz="2500" dirty="0" smtClean="0">
                <a:latin typeface="Nunito Sans" panose="00000500000000000000" pitchFamily="2" charset="0"/>
              </a:rPr>
              <a:t>Lobe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07215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dirty="0">
                <a:latin typeface="Nunito Sans" panose="00000500000000000000" pitchFamily="2" charset="0"/>
              </a:rPr>
              <a:t>Consider the following statements and answer the questions that follow.</a:t>
            </a:r>
          </a:p>
          <a:p>
            <a:pPr algn="just"/>
            <a:r>
              <a:rPr lang="en-US" sz="2500" dirty="0">
                <a:latin typeface="Nunito Sans" panose="00000500000000000000" pitchFamily="2" charset="0"/>
              </a:rPr>
              <a:t>Three criminals were arrested for shop lifting. However, when interrogated, only one of them told the truth in both his statements, while the other two each told one true statement and one lie. The statements were:</a:t>
            </a:r>
          </a:p>
          <a:p>
            <a:pPr algn="just"/>
            <a:endParaRPr lang="en-US" sz="2500" dirty="0" smtClean="0">
              <a:latin typeface="Nunito Sans" panose="00000500000000000000" pitchFamily="2" charset="0"/>
            </a:endParaRPr>
          </a:p>
          <a:p>
            <a:pPr algn="just"/>
            <a:r>
              <a:rPr lang="en-US" sz="2500" dirty="0" err="1" smtClean="0">
                <a:latin typeface="Nunito Sans" panose="00000500000000000000" pitchFamily="2" charset="0"/>
              </a:rPr>
              <a:t>Ti-Ti</a:t>
            </a:r>
            <a:r>
              <a:rPr lang="en-US" sz="2500" dirty="0">
                <a:latin typeface="Nunito Sans" panose="00000500000000000000" pitchFamily="2" charset="0"/>
              </a:rPr>
              <a:t>: </a:t>
            </a:r>
            <a:r>
              <a:rPr lang="en-US" sz="2500" dirty="0" smtClean="0">
                <a:latin typeface="Nunito Sans" panose="00000500000000000000" pitchFamily="2" charset="0"/>
              </a:rPr>
              <a:t>		(</a:t>
            </a:r>
            <a:r>
              <a:rPr lang="en-US" sz="2500" dirty="0">
                <a:latin typeface="Nunito Sans" panose="00000500000000000000" pitchFamily="2" charset="0"/>
              </a:rPr>
              <a:t>a) </a:t>
            </a:r>
            <a:r>
              <a:rPr lang="en-US" sz="2500" dirty="0" err="1">
                <a:latin typeface="Nunito Sans" panose="00000500000000000000" pitchFamily="2" charset="0"/>
              </a:rPr>
              <a:t>Chi-chi</a:t>
            </a:r>
            <a:r>
              <a:rPr lang="en-US" sz="2500" dirty="0">
                <a:latin typeface="Nunito Sans" panose="00000500000000000000" pitchFamily="2" charset="0"/>
              </a:rPr>
              <a:t> passed the goods</a:t>
            </a:r>
            <a:r>
              <a:rPr lang="en-US" sz="2500" dirty="0" smtClean="0">
                <a:latin typeface="Nunito Sans" panose="00000500000000000000" pitchFamily="2" charset="0"/>
              </a:rPr>
              <a:t>.</a:t>
            </a:r>
          </a:p>
          <a:p>
            <a:pPr algn="just"/>
            <a:r>
              <a:rPr lang="en-US" sz="2500" dirty="0">
                <a:latin typeface="Nunito Sans" panose="00000500000000000000" pitchFamily="2" charset="0"/>
              </a:rPr>
              <a:t>	</a:t>
            </a:r>
            <a:r>
              <a:rPr lang="en-US" sz="2500" dirty="0" smtClean="0">
                <a:latin typeface="Nunito Sans" panose="00000500000000000000" pitchFamily="2" charset="0"/>
              </a:rPr>
              <a:t>	(</a:t>
            </a:r>
            <a:r>
              <a:rPr lang="en-US" sz="2500" dirty="0">
                <a:latin typeface="Nunito Sans" panose="00000500000000000000" pitchFamily="2" charset="0"/>
              </a:rPr>
              <a:t>b) Ki- Ki created the diversion.</a:t>
            </a:r>
          </a:p>
          <a:p>
            <a:pPr algn="just"/>
            <a:r>
              <a:rPr lang="en-US" sz="2500" dirty="0">
                <a:latin typeface="Nunito Sans" panose="00000500000000000000" pitchFamily="2" charset="0"/>
              </a:rPr>
              <a:t>Ki-Ki : </a:t>
            </a:r>
            <a:r>
              <a:rPr lang="en-US" sz="2500" dirty="0" smtClean="0">
                <a:latin typeface="Nunito Sans" panose="00000500000000000000" pitchFamily="2" charset="0"/>
              </a:rPr>
              <a:t>	(</a:t>
            </a:r>
            <a:r>
              <a:rPr lang="en-US" sz="2500" dirty="0">
                <a:latin typeface="Nunito Sans" panose="00000500000000000000" pitchFamily="2" charset="0"/>
              </a:rPr>
              <a:t>a) </a:t>
            </a:r>
            <a:r>
              <a:rPr lang="en-US" sz="2500" dirty="0" err="1">
                <a:latin typeface="Nunito Sans" panose="00000500000000000000" pitchFamily="2" charset="0"/>
              </a:rPr>
              <a:t>Ti-Ti</a:t>
            </a:r>
            <a:r>
              <a:rPr lang="en-US" sz="2500" dirty="0">
                <a:latin typeface="Nunito Sans" panose="00000500000000000000" pitchFamily="2" charset="0"/>
              </a:rPr>
              <a:t> passed the goods</a:t>
            </a:r>
            <a:r>
              <a:rPr lang="en-US" sz="2500" dirty="0" smtClean="0">
                <a:latin typeface="Nunito Sans" panose="00000500000000000000" pitchFamily="2" charset="0"/>
              </a:rPr>
              <a:t>.	</a:t>
            </a:r>
          </a:p>
          <a:p>
            <a:pPr algn="just"/>
            <a:r>
              <a:rPr lang="en-US" sz="2500" dirty="0">
                <a:latin typeface="Nunito Sans" panose="00000500000000000000" pitchFamily="2" charset="0"/>
              </a:rPr>
              <a:t>	</a:t>
            </a:r>
            <a:r>
              <a:rPr lang="en-US" sz="2500" dirty="0" smtClean="0">
                <a:latin typeface="Nunito Sans" panose="00000500000000000000" pitchFamily="2" charset="0"/>
              </a:rPr>
              <a:t>	(</a:t>
            </a:r>
            <a:r>
              <a:rPr lang="en-US" sz="2500" dirty="0">
                <a:latin typeface="Nunito Sans" panose="00000500000000000000" pitchFamily="2" charset="0"/>
              </a:rPr>
              <a:t>b) I created the diversion.</a:t>
            </a:r>
          </a:p>
          <a:p>
            <a:pPr algn="just"/>
            <a:r>
              <a:rPr lang="en-US" sz="2500" dirty="0">
                <a:latin typeface="Nunito Sans" panose="00000500000000000000" pitchFamily="2" charset="0"/>
              </a:rPr>
              <a:t>Chi-Chi : </a:t>
            </a:r>
            <a:r>
              <a:rPr lang="en-US" sz="2500" dirty="0" smtClean="0">
                <a:latin typeface="Nunito Sans" panose="00000500000000000000" pitchFamily="2" charset="0"/>
              </a:rPr>
              <a:t>	(</a:t>
            </a:r>
            <a:r>
              <a:rPr lang="en-US" sz="2500" dirty="0">
                <a:latin typeface="Nunito Sans" panose="00000500000000000000" pitchFamily="2" charset="0"/>
              </a:rPr>
              <a:t>a) I took the goods out of the shop</a:t>
            </a:r>
            <a:r>
              <a:rPr lang="en-US" sz="2500" dirty="0" smtClean="0">
                <a:latin typeface="Nunito Sans" panose="00000500000000000000" pitchFamily="2" charset="0"/>
              </a:rPr>
              <a:t>.</a:t>
            </a:r>
          </a:p>
          <a:p>
            <a:pPr algn="just"/>
            <a:r>
              <a:rPr lang="en-US" sz="2500" dirty="0">
                <a:latin typeface="Nunito Sans" panose="00000500000000000000" pitchFamily="2" charset="0"/>
              </a:rPr>
              <a:t>	</a:t>
            </a:r>
            <a:r>
              <a:rPr lang="en-US" sz="2500" dirty="0" smtClean="0">
                <a:latin typeface="Nunito Sans" panose="00000500000000000000" pitchFamily="2" charset="0"/>
              </a:rPr>
              <a:t>	(</a:t>
            </a:r>
            <a:r>
              <a:rPr lang="en-US" sz="2500" dirty="0">
                <a:latin typeface="Nunito Sans" panose="00000500000000000000" pitchFamily="2" charset="0"/>
              </a:rPr>
              <a:t>b) Ki-Ki passed goods.</a:t>
            </a:r>
          </a:p>
        </p:txBody>
      </p:sp>
    </p:spTree>
    <p:extLst>
      <p:ext uri="{BB962C8B-B14F-4D97-AF65-F5344CB8AC3E}">
        <p14:creationId xmlns:p14="http://schemas.microsoft.com/office/powerpoint/2010/main" val="889616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Ti-Ti</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Chi-chi</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Ki-Ki</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1 or 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created the diversion?</a:t>
            </a:r>
          </a:p>
        </p:txBody>
      </p:sp>
    </p:spTree>
    <p:extLst>
      <p:ext uri="{BB962C8B-B14F-4D97-AF65-F5344CB8AC3E}">
        <p14:creationId xmlns:p14="http://schemas.microsoft.com/office/powerpoint/2010/main" val="138507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Chi-Chi </a:t>
            </a:r>
            <a:r>
              <a:rPr lang="en-US" sz="2500" dirty="0">
                <a:latin typeface="Nunito Sans" panose="00000500000000000000" pitchFamily="2" charset="0"/>
              </a:rPr>
              <a:t>created the diversion.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smtClean="0">
                <a:latin typeface="Nunito Sans" panose="00000500000000000000" pitchFamily="2" charset="0"/>
              </a:rPr>
              <a:t>Ti-Ti</a:t>
            </a:r>
            <a:r>
              <a:rPr lang="en-US" sz="2500" dirty="0" smtClean="0">
                <a:latin typeface="Nunito Sans" panose="00000500000000000000" pitchFamily="2" charset="0"/>
              </a:rPr>
              <a:t> </a:t>
            </a:r>
            <a:r>
              <a:rPr lang="en-US" sz="2500" dirty="0">
                <a:latin typeface="Nunito Sans" panose="00000500000000000000" pitchFamily="2" charset="0"/>
              </a:rPr>
              <a:t>took the goods out of the shop.</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Chi-Chi passed the goods.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Ti-Ti</a:t>
            </a:r>
            <a:r>
              <a:rPr lang="en-US" sz="2500" dirty="0">
                <a:latin typeface="Nunito Sans" panose="00000500000000000000" pitchFamily="2" charset="0"/>
              </a:rPr>
              <a:t> passed the goods.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these statements is correct?</a:t>
            </a:r>
          </a:p>
        </p:txBody>
      </p:sp>
    </p:spTree>
    <p:extLst>
      <p:ext uri="{BB962C8B-B14F-4D97-AF65-F5344CB8AC3E}">
        <p14:creationId xmlns:p14="http://schemas.microsoft.com/office/powerpoint/2010/main" val="2443483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These questions are based on the following information.</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There </a:t>
            </a:r>
            <a:r>
              <a:rPr lang="en-US" sz="2500" dirty="0">
                <a:latin typeface="Nunito Sans" panose="00000500000000000000" pitchFamily="2" charset="0"/>
              </a:rPr>
              <a:t>are four persons - A, B, C and D - each of whom plays exactly one game from amongst Cricket, Football, Table-Tennis and Tennis. No game is played by two persons. Each person gives two replies to any question asked to them. At least one person among them always speaks the truth and at least one person always tells lies. There is at least one person who always alternates between the truth and lie in any order.</a:t>
            </a:r>
          </a:p>
          <a:p>
            <a:pPr algn="just"/>
            <a:r>
              <a:rPr lang="en-US" sz="2500" dirty="0">
                <a:latin typeface="Nunito Sans" panose="00000500000000000000" pitchFamily="2" charset="0"/>
              </a:rPr>
              <a:t>When asked about the names of the persons and the respective games played by them, following were their replies</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7445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smtClean="0">
                <a:latin typeface="Nunito Sans" panose="00000500000000000000" pitchFamily="2" charset="0"/>
              </a:rPr>
              <a:t>A </a:t>
            </a:r>
            <a:r>
              <a:rPr lang="en-US" sz="2500" dirty="0">
                <a:latin typeface="Nunito Sans" panose="00000500000000000000" pitchFamily="2" charset="0"/>
              </a:rPr>
              <a:t>: I play Cricket. C plays Cricket.</a:t>
            </a:r>
          </a:p>
          <a:p>
            <a:pPr algn="just"/>
            <a:r>
              <a:rPr lang="en-US" sz="2500" dirty="0">
                <a:latin typeface="Nunito Sans" panose="00000500000000000000" pitchFamily="2" charset="0"/>
              </a:rPr>
              <a:t>B : I play Tennis. D plays Tennis.</a:t>
            </a:r>
          </a:p>
          <a:p>
            <a:pPr algn="just"/>
            <a:r>
              <a:rPr lang="en-US" sz="2500" dirty="0">
                <a:latin typeface="Nunito Sans" panose="00000500000000000000" pitchFamily="2" charset="0"/>
              </a:rPr>
              <a:t>C : A plays Table-Tennis. B plays Cricket.</a:t>
            </a:r>
          </a:p>
          <a:p>
            <a:pPr algn="just"/>
            <a:r>
              <a:rPr lang="en-US" sz="2500" dirty="0">
                <a:latin typeface="Nunito Sans" panose="00000500000000000000" pitchFamily="2" charset="0"/>
              </a:rPr>
              <a:t>D : C plays Football. I play Table-Tennis.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It </a:t>
            </a:r>
            <a:r>
              <a:rPr lang="en-US" sz="2500" dirty="0">
                <a:latin typeface="Nunito Sans" panose="00000500000000000000" pitchFamily="2" charset="0"/>
              </a:rPr>
              <a:t>is also known that D plays Tennis and a definite arrangement can be obtained from the statements given by each person.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28321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A</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B</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among the following plays Cricket?</a:t>
            </a:r>
          </a:p>
        </p:txBody>
      </p:sp>
    </p:spTree>
    <p:extLst>
      <p:ext uri="{BB962C8B-B14F-4D97-AF65-F5344CB8AC3E}">
        <p14:creationId xmlns:p14="http://schemas.microsoft.com/office/powerpoint/2010/main" val="835853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A</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B</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among the following always speaks the truth?</a:t>
            </a:r>
          </a:p>
        </p:txBody>
      </p:sp>
    </p:spTree>
    <p:extLst>
      <p:ext uri="{BB962C8B-B14F-4D97-AF65-F5344CB8AC3E}">
        <p14:creationId xmlns:p14="http://schemas.microsoft.com/office/powerpoint/2010/main" val="3252453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and D</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and C</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and B</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and 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smtClean="0">
                <a:latin typeface="Nunito Sans" panose="00000500000000000000" pitchFamily="2" charset="0"/>
              </a:rPr>
              <a:t>Who </a:t>
            </a:r>
            <a:r>
              <a:rPr lang="en-US" sz="2500" dirty="0">
                <a:latin typeface="Nunito Sans" panose="00000500000000000000" pitchFamily="2" charset="0"/>
              </a:rPr>
              <a:t>are the two persons who always alternate between the truth and lie?</a:t>
            </a:r>
          </a:p>
        </p:txBody>
      </p:sp>
    </p:spTree>
    <p:extLst>
      <p:ext uri="{BB962C8B-B14F-4D97-AF65-F5344CB8AC3E}">
        <p14:creationId xmlns:p14="http://schemas.microsoft.com/office/powerpoint/2010/main" val="2700212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b="1" dirty="0">
                <a:latin typeface="Nunito Sans" panose="00000500000000000000" pitchFamily="2" charset="0"/>
              </a:rPr>
              <a:t>Select the correct alternative from the given choices.</a:t>
            </a:r>
          </a:p>
          <a:p>
            <a:pPr algn="just"/>
            <a:r>
              <a:rPr lang="en-US" sz="2500" dirty="0" err="1">
                <a:latin typeface="Nunito Sans" panose="00000500000000000000" pitchFamily="2" charset="0"/>
              </a:rPr>
              <a:t>Bholu</a:t>
            </a:r>
            <a:r>
              <a:rPr lang="en-US" sz="2500" dirty="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a:t>
            </a:r>
            <a:r>
              <a:rPr lang="en-US" sz="2500" dirty="0" err="1">
                <a:latin typeface="Nunito Sans" panose="00000500000000000000" pitchFamily="2" charset="0"/>
              </a:rPr>
              <a:t>Dholu</a:t>
            </a:r>
            <a:r>
              <a:rPr lang="en-US" sz="2500" dirty="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and </a:t>
            </a:r>
            <a:r>
              <a:rPr lang="en-US" sz="2500" dirty="0" err="1">
                <a:latin typeface="Nunito Sans" panose="00000500000000000000" pitchFamily="2" charset="0"/>
              </a:rPr>
              <a:t>Golu</a:t>
            </a:r>
            <a:r>
              <a:rPr lang="en-US" sz="2500" dirty="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participated in a quiz contest and each one of them received exactly one position amongst the Senior Manager, Manager, and Assistant Manager. When asked, "Who among you three is the senior manager?", following were their replies:</a:t>
            </a:r>
          </a:p>
          <a:p>
            <a:pPr algn="just"/>
            <a:endParaRPr lang="en-US" sz="2500" dirty="0" smtClean="0">
              <a:latin typeface="Nunito Sans" panose="00000500000000000000" pitchFamily="2" charset="0"/>
            </a:endParaRPr>
          </a:p>
          <a:p>
            <a:pPr algn="just"/>
            <a:r>
              <a:rPr lang="en-US" sz="2500" dirty="0" err="1" smtClean="0">
                <a:latin typeface="Nunito Sans" panose="00000500000000000000" pitchFamily="2" charset="0"/>
              </a:rPr>
              <a:t>Bholu</a:t>
            </a:r>
            <a:r>
              <a:rPr lang="en-US" sz="2500" dirty="0" smtClean="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a:t>
            </a:r>
            <a:r>
              <a:rPr lang="en-US" sz="2500" dirty="0" smtClean="0">
                <a:latin typeface="Nunito Sans" panose="00000500000000000000" pitchFamily="2" charset="0"/>
              </a:rPr>
              <a:t>	I </a:t>
            </a:r>
            <a:r>
              <a:rPr lang="en-US" sz="2500" dirty="0">
                <a:latin typeface="Nunito Sans" panose="00000500000000000000" pitchFamily="2" charset="0"/>
              </a:rPr>
              <a:t>am the Senior Manager.</a:t>
            </a:r>
          </a:p>
          <a:p>
            <a:pPr algn="just"/>
            <a:r>
              <a:rPr lang="en-US" sz="2500" dirty="0" smtClean="0">
                <a:latin typeface="Nunito Sans" panose="00000500000000000000" pitchFamily="2" charset="0"/>
              </a:rPr>
              <a:t>			</a:t>
            </a:r>
            <a:r>
              <a:rPr lang="en-US" sz="2500" dirty="0" err="1" smtClean="0">
                <a:latin typeface="Nunito Sans" panose="00000500000000000000" pitchFamily="2" charset="0"/>
              </a:rPr>
              <a:t>Dholu</a:t>
            </a:r>
            <a:r>
              <a:rPr lang="en-US" sz="2500" dirty="0" smtClean="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is not the Manager.</a:t>
            </a:r>
          </a:p>
          <a:p>
            <a:pPr algn="just"/>
            <a:r>
              <a:rPr lang="en-US" sz="2500" dirty="0" err="1">
                <a:latin typeface="Nunito Sans" panose="00000500000000000000" pitchFamily="2" charset="0"/>
              </a:rPr>
              <a:t>Dholu</a:t>
            </a:r>
            <a:r>
              <a:rPr lang="en-US" sz="2500" dirty="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a:t>
            </a:r>
            <a:r>
              <a:rPr lang="en-US" sz="2500" dirty="0" smtClean="0">
                <a:latin typeface="Nunito Sans" panose="00000500000000000000" pitchFamily="2" charset="0"/>
              </a:rPr>
              <a:t>	I </a:t>
            </a:r>
            <a:r>
              <a:rPr lang="en-US" sz="2500" dirty="0">
                <a:latin typeface="Nunito Sans" panose="00000500000000000000" pitchFamily="2" charset="0"/>
              </a:rPr>
              <a:t>am the Senior Manager,</a:t>
            </a:r>
          </a:p>
          <a:p>
            <a:pPr algn="just"/>
            <a:r>
              <a:rPr lang="en-US" sz="2500" dirty="0" smtClean="0">
                <a:latin typeface="Nunito Sans" panose="00000500000000000000" pitchFamily="2" charset="0"/>
              </a:rPr>
              <a:t>			</a:t>
            </a:r>
            <a:r>
              <a:rPr lang="en-US" sz="2500" dirty="0" err="1" smtClean="0">
                <a:latin typeface="Nunito Sans" panose="00000500000000000000" pitchFamily="2" charset="0"/>
              </a:rPr>
              <a:t>Bholu</a:t>
            </a:r>
            <a:r>
              <a:rPr lang="en-US" sz="2500" dirty="0" smtClean="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is the Assistant Manager.</a:t>
            </a:r>
          </a:p>
          <a:p>
            <a:pPr algn="just"/>
            <a:r>
              <a:rPr lang="en-US" sz="2500" dirty="0" err="1">
                <a:latin typeface="Nunito Sans" panose="00000500000000000000" pitchFamily="2" charset="0"/>
              </a:rPr>
              <a:t>Golu</a:t>
            </a:r>
            <a:r>
              <a:rPr lang="en-US" sz="2500" dirty="0">
                <a:latin typeface="Nunito Sans" panose="00000500000000000000" pitchFamily="2" charset="0"/>
              </a:rPr>
              <a:t> </a:t>
            </a:r>
            <a:r>
              <a:rPr lang="en-US" sz="2500" dirty="0" err="1" smtClean="0">
                <a:latin typeface="Nunito Sans" panose="00000500000000000000" pitchFamily="2" charset="0"/>
              </a:rPr>
              <a:t>Prashad</a:t>
            </a:r>
            <a:r>
              <a:rPr lang="en-US" sz="2500" dirty="0">
                <a:latin typeface="Nunito Sans" panose="00000500000000000000" pitchFamily="2" charset="0"/>
              </a:rPr>
              <a:t>: </a:t>
            </a:r>
            <a:r>
              <a:rPr lang="en-US" sz="2500" dirty="0" smtClean="0">
                <a:latin typeface="Nunito Sans" panose="00000500000000000000" pitchFamily="2" charset="0"/>
              </a:rPr>
              <a:t>	I </a:t>
            </a:r>
            <a:r>
              <a:rPr lang="en-US" sz="2500" dirty="0">
                <a:latin typeface="Nunito Sans" panose="00000500000000000000" pitchFamily="2" charset="0"/>
              </a:rPr>
              <a:t>am the Senior Manager.</a:t>
            </a:r>
          </a:p>
          <a:p>
            <a:pPr algn="just"/>
            <a:r>
              <a:rPr lang="en-US" sz="2500" dirty="0" smtClean="0">
                <a:latin typeface="Nunito Sans" panose="00000500000000000000" pitchFamily="2" charset="0"/>
              </a:rPr>
              <a:t>			</a:t>
            </a:r>
            <a:r>
              <a:rPr lang="en-US" sz="2500" dirty="0" err="1" smtClean="0">
                <a:latin typeface="Nunito Sans" panose="00000500000000000000" pitchFamily="2" charset="0"/>
              </a:rPr>
              <a:t>Dholu</a:t>
            </a:r>
            <a:r>
              <a:rPr lang="en-US" sz="2500" dirty="0" smtClean="0">
                <a:latin typeface="Nunito Sans" panose="00000500000000000000" pitchFamily="2" charset="0"/>
              </a:rPr>
              <a:t> </a:t>
            </a:r>
            <a:r>
              <a:rPr lang="en-US" sz="2500" dirty="0" err="1">
                <a:latin typeface="Nunito Sans" panose="00000500000000000000" pitchFamily="2" charset="0"/>
              </a:rPr>
              <a:t>Prashad</a:t>
            </a:r>
            <a:r>
              <a:rPr lang="en-US" sz="2500" dirty="0">
                <a:latin typeface="Nunito Sans" panose="00000500000000000000" pitchFamily="2" charset="0"/>
              </a:rPr>
              <a:t> is the Assistant Manager</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93937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Bholu</a:t>
            </a:r>
            <a:r>
              <a:rPr lang="en-US" sz="2500" dirty="0">
                <a:latin typeface="Nunito Sans" panose="00000500000000000000" pitchFamily="2" charset="0"/>
              </a:rPr>
              <a:t> </a:t>
            </a:r>
            <a:r>
              <a:rPr lang="en-US" sz="2500" dirty="0" err="1">
                <a:latin typeface="Nunito Sans" panose="00000500000000000000" pitchFamily="2" charset="0"/>
              </a:rPr>
              <a:t>Prashad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Dholu</a:t>
            </a:r>
            <a:r>
              <a:rPr lang="en-US" sz="2500" dirty="0">
                <a:latin typeface="Nunito Sans" panose="00000500000000000000" pitchFamily="2" charset="0"/>
              </a:rPr>
              <a:t> </a:t>
            </a:r>
            <a:r>
              <a:rPr lang="en-US" sz="2500" dirty="0" err="1">
                <a:latin typeface="Nunito Sans" panose="00000500000000000000" pitchFamily="2" charset="0"/>
              </a:rPr>
              <a:t>Prashad</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Golu</a:t>
            </a:r>
            <a:r>
              <a:rPr lang="en-US" sz="2500" dirty="0">
                <a:latin typeface="Nunito Sans" panose="00000500000000000000" pitchFamily="2" charset="0"/>
              </a:rPr>
              <a:t> </a:t>
            </a:r>
            <a:r>
              <a:rPr lang="en-US" sz="2500" dirty="0" err="1">
                <a:latin typeface="Nunito Sans" panose="00000500000000000000" pitchFamily="2" charset="0"/>
              </a:rPr>
              <a:t>Prashad</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smtClean="0">
                <a:latin typeface="Nunito Sans" panose="00000500000000000000" pitchFamily="2" charset="0"/>
              </a:rPr>
              <a:t>It </a:t>
            </a:r>
            <a:r>
              <a:rPr lang="en-US" sz="2500" dirty="0">
                <a:latin typeface="Nunito Sans" panose="00000500000000000000" pitchFamily="2" charset="0"/>
              </a:rPr>
              <a:t>is also known that one among them always tells the truth, one always lies and one alternates between the truth and lie (not necessarily in that order).</a:t>
            </a:r>
          </a:p>
          <a:p>
            <a:pPr algn="just"/>
            <a:r>
              <a:rPr lang="en-US" sz="2500" dirty="0">
                <a:latin typeface="Nunito Sans" panose="00000500000000000000" pitchFamily="2" charset="0"/>
              </a:rPr>
              <a:t>Who can never be the manager?</a:t>
            </a:r>
            <a:endParaRPr lang="en-US" sz="2500" b="1" i="1" dirty="0">
              <a:latin typeface="Nunito Sans" panose="00000500000000000000" pitchFamily="2" charset="0"/>
            </a:endParaRPr>
          </a:p>
        </p:txBody>
      </p:sp>
    </p:spTree>
    <p:extLst>
      <p:ext uri="{BB962C8B-B14F-4D97-AF65-F5344CB8AC3E}">
        <p14:creationId xmlns:p14="http://schemas.microsoft.com/office/powerpoint/2010/main" val="3605061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algn="just"/>
            <a:r>
              <a:rPr lang="en-US" sz="2500" b="1" dirty="0">
                <a:latin typeface="Nunito Sans" panose="00000500000000000000" pitchFamily="2" charset="0"/>
              </a:rPr>
              <a:t>Select the correct alternative from the given choices.</a:t>
            </a:r>
          </a:p>
          <a:p>
            <a:pPr algn="just"/>
            <a:r>
              <a:rPr lang="en-US" sz="2500" dirty="0" smtClean="0">
                <a:latin typeface="Nunito Sans" panose="00000500000000000000" pitchFamily="2" charset="0"/>
              </a:rPr>
              <a:t>Each </a:t>
            </a:r>
            <a:r>
              <a:rPr lang="en-US" sz="2500" dirty="0">
                <a:latin typeface="Nunito Sans" panose="00000500000000000000" pitchFamily="2" charset="0"/>
              </a:rPr>
              <a:t>person out of X, Y and Z had exactly one different title amongst the Fast, the Slow and the Beautiful. Also, each person always gave two replies to any question. Exactly one among them always spoke the truth, another always lied and the last person always alternates between truth and lie (in any order). When asked about their titles, the following were their replies: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X:	Y </a:t>
            </a:r>
            <a:r>
              <a:rPr lang="en-US" sz="2500" dirty="0">
                <a:latin typeface="Nunito Sans" panose="00000500000000000000" pitchFamily="2" charset="0"/>
              </a:rPr>
              <a:t>is 'the Fast'.</a:t>
            </a:r>
          </a:p>
          <a:p>
            <a:pPr algn="just"/>
            <a:r>
              <a:rPr lang="en-US" sz="2500" dirty="0" smtClean="0">
                <a:latin typeface="Nunito Sans" panose="00000500000000000000" pitchFamily="2" charset="0"/>
              </a:rPr>
              <a:t>	I </a:t>
            </a:r>
            <a:r>
              <a:rPr lang="en-US" sz="2500" dirty="0">
                <a:latin typeface="Nunito Sans" panose="00000500000000000000" pitchFamily="2" charset="0"/>
              </a:rPr>
              <a:t>am 'the Beautiful</a:t>
            </a:r>
            <a:r>
              <a:rPr lang="en-US" sz="2500" dirty="0" smtClean="0">
                <a:latin typeface="Nunito Sans" panose="00000500000000000000" pitchFamily="2" charset="0"/>
              </a:rPr>
              <a:t>'.</a:t>
            </a:r>
          </a:p>
          <a:p>
            <a:pPr algn="just"/>
            <a:r>
              <a:rPr lang="en-US" sz="2500" dirty="0" smtClean="0">
                <a:latin typeface="Nunito Sans" panose="00000500000000000000" pitchFamily="2" charset="0"/>
              </a:rPr>
              <a:t>Y:	Z </a:t>
            </a:r>
            <a:r>
              <a:rPr lang="en-US" sz="2500" dirty="0">
                <a:latin typeface="Nunito Sans" panose="00000500000000000000" pitchFamily="2" charset="0"/>
              </a:rPr>
              <a:t>is 'the Slow'.</a:t>
            </a:r>
          </a:p>
          <a:p>
            <a:pPr algn="just"/>
            <a:r>
              <a:rPr lang="en-US" sz="2500" dirty="0" smtClean="0">
                <a:latin typeface="Nunito Sans" panose="00000500000000000000" pitchFamily="2" charset="0"/>
              </a:rPr>
              <a:t>	X </a:t>
            </a:r>
            <a:r>
              <a:rPr lang="en-US" sz="2500" dirty="0">
                <a:latin typeface="Nunito Sans" panose="00000500000000000000" pitchFamily="2" charset="0"/>
              </a:rPr>
              <a:t>is not 'the Fast </a:t>
            </a:r>
            <a:r>
              <a:rPr lang="en-US" sz="2500" dirty="0" smtClean="0">
                <a:latin typeface="Nunito Sans" panose="00000500000000000000" pitchFamily="2" charset="0"/>
              </a:rPr>
              <a:t>'.</a:t>
            </a:r>
          </a:p>
          <a:p>
            <a:pPr algn="just"/>
            <a:r>
              <a:rPr lang="en-US" sz="2500" dirty="0" smtClean="0">
                <a:latin typeface="Nunito Sans" panose="00000500000000000000" pitchFamily="2" charset="0"/>
              </a:rPr>
              <a:t>Z:	Y </a:t>
            </a:r>
            <a:r>
              <a:rPr lang="en-US" sz="2500" dirty="0">
                <a:latin typeface="Nunito Sans" panose="00000500000000000000" pitchFamily="2" charset="0"/>
              </a:rPr>
              <a:t>is 'the Beautiful'.</a:t>
            </a:r>
          </a:p>
          <a:p>
            <a:pPr algn="just"/>
            <a:r>
              <a:rPr lang="en-US" sz="2500" dirty="0" smtClean="0">
                <a:latin typeface="Nunito Sans" panose="00000500000000000000" pitchFamily="2" charset="0"/>
              </a:rPr>
              <a:t>	X </a:t>
            </a:r>
            <a:r>
              <a:rPr lang="en-US" sz="2500" dirty="0">
                <a:latin typeface="Nunito Sans" panose="00000500000000000000" pitchFamily="2" charset="0"/>
              </a:rPr>
              <a:t>is not 'the Slow</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94127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Y, Z</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Z, X, </a:t>
            </a:r>
            <a:r>
              <a:rPr lang="en-US" sz="2500" dirty="0" smtClean="0">
                <a:latin typeface="Nunito Sans" panose="00000500000000000000" pitchFamily="2" charset="0"/>
              </a:rPr>
              <a:t>Y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Y,Z, X</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Z, 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Which among the following choices has the names of the persons who had the title the Fast, the slow and the beautiful respectively?</a:t>
            </a:r>
            <a:endParaRPr lang="en-US" sz="2500" b="1" i="1" dirty="0">
              <a:latin typeface="Nunito Sans" panose="00000500000000000000" pitchFamily="2" charset="0"/>
            </a:endParaRPr>
          </a:p>
        </p:txBody>
      </p:sp>
    </p:spTree>
    <p:extLst>
      <p:ext uri="{BB962C8B-B14F-4D97-AF65-F5344CB8AC3E}">
        <p14:creationId xmlns:p14="http://schemas.microsoft.com/office/powerpoint/2010/main" val="3678895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algn="just"/>
            <a:r>
              <a:rPr lang="en-US" sz="2500" b="1" dirty="0">
                <a:latin typeface="Nunito Sans" panose="00000500000000000000" pitchFamily="2" charset="0"/>
              </a:rPr>
              <a:t>Select the correct alternative from the given choices</a:t>
            </a:r>
            <a:r>
              <a:rPr lang="en-US" sz="2500" b="1" dirty="0" smtClean="0">
                <a:latin typeface="Nunito Sans" panose="00000500000000000000" pitchFamily="2" charset="0"/>
              </a:rPr>
              <a:t>.</a:t>
            </a:r>
          </a:p>
          <a:p>
            <a:pPr algn="just"/>
            <a:r>
              <a:rPr lang="en-US" sz="2500" dirty="0">
                <a:latin typeface="Nunito Sans" panose="00000500000000000000" pitchFamily="2" charset="0"/>
              </a:rPr>
              <a:t>John, </a:t>
            </a:r>
            <a:r>
              <a:rPr lang="en-US" sz="2500" dirty="0" err="1">
                <a:latin typeface="Nunito Sans" panose="00000500000000000000" pitchFamily="2" charset="0"/>
              </a:rPr>
              <a:t>Johny</a:t>
            </a:r>
            <a:r>
              <a:rPr lang="en-US" sz="2500" dirty="0">
                <a:latin typeface="Nunito Sans" panose="00000500000000000000" pitchFamily="2" charset="0"/>
              </a:rPr>
              <a:t> and </a:t>
            </a:r>
            <a:r>
              <a:rPr lang="en-US" sz="2500" dirty="0" err="1">
                <a:latin typeface="Nunito Sans" panose="00000500000000000000" pitchFamily="2" charset="0"/>
              </a:rPr>
              <a:t>Janardan</a:t>
            </a:r>
            <a:r>
              <a:rPr lang="en-US" sz="2500" dirty="0">
                <a:latin typeface="Nunito Sans" panose="00000500000000000000" pitchFamily="2" charset="0"/>
              </a:rPr>
              <a:t> participated in a race and each won a different medal among Gold, Silver and Bronze, not necessarily in that order. Each person among them gives two replies to any question, one of which is true and the other is false (in any order). When asked about the details of the medals obtained by them, the following were their replies: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John:		I </a:t>
            </a:r>
            <a:r>
              <a:rPr lang="en-US" sz="2500" dirty="0">
                <a:latin typeface="Nunito Sans" panose="00000500000000000000" pitchFamily="2" charset="0"/>
              </a:rPr>
              <a:t>won the Gold medal.</a:t>
            </a:r>
          </a:p>
          <a:p>
            <a:pPr algn="just"/>
            <a:r>
              <a:rPr lang="en-US" sz="2500" dirty="0" smtClean="0">
                <a:latin typeface="Nunito Sans" panose="00000500000000000000" pitchFamily="2" charset="0"/>
              </a:rPr>
              <a:t>		</a:t>
            </a:r>
            <a:r>
              <a:rPr lang="en-US" sz="2500" dirty="0" err="1" smtClean="0">
                <a:latin typeface="Nunito Sans" panose="00000500000000000000" pitchFamily="2" charset="0"/>
              </a:rPr>
              <a:t>Johny</a:t>
            </a:r>
            <a:r>
              <a:rPr lang="en-US" sz="2500" dirty="0" smtClean="0">
                <a:latin typeface="Nunito Sans" panose="00000500000000000000" pitchFamily="2" charset="0"/>
              </a:rPr>
              <a:t> </a:t>
            </a:r>
            <a:r>
              <a:rPr lang="en-US" sz="2500" dirty="0">
                <a:latin typeface="Nunito Sans" panose="00000500000000000000" pitchFamily="2" charset="0"/>
              </a:rPr>
              <a:t>won the Bronze </a:t>
            </a:r>
            <a:r>
              <a:rPr lang="en-US" sz="2500" dirty="0" smtClean="0">
                <a:latin typeface="Nunito Sans" panose="00000500000000000000" pitchFamily="2" charset="0"/>
              </a:rPr>
              <a:t>medal</a:t>
            </a:r>
          </a:p>
          <a:p>
            <a:pPr algn="just"/>
            <a:r>
              <a:rPr lang="en-US" sz="2500" dirty="0" err="1" smtClean="0">
                <a:latin typeface="Nunito Sans" panose="00000500000000000000" pitchFamily="2" charset="0"/>
              </a:rPr>
              <a:t>Johny</a:t>
            </a:r>
            <a:r>
              <a:rPr lang="en-US" sz="2500" dirty="0" smtClean="0">
                <a:latin typeface="Nunito Sans" panose="00000500000000000000" pitchFamily="2" charset="0"/>
              </a:rPr>
              <a:t>:		John </a:t>
            </a:r>
            <a:r>
              <a:rPr lang="en-US" sz="2500" dirty="0">
                <a:latin typeface="Nunito Sans" panose="00000500000000000000" pitchFamily="2" charset="0"/>
              </a:rPr>
              <a:t>won the Silver medal.</a:t>
            </a:r>
          </a:p>
          <a:p>
            <a:pPr algn="just"/>
            <a:r>
              <a:rPr lang="en-US" sz="2500" dirty="0" smtClean="0">
                <a:latin typeface="Nunito Sans" panose="00000500000000000000" pitchFamily="2" charset="0"/>
              </a:rPr>
              <a:t>		I </a:t>
            </a:r>
            <a:r>
              <a:rPr lang="en-US" sz="2500" dirty="0">
                <a:latin typeface="Nunito Sans" panose="00000500000000000000" pitchFamily="2" charset="0"/>
              </a:rPr>
              <a:t>won the Gold medal</a:t>
            </a:r>
            <a:r>
              <a:rPr lang="en-US" sz="2500" dirty="0" smtClean="0">
                <a:latin typeface="Nunito Sans" panose="00000500000000000000" pitchFamily="2" charset="0"/>
              </a:rPr>
              <a:t>.</a:t>
            </a:r>
          </a:p>
          <a:p>
            <a:pPr algn="just"/>
            <a:r>
              <a:rPr lang="en-US" sz="2500" dirty="0" err="1" smtClean="0">
                <a:latin typeface="Nunito Sans" panose="00000500000000000000" pitchFamily="2" charset="0"/>
              </a:rPr>
              <a:t>Janardan</a:t>
            </a:r>
            <a:r>
              <a:rPr lang="en-US" sz="2500" dirty="0" smtClean="0">
                <a:latin typeface="Nunito Sans" panose="00000500000000000000" pitchFamily="2" charset="0"/>
              </a:rPr>
              <a:t>:	</a:t>
            </a:r>
            <a:r>
              <a:rPr lang="en-US" sz="2500" dirty="0" err="1" smtClean="0">
                <a:latin typeface="Nunito Sans" panose="00000500000000000000" pitchFamily="2" charset="0"/>
              </a:rPr>
              <a:t>Johny</a:t>
            </a:r>
            <a:r>
              <a:rPr lang="en-US" sz="2500" dirty="0" smtClean="0">
                <a:latin typeface="Nunito Sans" panose="00000500000000000000" pitchFamily="2" charset="0"/>
              </a:rPr>
              <a:t> </a:t>
            </a:r>
            <a:r>
              <a:rPr lang="en-US" sz="2500" dirty="0">
                <a:latin typeface="Nunito Sans" panose="00000500000000000000" pitchFamily="2" charset="0"/>
              </a:rPr>
              <a:t>won the Silver medal.</a:t>
            </a:r>
          </a:p>
          <a:p>
            <a:pPr algn="just"/>
            <a:r>
              <a:rPr lang="en-US" sz="2500" dirty="0" smtClean="0">
                <a:latin typeface="Nunito Sans" panose="00000500000000000000" pitchFamily="2" charset="0"/>
              </a:rPr>
              <a:t>		I </a:t>
            </a:r>
            <a:r>
              <a:rPr lang="en-US" sz="2500" dirty="0">
                <a:latin typeface="Nunito Sans" panose="00000500000000000000" pitchFamily="2" charset="0"/>
              </a:rPr>
              <a:t>won the Gold medal</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77606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John, </a:t>
            </a:r>
            <a:r>
              <a:rPr lang="en-US" sz="2500" dirty="0" err="1">
                <a:latin typeface="Nunito Sans" panose="00000500000000000000" pitchFamily="2" charset="0"/>
              </a:rPr>
              <a:t>Johny</a:t>
            </a:r>
            <a:r>
              <a:rPr lang="en-US" sz="2500" dirty="0">
                <a:latin typeface="Nunito Sans" panose="00000500000000000000" pitchFamily="2" charset="0"/>
              </a:rPr>
              <a:t>, </a:t>
            </a:r>
            <a:r>
              <a:rPr lang="en-US" sz="2500" dirty="0" err="1">
                <a:latin typeface="Nunito Sans" panose="00000500000000000000" pitchFamily="2" charset="0"/>
              </a:rPr>
              <a:t>Janardan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Janardan</a:t>
            </a:r>
            <a:r>
              <a:rPr lang="en-US" sz="2500" dirty="0">
                <a:latin typeface="Nunito Sans" panose="00000500000000000000" pitchFamily="2" charset="0"/>
              </a:rPr>
              <a:t>, John, </a:t>
            </a:r>
            <a:r>
              <a:rPr lang="en-US" sz="2500" dirty="0" err="1">
                <a:latin typeface="Nunito Sans" panose="00000500000000000000" pitchFamily="2" charset="0"/>
              </a:rPr>
              <a:t>Johny</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Johny</a:t>
            </a:r>
            <a:r>
              <a:rPr lang="en-US" sz="2500" dirty="0">
                <a:latin typeface="Nunito Sans" panose="00000500000000000000" pitchFamily="2" charset="0"/>
              </a:rPr>
              <a:t>, </a:t>
            </a:r>
            <a:r>
              <a:rPr lang="en-US" sz="2500" dirty="0" err="1">
                <a:latin typeface="Nunito Sans" panose="00000500000000000000" pitchFamily="2" charset="0"/>
              </a:rPr>
              <a:t>Janardan</a:t>
            </a:r>
            <a:r>
              <a:rPr lang="en-US" sz="2500" dirty="0">
                <a:latin typeface="Nunito Sans" panose="00000500000000000000" pitchFamily="2" charset="0"/>
              </a:rPr>
              <a:t>, John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Janardan</a:t>
            </a:r>
            <a:r>
              <a:rPr lang="en-US" sz="2500" dirty="0">
                <a:latin typeface="Nunito Sans" panose="00000500000000000000" pitchFamily="2" charset="0"/>
              </a:rPr>
              <a:t>, </a:t>
            </a:r>
            <a:r>
              <a:rPr lang="en-US" sz="2500" dirty="0" err="1">
                <a:latin typeface="Nunito Sans" panose="00000500000000000000" pitchFamily="2" charset="0"/>
              </a:rPr>
              <a:t>Johny</a:t>
            </a:r>
            <a:r>
              <a:rPr lang="en-US" sz="2500" dirty="0">
                <a:latin typeface="Nunito Sans" panose="00000500000000000000" pitchFamily="2" charset="0"/>
              </a:rPr>
              <a:t>, John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Which among the following is the correct order of the persons who won the Gold medal, the Silver medal and the Bronze medal respectively?</a:t>
            </a:r>
          </a:p>
        </p:txBody>
      </p:sp>
    </p:spTree>
    <p:extLst>
      <p:ext uri="{BB962C8B-B14F-4D97-AF65-F5344CB8AC3E}">
        <p14:creationId xmlns:p14="http://schemas.microsoft.com/office/powerpoint/2010/main" val="565680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algn="just"/>
            <a:r>
              <a:rPr lang="en-US" sz="2500" b="1" dirty="0">
                <a:latin typeface="Nunito Sans" panose="00000500000000000000" pitchFamily="2" charset="0"/>
              </a:rPr>
              <a:t>These questions are based on the following information.</a:t>
            </a:r>
          </a:p>
          <a:p>
            <a:pPr algn="just"/>
            <a:r>
              <a:rPr lang="en-US" sz="2500" dirty="0">
                <a:latin typeface="Nunito Sans" panose="00000500000000000000" pitchFamily="2" charset="0"/>
              </a:rPr>
              <a:t>Each of the three persons – Sham Lal, Ram Lal and Mohan Lal-belonged to exactly one of different cities amongst Ambala, </a:t>
            </a:r>
            <a:r>
              <a:rPr lang="en-US" sz="2500" dirty="0" err="1">
                <a:latin typeface="Nunito Sans" panose="00000500000000000000" pitchFamily="2" charset="0"/>
              </a:rPr>
              <a:t>Karnal</a:t>
            </a:r>
            <a:r>
              <a:rPr lang="en-US" sz="2500" dirty="0">
                <a:latin typeface="Nunito Sans" panose="00000500000000000000" pitchFamily="2" charset="0"/>
              </a:rPr>
              <a:t> and </a:t>
            </a:r>
            <a:r>
              <a:rPr lang="en-US" sz="2500" dirty="0" err="1">
                <a:latin typeface="Nunito Sans" panose="00000500000000000000" pitchFamily="2" charset="0"/>
              </a:rPr>
              <a:t>Panchkula</a:t>
            </a:r>
            <a:r>
              <a:rPr lang="en-US" sz="2500" dirty="0">
                <a:latin typeface="Nunito Sans" panose="00000500000000000000" pitchFamily="2" charset="0"/>
              </a:rPr>
              <a:t>. Each person always gives two replies to any question asked. Out of these three, exactly one person always speaks the truth, other always lies and the another always alternates between truth and lie, in any order. When each was asked "Which city do you belong to?", the following were their replies</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Sham Lal: </a:t>
            </a:r>
            <a:r>
              <a:rPr lang="en-US" sz="2500" dirty="0" smtClean="0">
                <a:latin typeface="Nunito Sans" panose="00000500000000000000" pitchFamily="2" charset="0"/>
              </a:rPr>
              <a:t>	I </a:t>
            </a:r>
            <a:r>
              <a:rPr lang="en-US" sz="2500" dirty="0">
                <a:latin typeface="Nunito Sans" panose="00000500000000000000" pitchFamily="2" charset="0"/>
              </a:rPr>
              <a:t>am from Ambala. Ram Lal is from </a:t>
            </a:r>
            <a:r>
              <a:rPr lang="en-US" sz="2500" dirty="0" err="1">
                <a:latin typeface="Nunito Sans" panose="00000500000000000000" pitchFamily="2" charset="0"/>
              </a:rPr>
              <a:t>Karnal</a:t>
            </a:r>
            <a:r>
              <a:rPr lang="en-US" sz="2500" dirty="0">
                <a:latin typeface="Nunito Sans" panose="00000500000000000000" pitchFamily="2" charset="0"/>
              </a:rPr>
              <a:t>.</a:t>
            </a:r>
          </a:p>
          <a:p>
            <a:pPr algn="just"/>
            <a:r>
              <a:rPr lang="en-US" sz="2500" dirty="0">
                <a:latin typeface="Nunito Sans" panose="00000500000000000000" pitchFamily="2" charset="0"/>
              </a:rPr>
              <a:t>Ram Lal</a:t>
            </a:r>
            <a:r>
              <a:rPr lang="en-US" sz="2500" dirty="0" smtClean="0">
                <a:latin typeface="Nunito Sans" panose="00000500000000000000" pitchFamily="2" charset="0"/>
              </a:rPr>
              <a:t>:	I </a:t>
            </a:r>
            <a:r>
              <a:rPr lang="en-US" sz="2500" dirty="0">
                <a:latin typeface="Nunito Sans" panose="00000500000000000000" pitchFamily="2" charset="0"/>
              </a:rPr>
              <a:t>am from Ambala. Mohan Lal is from </a:t>
            </a:r>
            <a:r>
              <a:rPr lang="en-US" sz="2500" dirty="0" err="1">
                <a:latin typeface="Nunito Sans" panose="00000500000000000000" pitchFamily="2" charset="0"/>
              </a:rPr>
              <a:t>Panchkula</a:t>
            </a:r>
            <a:r>
              <a:rPr lang="en-US" sz="2500" dirty="0">
                <a:latin typeface="Nunito Sans" panose="00000500000000000000" pitchFamily="2" charset="0"/>
              </a:rPr>
              <a:t>.</a:t>
            </a:r>
          </a:p>
          <a:p>
            <a:pPr algn="just"/>
            <a:r>
              <a:rPr lang="en-US" sz="2500" dirty="0">
                <a:latin typeface="Nunito Sans" panose="00000500000000000000" pitchFamily="2" charset="0"/>
              </a:rPr>
              <a:t>Mohan Lal</a:t>
            </a:r>
            <a:r>
              <a:rPr lang="en-US" sz="2500" dirty="0" smtClean="0">
                <a:latin typeface="Nunito Sans" panose="00000500000000000000" pitchFamily="2" charset="0"/>
              </a:rPr>
              <a:t>:	Sham </a:t>
            </a:r>
            <a:r>
              <a:rPr lang="en-US" sz="2500" dirty="0">
                <a:latin typeface="Nunito Sans" panose="00000500000000000000" pitchFamily="2" charset="0"/>
              </a:rPr>
              <a:t>Lal is from </a:t>
            </a:r>
            <a:r>
              <a:rPr lang="en-US" sz="2500" dirty="0" err="1">
                <a:latin typeface="Nunito Sans" panose="00000500000000000000" pitchFamily="2" charset="0"/>
              </a:rPr>
              <a:t>Karnal</a:t>
            </a:r>
            <a:r>
              <a:rPr lang="en-US" sz="2500" dirty="0">
                <a:latin typeface="Nunito Sans" panose="00000500000000000000" pitchFamily="2" charset="0"/>
              </a:rPr>
              <a:t>. Ram Lal is from Ambala.</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Based </a:t>
            </a:r>
            <a:r>
              <a:rPr lang="en-US" sz="2500" dirty="0">
                <a:latin typeface="Nunito Sans" panose="00000500000000000000" pitchFamily="2" charset="0"/>
              </a:rPr>
              <a:t>on the above, </a:t>
            </a:r>
            <a:r>
              <a:rPr lang="en-US" sz="2500" dirty="0" smtClean="0">
                <a:latin typeface="Nunito Sans" panose="00000500000000000000" pitchFamily="2" charset="0"/>
              </a:rPr>
              <a:t>Solve </a:t>
            </a:r>
            <a:r>
              <a:rPr lang="en-US" sz="2500" dirty="0">
                <a:latin typeface="Nunito Sans" panose="00000500000000000000" pitchFamily="2" charset="0"/>
              </a:rPr>
              <a:t>the following questions: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54509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Sham Lal</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Ram Lal</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Mohan Lal</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among the three must be from </a:t>
            </a:r>
            <a:r>
              <a:rPr lang="en-US" sz="2500" dirty="0" err="1">
                <a:latin typeface="Nunito Sans" panose="00000500000000000000" pitchFamily="2" charset="0"/>
              </a:rPr>
              <a:t>Panchkula</a:t>
            </a:r>
            <a:r>
              <a:rPr lang="en-US" sz="2500" dirty="0">
                <a:latin typeface="Nunito Sans" panose="00000500000000000000" pitchFamily="2" charset="0"/>
              </a:rPr>
              <a:t>?</a:t>
            </a:r>
          </a:p>
        </p:txBody>
      </p:sp>
    </p:spTree>
    <p:extLst>
      <p:ext uri="{BB962C8B-B14F-4D97-AF65-F5344CB8AC3E}">
        <p14:creationId xmlns:p14="http://schemas.microsoft.com/office/powerpoint/2010/main" val="3977910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Binary logic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Ambala</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Karnal</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Panchkula</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Panchkula</a:t>
            </a:r>
            <a:r>
              <a:rPr lang="en-US" sz="2500" dirty="0">
                <a:latin typeface="Nunito Sans" panose="00000500000000000000" pitchFamily="2" charset="0"/>
              </a:rPr>
              <a:t> or Ambala</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city did Ram Lal belong to?</a:t>
            </a:r>
          </a:p>
        </p:txBody>
      </p:sp>
    </p:spTree>
    <p:extLst>
      <p:ext uri="{BB962C8B-B14F-4D97-AF65-F5344CB8AC3E}">
        <p14:creationId xmlns:p14="http://schemas.microsoft.com/office/powerpoint/2010/main" val="1563515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Mohan Lal is not from </a:t>
            </a:r>
            <a:r>
              <a:rPr lang="en-US" sz="2500" dirty="0" err="1">
                <a:latin typeface="Nunito Sans" panose="00000500000000000000" pitchFamily="2" charset="0"/>
              </a:rPr>
              <a:t>Karnal</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Sham Lal is not from Ambala.</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Mohan Lal is not from </a:t>
            </a:r>
            <a:r>
              <a:rPr lang="en-US" sz="2500" dirty="0" err="1">
                <a:latin typeface="Nunito Sans" panose="00000500000000000000" pitchFamily="2" charset="0"/>
              </a:rPr>
              <a:t>Panchkula</a:t>
            </a:r>
            <a:r>
              <a:rPr lang="en-US" sz="2500" dirty="0">
                <a:latin typeface="Nunito Sans" panose="00000500000000000000" pitchFamily="2" charset="0"/>
              </a:rPr>
              <a: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Ram Lal is from Ambala</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If there are exactly two persons who always tell the truth and the third person either always lies or alternates between truth and lie, then which of the following statements must be false?</a:t>
            </a:r>
          </a:p>
        </p:txBody>
      </p:sp>
    </p:spTree>
    <p:extLst>
      <p:ext uri="{BB962C8B-B14F-4D97-AF65-F5344CB8AC3E}">
        <p14:creationId xmlns:p14="http://schemas.microsoft.com/office/powerpoint/2010/main" val="3591267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a:latin typeface="Nunito Sans" panose="00000500000000000000" pitchFamily="2" charset="0"/>
              </a:rPr>
              <a:t>In </a:t>
            </a:r>
            <a:r>
              <a:rPr lang="en-US" sz="2500" b="1" dirty="0">
                <a:latin typeface="Nunito Sans" panose="00000500000000000000" pitchFamily="2" charset="0"/>
              </a:rPr>
              <a:t>Binary Logic questions</a:t>
            </a:r>
            <a:r>
              <a:rPr lang="en-US" sz="2500" dirty="0">
                <a:latin typeface="Nunito Sans" panose="00000500000000000000" pitchFamily="2" charset="0"/>
              </a:rPr>
              <a:t>, you find people answer a question in two or </a:t>
            </a:r>
            <a:r>
              <a:rPr lang="en-US" sz="2500" b="1" dirty="0">
                <a:latin typeface="Nunito Sans" panose="00000500000000000000" pitchFamily="2" charset="0"/>
              </a:rPr>
              <a:t>three different statements</a:t>
            </a:r>
            <a:r>
              <a:rPr lang="en-US" sz="2500" dirty="0">
                <a:latin typeface="Nunito Sans" panose="00000500000000000000" pitchFamily="2" charset="0"/>
              </a:rPr>
              <a:t>. </a:t>
            </a:r>
            <a:endParaRPr lang="en-US" sz="2500" dirty="0" smtClean="0">
              <a:latin typeface="Nunito Sans" panose="00000500000000000000" pitchFamily="2" charset="0"/>
            </a:endParaRPr>
          </a:p>
          <a:p>
            <a:pPr algn="just"/>
            <a:endParaRPr lang="en-US" sz="2500" b="1" dirty="0">
              <a:latin typeface="Nunito Sans" panose="00000500000000000000" pitchFamily="2" charset="0"/>
            </a:endParaRPr>
          </a:p>
          <a:p>
            <a:pPr algn="just"/>
            <a:r>
              <a:rPr lang="en-US" sz="2500" b="1" dirty="0" smtClean="0">
                <a:latin typeface="Nunito Sans" panose="00000500000000000000" pitchFamily="2" charset="0"/>
              </a:rPr>
              <a:t>Some</a:t>
            </a:r>
            <a:r>
              <a:rPr lang="en-US" sz="2500" dirty="0" smtClean="0">
                <a:latin typeface="Nunito Sans" panose="00000500000000000000" pitchFamily="2" charset="0"/>
              </a:rPr>
              <a:t> </a:t>
            </a:r>
            <a:r>
              <a:rPr lang="en-US" sz="2500" dirty="0">
                <a:latin typeface="Nunito Sans" panose="00000500000000000000" pitchFamily="2" charset="0"/>
              </a:rPr>
              <a:t>of these statements are </a:t>
            </a:r>
            <a:r>
              <a:rPr lang="en-US" sz="2500" b="1" dirty="0">
                <a:latin typeface="Nunito Sans" panose="00000500000000000000" pitchFamily="2" charset="0"/>
              </a:rPr>
              <a:t>true </a:t>
            </a:r>
            <a:r>
              <a:rPr lang="en-US" sz="2500" dirty="0">
                <a:latin typeface="Nunito Sans" panose="00000500000000000000" pitchFamily="2" charset="0"/>
              </a:rPr>
              <a:t>while </a:t>
            </a:r>
            <a:r>
              <a:rPr lang="en-US" sz="2500" b="1" dirty="0">
                <a:latin typeface="Nunito Sans" panose="00000500000000000000" pitchFamily="2" charset="0"/>
              </a:rPr>
              <a:t>others</a:t>
            </a:r>
            <a:r>
              <a:rPr lang="en-US" sz="2500" dirty="0">
                <a:latin typeface="Nunito Sans" panose="00000500000000000000" pitchFamily="2" charset="0"/>
              </a:rPr>
              <a:t> are </a:t>
            </a:r>
            <a:r>
              <a:rPr lang="en-US" sz="2500" b="1" dirty="0">
                <a:latin typeface="Nunito Sans" panose="00000500000000000000" pitchFamily="2" charset="0"/>
              </a:rPr>
              <a:t>false</a:t>
            </a:r>
            <a:r>
              <a:rPr lang="en-US" sz="2500" dirty="0">
                <a:latin typeface="Nunito Sans" panose="00000500000000000000" pitchFamily="2" charset="0"/>
              </a:rPr>
              <a:t>.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Based </a:t>
            </a:r>
            <a:r>
              <a:rPr lang="en-US" sz="2500" dirty="0">
                <a:latin typeface="Nunito Sans" panose="00000500000000000000" pitchFamily="2" charset="0"/>
              </a:rPr>
              <a:t>on the given data, you need to figure out the actual category of persons. Generally, there are three types of people</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marL="800100" lvl="1" indent="-342900">
              <a:buFont typeface="Wingdings" panose="05000000000000000000" pitchFamily="2" charset="2"/>
              <a:buChar char="Ø"/>
            </a:pPr>
            <a:r>
              <a:rPr lang="en-US" sz="2500" dirty="0" smtClean="0">
                <a:latin typeface="Nunito Sans" panose="00000500000000000000" pitchFamily="2" charset="0"/>
              </a:rPr>
              <a:t>Truth-Speaker</a:t>
            </a:r>
            <a:endParaRPr lang="en-US" sz="2500" dirty="0">
              <a:latin typeface="Nunito Sans" panose="00000500000000000000" pitchFamily="2" charset="0"/>
            </a:endParaRPr>
          </a:p>
          <a:p>
            <a:pPr marL="800100" lvl="1" indent="-342900">
              <a:buFont typeface="Wingdings" panose="05000000000000000000" pitchFamily="2" charset="2"/>
              <a:buChar char="Ø"/>
            </a:pPr>
            <a:r>
              <a:rPr lang="en-US" sz="2500" dirty="0" smtClean="0">
                <a:latin typeface="Nunito Sans" panose="00000500000000000000" pitchFamily="2" charset="0"/>
              </a:rPr>
              <a:t>Lie-teller </a:t>
            </a:r>
            <a:endParaRPr lang="en-US" sz="2500" dirty="0">
              <a:latin typeface="Nunito Sans" panose="00000500000000000000" pitchFamily="2" charset="0"/>
            </a:endParaRPr>
          </a:p>
          <a:p>
            <a:pPr marL="800100" lvl="1" indent="-342900" algn="just">
              <a:buFont typeface="Wingdings" panose="05000000000000000000" pitchFamily="2" charset="2"/>
              <a:buChar char="Ø"/>
            </a:pPr>
            <a:r>
              <a:rPr lang="en-US" sz="2500" dirty="0" smtClean="0">
                <a:latin typeface="Nunito Sans" panose="00000500000000000000" pitchFamily="2" charset="0"/>
              </a:rPr>
              <a:t>Switcher</a:t>
            </a:r>
            <a:endParaRPr lang="en-US" sz="2500" dirty="0">
              <a:latin typeface="Nunito Sans" panose="00000500000000000000" pitchFamily="2" charset="0"/>
            </a:endParaRPr>
          </a:p>
          <a:p>
            <a:pPr algn="just"/>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Binary logic</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0244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478423"/>
          </a:xfrm>
          <a:prstGeom prst="rect">
            <a:avLst/>
          </a:prstGeom>
          <a:noFill/>
        </p:spPr>
        <p:txBody>
          <a:bodyPr wrap="square" rtlCol="0">
            <a:spAutoFit/>
          </a:bodyPr>
          <a:lstStyle/>
          <a:p>
            <a:pPr marL="342900" indent="-342900" algn="just">
              <a:buFont typeface="Wingdings" panose="05000000000000000000" pitchFamily="2" charset="2"/>
              <a:buChar char="v"/>
            </a:pPr>
            <a:r>
              <a:rPr lang="en-US" sz="2500" b="1" dirty="0" smtClean="0">
                <a:latin typeface="Nunito Sans" panose="00000500000000000000" pitchFamily="2" charset="0"/>
              </a:rPr>
              <a:t>Truth-Speaker</a:t>
            </a:r>
            <a:r>
              <a:rPr lang="en-US" sz="2500" b="1" dirty="0">
                <a:latin typeface="Nunito Sans" panose="00000500000000000000" pitchFamily="2" charset="0"/>
              </a:rPr>
              <a:t>: </a:t>
            </a:r>
            <a:r>
              <a:rPr lang="en-US" sz="2500" dirty="0">
                <a:latin typeface="Nunito Sans" panose="00000500000000000000" pitchFamily="2" charset="0"/>
              </a:rPr>
              <a:t>All statements given by him are true</a:t>
            </a:r>
            <a:r>
              <a:rPr lang="en-US" sz="2500" dirty="0" smtClean="0">
                <a:latin typeface="Nunito Sans" panose="00000500000000000000" pitchFamily="2" charset="0"/>
              </a:rPr>
              <a:t>. He </a:t>
            </a:r>
            <a:r>
              <a:rPr lang="en-US" sz="2500" dirty="0">
                <a:latin typeface="Nunito Sans" panose="00000500000000000000" pitchFamily="2" charset="0"/>
              </a:rPr>
              <a:t>always speaks the truth.</a:t>
            </a:r>
          </a:p>
          <a:p>
            <a:pPr marL="342900" indent="-342900" algn="just">
              <a:buFont typeface="Wingdings" panose="05000000000000000000" pitchFamily="2" charset="2"/>
              <a:buChar char="v"/>
            </a:pPr>
            <a:endParaRPr lang="en-US" sz="2500" b="1" dirty="0" smtClean="0">
              <a:latin typeface="Nunito Sans" panose="00000500000000000000" pitchFamily="2" charset="0"/>
            </a:endParaRPr>
          </a:p>
          <a:p>
            <a:pPr marL="342900" indent="-342900" algn="just">
              <a:buFont typeface="Wingdings" panose="05000000000000000000" pitchFamily="2" charset="2"/>
              <a:buChar char="v"/>
            </a:pPr>
            <a:r>
              <a:rPr lang="en-US" sz="2500" b="1" dirty="0" smtClean="0">
                <a:latin typeface="Nunito Sans" panose="00000500000000000000" pitchFamily="2" charset="0"/>
              </a:rPr>
              <a:t>Lie-teller</a:t>
            </a:r>
            <a:r>
              <a:rPr lang="en-US" sz="2500" b="1" dirty="0">
                <a:latin typeface="Nunito Sans" panose="00000500000000000000" pitchFamily="2" charset="0"/>
              </a:rPr>
              <a:t>: </a:t>
            </a:r>
            <a:r>
              <a:rPr lang="en-US" sz="2500" dirty="0">
                <a:latin typeface="Nunito Sans" panose="00000500000000000000" pitchFamily="2" charset="0"/>
              </a:rPr>
              <a:t>A Lie teller always tells a lie.</a:t>
            </a:r>
          </a:p>
          <a:p>
            <a:pPr marL="342900" indent="-342900" algn="just">
              <a:buFont typeface="Wingdings" panose="05000000000000000000" pitchFamily="2" charset="2"/>
              <a:buChar char="v"/>
            </a:pPr>
            <a:endParaRPr lang="en-US" sz="2500" b="1" dirty="0" smtClean="0">
              <a:latin typeface="Nunito Sans" panose="00000500000000000000" pitchFamily="2" charset="0"/>
            </a:endParaRPr>
          </a:p>
          <a:p>
            <a:pPr marL="342900" indent="-342900" algn="just">
              <a:buFont typeface="Wingdings" panose="05000000000000000000" pitchFamily="2" charset="2"/>
              <a:buChar char="v"/>
            </a:pPr>
            <a:r>
              <a:rPr lang="en-US" sz="2500" b="1" dirty="0" smtClean="0">
                <a:latin typeface="Nunito Sans" panose="00000500000000000000" pitchFamily="2" charset="0"/>
              </a:rPr>
              <a:t>Switcher</a:t>
            </a:r>
            <a:r>
              <a:rPr lang="en-US" sz="2500" b="1" dirty="0">
                <a:latin typeface="Nunito Sans" panose="00000500000000000000" pitchFamily="2" charset="0"/>
              </a:rPr>
              <a:t>: </a:t>
            </a:r>
            <a:r>
              <a:rPr lang="en-US" sz="2500" dirty="0">
                <a:latin typeface="Nunito Sans" panose="00000500000000000000" pitchFamily="2" charset="0"/>
              </a:rPr>
              <a:t>The Switcher switches between the lie and the truth. If the first statement of switcher is false, then his second is true, next statement i.e. third is false and fourth is true and this goes on. Similar pattern will follow if he starts from truth i.e. if the first statement of switcher is true, then his second is false, next statement i.e. third is truth and fourth is false and this goes on. The total number of true /false statements are not fixed but an order is fixed </a:t>
            </a:r>
            <a:r>
              <a:rPr lang="en-US" sz="2500" dirty="0" err="1">
                <a:latin typeface="Nunito Sans" panose="00000500000000000000" pitchFamily="2" charset="0"/>
              </a:rPr>
              <a:t>i.e</a:t>
            </a:r>
            <a:r>
              <a:rPr lang="en-US" sz="2500" dirty="0">
                <a:latin typeface="Nunito Sans" panose="00000500000000000000" pitchFamily="2" charset="0"/>
              </a:rPr>
              <a:t> if he starts from false it is FALSE-TRUE-FALSE…and if he starts from truth it is TRUE-FALSE-TRUE.</a:t>
            </a:r>
          </a:p>
          <a:p>
            <a:pPr marL="342900" indent="-342900" algn="just">
              <a:buFont typeface="Wingdings" panose="05000000000000000000" pitchFamily="2" charset="2"/>
              <a:buChar char="v"/>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Binary logic</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299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smtClean="0">
                <a:latin typeface="Nunito Sans" panose="00000500000000000000" pitchFamily="2" charset="0"/>
              </a:rPr>
              <a:t>To </a:t>
            </a:r>
            <a:r>
              <a:rPr lang="en-US" sz="2500" dirty="0">
                <a:latin typeface="Nunito Sans" panose="00000500000000000000" pitchFamily="2" charset="0"/>
              </a:rPr>
              <a:t>solve questions on Binary logic, we have to make </a:t>
            </a:r>
            <a:r>
              <a:rPr lang="en-US" sz="2500" b="1" dirty="0">
                <a:latin typeface="Nunito Sans" panose="00000500000000000000" pitchFamily="2" charset="0"/>
              </a:rPr>
              <a:t>certain assumptions</a:t>
            </a:r>
            <a:r>
              <a:rPr lang="en-US" sz="2500" dirty="0">
                <a:latin typeface="Nunito Sans" panose="00000500000000000000" pitchFamily="2" charset="0"/>
              </a:rPr>
              <a:t>.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marL="342900" indent="-342900" algn="just">
              <a:buFont typeface="Wingdings" panose="05000000000000000000" pitchFamily="2" charset="2"/>
              <a:buChar char="v"/>
            </a:pPr>
            <a:r>
              <a:rPr lang="en-US" sz="2500" dirty="0" smtClean="0">
                <a:latin typeface="Nunito Sans" panose="00000500000000000000" pitchFamily="2" charset="0"/>
              </a:rPr>
              <a:t>If </a:t>
            </a:r>
            <a:r>
              <a:rPr lang="en-US" sz="2500" dirty="0">
                <a:latin typeface="Nunito Sans" panose="00000500000000000000" pitchFamily="2" charset="0"/>
              </a:rPr>
              <a:t>there </a:t>
            </a:r>
            <a:r>
              <a:rPr lang="en-US" sz="2500" dirty="0" smtClean="0">
                <a:latin typeface="Nunito Sans" panose="00000500000000000000" pitchFamily="2" charset="0"/>
              </a:rPr>
              <a:t>is </a:t>
            </a:r>
            <a:r>
              <a:rPr lang="en-US" sz="2500" b="1" dirty="0" smtClean="0">
                <a:latin typeface="Nunito Sans" panose="00000500000000000000" pitchFamily="2" charset="0"/>
              </a:rPr>
              <a:t>some contradiction </a:t>
            </a:r>
            <a:r>
              <a:rPr lang="en-US" sz="2500" dirty="0" smtClean="0">
                <a:latin typeface="Nunito Sans" panose="00000500000000000000" pitchFamily="2" charset="0"/>
              </a:rPr>
              <a:t>while </a:t>
            </a:r>
            <a:r>
              <a:rPr lang="en-US" sz="2500" dirty="0">
                <a:latin typeface="Nunito Sans" panose="00000500000000000000" pitchFamily="2" charset="0"/>
              </a:rPr>
              <a:t>solving question with the assumption, then that </a:t>
            </a:r>
            <a:r>
              <a:rPr lang="en-US" sz="2500" b="1" dirty="0" smtClean="0">
                <a:latin typeface="Nunito Sans" panose="00000500000000000000" pitchFamily="2" charset="0"/>
              </a:rPr>
              <a:t>assumption </a:t>
            </a:r>
            <a:r>
              <a:rPr lang="en-US" sz="2500" b="1" dirty="0">
                <a:latin typeface="Nunito Sans" panose="00000500000000000000" pitchFamily="2" charset="0"/>
              </a:rPr>
              <a:t>is </a:t>
            </a:r>
            <a:r>
              <a:rPr lang="en-US" sz="2500" b="1" dirty="0" smtClean="0">
                <a:latin typeface="Nunito Sans" panose="00000500000000000000" pitchFamily="2" charset="0"/>
              </a:rPr>
              <a:t>wrong.</a:t>
            </a:r>
          </a:p>
          <a:p>
            <a:pPr marL="342900" indent="-342900" algn="just">
              <a:buFont typeface="Wingdings" panose="05000000000000000000" pitchFamily="2" charset="2"/>
              <a:buChar char="v"/>
            </a:pPr>
            <a:endParaRPr lang="en-US" sz="2500" b="1" dirty="0">
              <a:latin typeface="Nunito Sans" panose="00000500000000000000" pitchFamily="2" charset="0"/>
            </a:endParaRPr>
          </a:p>
          <a:p>
            <a:pPr marL="342900" indent="-342900" algn="just">
              <a:buFont typeface="Wingdings" panose="05000000000000000000" pitchFamily="2" charset="2"/>
              <a:buChar char="v"/>
            </a:pPr>
            <a:r>
              <a:rPr lang="en-US" sz="2500" b="1" dirty="0" smtClean="0">
                <a:latin typeface="Nunito Sans" panose="00000500000000000000" pitchFamily="2" charset="0"/>
              </a:rPr>
              <a:t>I</a:t>
            </a:r>
            <a:r>
              <a:rPr lang="en-US" sz="2500" dirty="0" smtClean="0">
                <a:latin typeface="Nunito Sans" panose="00000500000000000000" pitchFamily="2" charset="0"/>
              </a:rPr>
              <a:t>f </a:t>
            </a:r>
            <a:r>
              <a:rPr lang="en-US" sz="2500" dirty="0">
                <a:latin typeface="Nunito Sans" panose="00000500000000000000" pitchFamily="2" charset="0"/>
              </a:rPr>
              <a:t>there is </a:t>
            </a:r>
            <a:r>
              <a:rPr lang="en-US" sz="2500" b="1" dirty="0">
                <a:latin typeface="Nunito Sans" panose="00000500000000000000" pitchFamily="2" charset="0"/>
              </a:rPr>
              <a:t>no contradiction </a:t>
            </a:r>
            <a:r>
              <a:rPr lang="en-US" sz="2500" dirty="0">
                <a:latin typeface="Nunito Sans" panose="00000500000000000000" pitchFamily="2" charset="0"/>
              </a:rPr>
              <a:t>then that </a:t>
            </a:r>
            <a:r>
              <a:rPr lang="en-US" sz="2500" b="1" dirty="0">
                <a:latin typeface="Nunito Sans" panose="00000500000000000000" pitchFamily="2" charset="0"/>
              </a:rPr>
              <a:t>assumption is correct </a:t>
            </a:r>
            <a:r>
              <a:rPr lang="en-US" sz="2500" dirty="0">
                <a:latin typeface="Nunito Sans" panose="00000500000000000000" pitchFamily="2" charset="0"/>
              </a:rPr>
              <a:t>and  hence the solution</a:t>
            </a:r>
          </a:p>
          <a:p>
            <a:pPr algn="just"/>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Binary logic</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69822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40657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6405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2152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7794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0657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Freedom Party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6405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Green Party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2152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Data Inadequate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7794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Three persons A, B and C gave these statements:</a:t>
            </a:r>
          </a:p>
          <a:p>
            <a:pPr algn="just"/>
            <a:r>
              <a:rPr lang="en-US" sz="2500" dirty="0">
                <a:latin typeface="Nunito Sans" panose="00000500000000000000" pitchFamily="2" charset="0"/>
              </a:rPr>
              <a:t>A said, either Freedom Party or Green Party won the elections.</a:t>
            </a:r>
          </a:p>
          <a:p>
            <a:pPr algn="just"/>
            <a:r>
              <a:rPr lang="en-US" sz="2500" dirty="0">
                <a:latin typeface="Nunito Sans" panose="00000500000000000000" pitchFamily="2" charset="0"/>
              </a:rPr>
              <a:t>B said, Freedom Party won.</a:t>
            </a:r>
          </a:p>
          <a:p>
            <a:pPr algn="just"/>
            <a:r>
              <a:rPr lang="en-US" sz="2500" dirty="0">
                <a:latin typeface="Nunito Sans" panose="00000500000000000000" pitchFamily="2" charset="0"/>
              </a:rPr>
              <a:t>C said, neither Freedom Party nor Green Party won the elections.</a:t>
            </a:r>
          </a:p>
          <a:p>
            <a:pPr algn="just"/>
            <a:r>
              <a:rPr lang="en-US" sz="2500" dirty="0">
                <a:latin typeface="Nunito Sans" panose="00000500000000000000" pitchFamily="2" charset="0"/>
              </a:rPr>
              <a:t>Of these persons, only one person is wrong.</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Who </a:t>
            </a:r>
            <a:r>
              <a:rPr lang="en-US" sz="2500" dirty="0">
                <a:latin typeface="Nunito Sans" panose="00000500000000000000" pitchFamily="2" charset="0"/>
              </a:rPr>
              <a:t>won the elections?</a:t>
            </a:r>
          </a:p>
        </p:txBody>
      </p:sp>
    </p:spTree>
    <p:extLst>
      <p:ext uri="{BB962C8B-B14F-4D97-AF65-F5344CB8AC3E}">
        <p14:creationId xmlns:p14="http://schemas.microsoft.com/office/powerpoint/2010/main" val="269890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The police rounded up </a:t>
            </a:r>
            <a:r>
              <a:rPr lang="en-US" sz="2500" dirty="0" err="1">
                <a:latin typeface="Nunito Sans" panose="00000500000000000000" pitchFamily="2" charset="0"/>
              </a:rPr>
              <a:t>Tolu</a:t>
            </a:r>
            <a:r>
              <a:rPr lang="en-US" sz="2500" dirty="0">
                <a:latin typeface="Nunito Sans" panose="00000500000000000000" pitchFamily="2" charset="0"/>
              </a:rPr>
              <a:t>, Molu and </a:t>
            </a:r>
            <a:r>
              <a:rPr lang="en-US" sz="2500" dirty="0" err="1">
                <a:latin typeface="Nunito Sans" panose="00000500000000000000" pitchFamily="2" charset="0"/>
              </a:rPr>
              <a:t>Golu</a:t>
            </a:r>
            <a:r>
              <a:rPr lang="en-US" sz="2500" dirty="0">
                <a:latin typeface="Nunito Sans" panose="00000500000000000000" pitchFamily="2" charset="0"/>
              </a:rPr>
              <a:t> yesterday because one of them was suspected of robbing the local bank. The 3 suspects gave following statements after intensive questioning:</a:t>
            </a:r>
          </a:p>
          <a:p>
            <a:pPr algn="just"/>
            <a:r>
              <a:rPr lang="en-US" sz="2500" dirty="0" err="1">
                <a:latin typeface="Nunito Sans" panose="00000500000000000000" pitchFamily="2" charset="0"/>
              </a:rPr>
              <a:t>Tolu</a:t>
            </a:r>
            <a:r>
              <a:rPr lang="en-US" sz="2500" dirty="0">
                <a:latin typeface="Nunito Sans" panose="00000500000000000000" pitchFamily="2" charset="0"/>
              </a:rPr>
              <a:t>: I’m innocent.</a:t>
            </a:r>
          </a:p>
          <a:p>
            <a:pPr algn="just"/>
            <a:r>
              <a:rPr lang="en-US" sz="2500" dirty="0">
                <a:latin typeface="Nunito Sans" panose="00000500000000000000" pitchFamily="2" charset="0"/>
              </a:rPr>
              <a:t>Molu: I’m innocent.</a:t>
            </a:r>
          </a:p>
          <a:p>
            <a:pPr algn="just"/>
            <a:r>
              <a:rPr lang="en-US" sz="2500" dirty="0" err="1">
                <a:latin typeface="Nunito Sans" panose="00000500000000000000" pitchFamily="2" charset="0"/>
              </a:rPr>
              <a:t>Golu</a:t>
            </a:r>
            <a:r>
              <a:rPr lang="en-US" sz="2500" dirty="0">
                <a:latin typeface="Nunito Sans" panose="00000500000000000000" pitchFamily="2" charset="0"/>
              </a:rPr>
              <a:t>: Molu is the guilty one.</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Who robbed the bank among the three persons, if only one of the statements will be true?</a:t>
            </a:r>
          </a:p>
        </p:txBody>
      </p:sp>
    </p:spTree>
    <p:extLst>
      <p:ext uri="{BB962C8B-B14F-4D97-AF65-F5344CB8AC3E}">
        <p14:creationId xmlns:p14="http://schemas.microsoft.com/office/powerpoint/2010/main" val="1301336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075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49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224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88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75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Molu</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4990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Tolu</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22466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Golu</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88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7348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2663</Words>
  <Application>Microsoft Office PowerPoint</Application>
  <PresentationFormat>Widescreen</PresentationFormat>
  <Paragraphs>452</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Wingdings</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2020-01-18T05:11:22Z</dcterms:modified>
</cp:coreProperties>
</file>