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272" r:id="rId2"/>
    <p:sldId id="375" r:id="rId3"/>
    <p:sldId id="378" r:id="rId4"/>
    <p:sldId id="376" r:id="rId5"/>
    <p:sldId id="379" r:id="rId6"/>
    <p:sldId id="380" r:id="rId7"/>
    <p:sldId id="450" r:id="rId8"/>
    <p:sldId id="381" r:id="rId9"/>
    <p:sldId id="451" r:id="rId10"/>
    <p:sldId id="382" r:id="rId11"/>
    <p:sldId id="386" r:id="rId12"/>
    <p:sldId id="387" r:id="rId13"/>
    <p:sldId id="409" r:id="rId14"/>
    <p:sldId id="410" r:id="rId15"/>
    <p:sldId id="28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Nunito Sans" panose="00000500000000000000" pitchFamily="2" charset="0"/>
      <p:regular r:id="rId22"/>
      <p:bold r:id="rId23"/>
      <p:italic r:id="rId24"/>
      <p:boldItalic r:id="rId25"/>
    </p:embeddedFont>
    <p:embeddedFont>
      <p:font typeface="Nunito Sans SemiBold" panose="020B0604020202020204" charset="0"/>
      <p:bold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525252"/>
    <a:srgbClr val="1A1A1A"/>
    <a:srgbClr val="4A4A4A"/>
    <a:srgbClr val="131313"/>
    <a:srgbClr val="212121"/>
    <a:srgbClr val="303030"/>
    <a:srgbClr val="3D3D3D"/>
    <a:srgbClr val="F05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6642" autoAdjust="0"/>
  </p:normalViewPr>
  <p:slideViewPr>
    <p:cSldViewPr>
      <p:cViewPr varScale="1">
        <p:scale>
          <a:sx n="58" d="100"/>
          <a:sy n="58" d="100"/>
        </p:scale>
        <p:origin x="788" y="56"/>
      </p:cViewPr>
      <p:guideLst>
        <p:guide orient="horz" pos="768"/>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D</a:t>
            </a:r>
          </a:p>
          <a:p>
            <a:r>
              <a:rPr lang="en-US" sz="1200" b="0" i="0" kern="1200" dirty="0">
                <a:solidFill>
                  <a:schemeClr val="tx1"/>
                </a:solidFill>
                <a:effectLst/>
                <a:latin typeface="+mn-lt"/>
                <a:ea typeface="+mn-ea"/>
                <a:cs typeface="+mn-cs"/>
              </a:rPr>
              <a:t>For getting intersection of L1 and L2, search for each element of L1 in L2 and print the elements we find in L2. There can be many ways for getting union of L1 and L2. One of them is as follows a) Print all the nodes of L1 and print only those which are not present in L2. b) Print nodes of L2. All of these methods will require more operations than intersection as we have to process intersection node plus other nodes.</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3185331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B</a:t>
            </a:r>
          </a:p>
          <a:p>
            <a:r>
              <a:rPr lang="en-US" sz="1200" b="0" i="0" kern="1200" dirty="0">
                <a:solidFill>
                  <a:schemeClr val="tx1"/>
                </a:solidFill>
                <a:effectLst/>
                <a:latin typeface="+mn-lt"/>
                <a:ea typeface="+mn-ea"/>
                <a:cs typeface="+mn-cs"/>
              </a:rPr>
              <a:t>Let us put values 1, 3, 8, 10 in the hash of size 7. Initially, hash table is empty</a:t>
            </a:r>
            <a:r>
              <a:rPr lang="en-US" dirty="0"/>
              <a:t> - - - - - - - 0 1 2 3 4 5 6</a:t>
            </a:r>
            <a:r>
              <a:rPr lang="en-US" sz="1200" b="0" i="0" kern="1200" dirty="0">
                <a:solidFill>
                  <a:schemeClr val="tx1"/>
                </a:solidFill>
                <a:effectLst/>
                <a:latin typeface="+mn-lt"/>
                <a:ea typeface="+mn-ea"/>
                <a:cs typeface="+mn-cs"/>
              </a:rPr>
              <a:t>The value of function (3x + 4)mod 7 for 1 is 0, so let us put the value at 0</a:t>
            </a:r>
            <a:r>
              <a:rPr lang="en-US" dirty="0"/>
              <a:t> 1 - - - - - - 0 1 2 3 4 5 6</a:t>
            </a:r>
            <a:r>
              <a:rPr lang="en-US" sz="1200" b="0" i="0" kern="1200" dirty="0">
                <a:solidFill>
                  <a:schemeClr val="tx1"/>
                </a:solidFill>
                <a:effectLst/>
                <a:latin typeface="+mn-lt"/>
                <a:ea typeface="+mn-ea"/>
                <a:cs typeface="+mn-cs"/>
              </a:rPr>
              <a:t>The value of function (3x + 4)mod 7 for 3 is 6, so let us put the value at 6</a:t>
            </a:r>
            <a:r>
              <a:rPr lang="en-US" dirty="0"/>
              <a:t> 1 - - - - - 3 0 1 2 3 4 5 6</a:t>
            </a:r>
            <a:r>
              <a:rPr lang="en-US" sz="1200" b="0" i="0" kern="1200" dirty="0">
                <a:solidFill>
                  <a:schemeClr val="tx1"/>
                </a:solidFill>
                <a:effectLst/>
                <a:latin typeface="+mn-lt"/>
                <a:ea typeface="+mn-ea"/>
                <a:cs typeface="+mn-cs"/>
              </a:rPr>
              <a:t>The value of function (3x + 4)mod 7 for 8 is 0, but 0 is already occupied, let us put the value(8) at next available space(1)</a:t>
            </a:r>
            <a:r>
              <a:rPr lang="en-US" dirty="0"/>
              <a:t> 1 8 - - - - 3 0 1 2 3 4 5 6</a:t>
            </a:r>
            <a:r>
              <a:rPr lang="en-US" sz="1200" b="0" i="0" kern="1200" dirty="0">
                <a:solidFill>
                  <a:schemeClr val="tx1"/>
                </a:solidFill>
                <a:effectLst/>
                <a:latin typeface="+mn-lt"/>
                <a:ea typeface="+mn-ea"/>
                <a:cs typeface="+mn-cs"/>
              </a:rPr>
              <a:t>The value of function (3x + 4)mod 7 for 10 is 6, but 6 is already occupied, let us put the value(10) at next available space(2)</a:t>
            </a:r>
            <a:r>
              <a:rPr lang="en-US" dirty="0"/>
              <a:t> 1 8 10 - - - 3 0 1 2 3 4 5 6</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3586461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c</a:t>
            </a:r>
          </a:p>
          <a:p>
            <a:r>
              <a:rPr lang="en-US" dirty="0"/>
              <a:t>Hash function given is mod(10). 9679, 1989 and 4199 all these give same hash value </a:t>
            </a:r>
            <a:r>
              <a:rPr lang="en-US" dirty="0" err="1"/>
              <a:t>i.e</a:t>
            </a:r>
            <a:r>
              <a:rPr lang="en-US" dirty="0"/>
              <a:t> 9 1471 and 6171 give hash value 1</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404179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A</a:t>
            </a:r>
          </a:p>
          <a:p>
            <a:r>
              <a:rPr lang="en-US" sz="1200" b="0" i="0" kern="1200" dirty="0">
                <a:solidFill>
                  <a:schemeClr val="tx1"/>
                </a:solidFill>
                <a:effectLst/>
                <a:latin typeface="+mn-lt"/>
                <a:ea typeface="+mn-ea"/>
                <a:cs typeface="+mn-cs"/>
              </a:rPr>
              <a:t>Simple Uniform hashing function is a hypothetical hashing function that evenly distributes items into the slots of a hash table. Moreover, each item to be hashed has an equal probability of being placed into a slot, regardless of the other elements already placed</a:t>
            </a:r>
          </a:p>
          <a:p>
            <a:r>
              <a:rPr lang="en-US" dirty="0"/>
              <a:t>Probability that the first 3 slots are unfilled after the first 3 insertions = (probability that first item doesn't go in any of the first 3 slots)* (probability that second item doesn't go in any of the first 3 slots)* (probability that third item doesn't go in any of the first 3 slots) = (97/100) * (97/100) * (97/100) </a:t>
            </a:r>
            <a:endParaRPr lang="en-US" b="1" dirty="0"/>
          </a:p>
          <a:p>
            <a:endParaRPr lang="en-US" b="1"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val="2651697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B</a:t>
            </a:r>
          </a:p>
          <a:p>
            <a:endParaRPr lang="en-US" b="1" dirty="0"/>
          </a:p>
          <a:p>
            <a:r>
              <a:rPr lang="en-US" sz="1200" b="0" i="0" kern="1200" dirty="0">
                <a:solidFill>
                  <a:schemeClr val="tx1"/>
                </a:solidFill>
                <a:effectLst/>
                <a:latin typeface="+mn-lt"/>
                <a:ea typeface="+mn-ea"/>
                <a:cs typeface="+mn-cs"/>
              </a:rPr>
              <a:t>Since mod 10 is used, the last digit matters. If you do cube all numbers from 0 to 9, you get </a:t>
            </a:r>
            <a:r>
              <a:rPr lang="en-US" sz="1200" b="0" i="0" kern="1200" dirty="0" err="1">
                <a:solidFill>
                  <a:schemeClr val="tx1"/>
                </a:solidFill>
                <a:effectLst/>
                <a:latin typeface="+mn-lt"/>
                <a:ea typeface="+mn-ea"/>
                <a:cs typeface="+mn-cs"/>
              </a:rPr>
              <a:t>following</a:t>
            </a:r>
            <a:r>
              <a:rPr lang="en-US" dirty="0" err="1"/>
              <a:t>Number</a:t>
            </a:r>
            <a:r>
              <a:rPr lang="en-US" dirty="0"/>
              <a:t> Cube Last Digit in Cube 0 0 0 1 1 1 2 8 8 3 27 7 4 64 4 5 125 5 6 216 6 7 343 3 8 512 2 9 729 9 </a:t>
            </a:r>
            <a:r>
              <a:rPr lang="en-US" sz="1200" b="0" i="0" kern="1200" dirty="0">
                <a:solidFill>
                  <a:schemeClr val="tx1"/>
                </a:solidFill>
                <a:effectLst/>
                <a:latin typeface="+mn-lt"/>
                <a:ea typeface="+mn-ea"/>
                <a:cs typeface="+mn-cs"/>
              </a:rPr>
              <a:t>Therefore all numbers from 0 to 2020 are equally divided in 10 buckets. If we make a table for square, we don't get equal distribution. In the following table. 1, 4, 6 and 9 are repeated, so these buckets would have more entries and buckets 2, 3, 7 and 8 would be </a:t>
            </a:r>
            <a:r>
              <a:rPr lang="en-US" sz="1200" b="0" i="0" kern="1200" dirty="0" err="1">
                <a:solidFill>
                  <a:schemeClr val="tx1"/>
                </a:solidFill>
                <a:effectLst/>
                <a:latin typeface="+mn-lt"/>
                <a:ea typeface="+mn-ea"/>
                <a:cs typeface="+mn-cs"/>
              </a:rPr>
              <a:t>empty.</a:t>
            </a:r>
            <a:r>
              <a:rPr lang="en-US" dirty="0" err="1"/>
              <a:t>Number</a:t>
            </a:r>
            <a:r>
              <a:rPr lang="en-US" dirty="0"/>
              <a:t> Square Last Digit in Cube 0 0 0 1 1 </a:t>
            </a:r>
            <a:r>
              <a:rPr lang="en-US" b="1" dirty="0">
                <a:effectLst/>
              </a:rPr>
              <a:t>1</a:t>
            </a:r>
            <a:r>
              <a:rPr lang="en-US" dirty="0"/>
              <a:t> 2 4 </a:t>
            </a:r>
            <a:r>
              <a:rPr lang="en-US" b="1" dirty="0">
                <a:effectLst/>
              </a:rPr>
              <a:t>4</a:t>
            </a:r>
            <a:r>
              <a:rPr lang="en-US" dirty="0"/>
              <a:t> 3 9 </a:t>
            </a:r>
            <a:r>
              <a:rPr lang="en-US" b="1" dirty="0">
                <a:effectLst/>
              </a:rPr>
              <a:t>9</a:t>
            </a:r>
            <a:r>
              <a:rPr lang="en-US" dirty="0"/>
              <a:t> 4 16 </a:t>
            </a:r>
            <a:r>
              <a:rPr lang="en-US" b="1" dirty="0">
                <a:effectLst/>
              </a:rPr>
              <a:t>6</a:t>
            </a:r>
            <a:r>
              <a:rPr lang="en-US" dirty="0"/>
              <a:t> 5 25 5 6 36 </a:t>
            </a:r>
            <a:r>
              <a:rPr lang="en-US" b="1" dirty="0">
                <a:effectLst/>
              </a:rPr>
              <a:t>6</a:t>
            </a:r>
            <a:r>
              <a:rPr lang="en-US" dirty="0"/>
              <a:t> 7 49 </a:t>
            </a:r>
            <a:r>
              <a:rPr lang="en-US" b="1" dirty="0">
                <a:effectLst/>
              </a:rPr>
              <a:t>9</a:t>
            </a:r>
            <a:r>
              <a:rPr lang="en-US" dirty="0"/>
              <a:t> 8 64 </a:t>
            </a:r>
            <a:r>
              <a:rPr lang="en-US" b="1" dirty="0">
                <a:effectLst/>
              </a:rPr>
              <a:t>4</a:t>
            </a:r>
            <a:r>
              <a:rPr lang="en-US" dirty="0"/>
              <a:t> 9 81 </a:t>
            </a:r>
            <a:r>
              <a:rPr lang="en-US" b="1" dirty="0">
                <a:effectLst/>
              </a:rPr>
              <a:t>1</a:t>
            </a:r>
            <a:r>
              <a:rPr lang="en-US" dirty="0"/>
              <a:t> </a:t>
            </a:r>
            <a:r>
              <a:rPr lang="en-US" sz="1200" b="1" i="0" kern="1200" dirty="0">
                <a:solidFill>
                  <a:schemeClr val="tx1"/>
                </a:solidFill>
                <a:effectLst/>
                <a:latin typeface="+mn-lt"/>
                <a:ea typeface="+mn-ea"/>
                <a:cs typeface="+mn-cs"/>
              </a:rPr>
              <a:t>Alternative approach -</a:t>
            </a:r>
            <a:r>
              <a:rPr lang="en-US" sz="1200" b="0" i="0" kern="1200" dirty="0">
                <a:solidFill>
                  <a:schemeClr val="tx1"/>
                </a:solidFill>
                <a:effectLst/>
                <a:latin typeface="+mn-lt"/>
                <a:ea typeface="+mn-ea"/>
                <a:cs typeface="+mn-cs"/>
              </a:rPr>
              <a:t> Using concept of power of cycle: (a) (0,1,4,9,6,5,6,9,4,1,0) repeated (b) (0,1,8,7,4,5,6,3,2,9) repeated (c) (0,1,4,9,6,5,6,9,4,1,0) repeated (d) (0,2,4,6,8) repeated So, only h(</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a:t>
            </a:r>
            <a:r>
              <a:rPr lang="en-US" sz="1200" b="0" i="0" kern="1200" baseline="30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mod 10 covers all the digits from 0 to 9. Option (B) is correct.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3591936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219528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 O(1)</a:t>
            </a:r>
          </a:p>
          <a:p>
            <a:r>
              <a:rPr lang="en-US" b="1" dirty="0"/>
              <a:t>Explanation:</a:t>
            </a:r>
          </a:p>
          <a:p>
            <a:r>
              <a:rPr lang="en-US" b="1" dirty="0"/>
              <a:t>Since every key has a unique array position, searching takes a constant time</a:t>
            </a: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11329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D</a:t>
            </a:r>
          </a:p>
          <a:p>
            <a:r>
              <a:rPr lang="en-US" b="1" dirty="0"/>
              <a:t>P is not a double pointer</a:t>
            </a: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261756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b</a:t>
            </a:r>
          </a:p>
          <a:p>
            <a:r>
              <a:rPr lang="en-US" b="1" dirty="0"/>
              <a:t>Explanation:</a:t>
            </a:r>
          </a:p>
          <a:p>
            <a:r>
              <a:rPr lang="en-US" b="1" dirty="0"/>
              <a:t>Deletion becomes easier with doubly linked list, hence it is appropriate.</a:t>
            </a: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98608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D</a:t>
            </a: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3686784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148901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B</a:t>
            </a:r>
          </a:p>
          <a:p>
            <a:pPr fontAlgn="base"/>
            <a:r>
              <a:rPr lang="en-US" sz="1200" b="1" i="0" kern="1200" dirty="0">
                <a:solidFill>
                  <a:schemeClr val="tx1"/>
                </a:solidFill>
                <a:effectLst/>
                <a:latin typeface="+mn-lt"/>
                <a:ea typeface="+mn-ea"/>
                <a:cs typeface="+mn-cs"/>
              </a:rPr>
              <a:t> Explanation: </a:t>
            </a:r>
          </a:p>
          <a:p>
            <a:pPr fontAlgn="base"/>
            <a:r>
              <a:rPr lang="en-US" sz="1200" b="0" i="0" kern="1200" dirty="0">
                <a:solidFill>
                  <a:schemeClr val="tx1"/>
                </a:solidFill>
                <a:effectLst/>
                <a:latin typeface="+mn-lt"/>
                <a:ea typeface="+mn-ea"/>
                <a:cs typeface="+mn-cs"/>
              </a:rPr>
              <a:t>fun1() prints the given Linked List in reverse manner. For Linked List 1-&gt;2-&gt;3-&gt;4-&gt;5, fun1() prints 5-&gt;4-&gt;3-&gt;2-&gt;1.</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286344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 D</a:t>
            </a:r>
          </a:p>
          <a:p>
            <a:pPr fontAlgn="base"/>
            <a:r>
              <a:rPr lang="en-US" sz="1200" b="1" i="0" kern="1200" dirty="0">
                <a:solidFill>
                  <a:schemeClr val="tx1"/>
                </a:solidFill>
                <a:effectLst/>
                <a:latin typeface="+mn-lt"/>
                <a:ea typeface="+mn-ea"/>
                <a:cs typeface="+mn-cs"/>
              </a:rPr>
              <a:t> Explanation: </a:t>
            </a:r>
          </a:p>
          <a:p>
            <a:pPr fontAlgn="base"/>
            <a:r>
              <a:rPr lang="en-US" sz="1200" b="0" i="0" kern="1200" dirty="0">
                <a:solidFill>
                  <a:schemeClr val="tx1"/>
                </a:solidFill>
                <a:effectLst/>
                <a:latin typeface="+mn-lt"/>
                <a:ea typeface="+mn-ea"/>
                <a:cs typeface="+mn-cs"/>
              </a:rPr>
              <a:t>For an n-</a:t>
            </a:r>
            <a:r>
              <a:rPr lang="en-US" sz="1200" b="0" i="0" kern="1200" dirty="0" err="1">
                <a:solidFill>
                  <a:schemeClr val="tx1"/>
                </a:solidFill>
                <a:effectLst/>
                <a:latin typeface="+mn-lt"/>
                <a:ea typeface="+mn-ea"/>
                <a:cs typeface="+mn-cs"/>
              </a:rPr>
              <a:t>ary</a:t>
            </a:r>
            <a:r>
              <a:rPr lang="en-US" sz="1200" b="0" i="0" kern="1200" dirty="0">
                <a:solidFill>
                  <a:schemeClr val="tx1"/>
                </a:solidFill>
                <a:effectLst/>
                <a:latin typeface="+mn-lt"/>
                <a:ea typeface="+mn-ea"/>
                <a:cs typeface="+mn-cs"/>
              </a:rPr>
              <a:t> tree where each node has n children or no children, following relation holds</a:t>
            </a:r>
            <a:r>
              <a:rPr lang="en-US" b="1" dirty="0">
                <a:effectLst/>
              </a:rPr>
              <a:t> L = (n-1)*I + 1</a:t>
            </a:r>
            <a:r>
              <a:rPr lang="en-US" sz="1200" b="0" i="0" kern="1200" dirty="0">
                <a:solidFill>
                  <a:schemeClr val="tx1"/>
                </a:solidFill>
                <a:effectLst/>
                <a:latin typeface="+mn-lt"/>
                <a:ea typeface="+mn-ea"/>
                <a:cs typeface="+mn-cs"/>
              </a:rPr>
              <a:t>Where L is the number of leaf nodes and I is the number of internal nodes. Let us find out the value of n for the given data.</a:t>
            </a:r>
            <a:r>
              <a:rPr lang="en-US" dirty="0"/>
              <a:t> L = 41 , I = 10 41 = 10*(n-1) + 1 (n-1) = 4 n = 5</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189995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20B0604020202020204" charset="0"/>
              </a:rPr>
              <a:t>Suppose each set is represented as a linked list with elements in arbitrary order. Which of the operations among union, intersection, membership, cardinality will be the slowest?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Union only</a:t>
            </a:r>
            <a:endParaRPr lang="en-US" sz="25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0027" y="4277948"/>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Intersection, membership</a:t>
            </a:r>
            <a:endParaRPr lang="en-US" sz="2500" dirty="0">
              <a:latin typeface="Nunito Sans" panose="020B060402020202020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47800" y="4831165"/>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Membership, cardinality</a:t>
            </a: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Union , intersection</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5158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20B0604020202020204" charset="0"/>
              </a:rPr>
              <a:t>Consider a hash table of size seven, with starting index zero, and a hash function (3x + 4)mod7. Assuming the hash table is initially empty, which of the following is the contents of the table when the sequence 1, 3, 8, 10 is inserted into the table using closed hashing? Note that ‘_’ denotes an empty location in the table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8, _, _, _, _, _, 10</a:t>
            </a:r>
            <a:endParaRPr lang="en-US" sz="25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0027" y="4277948"/>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1, 8, 10, _, _, _, 3</a:t>
            </a:r>
            <a:endParaRPr lang="en-US" sz="2500" dirty="0">
              <a:latin typeface="Nunito Sans" panose="020B060402020202020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47800" y="4831165"/>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1, _, _, _, _, _,3</a:t>
            </a: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1, 10, 8, _, _, _, 3</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5139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045416"/>
            <a:ext cx="10907041" cy="2785378"/>
          </a:xfrm>
          <a:prstGeom prst="rect">
            <a:avLst/>
          </a:prstGeom>
          <a:noFill/>
        </p:spPr>
        <p:txBody>
          <a:bodyPr wrap="square" rtlCol="0">
            <a:spAutoFit/>
          </a:bodyPr>
          <a:lstStyle/>
          <a:p>
            <a:r>
              <a:rPr lang="en-US" sz="2500" dirty="0">
                <a:latin typeface="Nunito Sans" panose="020B0604020202020204" charset="0"/>
              </a:rPr>
              <a:t>Given the following input (4322, 1334, 1471, 9679, 1989, 6171, 6173, 4199) and the hash function x mod 10, which of the following statements are true?</a:t>
            </a:r>
          </a:p>
          <a:p>
            <a:r>
              <a:rPr lang="en-US" sz="2500" dirty="0">
                <a:latin typeface="Nunito Sans" panose="020B0604020202020204" charset="0"/>
              </a:rPr>
              <a:t> </a:t>
            </a:r>
            <a:r>
              <a:rPr lang="en-US" sz="2500" dirty="0" err="1">
                <a:latin typeface="Nunito Sans" panose="020B0604020202020204" charset="0"/>
              </a:rPr>
              <a:t>i</a:t>
            </a:r>
            <a:r>
              <a:rPr lang="en-US" sz="2500" dirty="0">
                <a:latin typeface="Nunito Sans" panose="020B0604020202020204" charset="0"/>
              </a:rPr>
              <a:t>. 9679, 1989, 4199 hash to the same value </a:t>
            </a:r>
          </a:p>
          <a:p>
            <a:r>
              <a:rPr lang="en-US" sz="2500" dirty="0">
                <a:latin typeface="Nunito Sans" panose="020B0604020202020204" charset="0"/>
              </a:rPr>
              <a:t>ii. 1471, 6171 hash to the same value</a:t>
            </a:r>
          </a:p>
          <a:p>
            <a:r>
              <a:rPr lang="en-US" sz="2500" dirty="0">
                <a:latin typeface="Nunito Sans" panose="020B0604020202020204" charset="0"/>
              </a:rPr>
              <a:t>iii. All elements hash to the same value </a:t>
            </a:r>
          </a:p>
          <a:p>
            <a:r>
              <a:rPr lang="en-US" sz="2500" dirty="0">
                <a:latin typeface="Nunito Sans" panose="020B0604020202020204" charset="0"/>
              </a:rPr>
              <a:t>iv. Each element hashes to a different value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err="1">
                <a:latin typeface="Nunito Sans" charset="0"/>
              </a:rPr>
              <a:t>i</a:t>
            </a:r>
            <a:r>
              <a:rPr lang="en-IN" sz="2500" dirty="0">
                <a:latin typeface="Nunito Sans" charset="0"/>
              </a:rPr>
              <a:t> only</a:t>
            </a:r>
            <a:endParaRPr lang="en-US" sz="25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0027" y="4277948"/>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ii only</a:t>
            </a:r>
            <a:endParaRPr lang="en-US" sz="2500" dirty="0">
              <a:latin typeface="Nunito Sans" panose="020B060402020202020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47800" y="4831165"/>
            <a:ext cx="10098317" cy="621324"/>
          </a:xfrm>
          <a:prstGeom prst="rect">
            <a:avLst/>
          </a:prstGeom>
          <a:noFill/>
        </p:spPr>
        <p:txBody>
          <a:bodyPr wrap="square" lIns="91440" tIns="45720" rIns="91440" bIns="45720">
            <a:spAutoFit/>
          </a:bodyPr>
          <a:lstStyle/>
          <a:p>
            <a:pPr>
              <a:lnSpc>
                <a:spcPct val="150000"/>
              </a:lnSpc>
            </a:pPr>
            <a:r>
              <a:rPr lang="en-IN" sz="2500" dirty="0" err="1">
                <a:latin typeface="Nunito Sans" charset="0"/>
              </a:rPr>
              <a:t>i</a:t>
            </a:r>
            <a:r>
              <a:rPr lang="en-IN" sz="2500" dirty="0">
                <a:latin typeface="Nunito Sans" charset="0"/>
              </a:rPr>
              <a:t> and ii only</a:t>
            </a: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iii or iv</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6438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20B0604020202020204" charset="0"/>
              </a:rPr>
              <a:t>Consider a hash table with 100 slots. Collisions are resolved using chaining. Assuming simple uniform hashing, what is the probability that the first 3 slots are unfilled after the first 3 insertions?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37585" y="533531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1198405"/>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(97 × 97 × 97)/100^3</a:t>
            </a:r>
          </a:p>
          <a:p>
            <a:pPr>
              <a:lnSpc>
                <a:spcPct val="150000"/>
              </a:lnSpc>
            </a:pPr>
            <a:r>
              <a:rPr lang="en-US" sz="2500" dirty="0">
                <a:latin typeface="Nunito Sans" panose="020B0604020202020204" charset="0"/>
              </a:rPr>
              <a:t>(99 × 98 × 97)/100^3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(97 × 96 × 95)/100^3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(97 × 96 × 95)/(3! × 100^3)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32853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20B0604020202020204" charset="0"/>
              </a:rPr>
              <a:t>Which one of the following hash functions on integers will distribute keys most uniformly over 10 buckets numbered 0 to 9 for </a:t>
            </a:r>
            <a:r>
              <a:rPr lang="en-US" sz="2500" dirty="0" err="1">
                <a:latin typeface="Nunito Sans" panose="020B0604020202020204" charset="0"/>
              </a:rPr>
              <a:t>i</a:t>
            </a:r>
            <a:r>
              <a:rPr lang="en-US" sz="2500" dirty="0">
                <a:latin typeface="Nunito Sans" panose="020B0604020202020204" charset="0"/>
              </a:rPr>
              <a:t> ranging from 0 to 2020?</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37585" y="533531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1198405"/>
          </a:xfrm>
          <a:prstGeom prst="rect">
            <a:avLst/>
          </a:prstGeom>
          <a:noFill/>
        </p:spPr>
        <p:txBody>
          <a:bodyPr wrap="square" lIns="91440" tIns="45720" rIns="91440" bIns="45720">
            <a:spAutoFit/>
          </a:bodyPr>
          <a:lstStyle/>
          <a:p>
            <a:pPr>
              <a:lnSpc>
                <a:spcPct val="150000"/>
              </a:lnSpc>
            </a:pPr>
            <a:r>
              <a:rPr lang="da-DK" sz="2500" dirty="0">
                <a:latin typeface="Nunito Sans" panose="020B0604020202020204" charset="0"/>
              </a:rPr>
              <a:t>h(i) =i^2 mod 10</a:t>
            </a:r>
          </a:p>
          <a:p>
            <a:pPr>
              <a:lnSpc>
                <a:spcPct val="150000"/>
              </a:lnSpc>
            </a:pPr>
            <a:r>
              <a:rPr lang="da-DK" sz="2500" dirty="0">
                <a:latin typeface="Nunito Sans" panose="020B0604020202020204" charset="0"/>
              </a:rPr>
              <a:t>h(i) =i^3 mod 10</a:t>
            </a:r>
            <a:endParaRPr lang="en-US" sz="2500" dirty="0">
              <a:latin typeface="Nunito Sans" panose="020B060402020202020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da-DK" sz="2500" dirty="0">
                <a:latin typeface="Nunito Sans" panose="020B0604020202020204" charset="0"/>
              </a:rPr>
              <a:t>h(i) = (11 ∗ i^2) mod 10</a:t>
            </a: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da-DK" sz="2500" dirty="0">
                <a:latin typeface="Nunito Sans" panose="020B0604020202020204" charset="0"/>
              </a:rPr>
              <a:t>h(i) = (12 ∗ i) mod 10</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6966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Data Structures</a:t>
            </a:r>
          </a:p>
        </p:txBody>
      </p:sp>
      <p:sp>
        <p:nvSpPr>
          <p:cNvPr id="14" name="TextBox 13">
            <a:extLst>
              <a:ext uri="{FF2B5EF4-FFF2-40B4-BE49-F238E27FC236}">
                <a16:creationId xmlns:a16="http://schemas.microsoft.com/office/drawing/2014/main" id="{B53D23EF-460D-4551-8ECC-4888395D8695}"/>
              </a:ext>
            </a:extLst>
          </p:cNvPr>
          <p:cNvSpPr txBox="1"/>
          <p:nvPr/>
        </p:nvSpPr>
        <p:spPr>
          <a:xfrm>
            <a:off x="1110148" y="2756602"/>
            <a:ext cx="10160893" cy="523220"/>
          </a:xfrm>
          <a:prstGeom prst="rect">
            <a:avLst/>
          </a:prstGeom>
          <a:noFill/>
        </p:spPr>
        <p:txBody>
          <a:bodyPr wrap="square" rtlCol="0">
            <a:spAutoFit/>
          </a:bodyPr>
          <a:lstStyle/>
          <a:p>
            <a:r>
              <a:rPr lang="en-US" sz="2800" dirty="0">
                <a:latin typeface="Nunito Sans" panose="00000500000000000000" pitchFamily="2" charset="0"/>
              </a:rPr>
              <a:t>MCQs</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166466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buNone/>
            </a:pPr>
            <a:r>
              <a:rPr lang="en-US" sz="2500" dirty="0">
                <a:latin typeface="Nunito Sans" panose="020B0604020202020204" charset="0"/>
              </a:rPr>
              <a:t>What is the search complexity in direct addressing?</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pt-BR" sz="2500" dirty="0">
                <a:latin typeface="Nunito Sans" charset="0"/>
              </a:rPr>
              <a:t>O(n)</a:t>
            </a:r>
            <a:endParaRPr lang="en-US" sz="25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0027" y="4277948"/>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O(log n)</a:t>
            </a:r>
            <a:endParaRPr lang="en-US" sz="2500" dirty="0">
              <a:latin typeface="Nunito Sans" panose="020B060402020202020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47800" y="4831165"/>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O(n log n)</a:t>
            </a: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O(1)</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9786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IN" sz="2500" dirty="0">
                <a:latin typeface="Nunito Sans" panose="00000500000000000000" pitchFamily="2" charset="0"/>
              </a:rPr>
              <a:t>What will be the output of the program?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IN" sz="2000" b="1" dirty="0">
                <a:solidFill>
                  <a:schemeClr val="bg1"/>
                </a:solidFill>
                <a:latin typeface="Courier New" panose="02070309020205020404" pitchFamily="49" charset="0"/>
                <a:cs typeface="Courier New" panose="02070309020205020404" pitchFamily="49" charset="0"/>
              </a:rPr>
              <a:t>#include&lt;</a:t>
            </a:r>
            <a:r>
              <a:rPr lang="en-IN" sz="2000" b="1" dirty="0" err="1">
                <a:solidFill>
                  <a:schemeClr val="bg1"/>
                </a:solidFill>
                <a:latin typeface="Courier New" panose="02070309020205020404" pitchFamily="49" charset="0"/>
                <a:cs typeface="Courier New" panose="02070309020205020404" pitchFamily="49" charset="0"/>
              </a:rPr>
              <a:t>stdio.h</a:t>
            </a:r>
            <a:r>
              <a:rPr lang="en-IN" sz="2000" b="1" dirty="0">
                <a:solidFill>
                  <a:schemeClr val="bg1"/>
                </a:solidFill>
                <a:latin typeface="Courier New" panose="02070309020205020404" pitchFamily="49" charset="0"/>
                <a:cs typeface="Courier New" panose="02070309020205020404" pitchFamily="49" charset="0"/>
              </a:rPr>
              <a:t>&gt;</a:t>
            </a:r>
          </a:p>
          <a:p>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 main()</a:t>
            </a:r>
          </a:p>
          <a:p>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 k=5,*p=&amp;k,**m =&amp;p;</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printf</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d%d%d</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n",k</a:t>
            </a:r>
            <a:r>
              <a:rPr lang="en-IN" sz="2000" b="1" dirty="0">
                <a:solidFill>
                  <a:schemeClr val="bg1"/>
                </a:solidFill>
                <a:latin typeface="Courier New" panose="02070309020205020404" pitchFamily="49" charset="0"/>
                <a:cs typeface="Courier New" panose="02070309020205020404" pitchFamily="49" charset="0"/>
              </a:rPr>
              <a:t>,*p,**p);</a:t>
            </a:r>
          </a:p>
          <a:p>
            <a:r>
              <a:rPr lang="en-IN"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BEF40363-1296-4F6B-8656-D47D96B64330}"/>
              </a:ext>
            </a:extLst>
          </p:cNvPr>
          <p:cNvSpPr/>
          <p:nvPr/>
        </p:nvSpPr>
        <p:spPr>
          <a:xfrm>
            <a:off x="9215436"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dirty="0">
                <a:latin typeface="Nunito Sans" panose="00000500000000000000" pitchFamily="2" charset="0"/>
              </a:rPr>
              <a:t> Error</a:t>
            </a:r>
          </a:p>
        </p:txBody>
      </p:sp>
      <p:sp>
        <p:nvSpPr>
          <p:cNvPr id="13" name="Rectangle 12">
            <a:extLst>
              <a:ext uri="{FF2B5EF4-FFF2-40B4-BE49-F238E27FC236}">
                <a16:creationId xmlns:a16="http://schemas.microsoft.com/office/drawing/2014/main" id="{BEF40363-1296-4F6B-8656-D47D96B64330}"/>
              </a:ext>
            </a:extLst>
          </p:cNvPr>
          <p:cNvSpPr/>
          <p:nvPr/>
        </p:nvSpPr>
        <p:spPr>
          <a:xfrm>
            <a:off x="623429" y="5410200"/>
            <a:ext cx="2329321"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r>
              <a:rPr lang="en-US" sz="2500" dirty="0">
                <a:latin typeface="Nunito Sans" panose="00000500000000000000" pitchFamily="2" charset="0"/>
              </a:rPr>
              <a:t>555</a:t>
            </a:r>
          </a:p>
        </p:txBody>
      </p:sp>
      <p:sp>
        <p:nvSpPr>
          <p:cNvPr id="14" name="Rectangle 13">
            <a:extLst>
              <a:ext uri="{FF2B5EF4-FFF2-40B4-BE49-F238E27FC236}">
                <a16:creationId xmlns:a16="http://schemas.microsoft.com/office/drawing/2014/main" id="{BEF40363-1296-4F6B-8656-D47D96B64330}"/>
              </a:ext>
            </a:extLst>
          </p:cNvPr>
          <p:cNvSpPr/>
          <p:nvPr/>
        </p:nvSpPr>
        <p:spPr>
          <a:xfrm>
            <a:off x="3487431" y="54102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r>
              <a:rPr lang="en-US" sz="2500" dirty="0">
                <a:latin typeface="Nunito Sans" panose="00000500000000000000" pitchFamily="2" charset="0"/>
              </a:rPr>
              <a:t> 55junk</a:t>
            </a:r>
          </a:p>
        </p:txBody>
      </p:sp>
      <p:sp>
        <p:nvSpPr>
          <p:cNvPr id="15" name="Rectangle 14">
            <a:extLst>
              <a:ext uri="{FF2B5EF4-FFF2-40B4-BE49-F238E27FC236}">
                <a16:creationId xmlns:a16="http://schemas.microsoft.com/office/drawing/2014/main" id="{BEF40363-1296-4F6B-8656-D47D96B64330}"/>
              </a:ext>
            </a:extLst>
          </p:cNvPr>
          <p:cNvSpPr/>
          <p:nvPr/>
        </p:nvSpPr>
        <p:spPr>
          <a:xfrm>
            <a:off x="6351433" y="5410200"/>
            <a:ext cx="2329321"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dirty="0">
                <a:latin typeface="Nunito Sans" panose="00000500000000000000" pitchFamily="2" charset="0"/>
              </a:rPr>
              <a:t> 5junkjunk</a:t>
            </a:r>
          </a:p>
        </p:txBody>
      </p:sp>
    </p:spTree>
    <p:extLst>
      <p:ext uri="{BB962C8B-B14F-4D97-AF65-F5344CB8AC3E}">
        <p14:creationId xmlns:p14="http://schemas.microsoft.com/office/powerpoint/2010/main" val="85695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r>
              <a:rPr lang="en-US" sz="2500" dirty="0">
                <a:latin typeface="Nunito Sans" panose="020B0604020202020204" charset="0"/>
              </a:rPr>
              <a:t>In simple chaining, what data structure is appropriate?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Singly linked list</a:t>
            </a:r>
            <a:endParaRPr lang="en-US" sz="25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0027" y="4277948"/>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Doubly linked list</a:t>
            </a:r>
            <a:endParaRPr lang="en-US" sz="2500" dirty="0">
              <a:latin typeface="Nunito Sans" panose="020B060402020202020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47800" y="4831165"/>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Circular linked list</a:t>
            </a: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Binary trees</a:t>
            </a:r>
            <a:endParaRPr lang="en-US" sz="2500" dirty="0">
              <a:latin typeface="Nunito Sans" panose="020B0604020202020204"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4837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20B0604020202020204" charset="0"/>
              </a:rPr>
              <a:t>In the worst case, the number of comparisons needed to search a singly linked list of length n for a given element is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log 2n</a:t>
            </a:r>
            <a:endParaRPr lang="en-US" sz="25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0027" y="4277948"/>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log 2n-1</a:t>
            </a:r>
            <a:endParaRPr lang="en-US" sz="2500" dirty="0">
              <a:latin typeface="Nunito Sans" panose="020B060402020202020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47800" y="4831165"/>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n/2</a:t>
            </a:r>
            <a:endParaRPr lang="en-US" sz="2500" dirty="0">
              <a:latin typeface="Nunito Sans" panose="020B060402020202020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n</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8592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915A87D-637E-48A9-97B6-F48EFBF946C6}"/>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224711-0D2E-4EFF-A263-CC335D1C14C1}"/>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5.1</a:t>
            </a:r>
          </a:p>
        </p:txBody>
      </p:sp>
      <p:sp>
        <p:nvSpPr>
          <p:cNvPr id="18" name="TextBox 17">
            <a:extLst>
              <a:ext uri="{FF2B5EF4-FFF2-40B4-BE49-F238E27FC236}">
                <a16:creationId xmlns:a16="http://schemas.microsoft.com/office/drawing/2014/main" id="{7F02049E-F6D0-4DF5-A010-80B82B89324E}"/>
              </a:ext>
            </a:extLst>
          </p:cNvPr>
          <p:cNvSpPr txBox="1"/>
          <p:nvPr/>
        </p:nvSpPr>
        <p:spPr>
          <a:xfrm>
            <a:off x="598715" y="1156906"/>
            <a:ext cx="10950806" cy="477054"/>
          </a:xfrm>
          <a:prstGeom prst="rect">
            <a:avLst/>
          </a:prstGeom>
          <a:noFill/>
        </p:spPr>
        <p:txBody>
          <a:bodyPr wrap="square" rtlCol="0">
            <a:spAutoFit/>
          </a:bodyPr>
          <a:lstStyle/>
          <a:p>
            <a:r>
              <a:rPr lang="en-IN" sz="2500" dirty="0">
                <a:latin typeface="Nunito Sans" panose="00000500000000000000" pitchFamily="2" charset="0"/>
              </a:rPr>
              <a:t>What will be the output of the program?</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 name="Rectangle 1"/>
          <p:cNvSpPr/>
          <p:nvPr/>
        </p:nvSpPr>
        <p:spPr>
          <a:xfrm>
            <a:off x="598715" y="2590800"/>
            <a:ext cx="11063835" cy="28194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IN" sz="2000" b="1" dirty="0">
                <a:solidFill>
                  <a:schemeClr val="bg1"/>
                </a:solidFill>
                <a:latin typeface="Courier New" panose="02070309020205020404" pitchFamily="49" charset="0"/>
                <a:cs typeface="Courier New" panose="02070309020205020404" pitchFamily="49" charset="0"/>
              </a:rPr>
              <a:t>#include&lt;</a:t>
            </a:r>
            <a:r>
              <a:rPr lang="en-IN" sz="2000" b="1" dirty="0" err="1">
                <a:solidFill>
                  <a:schemeClr val="bg1"/>
                </a:solidFill>
                <a:latin typeface="Courier New" panose="02070309020205020404" pitchFamily="49" charset="0"/>
                <a:cs typeface="Courier New" panose="02070309020205020404" pitchFamily="49" charset="0"/>
              </a:rPr>
              <a:t>stdio.h</a:t>
            </a:r>
            <a:r>
              <a:rPr lang="en-IN" sz="2000" b="1" dirty="0">
                <a:solidFill>
                  <a:schemeClr val="bg1"/>
                </a:solidFill>
                <a:latin typeface="Courier New" panose="02070309020205020404" pitchFamily="49" charset="0"/>
                <a:cs typeface="Courier New" panose="02070309020205020404" pitchFamily="49" charset="0"/>
              </a:rPr>
              <a:t>&gt;</a:t>
            </a:r>
          </a:p>
          <a:p>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 main()</a:t>
            </a:r>
          </a:p>
          <a:p>
            <a:r>
              <a:rPr lang="en-IN" sz="2000" b="1" dirty="0">
                <a:solidFill>
                  <a:schemeClr val="bg1"/>
                </a:solidFill>
                <a:latin typeface="Courier New" panose="02070309020205020404" pitchFamily="49" charset="0"/>
                <a:cs typeface="Courier New" panose="02070309020205020404" pitchFamily="49" charset="0"/>
              </a:rPr>
              <a:t>{</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int</a:t>
            </a:r>
            <a:r>
              <a:rPr lang="en-IN" sz="2000" b="1" dirty="0">
                <a:solidFill>
                  <a:schemeClr val="bg1"/>
                </a:solidFill>
                <a:latin typeface="Courier New" panose="02070309020205020404" pitchFamily="49" charset="0"/>
                <a:cs typeface="Courier New" panose="02070309020205020404" pitchFamily="49" charset="0"/>
              </a:rPr>
              <a:t> k=5,*p=&amp;k,**m =&amp;p;</a:t>
            </a:r>
          </a:p>
          <a:p>
            <a:r>
              <a:rPr lang="en-IN" sz="2000" b="1" dirty="0">
                <a:solidFill>
                  <a:schemeClr val="bg1"/>
                </a:solidFill>
                <a:latin typeface="Courier New" panose="02070309020205020404" pitchFamily="49" charset="0"/>
                <a:cs typeface="Courier New" panose="02070309020205020404" pitchFamily="49" charset="0"/>
              </a:rPr>
              <a:t>    </a:t>
            </a:r>
            <a:r>
              <a:rPr lang="en-IN" sz="2000" b="1" dirty="0" err="1">
                <a:solidFill>
                  <a:schemeClr val="bg1"/>
                </a:solidFill>
                <a:latin typeface="Courier New" panose="02070309020205020404" pitchFamily="49" charset="0"/>
                <a:cs typeface="Courier New" panose="02070309020205020404" pitchFamily="49" charset="0"/>
              </a:rPr>
              <a:t>printf</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d%d%d</a:t>
            </a:r>
            <a:r>
              <a:rPr lang="en-IN" sz="2000" b="1" dirty="0">
                <a:solidFill>
                  <a:schemeClr val="bg1"/>
                </a:solidFill>
                <a:latin typeface="Courier New" panose="02070309020205020404" pitchFamily="49" charset="0"/>
                <a:cs typeface="Courier New" panose="02070309020205020404" pitchFamily="49" charset="0"/>
              </a:rPr>
              <a:t>\</a:t>
            </a:r>
            <a:r>
              <a:rPr lang="en-IN" sz="2000" b="1" dirty="0" err="1">
                <a:solidFill>
                  <a:schemeClr val="bg1"/>
                </a:solidFill>
                <a:latin typeface="Courier New" panose="02070309020205020404" pitchFamily="49" charset="0"/>
                <a:cs typeface="Courier New" panose="02070309020205020404" pitchFamily="49" charset="0"/>
              </a:rPr>
              <a:t>n",k</a:t>
            </a:r>
            <a:r>
              <a:rPr lang="en-IN" sz="2000" b="1" dirty="0">
                <a:solidFill>
                  <a:schemeClr val="bg1"/>
                </a:solidFill>
                <a:latin typeface="Courier New" panose="02070309020205020404" pitchFamily="49" charset="0"/>
                <a:cs typeface="Courier New" panose="02070309020205020404" pitchFamily="49" charset="0"/>
              </a:rPr>
              <a:t>,*p,**p);</a:t>
            </a:r>
          </a:p>
          <a:p>
            <a:r>
              <a:rPr lang="en-IN" sz="2000" b="1" dirty="0">
                <a:solidFill>
                  <a:schemeClr val="bg1"/>
                </a:solidFill>
                <a:latin typeface="Courier New" panose="02070309020205020404" pitchFamily="49" charset="0"/>
                <a:cs typeface="Courier New" panose="02070309020205020404" pitchFamily="49" charset="0"/>
              </a:rPr>
              <a:t>}</a:t>
            </a:r>
            <a:endParaRPr lang="en-US" sz="2000" b="1" dirty="0">
              <a:solidFill>
                <a:schemeClr val="bg1"/>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90044D74-0F64-4541-9173-331DD7728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700" y="2667000"/>
            <a:ext cx="10205700" cy="2743199"/>
          </a:xfrm>
          <a:prstGeom prst="rect">
            <a:avLst/>
          </a:prstGeom>
        </p:spPr>
      </p:pic>
    </p:spTree>
    <p:extLst>
      <p:ext uri="{BB962C8B-B14F-4D97-AF65-F5344CB8AC3E}">
        <p14:creationId xmlns:p14="http://schemas.microsoft.com/office/powerpoint/2010/main" val="94657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charset="0"/>
              </a:rPr>
              <a:t>Prints all nodes of linked lists</a:t>
            </a:r>
          </a:p>
        </p:txBody>
      </p:sp>
      <p:sp>
        <p:nvSpPr>
          <p:cNvPr id="24" name="Rectangle 23">
            <a:extLst>
              <a:ext uri="{FF2B5EF4-FFF2-40B4-BE49-F238E27FC236}">
                <a16:creationId xmlns:a16="http://schemas.microsoft.com/office/drawing/2014/main" id="{F62FDC11-1E2D-428B-8217-CF9104F9B6D7}"/>
              </a:ext>
            </a:extLst>
          </p:cNvPr>
          <p:cNvSpPr/>
          <p:nvPr/>
        </p:nvSpPr>
        <p:spPr>
          <a:xfrm>
            <a:off x="1440027" y="4277948"/>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Prints all nodes of linked list in reverse order</a:t>
            </a:r>
          </a:p>
        </p:txBody>
      </p:sp>
      <p:sp>
        <p:nvSpPr>
          <p:cNvPr id="25" name="Rectangle 24">
            <a:extLst>
              <a:ext uri="{FF2B5EF4-FFF2-40B4-BE49-F238E27FC236}">
                <a16:creationId xmlns:a16="http://schemas.microsoft.com/office/drawing/2014/main" id="{BEF40363-1296-4F6B-8656-D47D96B64330}"/>
              </a:ext>
            </a:extLst>
          </p:cNvPr>
          <p:cNvSpPr/>
          <p:nvPr/>
        </p:nvSpPr>
        <p:spPr>
          <a:xfrm>
            <a:off x="1447800" y="483116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Prints alternate nodes of Linked List</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Prints alternate nodes in reverse order</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5.2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596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20B0604020202020204" charset="0"/>
              </a:rPr>
              <a:t>A complete n-</a:t>
            </a:r>
            <a:r>
              <a:rPr lang="en-US" sz="2500" dirty="0" err="1">
                <a:latin typeface="Nunito Sans" panose="020B0604020202020204" charset="0"/>
              </a:rPr>
              <a:t>ary</a:t>
            </a:r>
            <a:r>
              <a:rPr lang="en-US" sz="2500" dirty="0">
                <a:latin typeface="Nunito Sans" panose="020B0604020202020204" charset="0"/>
              </a:rPr>
              <a:t> tree is a tree in which each node has n children or no children. Let I be the number of internal nodes and L be the number of leaves in a complete n-</a:t>
            </a:r>
            <a:r>
              <a:rPr lang="en-US" sz="2500" dirty="0" err="1">
                <a:latin typeface="Nunito Sans" panose="020B0604020202020204" charset="0"/>
              </a:rPr>
              <a:t>ary</a:t>
            </a:r>
            <a:r>
              <a:rPr lang="en-US" sz="2500" dirty="0">
                <a:latin typeface="Nunito Sans" panose="020B0604020202020204" charset="0"/>
              </a:rPr>
              <a:t> tree. If L = 41, and I = 10, what is the value of 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20B0604020202020204"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charset="0"/>
              </a:rPr>
              <a:t>6</a:t>
            </a:r>
            <a:endParaRPr lang="en-US" sz="2500" dirty="0">
              <a:latin typeface="Nunito Sans" panose="020B0604020202020204"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0027" y="4277948"/>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3</a:t>
            </a:r>
          </a:p>
        </p:txBody>
      </p:sp>
      <p:sp>
        <p:nvSpPr>
          <p:cNvPr id="25" name="Rectangle 24">
            <a:extLst>
              <a:ext uri="{FF2B5EF4-FFF2-40B4-BE49-F238E27FC236}">
                <a16:creationId xmlns:a16="http://schemas.microsoft.com/office/drawing/2014/main" id="{BEF40363-1296-4F6B-8656-D47D96B64330}"/>
              </a:ext>
            </a:extLst>
          </p:cNvPr>
          <p:cNvSpPr/>
          <p:nvPr/>
        </p:nvSpPr>
        <p:spPr>
          <a:xfrm>
            <a:off x="1447800" y="4831165"/>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20B0604020202020204" charset="0"/>
              </a:rPr>
              <a:t>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Nunito Sans" panose="020B0604020202020204" charset="0"/>
            </a:endParaRPr>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20B0604020202020204"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6260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1636</Words>
  <Application>Microsoft Office PowerPoint</Application>
  <PresentationFormat>Widescreen</PresentationFormat>
  <Paragraphs>183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Nunito Sans</vt:lpstr>
      <vt:lpstr>Nunito Sans SemiBold</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Nagarajan Raj</cp:lastModifiedBy>
  <cp:revision>223</cp:revision>
  <dcterms:created xsi:type="dcterms:W3CDTF">2006-08-16T00:00:00Z</dcterms:created>
  <dcterms:modified xsi:type="dcterms:W3CDTF">2019-12-19T06:32:26Z</dcterms:modified>
</cp:coreProperties>
</file>