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
  </p:notesMasterIdLst>
  <p:sldIdLst>
    <p:sldId id="272" r:id="rId2"/>
    <p:sldId id="356" r:id="rId3"/>
    <p:sldId id="358" r:id="rId4"/>
    <p:sldId id="330" r:id="rId5"/>
    <p:sldId id="334" r:id="rId6"/>
    <p:sldId id="337" r:id="rId7"/>
    <p:sldId id="365" r:id="rId8"/>
    <p:sldId id="366" r:id="rId9"/>
    <p:sldId id="367" r:id="rId10"/>
    <p:sldId id="368" r:id="rId11"/>
    <p:sldId id="369" r:id="rId12"/>
    <p:sldId id="370" r:id="rId13"/>
    <p:sldId id="289"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Nunito Sans" panose="00000500000000000000" pitchFamily="2"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1A1A1A"/>
    <a:srgbClr val="000000"/>
    <a:srgbClr val="4A4A4A"/>
    <a:srgbClr val="131313"/>
    <a:srgbClr val="212121"/>
    <a:srgbClr val="303030"/>
    <a:srgbClr val="3D3D3D"/>
    <a:srgbClr val="F05136"/>
    <a:srgbClr val="F691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88869" autoAdjust="0"/>
  </p:normalViewPr>
  <p:slideViewPr>
    <p:cSldViewPr>
      <p:cViewPr varScale="1">
        <p:scale>
          <a:sx n="77" d="100"/>
          <a:sy n="77" d="100"/>
        </p:scale>
        <p:origin x="667" y="53"/>
      </p:cViewPr>
      <p:guideLst>
        <p:guide orient="horz" pos="4128"/>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6/29/2019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Q_8</a:t>
            </a:r>
          </a:p>
          <a:p>
            <a:r>
              <a:rPr lang="en-US" b="1" dirty="0"/>
              <a:t>Ans:</a:t>
            </a:r>
            <a:r>
              <a:rPr lang="en-US" b="1" baseline="0" dirty="0"/>
              <a:t> C</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1224137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Q_9</a:t>
            </a:r>
          </a:p>
          <a:p>
            <a:r>
              <a:rPr lang="en-US" b="1" dirty="0"/>
              <a:t>Ans:</a:t>
            </a:r>
            <a:r>
              <a:rPr lang="en-US" b="1" baseline="0" dirty="0"/>
              <a:t> B</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4219726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Q_10</a:t>
            </a:r>
          </a:p>
          <a:p>
            <a:r>
              <a:rPr lang="en-US" b="1" dirty="0"/>
              <a:t>Ans</a:t>
            </a:r>
            <a:r>
              <a:rPr lang="en-US" b="1"/>
              <a:t>:</a:t>
            </a:r>
            <a:r>
              <a:rPr lang="en-US" b="1" baseline="0"/>
              <a:t> </a:t>
            </a:r>
            <a:r>
              <a:rPr lang="en-US" b="1" baseline="0" dirty="0"/>
              <a:t>C</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828870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Q_1</a:t>
            </a:r>
          </a:p>
          <a:p>
            <a:r>
              <a:rPr lang="en-US" b="1" dirty="0"/>
              <a:t>Ans:</a:t>
            </a:r>
            <a:r>
              <a:rPr lang="en-US" b="1" baseline="0" dirty="0"/>
              <a:t> A</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867159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Q_2</a:t>
            </a:r>
          </a:p>
          <a:p>
            <a:r>
              <a:rPr lang="en-US" b="1" dirty="0"/>
              <a:t>Ans: B</a:t>
            </a: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867159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Q_3</a:t>
            </a:r>
          </a:p>
          <a:p>
            <a:r>
              <a:rPr lang="en-US" b="1" dirty="0"/>
              <a:t>Ans: C</a:t>
            </a: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3697595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Q_4</a:t>
            </a:r>
          </a:p>
          <a:p>
            <a:r>
              <a:rPr lang="en-US" b="1" dirty="0"/>
              <a:t>Ans: A</a:t>
            </a: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697595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Q_5</a:t>
            </a:r>
          </a:p>
          <a:p>
            <a:r>
              <a:rPr lang="en-US" b="1" dirty="0"/>
              <a:t>Ans: C</a:t>
            </a: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3697595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Q_6</a:t>
            </a:r>
          </a:p>
          <a:p>
            <a:r>
              <a:rPr lang="en-US" b="1" dirty="0"/>
              <a:t>Ans: A</a:t>
            </a: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3867159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Q_7</a:t>
            </a: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3522905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 C</a:t>
            </a: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3293884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6/29/2019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457201" y="1156906"/>
            <a:ext cx="11277600" cy="477054"/>
          </a:xfrm>
          <a:prstGeom prst="rect">
            <a:avLst/>
          </a:prstGeom>
          <a:noFill/>
        </p:spPr>
        <p:txBody>
          <a:bodyPr wrap="square" rtlCol="0">
            <a:spAutoFit/>
          </a:bodyPr>
          <a:lstStyle/>
          <a:p>
            <a:pPr>
              <a:buNone/>
            </a:pPr>
            <a:r>
              <a:rPr lang="en-US" sz="2500" dirty="0">
                <a:latin typeface="Nunito Sans" panose="020B0604020202020204" charset="0"/>
              </a:rPr>
              <a:t>Which Linked List’s node does not contain NULL pointer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Singly Linked List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20B0604020202020204" charset="0"/>
              </a:rPr>
              <a:t>Doubly Linked List</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20B0604020202020204" charset="0"/>
              </a:rPr>
              <a:t>Circular Linked List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20B0604020202020204" charset="0"/>
              </a:rPr>
              <a:t>Linked list without NULL pointer is not possible</a:t>
            </a:r>
          </a:p>
        </p:txBody>
      </p:sp>
      <p:sp>
        <p:nvSpPr>
          <p:cNvPr id="19" name="Rectangle 18">
            <a:extLst>
              <a:ext uri="{FF2B5EF4-FFF2-40B4-BE49-F238E27FC236}">
                <a16:creationId xmlns:a16="http://schemas.microsoft.com/office/drawing/2014/main" id="{BC5E04D4-0543-4484-B3B6-0DDB2FCDCEA4}"/>
              </a:ext>
            </a:extLst>
          </p:cNvPr>
          <p:cNvSpPr/>
          <p:nvPr/>
        </p:nvSpPr>
        <p:spPr>
          <a:xfrm>
            <a:off x="0" y="-4253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70740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457201" y="1156906"/>
            <a:ext cx="11277600" cy="861774"/>
          </a:xfrm>
          <a:prstGeom prst="rect">
            <a:avLst/>
          </a:prstGeom>
          <a:noFill/>
        </p:spPr>
        <p:txBody>
          <a:bodyPr wrap="square" rtlCol="0">
            <a:spAutoFit/>
          </a:bodyPr>
          <a:lstStyle/>
          <a:p>
            <a:pPr>
              <a:buNone/>
            </a:pPr>
            <a:r>
              <a:rPr lang="en-US" sz="2500" dirty="0">
                <a:latin typeface="Nunito Sans" panose="00000500000000000000" pitchFamily="2" charset="0"/>
              </a:rPr>
              <a:t>To evaluate an expression without any embedded function calls, which of the following is sufficient?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Two Stacks are needed</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20B0604020202020204" charset="0"/>
              </a:rPr>
              <a:t>One stack is enough</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00164"/>
          </a:xfrm>
          <a:prstGeom prst="rect">
            <a:avLst/>
          </a:prstGeom>
          <a:noFill/>
        </p:spPr>
        <p:txBody>
          <a:bodyPr wrap="square" lIns="91440" tIns="45720" rIns="91440" bIns="45720">
            <a:spAutoFit/>
          </a:bodyPr>
          <a:lstStyle/>
          <a:p>
            <a:pPr>
              <a:lnSpc>
                <a:spcPct val="150000"/>
              </a:lnSpc>
            </a:pPr>
            <a:r>
              <a:rPr lang="en-US" sz="2400" dirty="0">
                <a:latin typeface="Nunito Sans" panose="00000500000000000000" pitchFamily="2" charset="0"/>
              </a:rPr>
              <a:t>As many stacks as the height of the expression tree are needed</a:t>
            </a:r>
            <a:endParaRPr lang="en-US" sz="32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20B0604020202020204" charset="0"/>
              </a:rPr>
              <a:t>A Turing machine is need in general case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272505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457201" y="1156906"/>
            <a:ext cx="11277600" cy="861774"/>
          </a:xfrm>
          <a:prstGeom prst="rect">
            <a:avLst/>
          </a:prstGeom>
          <a:noFill/>
        </p:spPr>
        <p:txBody>
          <a:bodyPr wrap="square" rtlCol="0">
            <a:spAutoFit/>
          </a:bodyPr>
          <a:lstStyle/>
          <a:p>
            <a:pPr>
              <a:buNone/>
            </a:pPr>
            <a:r>
              <a:rPr lang="en-US" sz="2500" dirty="0">
                <a:latin typeface="Nunito Sans" panose="020B0604020202020204" charset="0"/>
              </a:rPr>
              <a:t>Which of the following is true when the memory wastage of array and linked list  are compared?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Both are same</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20B0604020202020204" charset="0"/>
              </a:rPr>
              <a:t>Array took more memory than Linked List</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00164"/>
          </a:xfrm>
          <a:prstGeom prst="rect">
            <a:avLst/>
          </a:prstGeom>
          <a:noFill/>
        </p:spPr>
        <p:txBody>
          <a:bodyPr wrap="square" lIns="91440" tIns="45720" rIns="91440" bIns="45720">
            <a:spAutoFit/>
          </a:bodyPr>
          <a:lstStyle/>
          <a:p>
            <a:pPr>
              <a:lnSpc>
                <a:spcPct val="150000"/>
              </a:lnSpc>
            </a:pPr>
            <a:r>
              <a:rPr lang="en-US" sz="2400" dirty="0">
                <a:latin typeface="Nunito Sans" panose="00000500000000000000" pitchFamily="2" charset="0"/>
              </a:rPr>
              <a:t>Linked list took more memory than Array</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20B0604020202020204" charset="0"/>
              </a:rPr>
              <a:t>Based on compiler it changes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50062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buNone/>
            </a:pPr>
            <a:r>
              <a:rPr lang="en-US" sz="2500" dirty="0">
                <a:latin typeface="Nunito Sans" panose="020B0604020202020204" charset="0"/>
              </a:rPr>
              <a:t>The full set of operations allowed on a stack are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Push, pop</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20B0604020202020204" charset="0"/>
              </a:rPr>
              <a:t>Push, pop, remove</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20B0604020202020204" charset="0"/>
              </a:rPr>
              <a:t>Push,pop</a:t>
            </a:r>
            <a:r>
              <a:rPr lang="en-US" sz="2500" dirty="0">
                <a:latin typeface="Nunito Sans" panose="020B0604020202020204" charset="0"/>
              </a:rPr>
              <a:t>, </a:t>
            </a:r>
            <a:r>
              <a:rPr lang="en-US" sz="2500" dirty="0" err="1">
                <a:latin typeface="Nunito Sans" panose="020B0604020202020204" charset="0"/>
              </a:rPr>
              <a:t>add,remove</a:t>
            </a:r>
            <a:endParaRPr lang="en-US" sz="2500" dirty="0">
              <a:latin typeface="Nunito Sans" panose="020B0604020202020204"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1246495"/>
          </a:xfrm>
          <a:prstGeom prst="rect">
            <a:avLst/>
          </a:prstGeom>
          <a:noFill/>
        </p:spPr>
        <p:txBody>
          <a:bodyPr wrap="square" lIns="91440" tIns="45720" rIns="91440" bIns="45720">
            <a:spAutoFit/>
          </a:bodyPr>
          <a:lstStyle/>
          <a:p>
            <a:pPr>
              <a:lnSpc>
                <a:spcPct val="150000"/>
              </a:lnSpc>
            </a:pPr>
            <a:r>
              <a:rPr lang="en-US" sz="2500" dirty="0" err="1">
                <a:latin typeface="Nunito Sans" panose="020B0604020202020204" charset="0"/>
              </a:rPr>
              <a:t>Push,pop,add,remove,substitute</a:t>
            </a:r>
            <a:endParaRPr lang="en-US" sz="2500" dirty="0">
              <a:latin typeface="Nunito Sans" panose="020B0604020202020204" charset="0"/>
            </a:endParaRPr>
          </a:p>
          <a:p>
            <a:pPr>
              <a:lnSpc>
                <a:spcPct val="150000"/>
              </a:lnSpc>
            </a:pPr>
            <a:endParaRPr lang="en-US"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34949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buNone/>
            </a:pPr>
            <a:r>
              <a:rPr lang="en-US" sz="2500" dirty="0">
                <a:latin typeface="Nunito Sans" panose="020B0604020202020204" charset="0"/>
              </a:rPr>
              <a:t>What type of data structures are queues?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20B0604020202020204" charset="0"/>
              </a:rPr>
              <a:t>First in last out</a:t>
            </a:r>
          </a:p>
          <a:p>
            <a:pPr>
              <a:lnSpc>
                <a:spcPct val="150000"/>
              </a:lnSpc>
            </a:pPr>
            <a:endParaRPr lang="en-US" sz="2500" dirty="0">
              <a:latin typeface="Nunito Sans" panose="020B0604020202020204"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20B0604020202020204" charset="0"/>
              </a:rPr>
              <a:t>First in first out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20B0604020202020204" charset="0"/>
              </a:rPr>
              <a:t>Last in first out</a:t>
            </a:r>
          </a:p>
          <a:p>
            <a:pPr>
              <a:lnSpc>
                <a:spcPct val="150000"/>
              </a:lnSpc>
            </a:pPr>
            <a:endParaRPr lang="en-US" sz="2500" dirty="0">
              <a:latin typeface="Nunito Sans" panose="020B0604020202020204"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20B0604020202020204" charset="0"/>
              </a:rPr>
              <a:t>None of the above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483962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buNone/>
            </a:pPr>
            <a:r>
              <a:rPr lang="en-US" sz="2500" dirty="0" err="1">
                <a:latin typeface="Nunito Sans" panose="020B0604020202020204" charset="0"/>
              </a:rPr>
              <a:t>Eesha</a:t>
            </a:r>
            <a:r>
              <a:rPr lang="en-US" sz="2500" dirty="0">
                <a:latin typeface="Nunito Sans" panose="020B0604020202020204" charset="0"/>
              </a:rPr>
              <a:t> wants to implement an image viewer application to view images in a given folder. The application will be able to display an image and will also know what its next and previous images are at any given point of time so that the user can view next/previous image by pressing right/left keys of the keyboard. Which data structure is appropriate for </a:t>
            </a:r>
            <a:r>
              <a:rPr lang="en-US" sz="2500" dirty="0" err="1">
                <a:latin typeface="Nunito Sans" panose="020B0604020202020204" charset="0"/>
              </a:rPr>
              <a:t>Eesha</a:t>
            </a:r>
            <a:r>
              <a:rPr lang="en-US" sz="2500" dirty="0">
                <a:latin typeface="Nunito Sans" panose="020B0604020202020204" charset="0"/>
              </a:rPr>
              <a:t> to use?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unito Sans" panose="020B0604020202020204"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0" name="Rectangle 29">
            <a:extLst>
              <a:ext uri="{FF2B5EF4-FFF2-40B4-BE49-F238E27FC236}">
                <a16:creationId xmlns:a16="http://schemas.microsoft.com/office/drawing/2014/main" id="{BEF40363-1296-4F6B-8656-D47D96B64330}"/>
              </a:ext>
            </a:extLst>
          </p:cNvPr>
          <p:cNvSpPr/>
          <p:nvPr/>
        </p:nvSpPr>
        <p:spPr>
          <a:xfrm>
            <a:off x="9215436" y="5486400"/>
            <a:ext cx="2329321"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D)</a:t>
            </a:r>
            <a:r>
              <a:rPr lang="en-US" sz="2500" dirty="0">
                <a:latin typeface="Nunito Sans" panose="020B0604020202020204" charset="0"/>
              </a:rPr>
              <a:t> Stack</a:t>
            </a:r>
          </a:p>
        </p:txBody>
      </p:sp>
      <p:sp>
        <p:nvSpPr>
          <p:cNvPr id="31" name="Rectangle 30">
            <a:extLst>
              <a:ext uri="{FF2B5EF4-FFF2-40B4-BE49-F238E27FC236}">
                <a16:creationId xmlns:a16="http://schemas.microsoft.com/office/drawing/2014/main" id="{BEF40363-1296-4F6B-8656-D47D96B64330}"/>
              </a:ext>
            </a:extLst>
          </p:cNvPr>
          <p:cNvSpPr/>
          <p:nvPr/>
        </p:nvSpPr>
        <p:spPr>
          <a:xfrm>
            <a:off x="623429" y="5486400"/>
            <a:ext cx="2329321"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A)</a:t>
            </a:r>
            <a:r>
              <a:rPr lang="en-US" sz="2500" dirty="0">
                <a:latin typeface="Nunito Sans" panose="020B0604020202020204" charset="0"/>
              </a:rPr>
              <a:t> Tree</a:t>
            </a:r>
          </a:p>
        </p:txBody>
      </p:sp>
      <p:sp>
        <p:nvSpPr>
          <p:cNvPr id="32" name="Rectangle 31">
            <a:extLst>
              <a:ext uri="{FF2B5EF4-FFF2-40B4-BE49-F238E27FC236}">
                <a16:creationId xmlns:a16="http://schemas.microsoft.com/office/drawing/2014/main" id="{BEF40363-1296-4F6B-8656-D47D96B64330}"/>
              </a:ext>
            </a:extLst>
          </p:cNvPr>
          <p:cNvSpPr/>
          <p:nvPr/>
        </p:nvSpPr>
        <p:spPr>
          <a:xfrm>
            <a:off x="3487431" y="5486400"/>
            <a:ext cx="2329321"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B)</a:t>
            </a:r>
            <a:r>
              <a:rPr lang="en-US" sz="2500" dirty="0">
                <a:latin typeface="Nunito Sans" panose="020B0604020202020204" charset="0"/>
              </a:rPr>
              <a:t> Queue </a:t>
            </a:r>
          </a:p>
        </p:txBody>
      </p:sp>
      <p:sp>
        <p:nvSpPr>
          <p:cNvPr id="33" name="Rectangle 32">
            <a:extLst>
              <a:ext uri="{FF2B5EF4-FFF2-40B4-BE49-F238E27FC236}">
                <a16:creationId xmlns:a16="http://schemas.microsoft.com/office/drawing/2014/main" id="{BEF40363-1296-4F6B-8656-D47D96B64330}"/>
              </a:ext>
            </a:extLst>
          </p:cNvPr>
          <p:cNvSpPr/>
          <p:nvPr/>
        </p:nvSpPr>
        <p:spPr>
          <a:xfrm>
            <a:off x="6351433" y="5486400"/>
            <a:ext cx="2329321"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C)</a:t>
            </a:r>
            <a:r>
              <a:rPr lang="en-US" sz="2500" dirty="0">
                <a:latin typeface="Nunito Sans" panose="020B0604020202020204" charset="0"/>
              </a:rPr>
              <a:t> Linked List </a:t>
            </a:r>
          </a:p>
        </p:txBody>
      </p:sp>
    </p:spTree>
    <p:extLst>
      <p:ext uri="{BB962C8B-B14F-4D97-AF65-F5344CB8AC3E}">
        <p14:creationId xmlns:p14="http://schemas.microsoft.com/office/powerpoint/2010/main" val="2882649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a:buNone/>
            </a:pPr>
            <a:r>
              <a:rPr lang="en-US" sz="2500" dirty="0" err="1">
                <a:latin typeface="Nunito Sans" panose="020B0604020202020204" charset="0"/>
              </a:rPr>
              <a:t>Eesha</a:t>
            </a:r>
            <a:r>
              <a:rPr lang="en-US" sz="2500" dirty="0">
                <a:latin typeface="Nunito Sans" panose="020B0604020202020204" charset="0"/>
              </a:rPr>
              <a:t> is developing a word processing software in which she wants to provide undo feature. The software will maintain all the sequential changes and at any point of time pressing control Z, will undo the last change. What data structure should </a:t>
            </a:r>
            <a:r>
              <a:rPr lang="en-US" sz="2500" dirty="0" err="1">
                <a:latin typeface="Nunito Sans" panose="020B0604020202020204" charset="0"/>
              </a:rPr>
              <a:t>Eesha</a:t>
            </a:r>
            <a:r>
              <a:rPr lang="en-US" sz="2500" dirty="0">
                <a:latin typeface="Nunito Sans" panose="020B0604020202020204" charset="0"/>
              </a:rPr>
              <a:t> use for this?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unito Sans" panose="020B0604020202020204"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0" name="Rectangle 29">
            <a:extLst>
              <a:ext uri="{FF2B5EF4-FFF2-40B4-BE49-F238E27FC236}">
                <a16:creationId xmlns:a16="http://schemas.microsoft.com/office/drawing/2014/main" id="{BEF40363-1296-4F6B-8656-D47D96B64330}"/>
              </a:ext>
            </a:extLst>
          </p:cNvPr>
          <p:cNvSpPr/>
          <p:nvPr/>
        </p:nvSpPr>
        <p:spPr>
          <a:xfrm>
            <a:off x="9215436" y="5486400"/>
            <a:ext cx="2329321"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D)</a:t>
            </a:r>
            <a:r>
              <a:rPr lang="en-US" sz="2500" dirty="0">
                <a:latin typeface="Nunito Sans" panose="020B0604020202020204" charset="0"/>
              </a:rPr>
              <a:t> Array</a:t>
            </a:r>
          </a:p>
        </p:txBody>
      </p:sp>
      <p:sp>
        <p:nvSpPr>
          <p:cNvPr id="31" name="Rectangle 30">
            <a:extLst>
              <a:ext uri="{FF2B5EF4-FFF2-40B4-BE49-F238E27FC236}">
                <a16:creationId xmlns:a16="http://schemas.microsoft.com/office/drawing/2014/main" id="{BEF40363-1296-4F6B-8656-D47D96B64330}"/>
              </a:ext>
            </a:extLst>
          </p:cNvPr>
          <p:cNvSpPr/>
          <p:nvPr/>
        </p:nvSpPr>
        <p:spPr>
          <a:xfrm>
            <a:off x="623429" y="5486400"/>
            <a:ext cx="2329321"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A)</a:t>
            </a:r>
            <a:r>
              <a:rPr lang="en-US" sz="2500" dirty="0">
                <a:latin typeface="Nunito Sans" panose="020B0604020202020204" charset="0"/>
              </a:rPr>
              <a:t> Stack</a:t>
            </a:r>
          </a:p>
        </p:txBody>
      </p:sp>
      <p:sp>
        <p:nvSpPr>
          <p:cNvPr id="32" name="Rectangle 31">
            <a:extLst>
              <a:ext uri="{FF2B5EF4-FFF2-40B4-BE49-F238E27FC236}">
                <a16:creationId xmlns:a16="http://schemas.microsoft.com/office/drawing/2014/main" id="{BEF40363-1296-4F6B-8656-D47D96B64330}"/>
              </a:ext>
            </a:extLst>
          </p:cNvPr>
          <p:cNvSpPr/>
          <p:nvPr/>
        </p:nvSpPr>
        <p:spPr>
          <a:xfrm>
            <a:off x="3487431" y="5486400"/>
            <a:ext cx="2329321"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B)</a:t>
            </a:r>
            <a:r>
              <a:rPr lang="en-US" sz="2500" dirty="0">
                <a:latin typeface="Nunito Sans" panose="020B0604020202020204" charset="0"/>
              </a:rPr>
              <a:t> Queue </a:t>
            </a:r>
          </a:p>
        </p:txBody>
      </p:sp>
      <p:sp>
        <p:nvSpPr>
          <p:cNvPr id="33" name="Rectangle 32">
            <a:extLst>
              <a:ext uri="{FF2B5EF4-FFF2-40B4-BE49-F238E27FC236}">
                <a16:creationId xmlns:a16="http://schemas.microsoft.com/office/drawing/2014/main" id="{BEF40363-1296-4F6B-8656-D47D96B64330}"/>
              </a:ext>
            </a:extLst>
          </p:cNvPr>
          <p:cNvSpPr/>
          <p:nvPr/>
        </p:nvSpPr>
        <p:spPr>
          <a:xfrm>
            <a:off x="6351433" y="5486400"/>
            <a:ext cx="2329321"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C)</a:t>
            </a:r>
            <a:r>
              <a:rPr lang="en-US" sz="2500" dirty="0">
                <a:latin typeface="Nunito Sans" panose="020B0604020202020204" charset="0"/>
              </a:rPr>
              <a:t> Linked List </a:t>
            </a:r>
          </a:p>
        </p:txBody>
      </p:sp>
    </p:spTree>
    <p:extLst>
      <p:ext uri="{BB962C8B-B14F-4D97-AF65-F5344CB8AC3E}">
        <p14:creationId xmlns:p14="http://schemas.microsoft.com/office/powerpoint/2010/main" val="2544471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a:buNone/>
            </a:pPr>
            <a:r>
              <a:rPr lang="en-US" sz="2500" dirty="0" err="1">
                <a:latin typeface="Nunito Sans" panose="020B0604020202020204" charset="0"/>
              </a:rPr>
              <a:t>Eesha</a:t>
            </a:r>
            <a:r>
              <a:rPr lang="en-US" sz="2500" dirty="0">
                <a:latin typeface="Nunito Sans" panose="020B0604020202020204" charset="0"/>
              </a:rPr>
              <a:t> is developing an IP telephony software in which the audio</a:t>
            </a:r>
          </a:p>
          <a:p>
            <a:pPr>
              <a:buNone/>
            </a:pPr>
            <a:r>
              <a:rPr lang="en-US" sz="2500" dirty="0">
                <a:latin typeface="Nunito Sans" panose="020B0604020202020204" charset="0"/>
              </a:rPr>
              <a:t>is encoded and transmitted by the sender as network packets</a:t>
            </a:r>
          </a:p>
          <a:p>
            <a:pPr>
              <a:buNone/>
            </a:pPr>
            <a:r>
              <a:rPr lang="en-US" sz="2500" dirty="0">
                <a:latin typeface="Nunito Sans" panose="020B0604020202020204" charset="0"/>
              </a:rPr>
              <a:t>through a communication channel. At the other end these packets</a:t>
            </a:r>
          </a:p>
          <a:p>
            <a:pPr>
              <a:buNone/>
            </a:pPr>
            <a:r>
              <a:rPr lang="en-US" sz="2500" dirty="0">
                <a:latin typeface="Nunito Sans" panose="020B0604020202020204" charset="0"/>
              </a:rPr>
              <a:t>are assembled and processed further. </a:t>
            </a:r>
            <a:r>
              <a:rPr lang="en-US" sz="2500" dirty="0" err="1">
                <a:latin typeface="Nunito Sans" panose="020B0604020202020204" charset="0"/>
              </a:rPr>
              <a:t>Eesha</a:t>
            </a:r>
            <a:r>
              <a:rPr lang="en-US" sz="2500" dirty="0">
                <a:latin typeface="Nunito Sans" panose="020B0604020202020204" charset="0"/>
              </a:rPr>
              <a:t> recognizes that there</a:t>
            </a:r>
          </a:p>
          <a:p>
            <a:pPr>
              <a:buNone/>
            </a:pPr>
            <a:r>
              <a:rPr lang="en-US" sz="2500" dirty="0">
                <a:latin typeface="Nunito Sans" panose="020B0604020202020204" charset="0"/>
              </a:rPr>
              <a:t>maybe a very large number of packets. The number of packets are  unknown and the first packet will be processed first while more packets are being received. Assume that the packets arrive in right order. What data structure should </a:t>
            </a:r>
            <a:r>
              <a:rPr lang="en-US" sz="2500" dirty="0" err="1">
                <a:latin typeface="Nunito Sans" panose="020B0604020202020204" charset="0"/>
              </a:rPr>
              <a:t>Eesha</a:t>
            </a:r>
            <a:r>
              <a:rPr lang="en-US" sz="2500" dirty="0">
                <a:latin typeface="Nunito Sans" panose="020B0604020202020204" charset="0"/>
              </a:rPr>
              <a:t> use? </a:t>
            </a:r>
          </a:p>
          <a:p>
            <a:pPr>
              <a:buNone/>
            </a:pPr>
            <a:endParaRPr lang="en-US"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unito Sans" panose="020B0604020202020204"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0" name="Rectangle 29">
            <a:extLst>
              <a:ext uri="{FF2B5EF4-FFF2-40B4-BE49-F238E27FC236}">
                <a16:creationId xmlns:a16="http://schemas.microsoft.com/office/drawing/2014/main" id="{BEF40363-1296-4F6B-8656-D47D96B64330}"/>
              </a:ext>
            </a:extLst>
          </p:cNvPr>
          <p:cNvSpPr/>
          <p:nvPr/>
        </p:nvSpPr>
        <p:spPr>
          <a:xfrm>
            <a:off x="9215436" y="5486400"/>
            <a:ext cx="2329321"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D)</a:t>
            </a:r>
            <a:r>
              <a:rPr lang="en-US" sz="2500" dirty="0">
                <a:latin typeface="Nunito Sans" panose="020B0604020202020204" charset="0"/>
              </a:rPr>
              <a:t> Stack</a:t>
            </a:r>
          </a:p>
        </p:txBody>
      </p:sp>
      <p:sp>
        <p:nvSpPr>
          <p:cNvPr id="31" name="Rectangle 30">
            <a:extLst>
              <a:ext uri="{FF2B5EF4-FFF2-40B4-BE49-F238E27FC236}">
                <a16:creationId xmlns:a16="http://schemas.microsoft.com/office/drawing/2014/main" id="{BEF40363-1296-4F6B-8656-D47D96B64330}"/>
              </a:ext>
            </a:extLst>
          </p:cNvPr>
          <p:cNvSpPr/>
          <p:nvPr/>
        </p:nvSpPr>
        <p:spPr>
          <a:xfrm>
            <a:off x="623429" y="5486400"/>
            <a:ext cx="2329321"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A)</a:t>
            </a:r>
            <a:r>
              <a:rPr lang="en-US" sz="2500" dirty="0">
                <a:latin typeface="Nunito Sans" panose="020B0604020202020204" charset="0"/>
              </a:rPr>
              <a:t> Array</a:t>
            </a:r>
          </a:p>
        </p:txBody>
      </p:sp>
      <p:sp>
        <p:nvSpPr>
          <p:cNvPr id="32" name="Rectangle 31">
            <a:extLst>
              <a:ext uri="{FF2B5EF4-FFF2-40B4-BE49-F238E27FC236}">
                <a16:creationId xmlns:a16="http://schemas.microsoft.com/office/drawing/2014/main" id="{BEF40363-1296-4F6B-8656-D47D96B64330}"/>
              </a:ext>
            </a:extLst>
          </p:cNvPr>
          <p:cNvSpPr/>
          <p:nvPr/>
        </p:nvSpPr>
        <p:spPr>
          <a:xfrm>
            <a:off x="3487431" y="5486400"/>
            <a:ext cx="2329321"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B)</a:t>
            </a:r>
            <a:r>
              <a:rPr lang="en-US" sz="2500" dirty="0">
                <a:latin typeface="Nunito Sans" panose="020B0604020202020204" charset="0"/>
              </a:rPr>
              <a:t> List </a:t>
            </a:r>
          </a:p>
        </p:txBody>
      </p:sp>
      <p:sp>
        <p:nvSpPr>
          <p:cNvPr id="33" name="Rectangle 32">
            <a:extLst>
              <a:ext uri="{FF2B5EF4-FFF2-40B4-BE49-F238E27FC236}">
                <a16:creationId xmlns:a16="http://schemas.microsoft.com/office/drawing/2014/main" id="{BEF40363-1296-4F6B-8656-D47D96B64330}"/>
              </a:ext>
            </a:extLst>
          </p:cNvPr>
          <p:cNvSpPr/>
          <p:nvPr/>
        </p:nvSpPr>
        <p:spPr>
          <a:xfrm>
            <a:off x="6351433" y="5486400"/>
            <a:ext cx="2329321"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C)</a:t>
            </a:r>
            <a:r>
              <a:rPr lang="en-US" sz="2500" dirty="0">
                <a:latin typeface="Nunito Sans" panose="020B0604020202020204" charset="0"/>
              </a:rPr>
              <a:t> Queue </a:t>
            </a:r>
          </a:p>
        </p:txBody>
      </p:sp>
    </p:spTree>
    <p:extLst>
      <p:ext uri="{BB962C8B-B14F-4D97-AF65-F5344CB8AC3E}">
        <p14:creationId xmlns:p14="http://schemas.microsoft.com/office/powerpoint/2010/main" val="2841320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buNone/>
            </a:pPr>
            <a:r>
              <a:rPr lang="en-US" sz="2500" dirty="0">
                <a:latin typeface="Nunito Sans" panose="020B0604020202020204" charset="0"/>
              </a:rPr>
              <a:t>Which of the following is correct about circular linked list?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20B0604020202020204" charset="0"/>
              </a:rPr>
              <a:t>There is no pointer that points to NULL</a:t>
            </a:r>
          </a:p>
          <a:p>
            <a:pPr>
              <a:lnSpc>
                <a:spcPct val="150000"/>
              </a:lnSpc>
            </a:pPr>
            <a:endParaRPr lang="en-US" sz="2500" dirty="0">
              <a:latin typeface="Nunito Sans" panose="020B0604020202020204"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20B0604020202020204" charset="0"/>
              </a:rPr>
              <a:t>Can be used to implement undo feature in word processing</a:t>
            </a:r>
          </a:p>
          <a:p>
            <a:pPr>
              <a:lnSpc>
                <a:spcPct val="150000"/>
              </a:lnSpc>
            </a:pPr>
            <a:r>
              <a:rPr lang="en-US" sz="2500" dirty="0">
                <a:latin typeface="Nunito Sans" panose="020B0604020202020204" charset="0"/>
              </a:rPr>
              <a:t>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20B0604020202020204" charset="0"/>
              </a:rPr>
              <a:t>A node can be inserted but cannot be deleted</a:t>
            </a:r>
          </a:p>
          <a:p>
            <a:pPr>
              <a:lnSpc>
                <a:spcPct val="150000"/>
              </a:lnSpc>
            </a:pPr>
            <a:endParaRPr lang="en-US" sz="2500" dirty="0">
              <a:latin typeface="Nunito Sans" panose="020B0604020202020204"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1775486"/>
          </a:xfrm>
          <a:prstGeom prst="rect">
            <a:avLst/>
          </a:prstGeom>
          <a:noFill/>
        </p:spPr>
        <p:txBody>
          <a:bodyPr wrap="square" lIns="91440" tIns="45720" rIns="91440" bIns="45720">
            <a:spAutoFit/>
          </a:bodyPr>
          <a:lstStyle/>
          <a:p>
            <a:pPr>
              <a:lnSpc>
                <a:spcPct val="150000"/>
              </a:lnSpc>
            </a:pPr>
            <a:r>
              <a:rPr lang="en-US" sz="2500" dirty="0">
                <a:latin typeface="Nunito Sans" panose="020B0604020202020204" charset="0"/>
              </a:rPr>
              <a:t>Doubly linked circular list is not possible to implement</a:t>
            </a:r>
          </a:p>
          <a:p>
            <a:pPr>
              <a:lnSpc>
                <a:spcPct val="150000"/>
              </a:lnSpc>
            </a:pPr>
            <a:endParaRPr lang="en-US" sz="2500" dirty="0">
              <a:latin typeface="Nunito Sans" panose="020B0604020202020204" charset="0"/>
            </a:endParaRPr>
          </a:p>
          <a:p>
            <a:pPr>
              <a:lnSpc>
                <a:spcPct val="150000"/>
              </a:lnSpc>
            </a:pPr>
            <a:endParaRPr lang="en-US"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72022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a:extLst>
              <a:ext uri="{FF2B5EF4-FFF2-40B4-BE49-F238E27FC236}">
                <a16:creationId xmlns:a16="http://schemas.microsoft.com/office/drawing/2014/main" id="{3112300B-ED37-4F72-8147-BC1A7BB31CEF}"/>
              </a:ext>
            </a:extLst>
          </p:cNvPr>
          <p:cNvSpPr/>
          <p:nvPr/>
        </p:nvSpPr>
        <p:spPr>
          <a:xfrm>
            <a:off x="533400" y="1295400"/>
            <a:ext cx="11130362" cy="830997"/>
          </a:xfrm>
          <a:prstGeom prst="rect">
            <a:avLst/>
          </a:prstGeom>
        </p:spPr>
        <p:txBody>
          <a:bodyPr wrap="square">
            <a:spAutoFit/>
          </a:bodyPr>
          <a:lstStyle/>
          <a:p>
            <a:r>
              <a:rPr lang="en-US" sz="2400" dirty="0">
                <a:solidFill>
                  <a:srgbClr val="333333"/>
                </a:solidFill>
                <a:latin typeface="Arial" panose="020B0604020202020204" pitchFamily="34" charset="0"/>
              </a:rPr>
              <a:t>Consider the following function to traverse a linked list. Which of the following is false about below function? </a:t>
            </a:r>
            <a:endParaRPr lang="en-IN" sz="2400" dirty="0"/>
          </a:p>
        </p:txBody>
      </p:sp>
      <p:sp>
        <p:nvSpPr>
          <p:cNvPr id="14" name="Rectangle 13">
            <a:extLst>
              <a:ext uri="{FF2B5EF4-FFF2-40B4-BE49-F238E27FC236}">
                <a16:creationId xmlns:a16="http://schemas.microsoft.com/office/drawing/2014/main" id="{9B5725ED-3ED7-4D74-8A80-FEFCD47B49F6}"/>
              </a:ext>
            </a:extLst>
          </p:cNvPr>
          <p:cNvSpPr/>
          <p:nvPr/>
        </p:nvSpPr>
        <p:spPr>
          <a:xfrm>
            <a:off x="533400" y="2286000"/>
            <a:ext cx="11063835" cy="28194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pPr>
              <a:buNone/>
            </a:pPr>
            <a:r>
              <a:rPr lang="en-US" sz="2000" b="1" dirty="0">
                <a:solidFill>
                  <a:schemeClr val="bg1"/>
                </a:solidFill>
                <a:latin typeface="Courier New" panose="02070309020205020404" pitchFamily="49" charset="0"/>
                <a:cs typeface="Courier New" panose="02070309020205020404" pitchFamily="49" charset="0"/>
              </a:rPr>
              <a:t>void travers(struct node *head)</a:t>
            </a:r>
          </a:p>
          <a:p>
            <a:pPr>
              <a:buNone/>
            </a:pPr>
            <a:r>
              <a:rPr lang="en-US" sz="2000" b="1" dirty="0">
                <a:solidFill>
                  <a:schemeClr val="bg1"/>
                </a:solidFill>
                <a:latin typeface="Courier New" panose="02070309020205020404" pitchFamily="49" charset="0"/>
                <a:cs typeface="Courier New" panose="02070309020205020404" pitchFamily="49" charset="0"/>
              </a:rPr>
              <a:t>{</a:t>
            </a:r>
          </a:p>
          <a:p>
            <a:pPr>
              <a:buNone/>
            </a:pPr>
            <a:r>
              <a:rPr lang="en-US" sz="2000" b="1" dirty="0">
                <a:solidFill>
                  <a:schemeClr val="bg1"/>
                </a:solidFill>
                <a:latin typeface="Courier New" panose="02070309020205020404" pitchFamily="49" charset="0"/>
                <a:cs typeface="Courier New" panose="02070309020205020404" pitchFamily="49" charset="0"/>
              </a:rPr>
              <a:t>	while(head-&gt;next != NULL)</a:t>
            </a:r>
          </a:p>
          <a:p>
            <a:pPr>
              <a:buNone/>
            </a:pPr>
            <a:r>
              <a:rPr lang="en-US" sz="2000" b="1" dirty="0">
                <a:solidFill>
                  <a:schemeClr val="bg1"/>
                </a:solidFill>
                <a:latin typeface="Courier New" panose="02070309020205020404" pitchFamily="49" charset="0"/>
                <a:cs typeface="Courier New" panose="02070309020205020404" pitchFamily="49" charset="0"/>
              </a:rPr>
              <a:t>	{</a:t>
            </a:r>
          </a:p>
          <a:p>
            <a:pPr>
              <a:buNone/>
            </a:pP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printf</a:t>
            </a:r>
            <a:r>
              <a:rPr lang="en-US" sz="2000" b="1" dirty="0">
                <a:solidFill>
                  <a:schemeClr val="bg1"/>
                </a:solidFill>
                <a:latin typeface="Courier New" panose="02070309020205020404" pitchFamily="49" charset="0"/>
                <a:cs typeface="Courier New" panose="02070309020205020404" pitchFamily="49" charset="0"/>
              </a:rPr>
              <a:t>(“%d “,head-&gt;data);</a:t>
            </a:r>
          </a:p>
          <a:p>
            <a:pPr>
              <a:buNone/>
            </a:pPr>
            <a:r>
              <a:rPr lang="en-US" sz="2000" b="1" dirty="0">
                <a:solidFill>
                  <a:schemeClr val="bg1"/>
                </a:solidFill>
                <a:latin typeface="Courier New" panose="02070309020205020404" pitchFamily="49" charset="0"/>
                <a:cs typeface="Courier New" panose="02070309020205020404" pitchFamily="49" charset="0"/>
              </a:rPr>
              <a:t>		head=head-&gt;next;</a:t>
            </a:r>
          </a:p>
          <a:p>
            <a:pPr>
              <a:buNone/>
            </a:pPr>
            <a:r>
              <a:rPr lang="en-US" sz="2000" b="1" dirty="0">
                <a:solidFill>
                  <a:schemeClr val="bg1"/>
                </a:solidFill>
                <a:latin typeface="Courier New" panose="02070309020205020404" pitchFamily="49" charset="0"/>
                <a:cs typeface="Courier New" panose="02070309020205020404" pitchFamily="49" charset="0"/>
              </a:rPr>
              <a:t>	}</a:t>
            </a:r>
            <a:br>
              <a:rPr lang="en-US" sz="2000" b="1" dirty="0">
                <a:solidFill>
                  <a:schemeClr val="bg1"/>
                </a:solidFill>
                <a:latin typeface="Courier New" panose="02070309020205020404" pitchFamily="49" charset="0"/>
                <a:cs typeface="Courier New" panose="02070309020205020404" pitchFamily="49" charset="0"/>
              </a:rPr>
            </a:br>
            <a:r>
              <a:rPr lang="en-US" sz="2000" b="1" dirty="0">
                <a:solidFill>
                  <a:schemeClr val="bg1"/>
                </a:solidFill>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38810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0" name="Rectangle 19">
            <a:extLst>
              <a:ext uri="{FF2B5EF4-FFF2-40B4-BE49-F238E27FC236}">
                <a16:creationId xmlns:a16="http://schemas.microsoft.com/office/drawing/2014/main" id="{7C2689FC-D1AF-434E-8EBA-EA02C1925358}"/>
              </a:ext>
            </a:extLst>
          </p:cNvPr>
          <p:cNvSpPr/>
          <p:nvPr/>
        </p:nvSpPr>
        <p:spPr>
          <a:xfrm>
            <a:off x="533400" y="1295400"/>
            <a:ext cx="11130362" cy="2785378"/>
          </a:xfrm>
          <a:prstGeom prst="rect">
            <a:avLst/>
          </a:prstGeom>
        </p:spPr>
        <p:txBody>
          <a:bodyPr wrap="square">
            <a:spAutoFit/>
          </a:bodyPr>
          <a:lstStyle/>
          <a:p>
            <a:pPr marL="457200" indent="-457200">
              <a:buFont typeface="+mj-lt"/>
              <a:buAutoNum type="alphaUcPeriod"/>
            </a:pPr>
            <a:r>
              <a:rPr lang="en-IN" sz="2500" dirty="0">
                <a:latin typeface="Nunito Sans" panose="00000500000000000000" pitchFamily="2" charset="0"/>
              </a:rPr>
              <a:t>The program will crash when the linked list is empty</a:t>
            </a:r>
          </a:p>
          <a:p>
            <a:pPr marL="457200" indent="-457200">
              <a:buFont typeface="+mj-lt"/>
              <a:buAutoNum type="alphaUcPeriod"/>
            </a:pPr>
            <a:endParaRPr lang="en-IN" sz="2500" dirty="0">
              <a:latin typeface="Nunito Sans" panose="00000500000000000000" pitchFamily="2" charset="0"/>
            </a:endParaRPr>
          </a:p>
          <a:p>
            <a:pPr marL="457200" indent="-457200">
              <a:buFont typeface="+mj-lt"/>
              <a:buAutoNum type="alphaUcPeriod"/>
            </a:pPr>
            <a:r>
              <a:rPr lang="en-IN" sz="2500" dirty="0">
                <a:latin typeface="Nunito Sans" panose="00000500000000000000" pitchFamily="2" charset="0"/>
              </a:rPr>
              <a:t>The program will not print the element when no. of elements is only one</a:t>
            </a:r>
          </a:p>
          <a:p>
            <a:pPr marL="457200" indent="-457200">
              <a:buFont typeface="+mj-lt"/>
              <a:buAutoNum type="alphaUcPeriod"/>
            </a:pPr>
            <a:endParaRPr lang="en-IN" sz="2500" dirty="0">
              <a:latin typeface="Nunito Sans" panose="00000500000000000000" pitchFamily="2" charset="0"/>
            </a:endParaRPr>
          </a:p>
          <a:p>
            <a:pPr marL="457200" indent="-457200">
              <a:buFont typeface="+mj-lt"/>
              <a:buAutoNum type="alphaUcPeriod"/>
            </a:pPr>
            <a:r>
              <a:rPr lang="en-IN" sz="2500" dirty="0">
                <a:latin typeface="Nunito Sans" panose="00000500000000000000" pitchFamily="2" charset="0"/>
              </a:rPr>
              <a:t>The program will not work properly since the head is being modified</a:t>
            </a:r>
          </a:p>
          <a:p>
            <a:pPr marL="457200" indent="-457200">
              <a:buFont typeface="+mj-lt"/>
              <a:buAutoNum type="alphaUcPeriod"/>
            </a:pPr>
            <a:endParaRPr lang="en-IN" sz="2500" dirty="0">
              <a:latin typeface="Nunito Sans" panose="00000500000000000000" pitchFamily="2" charset="0"/>
            </a:endParaRPr>
          </a:p>
          <a:p>
            <a:pPr marL="457200" indent="-457200">
              <a:buFont typeface="+mj-lt"/>
              <a:buAutoNum type="alphaUcPeriod"/>
            </a:pPr>
            <a:r>
              <a:rPr lang="en-IN" sz="2500" dirty="0">
                <a:latin typeface="Nunito Sans" panose="00000500000000000000" pitchFamily="2" charset="0"/>
              </a:rPr>
              <a:t>None of the above </a:t>
            </a:r>
          </a:p>
        </p:txBody>
      </p:sp>
    </p:spTree>
    <p:extLst>
      <p:ext uri="{BB962C8B-B14F-4D97-AF65-F5344CB8AC3E}">
        <p14:creationId xmlns:p14="http://schemas.microsoft.com/office/powerpoint/2010/main" val="3582775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665</Words>
  <Application>Microsoft Office PowerPoint</Application>
  <PresentationFormat>Widescreen</PresentationFormat>
  <Paragraphs>125</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Nunito Sans</vt:lpstr>
      <vt:lpstr>Courier New</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Akalya Devi Paulraj</cp:lastModifiedBy>
  <cp:revision>316</cp:revision>
  <dcterms:created xsi:type="dcterms:W3CDTF">2006-08-16T00:00:00Z</dcterms:created>
  <dcterms:modified xsi:type="dcterms:W3CDTF">2019-06-29T06:47:45Z</dcterms:modified>
</cp:coreProperties>
</file>