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2" r:id="rId2"/>
    <p:sldId id="275" r:id="rId3"/>
    <p:sldId id="291" r:id="rId4"/>
    <p:sldId id="292" r:id="rId5"/>
    <p:sldId id="293" r:id="rId6"/>
    <p:sldId id="290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5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30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6" r:id="rId55"/>
    <p:sldId id="347" r:id="rId56"/>
    <p:sldId id="349" r:id="rId57"/>
    <p:sldId id="350" r:id="rId58"/>
    <p:sldId id="351" r:id="rId59"/>
    <p:sldId id="352" r:id="rId60"/>
    <p:sldId id="353" r:id="rId61"/>
    <p:sldId id="35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1B59-1A71-481F-A67E-A66563B5AD9B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4674-DC4C-41E9-A879-4EBABE5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3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16C4-97A6-4E2C-B018-9DC64231D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8C256-0C86-4BBE-9E63-854E2111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2D61-BD5D-4C82-A7C4-90C8D138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3A69-C2AF-4765-B872-B0C53D6D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8962-42B7-44AD-A513-2FE6ED5F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9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7D79-ACCB-45F5-9E8B-07EB72E7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57A4-FCA4-466B-9819-CC41A195C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8B7F-C844-4218-A215-A8F18565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85742-4E67-48C0-89BD-BF555E1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1A64-1415-43CD-B1F5-B9F43D89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01201-D9DF-4F40-80F2-919145827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680A4-8B87-4BBB-9DF9-7B1F7F4E9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B7E3-A6C1-492C-BCBD-1388DCA0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24BF4-C04E-4000-90EF-1610CF03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F875-8B78-4DE2-B24C-43C7A0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9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EF40-3D6E-44F7-9C66-7A68372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83B4-5060-4E08-834A-605A1F1D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BDE8-06A5-4438-8FF4-08C4E7A2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43BC-2962-4234-8B2F-3D12C8D3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926D-B471-4F38-92AB-E8B0C99E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8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1A1C-C66E-4AD8-B18A-8D9A7583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A0E6D-AF6D-4268-B48B-621E4ADC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9D91-6E5D-47F6-A8BD-DC6C69C0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8E44-C92E-4F19-A3A2-9B38C812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A5CF-8E4D-4BEE-8F9C-0C31B4D5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47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883D-51F2-4C64-B6EA-328DB2DA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1A0A-CF88-4546-BE2B-6B478EFF9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FC996-A5CA-4CFF-91F5-52D2D8AFD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809E-D5AD-4064-8645-530F228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6566-A2ED-4DFB-99AD-B09C4CBF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522D-956F-4187-B5A9-35E230F9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5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34F0-970E-4930-BD9F-78A0A00D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AFD9-70A1-46BC-A06A-F2D63423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53098-C81A-4C3D-B36E-3B56855D2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9D52D-D0FC-4952-90CD-37A3C2486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024-A326-4FE0-8A97-F4F7D8DEC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39530-C849-48DC-BB7D-0461326A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CC3B5-2694-45BF-AFE3-C1973B34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0D7DF-D02A-4A90-9754-2F8DAE0E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785C-6E53-4102-B5E3-2EA23D17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C5B8A-1BBB-451A-9886-9C7E6CE9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A53C5-CF55-48FE-A04F-3B43FCB4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6B88B-4DE0-45DD-875A-E6B14E0D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1D09F-1BA5-49BF-9025-700B1A03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A69EE-5427-4B8D-BF49-1A2A0060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06CEC-246F-4627-81C1-27C7F91A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D54C-A1FF-4CB1-AECC-031D8CD2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D1C6-22C7-4927-AFCB-F1FB6DAE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81893-4BEB-4F8F-B308-CD798A1CC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A1C44-1758-4E73-AFE2-5FC14D4A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5743B-CBD7-42F6-8F01-B644FCE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8488-F6B1-468E-BF0D-C8DCBB03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7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213D-1B7F-4CBF-895C-3CC3EA7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39EE3-476A-40FB-9A2B-84F391A8B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304E-03D1-47E4-91EB-7A2CABA40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552A-8E1F-4EC6-B1A8-E5137B0A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7089-26CB-459A-A6EB-79A1D51A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DC61-EF25-409A-B4BA-3FB8C0E0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D79A7-75C9-4DC0-B32D-8A926BF1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9AA89-5FDB-431F-96E1-4C90D05D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88D-5E3A-4F70-90BB-DACA1875B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D0625-0AA1-49EF-81CF-D480CD37861A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9083-1765-47E3-8BAB-CE1BF1B1D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1048-A1E5-471E-9B4E-60068FA66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D98E-B206-4EAA-B4BB-815C35221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7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800600" y="2667000"/>
            <a:ext cx="2411087" cy="1891941"/>
            <a:chOff x="1856113" y="2451459"/>
            <a:chExt cx="1339340" cy="1207024"/>
          </a:xfrm>
        </p:grpSpPr>
        <p:sp>
          <p:nvSpPr>
            <p:cNvPr id="17" name="Oval 16"/>
            <p:cNvSpPr/>
            <p:nvPr/>
          </p:nvSpPr>
          <p:spPr>
            <a:xfrm>
              <a:off x="2764908" y="3237305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856113" y="3237305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296256" y="2451459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2599698" y="2819483"/>
              <a:ext cx="313631" cy="48301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59968" y="2825319"/>
              <a:ext cx="253381" cy="483020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54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648200" y="2362200"/>
            <a:ext cx="2395241" cy="2638694"/>
            <a:chOff x="1795759" y="1552306"/>
            <a:chExt cx="1484676" cy="2128994"/>
          </a:xfrm>
        </p:grpSpPr>
        <p:sp>
          <p:nvSpPr>
            <p:cNvPr id="12" name="Oval 11"/>
            <p:cNvSpPr/>
            <p:nvPr/>
          </p:nvSpPr>
          <p:spPr>
            <a:xfrm>
              <a:off x="2849890" y="1552306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795759" y="3260122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296256" y="2451459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2115740" y="2789838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604522" y="1946101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40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4648200" y="2362200"/>
            <a:ext cx="2395241" cy="2638694"/>
            <a:chOff x="1795759" y="1552306"/>
            <a:chExt cx="1484676" cy="2128994"/>
          </a:xfrm>
        </p:grpSpPr>
        <p:sp>
          <p:nvSpPr>
            <p:cNvPr id="12" name="Oval 11"/>
            <p:cNvSpPr/>
            <p:nvPr/>
          </p:nvSpPr>
          <p:spPr>
            <a:xfrm>
              <a:off x="2849890" y="1552306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795759" y="3260122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296256" y="2451459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2115740" y="2789838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604522" y="1946101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4670">
            <a:off x="4917060" y="2036230"/>
            <a:ext cx="1260589" cy="12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7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953000" y="2819400"/>
            <a:ext cx="2209800" cy="1981200"/>
            <a:chOff x="1795759" y="2451459"/>
            <a:chExt cx="1399694" cy="1229841"/>
          </a:xfrm>
        </p:grpSpPr>
        <p:sp>
          <p:nvSpPr>
            <p:cNvPr id="18" name="Oval 17"/>
            <p:cNvSpPr/>
            <p:nvPr/>
          </p:nvSpPr>
          <p:spPr>
            <a:xfrm>
              <a:off x="2764908" y="3237305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296256" y="2451459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2599698" y="2819483"/>
              <a:ext cx="313631" cy="48301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795759" y="3260122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15740" y="2789838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93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3759" y="2489151"/>
            <a:ext cx="1785641" cy="2844849"/>
            <a:chOff x="1795759" y="1574751"/>
            <a:chExt cx="907342" cy="2137378"/>
          </a:xfrm>
        </p:grpSpPr>
        <p:sp>
          <p:nvSpPr>
            <p:cNvPr id="12" name="Oval 11"/>
            <p:cNvSpPr/>
            <p:nvPr/>
          </p:nvSpPr>
          <p:spPr>
            <a:xfrm>
              <a:off x="2272556" y="1574751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795759" y="2442913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272556" y="3290951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93833" y="2864091"/>
              <a:ext cx="319982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069488" y="1941801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85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4843759" y="2489151"/>
            <a:ext cx="1785641" cy="2844849"/>
            <a:chOff x="1795759" y="1574751"/>
            <a:chExt cx="907342" cy="2137378"/>
          </a:xfrm>
        </p:grpSpPr>
        <p:sp>
          <p:nvSpPr>
            <p:cNvPr id="12" name="Oval 11"/>
            <p:cNvSpPr/>
            <p:nvPr/>
          </p:nvSpPr>
          <p:spPr>
            <a:xfrm>
              <a:off x="2272556" y="1574751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795759" y="2442913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272556" y="3290951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93833" y="2864091"/>
              <a:ext cx="319982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069488" y="1941801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1952" flipH="1">
            <a:off x="6050664" y="3305746"/>
            <a:ext cx="1165046" cy="11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7844" flipV="1">
            <a:off x="4138955" y="4371255"/>
            <a:ext cx="1089078" cy="10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9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2" name="Group 17"/>
          <p:cNvGrpSpPr/>
          <p:nvPr/>
        </p:nvGrpSpPr>
        <p:grpSpPr>
          <a:xfrm>
            <a:off x="4114800" y="2514600"/>
            <a:ext cx="2514600" cy="3276600"/>
            <a:chOff x="1295401" y="1574751"/>
            <a:chExt cx="1407700" cy="2106549"/>
          </a:xfrm>
        </p:grpSpPr>
        <p:sp>
          <p:nvSpPr>
            <p:cNvPr id="19" name="Oval 18"/>
            <p:cNvSpPr/>
            <p:nvPr/>
          </p:nvSpPr>
          <p:spPr>
            <a:xfrm>
              <a:off x="1295401" y="3260122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795897" y="2451459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615382" y="2789838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272556" y="1574751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2069488" y="1941801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39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114800" y="2514600"/>
            <a:ext cx="2514600" cy="3276600"/>
            <a:chOff x="1295401" y="1574751"/>
            <a:chExt cx="1407700" cy="2106549"/>
          </a:xfrm>
        </p:grpSpPr>
        <p:sp>
          <p:nvSpPr>
            <p:cNvPr id="19" name="Oval 18"/>
            <p:cNvSpPr/>
            <p:nvPr/>
          </p:nvSpPr>
          <p:spPr>
            <a:xfrm>
              <a:off x="1295401" y="3260122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795897" y="2451459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615382" y="2789838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272556" y="1574751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2069488" y="1941801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1058776" cy="107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8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67200" y="2819400"/>
            <a:ext cx="2743200" cy="2286000"/>
            <a:chOff x="1295401" y="2451459"/>
            <a:chExt cx="1510155" cy="1229841"/>
          </a:xfrm>
        </p:grpSpPr>
        <p:sp>
          <p:nvSpPr>
            <p:cNvPr id="13" name="Oval 12"/>
            <p:cNvSpPr/>
            <p:nvPr/>
          </p:nvSpPr>
          <p:spPr>
            <a:xfrm>
              <a:off x="2375011" y="3237305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2133601" y="2819483"/>
              <a:ext cx="313631" cy="48301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295401" y="3260122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795897" y="2451459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1615382" y="2789838"/>
              <a:ext cx="313630" cy="50111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62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24400" y="2438400"/>
            <a:ext cx="2133600" cy="2971800"/>
            <a:chOff x="1770950" y="1587320"/>
            <a:chExt cx="1052146" cy="2022901"/>
          </a:xfrm>
        </p:grpSpPr>
        <p:sp>
          <p:nvSpPr>
            <p:cNvPr id="12" name="Oval 11"/>
            <p:cNvSpPr/>
            <p:nvPr/>
          </p:nvSpPr>
          <p:spPr>
            <a:xfrm>
              <a:off x="1770950" y="1587320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392551" y="2387738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811413" y="3189043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159146" y="2768548"/>
              <a:ext cx="342713" cy="420495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5"/>
            </p:cNvCxnSpPr>
            <p:nvPr/>
          </p:nvCxnSpPr>
          <p:spPr>
            <a:xfrm>
              <a:off x="2138443" y="1946817"/>
              <a:ext cx="424679" cy="496096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78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AVL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085" lvl="1" indent="-299085" algn="just" defTabSz="73596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prstClr val="black"/>
                </a:solidFill>
              </a:rPr>
              <a:t>Adelson-Velskii</a:t>
            </a:r>
            <a:r>
              <a:rPr lang="en-US" altLang="en-US" sz="2800" dirty="0">
                <a:solidFill>
                  <a:prstClr val="black"/>
                </a:solidFill>
              </a:rPr>
              <a:t> and Landis trees (AVL Tree).</a:t>
            </a:r>
            <a:endParaRPr lang="en-US" sz="2800" dirty="0">
              <a:solidFill>
                <a:prstClr val="black"/>
              </a:solidFill>
            </a:endParaRPr>
          </a:p>
          <a:p>
            <a:pPr marL="276225" lvl="0" indent="-276225" algn="just" defTabSz="73596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 self-balancing Binary Search Tree (BST) where </a:t>
            </a:r>
            <a:r>
              <a:rPr lang="en-US" altLang="ja-JP" sz="2800" dirty="0">
                <a:solidFill>
                  <a:prstClr val="black"/>
                </a:solidFill>
                <a:ea typeface="MS PGothic" panose="020B0600070205080204" pitchFamily="34" charset="-128"/>
              </a:rPr>
              <a:t>the sub-trees of each node can differ by at most 1 in their heights.</a:t>
            </a:r>
          </a:p>
          <a:p>
            <a:pPr marL="276225" lvl="0" indent="-276225" algn="just" defTabSz="73596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prstClr val="black"/>
                </a:solidFill>
              </a:rPr>
              <a:t>Balance factor of a node:</a:t>
            </a:r>
          </a:p>
          <a:p>
            <a:pPr marL="598170" lvl="1" indent="-229870" defTabSz="735965">
              <a:lnSpc>
                <a:spcPct val="15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</a:rPr>
              <a:t>			</a:t>
            </a:r>
            <a:r>
              <a:rPr lang="en-US" altLang="en-US" sz="2800" dirty="0">
                <a:latin typeface="Nunito Sans" pitchFamily="2" charset="0"/>
              </a:rPr>
              <a:t>height(left </a:t>
            </a:r>
            <a:r>
              <a:rPr lang="en-US" altLang="en-US" sz="2800" dirty="0" err="1">
                <a:latin typeface="Nunito Sans" pitchFamily="2" charset="0"/>
              </a:rPr>
              <a:t>subtree</a:t>
            </a:r>
            <a:r>
              <a:rPr lang="en-US" altLang="en-US" sz="2800" dirty="0">
                <a:latin typeface="Nunito Sans" pitchFamily="2" charset="0"/>
              </a:rPr>
              <a:t>) - height(right </a:t>
            </a:r>
            <a:r>
              <a:rPr lang="en-US" altLang="en-US" sz="2800" dirty="0" err="1">
                <a:latin typeface="Nunito Sans" pitchFamily="2" charset="0"/>
              </a:rPr>
              <a:t>subtree</a:t>
            </a:r>
            <a:r>
              <a:rPr lang="en-US" altLang="en-US" sz="2800" dirty="0">
                <a:latin typeface="Nunito Sans" pitchFamily="2" charset="0"/>
              </a:rPr>
              <a:t>)&lt;= </a:t>
            </a:r>
            <a:r>
              <a:rPr lang="en-US" altLang="en-US" sz="2800" dirty="0">
                <a:solidFill>
                  <a:srgbClr val="FF0000"/>
                </a:solidFill>
                <a:latin typeface="Nunito Sans" pitchFamily="2" charset="0"/>
              </a:rPr>
              <a:t>+1, 0, -1</a:t>
            </a:r>
          </a:p>
          <a:p>
            <a:pPr marL="276225" lvl="0" indent="-276225" algn="just" defTabSz="73596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276225" lvl="0" indent="-276225" algn="just" defTabSz="73596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endParaRPr lang="en-US" sz="28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4724400" y="2438400"/>
            <a:ext cx="2133600" cy="2971800"/>
            <a:chOff x="1770950" y="1587320"/>
            <a:chExt cx="1052146" cy="2022901"/>
          </a:xfrm>
        </p:grpSpPr>
        <p:sp>
          <p:nvSpPr>
            <p:cNvPr id="12" name="Oval 11"/>
            <p:cNvSpPr/>
            <p:nvPr/>
          </p:nvSpPr>
          <p:spPr>
            <a:xfrm>
              <a:off x="1770950" y="1587320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392551" y="2387738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811413" y="3189043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159146" y="2768548"/>
              <a:ext cx="342713" cy="420495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5"/>
            </p:cNvCxnSpPr>
            <p:nvPr/>
          </p:nvCxnSpPr>
          <p:spPr>
            <a:xfrm>
              <a:off x="2138443" y="1946817"/>
              <a:ext cx="424679" cy="496096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4" descr="Image result for curved left arrow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6394" y="3429000"/>
            <a:ext cx="1125384" cy="114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urved left arrow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3741" flipV="1">
            <a:off x="6753998" y="4248473"/>
            <a:ext cx="1024732" cy="103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3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724400" y="2438400"/>
            <a:ext cx="873083" cy="61874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5984917" y="3614277"/>
            <a:ext cx="873083" cy="61874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21" name="Straight Connector 20"/>
          <p:cNvCxnSpPr>
            <a:stCxn id="12" idx="5"/>
          </p:cNvCxnSpPr>
          <p:nvPr/>
        </p:nvCxnSpPr>
        <p:spPr>
          <a:xfrm>
            <a:off x="5469623" y="2966529"/>
            <a:ext cx="861188" cy="72880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1800" y="4114800"/>
            <a:ext cx="861188" cy="72880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490588" y="4767404"/>
            <a:ext cx="873083" cy="61874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4508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724400" y="2438400"/>
            <a:ext cx="873083" cy="61874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5984917" y="3614277"/>
            <a:ext cx="873083" cy="61874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21" name="Straight Connector 20"/>
          <p:cNvCxnSpPr>
            <a:stCxn id="12" idx="5"/>
          </p:cNvCxnSpPr>
          <p:nvPr/>
        </p:nvCxnSpPr>
        <p:spPr>
          <a:xfrm>
            <a:off x="5469623" y="2966529"/>
            <a:ext cx="861188" cy="72880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1800" y="4114800"/>
            <a:ext cx="861188" cy="72880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490588" y="4767404"/>
            <a:ext cx="873083" cy="61874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b="1" dirty="0"/>
              <a:t>C</a:t>
            </a:r>
          </a:p>
        </p:txBody>
      </p:sp>
      <p:pic>
        <p:nvPicPr>
          <p:cNvPr id="11" name="Picture 4" descr="Image result for curved left arrow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33600"/>
            <a:ext cx="1011340" cy="10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165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648200" y="4943857"/>
            <a:ext cx="873083" cy="61874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5984917" y="3614277"/>
            <a:ext cx="873083" cy="61874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219700" y="4152900"/>
            <a:ext cx="838200" cy="7620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1800" y="4114800"/>
            <a:ext cx="861188" cy="72880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490588" y="4767404"/>
            <a:ext cx="873083" cy="61874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1355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AVL Tree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2057400"/>
            <a:ext cx="6542176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735965">
              <a:lnSpc>
                <a:spcPct val="150000"/>
              </a:lnSpc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Single rotations   : 14, 15, 16, 13, 12, 11, 10</a:t>
            </a:r>
          </a:p>
        </p:txBody>
      </p:sp>
    </p:spTree>
    <p:extLst>
      <p:ext uri="{BB962C8B-B14F-4D97-AF65-F5344CB8AC3E}">
        <p14:creationId xmlns:p14="http://schemas.microsoft.com/office/powerpoint/2010/main" val="32742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340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130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340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19800" y="2971800"/>
            <a:ext cx="278209" cy="487133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96000" y="33528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840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340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19800" y="2971800"/>
            <a:ext cx="278209" cy="487133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96000" y="33528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53562" y="4142626"/>
            <a:ext cx="278209" cy="487133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45236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261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340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19800" y="2971800"/>
            <a:ext cx="278209" cy="487133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96000" y="33528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53562" y="4142626"/>
            <a:ext cx="278209" cy="487133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45236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pic>
        <p:nvPicPr>
          <p:cNvPr id="14" name="Picture 4" descr="Image result for curved left arrow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6769">
            <a:off x="6453492" y="1910348"/>
            <a:ext cx="1035441" cy="12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98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17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AVL Property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dirty="0"/>
              <a:t>The sub-trees of every node differ in height by at most one (</a:t>
            </a:r>
            <a:r>
              <a:rPr lang="en-US" sz="2800" dirty="0" err="1"/>
              <a:t>i.e</a:t>
            </a:r>
            <a:r>
              <a:rPr lang="en-US" sz="2800" dirty="0"/>
              <a:t>) -1,0,1.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dirty="0"/>
              <a:t>Every sub-tree is an AVL tree.</a:t>
            </a:r>
          </a:p>
          <a:p>
            <a:pPr marL="514350" indent="-514350">
              <a:buFont typeface="+mj-lt"/>
              <a:buAutoNum type="arabicParenR"/>
            </a:pPr>
            <a:endParaRPr lang="en-US" sz="28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5330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1139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5330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1139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33800" y="46482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152900" y="42291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9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5330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1139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33800" y="46482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152900" y="42291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4" descr="Image result for curved left arrow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955" flipH="1">
            <a:off x="4008782" y="2323945"/>
            <a:ext cx="942838" cy="11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5330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1139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43600" y="35052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5762938" y="3076262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94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5330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1139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43600" y="35052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5762938" y="3076262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657600" y="47244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076700" y="43053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3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5330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1139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43600" y="35052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5762938" y="3076262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657600" y="47244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076700" y="43053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4" descr="Image result for curved left arrow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955" flipH="1">
            <a:off x="4679264" y="1063650"/>
            <a:ext cx="919617" cy="110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5330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1139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620000" y="35052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7439338" y="3076262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20162" y="35814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553200" y="3124200"/>
            <a:ext cx="6096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42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5330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1139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620000" y="35052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7439338" y="3076262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20162" y="35814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553200" y="3124200"/>
            <a:ext cx="6096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33800" y="48284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152900" y="44093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8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81600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00700" y="1866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01138" y="1780861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29762" y="2286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5330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1139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620000" y="35052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7439338" y="3076262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20162" y="35814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553200" y="3124200"/>
            <a:ext cx="6096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33800" y="48284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152900" y="4409326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4" descr="Image result for curved left arrow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93" flipH="1">
            <a:off x="3998795" y="2250028"/>
            <a:ext cx="999573" cy="12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66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05400" y="21336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524500" y="17145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170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627729" y="1552262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05962" y="19812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456826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38700" y="3009900"/>
            <a:ext cx="5334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620000" y="3276601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7439338" y="2847663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553200" y="33528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705600" y="2895600"/>
            <a:ext cx="609600" cy="3048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62600" y="3429000"/>
            <a:ext cx="790238" cy="73417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5534338" y="3000063"/>
            <a:ext cx="563333" cy="354409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AVLTree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33400" y="2971800"/>
            <a:ext cx="64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/>
              <a:t>Because difference between heights of left </a:t>
            </a:r>
          </a:p>
          <a:p>
            <a:pPr marL="514350" indent="-514350"/>
            <a:r>
              <a:rPr lang="en-US" sz="2800" dirty="0"/>
              <a:t>and right </a:t>
            </a:r>
            <a:r>
              <a:rPr lang="en-US" sz="2800" dirty="0" err="1"/>
              <a:t>subtrees</a:t>
            </a:r>
            <a:r>
              <a:rPr lang="en-US" sz="2800" dirty="0"/>
              <a:t> for every</a:t>
            </a:r>
          </a:p>
          <a:p>
            <a:pPr marL="514350" indent="-514350"/>
            <a:r>
              <a:rPr lang="en-US" sz="2800" dirty="0"/>
              <a:t>node is EQUAL TO -1 , 0 ,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51369" y="1524000"/>
            <a:ext cx="3316631" cy="3582321"/>
            <a:chOff x="1102969" y="837279"/>
            <a:chExt cx="2785459" cy="308454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368135" y="2038877"/>
              <a:ext cx="341972" cy="72169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389844" y="2062468"/>
              <a:ext cx="350021" cy="76934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3912" y="2746564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1718618" y="2048245"/>
              <a:ext cx="591323" cy="783566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369908" y="1122213"/>
              <a:ext cx="591323" cy="783566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160255" y="1763311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519717" y="2692619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836754" y="837279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7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213050" y="2760576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102969" y="3565653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cxnSp>
          <p:nvCxnSpPr>
            <p:cNvPr id="21" name="Straight Connector 20"/>
            <p:cNvCxnSpPr>
              <a:endCxn id="23" idx="1"/>
            </p:cNvCxnSpPr>
            <p:nvPr/>
          </p:nvCxnSpPr>
          <p:spPr>
            <a:xfrm>
              <a:off x="3159245" y="1177580"/>
              <a:ext cx="407995" cy="637890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326865" y="3024096"/>
              <a:ext cx="304800" cy="541557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512132" y="1763311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7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AVL Tree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2057400"/>
            <a:ext cx="4550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Double rotations   :  1, 2, 3, 4</a:t>
            </a:r>
          </a:p>
        </p:txBody>
      </p:sp>
    </p:spTree>
    <p:extLst>
      <p:ext uri="{BB962C8B-B14F-4D97-AF65-F5344CB8AC3E}">
        <p14:creationId xmlns:p14="http://schemas.microsoft.com/office/powerpoint/2010/main" val="189841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4478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8407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7389561" y="38868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39000" y="33574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83762" y="34056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21838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58966" y="3963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8407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963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433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4290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9864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20915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01395" y="45720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51294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76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4478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8407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7389561" y="38868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39000" y="33574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83762" y="34056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21838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58966" y="3963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8407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963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433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4290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9864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20915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01395" y="45720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51294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4036762" y="61728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886200" y="56434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Right Rotate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4478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8407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7389561" y="38868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39000" y="33574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83762" y="34056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21838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58966" y="3963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8407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963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433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4290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9864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20915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01395" y="45720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51294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4036762" y="61728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886200" y="56434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029200"/>
            <a:ext cx="906376" cy="9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0805" flipV="1">
            <a:off x="2975921" y="5834977"/>
            <a:ext cx="931608" cy="9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76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Right Rotate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4478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8407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7389561" y="38868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39000" y="33574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83762" y="34056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21838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58966" y="3963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8407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963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433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4290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9864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20915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01395" y="45720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51294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4493962" y="5182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343400" y="46528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3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1430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7389561" y="3582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39000" y="3052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83762" y="31008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18790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58966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1288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1242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6816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17867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64362" y="43434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339567" y="49008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4489030" y="48774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338468" y="43480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38600" y="60960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495800" y="54864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Right Rotation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1430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7389561" y="3582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39000" y="3052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83762" y="31008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18790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58966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1288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1242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6816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17867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64362" y="43434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339567" y="49008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4489030" y="48774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338468" y="43480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38600" y="60960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495800" y="54864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8200" y="3962400"/>
            <a:ext cx="772620" cy="78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0805" flipV="1">
            <a:off x="3800253" y="4485004"/>
            <a:ext cx="770765" cy="78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13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Right Rotation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1430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7389561" y="3582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39000" y="3052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83762" y="31008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18790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58966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1288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1242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6816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17867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64362" y="43434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339567" y="49008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4489030" y="48774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338468" y="43480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47244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91200" y="4191000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1430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7389561" y="3582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39000" y="3052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83762" y="31008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18790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58966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1288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1242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6816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17867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64362" y="43434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339567" y="49008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4489030" y="48774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338468" y="43480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47244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91200" y="4191000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98630" y="601580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948068" y="5486400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Left Rotation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1430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7389561" y="3582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39000" y="3052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83762" y="31008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18790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58966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1288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1242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6816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17867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64362" y="43434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339567" y="49008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4489030" y="48774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338468" y="43480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47244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91200" y="4191000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98630" y="601580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948068" y="5486400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334000" y="1905000"/>
            <a:ext cx="1025482" cy="11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5352">
            <a:off x="4343899" y="1285905"/>
            <a:ext cx="1049992" cy="11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00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Not </a:t>
            </a:r>
            <a:r>
              <a:rPr lang="en-US" sz="4500" b="1" dirty="0" err="1">
                <a:latin typeface="Nunito Sans" panose="00000500000000000000" pitchFamily="2" charset="0"/>
              </a:rPr>
              <a:t>AVLTree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33400" y="2971800"/>
            <a:ext cx="64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/>
              <a:t>Because difference between heights of left</a:t>
            </a:r>
          </a:p>
          <a:p>
            <a:pPr marL="514350" indent="-514350"/>
            <a:r>
              <a:rPr lang="en-US" sz="2800" dirty="0"/>
              <a:t>and right </a:t>
            </a:r>
            <a:r>
              <a:rPr lang="en-US" sz="2800" dirty="0" err="1"/>
              <a:t>subtrees</a:t>
            </a:r>
            <a:r>
              <a:rPr lang="en-US" sz="2800" dirty="0"/>
              <a:t> for 5 and 9 is GREATER</a:t>
            </a:r>
          </a:p>
          <a:p>
            <a:pPr marL="514350" indent="-514350"/>
            <a:r>
              <a:rPr lang="en-US" sz="2800" dirty="0"/>
              <a:t>THAN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7478989" y="1219200"/>
            <a:ext cx="3570011" cy="4191921"/>
            <a:chOff x="544789" y="837279"/>
            <a:chExt cx="3343639" cy="385752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368135" y="2038877"/>
              <a:ext cx="341972" cy="72169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89844" y="2062468"/>
              <a:ext cx="350021" cy="769343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593912" y="2746564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718618" y="2048245"/>
              <a:ext cx="591323" cy="783566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369908" y="1122213"/>
              <a:ext cx="591323" cy="783566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2160255" y="1763311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519717" y="2692619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endParaRPr lang="en-US" b="1"/>
            </a:p>
          </p:txBody>
        </p:sp>
        <p:sp>
          <p:nvSpPr>
            <p:cNvPr id="32" name="Oval 31"/>
            <p:cNvSpPr/>
            <p:nvPr/>
          </p:nvSpPr>
          <p:spPr>
            <a:xfrm>
              <a:off x="2836754" y="837279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3213050" y="2760576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cxnSp>
          <p:nvCxnSpPr>
            <p:cNvPr id="34" name="Straight Connector 33"/>
            <p:cNvCxnSpPr>
              <a:endCxn id="35" idx="1"/>
            </p:cNvCxnSpPr>
            <p:nvPr/>
          </p:nvCxnSpPr>
          <p:spPr>
            <a:xfrm>
              <a:off x="3159245" y="1177580"/>
              <a:ext cx="407995" cy="637890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512132" y="1763311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715327" y="2968185"/>
              <a:ext cx="341972" cy="72169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899686" y="3585851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507447" y="2692619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033363" y="3534105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774786" y="3869174"/>
              <a:ext cx="357815" cy="549904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44789" y="4338638"/>
              <a:ext cx="376296" cy="356167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1339221" y="3000500"/>
              <a:ext cx="336452" cy="533605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52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Right Left Rotation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486400" y="11430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8" name="Oval 27"/>
          <p:cNvSpPr/>
          <p:nvPr/>
        </p:nvSpPr>
        <p:spPr>
          <a:xfrm>
            <a:off x="6636759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7460830" y="3582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310269" y="30526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444596" y="3100819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rot="5400000">
            <a:off x="4873249" y="18790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19800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Oval 33"/>
          <p:cNvSpPr/>
          <p:nvPr/>
        </p:nvSpPr>
        <p:spPr>
          <a:xfrm>
            <a:off x="4513073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5174830" y="36582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268" y="3128839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39511" y="31242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14715" y="368162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 rot="16200000" flipH="1">
            <a:off x="5899836" y="1786751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36962" y="4796608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486400" y="4267200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7200" y="47250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8001000" y="4191000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00800" y="48006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395868" y="4267200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543800" y="41910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48006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20334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" y="1981200"/>
            <a:ext cx="1089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Memory management subsystem of </a:t>
            </a:r>
            <a:r>
              <a:rPr lang="en-US" sz="2800" dirty="0" err="1"/>
              <a:t>linux</a:t>
            </a:r>
            <a:r>
              <a:rPr lang="en-US" sz="2800" dirty="0"/>
              <a:t> kernel to search memory regions of processes during preemption.</a:t>
            </a:r>
          </a:p>
        </p:txBody>
      </p:sp>
    </p:spTree>
    <p:extLst>
      <p:ext uri="{BB962C8B-B14F-4D97-AF65-F5344CB8AC3E}">
        <p14:creationId xmlns:p14="http://schemas.microsoft.com/office/powerpoint/2010/main" val="357059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Advantages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" y="1981200"/>
            <a:ext cx="10896600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Low cost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Efficient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Easy to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Easy to Understand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249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Disadvantage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" y="1981200"/>
            <a:ext cx="1089660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</a:pPr>
            <a:r>
              <a:rPr lang="en-US" sz="2800" dirty="0"/>
              <a:t>Consume more Time for Insertion and Deletion </a:t>
            </a:r>
          </a:p>
        </p:txBody>
      </p:sp>
    </p:spTree>
    <p:extLst>
      <p:ext uri="{BB962C8B-B14F-4D97-AF65-F5344CB8AC3E}">
        <p14:creationId xmlns:p14="http://schemas.microsoft.com/office/powerpoint/2010/main" val="1140572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Red Black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" y="1981200"/>
            <a:ext cx="10896600" cy="341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200000"/>
              </a:lnSpc>
            </a:pPr>
            <a:r>
              <a:rPr lang="en-US" sz="2800" dirty="0"/>
              <a:t>Every node has color either red or black</a:t>
            </a:r>
          </a:p>
          <a:p>
            <a:pPr marL="514350" indent="-514350" algn="just">
              <a:lnSpc>
                <a:spcPct val="200000"/>
              </a:lnSpc>
            </a:pPr>
            <a:r>
              <a:rPr lang="en-US" sz="2800" dirty="0"/>
              <a:t>Root of tree is always black</a:t>
            </a:r>
          </a:p>
          <a:p>
            <a:pPr marL="514350" indent="-514350" algn="just">
              <a:lnSpc>
                <a:spcPct val="200000"/>
              </a:lnSpc>
            </a:pPr>
            <a:r>
              <a:rPr lang="en-US" sz="2800" dirty="0"/>
              <a:t>There are no two adjacent red nodes</a:t>
            </a:r>
          </a:p>
          <a:p>
            <a:pPr marL="514350" indent="-514350" algn="just">
              <a:lnSpc>
                <a:spcPct val="200000"/>
              </a:lnSpc>
            </a:pPr>
            <a:r>
              <a:rPr lang="en-US" sz="2800" dirty="0"/>
              <a:t>A red node cannot have a red parent or red child</a:t>
            </a:r>
          </a:p>
        </p:txBody>
      </p:sp>
      <p:sp>
        <p:nvSpPr>
          <p:cNvPr id="8" name="Oval 7"/>
          <p:cNvSpPr/>
          <p:nvPr/>
        </p:nvSpPr>
        <p:spPr>
          <a:xfrm>
            <a:off x="8242833" y="11430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9513759" y="2411733"/>
            <a:ext cx="692570" cy="608953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15</a:t>
            </a:r>
          </a:p>
        </p:txBody>
      </p:sp>
      <p:sp>
        <p:nvSpPr>
          <p:cNvPr id="10" name="Oval 9"/>
          <p:cNvSpPr/>
          <p:nvPr/>
        </p:nvSpPr>
        <p:spPr>
          <a:xfrm>
            <a:off x="10287000" y="3429647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34600" y="2896247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289630" y="28956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5" idx="7"/>
          </p:cNvCxnSpPr>
          <p:nvPr/>
        </p:nvCxnSpPr>
        <p:spPr>
          <a:xfrm rot="5400000">
            <a:off x="7629682" y="1879069"/>
            <a:ext cx="976999" cy="51506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908630" y="358140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5" name="Oval 14"/>
          <p:cNvSpPr/>
          <p:nvPr/>
        </p:nvSpPr>
        <p:spPr>
          <a:xfrm>
            <a:off x="7269506" y="2535920"/>
            <a:ext cx="692570" cy="608953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20" name="Straight Connector 19"/>
          <p:cNvCxnSpPr>
            <a:endCxn id="9" idx="1"/>
          </p:cNvCxnSpPr>
          <p:nvPr/>
        </p:nvCxnSpPr>
        <p:spPr>
          <a:xfrm rot="16200000" flipH="1">
            <a:off x="8776836" y="1662564"/>
            <a:ext cx="976912" cy="699784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763000" y="4114800"/>
            <a:ext cx="274238" cy="638336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229600" y="4724400"/>
            <a:ext cx="692570" cy="608953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5" name="Oval 34"/>
          <p:cNvSpPr/>
          <p:nvPr/>
        </p:nvSpPr>
        <p:spPr>
          <a:xfrm>
            <a:off x="9365830" y="4725047"/>
            <a:ext cx="692570" cy="608953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9182100" y="4305300"/>
            <a:ext cx="609600" cy="22860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972800" y="4496447"/>
            <a:ext cx="692570" cy="608953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9818" tIns="39909" rIns="79818" bIns="39909"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0820400" y="4039247"/>
            <a:ext cx="301119" cy="529407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714612" y="3124200"/>
            <a:ext cx="676788" cy="914400"/>
            <a:chOff x="6714612" y="3124200"/>
            <a:chExt cx="676788" cy="914400"/>
          </a:xfrm>
        </p:grpSpPr>
        <p:cxnSp>
          <p:nvCxnSpPr>
            <p:cNvPr id="43" name="Straight Connector 42"/>
            <p:cNvCxnSpPr/>
            <p:nvPr/>
          </p:nvCxnSpPr>
          <p:spPr>
            <a:xfrm rot="5400000">
              <a:off x="6963129" y="3247671"/>
              <a:ext cx="533402" cy="286460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714612" y="366926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20000" y="5257800"/>
            <a:ext cx="676788" cy="674132"/>
            <a:chOff x="6714612" y="3124200"/>
            <a:chExt cx="676788" cy="674132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7081936" y="3214076"/>
              <a:ext cx="381000" cy="201248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714612" y="342900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076812" y="5410200"/>
            <a:ext cx="676788" cy="914400"/>
            <a:chOff x="6714612" y="3124200"/>
            <a:chExt cx="676788" cy="914400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6963129" y="3247671"/>
              <a:ext cx="533402" cy="286460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14612" y="366926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991212" y="4114798"/>
            <a:ext cx="676788" cy="914402"/>
            <a:chOff x="6714612" y="3200398"/>
            <a:chExt cx="676788" cy="914402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6963129" y="3323869"/>
              <a:ext cx="533402" cy="286460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714612" y="374546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991212" y="5334000"/>
            <a:ext cx="676788" cy="838200"/>
            <a:chOff x="6790812" y="3200400"/>
            <a:chExt cx="676788" cy="838200"/>
          </a:xfrm>
        </p:grpSpPr>
        <p:cxnSp>
          <p:nvCxnSpPr>
            <p:cNvPr id="57" name="Straight Connector 56"/>
            <p:cNvCxnSpPr/>
            <p:nvPr/>
          </p:nvCxnSpPr>
          <p:spPr>
            <a:xfrm rot="16200000" flipH="1">
              <a:off x="6710105" y="3281107"/>
              <a:ext cx="457202" cy="295788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790812" y="366926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848212" y="5257800"/>
            <a:ext cx="676788" cy="762000"/>
            <a:chOff x="6790812" y="3200400"/>
            <a:chExt cx="676788" cy="7620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6710106" y="3281106"/>
              <a:ext cx="381000" cy="219588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790812" y="359306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658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Why Red Black tree?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Most of the BST operations like </a:t>
            </a:r>
            <a:r>
              <a:rPr lang="en-US" sz="2600" b="1" dirty="0"/>
              <a:t>search, max, min, insert, delete etc</a:t>
            </a:r>
            <a:r>
              <a:rPr lang="en-US" sz="2600" dirty="0"/>
              <a:t>.. will take </a:t>
            </a:r>
            <a:r>
              <a:rPr lang="en-US" sz="2600" b="1" dirty="0"/>
              <a:t>O(h) time </a:t>
            </a:r>
            <a:r>
              <a:rPr lang="en-US" sz="2600" dirty="0"/>
              <a:t>where </a:t>
            </a:r>
            <a:r>
              <a:rPr lang="en-US" sz="2600" b="1" dirty="0"/>
              <a:t>h is the height of the BST.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The cost of these operations may become </a:t>
            </a:r>
            <a:r>
              <a:rPr lang="en-US" sz="2600" b="1" dirty="0"/>
              <a:t>O(n)</a:t>
            </a:r>
            <a:r>
              <a:rPr lang="en-US" sz="2600" dirty="0"/>
              <a:t> for a skewed Binary tree.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Make sure that height of the tree remains </a:t>
            </a:r>
            <a:r>
              <a:rPr lang="en-US" sz="2600" b="1" dirty="0"/>
              <a:t>O(</a:t>
            </a:r>
            <a:r>
              <a:rPr lang="en-US" sz="2600" b="1" dirty="0" err="1"/>
              <a:t>Logn</a:t>
            </a:r>
            <a:r>
              <a:rPr lang="en-US" sz="2600" b="1" dirty="0"/>
              <a:t>)</a:t>
            </a:r>
            <a:r>
              <a:rPr lang="en-US" sz="2600" dirty="0"/>
              <a:t> after every insertion and deletion, then an upper bound of </a:t>
            </a:r>
            <a:r>
              <a:rPr lang="en-US" sz="2600" b="1" dirty="0"/>
              <a:t>O(</a:t>
            </a:r>
            <a:r>
              <a:rPr lang="en-US" sz="2600" b="1" dirty="0" err="1"/>
              <a:t>Logn</a:t>
            </a:r>
            <a:r>
              <a:rPr lang="en-US" sz="2600" b="1" dirty="0"/>
              <a:t>) </a:t>
            </a:r>
            <a:r>
              <a:rPr lang="en-US" sz="2600" dirty="0"/>
              <a:t>for all these operations are guaranteed.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The </a:t>
            </a:r>
            <a:r>
              <a:rPr lang="en-US" sz="2600" b="1" dirty="0"/>
              <a:t>height of an Red black tree is always O(</a:t>
            </a:r>
            <a:r>
              <a:rPr lang="en-US" sz="2600" b="1" dirty="0" err="1"/>
              <a:t>Logn</a:t>
            </a:r>
            <a:r>
              <a:rPr lang="en-US" sz="2600" b="1" dirty="0"/>
              <a:t>)</a:t>
            </a:r>
            <a:r>
              <a:rPr lang="en-US" sz="2600" dirty="0"/>
              <a:t> where n is the number of nodes in the tree.</a:t>
            </a:r>
          </a:p>
          <a:p>
            <a:endParaRPr lang="en-US" sz="26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Why Red Black tree?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2133600"/>
          <a:ext cx="8763000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+mn-lt"/>
                        </a:rPr>
                        <a:t>Red black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+mn-lt"/>
                        </a:rPr>
                        <a:t>AVL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It provide faster insertion and removal 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may cause more rotations during insertion and deletion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Searching is lower than AVL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AVL trees provide 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faster lookups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than Red Black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+mn-lt"/>
                        </a:rPr>
                        <a:t>Red Black Trees are used in most of the language libraries like</a:t>
                      </a:r>
                      <a:r>
                        <a:rPr lang="en-US" sz="2400" b="0" i="0" baseline="0" dirty="0">
                          <a:latin typeface="+mn-lt"/>
                        </a:rPr>
                        <a:t> map, </a:t>
                      </a:r>
                      <a:r>
                        <a:rPr lang="en-US" sz="2400" b="0" i="0" baseline="0" dirty="0" err="1">
                          <a:latin typeface="+mn-lt"/>
                        </a:rPr>
                        <a:t>multiset</a:t>
                      </a:r>
                      <a:r>
                        <a:rPr lang="en-US" sz="2400" b="0" i="0" baseline="0" dirty="0">
                          <a:latin typeface="+mn-lt"/>
                        </a:rPr>
                        <a:t> i</a:t>
                      </a:r>
                      <a:r>
                        <a:rPr lang="en-US" sz="2400" b="0" i="0" dirty="0">
                          <a:latin typeface="+mn-lt"/>
                        </a:rPr>
                        <a:t>n C++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AVL trees are used in </a:t>
                      </a:r>
                      <a:r>
                        <a:rPr lang="en-US" sz="24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where faster retrievals are required.</a:t>
                      </a:r>
                      <a:endParaRPr lang="en-US" sz="2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443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67400" y="2209800"/>
          <a:ext cx="5943600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Telephone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EMP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8976543634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9876543423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Banglore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2590800"/>
            <a:ext cx="3589252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/>
              <a:t>Insert Employee Record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/>
              <a:t>Search for an Employee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/>
              <a:t>Delete Employee Record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5253335"/>
            <a:ext cx="857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How will you done this operations in most efficient </a:t>
            </a:r>
            <a:r>
              <a:rPr lang="en-US" sz="2400" dirty="0" err="1">
                <a:latin typeface="Nunito Sans" pitchFamily="2" charset="0"/>
              </a:rPr>
              <a:t>mannner</a:t>
            </a:r>
            <a:r>
              <a:rPr lang="en-US" sz="2400" dirty="0">
                <a:latin typeface="Nunito Sans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61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2590800"/>
            <a:ext cx="84651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/>
              <a:t>1) Array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- Search takes linear time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- Stored in sorted order, search can 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  be in O(log n) but then insertion and deletion becomes costly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2209800"/>
          <a:ext cx="5943600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Telephone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EMP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8976543634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9876543423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Banglore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9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2590800"/>
            <a:ext cx="3672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/>
              <a:t>2) Linked List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- Search takes linear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2209800"/>
          <a:ext cx="5943600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Telephone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EMP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8976543634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9876543423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Banglore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68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Why AVL Tree?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Most of the BST operations like </a:t>
            </a:r>
            <a:r>
              <a:rPr lang="en-US" sz="2600" b="1" dirty="0"/>
              <a:t>search, max, min, insert, delete etc</a:t>
            </a:r>
            <a:r>
              <a:rPr lang="en-US" sz="2600" dirty="0"/>
              <a:t>.. will take </a:t>
            </a:r>
            <a:r>
              <a:rPr lang="en-US" sz="2600" b="1" dirty="0"/>
              <a:t>O(h) time </a:t>
            </a:r>
            <a:r>
              <a:rPr lang="en-US" sz="2600" dirty="0"/>
              <a:t>where </a:t>
            </a:r>
            <a:r>
              <a:rPr lang="en-US" sz="2600" b="1" dirty="0"/>
              <a:t>h is the height of the BST.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The cost of these operations may become </a:t>
            </a:r>
            <a:r>
              <a:rPr lang="en-US" sz="2600" b="1" dirty="0"/>
              <a:t>O(n)</a:t>
            </a:r>
            <a:r>
              <a:rPr lang="en-US" sz="2600" dirty="0"/>
              <a:t> for a skewed Binary tree.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Make sure that height of the tree remains </a:t>
            </a:r>
            <a:r>
              <a:rPr lang="en-US" sz="2600" b="1" dirty="0"/>
              <a:t>O(</a:t>
            </a:r>
            <a:r>
              <a:rPr lang="en-US" sz="2600" b="1" dirty="0" err="1"/>
              <a:t>Logn</a:t>
            </a:r>
            <a:r>
              <a:rPr lang="en-US" sz="2600" b="1" dirty="0"/>
              <a:t>)</a:t>
            </a:r>
            <a:r>
              <a:rPr lang="en-US" sz="2600" dirty="0"/>
              <a:t> after every insertion and deletion, then an upper bound of </a:t>
            </a:r>
            <a:r>
              <a:rPr lang="en-US" sz="2600" b="1" dirty="0"/>
              <a:t>O(</a:t>
            </a:r>
            <a:r>
              <a:rPr lang="en-US" sz="2600" b="1" dirty="0" err="1"/>
              <a:t>Logn</a:t>
            </a:r>
            <a:r>
              <a:rPr lang="en-US" sz="2600" b="1" dirty="0"/>
              <a:t>) </a:t>
            </a:r>
            <a:r>
              <a:rPr lang="en-US" sz="2600" dirty="0"/>
              <a:t>for all these operations are guaranteed.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The </a:t>
            </a:r>
            <a:r>
              <a:rPr lang="en-US" sz="2600" b="1" dirty="0"/>
              <a:t>height of an AVL tree is always O(</a:t>
            </a:r>
            <a:r>
              <a:rPr lang="en-US" sz="2600" b="1" dirty="0" err="1"/>
              <a:t>Logn</a:t>
            </a:r>
            <a:r>
              <a:rPr lang="en-US" sz="2600" b="1" dirty="0"/>
              <a:t>)</a:t>
            </a:r>
            <a:r>
              <a:rPr lang="en-US" sz="2600" dirty="0"/>
              <a:t> where n is the number of nodes in the tree.</a:t>
            </a:r>
          </a:p>
          <a:p>
            <a:endParaRPr lang="en-US" sz="26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2590800"/>
            <a:ext cx="39943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/>
              <a:t>3) Balanced Binary Search tree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- Insertion O(log n)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- Search O(log n)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- Deletion O(log n)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2209800"/>
          <a:ext cx="5943600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Telephone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EMP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8976543634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9876543423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Banglore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8100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2590800"/>
            <a:ext cx="288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/>
              <a:t>4) Direct Access Table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- Insertion O(1)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- Search O(1)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- Deletion O(1)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2209800"/>
          <a:ext cx="5943600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Telephone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EMP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8976543634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9876543423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Banglore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4114800"/>
            <a:ext cx="56845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Limitation:</a:t>
            </a:r>
          </a:p>
          <a:p>
            <a:pPr marL="457200" indent="-457200"/>
            <a:r>
              <a:rPr lang="en-US" sz="2400" dirty="0">
                <a:latin typeface="Nunito Sans" pitchFamily="2" charset="0"/>
              </a:rPr>
              <a:t>1)Size of table: (m * 10 ^ n)</a:t>
            </a:r>
          </a:p>
          <a:p>
            <a:pPr marL="457200" indent="-457200"/>
            <a:r>
              <a:rPr lang="en-US" sz="2400" dirty="0">
                <a:latin typeface="Nunito Sans" pitchFamily="2" charset="0"/>
              </a:rPr>
              <a:t>	m -&gt; size of the pointer to the record</a:t>
            </a:r>
          </a:p>
          <a:p>
            <a:pPr marL="457200" indent="-457200"/>
            <a:r>
              <a:rPr lang="en-US" sz="2400" dirty="0">
                <a:latin typeface="Nunito Sans" pitchFamily="2" charset="0"/>
              </a:rPr>
              <a:t>	n -&gt; digits in the telephone number</a:t>
            </a:r>
          </a:p>
          <a:p>
            <a:pPr marL="457200" indent="-457200"/>
            <a:endParaRPr lang="en-US" sz="2400" dirty="0">
              <a:latin typeface="Nunito Sans" pitchFamily="2" charset="0"/>
            </a:endParaRPr>
          </a:p>
          <a:p>
            <a:pPr marL="457200" indent="-457200"/>
            <a:r>
              <a:rPr lang="en-US" sz="2400" dirty="0">
                <a:latin typeface="Nunito Sans" pitchFamily="2" charset="0"/>
              </a:rPr>
              <a:t>2) Integer may not hold the number</a:t>
            </a:r>
          </a:p>
        </p:txBody>
      </p:sp>
    </p:spTree>
    <p:extLst>
      <p:ext uri="{BB962C8B-B14F-4D97-AF65-F5344CB8AC3E}">
        <p14:creationId xmlns:p14="http://schemas.microsoft.com/office/powerpoint/2010/main" val="75358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AVLTree</a:t>
            </a:r>
            <a:r>
              <a:rPr lang="en-US" sz="4500" b="1" dirty="0">
                <a:latin typeface="Nunito Sans" panose="00000500000000000000" pitchFamily="2" charset="0"/>
              </a:rPr>
              <a:t> Rotations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609600" y="1752600"/>
            <a:ext cx="1120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/>
              <a:t>To balance itself, an AVL tree may perform the following </a:t>
            </a:r>
            <a:r>
              <a:rPr lang="en-US" sz="2800" b="1" dirty="0"/>
              <a:t>four kinds of</a:t>
            </a:r>
          </a:p>
          <a:p>
            <a:pPr marL="514350" indent="-514350"/>
            <a:r>
              <a:rPr lang="en-US" sz="2800" b="1" dirty="0"/>
              <a:t>rotations </a:t>
            </a:r>
            <a:r>
              <a:rPr lang="en-US" sz="2800" dirty="0"/>
              <a:t> :</a:t>
            </a:r>
          </a:p>
          <a:p>
            <a:pPr marL="514350" indent="-514350"/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3124200"/>
            <a:ext cx="5919826" cy="336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34030" lvl="7" indent="-457200" defTabSz="735965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Left rotation</a:t>
            </a:r>
          </a:p>
          <a:p>
            <a:pPr marL="3034030" lvl="7" indent="-457200" defTabSz="735965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Right rotation</a:t>
            </a:r>
          </a:p>
          <a:p>
            <a:pPr marL="3034030" lvl="7" indent="-457200" defTabSz="735965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Left-Right rotation</a:t>
            </a:r>
          </a:p>
          <a:p>
            <a:pPr marL="3034030" lvl="7" indent="-457200" defTabSz="735965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Right-Left rotation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07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953000" y="2667000"/>
            <a:ext cx="2743200" cy="2666999"/>
            <a:chOff x="1736092" y="1729191"/>
            <a:chExt cx="1459361" cy="1929292"/>
          </a:xfrm>
        </p:grpSpPr>
        <p:sp>
          <p:nvSpPr>
            <p:cNvPr id="9" name="Oval 8"/>
            <p:cNvSpPr/>
            <p:nvPr/>
          </p:nvSpPr>
          <p:spPr>
            <a:xfrm>
              <a:off x="2764908" y="3237305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36092" y="1729191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296256" y="2451459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2069490" y="2091581"/>
              <a:ext cx="313631" cy="48301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2599698" y="2819483"/>
              <a:ext cx="313631" cy="48301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11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pSp>
        <p:nvGrpSpPr>
          <p:cNvPr id="2" name="Group 7"/>
          <p:cNvGrpSpPr/>
          <p:nvPr/>
        </p:nvGrpSpPr>
        <p:grpSpPr>
          <a:xfrm>
            <a:off x="4953000" y="2667000"/>
            <a:ext cx="2743200" cy="2666999"/>
            <a:chOff x="1736092" y="1729191"/>
            <a:chExt cx="1459361" cy="1929292"/>
          </a:xfrm>
        </p:grpSpPr>
        <p:sp>
          <p:nvSpPr>
            <p:cNvPr id="9" name="Oval 8"/>
            <p:cNvSpPr/>
            <p:nvPr/>
          </p:nvSpPr>
          <p:spPr>
            <a:xfrm>
              <a:off x="2764908" y="3237305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36092" y="1729191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296256" y="2451459"/>
              <a:ext cx="430545" cy="421178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79818" tIns="39909" rIns="79818" bIns="39909"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2069490" y="2091581"/>
              <a:ext cx="313631" cy="48301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2599698" y="2819483"/>
              <a:ext cx="313631" cy="483019"/>
            </a:xfrm>
            <a:prstGeom prst="line">
              <a:avLst/>
            </a:prstGeom>
            <a:ln w="571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4" descr="Image result for curved left arrow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9966">
            <a:off x="5870575" y="2134093"/>
            <a:ext cx="1315752" cy="13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3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Widescreen</PresentationFormat>
  <Paragraphs>484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Nagarajan Raj</dc:creator>
  <cp:lastModifiedBy>Nagarajan Raj</cp:lastModifiedBy>
  <cp:revision>1</cp:revision>
  <dcterms:created xsi:type="dcterms:W3CDTF">2019-12-19T06:34:56Z</dcterms:created>
  <dcterms:modified xsi:type="dcterms:W3CDTF">2019-12-19T06:35:17Z</dcterms:modified>
</cp:coreProperties>
</file>