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80"/>
  </p:notesMasterIdLst>
  <p:sldIdLst>
    <p:sldId id="272" r:id="rId2"/>
    <p:sldId id="290" r:id="rId3"/>
    <p:sldId id="291" r:id="rId4"/>
    <p:sldId id="292" r:id="rId5"/>
    <p:sldId id="293" r:id="rId6"/>
    <p:sldId id="294" r:id="rId7"/>
    <p:sldId id="295" r:id="rId8"/>
    <p:sldId id="296" r:id="rId9"/>
    <p:sldId id="298" r:id="rId10"/>
    <p:sldId id="299" r:id="rId11"/>
    <p:sldId id="300" r:id="rId12"/>
    <p:sldId id="301" r:id="rId13"/>
    <p:sldId id="302" r:id="rId14"/>
    <p:sldId id="303" r:id="rId15"/>
    <p:sldId id="304" r:id="rId16"/>
    <p:sldId id="305" r:id="rId17"/>
    <p:sldId id="306" r:id="rId18"/>
    <p:sldId id="307" r:id="rId19"/>
    <p:sldId id="308" r:id="rId20"/>
    <p:sldId id="309" r:id="rId21"/>
    <p:sldId id="310" r:id="rId22"/>
    <p:sldId id="311" r:id="rId23"/>
    <p:sldId id="312" r:id="rId24"/>
    <p:sldId id="313" r:id="rId25"/>
    <p:sldId id="314" r:id="rId26"/>
    <p:sldId id="315" r:id="rId27"/>
    <p:sldId id="316" r:id="rId28"/>
    <p:sldId id="317" r:id="rId29"/>
    <p:sldId id="318" r:id="rId30"/>
    <p:sldId id="319" r:id="rId31"/>
    <p:sldId id="320" r:id="rId32"/>
    <p:sldId id="321" r:id="rId33"/>
    <p:sldId id="322" r:id="rId34"/>
    <p:sldId id="323" r:id="rId35"/>
    <p:sldId id="324" r:id="rId36"/>
    <p:sldId id="325" r:id="rId37"/>
    <p:sldId id="367" r:id="rId38"/>
    <p:sldId id="368" r:id="rId39"/>
    <p:sldId id="369" r:id="rId40"/>
    <p:sldId id="370" r:id="rId41"/>
    <p:sldId id="371" r:id="rId42"/>
    <p:sldId id="372" r:id="rId43"/>
    <p:sldId id="332" r:id="rId44"/>
    <p:sldId id="333" r:id="rId45"/>
    <p:sldId id="334" r:id="rId46"/>
    <p:sldId id="335" r:id="rId47"/>
    <p:sldId id="336" r:id="rId48"/>
    <p:sldId id="337" r:id="rId49"/>
    <p:sldId id="338" r:id="rId50"/>
    <p:sldId id="339" r:id="rId51"/>
    <p:sldId id="373" r:id="rId52"/>
    <p:sldId id="374" r:id="rId53"/>
    <p:sldId id="375" r:id="rId54"/>
    <p:sldId id="376" r:id="rId55"/>
    <p:sldId id="377" r:id="rId56"/>
    <p:sldId id="378" r:id="rId57"/>
    <p:sldId id="379" r:id="rId58"/>
    <p:sldId id="380" r:id="rId59"/>
    <p:sldId id="381" r:id="rId60"/>
    <p:sldId id="349" r:id="rId61"/>
    <p:sldId id="350" r:id="rId62"/>
    <p:sldId id="351" r:id="rId63"/>
    <p:sldId id="352" r:id="rId64"/>
    <p:sldId id="353" r:id="rId65"/>
    <p:sldId id="354" r:id="rId66"/>
    <p:sldId id="355" r:id="rId67"/>
    <p:sldId id="356" r:id="rId68"/>
    <p:sldId id="357" r:id="rId69"/>
    <p:sldId id="358" r:id="rId70"/>
    <p:sldId id="359" r:id="rId71"/>
    <p:sldId id="360" r:id="rId72"/>
    <p:sldId id="361" r:id="rId73"/>
    <p:sldId id="362" r:id="rId74"/>
    <p:sldId id="363" r:id="rId75"/>
    <p:sldId id="364" r:id="rId76"/>
    <p:sldId id="365" r:id="rId77"/>
    <p:sldId id="366" r:id="rId78"/>
    <p:sldId id="289" r:id="rId79"/>
  </p:sldIdLst>
  <p:sldSz cx="12192000" cy="6858000"/>
  <p:notesSz cx="6858000" cy="9144000"/>
  <p:embeddedFontLst>
    <p:embeddedFont>
      <p:font typeface="Calibri" pitchFamily="34" charset="0"/>
      <p:regular r:id="rId81"/>
      <p:bold r:id="rId82"/>
      <p:italic r:id="rId83"/>
      <p:boldItalic r:id="rId84"/>
    </p:embeddedFont>
    <p:embeddedFont>
      <p:font typeface="Nunito Sans" pitchFamily="2" charset="0"/>
      <p:regular r:id="rId85"/>
      <p:bold r:id="rId86"/>
      <p:italic r:id="rId87"/>
      <p:boldItalic r:id="rId8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5136"/>
    <a:srgbClr val="303030"/>
    <a:srgbClr val="4A4A4A"/>
    <a:srgbClr val="3D3D3D"/>
    <a:srgbClr val="212121"/>
    <a:srgbClr val="000000"/>
    <a:srgbClr val="131313"/>
    <a:srgbClr val="F69180"/>
    <a:srgbClr val="FBD0C9"/>
    <a:srgbClr val="E9E9E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7220" autoAdjust="0"/>
    <p:restoredTop sz="92294" autoAdjust="0"/>
  </p:normalViewPr>
  <p:slideViewPr>
    <p:cSldViewPr>
      <p:cViewPr>
        <p:scale>
          <a:sx n="66" d="100"/>
          <a:sy n="66" d="100"/>
        </p:scale>
        <p:origin x="-264" y="-12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font" Target="fonts/font4.fntdata"/><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font" Target="fonts/font7.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2.fntdata"/><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3.fntdata"/><Relationship Id="rId88" Type="http://schemas.openxmlformats.org/officeDocument/2006/relationships/font" Target="fonts/font8.fntdata"/><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font" Target="fonts/font1.fntdata"/><Relationship Id="rId86"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pPr/>
              <a:t>3/29/2019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pPr/>
              <a:t>‹#›</a:t>
            </a:fld>
            <a:endParaRPr lang="en-US"/>
          </a:p>
        </p:txBody>
      </p:sp>
    </p:spTree>
    <p:extLst>
      <p:ext uri="{BB962C8B-B14F-4D97-AF65-F5344CB8AC3E}">
        <p14:creationId xmlns="" xmlns:p14="http://schemas.microsoft.com/office/powerpoint/2010/main"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a:t>
            </a:r>
            <a:r>
              <a:rPr lang="en-US" b="1" baseline="30000" dirty="0"/>
              <a:t>st</a:t>
            </a:r>
            <a:r>
              <a:rPr lang="en-US" b="1" dirty="0"/>
              <a:t> slide (Mandatory)</a:t>
            </a:r>
          </a:p>
        </p:txBody>
      </p:sp>
      <p:sp>
        <p:nvSpPr>
          <p:cNvPr id="4" name="Slide Number Placeholder 3"/>
          <p:cNvSpPr>
            <a:spLocks noGrp="1"/>
          </p:cNvSpPr>
          <p:nvPr>
            <p:ph type="sldNum" sz="quarter" idx="5"/>
          </p:nvPr>
        </p:nvSpPr>
        <p:spPr/>
        <p:txBody>
          <a:bodyPr/>
          <a:lstStyle/>
          <a:p>
            <a:fld id="{0AAB6876-1BF1-4B88-890A-0B4E46201506}" type="slidenum">
              <a:rPr lang="en-US" smtClean="0"/>
              <a:pPr/>
              <a:t>1</a:t>
            </a:fld>
            <a:endParaRPr lang="en-US"/>
          </a:p>
        </p:txBody>
      </p:sp>
    </p:spTree>
    <p:extLst>
      <p:ext uri="{BB962C8B-B14F-4D97-AF65-F5344CB8AC3E}">
        <p14:creationId xmlns="" xmlns:p14="http://schemas.microsoft.com/office/powerpoint/2010/main" val="630894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Thank you slide</a:t>
            </a:r>
          </a:p>
        </p:txBody>
      </p:sp>
      <p:sp>
        <p:nvSpPr>
          <p:cNvPr id="4" name="Slide Number Placeholder 3"/>
          <p:cNvSpPr>
            <a:spLocks noGrp="1"/>
          </p:cNvSpPr>
          <p:nvPr>
            <p:ph type="sldNum" sz="quarter" idx="5"/>
          </p:nvPr>
        </p:nvSpPr>
        <p:spPr/>
        <p:txBody>
          <a:bodyPr/>
          <a:lstStyle/>
          <a:p>
            <a:fld id="{0AAB6876-1BF1-4B88-890A-0B4E46201506}" type="slidenum">
              <a:rPr lang="en-US" smtClean="0"/>
              <a:pPr/>
              <a:t>78</a:t>
            </a:fld>
            <a:endParaRPr lang="en-US"/>
          </a:p>
        </p:txBody>
      </p:sp>
    </p:spTree>
    <p:extLst>
      <p:ext uri="{BB962C8B-B14F-4D97-AF65-F5344CB8AC3E}">
        <p14:creationId xmlns="" xmlns:p14="http://schemas.microsoft.com/office/powerpoint/2010/main" val="4190133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3/29/2019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2F4ED726-F685-44A1-B8DD-C121D1926DBA}"/>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4312966" y="2952750"/>
            <a:ext cx="3566067" cy="952500"/>
          </a:xfrm>
          <a:prstGeom prst="rect">
            <a:avLst/>
          </a:prstGeom>
        </p:spPr>
      </p:pic>
    </p:spTree>
    <p:extLst>
      <p:ext uri="{BB962C8B-B14F-4D97-AF65-F5344CB8AC3E}">
        <p14:creationId xmlns="" xmlns:p14="http://schemas.microsoft.com/office/powerpoint/2010/main" val="1596884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022538"/>
            <a:ext cx="10972800" cy="5103628"/>
          </a:xfrm>
        </p:spPr>
        <p:txBody>
          <a:bodyPr>
            <a:normAutofit/>
          </a:bodyPr>
          <a:lstStyle/>
          <a:p>
            <a:pPr>
              <a:buNone/>
            </a:pPr>
            <a:r>
              <a:rPr lang="en-US" b="1" dirty="0" smtClean="0"/>
              <a:t>B) UNDIRECTED  GRAPH:</a:t>
            </a:r>
            <a:endParaRPr lang="en-US" b="1" dirty="0"/>
          </a:p>
        </p:txBody>
      </p:sp>
      <p:sp>
        <p:nvSpPr>
          <p:cNvPr id="6" name="Oval 5"/>
          <p:cNvSpPr/>
          <p:nvPr/>
        </p:nvSpPr>
        <p:spPr>
          <a:xfrm>
            <a:off x="5892800" y="1824691"/>
            <a:ext cx="812800" cy="802154"/>
          </a:xfrm>
          <a:prstGeom prst="ellipse">
            <a:avLst/>
          </a:prstGeom>
          <a:solidFill>
            <a:schemeClr val="tx1"/>
          </a:solidFill>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A</a:t>
            </a:r>
            <a:endParaRPr lang="en-US" sz="2400" b="1" dirty="0"/>
          </a:p>
        </p:txBody>
      </p:sp>
      <p:sp>
        <p:nvSpPr>
          <p:cNvPr id="7" name="Oval 6"/>
          <p:cNvSpPr/>
          <p:nvPr/>
        </p:nvSpPr>
        <p:spPr>
          <a:xfrm>
            <a:off x="4572000" y="3228461"/>
            <a:ext cx="812800" cy="802154"/>
          </a:xfrm>
          <a:prstGeom prst="ellipse">
            <a:avLst/>
          </a:prstGeom>
          <a:solidFill>
            <a:schemeClr val="tx1"/>
          </a:solidFill>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B</a:t>
            </a:r>
            <a:endParaRPr lang="en-US" sz="2400" b="1" dirty="0"/>
          </a:p>
        </p:txBody>
      </p:sp>
      <p:sp>
        <p:nvSpPr>
          <p:cNvPr id="8" name="Oval 7"/>
          <p:cNvSpPr/>
          <p:nvPr/>
        </p:nvSpPr>
        <p:spPr>
          <a:xfrm>
            <a:off x="5892800" y="3228461"/>
            <a:ext cx="812800" cy="802154"/>
          </a:xfrm>
          <a:prstGeom prst="ellipse">
            <a:avLst/>
          </a:prstGeom>
          <a:solidFill>
            <a:schemeClr val="tx1"/>
          </a:solidFill>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E</a:t>
            </a:r>
            <a:endParaRPr lang="en-US" sz="2400" b="1" dirty="0"/>
          </a:p>
        </p:txBody>
      </p:sp>
      <p:sp>
        <p:nvSpPr>
          <p:cNvPr id="9" name="Oval 8"/>
          <p:cNvSpPr/>
          <p:nvPr/>
        </p:nvSpPr>
        <p:spPr>
          <a:xfrm>
            <a:off x="7213600" y="3228461"/>
            <a:ext cx="812800" cy="802154"/>
          </a:xfrm>
          <a:prstGeom prst="ellipse">
            <a:avLst/>
          </a:prstGeom>
          <a:solidFill>
            <a:schemeClr val="tx1"/>
          </a:solidFill>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F</a:t>
            </a:r>
            <a:endParaRPr lang="en-US" sz="2400" b="1" dirty="0"/>
          </a:p>
        </p:txBody>
      </p:sp>
      <p:sp>
        <p:nvSpPr>
          <p:cNvPr id="10" name="Oval 9"/>
          <p:cNvSpPr/>
          <p:nvPr/>
        </p:nvSpPr>
        <p:spPr>
          <a:xfrm>
            <a:off x="4572000" y="4933038"/>
            <a:ext cx="812800" cy="802154"/>
          </a:xfrm>
          <a:prstGeom prst="ellipse">
            <a:avLst/>
          </a:prstGeom>
          <a:solidFill>
            <a:schemeClr val="tx1"/>
          </a:solidFill>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C</a:t>
            </a:r>
            <a:endParaRPr lang="en-US" sz="2400" b="1" dirty="0"/>
          </a:p>
        </p:txBody>
      </p:sp>
      <p:cxnSp>
        <p:nvCxnSpPr>
          <p:cNvPr id="12" name="Straight Connector 11"/>
          <p:cNvCxnSpPr>
            <a:stCxn id="6" idx="5"/>
            <a:endCxn id="9" idx="1"/>
          </p:cNvCxnSpPr>
          <p:nvPr/>
        </p:nvCxnSpPr>
        <p:spPr>
          <a:xfrm rot="16200000" flipH="1">
            <a:off x="6541320" y="2554621"/>
            <a:ext cx="836561" cy="746064"/>
          </a:xfrm>
          <a:prstGeom prst="line">
            <a:avLst/>
          </a:prstGeom>
          <a:effectLst>
            <a:glow rad="635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3" name="Straight Connector 12"/>
          <p:cNvCxnSpPr>
            <a:stCxn id="7" idx="7"/>
            <a:endCxn id="6" idx="3"/>
          </p:cNvCxnSpPr>
          <p:nvPr/>
        </p:nvCxnSpPr>
        <p:spPr>
          <a:xfrm rot="5400000" flipH="1" flipV="1">
            <a:off x="5220520" y="2554621"/>
            <a:ext cx="836561" cy="746064"/>
          </a:xfrm>
          <a:prstGeom prst="line">
            <a:avLst/>
          </a:prstGeom>
          <a:effectLst>
            <a:glow rad="635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4" name="Straight Connector 13"/>
          <p:cNvCxnSpPr>
            <a:stCxn id="6" idx="4"/>
            <a:endCxn id="8" idx="0"/>
          </p:cNvCxnSpPr>
          <p:nvPr/>
        </p:nvCxnSpPr>
        <p:spPr>
          <a:xfrm rot="5400000">
            <a:off x="5998392" y="2927639"/>
            <a:ext cx="601616" cy="2117"/>
          </a:xfrm>
          <a:prstGeom prst="line">
            <a:avLst/>
          </a:prstGeom>
          <a:effectLst>
            <a:glow rad="635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5" name="Straight Connector 14"/>
          <p:cNvCxnSpPr>
            <a:stCxn id="7" idx="4"/>
            <a:endCxn id="10" idx="0"/>
          </p:cNvCxnSpPr>
          <p:nvPr/>
        </p:nvCxnSpPr>
        <p:spPr>
          <a:xfrm rot="5400000">
            <a:off x="4527189" y="4481813"/>
            <a:ext cx="902423" cy="2117"/>
          </a:xfrm>
          <a:prstGeom prst="line">
            <a:avLst/>
          </a:prstGeom>
          <a:effectLst>
            <a:glow rad="635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pic>
        <p:nvPicPr>
          <p:cNvPr id="16" name="Picture 15"/>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721730"/>
            <a:ext cx="10972800" cy="5404435"/>
          </a:xfrm>
        </p:spPr>
        <p:txBody>
          <a:bodyPr>
            <a:normAutofit/>
          </a:bodyPr>
          <a:lstStyle/>
          <a:p>
            <a:pPr>
              <a:buNone/>
            </a:pPr>
            <a:r>
              <a:rPr lang="en-US" b="1" dirty="0" smtClean="0"/>
              <a:t>c) CYCLIC GRAPH:</a:t>
            </a:r>
            <a:endParaRPr lang="en-US" b="1" dirty="0"/>
          </a:p>
        </p:txBody>
      </p:sp>
      <p:sp>
        <p:nvSpPr>
          <p:cNvPr id="8" name="Oval 7"/>
          <p:cNvSpPr/>
          <p:nvPr/>
        </p:nvSpPr>
        <p:spPr>
          <a:xfrm>
            <a:off x="5892800" y="1824691"/>
            <a:ext cx="812800" cy="802154"/>
          </a:xfrm>
          <a:prstGeom prst="ellipse">
            <a:avLst/>
          </a:prstGeom>
          <a:solidFill>
            <a:schemeClr val="tx1"/>
          </a:solidFill>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A</a:t>
            </a:r>
            <a:endParaRPr lang="en-US" sz="2400" b="1" dirty="0"/>
          </a:p>
        </p:txBody>
      </p:sp>
      <p:sp>
        <p:nvSpPr>
          <p:cNvPr id="9" name="Oval 8"/>
          <p:cNvSpPr/>
          <p:nvPr/>
        </p:nvSpPr>
        <p:spPr>
          <a:xfrm>
            <a:off x="4572000" y="3228461"/>
            <a:ext cx="812800" cy="802154"/>
          </a:xfrm>
          <a:prstGeom prst="ellipse">
            <a:avLst/>
          </a:prstGeom>
          <a:solidFill>
            <a:schemeClr val="tx1"/>
          </a:solidFill>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B</a:t>
            </a:r>
            <a:endParaRPr lang="en-US" sz="2400" b="1" dirty="0"/>
          </a:p>
        </p:txBody>
      </p:sp>
      <p:sp>
        <p:nvSpPr>
          <p:cNvPr id="10" name="Oval 9"/>
          <p:cNvSpPr/>
          <p:nvPr/>
        </p:nvSpPr>
        <p:spPr>
          <a:xfrm>
            <a:off x="5892800" y="3228461"/>
            <a:ext cx="812800" cy="802154"/>
          </a:xfrm>
          <a:prstGeom prst="ellipse">
            <a:avLst/>
          </a:prstGeom>
          <a:solidFill>
            <a:schemeClr val="tx1"/>
          </a:solidFill>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E</a:t>
            </a:r>
            <a:endParaRPr lang="en-US" sz="2400" b="1" dirty="0"/>
          </a:p>
        </p:txBody>
      </p:sp>
      <p:sp>
        <p:nvSpPr>
          <p:cNvPr id="11" name="Oval 10"/>
          <p:cNvSpPr/>
          <p:nvPr/>
        </p:nvSpPr>
        <p:spPr>
          <a:xfrm>
            <a:off x="7213600" y="3228461"/>
            <a:ext cx="812800" cy="802154"/>
          </a:xfrm>
          <a:prstGeom prst="ellipse">
            <a:avLst/>
          </a:prstGeom>
          <a:solidFill>
            <a:schemeClr val="tx1"/>
          </a:solidFill>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F</a:t>
            </a:r>
            <a:endParaRPr lang="en-US" sz="2400" b="1" dirty="0"/>
          </a:p>
        </p:txBody>
      </p:sp>
      <p:sp>
        <p:nvSpPr>
          <p:cNvPr id="12" name="Oval 11"/>
          <p:cNvSpPr/>
          <p:nvPr/>
        </p:nvSpPr>
        <p:spPr>
          <a:xfrm>
            <a:off x="4572000" y="4933038"/>
            <a:ext cx="812800" cy="802154"/>
          </a:xfrm>
          <a:prstGeom prst="ellipse">
            <a:avLst/>
          </a:prstGeom>
          <a:solidFill>
            <a:schemeClr val="tx1"/>
          </a:solidFill>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C</a:t>
            </a:r>
            <a:endParaRPr lang="en-US" sz="2400" b="1" dirty="0"/>
          </a:p>
        </p:txBody>
      </p:sp>
      <p:cxnSp>
        <p:nvCxnSpPr>
          <p:cNvPr id="13" name="Straight Connector 12"/>
          <p:cNvCxnSpPr>
            <a:stCxn id="8" idx="5"/>
            <a:endCxn id="11" idx="1"/>
          </p:cNvCxnSpPr>
          <p:nvPr/>
        </p:nvCxnSpPr>
        <p:spPr>
          <a:xfrm rot="16200000" flipH="1">
            <a:off x="6541320" y="2554621"/>
            <a:ext cx="836561" cy="746064"/>
          </a:xfrm>
          <a:prstGeom prst="line">
            <a:avLst/>
          </a:prstGeom>
          <a:effectLst>
            <a:glow rad="635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4" name="Straight Connector 13"/>
          <p:cNvCxnSpPr>
            <a:stCxn id="9" idx="7"/>
            <a:endCxn id="8" idx="3"/>
          </p:cNvCxnSpPr>
          <p:nvPr/>
        </p:nvCxnSpPr>
        <p:spPr>
          <a:xfrm rot="5400000" flipH="1" flipV="1">
            <a:off x="5220520" y="2554621"/>
            <a:ext cx="836561" cy="746064"/>
          </a:xfrm>
          <a:prstGeom prst="line">
            <a:avLst/>
          </a:prstGeom>
          <a:effectLst>
            <a:glow rad="139700">
              <a:srgbClr val="FFFF00">
                <a:alpha val="40000"/>
              </a:srgb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5" name="Straight Connector 14"/>
          <p:cNvCxnSpPr>
            <a:stCxn id="8" idx="4"/>
            <a:endCxn id="10" idx="0"/>
          </p:cNvCxnSpPr>
          <p:nvPr/>
        </p:nvCxnSpPr>
        <p:spPr>
          <a:xfrm rot="5400000">
            <a:off x="5998392" y="2927639"/>
            <a:ext cx="601616" cy="2117"/>
          </a:xfrm>
          <a:prstGeom prst="line">
            <a:avLst/>
          </a:prstGeom>
          <a:effectLst>
            <a:glow rad="139700">
              <a:srgbClr val="FFFF00">
                <a:alpha val="40000"/>
              </a:srgb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6" name="Straight Connector 15"/>
          <p:cNvCxnSpPr>
            <a:stCxn id="9" idx="4"/>
            <a:endCxn id="12" idx="0"/>
          </p:cNvCxnSpPr>
          <p:nvPr/>
        </p:nvCxnSpPr>
        <p:spPr>
          <a:xfrm rot="5400000">
            <a:off x="4527189" y="4481813"/>
            <a:ext cx="902423" cy="2117"/>
          </a:xfrm>
          <a:prstGeom prst="line">
            <a:avLst/>
          </a:prstGeom>
          <a:effectLst>
            <a:glow rad="139700">
              <a:srgbClr val="FFFF00">
                <a:alpha val="40000"/>
              </a:srgb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7" name="Straight Connector 16"/>
          <p:cNvCxnSpPr>
            <a:stCxn id="10" idx="3"/>
            <a:endCxn id="12" idx="7"/>
          </p:cNvCxnSpPr>
          <p:nvPr/>
        </p:nvCxnSpPr>
        <p:spPr>
          <a:xfrm rot="5400000">
            <a:off x="5070116" y="4108795"/>
            <a:ext cx="1137369" cy="746064"/>
          </a:xfrm>
          <a:prstGeom prst="line">
            <a:avLst/>
          </a:prstGeom>
          <a:effectLst>
            <a:glow rad="139700">
              <a:srgbClr val="FFFF00">
                <a:alpha val="40000"/>
              </a:srgb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pic>
        <p:nvPicPr>
          <p:cNvPr id="18" name="Picture 17"/>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21999"/>
            <a:ext cx="10972800" cy="5304166"/>
          </a:xfrm>
        </p:spPr>
        <p:txBody>
          <a:bodyPr>
            <a:normAutofit/>
          </a:bodyPr>
          <a:lstStyle/>
          <a:p>
            <a:pPr>
              <a:buNone/>
            </a:pPr>
            <a:r>
              <a:rPr lang="en-US" b="1" dirty="0" smtClean="0"/>
              <a:t>D) ACYCLIC GRAPH :</a:t>
            </a:r>
            <a:endParaRPr lang="en-US" b="1" dirty="0"/>
          </a:p>
        </p:txBody>
      </p:sp>
      <p:sp>
        <p:nvSpPr>
          <p:cNvPr id="6" name="Oval 5"/>
          <p:cNvSpPr/>
          <p:nvPr/>
        </p:nvSpPr>
        <p:spPr>
          <a:xfrm>
            <a:off x="2946400" y="1724422"/>
            <a:ext cx="812800" cy="802154"/>
          </a:xfrm>
          <a:prstGeom prst="ellipse">
            <a:avLst/>
          </a:prstGeom>
          <a:solidFill>
            <a:schemeClr val="tx1"/>
          </a:solidFill>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1</a:t>
            </a:r>
            <a:endParaRPr lang="en-US" sz="2700" b="1" dirty="0"/>
          </a:p>
        </p:txBody>
      </p:sp>
      <p:sp>
        <p:nvSpPr>
          <p:cNvPr id="7" name="Oval 6"/>
          <p:cNvSpPr/>
          <p:nvPr/>
        </p:nvSpPr>
        <p:spPr>
          <a:xfrm>
            <a:off x="5588000" y="1724422"/>
            <a:ext cx="812800" cy="802154"/>
          </a:xfrm>
          <a:prstGeom prst="ellipse">
            <a:avLst/>
          </a:prstGeom>
          <a:solidFill>
            <a:schemeClr val="tx1"/>
          </a:solidFill>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2</a:t>
            </a:r>
            <a:endParaRPr lang="en-US" sz="2700" b="1" dirty="0"/>
          </a:p>
        </p:txBody>
      </p:sp>
      <p:sp>
        <p:nvSpPr>
          <p:cNvPr id="9" name="Oval 8"/>
          <p:cNvSpPr/>
          <p:nvPr/>
        </p:nvSpPr>
        <p:spPr>
          <a:xfrm>
            <a:off x="8534400" y="5233846"/>
            <a:ext cx="812800" cy="802154"/>
          </a:xfrm>
          <a:prstGeom prst="ellipse">
            <a:avLst/>
          </a:prstGeom>
          <a:solidFill>
            <a:schemeClr val="tx1"/>
          </a:solidFill>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8</a:t>
            </a:r>
            <a:endParaRPr lang="en-US" sz="2400" b="1" dirty="0"/>
          </a:p>
        </p:txBody>
      </p:sp>
      <p:sp>
        <p:nvSpPr>
          <p:cNvPr id="10" name="Oval 9"/>
          <p:cNvSpPr/>
          <p:nvPr/>
        </p:nvSpPr>
        <p:spPr>
          <a:xfrm>
            <a:off x="5588000" y="5133577"/>
            <a:ext cx="812800" cy="802154"/>
          </a:xfrm>
          <a:prstGeom prst="ellipse">
            <a:avLst/>
          </a:prstGeom>
          <a:solidFill>
            <a:schemeClr val="tx1"/>
          </a:solidFill>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7</a:t>
            </a:r>
            <a:endParaRPr lang="en-US" sz="2400" b="1" dirty="0"/>
          </a:p>
        </p:txBody>
      </p:sp>
      <p:sp>
        <p:nvSpPr>
          <p:cNvPr id="11" name="Oval 10"/>
          <p:cNvSpPr/>
          <p:nvPr/>
        </p:nvSpPr>
        <p:spPr>
          <a:xfrm>
            <a:off x="2946400" y="5133577"/>
            <a:ext cx="812800" cy="802154"/>
          </a:xfrm>
          <a:prstGeom prst="ellipse">
            <a:avLst/>
          </a:prstGeom>
          <a:solidFill>
            <a:schemeClr val="tx1"/>
          </a:solidFill>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6</a:t>
            </a:r>
            <a:endParaRPr lang="en-US" sz="2400" b="1" dirty="0"/>
          </a:p>
        </p:txBody>
      </p:sp>
      <p:sp>
        <p:nvSpPr>
          <p:cNvPr id="12" name="Oval 11"/>
          <p:cNvSpPr/>
          <p:nvPr/>
        </p:nvSpPr>
        <p:spPr>
          <a:xfrm>
            <a:off x="2946400" y="3428999"/>
            <a:ext cx="812800" cy="802154"/>
          </a:xfrm>
          <a:prstGeom prst="ellipse">
            <a:avLst/>
          </a:prstGeom>
          <a:solidFill>
            <a:schemeClr val="tx1"/>
          </a:solidFill>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4</a:t>
            </a:r>
            <a:endParaRPr lang="en-US" sz="2400" b="1" dirty="0"/>
          </a:p>
        </p:txBody>
      </p:sp>
      <p:sp>
        <p:nvSpPr>
          <p:cNvPr id="13" name="Oval 12"/>
          <p:cNvSpPr/>
          <p:nvPr/>
        </p:nvSpPr>
        <p:spPr>
          <a:xfrm>
            <a:off x="5588000" y="3428999"/>
            <a:ext cx="812800" cy="802154"/>
          </a:xfrm>
          <a:prstGeom prst="ellipse">
            <a:avLst/>
          </a:prstGeom>
          <a:solidFill>
            <a:schemeClr val="tx1"/>
          </a:solidFill>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5</a:t>
            </a:r>
            <a:endParaRPr lang="en-US" b="1" dirty="0"/>
          </a:p>
        </p:txBody>
      </p:sp>
      <p:sp>
        <p:nvSpPr>
          <p:cNvPr id="15" name="Oval 14"/>
          <p:cNvSpPr/>
          <p:nvPr/>
        </p:nvSpPr>
        <p:spPr>
          <a:xfrm>
            <a:off x="8534400" y="1724422"/>
            <a:ext cx="812800" cy="802154"/>
          </a:xfrm>
          <a:prstGeom prst="ellipse">
            <a:avLst/>
          </a:prstGeom>
          <a:solidFill>
            <a:schemeClr val="tx1"/>
          </a:solidFill>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3</a:t>
            </a:r>
            <a:endParaRPr lang="en-US" sz="2700" b="1" dirty="0"/>
          </a:p>
        </p:txBody>
      </p:sp>
      <p:cxnSp>
        <p:nvCxnSpPr>
          <p:cNvPr id="17" name="Straight Arrow Connector 16"/>
          <p:cNvCxnSpPr>
            <a:stCxn id="6" idx="4"/>
            <a:endCxn id="12" idx="0"/>
          </p:cNvCxnSpPr>
          <p:nvPr/>
        </p:nvCxnSpPr>
        <p:spPr>
          <a:xfrm rot="5400000">
            <a:off x="2901589" y="2977774"/>
            <a:ext cx="902423" cy="2117"/>
          </a:xfrm>
          <a:prstGeom prst="straightConnector1">
            <a:avLst/>
          </a:prstGeom>
          <a:ln>
            <a:tailEnd type="arrow"/>
          </a:ln>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8" name="Straight Arrow Connector 17"/>
          <p:cNvCxnSpPr>
            <a:stCxn id="7" idx="4"/>
            <a:endCxn id="13" idx="0"/>
          </p:cNvCxnSpPr>
          <p:nvPr/>
        </p:nvCxnSpPr>
        <p:spPr>
          <a:xfrm rot="5400000">
            <a:off x="5543189" y="2977774"/>
            <a:ext cx="902423" cy="2117"/>
          </a:xfrm>
          <a:prstGeom prst="straightConnector1">
            <a:avLst/>
          </a:prstGeom>
          <a:ln>
            <a:tailEnd type="arrow"/>
          </a:ln>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21" name="Straight Arrow Connector 20"/>
          <p:cNvCxnSpPr/>
          <p:nvPr/>
        </p:nvCxnSpPr>
        <p:spPr>
          <a:xfrm rot="5400000">
            <a:off x="5544247" y="4681307"/>
            <a:ext cx="902423" cy="2117"/>
          </a:xfrm>
          <a:prstGeom prst="straightConnector1">
            <a:avLst/>
          </a:prstGeom>
          <a:ln>
            <a:tailEnd type="arrow"/>
          </a:ln>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22" name="Straight Arrow Connector 21"/>
          <p:cNvCxnSpPr/>
          <p:nvPr/>
        </p:nvCxnSpPr>
        <p:spPr>
          <a:xfrm rot="5400000">
            <a:off x="2900530" y="4681307"/>
            <a:ext cx="902423" cy="2117"/>
          </a:xfrm>
          <a:prstGeom prst="straightConnector1">
            <a:avLst/>
          </a:prstGeom>
          <a:ln>
            <a:tailEnd type="arrow"/>
          </a:ln>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23" name="Straight Arrow Connector 22"/>
          <p:cNvCxnSpPr>
            <a:stCxn id="15" idx="4"/>
            <a:endCxn id="9" idx="0"/>
          </p:cNvCxnSpPr>
          <p:nvPr/>
        </p:nvCxnSpPr>
        <p:spPr>
          <a:xfrm rot="5400000">
            <a:off x="7587165" y="3880197"/>
            <a:ext cx="2707270" cy="2117"/>
          </a:xfrm>
          <a:prstGeom prst="straightConnector1">
            <a:avLst/>
          </a:prstGeom>
          <a:ln>
            <a:tailEnd type="arrow"/>
          </a:ln>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27" name="Straight Arrow Connector 26"/>
          <p:cNvCxnSpPr>
            <a:stCxn id="12" idx="5"/>
            <a:endCxn id="10" idx="1"/>
          </p:cNvCxnSpPr>
          <p:nvPr/>
        </p:nvCxnSpPr>
        <p:spPr>
          <a:xfrm rot="16200000" flipH="1">
            <a:off x="4104916" y="3648933"/>
            <a:ext cx="1137369" cy="2066864"/>
          </a:xfrm>
          <a:prstGeom prst="straightConnector1">
            <a:avLst/>
          </a:prstGeom>
          <a:ln>
            <a:tailEnd type="arrow"/>
          </a:ln>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30" name="Straight Arrow Connector 29"/>
          <p:cNvCxnSpPr>
            <a:stCxn id="12" idx="6"/>
            <a:endCxn id="9" idx="1"/>
          </p:cNvCxnSpPr>
          <p:nvPr/>
        </p:nvCxnSpPr>
        <p:spPr>
          <a:xfrm>
            <a:off x="3759200" y="3830076"/>
            <a:ext cx="4894232" cy="1521243"/>
          </a:xfrm>
          <a:prstGeom prst="straightConnector1">
            <a:avLst/>
          </a:prstGeom>
          <a:ln>
            <a:tailEnd type="arrow"/>
          </a:ln>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33" name="Straight Arrow Connector 32"/>
          <p:cNvCxnSpPr>
            <a:stCxn id="7" idx="3"/>
            <a:endCxn id="12" idx="7"/>
          </p:cNvCxnSpPr>
          <p:nvPr/>
        </p:nvCxnSpPr>
        <p:spPr>
          <a:xfrm rot="5400000">
            <a:off x="4104916" y="1944356"/>
            <a:ext cx="1137369" cy="2066864"/>
          </a:xfrm>
          <a:prstGeom prst="straightConnector1">
            <a:avLst/>
          </a:prstGeom>
          <a:ln>
            <a:tailEnd type="arrow"/>
          </a:ln>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36" name="Straight Arrow Connector 35"/>
          <p:cNvCxnSpPr>
            <a:stCxn id="15" idx="3"/>
            <a:endCxn id="13" idx="7"/>
          </p:cNvCxnSpPr>
          <p:nvPr/>
        </p:nvCxnSpPr>
        <p:spPr>
          <a:xfrm rot="5400000">
            <a:off x="6898916" y="1791956"/>
            <a:ext cx="1137369" cy="2371664"/>
          </a:xfrm>
          <a:prstGeom prst="straightConnector1">
            <a:avLst/>
          </a:prstGeom>
          <a:ln>
            <a:tailEnd type="arrow"/>
          </a:ln>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pic>
        <p:nvPicPr>
          <p:cNvPr id="24" name="Picture 2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b="1" dirty="0" smtClean="0"/>
              <a:t>E) WEIGHTED GRAPH:</a:t>
            </a:r>
            <a:endParaRPr lang="en-US" b="1" dirty="0"/>
          </a:p>
        </p:txBody>
      </p:sp>
      <p:sp>
        <p:nvSpPr>
          <p:cNvPr id="6" name="Oval 5"/>
          <p:cNvSpPr/>
          <p:nvPr/>
        </p:nvSpPr>
        <p:spPr>
          <a:xfrm>
            <a:off x="1930400" y="4030615"/>
            <a:ext cx="711200" cy="701885"/>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8</a:t>
            </a:r>
            <a:endParaRPr lang="en-US" sz="2400" b="1" dirty="0"/>
          </a:p>
        </p:txBody>
      </p:sp>
      <p:sp>
        <p:nvSpPr>
          <p:cNvPr id="7" name="Oval 6"/>
          <p:cNvSpPr/>
          <p:nvPr/>
        </p:nvSpPr>
        <p:spPr>
          <a:xfrm>
            <a:off x="4064000" y="4030615"/>
            <a:ext cx="711200" cy="701885"/>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3</a:t>
            </a:r>
            <a:endParaRPr lang="en-US" sz="2400" b="1" dirty="0"/>
          </a:p>
        </p:txBody>
      </p:sp>
      <p:sp>
        <p:nvSpPr>
          <p:cNvPr id="8" name="Oval 7"/>
          <p:cNvSpPr/>
          <p:nvPr/>
        </p:nvSpPr>
        <p:spPr>
          <a:xfrm>
            <a:off x="6705600" y="4030615"/>
            <a:ext cx="711200" cy="701885"/>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2</a:t>
            </a:r>
            <a:endParaRPr lang="en-US" sz="2400" b="1" dirty="0"/>
          </a:p>
        </p:txBody>
      </p:sp>
      <p:sp>
        <p:nvSpPr>
          <p:cNvPr id="9" name="Oval 8"/>
          <p:cNvSpPr/>
          <p:nvPr/>
        </p:nvSpPr>
        <p:spPr>
          <a:xfrm>
            <a:off x="8534400" y="2827384"/>
            <a:ext cx="711200" cy="701885"/>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7</a:t>
            </a:r>
            <a:endParaRPr lang="en-US" sz="2400" b="1" dirty="0"/>
          </a:p>
        </p:txBody>
      </p:sp>
      <p:sp>
        <p:nvSpPr>
          <p:cNvPr id="10" name="Oval 9"/>
          <p:cNvSpPr/>
          <p:nvPr/>
        </p:nvSpPr>
        <p:spPr>
          <a:xfrm>
            <a:off x="6502400" y="2326037"/>
            <a:ext cx="711200" cy="701885"/>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1</a:t>
            </a:r>
            <a:endParaRPr lang="en-US" sz="2400" b="1" dirty="0"/>
          </a:p>
        </p:txBody>
      </p:sp>
      <p:sp>
        <p:nvSpPr>
          <p:cNvPr id="11" name="Oval 10"/>
          <p:cNvSpPr/>
          <p:nvPr/>
        </p:nvSpPr>
        <p:spPr>
          <a:xfrm>
            <a:off x="2946400" y="2326037"/>
            <a:ext cx="711200" cy="701885"/>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0</a:t>
            </a:r>
            <a:endParaRPr lang="en-US" sz="2400" b="1" dirty="0"/>
          </a:p>
        </p:txBody>
      </p:sp>
      <p:sp>
        <p:nvSpPr>
          <p:cNvPr id="12" name="Oval 11"/>
          <p:cNvSpPr/>
          <p:nvPr/>
        </p:nvSpPr>
        <p:spPr>
          <a:xfrm>
            <a:off x="4775200" y="5735192"/>
            <a:ext cx="711200" cy="701885"/>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4</a:t>
            </a:r>
            <a:endParaRPr lang="en-US" sz="2400" b="1" dirty="0"/>
          </a:p>
        </p:txBody>
      </p:sp>
      <p:sp>
        <p:nvSpPr>
          <p:cNvPr id="13" name="Oval 12"/>
          <p:cNvSpPr/>
          <p:nvPr/>
        </p:nvSpPr>
        <p:spPr>
          <a:xfrm>
            <a:off x="8534400" y="5835461"/>
            <a:ext cx="711200" cy="701885"/>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5</a:t>
            </a:r>
            <a:endParaRPr lang="en-US" sz="2400" b="1" dirty="0"/>
          </a:p>
        </p:txBody>
      </p:sp>
      <p:sp>
        <p:nvSpPr>
          <p:cNvPr id="14" name="Oval 13"/>
          <p:cNvSpPr/>
          <p:nvPr/>
        </p:nvSpPr>
        <p:spPr>
          <a:xfrm>
            <a:off x="10261600" y="4231153"/>
            <a:ext cx="711200" cy="701885"/>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6</a:t>
            </a:r>
            <a:endParaRPr lang="en-US" sz="2400" b="1" dirty="0"/>
          </a:p>
        </p:txBody>
      </p:sp>
      <p:cxnSp>
        <p:nvCxnSpPr>
          <p:cNvPr id="16" name="Straight Connector 15"/>
          <p:cNvCxnSpPr>
            <a:stCxn id="6" idx="7"/>
            <a:endCxn id="11" idx="3"/>
          </p:cNvCxnSpPr>
          <p:nvPr/>
        </p:nvCxnSpPr>
        <p:spPr>
          <a:xfrm rot="5400000" flipH="1" flipV="1">
            <a:off x="2189865" y="3272715"/>
            <a:ext cx="1208271" cy="51310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7" name="Straight Connector 16"/>
          <p:cNvCxnSpPr>
            <a:stCxn id="6" idx="5"/>
            <a:endCxn id="12" idx="2"/>
          </p:cNvCxnSpPr>
          <p:nvPr/>
        </p:nvCxnSpPr>
        <p:spPr>
          <a:xfrm rot="16200000" flipH="1">
            <a:off x="2928112" y="4239045"/>
            <a:ext cx="1456424" cy="2237753"/>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20" name="Straight Connector 19"/>
          <p:cNvCxnSpPr>
            <a:stCxn id="7" idx="4"/>
            <a:endCxn id="12" idx="0"/>
          </p:cNvCxnSpPr>
          <p:nvPr/>
        </p:nvCxnSpPr>
        <p:spPr>
          <a:xfrm rot="16200000" flipH="1">
            <a:off x="4273854" y="4878246"/>
            <a:ext cx="1002693" cy="711200"/>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24" name="Straight Connector 23"/>
          <p:cNvCxnSpPr>
            <a:stCxn id="7" idx="6"/>
            <a:endCxn id="8" idx="2"/>
          </p:cNvCxnSpPr>
          <p:nvPr/>
        </p:nvCxnSpPr>
        <p:spPr>
          <a:xfrm>
            <a:off x="4775200" y="4381557"/>
            <a:ext cx="1930400" cy="2090"/>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27" name="Straight Connector 26"/>
          <p:cNvCxnSpPr>
            <a:stCxn id="11" idx="5"/>
            <a:endCxn id="7" idx="1"/>
          </p:cNvCxnSpPr>
          <p:nvPr/>
        </p:nvCxnSpPr>
        <p:spPr>
          <a:xfrm rot="16200000" flipH="1">
            <a:off x="3256665" y="3221915"/>
            <a:ext cx="1208271" cy="61470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32" name="Straight Connector 31"/>
          <p:cNvCxnSpPr>
            <a:stCxn id="11" idx="6"/>
            <a:endCxn id="10" idx="2"/>
          </p:cNvCxnSpPr>
          <p:nvPr/>
        </p:nvCxnSpPr>
        <p:spPr>
          <a:xfrm>
            <a:off x="3657600" y="2676980"/>
            <a:ext cx="2844800" cy="2090"/>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35" name="Straight Connector 34"/>
          <p:cNvCxnSpPr>
            <a:stCxn id="10" idx="6"/>
            <a:endCxn id="9" idx="2"/>
          </p:cNvCxnSpPr>
          <p:nvPr/>
        </p:nvCxnSpPr>
        <p:spPr>
          <a:xfrm>
            <a:off x="7213600" y="2676980"/>
            <a:ext cx="1320800" cy="501346"/>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38" name="Straight Connector 37"/>
          <p:cNvCxnSpPr>
            <a:stCxn id="8" idx="7"/>
            <a:endCxn id="9" idx="3"/>
          </p:cNvCxnSpPr>
          <p:nvPr/>
        </p:nvCxnSpPr>
        <p:spPr>
          <a:xfrm rot="5400000" flipH="1" flipV="1">
            <a:off x="7622138" y="3116988"/>
            <a:ext cx="706925" cy="132590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41" name="Straight Connector 40"/>
          <p:cNvCxnSpPr>
            <a:stCxn id="8" idx="5"/>
            <a:endCxn id="13" idx="1"/>
          </p:cNvCxnSpPr>
          <p:nvPr/>
        </p:nvCxnSpPr>
        <p:spPr>
          <a:xfrm rot="16200000" flipH="1">
            <a:off x="7321330" y="4621027"/>
            <a:ext cx="1308540" cy="132590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44" name="Straight Connector 43"/>
          <p:cNvCxnSpPr>
            <a:endCxn id="13" idx="7"/>
          </p:cNvCxnSpPr>
          <p:nvPr/>
        </p:nvCxnSpPr>
        <p:spPr>
          <a:xfrm rot="10800000" flipV="1">
            <a:off x="9141447" y="4830249"/>
            <a:ext cx="1224307" cy="1108002"/>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47" name="TextBox 46"/>
          <p:cNvSpPr txBox="1"/>
          <p:nvPr/>
        </p:nvSpPr>
        <p:spPr>
          <a:xfrm>
            <a:off x="2340952" y="3128191"/>
            <a:ext cx="419347" cy="538015"/>
          </a:xfrm>
          <a:prstGeom prst="rect">
            <a:avLst/>
          </a:prstGeom>
          <a:noFill/>
        </p:spPr>
        <p:txBody>
          <a:bodyPr wrap="square" lIns="121332" tIns="60666" rIns="121332" bIns="60666" rtlCol="0">
            <a:spAutoFit/>
          </a:bodyPr>
          <a:lstStyle/>
          <a:p>
            <a:r>
              <a:rPr lang="en-US" sz="2700" b="1" dirty="0" smtClean="0"/>
              <a:t>4</a:t>
            </a:r>
            <a:endParaRPr lang="en-US" sz="2700" b="1" dirty="0"/>
          </a:p>
        </p:txBody>
      </p:sp>
      <p:sp>
        <p:nvSpPr>
          <p:cNvPr id="48" name="TextBox 47"/>
          <p:cNvSpPr txBox="1"/>
          <p:nvPr/>
        </p:nvSpPr>
        <p:spPr>
          <a:xfrm>
            <a:off x="4673600" y="2125499"/>
            <a:ext cx="419347" cy="538015"/>
          </a:xfrm>
          <a:prstGeom prst="rect">
            <a:avLst/>
          </a:prstGeom>
          <a:noFill/>
        </p:spPr>
        <p:txBody>
          <a:bodyPr wrap="square" lIns="121332" tIns="60666" rIns="121332" bIns="60666" rtlCol="0">
            <a:spAutoFit/>
          </a:bodyPr>
          <a:lstStyle/>
          <a:p>
            <a:r>
              <a:rPr lang="en-US" sz="2700" b="1" dirty="0" smtClean="0"/>
              <a:t>3</a:t>
            </a:r>
            <a:endParaRPr lang="en-US" sz="2700" b="1" dirty="0"/>
          </a:p>
        </p:txBody>
      </p:sp>
      <p:sp>
        <p:nvSpPr>
          <p:cNvPr id="49" name="TextBox 48"/>
          <p:cNvSpPr txBox="1"/>
          <p:nvPr/>
        </p:nvSpPr>
        <p:spPr>
          <a:xfrm>
            <a:off x="4775200" y="4933038"/>
            <a:ext cx="419347" cy="538015"/>
          </a:xfrm>
          <a:prstGeom prst="rect">
            <a:avLst/>
          </a:prstGeom>
          <a:noFill/>
        </p:spPr>
        <p:txBody>
          <a:bodyPr wrap="square" lIns="121332" tIns="60666" rIns="121332" bIns="60666" rtlCol="0">
            <a:spAutoFit/>
          </a:bodyPr>
          <a:lstStyle/>
          <a:p>
            <a:r>
              <a:rPr lang="en-US" sz="2700" b="1" dirty="0" smtClean="0"/>
              <a:t>1</a:t>
            </a:r>
            <a:endParaRPr lang="en-US" sz="2700" b="1" dirty="0"/>
          </a:p>
        </p:txBody>
      </p:sp>
      <p:sp>
        <p:nvSpPr>
          <p:cNvPr id="50" name="TextBox 49"/>
          <p:cNvSpPr txBox="1"/>
          <p:nvPr/>
        </p:nvSpPr>
        <p:spPr>
          <a:xfrm>
            <a:off x="3962400" y="3328730"/>
            <a:ext cx="419347" cy="538015"/>
          </a:xfrm>
          <a:prstGeom prst="rect">
            <a:avLst/>
          </a:prstGeom>
          <a:noFill/>
        </p:spPr>
        <p:txBody>
          <a:bodyPr wrap="square" lIns="121332" tIns="60666" rIns="121332" bIns="60666" rtlCol="0">
            <a:spAutoFit/>
          </a:bodyPr>
          <a:lstStyle/>
          <a:p>
            <a:r>
              <a:rPr lang="en-US" sz="2700" b="1" dirty="0" smtClean="0"/>
              <a:t>2</a:t>
            </a:r>
            <a:endParaRPr lang="en-US" sz="2700" b="1" dirty="0"/>
          </a:p>
        </p:txBody>
      </p:sp>
      <p:sp>
        <p:nvSpPr>
          <p:cNvPr id="51" name="TextBox 50"/>
          <p:cNvSpPr txBox="1"/>
          <p:nvPr/>
        </p:nvSpPr>
        <p:spPr>
          <a:xfrm>
            <a:off x="5689600" y="3930345"/>
            <a:ext cx="419347" cy="538015"/>
          </a:xfrm>
          <a:prstGeom prst="rect">
            <a:avLst/>
          </a:prstGeom>
          <a:noFill/>
        </p:spPr>
        <p:txBody>
          <a:bodyPr wrap="square" lIns="121332" tIns="60666" rIns="121332" bIns="60666" rtlCol="0">
            <a:spAutoFit/>
          </a:bodyPr>
          <a:lstStyle/>
          <a:p>
            <a:r>
              <a:rPr lang="en-US" sz="2700" b="1" dirty="0" smtClean="0"/>
              <a:t>6</a:t>
            </a:r>
            <a:endParaRPr lang="en-US" sz="2700" b="1" dirty="0"/>
          </a:p>
        </p:txBody>
      </p:sp>
      <p:sp>
        <p:nvSpPr>
          <p:cNvPr id="52" name="TextBox 51"/>
          <p:cNvSpPr txBox="1"/>
          <p:nvPr/>
        </p:nvSpPr>
        <p:spPr>
          <a:xfrm>
            <a:off x="3251200" y="5233846"/>
            <a:ext cx="419347" cy="538015"/>
          </a:xfrm>
          <a:prstGeom prst="rect">
            <a:avLst/>
          </a:prstGeom>
          <a:noFill/>
        </p:spPr>
        <p:txBody>
          <a:bodyPr wrap="square" lIns="121332" tIns="60666" rIns="121332" bIns="60666" rtlCol="0">
            <a:spAutoFit/>
          </a:bodyPr>
          <a:lstStyle/>
          <a:p>
            <a:r>
              <a:rPr lang="en-US" sz="2700" b="1" dirty="0" smtClean="0"/>
              <a:t>8</a:t>
            </a:r>
            <a:endParaRPr lang="en-US" sz="2700" b="1" dirty="0"/>
          </a:p>
        </p:txBody>
      </p:sp>
      <p:sp>
        <p:nvSpPr>
          <p:cNvPr id="53" name="TextBox 52"/>
          <p:cNvSpPr txBox="1"/>
          <p:nvPr/>
        </p:nvSpPr>
        <p:spPr>
          <a:xfrm>
            <a:off x="7721600" y="4732499"/>
            <a:ext cx="419347" cy="538015"/>
          </a:xfrm>
          <a:prstGeom prst="rect">
            <a:avLst/>
          </a:prstGeom>
          <a:noFill/>
        </p:spPr>
        <p:txBody>
          <a:bodyPr wrap="square" lIns="121332" tIns="60666" rIns="121332" bIns="60666" rtlCol="0">
            <a:spAutoFit/>
          </a:bodyPr>
          <a:lstStyle/>
          <a:p>
            <a:r>
              <a:rPr lang="en-US" sz="2700" b="1" dirty="0" smtClean="0"/>
              <a:t>1</a:t>
            </a:r>
            <a:endParaRPr lang="en-US" sz="2700" b="1" dirty="0"/>
          </a:p>
        </p:txBody>
      </p:sp>
      <p:sp>
        <p:nvSpPr>
          <p:cNvPr id="54" name="TextBox 53"/>
          <p:cNvSpPr txBox="1"/>
          <p:nvPr/>
        </p:nvSpPr>
        <p:spPr>
          <a:xfrm>
            <a:off x="9347200" y="4933038"/>
            <a:ext cx="419347" cy="538015"/>
          </a:xfrm>
          <a:prstGeom prst="rect">
            <a:avLst/>
          </a:prstGeom>
          <a:noFill/>
        </p:spPr>
        <p:txBody>
          <a:bodyPr wrap="square" lIns="121332" tIns="60666" rIns="121332" bIns="60666" rtlCol="0">
            <a:spAutoFit/>
          </a:bodyPr>
          <a:lstStyle/>
          <a:p>
            <a:r>
              <a:rPr lang="en-US" sz="2700" b="1" dirty="0" smtClean="0"/>
              <a:t>8</a:t>
            </a:r>
            <a:endParaRPr lang="en-US" sz="2700" b="1" dirty="0"/>
          </a:p>
        </p:txBody>
      </p:sp>
      <p:sp>
        <p:nvSpPr>
          <p:cNvPr id="55" name="TextBox 54"/>
          <p:cNvSpPr txBox="1"/>
          <p:nvPr/>
        </p:nvSpPr>
        <p:spPr>
          <a:xfrm>
            <a:off x="7518400" y="3428999"/>
            <a:ext cx="419347" cy="538015"/>
          </a:xfrm>
          <a:prstGeom prst="rect">
            <a:avLst/>
          </a:prstGeom>
          <a:noFill/>
        </p:spPr>
        <p:txBody>
          <a:bodyPr wrap="square" lIns="121332" tIns="60666" rIns="121332" bIns="60666" rtlCol="0">
            <a:spAutoFit/>
          </a:bodyPr>
          <a:lstStyle/>
          <a:p>
            <a:r>
              <a:rPr lang="en-US" sz="2700" b="1" dirty="0" smtClean="0"/>
              <a:t>2</a:t>
            </a:r>
            <a:endParaRPr lang="en-US" sz="2700" b="1" dirty="0"/>
          </a:p>
        </p:txBody>
      </p:sp>
      <p:sp>
        <p:nvSpPr>
          <p:cNvPr id="56" name="TextBox 55"/>
          <p:cNvSpPr txBox="1"/>
          <p:nvPr/>
        </p:nvSpPr>
        <p:spPr>
          <a:xfrm>
            <a:off x="7518400" y="2326037"/>
            <a:ext cx="419347" cy="538015"/>
          </a:xfrm>
          <a:prstGeom prst="rect">
            <a:avLst/>
          </a:prstGeom>
          <a:noFill/>
        </p:spPr>
        <p:txBody>
          <a:bodyPr wrap="square" lIns="121332" tIns="60666" rIns="121332" bIns="60666" rtlCol="0">
            <a:spAutoFit/>
          </a:bodyPr>
          <a:lstStyle/>
          <a:p>
            <a:r>
              <a:rPr lang="en-US" sz="2700" b="1" dirty="0" smtClean="0"/>
              <a:t>4</a:t>
            </a:r>
            <a:endParaRPr lang="en-US" sz="2700" b="1" dirty="0"/>
          </a:p>
        </p:txBody>
      </p:sp>
      <p:pic>
        <p:nvPicPr>
          <p:cNvPr id="34" name="Picture 3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523884"/>
            <a:ext cx="10972800" cy="4525963"/>
          </a:xfrm>
        </p:spPr>
        <p:txBody>
          <a:bodyPr>
            <a:normAutofit/>
          </a:bodyPr>
          <a:lstStyle/>
          <a:p>
            <a:pPr>
              <a:buNone/>
            </a:pPr>
            <a:r>
              <a:rPr lang="en-US" b="1" dirty="0" smtClean="0"/>
              <a:t>F) UNWEIGHTED GRAPH:</a:t>
            </a:r>
            <a:endParaRPr lang="en-US" b="1" dirty="0"/>
          </a:p>
        </p:txBody>
      </p:sp>
      <p:sp>
        <p:nvSpPr>
          <p:cNvPr id="6" name="Oval 5"/>
          <p:cNvSpPr/>
          <p:nvPr/>
        </p:nvSpPr>
        <p:spPr>
          <a:xfrm>
            <a:off x="4572000" y="4030615"/>
            <a:ext cx="914400" cy="902423"/>
          </a:xfrm>
          <a:prstGeom prst="ellipse">
            <a:avLst/>
          </a:prstGeom>
          <a:solidFill>
            <a:schemeClr val="tx1"/>
          </a:solidFill>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B</a:t>
            </a:r>
            <a:endParaRPr lang="en-US" sz="2400" b="1" dirty="0"/>
          </a:p>
        </p:txBody>
      </p:sp>
      <p:sp>
        <p:nvSpPr>
          <p:cNvPr id="7" name="Oval 6"/>
          <p:cNvSpPr/>
          <p:nvPr/>
        </p:nvSpPr>
        <p:spPr>
          <a:xfrm>
            <a:off x="5892800" y="4030615"/>
            <a:ext cx="914400" cy="902423"/>
          </a:xfrm>
          <a:prstGeom prst="ellipse">
            <a:avLst/>
          </a:prstGeom>
          <a:solidFill>
            <a:schemeClr val="tx1"/>
          </a:solidFill>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E</a:t>
            </a:r>
            <a:endParaRPr lang="en-US" sz="2400" b="1" dirty="0"/>
          </a:p>
        </p:txBody>
      </p:sp>
      <p:sp>
        <p:nvSpPr>
          <p:cNvPr id="8" name="Oval 7"/>
          <p:cNvSpPr/>
          <p:nvPr/>
        </p:nvSpPr>
        <p:spPr>
          <a:xfrm>
            <a:off x="7213600" y="4030615"/>
            <a:ext cx="914400" cy="902423"/>
          </a:xfrm>
          <a:prstGeom prst="ellipse">
            <a:avLst/>
          </a:prstGeom>
          <a:solidFill>
            <a:schemeClr val="tx1"/>
          </a:solidFill>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F</a:t>
            </a:r>
            <a:endParaRPr lang="en-US" sz="2400" b="1" dirty="0"/>
          </a:p>
        </p:txBody>
      </p:sp>
      <p:sp>
        <p:nvSpPr>
          <p:cNvPr id="9" name="Oval 8"/>
          <p:cNvSpPr/>
          <p:nvPr/>
        </p:nvSpPr>
        <p:spPr>
          <a:xfrm>
            <a:off x="5892800" y="2727115"/>
            <a:ext cx="914400" cy="902423"/>
          </a:xfrm>
          <a:prstGeom prst="ellipse">
            <a:avLst/>
          </a:prstGeom>
          <a:solidFill>
            <a:schemeClr val="tx1"/>
          </a:solidFill>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C</a:t>
            </a:r>
            <a:endParaRPr lang="en-US" sz="2400" b="1" dirty="0"/>
          </a:p>
        </p:txBody>
      </p:sp>
      <p:cxnSp>
        <p:nvCxnSpPr>
          <p:cNvPr id="10" name="Straight Connector 9"/>
          <p:cNvCxnSpPr>
            <a:endCxn id="8" idx="1"/>
          </p:cNvCxnSpPr>
          <p:nvPr/>
        </p:nvCxnSpPr>
        <p:spPr>
          <a:xfrm rot="16200000" flipH="1">
            <a:off x="6591552" y="3406811"/>
            <a:ext cx="750976" cy="760943"/>
          </a:xfrm>
          <a:prstGeom prst="line">
            <a:avLst/>
          </a:prstGeom>
          <a:effectLst>
            <a:glow rad="635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1" name="Straight Connector 10"/>
          <p:cNvCxnSpPr>
            <a:stCxn id="6" idx="7"/>
          </p:cNvCxnSpPr>
          <p:nvPr/>
        </p:nvCxnSpPr>
        <p:spPr>
          <a:xfrm rot="5400000" flipH="1" flipV="1">
            <a:off x="5306675" y="3457615"/>
            <a:ext cx="750973" cy="659343"/>
          </a:xfrm>
          <a:prstGeom prst="line">
            <a:avLst/>
          </a:prstGeom>
          <a:effectLst>
            <a:glow rad="635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2" name="Straight Connector 11"/>
          <p:cNvCxnSpPr>
            <a:endCxn id="7" idx="0"/>
          </p:cNvCxnSpPr>
          <p:nvPr/>
        </p:nvCxnSpPr>
        <p:spPr>
          <a:xfrm rot="16200000" flipH="1">
            <a:off x="6074979" y="3755594"/>
            <a:ext cx="500301" cy="49741"/>
          </a:xfrm>
          <a:prstGeom prst="line">
            <a:avLst/>
          </a:prstGeom>
          <a:effectLst>
            <a:glow rad="635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3" name="Straight Connector 12"/>
          <p:cNvCxnSpPr>
            <a:stCxn id="6" idx="6"/>
            <a:endCxn id="7" idx="2"/>
          </p:cNvCxnSpPr>
          <p:nvPr/>
        </p:nvCxnSpPr>
        <p:spPr>
          <a:xfrm>
            <a:off x="5486400" y="4481826"/>
            <a:ext cx="406400" cy="2090"/>
          </a:xfrm>
          <a:prstGeom prst="line">
            <a:avLst/>
          </a:prstGeom>
          <a:effectLst>
            <a:glow rad="635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pic>
        <p:nvPicPr>
          <p:cNvPr id="14" name="Picture 1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143116"/>
            <a:ext cx="10972800" cy="4525963"/>
          </a:xfrm>
        </p:spPr>
        <p:txBody>
          <a:bodyPr/>
          <a:lstStyle/>
          <a:p>
            <a:r>
              <a:rPr lang="en-US" dirty="0" smtClean="0"/>
              <a:t>Adjacency Matrix</a:t>
            </a:r>
          </a:p>
          <a:p>
            <a:r>
              <a:rPr lang="en-US" dirty="0" smtClean="0"/>
              <a:t>Adjacency List</a:t>
            </a:r>
            <a:endParaRPr lang="en-US" dirty="0"/>
          </a:p>
        </p:txBody>
      </p:sp>
      <p:sp>
        <p:nvSpPr>
          <p:cNvPr id="5" name="TextBox 4">
            <a:extLst>
              <a:ext uri="{FF2B5EF4-FFF2-40B4-BE49-F238E27FC236}">
                <a16:creationId xmlns="" xmlns:a16="http://schemas.microsoft.com/office/drawing/2014/main" id="{AA635DAA-35C4-4438-9D75-515C2C193139}"/>
              </a:ext>
            </a:extLst>
          </p:cNvPr>
          <p:cNvSpPr txBox="1"/>
          <p:nvPr/>
        </p:nvSpPr>
        <p:spPr>
          <a:xfrm>
            <a:off x="526224" y="769163"/>
            <a:ext cx="11136326" cy="830997"/>
          </a:xfrm>
          <a:prstGeom prst="rect">
            <a:avLst/>
          </a:prstGeom>
          <a:noFill/>
        </p:spPr>
        <p:txBody>
          <a:bodyPr wrap="square" rtlCol="0">
            <a:spAutoFit/>
          </a:bodyPr>
          <a:lstStyle/>
          <a:p>
            <a:r>
              <a:rPr lang="en-US" sz="4800" b="1" dirty="0" smtClean="0">
                <a:latin typeface="Nunito Sans" panose="00000500000000000000" pitchFamily="2" charset="0"/>
              </a:rPr>
              <a:t>Graph and its Representations</a:t>
            </a:r>
            <a:endParaRPr lang="en-US" sz="4500" b="1" dirty="0">
              <a:latin typeface="Nunito Sans" panose="00000500000000000000" pitchFamily="2" charset="0"/>
            </a:endParaRPr>
          </a:p>
        </p:txBody>
      </p:sp>
      <p:sp>
        <p:nvSpPr>
          <p:cNvPr id="6" name="Rectangle 5">
            <a:extLst>
              <a:ext uri="{FF2B5EF4-FFF2-40B4-BE49-F238E27FC236}">
                <a16:creationId xmlns=""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Adjacency Matrix is a 2D array of size V x V where V is the number of vertices in a graph.</a:t>
            </a:r>
          </a:p>
          <a:p>
            <a:r>
              <a:rPr lang="en-US" dirty="0" smtClean="0"/>
              <a:t> Let the 2D array be </a:t>
            </a:r>
            <a:r>
              <a:rPr lang="en-US" dirty="0" err="1" smtClean="0"/>
              <a:t>adj</a:t>
            </a:r>
            <a:r>
              <a:rPr lang="en-US" dirty="0" smtClean="0"/>
              <a:t>[][], a slot </a:t>
            </a:r>
            <a:r>
              <a:rPr lang="en-US" dirty="0" err="1" smtClean="0"/>
              <a:t>adj</a:t>
            </a:r>
            <a:r>
              <a:rPr lang="en-US" dirty="0" smtClean="0"/>
              <a:t>[</a:t>
            </a:r>
            <a:r>
              <a:rPr lang="en-US" dirty="0" err="1" smtClean="0"/>
              <a:t>i</a:t>
            </a:r>
            <a:r>
              <a:rPr lang="en-US" dirty="0" smtClean="0"/>
              <a:t>][j] = 1 indicates that there is an edge from vertex </a:t>
            </a:r>
            <a:r>
              <a:rPr lang="en-US" dirty="0" err="1" smtClean="0"/>
              <a:t>i</a:t>
            </a:r>
            <a:r>
              <a:rPr lang="en-US" dirty="0" smtClean="0"/>
              <a:t> to vertex j. Adjacency matrix for undirected graph is always symmetric. </a:t>
            </a:r>
          </a:p>
          <a:p>
            <a:r>
              <a:rPr lang="en-US" dirty="0" smtClean="0"/>
              <a:t>Adjacency Matrix is also used to represent weighted graphs. If </a:t>
            </a:r>
            <a:r>
              <a:rPr lang="en-US" dirty="0" err="1" smtClean="0"/>
              <a:t>adj</a:t>
            </a:r>
            <a:r>
              <a:rPr lang="en-US" dirty="0" smtClean="0"/>
              <a:t>[</a:t>
            </a:r>
            <a:r>
              <a:rPr lang="en-US" dirty="0" err="1" smtClean="0"/>
              <a:t>i</a:t>
            </a:r>
            <a:r>
              <a:rPr lang="en-US" dirty="0" smtClean="0"/>
              <a:t>][j] = w, then there is an edge from vertex </a:t>
            </a:r>
            <a:r>
              <a:rPr lang="en-US" dirty="0" err="1" smtClean="0"/>
              <a:t>i</a:t>
            </a:r>
            <a:r>
              <a:rPr lang="en-US" dirty="0" smtClean="0"/>
              <a:t> to vertex j with weight w.</a:t>
            </a:r>
            <a:endParaRPr lang="en-US" dirty="0"/>
          </a:p>
        </p:txBody>
      </p:sp>
      <p:sp>
        <p:nvSpPr>
          <p:cNvPr id="6" name="TextBox 5">
            <a:extLst>
              <a:ext uri="{FF2B5EF4-FFF2-40B4-BE49-F238E27FC236}">
                <a16:creationId xmlns="" xmlns:a16="http://schemas.microsoft.com/office/drawing/2014/main" id="{AA635DAA-35C4-4438-9D75-515C2C193139}"/>
              </a:ext>
            </a:extLst>
          </p:cNvPr>
          <p:cNvSpPr txBox="1"/>
          <p:nvPr/>
        </p:nvSpPr>
        <p:spPr>
          <a:xfrm>
            <a:off x="526224" y="769163"/>
            <a:ext cx="11136326" cy="830997"/>
          </a:xfrm>
          <a:prstGeom prst="rect">
            <a:avLst/>
          </a:prstGeom>
          <a:noFill/>
        </p:spPr>
        <p:txBody>
          <a:bodyPr wrap="square" rtlCol="0">
            <a:spAutoFit/>
          </a:bodyPr>
          <a:lstStyle/>
          <a:p>
            <a:r>
              <a:rPr lang="en-US" sz="4800" b="1" dirty="0" smtClean="0">
                <a:latin typeface="Nunito Sans" panose="00000500000000000000" pitchFamily="2" charset="0"/>
              </a:rPr>
              <a:t>Adjacency Matrix</a:t>
            </a:r>
            <a:endParaRPr lang="en-US" sz="4500" b="1" dirty="0">
              <a:latin typeface="Nunito Sans" panose="00000500000000000000" pitchFamily="2" charset="0"/>
            </a:endParaRPr>
          </a:p>
        </p:txBody>
      </p:sp>
      <p:sp>
        <p:nvSpPr>
          <p:cNvPr id="7" name="Rectangle 6">
            <a:extLst>
              <a:ext uri="{FF2B5EF4-FFF2-40B4-BE49-F238E27FC236}">
                <a16:creationId xmlns=""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2235200" y="1824691"/>
            <a:ext cx="711200" cy="701885"/>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0</a:t>
            </a:r>
            <a:endParaRPr lang="en-US" sz="2400" b="1" dirty="0"/>
          </a:p>
        </p:txBody>
      </p:sp>
      <p:sp>
        <p:nvSpPr>
          <p:cNvPr id="6" name="Oval 5"/>
          <p:cNvSpPr/>
          <p:nvPr/>
        </p:nvSpPr>
        <p:spPr>
          <a:xfrm>
            <a:off x="2235200" y="4933038"/>
            <a:ext cx="711200" cy="701885"/>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4</a:t>
            </a:r>
            <a:endParaRPr lang="en-US" sz="2400" b="1" dirty="0"/>
          </a:p>
        </p:txBody>
      </p:sp>
      <p:sp>
        <p:nvSpPr>
          <p:cNvPr id="7" name="Oval 6"/>
          <p:cNvSpPr/>
          <p:nvPr/>
        </p:nvSpPr>
        <p:spPr>
          <a:xfrm>
            <a:off x="914400" y="3328730"/>
            <a:ext cx="711200" cy="701885"/>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1</a:t>
            </a:r>
            <a:endParaRPr lang="en-US" sz="2400" b="1" dirty="0"/>
          </a:p>
        </p:txBody>
      </p:sp>
      <p:sp>
        <p:nvSpPr>
          <p:cNvPr id="8" name="Oval 7"/>
          <p:cNvSpPr/>
          <p:nvPr/>
        </p:nvSpPr>
        <p:spPr>
          <a:xfrm>
            <a:off x="2235200" y="3328730"/>
            <a:ext cx="711200" cy="701885"/>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2</a:t>
            </a:r>
            <a:endParaRPr lang="en-US" sz="2400" b="1" dirty="0"/>
          </a:p>
        </p:txBody>
      </p:sp>
      <p:sp>
        <p:nvSpPr>
          <p:cNvPr id="9" name="Oval 8"/>
          <p:cNvSpPr/>
          <p:nvPr/>
        </p:nvSpPr>
        <p:spPr>
          <a:xfrm>
            <a:off x="3556000" y="3328730"/>
            <a:ext cx="711200" cy="701885"/>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3</a:t>
            </a:r>
            <a:endParaRPr lang="en-US" sz="2400" b="1" dirty="0"/>
          </a:p>
        </p:txBody>
      </p:sp>
      <p:cxnSp>
        <p:nvCxnSpPr>
          <p:cNvPr id="10" name="Straight Connector 9"/>
          <p:cNvCxnSpPr>
            <a:stCxn id="5" idx="3"/>
            <a:endCxn id="7" idx="7"/>
          </p:cNvCxnSpPr>
          <p:nvPr/>
        </p:nvCxnSpPr>
        <p:spPr>
          <a:xfrm rot="5400000">
            <a:off x="1426534" y="2518700"/>
            <a:ext cx="1007732" cy="81790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1" name="Straight Connector 10"/>
          <p:cNvCxnSpPr>
            <a:stCxn id="6" idx="1"/>
          </p:cNvCxnSpPr>
          <p:nvPr/>
        </p:nvCxnSpPr>
        <p:spPr>
          <a:xfrm rot="16200000" flipV="1">
            <a:off x="1376399" y="4072873"/>
            <a:ext cx="1108002" cy="81790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2" name="Straight Connector 11"/>
          <p:cNvCxnSpPr>
            <a:stCxn id="9" idx="1"/>
          </p:cNvCxnSpPr>
          <p:nvPr/>
        </p:nvCxnSpPr>
        <p:spPr>
          <a:xfrm rot="16200000" flipV="1">
            <a:off x="2747334" y="2518700"/>
            <a:ext cx="1007732" cy="81790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3" name="Straight Connector 12"/>
          <p:cNvCxnSpPr>
            <a:stCxn id="6" idx="7"/>
            <a:endCxn id="9" idx="3"/>
          </p:cNvCxnSpPr>
          <p:nvPr/>
        </p:nvCxnSpPr>
        <p:spPr>
          <a:xfrm rot="5400000" flipH="1" flipV="1">
            <a:off x="2697199" y="4072873"/>
            <a:ext cx="1108002" cy="81790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4" name="Straight Connector 13"/>
          <p:cNvCxnSpPr>
            <a:stCxn id="8" idx="4"/>
            <a:endCxn id="6" idx="0"/>
          </p:cNvCxnSpPr>
          <p:nvPr/>
        </p:nvCxnSpPr>
        <p:spPr>
          <a:xfrm rot="5400000">
            <a:off x="2139589" y="4481813"/>
            <a:ext cx="902423" cy="211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5" name="Straight Connector 14"/>
          <p:cNvCxnSpPr>
            <a:stCxn id="5" idx="4"/>
            <a:endCxn id="8" idx="0"/>
          </p:cNvCxnSpPr>
          <p:nvPr/>
        </p:nvCxnSpPr>
        <p:spPr>
          <a:xfrm rot="5400000">
            <a:off x="2189723" y="2927639"/>
            <a:ext cx="802154" cy="211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7" name="Straight Connector 16"/>
          <p:cNvCxnSpPr/>
          <p:nvPr/>
        </p:nvCxnSpPr>
        <p:spPr>
          <a:xfrm rot="10800000">
            <a:off x="6503459" y="1409611"/>
            <a:ext cx="609600" cy="2090"/>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p:cNvCxnSpPr/>
          <p:nvPr/>
        </p:nvCxnSpPr>
        <p:spPr>
          <a:xfrm rot="10800000">
            <a:off x="10463741" y="1409613"/>
            <a:ext cx="609600" cy="2090"/>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p:cNvCxnSpPr/>
          <p:nvPr/>
        </p:nvCxnSpPr>
        <p:spPr>
          <a:xfrm rot="10800000">
            <a:off x="10463743" y="4414553"/>
            <a:ext cx="609600" cy="2090"/>
          </a:xfrm>
          <a:prstGeom prst="line">
            <a:avLst/>
          </a:prstGeom>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rot="10800000">
            <a:off x="6503459" y="4416643"/>
            <a:ext cx="609600" cy="2090"/>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rot="5400000" flipH="1" flipV="1">
            <a:off x="4998368" y="2913643"/>
            <a:ext cx="3009122" cy="1059"/>
          </a:xfrm>
          <a:prstGeom prst="line">
            <a:avLst/>
          </a:prstGeom>
        </p:spPr>
        <p:style>
          <a:lnRef idx="3">
            <a:schemeClr val="dk1"/>
          </a:lnRef>
          <a:fillRef idx="0">
            <a:schemeClr val="dk1"/>
          </a:fillRef>
          <a:effectRef idx="2">
            <a:schemeClr val="dk1"/>
          </a:effectRef>
          <a:fontRef idx="minor">
            <a:schemeClr val="tx1"/>
          </a:fontRef>
        </p:style>
      </p:cxnSp>
      <p:cxnSp>
        <p:nvCxnSpPr>
          <p:cNvPr id="24" name="Straight Connector 23"/>
          <p:cNvCxnSpPr/>
          <p:nvPr/>
        </p:nvCxnSpPr>
        <p:spPr>
          <a:xfrm rot="5400000" flipH="1" flipV="1">
            <a:off x="9570368" y="2913643"/>
            <a:ext cx="3009122" cy="1059"/>
          </a:xfrm>
          <a:prstGeom prst="line">
            <a:avLst/>
          </a:prstGeom>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6605059" y="1509881"/>
            <a:ext cx="4146743" cy="614959"/>
          </a:xfrm>
          <a:prstGeom prst="rect">
            <a:avLst/>
          </a:prstGeom>
          <a:noFill/>
        </p:spPr>
        <p:txBody>
          <a:bodyPr wrap="none" lIns="121332" tIns="60666" rIns="121332" bIns="60666" rtlCol="0">
            <a:spAutoFit/>
          </a:bodyPr>
          <a:lstStyle/>
          <a:p>
            <a:r>
              <a:rPr lang="en-US" sz="3200" b="1" dirty="0" smtClean="0"/>
              <a:t>0	0	0	0	0</a:t>
            </a:r>
            <a:endParaRPr lang="en-US" sz="3200" b="1" dirty="0"/>
          </a:p>
        </p:txBody>
      </p:sp>
      <p:sp>
        <p:nvSpPr>
          <p:cNvPr id="26" name="TextBox 25"/>
          <p:cNvSpPr txBox="1"/>
          <p:nvPr/>
        </p:nvSpPr>
        <p:spPr>
          <a:xfrm>
            <a:off x="6605059" y="2105622"/>
            <a:ext cx="4146743" cy="614959"/>
          </a:xfrm>
          <a:prstGeom prst="rect">
            <a:avLst/>
          </a:prstGeom>
          <a:noFill/>
        </p:spPr>
        <p:txBody>
          <a:bodyPr wrap="none" lIns="121332" tIns="60666" rIns="121332" bIns="60666" rtlCol="0">
            <a:spAutoFit/>
          </a:bodyPr>
          <a:lstStyle/>
          <a:p>
            <a:r>
              <a:rPr lang="en-US" sz="3200" b="1" dirty="0" smtClean="0"/>
              <a:t>0	0	0	0	0</a:t>
            </a:r>
            <a:endParaRPr lang="en-US" sz="3200" b="1" dirty="0"/>
          </a:p>
        </p:txBody>
      </p:sp>
      <p:sp>
        <p:nvSpPr>
          <p:cNvPr id="27" name="TextBox 26"/>
          <p:cNvSpPr txBox="1"/>
          <p:nvPr/>
        </p:nvSpPr>
        <p:spPr>
          <a:xfrm>
            <a:off x="6605059" y="2708282"/>
            <a:ext cx="4146743" cy="614959"/>
          </a:xfrm>
          <a:prstGeom prst="rect">
            <a:avLst/>
          </a:prstGeom>
          <a:noFill/>
        </p:spPr>
        <p:txBody>
          <a:bodyPr wrap="none" lIns="121332" tIns="60666" rIns="121332" bIns="60666" rtlCol="0">
            <a:spAutoFit/>
          </a:bodyPr>
          <a:lstStyle/>
          <a:p>
            <a:r>
              <a:rPr lang="en-US" sz="3200" b="1" dirty="0" smtClean="0"/>
              <a:t>0	0	0	0	0</a:t>
            </a:r>
            <a:endParaRPr lang="en-US" sz="3200" b="1" dirty="0"/>
          </a:p>
        </p:txBody>
      </p:sp>
      <p:sp>
        <p:nvSpPr>
          <p:cNvPr id="28" name="TextBox 27"/>
          <p:cNvSpPr txBox="1"/>
          <p:nvPr/>
        </p:nvSpPr>
        <p:spPr>
          <a:xfrm>
            <a:off x="6605059" y="3309897"/>
            <a:ext cx="4146743" cy="614959"/>
          </a:xfrm>
          <a:prstGeom prst="rect">
            <a:avLst/>
          </a:prstGeom>
          <a:noFill/>
        </p:spPr>
        <p:txBody>
          <a:bodyPr wrap="none" lIns="121332" tIns="60666" rIns="121332" bIns="60666" rtlCol="0">
            <a:spAutoFit/>
          </a:bodyPr>
          <a:lstStyle/>
          <a:p>
            <a:r>
              <a:rPr lang="en-US" sz="3200" b="1" dirty="0" smtClean="0"/>
              <a:t>0	0	0	0	0</a:t>
            </a:r>
            <a:endParaRPr lang="en-US" sz="3200" b="1" dirty="0"/>
          </a:p>
        </p:txBody>
      </p:sp>
      <p:sp>
        <p:nvSpPr>
          <p:cNvPr id="29" name="TextBox 28"/>
          <p:cNvSpPr txBox="1"/>
          <p:nvPr/>
        </p:nvSpPr>
        <p:spPr>
          <a:xfrm>
            <a:off x="6605059" y="3817119"/>
            <a:ext cx="4146743" cy="614959"/>
          </a:xfrm>
          <a:prstGeom prst="rect">
            <a:avLst/>
          </a:prstGeom>
          <a:noFill/>
        </p:spPr>
        <p:txBody>
          <a:bodyPr wrap="none" lIns="121332" tIns="60666" rIns="121332" bIns="60666" rtlCol="0">
            <a:spAutoFit/>
          </a:bodyPr>
          <a:lstStyle/>
          <a:p>
            <a:r>
              <a:rPr lang="en-US" sz="3200" b="1" dirty="0" smtClean="0"/>
              <a:t>0	0	0	0	0</a:t>
            </a:r>
            <a:endParaRPr lang="en-US" sz="3200" b="1" dirty="0"/>
          </a:p>
        </p:txBody>
      </p:sp>
      <p:sp>
        <p:nvSpPr>
          <p:cNvPr id="35" name="TextBox 34"/>
          <p:cNvSpPr txBox="1"/>
          <p:nvPr/>
        </p:nvSpPr>
        <p:spPr>
          <a:xfrm>
            <a:off x="6604000" y="909773"/>
            <a:ext cx="4146743" cy="614959"/>
          </a:xfrm>
          <a:prstGeom prst="rect">
            <a:avLst/>
          </a:prstGeom>
          <a:noFill/>
        </p:spPr>
        <p:txBody>
          <a:bodyPr wrap="none" lIns="121332" tIns="60666" rIns="121332" bIns="60666" rtlCol="0">
            <a:spAutoFit/>
          </a:bodyPr>
          <a:lstStyle/>
          <a:p>
            <a:r>
              <a:rPr lang="en-US" sz="3200" b="1" dirty="0" smtClean="0"/>
              <a:t>0	1	2	3	4</a:t>
            </a:r>
            <a:endParaRPr lang="en-US" sz="3200" b="1" dirty="0"/>
          </a:p>
        </p:txBody>
      </p:sp>
      <p:sp>
        <p:nvSpPr>
          <p:cNvPr id="36" name="TextBox 35"/>
          <p:cNvSpPr txBox="1"/>
          <p:nvPr/>
        </p:nvSpPr>
        <p:spPr>
          <a:xfrm>
            <a:off x="5792259" y="1510926"/>
            <a:ext cx="506941" cy="2995098"/>
          </a:xfrm>
          <a:prstGeom prst="rect">
            <a:avLst/>
          </a:prstGeom>
          <a:noFill/>
        </p:spPr>
        <p:txBody>
          <a:bodyPr wrap="square" lIns="121332" tIns="60666" rIns="121332" bIns="60666" rtlCol="0">
            <a:spAutoFit/>
          </a:bodyPr>
          <a:lstStyle/>
          <a:p>
            <a:pPr>
              <a:spcAft>
                <a:spcPts val="796"/>
              </a:spcAft>
            </a:pPr>
            <a:r>
              <a:rPr lang="en-US" sz="3200" b="1" dirty="0" smtClean="0"/>
              <a:t>0</a:t>
            </a:r>
          </a:p>
          <a:p>
            <a:pPr>
              <a:spcAft>
                <a:spcPts val="796"/>
              </a:spcAft>
            </a:pPr>
            <a:r>
              <a:rPr lang="en-US" sz="3200" b="1" dirty="0" smtClean="0"/>
              <a:t>1</a:t>
            </a:r>
          </a:p>
          <a:p>
            <a:pPr>
              <a:spcAft>
                <a:spcPts val="796"/>
              </a:spcAft>
            </a:pPr>
            <a:r>
              <a:rPr lang="en-US" sz="3200" b="1" dirty="0" smtClean="0"/>
              <a:t>2</a:t>
            </a:r>
          </a:p>
          <a:p>
            <a:pPr>
              <a:spcAft>
                <a:spcPts val="796"/>
              </a:spcAft>
            </a:pPr>
            <a:r>
              <a:rPr lang="en-US" sz="3200" b="1" dirty="0" smtClean="0"/>
              <a:t>3</a:t>
            </a:r>
          </a:p>
          <a:p>
            <a:pPr>
              <a:spcAft>
                <a:spcPts val="796"/>
              </a:spcAft>
            </a:pPr>
            <a:r>
              <a:rPr lang="en-US" sz="3200" b="1" dirty="0" smtClean="0"/>
              <a:t>4</a:t>
            </a:r>
            <a:endParaRPr lang="en-US" sz="3200" b="1" dirty="0"/>
          </a:p>
        </p:txBody>
      </p:sp>
      <p:sp>
        <p:nvSpPr>
          <p:cNvPr id="39" name="TextBox 38"/>
          <p:cNvSpPr txBox="1"/>
          <p:nvPr/>
        </p:nvSpPr>
        <p:spPr>
          <a:xfrm>
            <a:off x="7416801" y="4819811"/>
            <a:ext cx="3037465" cy="538015"/>
          </a:xfrm>
          <a:prstGeom prst="rect">
            <a:avLst/>
          </a:prstGeom>
          <a:noFill/>
        </p:spPr>
        <p:txBody>
          <a:bodyPr wrap="none" lIns="121332" tIns="60666" rIns="121332" bIns="60666" rtlCol="0">
            <a:spAutoFit/>
          </a:bodyPr>
          <a:lstStyle/>
          <a:p>
            <a:r>
              <a:rPr lang="en-US" sz="2700" b="1" dirty="0" smtClean="0"/>
              <a:t>Initialize the matrix</a:t>
            </a:r>
            <a:endParaRPr lang="en-US" sz="2700" b="1" dirty="0"/>
          </a:p>
        </p:txBody>
      </p:sp>
      <p:sp>
        <p:nvSpPr>
          <p:cNvPr id="30" name="TextBox 29">
            <a:extLst>
              <a:ext uri="{FF2B5EF4-FFF2-40B4-BE49-F238E27FC236}">
                <a16:creationId xmlns="" xmlns:a16="http://schemas.microsoft.com/office/drawing/2014/main" id="{AA635DAA-35C4-4438-9D75-515C2C193139}"/>
              </a:ext>
            </a:extLst>
          </p:cNvPr>
          <p:cNvSpPr txBox="1"/>
          <p:nvPr/>
        </p:nvSpPr>
        <p:spPr>
          <a:xfrm>
            <a:off x="526224" y="769163"/>
            <a:ext cx="11136326" cy="830997"/>
          </a:xfrm>
          <a:prstGeom prst="rect">
            <a:avLst/>
          </a:prstGeom>
          <a:noFill/>
        </p:spPr>
        <p:txBody>
          <a:bodyPr wrap="square" rtlCol="0">
            <a:spAutoFit/>
          </a:bodyPr>
          <a:lstStyle/>
          <a:p>
            <a:r>
              <a:rPr lang="en-US" sz="4800" b="1" dirty="0" smtClean="0">
                <a:latin typeface="Nunito Sans" panose="00000500000000000000" pitchFamily="2" charset="0"/>
              </a:rPr>
              <a:t>Adjacency Matrix</a:t>
            </a:r>
            <a:endParaRPr lang="en-US" sz="4500" b="1" dirty="0">
              <a:latin typeface="Nunito Sans" panose="00000500000000000000" pitchFamily="2" charset="0"/>
            </a:endParaRPr>
          </a:p>
        </p:txBody>
      </p:sp>
      <p:sp>
        <p:nvSpPr>
          <p:cNvPr id="31" name="Rectangle 30">
            <a:extLst>
              <a:ext uri="{FF2B5EF4-FFF2-40B4-BE49-F238E27FC236}">
                <a16:creationId xmlns=""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2235200" y="1824691"/>
            <a:ext cx="711200" cy="701885"/>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0</a:t>
            </a:r>
            <a:endParaRPr lang="en-US" sz="2400" b="1" dirty="0"/>
          </a:p>
        </p:txBody>
      </p:sp>
      <p:sp>
        <p:nvSpPr>
          <p:cNvPr id="6" name="Oval 5"/>
          <p:cNvSpPr/>
          <p:nvPr/>
        </p:nvSpPr>
        <p:spPr>
          <a:xfrm>
            <a:off x="2235200" y="4933038"/>
            <a:ext cx="711200" cy="701885"/>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4</a:t>
            </a:r>
            <a:endParaRPr lang="en-US" sz="2400" b="1" dirty="0"/>
          </a:p>
        </p:txBody>
      </p:sp>
      <p:sp>
        <p:nvSpPr>
          <p:cNvPr id="7" name="Oval 6"/>
          <p:cNvSpPr/>
          <p:nvPr/>
        </p:nvSpPr>
        <p:spPr>
          <a:xfrm>
            <a:off x="914400" y="3328730"/>
            <a:ext cx="711200" cy="701885"/>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1</a:t>
            </a:r>
            <a:endParaRPr lang="en-US" sz="2400" b="1" dirty="0"/>
          </a:p>
        </p:txBody>
      </p:sp>
      <p:sp>
        <p:nvSpPr>
          <p:cNvPr id="8" name="Oval 7"/>
          <p:cNvSpPr/>
          <p:nvPr/>
        </p:nvSpPr>
        <p:spPr>
          <a:xfrm>
            <a:off x="2235200" y="3328730"/>
            <a:ext cx="711200" cy="701885"/>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2</a:t>
            </a:r>
            <a:endParaRPr lang="en-US" sz="2400" b="1" dirty="0"/>
          </a:p>
        </p:txBody>
      </p:sp>
      <p:sp>
        <p:nvSpPr>
          <p:cNvPr id="9" name="Oval 8"/>
          <p:cNvSpPr/>
          <p:nvPr/>
        </p:nvSpPr>
        <p:spPr>
          <a:xfrm>
            <a:off x="3556000" y="3328730"/>
            <a:ext cx="711200" cy="701885"/>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3</a:t>
            </a:r>
            <a:endParaRPr lang="en-US" sz="2400" b="1" dirty="0"/>
          </a:p>
        </p:txBody>
      </p:sp>
      <p:cxnSp>
        <p:nvCxnSpPr>
          <p:cNvPr id="10" name="Straight Connector 9"/>
          <p:cNvCxnSpPr>
            <a:stCxn id="5" idx="3"/>
            <a:endCxn id="7" idx="7"/>
          </p:cNvCxnSpPr>
          <p:nvPr/>
        </p:nvCxnSpPr>
        <p:spPr>
          <a:xfrm rot="5400000">
            <a:off x="1426534" y="2518700"/>
            <a:ext cx="1007732" cy="81790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1" name="Straight Connector 10"/>
          <p:cNvCxnSpPr>
            <a:stCxn id="6" idx="1"/>
            <a:endCxn id="7" idx="5"/>
          </p:cNvCxnSpPr>
          <p:nvPr/>
        </p:nvCxnSpPr>
        <p:spPr>
          <a:xfrm rot="16200000" flipV="1">
            <a:off x="1376399" y="4072873"/>
            <a:ext cx="1108002" cy="81790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2" name="Straight Connector 11"/>
          <p:cNvCxnSpPr>
            <a:stCxn id="9" idx="1"/>
            <a:endCxn id="5" idx="5"/>
          </p:cNvCxnSpPr>
          <p:nvPr/>
        </p:nvCxnSpPr>
        <p:spPr>
          <a:xfrm rot="16200000" flipV="1">
            <a:off x="2747334" y="2518700"/>
            <a:ext cx="1007732" cy="81790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3" name="Straight Connector 12"/>
          <p:cNvCxnSpPr>
            <a:stCxn id="6" idx="7"/>
            <a:endCxn id="9" idx="3"/>
          </p:cNvCxnSpPr>
          <p:nvPr/>
        </p:nvCxnSpPr>
        <p:spPr>
          <a:xfrm rot="5400000" flipH="1" flipV="1">
            <a:off x="2697199" y="4072873"/>
            <a:ext cx="1108002" cy="81790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4" name="Straight Connector 13"/>
          <p:cNvCxnSpPr>
            <a:stCxn id="8" idx="4"/>
            <a:endCxn id="6" idx="0"/>
          </p:cNvCxnSpPr>
          <p:nvPr/>
        </p:nvCxnSpPr>
        <p:spPr>
          <a:xfrm rot="5400000">
            <a:off x="2139589" y="4481813"/>
            <a:ext cx="902423" cy="211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5" name="Straight Connector 14"/>
          <p:cNvCxnSpPr>
            <a:stCxn id="5" idx="4"/>
            <a:endCxn id="8" idx="0"/>
          </p:cNvCxnSpPr>
          <p:nvPr/>
        </p:nvCxnSpPr>
        <p:spPr>
          <a:xfrm rot="5400000">
            <a:off x="2189723" y="2927639"/>
            <a:ext cx="802154" cy="211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39" name="TextBox 38"/>
          <p:cNvSpPr txBox="1"/>
          <p:nvPr/>
        </p:nvSpPr>
        <p:spPr>
          <a:xfrm>
            <a:off x="5689600" y="4703194"/>
            <a:ext cx="5892800" cy="1369012"/>
          </a:xfrm>
          <a:prstGeom prst="rect">
            <a:avLst/>
          </a:prstGeom>
          <a:noFill/>
        </p:spPr>
        <p:txBody>
          <a:bodyPr wrap="square" lIns="121332" tIns="60666" rIns="121332" bIns="60666" rtlCol="0">
            <a:spAutoFit/>
          </a:bodyPr>
          <a:lstStyle/>
          <a:p>
            <a:r>
              <a:rPr lang="en-US" sz="2700" b="1" dirty="0" smtClean="0"/>
              <a:t>Edge 0-&gt;1. So, mark 1 A[0][1] and A[1][0] ( because this is an undirected graph. </a:t>
            </a:r>
            <a:endParaRPr lang="en-US" sz="2700" b="1" dirty="0"/>
          </a:p>
        </p:txBody>
      </p:sp>
      <p:sp>
        <p:nvSpPr>
          <p:cNvPr id="30" name="TextBox 29">
            <a:extLst>
              <a:ext uri="{FF2B5EF4-FFF2-40B4-BE49-F238E27FC236}">
                <a16:creationId xmlns="" xmlns:a16="http://schemas.microsoft.com/office/drawing/2014/main" id="{AA635DAA-35C4-4438-9D75-515C2C193139}"/>
              </a:ext>
            </a:extLst>
          </p:cNvPr>
          <p:cNvSpPr txBox="1"/>
          <p:nvPr/>
        </p:nvSpPr>
        <p:spPr>
          <a:xfrm>
            <a:off x="526224" y="769163"/>
            <a:ext cx="11136326" cy="830997"/>
          </a:xfrm>
          <a:prstGeom prst="rect">
            <a:avLst/>
          </a:prstGeom>
          <a:noFill/>
        </p:spPr>
        <p:txBody>
          <a:bodyPr wrap="square" rtlCol="0">
            <a:spAutoFit/>
          </a:bodyPr>
          <a:lstStyle/>
          <a:p>
            <a:r>
              <a:rPr lang="en-US" sz="4800" b="1" dirty="0" smtClean="0">
                <a:latin typeface="Nunito Sans" panose="00000500000000000000" pitchFamily="2" charset="0"/>
              </a:rPr>
              <a:t>Adjacency Matrix</a:t>
            </a:r>
            <a:endParaRPr lang="en-US" sz="4500" b="1" dirty="0">
              <a:latin typeface="Nunito Sans" panose="00000500000000000000" pitchFamily="2" charset="0"/>
            </a:endParaRPr>
          </a:p>
        </p:txBody>
      </p:sp>
      <p:sp>
        <p:nvSpPr>
          <p:cNvPr id="31" name="Rectangle 30">
            <a:extLst>
              <a:ext uri="{FF2B5EF4-FFF2-40B4-BE49-F238E27FC236}">
                <a16:creationId xmlns=""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cxnSp>
        <p:nvCxnSpPr>
          <p:cNvPr id="34" name="Straight Connector 33"/>
          <p:cNvCxnSpPr/>
          <p:nvPr/>
        </p:nvCxnSpPr>
        <p:spPr>
          <a:xfrm rot="10800000">
            <a:off x="6503459" y="1409611"/>
            <a:ext cx="609600" cy="2090"/>
          </a:xfrm>
          <a:prstGeom prst="line">
            <a:avLst/>
          </a:prstGeom>
        </p:spPr>
        <p:style>
          <a:lnRef idx="3">
            <a:schemeClr val="dk1"/>
          </a:lnRef>
          <a:fillRef idx="0">
            <a:schemeClr val="dk1"/>
          </a:fillRef>
          <a:effectRef idx="2">
            <a:schemeClr val="dk1"/>
          </a:effectRef>
          <a:fontRef idx="minor">
            <a:schemeClr val="tx1"/>
          </a:fontRef>
        </p:style>
      </p:cxnSp>
      <p:cxnSp>
        <p:nvCxnSpPr>
          <p:cNvPr id="37" name="Straight Connector 36"/>
          <p:cNvCxnSpPr/>
          <p:nvPr/>
        </p:nvCxnSpPr>
        <p:spPr>
          <a:xfrm rot="10800000">
            <a:off x="10463741" y="1409613"/>
            <a:ext cx="609600" cy="2090"/>
          </a:xfrm>
          <a:prstGeom prst="line">
            <a:avLst/>
          </a:prstGeom>
        </p:spPr>
        <p:style>
          <a:lnRef idx="3">
            <a:schemeClr val="dk1"/>
          </a:lnRef>
          <a:fillRef idx="0">
            <a:schemeClr val="dk1"/>
          </a:fillRef>
          <a:effectRef idx="2">
            <a:schemeClr val="dk1"/>
          </a:effectRef>
          <a:fontRef idx="minor">
            <a:schemeClr val="tx1"/>
          </a:fontRef>
        </p:style>
      </p:cxnSp>
      <p:cxnSp>
        <p:nvCxnSpPr>
          <p:cNvPr id="38" name="Straight Connector 37"/>
          <p:cNvCxnSpPr/>
          <p:nvPr/>
        </p:nvCxnSpPr>
        <p:spPr>
          <a:xfrm rot="10800000">
            <a:off x="10463743" y="4414553"/>
            <a:ext cx="609600" cy="2090"/>
          </a:xfrm>
          <a:prstGeom prst="line">
            <a:avLst/>
          </a:prstGeom>
        </p:spPr>
        <p:style>
          <a:lnRef idx="3">
            <a:schemeClr val="dk1"/>
          </a:lnRef>
          <a:fillRef idx="0">
            <a:schemeClr val="dk1"/>
          </a:fillRef>
          <a:effectRef idx="2">
            <a:schemeClr val="dk1"/>
          </a:effectRef>
          <a:fontRef idx="minor">
            <a:schemeClr val="tx1"/>
          </a:fontRef>
        </p:style>
      </p:cxnSp>
      <p:cxnSp>
        <p:nvCxnSpPr>
          <p:cNvPr id="40" name="Straight Connector 39"/>
          <p:cNvCxnSpPr/>
          <p:nvPr/>
        </p:nvCxnSpPr>
        <p:spPr>
          <a:xfrm rot="10800000">
            <a:off x="6503459" y="4416643"/>
            <a:ext cx="609600" cy="2090"/>
          </a:xfrm>
          <a:prstGeom prst="line">
            <a:avLst/>
          </a:prstGeom>
        </p:spPr>
        <p:style>
          <a:lnRef idx="3">
            <a:schemeClr val="dk1"/>
          </a:lnRef>
          <a:fillRef idx="0">
            <a:schemeClr val="dk1"/>
          </a:fillRef>
          <a:effectRef idx="2">
            <a:schemeClr val="dk1"/>
          </a:effectRef>
          <a:fontRef idx="minor">
            <a:schemeClr val="tx1"/>
          </a:fontRef>
        </p:style>
      </p:cxnSp>
      <p:cxnSp>
        <p:nvCxnSpPr>
          <p:cNvPr id="41" name="Straight Connector 40"/>
          <p:cNvCxnSpPr/>
          <p:nvPr/>
        </p:nvCxnSpPr>
        <p:spPr>
          <a:xfrm rot="5400000" flipH="1" flipV="1">
            <a:off x="4998368" y="2913643"/>
            <a:ext cx="3009122" cy="1059"/>
          </a:xfrm>
          <a:prstGeom prst="line">
            <a:avLst/>
          </a:prstGeom>
        </p:spPr>
        <p:style>
          <a:lnRef idx="3">
            <a:schemeClr val="dk1"/>
          </a:lnRef>
          <a:fillRef idx="0">
            <a:schemeClr val="dk1"/>
          </a:fillRef>
          <a:effectRef idx="2">
            <a:schemeClr val="dk1"/>
          </a:effectRef>
          <a:fontRef idx="minor">
            <a:schemeClr val="tx1"/>
          </a:fontRef>
        </p:style>
      </p:cxnSp>
      <p:cxnSp>
        <p:nvCxnSpPr>
          <p:cNvPr id="42" name="Straight Connector 41"/>
          <p:cNvCxnSpPr/>
          <p:nvPr/>
        </p:nvCxnSpPr>
        <p:spPr>
          <a:xfrm rot="5400000" flipH="1" flipV="1">
            <a:off x="9570368" y="2913643"/>
            <a:ext cx="3009122" cy="1059"/>
          </a:xfrm>
          <a:prstGeom prst="line">
            <a:avLst/>
          </a:prstGeom>
        </p:spPr>
        <p:style>
          <a:lnRef idx="3">
            <a:schemeClr val="dk1"/>
          </a:lnRef>
          <a:fillRef idx="0">
            <a:schemeClr val="dk1"/>
          </a:fillRef>
          <a:effectRef idx="2">
            <a:schemeClr val="dk1"/>
          </a:effectRef>
          <a:fontRef idx="minor">
            <a:schemeClr val="tx1"/>
          </a:fontRef>
        </p:style>
      </p:cxnSp>
      <p:sp>
        <p:nvSpPr>
          <p:cNvPr id="43" name="TextBox 42"/>
          <p:cNvSpPr txBox="1"/>
          <p:nvPr/>
        </p:nvSpPr>
        <p:spPr>
          <a:xfrm>
            <a:off x="6605059" y="1509881"/>
            <a:ext cx="4146743" cy="614959"/>
          </a:xfrm>
          <a:prstGeom prst="rect">
            <a:avLst/>
          </a:prstGeom>
          <a:noFill/>
        </p:spPr>
        <p:txBody>
          <a:bodyPr wrap="none" lIns="121332" tIns="60666" rIns="121332" bIns="60666" rtlCol="0">
            <a:spAutoFit/>
          </a:bodyPr>
          <a:lstStyle/>
          <a:p>
            <a:r>
              <a:rPr lang="en-US" sz="3200" b="1" dirty="0" smtClean="0"/>
              <a:t>0	1	0	0	0</a:t>
            </a:r>
            <a:endParaRPr lang="en-US" sz="3200" b="1" dirty="0"/>
          </a:p>
        </p:txBody>
      </p:sp>
      <p:sp>
        <p:nvSpPr>
          <p:cNvPr id="44" name="TextBox 43"/>
          <p:cNvSpPr txBox="1"/>
          <p:nvPr/>
        </p:nvSpPr>
        <p:spPr>
          <a:xfrm>
            <a:off x="6605059" y="2105622"/>
            <a:ext cx="4146743" cy="614959"/>
          </a:xfrm>
          <a:prstGeom prst="rect">
            <a:avLst/>
          </a:prstGeom>
          <a:noFill/>
        </p:spPr>
        <p:txBody>
          <a:bodyPr wrap="none" lIns="121332" tIns="60666" rIns="121332" bIns="60666" rtlCol="0">
            <a:spAutoFit/>
          </a:bodyPr>
          <a:lstStyle/>
          <a:p>
            <a:r>
              <a:rPr lang="en-US" sz="3200" b="1" dirty="0" smtClean="0"/>
              <a:t>1	0	0	0	0</a:t>
            </a:r>
            <a:endParaRPr lang="en-US" sz="3200" b="1" dirty="0"/>
          </a:p>
        </p:txBody>
      </p:sp>
      <p:sp>
        <p:nvSpPr>
          <p:cNvPr id="45" name="TextBox 44"/>
          <p:cNvSpPr txBox="1"/>
          <p:nvPr/>
        </p:nvSpPr>
        <p:spPr>
          <a:xfrm>
            <a:off x="6605059" y="2708282"/>
            <a:ext cx="4146743" cy="614959"/>
          </a:xfrm>
          <a:prstGeom prst="rect">
            <a:avLst/>
          </a:prstGeom>
          <a:noFill/>
        </p:spPr>
        <p:txBody>
          <a:bodyPr wrap="none" lIns="121332" tIns="60666" rIns="121332" bIns="60666" rtlCol="0">
            <a:spAutoFit/>
          </a:bodyPr>
          <a:lstStyle/>
          <a:p>
            <a:r>
              <a:rPr lang="en-US" sz="3200" b="1" dirty="0" smtClean="0"/>
              <a:t>0	0	0	0	0</a:t>
            </a:r>
            <a:endParaRPr lang="en-US" sz="3200" b="1" dirty="0"/>
          </a:p>
        </p:txBody>
      </p:sp>
      <p:sp>
        <p:nvSpPr>
          <p:cNvPr id="46" name="TextBox 45"/>
          <p:cNvSpPr txBox="1"/>
          <p:nvPr/>
        </p:nvSpPr>
        <p:spPr>
          <a:xfrm>
            <a:off x="6605059" y="3309897"/>
            <a:ext cx="4146743" cy="614959"/>
          </a:xfrm>
          <a:prstGeom prst="rect">
            <a:avLst/>
          </a:prstGeom>
          <a:noFill/>
        </p:spPr>
        <p:txBody>
          <a:bodyPr wrap="none" lIns="121332" tIns="60666" rIns="121332" bIns="60666" rtlCol="0">
            <a:spAutoFit/>
          </a:bodyPr>
          <a:lstStyle/>
          <a:p>
            <a:r>
              <a:rPr lang="en-US" sz="3200" b="1" dirty="0" smtClean="0"/>
              <a:t>0	0	0	0	0</a:t>
            </a:r>
            <a:endParaRPr lang="en-US" sz="3200" b="1" dirty="0"/>
          </a:p>
        </p:txBody>
      </p:sp>
      <p:sp>
        <p:nvSpPr>
          <p:cNvPr id="47" name="TextBox 46"/>
          <p:cNvSpPr txBox="1"/>
          <p:nvPr/>
        </p:nvSpPr>
        <p:spPr>
          <a:xfrm>
            <a:off x="6605059" y="3817119"/>
            <a:ext cx="4146743" cy="614959"/>
          </a:xfrm>
          <a:prstGeom prst="rect">
            <a:avLst/>
          </a:prstGeom>
          <a:noFill/>
        </p:spPr>
        <p:txBody>
          <a:bodyPr wrap="none" lIns="121332" tIns="60666" rIns="121332" bIns="60666" rtlCol="0">
            <a:spAutoFit/>
          </a:bodyPr>
          <a:lstStyle/>
          <a:p>
            <a:r>
              <a:rPr lang="en-US" sz="3200" b="1" dirty="0" smtClean="0"/>
              <a:t>0	0	0	0	0</a:t>
            </a:r>
            <a:endParaRPr lang="en-US" sz="3200" b="1" dirty="0"/>
          </a:p>
        </p:txBody>
      </p:sp>
      <p:sp>
        <p:nvSpPr>
          <p:cNvPr id="48" name="TextBox 47"/>
          <p:cNvSpPr txBox="1"/>
          <p:nvPr/>
        </p:nvSpPr>
        <p:spPr>
          <a:xfrm>
            <a:off x="6604000" y="909773"/>
            <a:ext cx="4146743" cy="614959"/>
          </a:xfrm>
          <a:prstGeom prst="rect">
            <a:avLst/>
          </a:prstGeom>
          <a:noFill/>
        </p:spPr>
        <p:txBody>
          <a:bodyPr wrap="none" lIns="121332" tIns="60666" rIns="121332" bIns="60666" rtlCol="0">
            <a:spAutoFit/>
          </a:bodyPr>
          <a:lstStyle/>
          <a:p>
            <a:r>
              <a:rPr lang="en-US" sz="3200" b="1" dirty="0" smtClean="0"/>
              <a:t>0	1	2	3	4</a:t>
            </a:r>
            <a:endParaRPr lang="en-US" sz="3200" b="1" dirty="0"/>
          </a:p>
        </p:txBody>
      </p:sp>
      <p:sp>
        <p:nvSpPr>
          <p:cNvPr id="49" name="TextBox 48"/>
          <p:cNvSpPr txBox="1"/>
          <p:nvPr/>
        </p:nvSpPr>
        <p:spPr>
          <a:xfrm>
            <a:off x="5792259" y="1510926"/>
            <a:ext cx="506941" cy="2995098"/>
          </a:xfrm>
          <a:prstGeom prst="rect">
            <a:avLst/>
          </a:prstGeom>
          <a:noFill/>
        </p:spPr>
        <p:txBody>
          <a:bodyPr wrap="square" lIns="121332" tIns="60666" rIns="121332" bIns="60666" rtlCol="0">
            <a:spAutoFit/>
          </a:bodyPr>
          <a:lstStyle/>
          <a:p>
            <a:pPr>
              <a:spcAft>
                <a:spcPts val="796"/>
              </a:spcAft>
            </a:pPr>
            <a:r>
              <a:rPr lang="en-US" sz="3200" b="1" dirty="0" smtClean="0"/>
              <a:t>0</a:t>
            </a:r>
          </a:p>
          <a:p>
            <a:pPr>
              <a:spcAft>
                <a:spcPts val="796"/>
              </a:spcAft>
            </a:pPr>
            <a:r>
              <a:rPr lang="en-US" sz="3200" b="1" dirty="0" smtClean="0"/>
              <a:t>1</a:t>
            </a:r>
          </a:p>
          <a:p>
            <a:pPr>
              <a:spcAft>
                <a:spcPts val="796"/>
              </a:spcAft>
            </a:pPr>
            <a:r>
              <a:rPr lang="en-US" sz="3200" b="1" dirty="0" smtClean="0"/>
              <a:t>2</a:t>
            </a:r>
          </a:p>
          <a:p>
            <a:pPr>
              <a:spcAft>
                <a:spcPts val="796"/>
              </a:spcAft>
            </a:pPr>
            <a:r>
              <a:rPr lang="en-US" sz="3200" b="1" dirty="0" smtClean="0"/>
              <a:t>3</a:t>
            </a:r>
          </a:p>
          <a:p>
            <a:pPr>
              <a:spcAft>
                <a:spcPts val="796"/>
              </a:spcAft>
            </a:pPr>
            <a:r>
              <a:rPr lang="en-US" sz="3200" b="1" dirty="0" smtClean="0"/>
              <a:t>4</a:t>
            </a:r>
            <a:endParaRPr lang="en-US" sz="3200"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2235200" y="1824691"/>
            <a:ext cx="711200" cy="701885"/>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0</a:t>
            </a:r>
            <a:endParaRPr lang="en-US" sz="2400" b="1" dirty="0"/>
          </a:p>
        </p:txBody>
      </p:sp>
      <p:sp>
        <p:nvSpPr>
          <p:cNvPr id="6" name="Oval 5"/>
          <p:cNvSpPr/>
          <p:nvPr/>
        </p:nvSpPr>
        <p:spPr>
          <a:xfrm>
            <a:off x="2235200" y="4933038"/>
            <a:ext cx="711200" cy="701885"/>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4</a:t>
            </a:r>
            <a:endParaRPr lang="en-US" sz="2400" b="1" dirty="0"/>
          </a:p>
        </p:txBody>
      </p:sp>
      <p:sp>
        <p:nvSpPr>
          <p:cNvPr id="7" name="Oval 6"/>
          <p:cNvSpPr/>
          <p:nvPr/>
        </p:nvSpPr>
        <p:spPr>
          <a:xfrm>
            <a:off x="914400" y="3328730"/>
            <a:ext cx="711200" cy="701885"/>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1</a:t>
            </a:r>
            <a:endParaRPr lang="en-US" sz="2400" b="1" dirty="0"/>
          </a:p>
        </p:txBody>
      </p:sp>
      <p:sp>
        <p:nvSpPr>
          <p:cNvPr id="8" name="Oval 7"/>
          <p:cNvSpPr/>
          <p:nvPr/>
        </p:nvSpPr>
        <p:spPr>
          <a:xfrm>
            <a:off x="2235200" y="3328730"/>
            <a:ext cx="711200" cy="701885"/>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2</a:t>
            </a:r>
            <a:endParaRPr lang="en-US" sz="2400" b="1" dirty="0"/>
          </a:p>
        </p:txBody>
      </p:sp>
      <p:sp>
        <p:nvSpPr>
          <p:cNvPr id="9" name="Oval 8"/>
          <p:cNvSpPr/>
          <p:nvPr/>
        </p:nvSpPr>
        <p:spPr>
          <a:xfrm>
            <a:off x="3556000" y="3328730"/>
            <a:ext cx="711200" cy="701885"/>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3</a:t>
            </a:r>
            <a:endParaRPr lang="en-US" sz="2400" b="1" dirty="0"/>
          </a:p>
        </p:txBody>
      </p:sp>
      <p:cxnSp>
        <p:nvCxnSpPr>
          <p:cNvPr id="10" name="Straight Connector 9"/>
          <p:cNvCxnSpPr>
            <a:stCxn id="5" idx="3"/>
            <a:endCxn id="7" idx="7"/>
          </p:cNvCxnSpPr>
          <p:nvPr/>
        </p:nvCxnSpPr>
        <p:spPr>
          <a:xfrm rot="5400000">
            <a:off x="1426534" y="2518700"/>
            <a:ext cx="1007732" cy="81790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1" name="Straight Connector 10"/>
          <p:cNvCxnSpPr>
            <a:stCxn id="6" idx="1"/>
            <a:endCxn id="7" idx="5"/>
          </p:cNvCxnSpPr>
          <p:nvPr/>
        </p:nvCxnSpPr>
        <p:spPr>
          <a:xfrm rot="16200000" flipV="1">
            <a:off x="1376399" y="4072873"/>
            <a:ext cx="1108002" cy="81790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2" name="Straight Connector 11"/>
          <p:cNvCxnSpPr>
            <a:stCxn id="9" idx="1"/>
            <a:endCxn id="5" idx="5"/>
          </p:cNvCxnSpPr>
          <p:nvPr/>
        </p:nvCxnSpPr>
        <p:spPr>
          <a:xfrm rot="16200000" flipV="1">
            <a:off x="2747334" y="2518700"/>
            <a:ext cx="1007732" cy="81790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3" name="Straight Connector 12"/>
          <p:cNvCxnSpPr>
            <a:stCxn id="6" idx="7"/>
            <a:endCxn id="9" idx="3"/>
          </p:cNvCxnSpPr>
          <p:nvPr/>
        </p:nvCxnSpPr>
        <p:spPr>
          <a:xfrm rot="5400000" flipH="1" flipV="1">
            <a:off x="2697199" y="4072873"/>
            <a:ext cx="1108002" cy="81790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4" name="Straight Connector 13"/>
          <p:cNvCxnSpPr>
            <a:stCxn id="8" idx="4"/>
            <a:endCxn id="6" idx="0"/>
          </p:cNvCxnSpPr>
          <p:nvPr/>
        </p:nvCxnSpPr>
        <p:spPr>
          <a:xfrm rot="5400000">
            <a:off x="2139589" y="4481813"/>
            <a:ext cx="902423" cy="211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5" name="Straight Connector 14"/>
          <p:cNvCxnSpPr>
            <a:stCxn id="5" idx="4"/>
            <a:endCxn id="8" idx="0"/>
          </p:cNvCxnSpPr>
          <p:nvPr/>
        </p:nvCxnSpPr>
        <p:spPr>
          <a:xfrm rot="5400000">
            <a:off x="2189723" y="2927639"/>
            <a:ext cx="802154" cy="211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39" name="TextBox 38"/>
          <p:cNvSpPr txBox="1"/>
          <p:nvPr/>
        </p:nvSpPr>
        <p:spPr>
          <a:xfrm>
            <a:off x="5689600" y="4714884"/>
            <a:ext cx="6096000" cy="953514"/>
          </a:xfrm>
          <a:prstGeom prst="rect">
            <a:avLst/>
          </a:prstGeom>
          <a:noFill/>
        </p:spPr>
        <p:txBody>
          <a:bodyPr wrap="square" lIns="121332" tIns="60666" rIns="121332" bIns="60666" rtlCol="0">
            <a:spAutoFit/>
          </a:bodyPr>
          <a:lstStyle/>
          <a:p>
            <a:r>
              <a:rPr lang="en-US" sz="2700" b="1" dirty="0" smtClean="0"/>
              <a:t>Edge 0-&gt;2. So, mark 1 A[0][2] and A[2][0].</a:t>
            </a:r>
            <a:endParaRPr lang="en-US" sz="2700" b="1" dirty="0"/>
          </a:p>
        </p:txBody>
      </p:sp>
      <p:sp>
        <p:nvSpPr>
          <p:cNvPr id="30" name="TextBox 29">
            <a:extLst>
              <a:ext uri="{FF2B5EF4-FFF2-40B4-BE49-F238E27FC236}">
                <a16:creationId xmlns="" xmlns:a16="http://schemas.microsoft.com/office/drawing/2014/main" id="{AA635DAA-35C4-4438-9D75-515C2C193139}"/>
              </a:ext>
            </a:extLst>
          </p:cNvPr>
          <p:cNvSpPr txBox="1"/>
          <p:nvPr/>
        </p:nvSpPr>
        <p:spPr>
          <a:xfrm>
            <a:off x="526224" y="769163"/>
            <a:ext cx="11136326" cy="830997"/>
          </a:xfrm>
          <a:prstGeom prst="rect">
            <a:avLst/>
          </a:prstGeom>
          <a:noFill/>
        </p:spPr>
        <p:txBody>
          <a:bodyPr wrap="square" rtlCol="0">
            <a:spAutoFit/>
          </a:bodyPr>
          <a:lstStyle/>
          <a:p>
            <a:r>
              <a:rPr lang="en-US" sz="4800" b="1" dirty="0" smtClean="0">
                <a:latin typeface="Nunito Sans" panose="00000500000000000000" pitchFamily="2" charset="0"/>
              </a:rPr>
              <a:t>Adjacency Matrix</a:t>
            </a:r>
            <a:endParaRPr lang="en-US" sz="4500" b="1" dirty="0">
              <a:latin typeface="Nunito Sans" panose="00000500000000000000" pitchFamily="2" charset="0"/>
            </a:endParaRPr>
          </a:p>
        </p:txBody>
      </p:sp>
      <p:sp>
        <p:nvSpPr>
          <p:cNvPr id="31" name="Rectangle 30">
            <a:extLst>
              <a:ext uri="{FF2B5EF4-FFF2-40B4-BE49-F238E27FC236}">
                <a16:creationId xmlns=""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cxnSp>
        <p:nvCxnSpPr>
          <p:cNvPr id="34" name="Straight Connector 33"/>
          <p:cNvCxnSpPr/>
          <p:nvPr/>
        </p:nvCxnSpPr>
        <p:spPr>
          <a:xfrm rot="10800000">
            <a:off x="6503459" y="1409611"/>
            <a:ext cx="609600" cy="2090"/>
          </a:xfrm>
          <a:prstGeom prst="line">
            <a:avLst/>
          </a:prstGeom>
        </p:spPr>
        <p:style>
          <a:lnRef idx="3">
            <a:schemeClr val="dk1"/>
          </a:lnRef>
          <a:fillRef idx="0">
            <a:schemeClr val="dk1"/>
          </a:fillRef>
          <a:effectRef idx="2">
            <a:schemeClr val="dk1"/>
          </a:effectRef>
          <a:fontRef idx="minor">
            <a:schemeClr val="tx1"/>
          </a:fontRef>
        </p:style>
      </p:cxnSp>
      <p:cxnSp>
        <p:nvCxnSpPr>
          <p:cNvPr id="37" name="Straight Connector 36"/>
          <p:cNvCxnSpPr/>
          <p:nvPr/>
        </p:nvCxnSpPr>
        <p:spPr>
          <a:xfrm rot="10800000">
            <a:off x="10463741" y="1409613"/>
            <a:ext cx="609600" cy="2090"/>
          </a:xfrm>
          <a:prstGeom prst="line">
            <a:avLst/>
          </a:prstGeom>
        </p:spPr>
        <p:style>
          <a:lnRef idx="3">
            <a:schemeClr val="dk1"/>
          </a:lnRef>
          <a:fillRef idx="0">
            <a:schemeClr val="dk1"/>
          </a:fillRef>
          <a:effectRef idx="2">
            <a:schemeClr val="dk1"/>
          </a:effectRef>
          <a:fontRef idx="minor">
            <a:schemeClr val="tx1"/>
          </a:fontRef>
        </p:style>
      </p:cxnSp>
      <p:cxnSp>
        <p:nvCxnSpPr>
          <p:cNvPr id="38" name="Straight Connector 37"/>
          <p:cNvCxnSpPr/>
          <p:nvPr/>
        </p:nvCxnSpPr>
        <p:spPr>
          <a:xfrm rot="10800000">
            <a:off x="10463743" y="4414553"/>
            <a:ext cx="609600" cy="2090"/>
          </a:xfrm>
          <a:prstGeom prst="line">
            <a:avLst/>
          </a:prstGeom>
        </p:spPr>
        <p:style>
          <a:lnRef idx="3">
            <a:schemeClr val="dk1"/>
          </a:lnRef>
          <a:fillRef idx="0">
            <a:schemeClr val="dk1"/>
          </a:fillRef>
          <a:effectRef idx="2">
            <a:schemeClr val="dk1"/>
          </a:effectRef>
          <a:fontRef idx="minor">
            <a:schemeClr val="tx1"/>
          </a:fontRef>
        </p:style>
      </p:cxnSp>
      <p:cxnSp>
        <p:nvCxnSpPr>
          <p:cNvPr id="40" name="Straight Connector 39"/>
          <p:cNvCxnSpPr/>
          <p:nvPr/>
        </p:nvCxnSpPr>
        <p:spPr>
          <a:xfrm rot="10800000">
            <a:off x="6503459" y="4416643"/>
            <a:ext cx="609600" cy="2090"/>
          </a:xfrm>
          <a:prstGeom prst="line">
            <a:avLst/>
          </a:prstGeom>
        </p:spPr>
        <p:style>
          <a:lnRef idx="3">
            <a:schemeClr val="dk1"/>
          </a:lnRef>
          <a:fillRef idx="0">
            <a:schemeClr val="dk1"/>
          </a:fillRef>
          <a:effectRef idx="2">
            <a:schemeClr val="dk1"/>
          </a:effectRef>
          <a:fontRef idx="minor">
            <a:schemeClr val="tx1"/>
          </a:fontRef>
        </p:style>
      </p:cxnSp>
      <p:cxnSp>
        <p:nvCxnSpPr>
          <p:cNvPr id="41" name="Straight Connector 40"/>
          <p:cNvCxnSpPr/>
          <p:nvPr/>
        </p:nvCxnSpPr>
        <p:spPr>
          <a:xfrm rot="5400000" flipH="1" flipV="1">
            <a:off x="4998368" y="2913643"/>
            <a:ext cx="3009122" cy="1059"/>
          </a:xfrm>
          <a:prstGeom prst="line">
            <a:avLst/>
          </a:prstGeom>
        </p:spPr>
        <p:style>
          <a:lnRef idx="3">
            <a:schemeClr val="dk1"/>
          </a:lnRef>
          <a:fillRef idx="0">
            <a:schemeClr val="dk1"/>
          </a:fillRef>
          <a:effectRef idx="2">
            <a:schemeClr val="dk1"/>
          </a:effectRef>
          <a:fontRef idx="minor">
            <a:schemeClr val="tx1"/>
          </a:fontRef>
        </p:style>
      </p:cxnSp>
      <p:cxnSp>
        <p:nvCxnSpPr>
          <p:cNvPr id="42" name="Straight Connector 41"/>
          <p:cNvCxnSpPr/>
          <p:nvPr/>
        </p:nvCxnSpPr>
        <p:spPr>
          <a:xfrm rot="5400000" flipH="1" flipV="1">
            <a:off x="9570368" y="2913643"/>
            <a:ext cx="3009122" cy="1059"/>
          </a:xfrm>
          <a:prstGeom prst="line">
            <a:avLst/>
          </a:prstGeom>
        </p:spPr>
        <p:style>
          <a:lnRef idx="3">
            <a:schemeClr val="dk1"/>
          </a:lnRef>
          <a:fillRef idx="0">
            <a:schemeClr val="dk1"/>
          </a:fillRef>
          <a:effectRef idx="2">
            <a:schemeClr val="dk1"/>
          </a:effectRef>
          <a:fontRef idx="minor">
            <a:schemeClr val="tx1"/>
          </a:fontRef>
        </p:style>
      </p:cxnSp>
      <p:sp>
        <p:nvSpPr>
          <p:cNvPr id="43" name="TextBox 42"/>
          <p:cNvSpPr txBox="1"/>
          <p:nvPr/>
        </p:nvSpPr>
        <p:spPr>
          <a:xfrm>
            <a:off x="6605059" y="1509881"/>
            <a:ext cx="4146743" cy="614959"/>
          </a:xfrm>
          <a:prstGeom prst="rect">
            <a:avLst/>
          </a:prstGeom>
          <a:noFill/>
        </p:spPr>
        <p:txBody>
          <a:bodyPr wrap="none" lIns="121332" tIns="60666" rIns="121332" bIns="60666" rtlCol="0">
            <a:spAutoFit/>
          </a:bodyPr>
          <a:lstStyle/>
          <a:p>
            <a:r>
              <a:rPr lang="en-US" sz="3200" b="1" dirty="0" smtClean="0"/>
              <a:t>0	1	1	0	0</a:t>
            </a:r>
            <a:endParaRPr lang="en-US" sz="3200" b="1" dirty="0"/>
          </a:p>
        </p:txBody>
      </p:sp>
      <p:sp>
        <p:nvSpPr>
          <p:cNvPr id="44" name="TextBox 43"/>
          <p:cNvSpPr txBox="1"/>
          <p:nvPr/>
        </p:nvSpPr>
        <p:spPr>
          <a:xfrm>
            <a:off x="6605059" y="2105622"/>
            <a:ext cx="4146743" cy="614959"/>
          </a:xfrm>
          <a:prstGeom prst="rect">
            <a:avLst/>
          </a:prstGeom>
          <a:noFill/>
        </p:spPr>
        <p:txBody>
          <a:bodyPr wrap="none" lIns="121332" tIns="60666" rIns="121332" bIns="60666" rtlCol="0">
            <a:spAutoFit/>
          </a:bodyPr>
          <a:lstStyle/>
          <a:p>
            <a:r>
              <a:rPr lang="en-US" sz="3200" b="1" dirty="0" smtClean="0"/>
              <a:t>1	0	0	0	0</a:t>
            </a:r>
            <a:endParaRPr lang="en-US" sz="3200" b="1" dirty="0"/>
          </a:p>
        </p:txBody>
      </p:sp>
      <p:sp>
        <p:nvSpPr>
          <p:cNvPr id="45" name="TextBox 44"/>
          <p:cNvSpPr txBox="1"/>
          <p:nvPr/>
        </p:nvSpPr>
        <p:spPr>
          <a:xfrm>
            <a:off x="6605059" y="2708282"/>
            <a:ext cx="4146743" cy="614959"/>
          </a:xfrm>
          <a:prstGeom prst="rect">
            <a:avLst/>
          </a:prstGeom>
          <a:noFill/>
        </p:spPr>
        <p:txBody>
          <a:bodyPr wrap="none" lIns="121332" tIns="60666" rIns="121332" bIns="60666" rtlCol="0">
            <a:spAutoFit/>
          </a:bodyPr>
          <a:lstStyle/>
          <a:p>
            <a:r>
              <a:rPr lang="en-US" sz="3200" b="1" dirty="0" smtClean="0"/>
              <a:t>1	0	0	0	0</a:t>
            </a:r>
            <a:endParaRPr lang="en-US" sz="3200" b="1" dirty="0"/>
          </a:p>
        </p:txBody>
      </p:sp>
      <p:sp>
        <p:nvSpPr>
          <p:cNvPr id="46" name="TextBox 45"/>
          <p:cNvSpPr txBox="1"/>
          <p:nvPr/>
        </p:nvSpPr>
        <p:spPr>
          <a:xfrm>
            <a:off x="6605059" y="3309897"/>
            <a:ext cx="4146743" cy="614959"/>
          </a:xfrm>
          <a:prstGeom prst="rect">
            <a:avLst/>
          </a:prstGeom>
          <a:noFill/>
        </p:spPr>
        <p:txBody>
          <a:bodyPr wrap="none" lIns="121332" tIns="60666" rIns="121332" bIns="60666" rtlCol="0">
            <a:spAutoFit/>
          </a:bodyPr>
          <a:lstStyle/>
          <a:p>
            <a:r>
              <a:rPr lang="en-US" sz="3200" b="1" dirty="0" smtClean="0"/>
              <a:t>0	0	0	0	0</a:t>
            </a:r>
            <a:endParaRPr lang="en-US" sz="3200" b="1" dirty="0"/>
          </a:p>
        </p:txBody>
      </p:sp>
      <p:sp>
        <p:nvSpPr>
          <p:cNvPr id="47" name="TextBox 46"/>
          <p:cNvSpPr txBox="1"/>
          <p:nvPr/>
        </p:nvSpPr>
        <p:spPr>
          <a:xfrm>
            <a:off x="6605059" y="3817119"/>
            <a:ext cx="4146743" cy="614959"/>
          </a:xfrm>
          <a:prstGeom prst="rect">
            <a:avLst/>
          </a:prstGeom>
          <a:noFill/>
        </p:spPr>
        <p:txBody>
          <a:bodyPr wrap="none" lIns="121332" tIns="60666" rIns="121332" bIns="60666" rtlCol="0">
            <a:spAutoFit/>
          </a:bodyPr>
          <a:lstStyle/>
          <a:p>
            <a:r>
              <a:rPr lang="en-US" sz="3200" b="1" dirty="0" smtClean="0"/>
              <a:t>0	0	0	0	0</a:t>
            </a:r>
            <a:endParaRPr lang="en-US" sz="3200" b="1" dirty="0"/>
          </a:p>
        </p:txBody>
      </p:sp>
      <p:sp>
        <p:nvSpPr>
          <p:cNvPr id="48" name="TextBox 47"/>
          <p:cNvSpPr txBox="1"/>
          <p:nvPr/>
        </p:nvSpPr>
        <p:spPr>
          <a:xfrm>
            <a:off x="6604000" y="909773"/>
            <a:ext cx="4146743" cy="614959"/>
          </a:xfrm>
          <a:prstGeom prst="rect">
            <a:avLst/>
          </a:prstGeom>
          <a:noFill/>
        </p:spPr>
        <p:txBody>
          <a:bodyPr wrap="none" lIns="121332" tIns="60666" rIns="121332" bIns="60666" rtlCol="0">
            <a:spAutoFit/>
          </a:bodyPr>
          <a:lstStyle/>
          <a:p>
            <a:r>
              <a:rPr lang="en-US" sz="3200" b="1" dirty="0" smtClean="0"/>
              <a:t>0	1	2	3	4</a:t>
            </a:r>
            <a:endParaRPr lang="en-US" sz="3200" b="1" dirty="0"/>
          </a:p>
        </p:txBody>
      </p:sp>
      <p:sp>
        <p:nvSpPr>
          <p:cNvPr id="49" name="TextBox 48"/>
          <p:cNvSpPr txBox="1"/>
          <p:nvPr/>
        </p:nvSpPr>
        <p:spPr>
          <a:xfrm>
            <a:off x="5792259" y="1510926"/>
            <a:ext cx="506941" cy="2995098"/>
          </a:xfrm>
          <a:prstGeom prst="rect">
            <a:avLst/>
          </a:prstGeom>
          <a:noFill/>
        </p:spPr>
        <p:txBody>
          <a:bodyPr wrap="square" lIns="121332" tIns="60666" rIns="121332" bIns="60666" rtlCol="0">
            <a:spAutoFit/>
          </a:bodyPr>
          <a:lstStyle/>
          <a:p>
            <a:pPr>
              <a:spcAft>
                <a:spcPts val="796"/>
              </a:spcAft>
            </a:pPr>
            <a:r>
              <a:rPr lang="en-US" sz="3200" b="1" dirty="0" smtClean="0"/>
              <a:t>0</a:t>
            </a:r>
          </a:p>
          <a:p>
            <a:pPr>
              <a:spcAft>
                <a:spcPts val="796"/>
              </a:spcAft>
            </a:pPr>
            <a:r>
              <a:rPr lang="en-US" sz="3200" b="1" dirty="0" smtClean="0"/>
              <a:t>1</a:t>
            </a:r>
          </a:p>
          <a:p>
            <a:pPr>
              <a:spcAft>
                <a:spcPts val="796"/>
              </a:spcAft>
            </a:pPr>
            <a:r>
              <a:rPr lang="en-US" sz="3200" b="1" dirty="0" smtClean="0"/>
              <a:t>2</a:t>
            </a:r>
          </a:p>
          <a:p>
            <a:pPr>
              <a:spcAft>
                <a:spcPts val="796"/>
              </a:spcAft>
            </a:pPr>
            <a:r>
              <a:rPr lang="en-US" sz="3200" b="1" dirty="0" smtClean="0"/>
              <a:t>3</a:t>
            </a:r>
          </a:p>
          <a:p>
            <a:pPr>
              <a:spcAft>
                <a:spcPts val="796"/>
              </a:spcAft>
            </a:pPr>
            <a:r>
              <a:rPr lang="en-US" sz="3200" b="1" dirty="0" smtClean="0"/>
              <a:t>4</a:t>
            </a:r>
            <a:endParaRPr lang="en-US" sz="32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26577"/>
            <a:ext cx="10972800" cy="1143000"/>
          </a:xfrm>
        </p:spPr>
        <p:txBody>
          <a:bodyPr/>
          <a:lstStyle/>
          <a:p>
            <a:r>
              <a:rPr lang="en-US" b="1" dirty="0" smtClean="0"/>
              <a:t>GRAPHS</a:t>
            </a:r>
            <a:endParaRPr lang="en-US" b="1" dirty="0"/>
          </a:p>
        </p:txBody>
      </p:sp>
      <p:pic>
        <p:nvPicPr>
          <p:cNvPr id="5" name="Picture 4"/>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2235200" y="1824691"/>
            <a:ext cx="711200" cy="701885"/>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0</a:t>
            </a:r>
            <a:endParaRPr lang="en-US" sz="2400" b="1" dirty="0"/>
          </a:p>
        </p:txBody>
      </p:sp>
      <p:sp>
        <p:nvSpPr>
          <p:cNvPr id="6" name="Oval 5"/>
          <p:cNvSpPr/>
          <p:nvPr/>
        </p:nvSpPr>
        <p:spPr>
          <a:xfrm>
            <a:off x="2235200" y="4933038"/>
            <a:ext cx="711200" cy="701885"/>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4</a:t>
            </a:r>
            <a:endParaRPr lang="en-US" sz="2400" b="1" dirty="0"/>
          </a:p>
        </p:txBody>
      </p:sp>
      <p:sp>
        <p:nvSpPr>
          <p:cNvPr id="7" name="Oval 6"/>
          <p:cNvSpPr/>
          <p:nvPr/>
        </p:nvSpPr>
        <p:spPr>
          <a:xfrm>
            <a:off x="914400" y="3328730"/>
            <a:ext cx="711200" cy="701885"/>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1</a:t>
            </a:r>
            <a:endParaRPr lang="en-US" sz="2400" b="1" dirty="0"/>
          </a:p>
        </p:txBody>
      </p:sp>
      <p:sp>
        <p:nvSpPr>
          <p:cNvPr id="8" name="Oval 7"/>
          <p:cNvSpPr/>
          <p:nvPr/>
        </p:nvSpPr>
        <p:spPr>
          <a:xfrm>
            <a:off x="2235200" y="3328730"/>
            <a:ext cx="711200" cy="701885"/>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2</a:t>
            </a:r>
            <a:endParaRPr lang="en-US" sz="2400" b="1" dirty="0"/>
          </a:p>
        </p:txBody>
      </p:sp>
      <p:sp>
        <p:nvSpPr>
          <p:cNvPr id="9" name="Oval 8"/>
          <p:cNvSpPr/>
          <p:nvPr/>
        </p:nvSpPr>
        <p:spPr>
          <a:xfrm>
            <a:off x="3556000" y="3328730"/>
            <a:ext cx="711200" cy="701885"/>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3</a:t>
            </a:r>
            <a:endParaRPr lang="en-US" sz="2400" b="1" dirty="0"/>
          </a:p>
        </p:txBody>
      </p:sp>
      <p:cxnSp>
        <p:nvCxnSpPr>
          <p:cNvPr id="10" name="Straight Connector 9"/>
          <p:cNvCxnSpPr>
            <a:stCxn id="5" idx="3"/>
            <a:endCxn id="7" idx="7"/>
          </p:cNvCxnSpPr>
          <p:nvPr/>
        </p:nvCxnSpPr>
        <p:spPr>
          <a:xfrm rot="5400000">
            <a:off x="1426534" y="2518700"/>
            <a:ext cx="1007732" cy="81790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1" name="Straight Connector 10"/>
          <p:cNvCxnSpPr>
            <a:stCxn id="6" idx="1"/>
            <a:endCxn id="7" idx="5"/>
          </p:cNvCxnSpPr>
          <p:nvPr/>
        </p:nvCxnSpPr>
        <p:spPr>
          <a:xfrm rot="16200000" flipV="1">
            <a:off x="1376399" y="4072873"/>
            <a:ext cx="1108002" cy="81790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2" name="Straight Connector 11"/>
          <p:cNvCxnSpPr>
            <a:stCxn id="9" idx="1"/>
            <a:endCxn id="5" idx="5"/>
          </p:cNvCxnSpPr>
          <p:nvPr/>
        </p:nvCxnSpPr>
        <p:spPr>
          <a:xfrm rot="16200000" flipV="1">
            <a:off x="2747334" y="2518700"/>
            <a:ext cx="1007732" cy="81790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3" name="Straight Connector 12"/>
          <p:cNvCxnSpPr>
            <a:stCxn id="6" idx="7"/>
            <a:endCxn id="9" idx="3"/>
          </p:cNvCxnSpPr>
          <p:nvPr/>
        </p:nvCxnSpPr>
        <p:spPr>
          <a:xfrm rot="5400000" flipH="1" flipV="1">
            <a:off x="2697199" y="4072873"/>
            <a:ext cx="1108002" cy="81790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4" name="Straight Connector 13"/>
          <p:cNvCxnSpPr>
            <a:stCxn id="8" idx="4"/>
            <a:endCxn id="6" idx="0"/>
          </p:cNvCxnSpPr>
          <p:nvPr/>
        </p:nvCxnSpPr>
        <p:spPr>
          <a:xfrm rot="5400000">
            <a:off x="2139589" y="4481813"/>
            <a:ext cx="902423" cy="211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5" name="Straight Connector 14"/>
          <p:cNvCxnSpPr>
            <a:stCxn id="5" idx="4"/>
            <a:endCxn id="8" idx="0"/>
          </p:cNvCxnSpPr>
          <p:nvPr/>
        </p:nvCxnSpPr>
        <p:spPr>
          <a:xfrm rot="5400000">
            <a:off x="2189723" y="2927639"/>
            <a:ext cx="802154" cy="211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30" name="TextBox 29">
            <a:extLst>
              <a:ext uri="{FF2B5EF4-FFF2-40B4-BE49-F238E27FC236}">
                <a16:creationId xmlns="" xmlns:a16="http://schemas.microsoft.com/office/drawing/2014/main" id="{AA635DAA-35C4-4438-9D75-515C2C193139}"/>
              </a:ext>
            </a:extLst>
          </p:cNvPr>
          <p:cNvSpPr txBox="1"/>
          <p:nvPr/>
        </p:nvSpPr>
        <p:spPr>
          <a:xfrm>
            <a:off x="526224" y="769163"/>
            <a:ext cx="11136326" cy="830997"/>
          </a:xfrm>
          <a:prstGeom prst="rect">
            <a:avLst/>
          </a:prstGeom>
          <a:noFill/>
        </p:spPr>
        <p:txBody>
          <a:bodyPr wrap="square" rtlCol="0">
            <a:spAutoFit/>
          </a:bodyPr>
          <a:lstStyle/>
          <a:p>
            <a:r>
              <a:rPr lang="en-US" sz="4800" b="1" dirty="0" smtClean="0">
                <a:latin typeface="Nunito Sans" panose="00000500000000000000" pitchFamily="2" charset="0"/>
              </a:rPr>
              <a:t>Adjacency Matrix</a:t>
            </a:r>
            <a:endParaRPr lang="en-US" sz="4500" b="1" dirty="0">
              <a:latin typeface="Nunito Sans" panose="00000500000000000000" pitchFamily="2" charset="0"/>
            </a:endParaRPr>
          </a:p>
        </p:txBody>
      </p:sp>
      <p:sp>
        <p:nvSpPr>
          <p:cNvPr id="31" name="Rectangle 30">
            <a:extLst>
              <a:ext uri="{FF2B5EF4-FFF2-40B4-BE49-F238E27FC236}">
                <a16:creationId xmlns=""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cxnSp>
        <p:nvCxnSpPr>
          <p:cNvPr id="34" name="Straight Connector 33"/>
          <p:cNvCxnSpPr/>
          <p:nvPr/>
        </p:nvCxnSpPr>
        <p:spPr>
          <a:xfrm rot="10800000">
            <a:off x="6503459" y="1409611"/>
            <a:ext cx="609600" cy="2090"/>
          </a:xfrm>
          <a:prstGeom prst="line">
            <a:avLst/>
          </a:prstGeom>
        </p:spPr>
        <p:style>
          <a:lnRef idx="3">
            <a:schemeClr val="dk1"/>
          </a:lnRef>
          <a:fillRef idx="0">
            <a:schemeClr val="dk1"/>
          </a:fillRef>
          <a:effectRef idx="2">
            <a:schemeClr val="dk1"/>
          </a:effectRef>
          <a:fontRef idx="minor">
            <a:schemeClr val="tx1"/>
          </a:fontRef>
        </p:style>
      </p:cxnSp>
      <p:cxnSp>
        <p:nvCxnSpPr>
          <p:cNvPr id="37" name="Straight Connector 36"/>
          <p:cNvCxnSpPr/>
          <p:nvPr/>
        </p:nvCxnSpPr>
        <p:spPr>
          <a:xfrm rot="10800000">
            <a:off x="10463741" y="1409613"/>
            <a:ext cx="609600" cy="2090"/>
          </a:xfrm>
          <a:prstGeom prst="line">
            <a:avLst/>
          </a:prstGeom>
        </p:spPr>
        <p:style>
          <a:lnRef idx="3">
            <a:schemeClr val="dk1"/>
          </a:lnRef>
          <a:fillRef idx="0">
            <a:schemeClr val="dk1"/>
          </a:fillRef>
          <a:effectRef idx="2">
            <a:schemeClr val="dk1"/>
          </a:effectRef>
          <a:fontRef idx="minor">
            <a:schemeClr val="tx1"/>
          </a:fontRef>
        </p:style>
      </p:cxnSp>
      <p:cxnSp>
        <p:nvCxnSpPr>
          <p:cNvPr id="38" name="Straight Connector 37"/>
          <p:cNvCxnSpPr/>
          <p:nvPr/>
        </p:nvCxnSpPr>
        <p:spPr>
          <a:xfrm rot="10800000">
            <a:off x="10463743" y="4414553"/>
            <a:ext cx="609600" cy="2090"/>
          </a:xfrm>
          <a:prstGeom prst="line">
            <a:avLst/>
          </a:prstGeom>
        </p:spPr>
        <p:style>
          <a:lnRef idx="3">
            <a:schemeClr val="dk1"/>
          </a:lnRef>
          <a:fillRef idx="0">
            <a:schemeClr val="dk1"/>
          </a:fillRef>
          <a:effectRef idx="2">
            <a:schemeClr val="dk1"/>
          </a:effectRef>
          <a:fontRef idx="minor">
            <a:schemeClr val="tx1"/>
          </a:fontRef>
        </p:style>
      </p:cxnSp>
      <p:cxnSp>
        <p:nvCxnSpPr>
          <p:cNvPr id="40" name="Straight Connector 39"/>
          <p:cNvCxnSpPr/>
          <p:nvPr/>
        </p:nvCxnSpPr>
        <p:spPr>
          <a:xfrm rot="10800000">
            <a:off x="6503459" y="4416643"/>
            <a:ext cx="609600" cy="2090"/>
          </a:xfrm>
          <a:prstGeom prst="line">
            <a:avLst/>
          </a:prstGeom>
        </p:spPr>
        <p:style>
          <a:lnRef idx="3">
            <a:schemeClr val="dk1"/>
          </a:lnRef>
          <a:fillRef idx="0">
            <a:schemeClr val="dk1"/>
          </a:fillRef>
          <a:effectRef idx="2">
            <a:schemeClr val="dk1"/>
          </a:effectRef>
          <a:fontRef idx="minor">
            <a:schemeClr val="tx1"/>
          </a:fontRef>
        </p:style>
      </p:cxnSp>
      <p:cxnSp>
        <p:nvCxnSpPr>
          <p:cNvPr id="41" name="Straight Connector 40"/>
          <p:cNvCxnSpPr/>
          <p:nvPr/>
        </p:nvCxnSpPr>
        <p:spPr>
          <a:xfrm rot="5400000" flipH="1" flipV="1">
            <a:off x="4998368" y="2913643"/>
            <a:ext cx="3009122" cy="1059"/>
          </a:xfrm>
          <a:prstGeom prst="line">
            <a:avLst/>
          </a:prstGeom>
        </p:spPr>
        <p:style>
          <a:lnRef idx="3">
            <a:schemeClr val="dk1"/>
          </a:lnRef>
          <a:fillRef idx="0">
            <a:schemeClr val="dk1"/>
          </a:fillRef>
          <a:effectRef idx="2">
            <a:schemeClr val="dk1"/>
          </a:effectRef>
          <a:fontRef idx="minor">
            <a:schemeClr val="tx1"/>
          </a:fontRef>
        </p:style>
      </p:cxnSp>
      <p:cxnSp>
        <p:nvCxnSpPr>
          <p:cNvPr id="42" name="Straight Connector 41"/>
          <p:cNvCxnSpPr/>
          <p:nvPr/>
        </p:nvCxnSpPr>
        <p:spPr>
          <a:xfrm rot="5400000" flipH="1" flipV="1">
            <a:off x="9570368" y="2913643"/>
            <a:ext cx="3009122" cy="1059"/>
          </a:xfrm>
          <a:prstGeom prst="line">
            <a:avLst/>
          </a:prstGeom>
        </p:spPr>
        <p:style>
          <a:lnRef idx="3">
            <a:schemeClr val="dk1"/>
          </a:lnRef>
          <a:fillRef idx="0">
            <a:schemeClr val="dk1"/>
          </a:fillRef>
          <a:effectRef idx="2">
            <a:schemeClr val="dk1"/>
          </a:effectRef>
          <a:fontRef idx="minor">
            <a:schemeClr val="tx1"/>
          </a:fontRef>
        </p:style>
      </p:cxnSp>
      <p:sp>
        <p:nvSpPr>
          <p:cNvPr id="43" name="TextBox 42"/>
          <p:cNvSpPr txBox="1"/>
          <p:nvPr/>
        </p:nvSpPr>
        <p:spPr>
          <a:xfrm>
            <a:off x="6605059" y="1509881"/>
            <a:ext cx="4146743" cy="614959"/>
          </a:xfrm>
          <a:prstGeom prst="rect">
            <a:avLst/>
          </a:prstGeom>
          <a:noFill/>
        </p:spPr>
        <p:txBody>
          <a:bodyPr wrap="none" lIns="121332" tIns="60666" rIns="121332" bIns="60666" rtlCol="0">
            <a:spAutoFit/>
          </a:bodyPr>
          <a:lstStyle/>
          <a:p>
            <a:r>
              <a:rPr lang="en-US" sz="3200" b="1" dirty="0" smtClean="0"/>
              <a:t>0	1	1	1	0</a:t>
            </a:r>
            <a:endParaRPr lang="en-US" sz="3200" b="1" dirty="0"/>
          </a:p>
        </p:txBody>
      </p:sp>
      <p:sp>
        <p:nvSpPr>
          <p:cNvPr id="44" name="TextBox 43"/>
          <p:cNvSpPr txBox="1"/>
          <p:nvPr/>
        </p:nvSpPr>
        <p:spPr>
          <a:xfrm>
            <a:off x="6605059" y="2105622"/>
            <a:ext cx="4146743" cy="614959"/>
          </a:xfrm>
          <a:prstGeom prst="rect">
            <a:avLst/>
          </a:prstGeom>
          <a:noFill/>
        </p:spPr>
        <p:txBody>
          <a:bodyPr wrap="none" lIns="121332" tIns="60666" rIns="121332" bIns="60666" rtlCol="0">
            <a:spAutoFit/>
          </a:bodyPr>
          <a:lstStyle/>
          <a:p>
            <a:r>
              <a:rPr lang="en-US" sz="3200" b="1" dirty="0" smtClean="0"/>
              <a:t>1	0	0	0	0</a:t>
            </a:r>
            <a:endParaRPr lang="en-US" sz="3200" b="1" dirty="0"/>
          </a:p>
        </p:txBody>
      </p:sp>
      <p:sp>
        <p:nvSpPr>
          <p:cNvPr id="45" name="TextBox 44"/>
          <p:cNvSpPr txBox="1"/>
          <p:nvPr/>
        </p:nvSpPr>
        <p:spPr>
          <a:xfrm>
            <a:off x="6605059" y="2708282"/>
            <a:ext cx="4146743" cy="614959"/>
          </a:xfrm>
          <a:prstGeom prst="rect">
            <a:avLst/>
          </a:prstGeom>
          <a:noFill/>
        </p:spPr>
        <p:txBody>
          <a:bodyPr wrap="none" lIns="121332" tIns="60666" rIns="121332" bIns="60666" rtlCol="0">
            <a:spAutoFit/>
          </a:bodyPr>
          <a:lstStyle/>
          <a:p>
            <a:r>
              <a:rPr lang="en-US" sz="3200" b="1" dirty="0" smtClean="0"/>
              <a:t>1	0	0	0	0</a:t>
            </a:r>
            <a:endParaRPr lang="en-US" sz="3200" b="1" dirty="0"/>
          </a:p>
        </p:txBody>
      </p:sp>
      <p:sp>
        <p:nvSpPr>
          <p:cNvPr id="46" name="TextBox 45"/>
          <p:cNvSpPr txBox="1"/>
          <p:nvPr/>
        </p:nvSpPr>
        <p:spPr>
          <a:xfrm>
            <a:off x="6605059" y="3309897"/>
            <a:ext cx="4146743" cy="614959"/>
          </a:xfrm>
          <a:prstGeom prst="rect">
            <a:avLst/>
          </a:prstGeom>
          <a:noFill/>
        </p:spPr>
        <p:txBody>
          <a:bodyPr wrap="none" lIns="121332" tIns="60666" rIns="121332" bIns="60666" rtlCol="0">
            <a:spAutoFit/>
          </a:bodyPr>
          <a:lstStyle/>
          <a:p>
            <a:r>
              <a:rPr lang="en-US" sz="3200" b="1" dirty="0" smtClean="0"/>
              <a:t>1	0	0	0	0</a:t>
            </a:r>
            <a:endParaRPr lang="en-US" sz="3200" b="1" dirty="0"/>
          </a:p>
        </p:txBody>
      </p:sp>
      <p:sp>
        <p:nvSpPr>
          <p:cNvPr id="47" name="TextBox 46"/>
          <p:cNvSpPr txBox="1"/>
          <p:nvPr/>
        </p:nvSpPr>
        <p:spPr>
          <a:xfrm>
            <a:off x="6605059" y="3817119"/>
            <a:ext cx="4146743" cy="614959"/>
          </a:xfrm>
          <a:prstGeom prst="rect">
            <a:avLst/>
          </a:prstGeom>
          <a:noFill/>
        </p:spPr>
        <p:txBody>
          <a:bodyPr wrap="none" lIns="121332" tIns="60666" rIns="121332" bIns="60666" rtlCol="0">
            <a:spAutoFit/>
          </a:bodyPr>
          <a:lstStyle/>
          <a:p>
            <a:r>
              <a:rPr lang="en-US" sz="3200" b="1" dirty="0" smtClean="0"/>
              <a:t>0	0	0	0	0</a:t>
            </a:r>
            <a:endParaRPr lang="en-US" sz="3200" b="1" dirty="0"/>
          </a:p>
        </p:txBody>
      </p:sp>
      <p:sp>
        <p:nvSpPr>
          <p:cNvPr id="48" name="TextBox 47"/>
          <p:cNvSpPr txBox="1"/>
          <p:nvPr/>
        </p:nvSpPr>
        <p:spPr>
          <a:xfrm>
            <a:off x="6604000" y="909773"/>
            <a:ext cx="4146743" cy="614959"/>
          </a:xfrm>
          <a:prstGeom prst="rect">
            <a:avLst/>
          </a:prstGeom>
          <a:noFill/>
        </p:spPr>
        <p:txBody>
          <a:bodyPr wrap="none" lIns="121332" tIns="60666" rIns="121332" bIns="60666" rtlCol="0">
            <a:spAutoFit/>
          </a:bodyPr>
          <a:lstStyle/>
          <a:p>
            <a:r>
              <a:rPr lang="en-US" sz="3200" b="1" dirty="0" smtClean="0"/>
              <a:t>0	1	2	3	4</a:t>
            </a:r>
            <a:endParaRPr lang="en-US" sz="3200" b="1" dirty="0"/>
          </a:p>
        </p:txBody>
      </p:sp>
      <p:sp>
        <p:nvSpPr>
          <p:cNvPr id="49" name="TextBox 48"/>
          <p:cNvSpPr txBox="1"/>
          <p:nvPr/>
        </p:nvSpPr>
        <p:spPr>
          <a:xfrm>
            <a:off x="5792259" y="1510926"/>
            <a:ext cx="506941" cy="2995098"/>
          </a:xfrm>
          <a:prstGeom prst="rect">
            <a:avLst/>
          </a:prstGeom>
          <a:noFill/>
        </p:spPr>
        <p:txBody>
          <a:bodyPr wrap="square" lIns="121332" tIns="60666" rIns="121332" bIns="60666" rtlCol="0">
            <a:spAutoFit/>
          </a:bodyPr>
          <a:lstStyle/>
          <a:p>
            <a:pPr>
              <a:spcAft>
                <a:spcPts val="796"/>
              </a:spcAft>
            </a:pPr>
            <a:r>
              <a:rPr lang="en-US" sz="3200" b="1" dirty="0" smtClean="0"/>
              <a:t>0</a:t>
            </a:r>
          </a:p>
          <a:p>
            <a:pPr>
              <a:spcAft>
                <a:spcPts val="796"/>
              </a:spcAft>
            </a:pPr>
            <a:r>
              <a:rPr lang="en-US" sz="3200" b="1" dirty="0" smtClean="0"/>
              <a:t>1</a:t>
            </a:r>
          </a:p>
          <a:p>
            <a:pPr>
              <a:spcAft>
                <a:spcPts val="796"/>
              </a:spcAft>
            </a:pPr>
            <a:r>
              <a:rPr lang="en-US" sz="3200" b="1" dirty="0" smtClean="0"/>
              <a:t>2</a:t>
            </a:r>
          </a:p>
          <a:p>
            <a:pPr>
              <a:spcAft>
                <a:spcPts val="796"/>
              </a:spcAft>
            </a:pPr>
            <a:r>
              <a:rPr lang="en-US" sz="3200" b="1" dirty="0" smtClean="0"/>
              <a:t>3</a:t>
            </a:r>
          </a:p>
          <a:p>
            <a:pPr>
              <a:spcAft>
                <a:spcPts val="796"/>
              </a:spcAft>
            </a:pPr>
            <a:r>
              <a:rPr lang="en-US" sz="3200" b="1" dirty="0" smtClean="0"/>
              <a:t>4</a:t>
            </a:r>
            <a:endParaRPr lang="en-US" sz="3200" b="1" dirty="0"/>
          </a:p>
        </p:txBody>
      </p:sp>
      <p:sp>
        <p:nvSpPr>
          <p:cNvPr id="51" name="TextBox 50"/>
          <p:cNvSpPr txBox="1"/>
          <p:nvPr/>
        </p:nvSpPr>
        <p:spPr>
          <a:xfrm>
            <a:off x="5689600" y="4714884"/>
            <a:ext cx="6096000" cy="953514"/>
          </a:xfrm>
          <a:prstGeom prst="rect">
            <a:avLst/>
          </a:prstGeom>
          <a:noFill/>
        </p:spPr>
        <p:txBody>
          <a:bodyPr wrap="square" lIns="121332" tIns="60666" rIns="121332" bIns="60666" rtlCol="0">
            <a:spAutoFit/>
          </a:bodyPr>
          <a:lstStyle/>
          <a:p>
            <a:r>
              <a:rPr lang="en-US" sz="2700" b="1" dirty="0" smtClean="0"/>
              <a:t>Edge 0-&gt;3. So, mark 1 A[0][3] and A[3][0].</a:t>
            </a:r>
            <a:endParaRPr lang="en-US" sz="2700"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2235200" y="1824691"/>
            <a:ext cx="711200" cy="701885"/>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0</a:t>
            </a:r>
            <a:endParaRPr lang="en-US" sz="2400" b="1" dirty="0"/>
          </a:p>
        </p:txBody>
      </p:sp>
      <p:sp>
        <p:nvSpPr>
          <p:cNvPr id="6" name="Oval 5"/>
          <p:cNvSpPr/>
          <p:nvPr/>
        </p:nvSpPr>
        <p:spPr>
          <a:xfrm>
            <a:off x="2235200" y="4933038"/>
            <a:ext cx="711200" cy="701885"/>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4</a:t>
            </a:r>
            <a:endParaRPr lang="en-US" sz="2400" b="1" dirty="0"/>
          </a:p>
        </p:txBody>
      </p:sp>
      <p:sp>
        <p:nvSpPr>
          <p:cNvPr id="7" name="Oval 6"/>
          <p:cNvSpPr/>
          <p:nvPr/>
        </p:nvSpPr>
        <p:spPr>
          <a:xfrm>
            <a:off x="914400" y="3328730"/>
            <a:ext cx="711200" cy="701885"/>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1</a:t>
            </a:r>
            <a:endParaRPr lang="en-US" sz="2400" b="1" dirty="0"/>
          </a:p>
        </p:txBody>
      </p:sp>
      <p:sp>
        <p:nvSpPr>
          <p:cNvPr id="8" name="Oval 7"/>
          <p:cNvSpPr/>
          <p:nvPr/>
        </p:nvSpPr>
        <p:spPr>
          <a:xfrm>
            <a:off x="2235200" y="3328730"/>
            <a:ext cx="711200" cy="701885"/>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2</a:t>
            </a:r>
            <a:endParaRPr lang="en-US" sz="2400" b="1" dirty="0"/>
          </a:p>
        </p:txBody>
      </p:sp>
      <p:sp>
        <p:nvSpPr>
          <p:cNvPr id="9" name="Oval 8"/>
          <p:cNvSpPr/>
          <p:nvPr/>
        </p:nvSpPr>
        <p:spPr>
          <a:xfrm>
            <a:off x="3556000" y="3328730"/>
            <a:ext cx="711200" cy="701885"/>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3</a:t>
            </a:r>
            <a:endParaRPr lang="en-US" sz="2400" b="1" dirty="0"/>
          </a:p>
        </p:txBody>
      </p:sp>
      <p:cxnSp>
        <p:nvCxnSpPr>
          <p:cNvPr id="10" name="Straight Connector 9"/>
          <p:cNvCxnSpPr>
            <a:stCxn id="5" idx="3"/>
            <a:endCxn id="7" idx="7"/>
          </p:cNvCxnSpPr>
          <p:nvPr/>
        </p:nvCxnSpPr>
        <p:spPr>
          <a:xfrm rot="5400000">
            <a:off x="1426534" y="2518700"/>
            <a:ext cx="1007732" cy="81790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1" name="Straight Connector 10"/>
          <p:cNvCxnSpPr>
            <a:stCxn id="6" idx="1"/>
            <a:endCxn id="7" idx="5"/>
          </p:cNvCxnSpPr>
          <p:nvPr/>
        </p:nvCxnSpPr>
        <p:spPr>
          <a:xfrm rot="16200000" flipV="1">
            <a:off x="1376399" y="4072873"/>
            <a:ext cx="1108002" cy="81790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2" name="Straight Connector 11"/>
          <p:cNvCxnSpPr>
            <a:stCxn id="9" idx="1"/>
            <a:endCxn id="5" idx="5"/>
          </p:cNvCxnSpPr>
          <p:nvPr/>
        </p:nvCxnSpPr>
        <p:spPr>
          <a:xfrm rot="16200000" flipV="1">
            <a:off x="2747334" y="2518700"/>
            <a:ext cx="1007732" cy="81790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3" name="Straight Connector 12"/>
          <p:cNvCxnSpPr>
            <a:stCxn id="6" idx="7"/>
            <a:endCxn id="9" idx="3"/>
          </p:cNvCxnSpPr>
          <p:nvPr/>
        </p:nvCxnSpPr>
        <p:spPr>
          <a:xfrm rot="5400000" flipH="1" flipV="1">
            <a:off x="2697199" y="4072873"/>
            <a:ext cx="1108002" cy="81790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4" name="Straight Connector 13"/>
          <p:cNvCxnSpPr>
            <a:stCxn id="8" idx="4"/>
            <a:endCxn id="6" idx="0"/>
          </p:cNvCxnSpPr>
          <p:nvPr/>
        </p:nvCxnSpPr>
        <p:spPr>
          <a:xfrm rot="5400000">
            <a:off x="2139589" y="4481813"/>
            <a:ext cx="902423" cy="211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5" name="Straight Connector 14"/>
          <p:cNvCxnSpPr>
            <a:stCxn id="5" idx="4"/>
            <a:endCxn id="8" idx="0"/>
          </p:cNvCxnSpPr>
          <p:nvPr/>
        </p:nvCxnSpPr>
        <p:spPr>
          <a:xfrm rot="5400000">
            <a:off x="2189723" y="2927639"/>
            <a:ext cx="802154" cy="211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30" name="TextBox 29">
            <a:extLst>
              <a:ext uri="{FF2B5EF4-FFF2-40B4-BE49-F238E27FC236}">
                <a16:creationId xmlns="" xmlns:a16="http://schemas.microsoft.com/office/drawing/2014/main" id="{AA635DAA-35C4-4438-9D75-515C2C193139}"/>
              </a:ext>
            </a:extLst>
          </p:cNvPr>
          <p:cNvSpPr txBox="1"/>
          <p:nvPr/>
        </p:nvSpPr>
        <p:spPr>
          <a:xfrm>
            <a:off x="526224" y="769163"/>
            <a:ext cx="11136326" cy="830997"/>
          </a:xfrm>
          <a:prstGeom prst="rect">
            <a:avLst/>
          </a:prstGeom>
          <a:noFill/>
        </p:spPr>
        <p:txBody>
          <a:bodyPr wrap="square" rtlCol="0">
            <a:spAutoFit/>
          </a:bodyPr>
          <a:lstStyle/>
          <a:p>
            <a:r>
              <a:rPr lang="en-US" sz="4800" b="1" dirty="0" smtClean="0">
                <a:latin typeface="Nunito Sans" panose="00000500000000000000" pitchFamily="2" charset="0"/>
              </a:rPr>
              <a:t>Adjacency Matrix</a:t>
            </a:r>
            <a:endParaRPr lang="en-US" sz="4500" b="1" dirty="0">
              <a:latin typeface="Nunito Sans" panose="00000500000000000000" pitchFamily="2" charset="0"/>
            </a:endParaRPr>
          </a:p>
        </p:txBody>
      </p:sp>
      <p:sp>
        <p:nvSpPr>
          <p:cNvPr id="31" name="Rectangle 30">
            <a:extLst>
              <a:ext uri="{FF2B5EF4-FFF2-40B4-BE49-F238E27FC236}">
                <a16:creationId xmlns=""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cxnSp>
        <p:nvCxnSpPr>
          <p:cNvPr id="34" name="Straight Connector 33"/>
          <p:cNvCxnSpPr/>
          <p:nvPr/>
        </p:nvCxnSpPr>
        <p:spPr>
          <a:xfrm rot="10800000">
            <a:off x="6503459" y="1409611"/>
            <a:ext cx="609600" cy="2090"/>
          </a:xfrm>
          <a:prstGeom prst="line">
            <a:avLst/>
          </a:prstGeom>
        </p:spPr>
        <p:style>
          <a:lnRef idx="3">
            <a:schemeClr val="dk1"/>
          </a:lnRef>
          <a:fillRef idx="0">
            <a:schemeClr val="dk1"/>
          </a:fillRef>
          <a:effectRef idx="2">
            <a:schemeClr val="dk1"/>
          </a:effectRef>
          <a:fontRef idx="minor">
            <a:schemeClr val="tx1"/>
          </a:fontRef>
        </p:style>
      </p:cxnSp>
      <p:cxnSp>
        <p:nvCxnSpPr>
          <p:cNvPr id="37" name="Straight Connector 36"/>
          <p:cNvCxnSpPr/>
          <p:nvPr/>
        </p:nvCxnSpPr>
        <p:spPr>
          <a:xfrm rot="10800000">
            <a:off x="10463741" y="1409613"/>
            <a:ext cx="609600" cy="2090"/>
          </a:xfrm>
          <a:prstGeom prst="line">
            <a:avLst/>
          </a:prstGeom>
        </p:spPr>
        <p:style>
          <a:lnRef idx="3">
            <a:schemeClr val="dk1"/>
          </a:lnRef>
          <a:fillRef idx="0">
            <a:schemeClr val="dk1"/>
          </a:fillRef>
          <a:effectRef idx="2">
            <a:schemeClr val="dk1"/>
          </a:effectRef>
          <a:fontRef idx="minor">
            <a:schemeClr val="tx1"/>
          </a:fontRef>
        </p:style>
      </p:cxnSp>
      <p:cxnSp>
        <p:nvCxnSpPr>
          <p:cNvPr id="38" name="Straight Connector 37"/>
          <p:cNvCxnSpPr/>
          <p:nvPr/>
        </p:nvCxnSpPr>
        <p:spPr>
          <a:xfrm rot="10800000">
            <a:off x="10463743" y="4414553"/>
            <a:ext cx="609600" cy="2090"/>
          </a:xfrm>
          <a:prstGeom prst="line">
            <a:avLst/>
          </a:prstGeom>
        </p:spPr>
        <p:style>
          <a:lnRef idx="3">
            <a:schemeClr val="dk1"/>
          </a:lnRef>
          <a:fillRef idx="0">
            <a:schemeClr val="dk1"/>
          </a:fillRef>
          <a:effectRef idx="2">
            <a:schemeClr val="dk1"/>
          </a:effectRef>
          <a:fontRef idx="minor">
            <a:schemeClr val="tx1"/>
          </a:fontRef>
        </p:style>
      </p:cxnSp>
      <p:cxnSp>
        <p:nvCxnSpPr>
          <p:cNvPr id="40" name="Straight Connector 39"/>
          <p:cNvCxnSpPr/>
          <p:nvPr/>
        </p:nvCxnSpPr>
        <p:spPr>
          <a:xfrm rot="10800000">
            <a:off x="6503459" y="4416643"/>
            <a:ext cx="609600" cy="2090"/>
          </a:xfrm>
          <a:prstGeom prst="line">
            <a:avLst/>
          </a:prstGeom>
        </p:spPr>
        <p:style>
          <a:lnRef idx="3">
            <a:schemeClr val="dk1"/>
          </a:lnRef>
          <a:fillRef idx="0">
            <a:schemeClr val="dk1"/>
          </a:fillRef>
          <a:effectRef idx="2">
            <a:schemeClr val="dk1"/>
          </a:effectRef>
          <a:fontRef idx="minor">
            <a:schemeClr val="tx1"/>
          </a:fontRef>
        </p:style>
      </p:cxnSp>
      <p:cxnSp>
        <p:nvCxnSpPr>
          <p:cNvPr id="41" name="Straight Connector 40"/>
          <p:cNvCxnSpPr/>
          <p:nvPr/>
        </p:nvCxnSpPr>
        <p:spPr>
          <a:xfrm rot="5400000" flipH="1" flipV="1">
            <a:off x="4998368" y="2913643"/>
            <a:ext cx="3009122" cy="1059"/>
          </a:xfrm>
          <a:prstGeom prst="line">
            <a:avLst/>
          </a:prstGeom>
        </p:spPr>
        <p:style>
          <a:lnRef idx="3">
            <a:schemeClr val="dk1"/>
          </a:lnRef>
          <a:fillRef idx="0">
            <a:schemeClr val="dk1"/>
          </a:fillRef>
          <a:effectRef idx="2">
            <a:schemeClr val="dk1"/>
          </a:effectRef>
          <a:fontRef idx="minor">
            <a:schemeClr val="tx1"/>
          </a:fontRef>
        </p:style>
      </p:cxnSp>
      <p:cxnSp>
        <p:nvCxnSpPr>
          <p:cNvPr id="42" name="Straight Connector 41"/>
          <p:cNvCxnSpPr/>
          <p:nvPr/>
        </p:nvCxnSpPr>
        <p:spPr>
          <a:xfrm rot="5400000" flipH="1" flipV="1">
            <a:off x="9570368" y="2913643"/>
            <a:ext cx="3009122" cy="1059"/>
          </a:xfrm>
          <a:prstGeom prst="line">
            <a:avLst/>
          </a:prstGeom>
        </p:spPr>
        <p:style>
          <a:lnRef idx="3">
            <a:schemeClr val="dk1"/>
          </a:lnRef>
          <a:fillRef idx="0">
            <a:schemeClr val="dk1"/>
          </a:fillRef>
          <a:effectRef idx="2">
            <a:schemeClr val="dk1"/>
          </a:effectRef>
          <a:fontRef idx="minor">
            <a:schemeClr val="tx1"/>
          </a:fontRef>
        </p:style>
      </p:cxnSp>
      <p:sp>
        <p:nvSpPr>
          <p:cNvPr id="43" name="TextBox 42"/>
          <p:cNvSpPr txBox="1"/>
          <p:nvPr/>
        </p:nvSpPr>
        <p:spPr>
          <a:xfrm>
            <a:off x="6605059" y="1509881"/>
            <a:ext cx="4146743" cy="614959"/>
          </a:xfrm>
          <a:prstGeom prst="rect">
            <a:avLst/>
          </a:prstGeom>
          <a:noFill/>
        </p:spPr>
        <p:txBody>
          <a:bodyPr wrap="none" lIns="121332" tIns="60666" rIns="121332" bIns="60666" rtlCol="0">
            <a:spAutoFit/>
          </a:bodyPr>
          <a:lstStyle/>
          <a:p>
            <a:r>
              <a:rPr lang="en-US" sz="3200" b="1" dirty="0" smtClean="0"/>
              <a:t>0	1	1	1	0</a:t>
            </a:r>
            <a:endParaRPr lang="en-US" sz="3200" b="1" dirty="0"/>
          </a:p>
        </p:txBody>
      </p:sp>
      <p:sp>
        <p:nvSpPr>
          <p:cNvPr id="44" name="TextBox 43"/>
          <p:cNvSpPr txBox="1"/>
          <p:nvPr/>
        </p:nvSpPr>
        <p:spPr>
          <a:xfrm>
            <a:off x="6605059" y="2105622"/>
            <a:ext cx="4146743" cy="614959"/>
          </a:xfrm>
          <a:prstGeom prst="rect">
            <a:avLst/>
          </a:prstGeom>
          <a:noFill/>
        </p:spPr>
        <p:txBody>
          <a:bodyPr wrap="none" lIns="121332" tIns="60666" rIns="121332" bIns="60666" rtlCol="0">
            <a:spAutoFit/>
          </a:bodyPr>
          <a:lstStyle/>
          <a:p>
            <a:r>
              <a:rPr lang="en-US" sz="3200" b="1" dirty="0" smtClean="0"/>
              <a:t>1	0	0	0	1</a:t>
            </a:r>
            <a:endParaRPr lang="en-US" sz="3200" b="1" dirty="0"/>
          </a:p>
        </p:txBody>
      </p:sp>
      <p:sp>
        <p:nvSpPr>
          <p:cNvPr id="45" name="TextBox 44"/>
          <p:cNvSpPr txBox="1"/>
          <p:nvPr/>
        </p:nvSpPr>
        <p:spPr>
          <a:xfrm>
            <a:off x="6605059" y="2708282"/>
            <a:ext cx="4146743" cy="614959"/>
          </a:xfrm>
          <a:prstGeom prst="rect">
            <a:avLst/>
          </a:prstGeom>
          <a:noFill/>
        </p:spPr>
        <p:txBody>
          <a:bodyPr wrap="none" lIns="121332" tIns="60666" rIns="121332" bIns="60666" rtlCol="0">
            <a:spAutoFit/>
          </a:bodyPr>
          <a:lstStyle/>
          <a:p>
            <a:r>
              <a:rPr lang="en-US" sz="3200" b="1" dirty="0" smtClean="0"/>
              <a:t>1	0	0	0	0</a:t>
            </a:r>
            <a:endParaRPr lang="en-US" sz="3200" b="1" dirty="0"/>
          </a:p>
        </p:txBody>
      </p:sp>
      <p:sp>
        <p:nvSpPr>
          <p:cNvPr id="46" name="TextBox 45"/>
          <p:cNvSpPr txBox="1"/>
          <p:nvPr/>
        </p:nvSpPr>
        <p:spPr>
          <a:xfrm>
            <a:off x="6605059" y="3309897"/>
            <a:ext cx="4146743" cy="614959"/>
          </a:xfrm>
          <a:prstGeom prst="rect">
            <a:avLst/>
          </a:prstGeom>
          <a:noFill/>
        </p:spPr>
        <p:txBody>
          <a:bodyPr wrap="none" lIns="121332" tIns="60666" rIns="121332" bIns="60666" rtlCol="0">
            <a:spAutoFit/>
          </a:bodyPr>
          <a:lstStyle/>
          <a:p>
            <a:r>
              <a:rPr lang="en-US" sz="3200" b="1" dirty="0" smtClean="0"/>
              <a:t>1	0	0	0	0</a:t>
            </a:r>
            <a:endParaRPr lang="en-US" sz="3200" b="1" dirty="0"/>
          </a:p>
        </p:txBody>
      </p:sp>
      <p:sp>
        <p:nvSpPr>
          <p:cNvPr id="47" name="TextBox 46"/>
          <p:cNvSpPr txBox="1"/>
          <p:nvPr/>
        </p:nvSpPr>
        <p:spPr>
          <a:xfrm>
            <a:off x="6605059" y="3817119"/>
            <a:ext cx="4146743" cy="614959"/>
          </a:xfrm>
          <a:prstGeom prst="rect">
            <a:avLst/>
          </a:prstGeom>
          <a:noFill/>
        </p:spPr>
        <p:txBody>
          <a:bodyPr wrap="none" lIns="121332" tIns="60666" rIns="121332" bIns="60666" rtlCol="0">
            <a:spAutoFit/>
          </a:bodyPr>
          <a:lstStyle/>
          <a:p>
            <a:r>
              <a:rPr lang="en-US" sz="3200" b="1" dirty="0" smtClean="0"/>
              <a:t>0	1	0	0	0</a:t>
            </a:r>
            <a:endParaRPr lang="en-US" sz="3200" b="1" dirty="0"/>
          </a:p>
        </p:txBody>
      </p:sp>
      <p:sp>
        <p:nvSpPr>
          <p:cNvPr id="48" name="TextBox 47"/>
          <p:cNvSpPr txBox="1"/>
          <p:nvPr/>
        </p:nvSpPr>
        <p:spPr>
          <a:xfrm>
            <a:off x="6604000" y="909773"/>
            <a:ext cx="4146743" cy="614959"/>
          </a:xfrm>
          <a:prstGeom prst="rect">
            <a:avLst/>
          </a:prstGeom>
          <a:noFill/>
        </p:spPr>
        <p:txBody>
          <a:bodyPr wrap="none" lIns="121332" tIns="60666" rIns="121332" bIns="60666" rtlCol="0">
            <a:spAutoFit/>
          </a:bodyPr>
          <a:lstStyle/>
          <a:p>
            <a:r>
              <a:rPr lang="en-US" sz="3200" b="1" dirty="0" smtClean="0"/>
              <a:t>0	1	2	3	4</a:t>
            </a:r>
            <a:endParaRPr lang="en-US" sz="3200" b="1" dirty="0"/>
          </a:p>
        </p:txBody>
      </p:sp>
      <p:sp>
        <p:nvSpPr>
          <p:cNvPr id="49" name="TextBox 48"/>
          <p:cNvSpPr txBox="1"/>
          <p:nvPr/>
        </p:nvSpPr>
        <p:spPr>
          <a:xfrm>
            <a:off x="5792259" y="1510926"/>
            <a:ext cx="506941" cy="2995098"/>
          </a:xfrm>
          <a:prstGeom prst="rect">
            <a:avLst/>
          </a:prstGeom>
          <a:noFill/>
        </p:spPr>
        <p:txBody>
          <a:bodyPr wrap="square" lIns="121332" tIns="60666" rIns="121332" bIns="60666" rtlCol="0">
            <a:spAutoFit/>
          </a:bodyPr>
          <a:lstStyle/>
          <a:p>
            <a:pPr>
              <a:spcAft>
                <a:spcPts val="796"/>
              </a:spcAft>
            </a:pPr>
            <a:r>
              <a:rPr lang="en-US" sz="3200" b="1" dirty="0" smtClean="0"/>
              <a:t>0</a:t>
            </a:r>
          </a:p>
          <a:p>
            <a:pPr>
              <a:spcAft>
                <a:spcPts val="796"/>
              </a:spcAft>
            </a:pPr>
            <a:r>
              <a:rPr lang="en-US" sz="3200" b="1" dirty="0" smtClean="0"/>
              <a:t>1</a:t>
            </a:r>
          </a:p>
          <a:p>
            <a:pPr>
              <a:spcAft>
                <a:spcPts val="796"/>
              </a:spcAft>
            </a:pPr>
            <a:r>
              <a:rPr lang="en-US" sz="3200" b="1" dirty="0" smtClean="0"/>
              <a:t>2</a:t>
            </a:r>
          </a:p>
          <a:p>
            <a:pPr>
              <a:spcAft>
                <a:spcPts val="796"/>
              </a:spcAft>
            </a:pPr>
            <a:r>
              <a:rPr lang="en-US" sz="3200" b="1" dirty="0" smtClean="0"/>
              <a:t>3</a:t>
            </a:r>
          </a:p>
          <a:p>
            <a:pPr>
              <a:spcAft>
                <a:spcPts val="796"/>
              </a:spcAft>
            </a:pPr>
            <a:r>
              <a:rPr lang="en-US" sz="3200" b="1" dirty="0" smtClean="0"/>
              <a:t>4</a:t>
            </a:r>
            <a:endParaRPr lang="en-US" sz="3200" b="1" dirty="0"/>
          </a:p>
        </p:txBody>
      </p:sp>
      <p:sp>
        <p:nvSpPr>
          <p:cNvPr id="50" name="TextBox 49"/>
          <p:cNvSpPr txBox="1"/>
          <p:nvPr/>
        </p:nvSpPr>
        <p:spPr>
          <a:xfrm>
            <a:off x="5689600" y="4714884"/>
            <a:ext cx="6096000" cy="953514"/>
          </a:xfrm>
          <a:prstGeom prst="rect">
            <a:avLst/>
          </a:prstGeom>
          <a:noFill/>
        </p:spPr>
        <p:txBody>
          <a:bodyPr wrap="square" lIns="121332" tIns="60666" rIns="121332" bIns="60666" rtlCol="0">
            <a:spAutoFit/>
          </a:bodyPr>
          <a:lstStyle/>
          <a:p>
            <a:r>
              <a:rPr lang="en-US" sz="2700" b="1" dirty="0" smtClean="0"/>
              <a:t>Edge 1-&gt;4. So, mark 1 A[1][4] and A[4][1].</a:t>
            </a:r>
            <a:endParaRPr lang="en-US" sz="2700"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2235200" y="1824691"/>
            <a:ext cx="711200" cy="701885"/>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0</a:t>
            </a:r>
            <a:endParaRPr lang="en-US" sz="2400" b="1" dirty="0"/>
          </a:p>
        </p:txBody>
      </p:sp>
      <p:sp>
        <p:nvSpPr>
          <p:cNvPr id="6" name="Oval 5"/>
          <p:cNvSpPr/>
          <p:nvPr/>
        </p:nvSpPr>
        <p:spPr>
          <a:xfrm>
            <a:off x="2235200" y="4933038"/>
            <a:ext cx="711200" cy="701885"/>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4</a:t>
            </a:r>
            <a:endParaRPr lang="en-US" sz="2400" b="1" dirty="0"/>
          </a:p>
        </p:txBody>
      </p:sp>
      <p:sp>
        <p:nvSpPr>
          <p:cNvPr id="7" name="Oval 6"/>
          <p:cNvSpPr/>
          <p:nvPr/>
        </p:nvSpPr>
        <p:spPr>
          <a:xfrm>
            <a:off x="914400" y="3328730"/>
            <a:ext cx="711200" cy="701885"/>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1</a:t>
            </a:r>
            <a:endParaRPr lang="en-US" sz="2400" b="1" dirty="0"/>
          </a:p>
        </p:txBody>
      </p:sp>
      <p:sp>
        <p:nvSpPr>
          <p:cNvPr id="8" name="Oval 7"/>
          <p:cNvSpPr/>
          <p:nvPr/>
        </p:nvSpPr>
        <p:spPr>
          <a:xfrm>
            <a:off x="2235200" y="3328730"/>
            <a:ext cx="711200" cy="701885"/>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2</a:t>
            </a:r>
            <a:endParaRPr lang="en-US" sz="2400" b="1" dirty="0"/>
          </a:p>
        </p:txBody>
      </p:sp>
      <p:sp>
        <p:nvSpPr>
          <p:cNvPr id="9" name="Oval 8"/>
          <p:cNvSpPr/>
          <p:nvPr/>
        </p:nvSpPr>
        <p:spPr>
          <a:xfrm>
            <a:off x="3556000" y="3328730"/>
            <a:ext cx="711200" cy="701885"/>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3</a:t>
            </a:r>
            <a:endParaRPr lang="en-US" sz="2400" b="1" dirty="0"/>
          </a:p>
        </p:txBody>
      </p:sp>
      <p:cxnSp>
        <p:nvCxnSpPr>
          <p:cNvPr id="10" name="Straight Connector 9"/>
          <p:cNvCxnSpPr>
            <a:stCxn id="5" idx="3"/>
            <a:endCxn id="7" idx="7"/>
          </p:cNvCxnSpPr>
          <p:nvPr/>
        </p:nvCxnSpPr>
        <p:spPr>
          <a:xfrm rot="5400000">
            <a:off x="1426534" y="2518700"/>
            <a:ext cx="1007732" cy="81790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1" name="Straight Connector 10"/>
          <p:cNvCxnSpPr>
            <a:stCxn id="6" idx="1"/>
            <a:endCxn id="7" idx="5"/>
          </p:cNvCxnSpPr>
          <p:nvPr/>
        </p:nvCxnSpPr>
        <p:spPr>
          <a:xfrm rot="16200000" flipV="1">
            <a:off x="1376399" y="4072873"/>
            <a:ext cx="1108002" cy="81790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2" name="Straight Connector 11"/>
          <p:cNvCxnSpPr>
            <a:stCxn id="9" idx="1"/>
            <a:endCxn id="5" idx="5"/>
          </p:cNvCxnSpPr>
          <p:nvPr/>
        </p:nvCxnSpPr>
        <p:spPr>
          <a:xfrm rot="16200000" flipV="1">
            <a:off x="2747334" y="2518700"/>
            <a:ext cx="1007732" cy="81790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3" name="Straight Connector 12"/>
          <p:cNvCxnSpPr>
            <a:stCxn id="6" idx="7"/>
            <a:endCxn id="9" idx="3"/>
          </p:cNvCxnSpPr>
          <p:nvPr/>
        </p:nvCxnSpPr>
        <p:spPr>
          <a:xfrm rot="5400000" flipH="1" flipV="1">
            <a:off x="2697199" y="4072873"/>
            <a:ext cx="1108002" cy="81790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4" name="Straight Connector 13"/>
          <p:cNvCxnSpPr>
            <a:stCxn id="8" idx="4"/>
            <a:endCxn id="6" idx="0"/>
          </p:cNvCxnSpPr>
          <p:nvPr/>
        </p:nvCxnSpPr>
        <p:spPr>
          <a:xfrm rot="5400000">
            <a:off x="2139589" y="4481813"/>
            <a:ext cx="902423" cy="211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5" name="Straight Connector 14"/>
          <p:cNvCxnSpPr>
            <a:stCxn id="5" idx="4"/>
            <a:endCxn id="8" idx="0"/>
          </p:cNvCxnSpPr>
          <p:nvPr/>
        </p:nvCxnSpPr>
        <p:spPr>
          <a:xfrm rot="5400000">
            <a:off x="2189723" y="2927639"/>
            <a:ext cx="802154" cy="211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30" name="TextBox 29">
            <a:extLst>
              <a:ext uri="{FF2B5EF4-FFF2-40B4-BE49-F238E27FC236}">
                <a16:creationId xmlns="" xmlns:a16="http://schemas.microsoft.com/office/drawing/2014/main" id="{AA635DAA-35C4-4438-9D75-515C2C193139}"/>
              </a:ext>
            </a:extLst>
          </p:cNvPr>
          <p:cNvSpPr txBox="1"/>
          <p:nvPr/>
        </p:nvSpPr>
        <p:spPr>
          <a:xfrm>
            <a:off x="526224" y="769163"/>
            <a:ext cx="11136326" cy="830997"/>
          </a:xfrm>
          <a:prstGeom prst="rect">
            <a:avLst/>
          </a:prstGeom>
          <a:noFill/>
        </p:spPr>
        <p:txBody>
          <a:bodyPr wrap="square" rtlCol="0">
            <a:spAutoFit/>
          </a:bodyPr>
          <a:lstStyle/>
          <a:p>
            <a:r>
              <a:rPr lang="en-US" sz="4800" b="1" dirty="0" smtClean="0">
                <a:latin typeface="Nunito Sans" panose="00000500000000000000" pitchFamily="2" charset="0"/>
              </a:rPr>
              <a:t>Adjacency Matrix</a:t>
            </a:r>
            <a:endParaRPr lang="en-US" sz="4500" b="1" dirty="0">
              <a:latin typeface="Nunito Sans" panose="00000500000000000000" pitchFamily="2" charset="0"/>
            </a:endParaRPr>
          </a:p>
        </p:txBody>
      </p:sp>
      <p:sp>
        <p:nvSpPr>
          <p:cNvPr id="31" name="Rectangle 30">
            <a:extLst>
              <a:ext uri="{FF2B5EF4-FFF2-40B4-BE49-F238E27FC236}">
                <a16:creationId xmlns=""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cxnSp>
        <p:nvCxnSpPr>
          <p:cNvPr id="34" name="Straight Connector 33"/>
          <p:cNvCxnSpPr/>
          <p:nvPr/>
        </p:nvCxnSpPr>
        <p:spPr>
          <a:xfrm rot="10800000">
            <a:off x="6503459" y="1409611"/>
            <a:ext cx="609600" cy="2090"/>
          </a:xfrm>
          <a:prstGeom prst="line">
            <a:avLst/>
          </a:prstGeom>
        </p:spPr>
        <p:style>
          <a:lnRef idx="3">
            <a:schemeClr val="dk1"/>
          </a:lnRef>
          <a:fillRef idx="0">
            <a:schemeClr val="dk1"/>
          </a:fillRef>
          <a:effectRef idx="2">
            <a:schemeClr val="dk1"/>
          </a:effectRef>
          <a:fontRef idx="minor">
            <a:schemeClr val="tx1"/>
          </a:fontRef>
        </p:style>
      </p:cxnSp>
      <p:cxnSp>
        <p:nvCxnSpPr>
          <p:cNvPr id="37" name="Straight Connector 36"/>
          <p:cNvCxnSpPr/>
          <p:nvPr/>
        </p:nvCxnSpPr>
        <p:spPr>
          <a:xfrm rot="10800000">
            <a:off x="10463741" y="1409613"/>
            <a:ext cx="609600" cy="2090"/>
          </a:xfrm>
          <a:prstGeom prst="line">
            <a:avLst/>
          </a:prstGeom>
        </p:spPr>
        <p:style>
          <a:lnRef idx="3">
            <a:schemeClr val="dk1"/>
          </a:lnRef>
          <a:fillRef idx="0">
            <a:schemeClr val="dk1"/>
          </a:fillRef>
          <a:effectRef idx="2">
            <a:schemeClr val="dk1"/>
          </a:effectRef>
          <a:fontRef idx="minor">
            <a:schemeClr val="tx1"/>
          </a:fontRef>
        </p:style>
      </p:cxnSp>
      <p:cxnSp>
        <p:nvCxnSpPr>
          <p:cNvPr id="38" name="Straight Connector 37"/>
          <p:cNvCxnSpPr/>
          <p:nvPr/>
        </p:nvCxnSpPr>
        <p:spPr>
          <a:xfrm rot="10800000">
            <a:off x="10463743" y="4414553"/>
            <a:ext cx="609600" cy="2090"/>
          </a:xfrm>
          <a:prstGeom prst="line">
            <a:avLst/>
          </a:prstGeom>
        </p:spPr>
        <p:style>
          <a:lnRef idx="3">
            <a:schemeClr val="dk1"/>
          </a:lnRef>
          <a:fillRef idx="0">
            <a:schemeClr val="dk1"/>
          </a:fillRef>
          <a:effectRef idx="2">
            <a:schemeClr val="dk1"/>
          </a:effectRef>
          <a:fontRef idx="minor">
            <a:schemeClr val="tx1"/>
          </a:fontRef>
        </p:style>
      </p:cxnSp>
      <p:cxnSp>
        <p:nvCxnSpPr>
          <p:cNvPr id="40" name="Straight Connector 39"/>
          <p:cNvCxnSpPr/>
          <p:nvPr/>
        </p:nvCxnSpPr>
        <p:spPr>
          <a:xfrm rot="10800000">
            <a:off x="6503459" y="4416643"/>
            <a:ext cx="609600" cy="2090"/>
          </a:xfrm>
          <a:prstGeom prst="line">
            <a:avLst/>
          </a:prstGeom>
        </p:spPr>
        <p:style>
          <a:lnRef idx="3">
            <a:schemeClr val="dk1"/>
          </a:lnRef>
          <a:fillRef idx="0">
            <a:schemeClr val="dk1"/>
          </a:fillRef>
          <a:effectRef idx="2">
            <a:schemeClr val="dk1"/>
          </a:effectRef>
          <a:fontRef idx="minor">
            <a:schemeClr val="tx1"/>
          </a:fontRef>
        </p:style>
      </p:cxnSp>
      <p:cxnSp>
        <p:nvCxnSpPr>
          <p:cNvPr id="41" name="Straight Connector 40"/>
          <p:cNvCxnSpPr/>
          <p:nvPr/>
        </p:nvCxnSpPr>
        <p:spPr>
          <a:xfrm rot="5400000" flipH="1" flipV="1">
            <a:off x="4998368" y="2913643"/>
            <a:ext cx="3009122" cy="1059"/>
          </a:xfrm>
          <a:prstGeom prst="line">
            <a:avLst/>
          </a:prstGeom>
        </p:spPr>
        <p:style>
          <a:lnRef idx="3">
            <a:schemeClr val="dk1"/>
          </a:lnRef>
          <a:fillRef idx="0">
            <a:schemeClr val="dk1"/>
          </a:fillRef>
          <a:effectRef idx="2">
            <a:schemeClr val="dk1"/>
          </a:effectRef>
          <a:fontRef idx="minor">
            <a:schemeClr val="tx1"/>
          </a:fontRef>
        </p:style>
      </p:cxnSp>
      <p:cxnSp>
        <p:nvCxnSpPr>
          <p:cNvPr id="42" name="Straight Connector 41"/>
          <p:cNvCxnSpPr/>
          <p:nvPr/>
        </p:nvCxnSpPr>
        <p:spPr>
          <a:xfrm rot="5400000" flipH="1" flipV="1">
            <a:off x="9570368" y="2913643"/>
            <a:ext cx="3009122" cy="1059"/>
          </a:xfrm>
          <a:prstGeom prst="line">
            <a:avLst/>
          </a:prstGeom>
        </p:spPr>
        <p:style>
          <a:lnRef idx="3">
            <a:schemeClr val="dk1"/>
          </a:lnRef>
          <a:fillRef idx="0">
            <a:schemeClr val="dk1"/>
          </a:fillRef>
          <a:effectRef idx="2">
            <a:schemeClr val="dk1"/>
          </a:effectRef>
          <a:fontRef idx="minor">
            <a:schemeClr val="tx1"/>
          </a:fontRef>
        </p:style>
      </p:cxnSp>
      <p:sp>
        <p:nvSpPr>
          <p:cNvPr id="43" name="TextBox 42"/>
          <p:cNvSpPr txBox="1"/>
          <p:nvPr/>
        </p:nvSpPr>
        <p:spPr>
          <a:xfrm>
            <a:off x="6605059" y="1509881"/>
            <a:ext cx="4146743" cy="614959"/>
          </a:xfrm>
          <a:prstGeom prst="rect">
            <a:avLst/>
          </a:prstGeom>
          <a:noFill/>
        </p:spPr>
        <p:txBody>
          <a:bodyPr wrap="none" lIns="121332" tIns="60666" rIns="121332" bIns="60666" rtlCol="0">
            <a:spAutoFit/>
          </a:bodyPr>
          <a:lstStyle/>
          <a:p>
            <a:r>
              <a:rPr lang="en-US" sz="3200" b="1" dirty="0" smtClean="0"/>
              <a:t>0	1	1	1	0</a:t>
            </a:r>
            <a:endParaRPr lang="en-US" sz="3200" b="1" dirty="0"/>
          </a:p>
        </p:txBody>
      </p:sp>
      <p:sp>
        <p:nvSpPr>
          <p:cNvPr id="44" name="TextBox 43"/>
          <p:cNvSpPr txBox="1"/>
          <p:nvPr/>
        </p:nvSpPr>
        <p:spPr>
          <a:xfrm>
            <a:off x="6605059" y="2105622"/>
            <a:ext cx="4146743" cy="614959"/>
          </a:xfrm>
          <a:prstGeom prst="rect">
            <a:avLst/>
          </a:prstGeom>
          <a:noFill/>
        </p:spPr>
        <p:txBody>
          <a:bodyPr wrap="none" lIns="121332" tIns="60666" rIns="121332" bIns="60666" rtlCol="0">
            <a:spAutoFit/>
          </a:bodyPr>
          <a:lstStyle/>
          <a:p>
            <a:r>
              <a:rPr lang="en-US" sz="3200" b="1" dirty="0" smtClean="0"/>
              <a:t>1	0	0	0	1</a:t>
            </a:r>
            <a:endParaRPr lang="en-US" sz="3200" b="1" dirty="0"/>
          </a:p>
        </p:txBody>
      </p:sp>
      <p:sp>
        <p:nvSpPr>
          <p:cNvPr id="45" name="TextBox 44"/>
          <p:cNvSpPr txBox="1"/>
          <p:nvPr/>
        </p:nvSpPr>
        <p:spPr>
          <a:xfrm>
            <a:off x="6605059" y="2708282"/>
            <a:ext cx="4146743" cy="614959"/>
          </a:xfrm>
          <a:prstGeom prst="rect">
            <a:avLst/>
          </a:prstGeom>
          <a:noFill/>
        </p:spPr>
        <p:txBody>
          <a:bodyPr wrap="none" lIns="121332" tIns="60666" rIns="121332" bIns="60666" rtlCol="0">
            <a:spAutoFit/>
          </a:bodyPr>
          <a:lstStyle/>
          <a:p>
            <a:r>
              <a:rPr lang="en-US" sz="3200" b="1" dirty="0" smtClean="0"/>
              <a:t>1	0	0	0	1</a:t>
            </a:r>
            <a:endParaRPr lang="en-US" sz="3200" b="1" dirty="0"/>
          </a:p>
        </p:txBody>
      </p:sp>
      <p:sp>
        <p:nvSpPr>
          <p:cNvPr id="46" name="TextBox 45"/>
          <p:cNvSpPr txBox="1"/>
          <p:nvPr/>
        </p:nvSpPr>
        <p:spPr>
          <a:xfrm>
            <a:off x="6605059" y="3309897"/>
            <a:ext cx="4146743" cy="614959"/>
          </a:xfrm>
          <a:prstGeom prst="rect">
            <a:avLst/>
          </a:prstGeom>
          <a:noFill/>
        </p:spPr>
        <p:txBody>
          <a:bodyPr wrap="none" lIns="121332" tIns="60666" rIns="121332" bIns="60666" rtlCol="0">
            <a:spAutoFit/>
          </a:bodyPr>
          <a:lstStyle/>
          <a:p>
            <a:r>
              <a:rPr lang="en-US" sz="3200" b="1" dirty="0" smtClean="0"/>
              <a:t>1	0	0	0	0</a:t>
            </a:r>
            <a:endParaRPr lang="en-US" sz="3200" b="1" dirty="0"/>
          </a:p>
        </p:txBody>
      </p:sp>
      <p:sp>
        <p:nvSpPr>
          <p:cNvPr id="47" name="TextBox 46"/>
          <p:cNvSpPr txBox="1"/>
          <p:nvPr/>
        </p:nvSpPr>
        <p:spPr>
          <a:xfrm>
            <a:off x="6605059" y="3817119"/>
            <a:ext cx="4146743" cy="614959"/>
          </a:xfrm>
          <a:prstGeom prst="rect">
            <a:avLst/>
          </a:prstGeom>
          <a:noFill/>
        </p:spPr>
        <p:txBody>
          <a:bodyPr wrap="none" lIns="121332" tIns="60666" rIns="121332" bIns="60666" rtlCol="0">
            <a:spAutoFit/>
          </a:bodyPr>
          <a:lstStyle/>
          <a:p>
            <a:r>
              <a:rPr lang="en-US" sz="3200" b="1" dirty="0" smtClean="0"/>
              <a:t>0	1	1	0	0</a:t>
            </a:r>
            <a:endParaRPr lang="en-US" sz="3200" b="1" dirty="0"/>
          </a:p>
        </p:txBody>
      </p:sp>
      <p:sp>
        <p:nvSpPr>
          <p:cNvPr id="48" name="TextBox 47"/>
          <p:cNvSpPr txBox="1"/>
          <p:nvPr/>
        </p:nvSpPr>
        <p:spPr>
          <a:xfrm>
            <a:off x="6604000" y="909773"/>
            <a:ext cx="4146743" cy="614959"/>
          </a:xfrm>
          <a:prstGeom prst="rect">
            <a:avLst/>
          </a:prstGeom>
          <a:noFill/>
        </p:spPr>
        <p:txBody>
          <a:bodyPr wrap="none" lIns="121332" tIns="60666" rIns="121332" bIns="60666" rtlCol="0">
            <a:spAutoFit/>
          </a:bodyPr>
          <a:lstStyle/>
          <a:p>
            <a:r>
              <a:rPr lang="en-US" sz="3200" b="1" dirty="0" smtClean="0"/>
              <a:t>0	1	2	3	4</a:t>
            </a:r>
            <a:endParaRPr lang="en-US" sz="3200" b="1" dirty="0"/>
          </a:p>
        </p:txBody>
      </p:sp>
      <p:sp>
        <p:nvSpPr>
          <p:cNvPr id="49" name="TextBox 48"/>
          <p:cNvSpPr txBox="1"/>
          <p:nvPr/>
        </p:nvSpPr>
        <p:spPr>
          <a:xfrm>
            <a:off x="5792259" y="1510926"/>
            <a:ext cx="506941" cy="2995098"/>
          </a:xfrm>
          <a:prstGeom prst="rect">
            <a:avLst/>
          </a:prstGeom>
          <a:noFill/>
        </p:spPr>
        <p:txBody>
          <a:bodyPr wrap="square" lIns="121332" tIns="60666" rIns="121332" bIns="60666" rtlCol="0">
            <a:spAutoFit/>
          </a:bodyPr>
          <a:lstStyle/>
          <a:p>
            <a:pPr>
              <a:spcAft>
                <a:spcPts val="796"/>
              </a:spcAft>
            </a:pPr>
            <a:r>
              <a:rPr lang="en-US" sz="3200" b="1" dirty="0" smtClean="0"/>
              <a:t>0</a:t>
            </a:r>
          </a:p>
          <a:p>
            <a:pPr>
              <a:spcAft>
                <a:spcPts val="796"/>
              </a:spcAft>
            </a:pPr>
            <a:r>
              <a:rPr lang="en-US" sz="3200" b="1" dirty="0" smtClean="0"/>
              <a:t>1</a:t>
            </a:r>
          </a:p>
          <a:p>
            <a:pPr>
              <a:spcAft>
                <a:spcPts val="796"/>
              </a:spcAft>
            </a:pPr>
            <a:r>
              <a:rPr lang="en-US" sz="3200" b="1" dirty="0" smtClean="0"/>
              <a:t>2</a:t>
            </a:r>
          </a:p>
          <a:p>
            <a:pPr>
              <a:spcAft>
                <a:spcPts val="796"/>
              </a:spcAft>
            </a:pPr>
            <a:r>
              <a:rPr lang="en-US" sz="3200" b="1" dirty="0" smtClean="0"/>
              <a:t>3</a:t>
            </a:r>
          </a:p>
          <a:p>
            <a:pPr>
              <a:spcAft>
                <a:spcPts val="796"/>
              </a:spcAft>
            </a:pPr>
            <a:r>
              <a:rPr lang="en-US" sz="3200" b="1" dirty="0" smtClean="0"/>
              <a:t>4</a:t>
            </a:r>
            <a:endParaRPr lang="en-US" sz="3200" b="1" dirty="0"/>
          </a:p>
        </p:txBody>
      </p:sp>
      <p:sp>
        <p:nvSpPr>
          <p:cNvPr id="50" name="TextBox 49"/>
          <p:cNvSpPr txBox="1"/>
          <p:nvPr/>
        </p:nvSpPr>
        <p:spPr>
          <a:xfrm>
            <a:off x="5689600" y="4714884"/>
            <a:ext cx="6096000" cy="953514"/>
          </a:xfrm>
          <a:prstGeom prst="rect">
            <a:avLst/>
          </a:prstGeom>
          <a:noFill/>
        </p:spPr>
        <p:txBody>
          <a:bodyPr wrap="square" lIns="121332" tIns="60666" rIns="121332" bIns="60666" rtlCol="0">
            <a:spAutoFit/>
          </a:bodyPr>
          <a:lstStyle/>
          <a:p>
            <a:r>
              <a:rPr lang="en-US" sz="2700" b="1" dirty="0" smtClean="0"/>
              <a:t>Edge 2-&gt;4. So, mark 1 A[2][4] and A[4][2].</a:t>
            </a:r>
            <a:endParaRPr lang="en-US" sz="2700"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2235200" y="1824691"/>
            <a:ext cx="711200" cy="701885"/>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0</a:t>
            </a:r>
            <a:endParaRPr lang="en-US" sz="2400" b="1" dirty="0"/>
          </a:p>
        </p:txBody>
      </p:sp>
      <p:sp>
        <p:nvSpPr>
          <p:cNvPr id="6" name="Oval 5"/>
          <p:cNvSpPr/>
          <p:nvPr/>
        </p:nvSpPr>
        <p:spPr>
          <a:xfrm>
            <a:off x="2235200" y="4933038"/>
            <a:ext cx="711200" cy="701885"/>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4</a:t>
            </a:r>
            <a:endParaRPr lang="en-US" sz="2400" b="1" dirty="0"/>
          </a:p>
        </p:txBody>
      </p:sp>
      <p:sp>
        <p:nvSpPr>
          <p:cNvPr id="7" name="Oval 6"/>
          <p:cNvSpPr/>
          <p:nvPr/>
        </p:nvSpPr>
        <p:spPr>
          <a:xfrm>
            <a:off x="914400" y="3328730"/>
            <a:ext cx="711200" cy="701885"/>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1</a:t>
            </a:r>
            <a:endParaRPr lang="en-US" sz="2400" b="1" dirty="0"/>
          </a:p>
        </p:txBody>
      </p:sp>
      <p:sp>
        <p:nvSpPr>
          <p:cNvPr id="8" name="Oval 7"/>
          <p:cNvSpPr/>
          <p:nvPr/>
        </p:nvSpPr>
        <p:spPr>
          <a:xfrm>
            <a:off x="2235200" y="3328730"/>
            <a:ext cx="711200" cy="701885"/>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2</a:t>
            </a:r>
            <a:endParaRPr lang="en-US" sz="2400" b="1" dirty="0"/>
          </a:p>
        </p:txBody>
      </p:sp>
      <p:sp>
        <p:nvSpPr>
          <p:cNvPr id="9" name="Oval 8"/>
          <p:cNvSpPr/>
          <p:nvPr/>
        </p:nvSpPr>
        <p:spPr>
          <a:xfrm>
            <a:off x="3556000" y="3328730"/>
            <a:ext cx="711200" cy="701885"/>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3</a:t>
            </a:r>
            <a:endParaRPr lang="en-US" sz="2400" b="1" dirty="0"/>
          </a:p>
        </p:txBody>
      </p:sp>
      <p:cxnSp>
        <p:nvCxnSpPr>
          <p:cNvPr id="10" name="Straight Connector 9"/>
          <p:cNvCxnSpPr>
            <a:stCxn id="5" idx="3"/>
            <a:endCxn id="7" idx="7"/>
          </p:cNvCxnSpPr>
          <p:nvPr/>
        </p:nvCxnSpPr>
        <p:spPr>
          <a:xfrm rot="5400000">
            <a:off x="1426534" y="2518700"/>
            <a:ext cx="1007732" cy="81790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1" name="Straight Connector 10"/>
          <p:cNvCxnSpPr>
            <a:stCxn id="6" idx="1"/>
            <a:endCxn id="7" idx="5"/>
          </p:cNvCxnSpPr>
          <p:nvPr/>
        </p:nvCxnSpPr>
        <p:spPr>
          <a:xfrm rot="16200000" flipV="1">
            <a:off x="1376399" y="4072873"/>
            <a:ext cx="1108002" cy="81790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2" name="Straight Connector 11"/>
          <p:cNvCxnSpPr>
            <a:stCxn id="9" idx="1"/>
            <a:endCxn id="5" idx="5"/>
          </p:cNvCxnSpPr>
          <p:nvPr/>
        </p:nvCxnSpPr>
        <p:spPr>
          <a:xfrm rot="16200000" flipV="1">
            <a:off x="2747334" y="2518700"/>
            <a:ext cx="1007732" cy="81790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3" name="Straight Connector 12"/>
          <p:cNvCxnSpPr>
            <a:stCxn id="6" idx="7"/>
            <a:endCxn id="9" idx="3"/>
          </p:cNvCxnSpPr>
          <p:nvPr/>
        </p:nvCxnSpPr>
        <p:spPr>
          <a:xfrm rot="5400000" flipH="1" flipV="1">
            <a:off x="2697199" y="4072873"/>
            <a:ext cx="1108002" cy="81790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4" name="Straight Connector 13"/>
          <p:cNvCxnSpPr>
            <a:stCxn id="8" idx="4"/>
            <a:endCxn id="6" idx="0"/>
          </p:cNvCxnSpPr>
          <p:nvPr/>
        </p:nvCxnSpPr>
        <p:spPr>
          <a:xfrm rot="5400000">
            <a:off x="2139589" y="4481813"/>
            <a:ext cx="902423" cy="211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5" name="Straight Connector 14"/>
          <p:cNvCxnSpPr>
            <a:stCxn id="5" idx="4"/>
            <a:endCxn id="8" idx="0"/>
          </p:cNvCxnSpPr>
          <p:nvPr/>
        </p:nvCxnSpPr>
        <p:spPr>
          <a:xfrm rot="5400000">
            <a:off x="2189723" y="2927639"/>
            <a:ext cx="802154" cy="211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30" name="TextBox 29">
            <a:extLst>
              <a:ext uri="{FF2B5EF4-FFF2-40B4-BE49-F238E27FC236}">
                <a16:creationId xmlns="" xmlns:a16="http://schemas.microsoft.com/office/drawing/2014/main" id="{AA635DAA-35C4-4438-9D75-515C2C193139}"/>
              </a:ext>
            </a:extLst>
          </p:cNvPr>
          <p:cNvSpPr txBox="1"/>
          <p:nvPr/>
        </p:nvSpPr>
        <p:spPr>
          <a:xfrm>
            <a:off x="526224" y="769163"/>
            <a:ext cx="11136326" cy="830997"/>
          </a:xfrm>
          <a:prstGeom prst="rect">
            <a:avLst/>
          </a:prstGeom>
          <a:noFill/>
        </p:spPr>
        <p:txBody>
          <a:bodyPr wrap="square" rtlCol="0">
            <a:spAutoFit/>
          </a:bodyPr>
          <a:lstStyle/>
          <a:p>
            <a:r>
              <a:rPr lang="en-US" sz="4800" b="1" dirty="0" smtClean="0">
                <a:latin typeface="Nunito Sans" panose="00000500000000000000" pitchFamily="2" charset="0"/>
              </a:rPr>
              <a:t>Adjacency Matrix</a:t>
            </a:r>
            <a:endParaRPr lang="en-US" sz="4500" b="1" dirty="0">
              <a:latin typeface="Nunito Sans" panose="00000500000000000000" pitchFamily="2" charset="0"/>
            </a:endParaRPr>
          </a:p>
        </p:txBody>
      </p:sp>
      <p:sp>
        <p:nvSpPr>
          <p:cNvPr id="31" name="Rectangle 30">
            <a:extLst>
              <a:ext uri="{FF2B5EF4-FFF2-40B4-BE49-F238E27FC236}">
                <a16:creationId xmlns=""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cxnSp>
        <p:nvCxnSpPr>
          <p:cNvPr id="34" name="Straight Connector 33"/>
          <p:cNvCxnSpPr/>
          <p:nvPr/>
        </p:nvCxnSpPr>
        <p:spPr>
          <a:xfrm rot="10800000">
            <a:off x="6521448" y="1409611"/>
            <a:ext cx="609600" cy="2090"/>
          </a:xfrm>
          <a:prstGeom prst="line">
            <a:avLst/>
          </a:prstGeom>
        </p:spPr>
        <p:style>
          <a:lnRef idx="3">
            <a:schemeClr val="dk1"/>
          </a:lnRef>
          <a:fillRef idx="0">
            <a:schemeClr val="dk1"/>
          </a:fillRef>
          <a:effectRef idx="2">
            <a:schemeClr val="dk1"/>
          </a:effectRef>
          <a:fontRef idx="minor">
            <a:schemeClr val="tx1"/>
          </a:fontRef>
        </p:style>
      </p:cxnSp>
      <p:cxnSp>
        <p:nvCxnSpPr>
          <p:cNvPr id="37" name="Straight Connector 36"/>
          <p:cNvCxnSpPr/>
          <p:nvPr/>
        </p:nvCxnSpPr>
        <p:spPr>
          <a:xfrm rot="10800000">
            <a:off x="10481730" y="1409613"/>
            <a:ext cx="609600" cy="2090"/>
          </a:xfrm>
          <a:prstGeom prst="line">
            <a:avLst/>
          </a:prstGeom>
        </p:spPr>
        <p:style>
          <a:lnRef idx="3">
            <a:schemeClr val="dk1"/>
          </a:lnRef>
          <a:fillRef idx="0">
            <a:schemeClr val="dk1"/>
          </a:fillRef>
          <a:effectRef idx="2">
            <a:schemeClr val="dk1"/>
          </a:effectRef>
          <a:fontRef idx="minor">
            <a:schemeClr val="tx1"/>
          </a:fontRef>
        </p:style>
      </p:cxnSp>
      <p:cxnSp>
        <p:nvCxnSpPr>
          <p:cNvPr id="38" name="Straight Connector 37"/>
          <p:cNvCxnSpPr/>
          <p:nvPr/>
        </p:nvCxnSpPr>
        <p:spPr>
          <a:xfrm rot="10800000">
            <a:off x="10481732" y="4414553"/>
            <a:ext cx="609600" cy="2090"/>
          </a:xfrm>
          <a:prstGeom prst="line">
            <a:avLst/>
          </a:prstGeom>
        </p:spPr>
        <p:style>
          <a:lnRef idx="3">
            <a:schemeClr val="dk1"/>
          </a:lnRef>
          <a:fillRef idx="0">
            <a:schemeClr val="dk1"/>
          </a:fillRef>
          <a:effectRef idx="2">
            <a:schemeClr val="dk1"/>
          </a:effectRef>
          <a:fontRef idx="minor">
            <a:schemeClr val="tx1"/>
          </a:fontRef>
        </p:style>
      </p:cxnSp>
      <p:cxnSp>
        <p:nvCxnSpPr>
          <p:cNvPr id="40" name="Straight Connector 39"/>
          <p:cNvCxnSpPr/>
          <p:nvPr/>
        </p:nvCxnSpPr>
        <p:spPr>
          <a:xfrm rot="10800000">
            <a:off x="6521448" y="4416643"/>
            <a:ext cx="609600" cy="2090"/>
          </a:xfrm>
          <a:prstGeom prst="line">
            <a:avLst/>
          </a:prstGeom>
        </p:spPr>
        <p:style>
          <a:lnRef idx="3">
            <a:schemeClr val="dk1"/>
          </a:lnRef>
          <a:fillRef idx="0">
            <a:schemeClr val="dk1"/>
          </a:fillRef>
          <a:effectRef idx="2">
            <a:schemeClr val="dk1"/>
          </a:effectRef>
          <a:fontRef idx="minor">
            <a:schemeClr val="tx1"/>
          </a:fontRef>
        </p:style>
      </p:cxnSp>
      <p:cxnSp>
        <p:nvCxnSpPr>
          <p:cNvPr id="41" name="Straight Connector 40"/>
          <p:cNvCxnSpPr/>
          <p:nvPr/>
        </p:nvCxnSpPr>
        <p:spPr>
          <a:xfrm rot="5400000" flipH="1" flipV="1">
            <a:off x="5016357" y="2913643"/>
            <a:ext cx="3009122" cy="1059"/>
          </a:xfrm>
          <a:prstGeom prst="line">
            <a:avLst/>
          </a:prstGeom>
        </p:spPr>
        <p:style>
          <a:lnRef idx="3">
            <a:schemeClr val="dk1"/>
          </a:lnRef>
          <a:fillRef idx="0">
            <a:schemeClr val="dk1"/>
          </a:fillRef>
          <a:effectRef idx="2">
            <a:schemeClr val="dk1"/>
          </a:effectRef>
          <a:fontRef idx="minor">
            <a:schemeClr val="tx1"/>
          </a:fontRef>
        </p:style>
      </p:cxnSp>
      <p:cxnSp>
        <p:nvCxnSpPr>
          <p:cNvPr id="42" name="Straight Connector 41"/>
          <p:cNvCxnSpPr/>
          <p:nvPr/>
        </p:nvCxnSpPr>
        <p:spPr>
          <a:xfrm rot="5400000" flipH="1" flipV="1">
            <a:off x="9588357" y="2913643"/>
            <a:ext cx="3009122" cy="1059"/>
          </a:xfrm>
          <a:prstGeom prst="line">
            <a:avLst/>
          </a:prstGeom>
        </p:spPr>
        <p:style>
          <a:lnRef idx="3">
            <a:schemeClr val="dk1"/>
          </a:lnRef>
          <a:fillRef idx="0">
            <a:schemeClr val="dk1"/>
          </a:fillRef>
          <a:effectRef idx="2">
            <a:schemeClr val="dk1"/>
          </a:effectRef>
          <a:fontRef idx="minor">
            <a:schemeClr val="tx1"/>
          </a:fontRef>
        </p:style>
      </p:cxnSp>
      <p:sp>
        <p:nvSpPr>
          <p:cNvPr id="43" name="TextBox 42"/>
          <p:cNvSpPr txBox="1"/>
          <p:nvPr/>
        </p:nvSpPr>
        <p:spPr>
          <a:xfrm>
            <a:off x="6623048" y="1509881"/>
            <a:ext cx="4146743" cy="614959"/>
          </a:xfrm>
          <a:prstGeom prst="rect">
            <a:avLst/>
          </a:prstGeom>
          <a:noFill/>
        </p:spPr>
        <p:txBody>
          <a:bodyPr wrap="none" lIns="121332" tIns="60666" rIns="121332" bIns="60666" rtlCol="0">
            <a:spAutoFit/>
          </a:bodyPr>
          <a:lstStyle/>
          <a:p>
            <a:r>
              <a:rPr lang="en-US" sz="3200" b="1" dirty="0" smtClean="0"/>
              <a:t>0	1	1	1	0</a:t>
            </a:r>
            <a:endParaRPr lang="en-US" sz="3200" b="1" dirty="0"/>
          </a:p>
        </p:txBody>
      </p:sp>
      <p:sp>
        <p:nvSpPr>
          <p:cNvPr id="44" name="TextBox 43"/>
          <p:cNvSpPr txBox="1"/>
          <p:nvPr/>
        </p:nvSpPr>
        <p:spPr>
          <a:xfrm>
            <a:off x="6623048" y="2105622"/>
            <a:ext cx="4146743" cy="614959"/>
          </a:xfrm>
          <a:prstGeom prst="rect">
            <a:avLst/>
          </a:prstGeom>
          <a:noFill/>
        </p:spPr>
        <p:txBody>
          <a:bodyPr wrap="none" lIns="121332" tIns="60666" rIns="121332" bIns="60666" rtlCol="0">
            <a:spAutoFit/>
          </a:bodyPr>
          <a:lstStyle/>
          <a:p>
            <a:r>
              <a:rPr lang="en-US" sz="3200" b="1" dirty="0" smtClean="0"/>
              <a:t>1	0	0	0	1</a:t>
            </a:r>
            <a:endParaRPr lang="en-US" sz="3200" b="1" dirty="0"/>
          </a:p>
        </p:txBody>
      </p:sp>
      <p:sp>
        <p:nvSpPr>
          <p:cNvPr id="45" name="TextBox 44"/>
          <p:cNvSpPr txBox="1"/>
          <p:nvPr/>
        </p:nvSpPr>
        <p:spPr>
          <a:xfrm>
            <a:off x="6623048" y="2708282"/>
            <a:ext cx="4146743" cy="614959"/>
          </a:xfrm>
          <a:prstGeom prst="rect">
            <a:avLst/>
          </a:prstGeom>
          <a:noFill/>
        </p:spPr>
        <p:txBody>
          <a:bodyPr wrap="none" lIns="121332" tIns="60666" rIns="121332" bIns="60666" rtlCol="0">
            <a:spAutoFit/>
          </a:bodyPr>
          <a:lstStyle/>
          <a:p>
            <a:r>
              <a:rPr lang="en-US" sz="3200" b="1" dirty="0" smtClean="0"/>
              <a:t>1	0	0	0	1</a:t>
            </a:r>
            <a:endParaRPr lang="en-US" sz="3200" b="1" dirty="0"/>
          </a:p>
        </p:txBody>
      </p:sp>
      <p:sp>
        <p:nvSpPr>
          <p:cNvPr id="46" name="TextBox 45"/>
          <p:cNvSpPr txBox="1"/>
          <p:nvPr/>
        </p:nvSpPr>
        <p:spPr>
          <a:xfrm>
            <a:off x="6623048" y="3309897"/>
            <a:ext cx="4146743" cy="614959"/>
          </a:xfrm>
          <a:prstGeom prst="rect">
            <a:avLst/>
          </a:prstGeom>
          <a:noFill/>
        </p:spPr>
        <p:txBody>
          <a:bodyPr wrap="none" lIns="121332" tIns="60666" rIns="121332" bIns="60666" rtlCol="0">
            <a:spAutoFit/>
          </a:bodyPr>
          <a:lstStyle/>
          <a:p>
            <a:r>
              <a:rPr lang="en-US" sz="3200" b="1" dirty="0" smtClean="0"/>
              <a:t>1	0	0	0	1</a:t>
            </a:r>
            <a:endParaRPr lang="en-US" sz="3200" b="1" dirty="0"/>
          </a:p>
        </p:txBody>
      </p:sp>
      <p:sp>
        <p:nvSpPr>
          <p:cNvPr id="47" name="TextBox 46"/>
          <p:cNvSpPr txBox="1"/>
          <p:nvPr/>
        </p:nvSpPr>
        <p:spPr>
          <a:xfrm>
            <a:off x="6623048" y="3817119"/>
            <a:ext cx="4146743" cy="614959"/>
          </a:xfrm>
          <a:prstGeom prst="rect">
            <a:avLst/>
          </a:prstGeom>
          <a:noFill/>
        </p:spPr>
        <p:txBody>
          <a:bodyPr wrap="none" lIns="121332" tIns="60666" rIns="121332" bIns="60666" rtlCol="0">
            <a:spAutoFit/>
          </a:bodyPr>
          <a:lstStyle/>
          <a:p>
            <a:r>
              <a:rPr lang="en-US" sz="3200" b="1" dirty="0" smtClean="0"/>
              <a:t>0	1	1	1	0</a:t>
            </a:r>
            <a:endParaRPr lang="en-US" sz="3200" b="1" dirty="0"/>
          </a:p>
        </p:txBody>
      </p:sp>
      <p:sp>
        <p:nvSpPr>
          <p:cNvPr id="48" name="TextBox 47"/>
          <p:cNvSpPr txBox="1"/>
          <p:nvPr/>
        </p:nvSpPr>
        <p:spPr>
          <a:xfrm>
            <a:off x="6604000" y="909773"/>
            <a:ext cx="4146743" cy="614959"/>
          </a:xfrm>
          <a:prstGeom prst="rect">
            <a:avLst/>
          </a:prstGeom>
          <a:noFill/>
        </p:spPr>
        <p:txBody>
          <a:bodyPr wrap="none" lIns="121332" tIns="60666" rIns="121332" bIns="60666" rtlCol="0">
            <a:spAutoFit/>
          </a:bodyPr>
          <a:lstStyle/>
          <a:p>
            <a:r>
              <a:rPr lang="en-US" sz="3200" b="1" dirty="0" smtClean="0"/>
              <a:t>0	1	2	3	4</a:t>
            </a:r>
            <a:endParaRPr lang="en-US" sz="3200" b="1" dirty="0"/>
          </a:p>
        </p:txBody>
      </p:sp>
      <p:sp>
        <p:nvSpPr>
          <p:cNvPr id="49" name="TextBox 48"/>
          <p:cNvSpPr txBox="1"/>
          <p:nvPr/>
        </p:nvSpPr>
        <p:spPr>
          <a:xfrm>
            <a:off x="5810248" y="1510926"/>
            <a:ext cx="506941" cy="2995098"/>
          </a:xfrm>
          <a:prstGeom prst="rect">
            <a:avLst/>
          </a:prstGeom>
          <a:noFill/>
        </p:spPr>
        <p:txBody>
          <a:bodyPr wrap="square" lIns="121332" tIns="60666" rIns="121332" bIns="60666" rtlCol="0">
            <a:spAutoFit/>
          </a:bodyPr>
          <a:lstStyle/>
          <a:p>
            <a:pPr>
              <a:spcAft>
                <a:spcPts val="796"/>
              </a:spcAft>
            </a:pPr>
            <a:r>
              <a:rPr lang="en-US" sz="3200" b="1" dirty="0" smtClean="0"/>
              <a:t>0</a:t>
            </a:r>
          </a:p>
          <a:p>
            <a:pPr>
              <a:spcAft>
                <a:spcPts val="796"/>
              </a:spcAft>
            </a:pPr>
            <a:r>
              <a:rPr lang="en-US" sz="3200" b="1" dirty="0" smtClean="0"/>
              <a:t>1</a:t>
            </a:r>
          </a:p>
          <a:p>
            <a:pPr>
              <a:spcAft>
                <a:spcPts val="796"/>
              </a:spcAft>
            </a:pPr>
            <a:r>
              <a:rPr lang="en-US" sz="3200" b="1" dirty="0" smtClean="0"/>
              <a:t>2</a:t>
            </a:r>
          </a:p>
          <a:p>
            <a:pPr>
              <a:spcAft>
                <a:spcPts val="796"/>
              </a:spcAft>
            </a:pPr>
            <a:r>
              <a:rPr lang="en-US" sz="3200" b="1" dirty="0" smtClean="0"/>
              <a:t>3</a:t>
            </a:r>
          </a:p>
          <a:p>
            <a:pPr>
              <a:spcAft>
                <a:spcPts val="796"/>
              </a:spcAft>
            </a:pPr>
            <a:r>
              <a:rPr lang="en-US" sz="3200" b="1" dirty="0" smtClean="0"/>
              <a:t>4</a:t>
            </a:r>
            <a:endParaRPr lang="en-US" sz="3200" b="1" dirty="0"/>
          </a:p>
        </p:txBody>
      </p:sp>
      <p:sp>
        <p:nvSpPr>
          <p:cNvPr id="50" name="TextBox 49"/>
          <p:cNvSpPr txBox="1"/>
          <p:nvPr/>
        </p:nvSpPr>
        <p:spPr>
          <a:xfrm>
            <a:off x="5689600" y="4714884"/>
            <a:ext cx="6096000" cy="953514"/>
          </a:xfrm>
          <a:prstGeom prst="rect">
            <a:avLst/>
          </a:prstGeom>
          <a:noFill/>
        </p:spPr>
        <p:txBody>
          <a:bodyPr wrap="square" lIns="121332" tIns="60666" rIns="121332" bIns="60666" rtlCol="0">
            <a:spAutoFit/>
          </a:bodyPr>
          <a:lstStyle/>
          <a:p>
            <a:r>
              <a:rPr lang="en-US" sz="2700" b="1" dirty="0" smtClean="0"/>
              <a:t>Edge 3-&gt;4. So, mark 1 A[3][4] and A[4][3].</a:t>
            </a:r>
            <a:endParaRPr lang="en-US" sz="2700" b="1"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2235200" y="1824691"/>
            <a:ext cx="711200" cy="701885"/>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0</a:t>
            </a:r>
            <a:endParaRPr lang="en-US" sz="2400" b="1" dirty="0"/>
          </a:p>
        </p:txBody>
      </p:sp>
      <p:sp>
        <p:nvSpPr>
          <p:cNvPr id="6" name="Oval 5"/>
          <p:cNvSpPr/>
          <p:nvPr/>
        </p:nvSpPr>
        <p:spPr>
          <a:xfrm>
            <a:off x="2235200" y="4933038"/>
            <a:ext cx="711200" cy="701885"/>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4</a:t>
            </a:r>
            <a:endParaRPr lang="en-US" sz="2400" b="1" dirty="0"/>
          </a:p>
        </p:txBody>
      </p:sp>
      <p:sp>
        <p:nvSpPr>
          <p:cNvPr id="7" name="Oval 6"/>
          <p:cNvSpPr/>
          <p:nvPr/>
        </p:nvSpPr>
        <p:spPr>
          <a:xfrm>
            <a:off x="914400" y="3328730"/>
            <a:ext cx="711200" cy="701885"/>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1</a:t>
            </a:r>
            <a:endParaRPr lang="en-US" sz="2400" b="1" dirty="0"/>
          </a:p>
        </p:txBody>
      </p:sp>
      <p:sp>
        <p:nvSpPr>
          <p:cNvPr id="8" name="Oval 7"/>
          <p:cNvSpPr/>
          <p:nvPr/>
        </p:nvSpPr>
        <p:spPr>
          <a:xfrm>
            <a:off x="2235200" y="3328730"/>
            <a:ext cx="711200" cy="701885"/>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2</a:t>
            </a:r>
            <a:endParaRPr lang="en-US" sz="2400" b="1" dirty="0"/>
          </a:p>
        </p:txBody>
      </p:sp>
      <p:sp>
        <p:nvSpPr>
          <p:cNvPr id="9" name="Oval 8"/>
          <p:cNvSpPr/>
          <p:nvPr/>
        </p:nvSpPr>
        <p:spPr>
          <a:xfrm>
            <a:off x="3556000" y="3328730"/>
            <a:ext cx="711200" cy="701885"/>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3</a:t>
            </a:r>
            <a:endParaRPr lang="en-US" sz="2400" b="1" dirty="0"/>
          </a:p>
        </p:txBody>
      </p:sp>
      <p:cxnSp>
        <p:nvCxnSpPr>
          <p:cNvPr id="10" name="Straight Connector 9"/>
          <p:cNvCxnSpPr>
            <a:stCxn id="5" idx="3"/>
            <a:endCxn id="7" idx="7"/>
          </p:cNvCxnSpPr>
          <p:nvPr/>
        </p:nvCxnSpPr>
        <p:spPr>
          <a:xfrm rot="5400000">
            <a:off x="1426534" y="2518700"/>
            <a:ext cx="1007732" cy="81790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1" name="Straight Connector 10"/>
          <p:cNvCxnSpPr>
            <a:stCxn id="6" idx="1"/>
            <a:endCxn id="7" idx="5"/>
          </p:cNvCxnSpPr>
          <p:nvPr/>
        </p:nvCxnSpPr>
        <p:spPr>
          <a:xfrm rot="16200000" flipV="1">
            <a:off x="1376399" y="4072873"/>
            <a:ext cx="1108002" cy="81790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2" name="Straight Connector 11"/>
          <p:cNvCxnSpPr>
            <a:stCxn id="9" idx="1"/>
            <a:endCxn id="5" idx="5"/>
          </p:cNvCxnSpPr>
          <p:nvPr/>
        </p:nvCxnSpPr>
        <p:spPr>
          <a:xfrm rot="16200000" flipV="1">
            <a:off x="2747334" y="2518700"/>
            <a:ext cx="1007732" cy="81790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3" name="Straight Connector 12"/>
          <p:cNvCxnSpPr>
            <a:stCxn id="6" idx="7"/>
            <a:endCxn id="9" idx="3"/>
          </p:cNvCxnSpPr>
          <p:nvPr/>
        </p:nvCxnSpPr>
        <p:spPr>
          <a:xfrm rot="5400000" flipH="1" flipV="1">
            <a:off x="2697199" y="4072873"/>
            <a:ext cx="1108002" cy="81790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4" name="Straight Connector 13"/>
          <p:cNvCxnSpPr>
            <a:stCxn id="8" idx="4"/>
            <a:endCxn id="6" idx="0"/>
          </p:cNvCxnSpPr>
          <p:nvPr/>
        </p:nvCxnSpPr>
        <p:spPr>
          <a:xfrm rot="5400000">
            <a:off x="2139589" y="4481813"/>
            <a:ext cx="902423" cy="211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5" name="Straight Connector 14"/>
          <p:cNvCxnSpPr>
            <a:stCxn id="5" idx="4"/>
            <a:endCxn id="8" idx="0"/>
          </p:cNvCxnSpPr>
          <p:nvPr/>
        </p:nvCxnSpPr>
        <p:spPr>
          <a:xfrm rot="5400000">
            <a:off x="2189723" y="2927639"/>
            <a:ext cx="802154" cy="211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30" name="TextBox 29">
            <a:extLst>
              <a:ext uri="{FF2B5EF4-FFF2-40B4-BE49-F238E27FC236}">
                <a16:creationId xmlns="" xmlns:a16="http://schemas.microsoft.com/office/drawing/2014/main" id="{AA635DAA-35C4-4438-9D75-515C2C193139}"/>
              </a:ext>
            </a:extLst>
          </p:cNvPr>
          <p:cNvSpPr txBox="1"/>
          <p:nvPr/>
        </p:nvSpPr>
        <p:spPr>
          <a:xfrm>
            <a:off x="526224" y="769163"/>
            <a:ext cx="11136326" cy="830997"/>
          </a:xfrm>
          <a:prstGeom prst="rect">
            <a:avLst/>
          </a:prstGeom>
          <a:noFill/>
        </p:spPr>
        <p:txBody>
          <a:bodyPr wrap="square" rtlCol="0">
            <a:spAutoFit/>
          </a:bodyPr>
          <a:lstStyle/>
          <a:p>
            <a:r>
              <a:rPr lang="en-US" sz="4800" b="1" dirty="0" smtClean="0">
                <a:latin typeface="Nunito Sans" panose="00000500000000000000" pitchFamily="2" charset="0"/>
              </a:rPr>
              <a:t>Adjacency Matrix</a:t>
            </a:r>
            <a:endParaRPr lang="en-US" sz="4500" b="1" dirty="0">
              <a:latin typeface="Nunito Sans" panose="00000500000000000000" pitchFamily="2" charset="0"/>
            </a:endParaRPr>
          </a:p>
        </p:txBody>
      </p:sp>
      <p:sp>
        <p:nvSpPr>
          <p:cNvPr id="31" name="Rectangle 30">
            <a:extLst>
              <a:ext uri="{FF2B5EF4-FFF2-40B4-BE49-F238E27FC236}">
                <a16:creationId xmlns=""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cxnSp>
        <p:nvCxnSpPr>
          <p:cNvPr id="34" name="Straight Connector 33"/>
          <p:cNvCxnSpPr/>
          <p:nvPr/>
        </p:nvCxnSpPr>
        <p:spPr>
          <a:xfrm rot="10800000">
            <a:off x="6521448" y="1409611"/>
            <a:ext cx="609600" cy="2090"/>
          </a:xfrm>
          <a:prstGeom prst="line">
            <a:avLst/>
          </a:prstGeom>
        </p:spPr>
        <p:style>
          <a:lnRef idx="3">
            <a:schemeClr val="dk1"/>
          </a:lnRef>
          <a:fillRef idx="0">
            <a:schemeClr val="dk1"/>
          </a:fillRef>
          <a:effectRef idx="2">
            <a:schemeClr val="dk1"/>
          </a:effectRef>
          <a:fontRef idx="minor">
            <a:schemeClr val="tx1"/>
          </a:fontRef>
        </p:style>
      </p:cxnSp>
      <p:cxnSp>
        <p:nvCxnSpPr>
          <p:cNvPr id="37" name="Straight Connector 36"/>
          <p:cNvCxnSpPr/>
          <p:nvPr/>
        </p:nvCxnSpPr>
        <p:spPr>
          <a:xfrm rot="10800000">
            <a:off x="10481730" y="1409613"/>
            <a:ext cx="609600" cy="2090"/>
          </a:xfrm>
          <a:prstGeom prst="line">
            <a:avLst/>
          </a:prstGeom>
        </p:spPr>
        <p:style>
          <a:lnRef idx="3">
            <a:schemeClr val="dk1"/>
          </a:lnRef>
          <a:fillRef idx="0">
            <a:schemeClr val="dk1"/>
          </a:fillRef>
          <a:effectRef idx="2">
            <a:schemeClr val="dk1"/>
          </a:effectRef>
          <a:fontRef idx="minor">
            <a:schemeClr val="tx1"/>
          </a:fontRef>
        </p:style>
      </p:cxnSp>
      <p:cxnSp>
        <p:nvCxnSpPr>
          <p:cNvPr id="38" name="Straight Connector 37"/>
          <p:cNvCxnSpPr/>
          <p:nvPr/>
        </p:nvCxnSpPr>
        <p:spPr>
          <a:xfrm rot="10800000">
            <a:off x="10481732" y="4414553"/>
            <a:ext cx="609600" cy="2090"/>
          </a:xfrm>
          <a:prstGeom prst="line">
            <a:avLst/>
          </a:prstGeom>
        </p:spPr>
        <p:style>
          <a:lnRef idx="3">
            <a:schemeClr val="dk1"/>
          </a:lnRef>
          <a:fillRef idx="0">
            <a:schemeClr val="dk1"/>
          </a:fillRef>
          <a:effectRef idx="2">
            <a:schemeClr val="dk1"/>
          </a:effectRef>
          <a:fontRef idx="minor">
            <a:schemeClr val="tx1"/>
          </a:fontRef>
        </p:style>
      </p:cxnSp>
      <p:cxnSp>
        <p:nvCxnSpPr>
          <p:cNvPr id="40" name="Straight Connector 39"/>
          <p:cNvCxnSpPr/>
          <p:nvPr/>
        </p:nvCxnSpPr>
        <p:spPr>
          <a:xfrm rot="10800000">
            <a:off x="6521448" y="4416643"/>
            <a:ext cx="609600" cy="2090"/>
          </a:xfrm>
          <a:prstGeom prst="line">
            <a:avLst/>
          </a:prstGeom>
        </p:spPr>
        <p:style>
          <a:lnRef idx="3">
            <a:schemeClr val="dk1"/>
          </a:lnRef>
          <a:fillRef idx="0">
            <a:schemeClr val="dk1"/>
          </a:fillRef>
          <a:effectRef idx="2">
            <a:schemeClr val="dk1"/>
          </a:effectRef>
          <a:fontRef idx="minor">
            <a:schemeClr val="tx1"/>
          </a:fontRef>
        </p:style>
      </p:cxnSp>
      <p:cxnSp>
        <p:nvCxnSpPr>
          <p:cNvPr id="41" name="Straight Connector 40"/>
          <p:cNvCxnSpPr/>
          <p:nvPr/>
        </p:nvCxnSpPr>
        <p:spPr>
          <a:xfrm rot="5400000" flipH="1" flipV="1">
            <a:off x="5016357" y="2913643"/>
            <a:ext cx="3009122" cy="1059"/>
          </a:xfrm>
          <a:prstGeom prst="line">
            <a:avLst/>
          </a:prstGeom>
        </p:spPr>
        <p:style>
          <a:lnRef idx="3">
            <a:schemeClr val="dk1"/>
          </a:lnRef>
          <a:fillRef idx="0">
            <a:schemeClr val="dk1"/>
          </a:fillRef>
          <a:effectRef idx="2">
            <a:schemeClr val="dk1"/>
          </a:effectRef>
          <a:fontRef idx="minor">
            <a:schemeClr val="tx1"/>
          </a:fontRef>
        </p:style>
      </p:cxnSp>
      <p:cxnSp>
        <p:nvCxnSpPr>
          <p:cNvPr id="42" name="Straight Connector 41"/>
          <p:cNvCxnSpPr/>
          <p:nvPr/>
        </p:nvCxnSpPr>
        <p:spPr>
          <a:xfrm rot="5400000" flipH="1" flipV="1">
            <a:off x="9588357" y="2913643"/>
            <a:ext cx="3009122" cy="1059"/>
          </a:xfrm>
          <a:prstGeom prst="line">
            <a:avLst/>
          </a:prstGeom>
        </p:spPr>
        <p:style>
          <a:lnRef idx="3">
            <a:schemeClr val="dk1"/>
          </a:lnRef>
          <a:fillRef idx="0">
            <a:schemeClr val="dk1"/>
          </a:fillRef>
          <a:effectRef idx="2">
            <a:schemeClr val="dk1"/>
          </a:effectRef>
          <a:fontRef idx="minor">
            <a:schemeClr val="tx1"/>
          </a:fontRef>
        </p:style>
      </p:cxnSp>
      <p:sp>
        <p:nvSpPr>
          <p:cNvPr id="43" name="TextBox 42"/>
          <p:cNvSpPr txBox="1"/>
          <p:nvPr/>
        </p:nvSpPr>
        <p:spPr>
          <a:xfrm>
            <a:off x="6623048" y="1509881"/>
            <a:ext cx="4146743" cy="614959"/>
          </a:xfrm>
          <a:prstGeom prst="rect">
            <a:avLst/>
          </a:prstGeom>
          <a:noFill/>
        </p:spPr>
        <p:txBody>
          <a:bodyPr wrap="none" lIns="121332" tIns="60666" rIns="121332" bIns="60666" rtlCol="0">
            <a:spAutoFit/>
          </a:bodyPr>
          <a:lstStyle/>
          <a:p>
            <a:r>
              <a:rPr lang="en-US" sz="3200" b="1" dirty="0" smtClean="0"/>
              <a:t>0	1	1	1	0</a:t>
            </a:r>
            <a:endParaRPr lang="en-US" sz="3200" b="1" dirty="0"/>
          </a:p>
        </p:txBody>
      </p:sp>
      <p:sp>
        <p:nvSpPr>
          <p:cNvPr id="44" name="TextBox 43"/>
          <p:cNvSpPr txBox="1"/>
          <p:nvPr/>
        </p:nvSpPr>
        <p:spPr>
          <a:xfrm>
            <a:off x="6623048" y="2105622"/>
            <a:ext cx="4146743" cy="614959"/>
          </a:xfrm>
          <a:prstGeom prst="rect">
            <a:avLst/>
          </a:prstGeom>
          <a:noFill/>
        </p:spPr>
        <p:txBody>
          <a:bodyPr wrap="none" lIns="121332" tIns="60666" rIns="121332" bIns="60666" rtlCol="0">
            <a:spAutoFit/>
          </a:bodyPr>
          <a:lstStyle/>
          <a:p>
            <a:r>
              <a:rPr lang="en-US" sz="3200" b="1" dirty="0" smtClean="0"/>
              <a:t>1	0	0	0	1</a:t>
            </a:r>
            <a:endParaRPr lang="en-US" sz="3200" b="1" dirty="0"/>
          </a:p>
        </p:txBody>
      </p:sp>
      <p:sp>
        <p:nvSpPr>
          <p:cNvPr id="45" name="TextBox 44"/>
          <p:cNvSpPr txBox="1"/>
          <p:nvPr/>
        </p:nvSpPr>
        <p:spPr>
          <a:xfrm>
            <a:off x="6623048" y="2708282"/>
            <a:ext cx="4146743" cy="614959"/>
          </a:xfrm>
          <a:prstGeom prst="rect">
            <a:avLst/>
          </a:prstGeom>
          <a:noFill/>
        </p:spPr>
        <p:txBody>
          <a:bodyPr wrap="none" lIns="121332" tIns="60666" rIns="121332" bIns="60666" rtlCol="0">
            <a:spAutoFit/>
          </a:bodyPr>
          <a:lstStyle/>
          <a:p>
            <a:r>
              <a:rPr lang="en-US" sz="3200" b="1" dirty="0" smtClean="0"/>
              <a:t>1	0	0	0	1</a:t>
            </a:r>
            <a:endParaRPr lang="en-US" sz="3200" b="1" dirty="0"/>
          </a:p>
        </p:txBody>
      </p:sp>
      <p:sp>
        <p:nvSpPr>
          <p:cNvPr id="46" name="TextBox 45"/>
          <p:cNvSpPr txBox="1"/>
          <p:nvPr/>
        </p:nvSpPr>
        <p:spPr>
          <a:xfrm>
            <a:off x="6623048" y="3309897"/>
            <a:ext cx="4146743" cy="614959"/>
          </a:xfrm>
          <a:prstGeom prst="rect">
            <a:avLst/>
          </a:prstGeom>
          <a:noFill/>
        </p:spPr>
        <p:txBody>
          <a:bodyPr wrap="none" lIns="121332" tIns="60666" rIns="121332" bIns="60666" rtlCol="0">
            <a:spAutoFit/>
          </a:bodyPr>
          <a:lstStyle/>
          <a:p>
            <a:r>
              <a:rPr lang="en-US" sz="3200" b="1" dirty="0" smtClean="0"/>
              <a:t>1	0	0	0	1</a:t>
            </a:r>
            <a:endParaRPr lang="en-US" sz="3200" b="1" dirty="0"/>
          </a:p>
        </p:txBody>
      </p:sp>
      <p:sp>
        <p:nvSpPr>
          <p:cNvPr id="47" name="TextBox 46"/>
          <p:cNvSpPr txBox="1"/>
          <p:nvPr/>
        </p:nvSpPr>
        <p:spPr>
          <a:xfrm>
            <a:off x="6623048" y="3817119"/>
            <a:ext cx="4146743" cy="614959"/>
          </a:xfrm>
          <a:prstGeom prst="rect">
            <a:avLst/>
          </a:prstGeom>
          <a:noFill/>
        </p:spPr>
        <p:txBody>
          <a:bodyPr wrap="none" lIns="121332" tIns="60666" rIns="121332" bIns="60666" rtlCol="0">
            <a:spAutoFit/>
          </a:bodyPr>
          <a:lstStyle/>
          <a:p>
            <a:r>
              <a:rPr lang="en-US" sz="3200" b="1" dirty="0" smtClean="0"/>
              <a:t>0	1	1	1	0</a:t>
            </a:r>
            <a:endParaRPr lang="en-US" sz="3200" b="1" dirty="0"/>
          </a:p>
        </p:txBody>
      </p:sp>
      <p:sp>
        <p:nvSpPr>
          <p:cNvPr id="48" name="TextBox 47"/>
          <p:cNvSpPr txBox="1"/>
          <p:nvPr/>
        </p:nvSpPr>
        <p:spPr>
          <a:xfrm>
            <a:off x="6604000" y="909773"/>
            <a:ext cx="4146743" cy="614959"/>
          </a:xfrm>
          <a:prstGeom prst="rect">
            <a:avLst/>
          </a:prstGeom>
          <a:noFill/>
        </p:spPr>
        <p:txBody>
          <a:bodyPr wrap="none" lIns="121332" tIns="60666" rIns="121332" bIns="60666" rtlCol="0">
            <a:spAutoFit/>
          </a:bodyPr>
          <a:lstStyle/>
          <a:p>
            <a:r>
              <a:rPr lang="en-US" sz="3200" b="1" dirty="0" smtClean="0"/>
              <a:t>0	1	2	3	4</a:t>
            </a:r>
            <a:endParaRPr lang="en-US" sz="3200" b="1" dirty="0"/>
          </a:p>
        </p:txBody>
      </p:sp>
      <p:sp>
        <p:nvSpPr>
          <p:cNvPr id="49" name="TextBox 48"/>
          <p:cNvSpPr txBox="1"/>
          <p:nvPr/>
        </p:nvSpPr>
        <p:spPr>
          <a:xfrm>
            <a:off x="5810248" y="1510926"/>
            <a:ext cx="506941" cy="2995098"/>
          </a:xfrm>
          <a:prstGeom prst="rect">
            <a:avLst/>
          </a:prstGeom>
          <a:noFill/>
        </p:spPr>
        <p:txBody>
          <a:bodyPr wrap="square" lIns="121332" tIns="60666" rIns="121332" bIns="60666" rtlCol="0">
            <a:spAutoFit/>
          </a:bodyPr>
          <a:lstStyle/>
          <a:p>
            <a:pPr>
              <a:spcAft>
                <a:spcPts val="796"/>
              </a:spcAft>
            </a:pPr>
            <a:r>
              <a:rPr lang="en-US" sz="3200" b="1" dirty="0" smtClean="0"/>
              <a:t>0</a:t>
            </a:r>
          </a:p>
          <a:p>
            <a:pPr>
              <a:spcAft>
                <a:spcPts val="796"/>
              </a:spcAft>
            </a:pPr>
            <a:r>
              <a:rPr lang="en-US" sz="3200" b="1" dirty="0" smtClean="0"/>
              <a:t>1</a:t>
            </a:r>
          </a:p>
          <a:p>
            <a:pPr>
              <a:spcAft>
                <a:spcPts val="796"/>
              </a:spcAft>
            </a:pPr>
            <a:r>
              <a:rPr lang="en-US" sz="3200" b="1" dirty="0" smtClean="0"/>
              <a:t>2</a:t>
            </a:r>
          </a:p>
          <a:p>
            <a:pPr>
              <a:spcAft>
                <a:spcPts val="796"/>
              </a:spcAft>
            </a:pPr>
            <a:r>
              <a:rPr lang="en-US" sz="3200" b="1" dirty="0" smtClean="0"/>
              <a:t>3</a:t>
            </a:r>
          </a:p>
          <a:p>
            <a:pPr>
              <a:spcAft>
                <a:spcPts val="796"/>
              </a:spcAft>
            </a:pPr>
            <a:r>
              <a:rPr lang="en-US" sz="3200" b="1" dirty="0" smtClean="0"/>
              <a:t>4</a:t>
            </a:r>
            <a:endParaRPr lang="en-US" sz="3200" b="1" dirty="0"/>
          </a:p>
        </p:txBody>
      </p:sp>
      <p:sp>
        <p:nvSpPr>
          <p:cNvPr id="50" name="TextBox 49"/>
          <p:cNvSpPr txBox="1"/>
          <p:nvPr/>
        </p:nvSpPr>
        <p:spPr>
          <a:xfrm>
            <a:off x="5689600" y="4714884"/>
            <a:ext cx="6096000" cy="953514"/>
          </a:xfrm>
          <a:prstGeom prst="rect">
            <a:avLst/>
          </a:prstGeom>
          <a:noFill/>
        </p:spPr>
        <p:txBody>
          <a:bodyPr wrap="square" lIns="121332" tIns="60666" rIns="121332" bIns="60666" rtlCol="0">
            <a:spAutoFit/>
          </a:bodyPr>
          <a:lstStyle/>
          <a:p>
            <a:r>
              <a:rPr lang="en-US" sz="2700" b="1" dirty="0" smtClean="0"/>
              <a:t>All the edges have been marked. This is the adjacency matrix for the given graph.</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00201"/>
            <a:ext cx="10972800" cy="4836876"/>
          </a:xfrm>
        </p:spPr>
        <p:txBody>
          <a:bodyPr>
            <a:normAutofit/>
          </a:bodyPr>
          <a:lstStyle/>
          <a:p>
            <a:r>
              <a:rPr lang="en-US" dirty="0" smtClean="0"/>
              <a:t>An array of linked lists is used. </a:t>
            </a:r>
          </a:p>
          <a:p>
            <a:r>
              <a:rPr lang="en-US" dirty="0" smtClean="0"/>
              <a:t>Size of the array is equal to number of vertices. Let the array be array[]. </a:t>
            </a:r>
          </a:p>
          <a:p>
            <a:r>
              <a:rPr lang="en-US" dirty="0" smtClean="0"/>
              <a:t>An entry array[</a:t>
            </a:r>
            <a:r>
              <a:rPr lang="en-US" dirty="0" err="1" smtClean="0"/>
              <a:t>i</a:t>
            </a:r>
            <a:r>
              <a:rPr lang="en-US" dirty="0" smtClean="0"/>
              <a:t>] represents the linked list of vertices adjacent to the</a:t>
            </a:r>
            <a:r>
              <a:rPr lang="en-US" b="1" dirty="0" smtClean="0"/>
              <a:t> </a:t>
            </a:r>
            <a:r>
              <a:rPr lang="en-US" b="1" i="1" dirty="0" err="1" smtClean="0"/>
              <a:t>i</a:t>
            </a:r>
            <a:r>
              <a:rPr lang="en-US" dirty="0" err="1" smtClean="0"/>
              <a:t>th</a:t>
            </a:r>
            <a:r>
              <a:rPr lang="en-US" dirty="0" smtClean="0"/>
              <a:t> vertex.</a:t>
            </a:r>
          </a:p>
          <a:p>
            <a:r>
              <a:rPr lang="en-US" dirty="0" smtClean="0"/>
              <a:t> This representation can also be used to represent a weighted graph. The weights of edges can be stored in nodes of linked lists.</a:t>
            </a:r>
            <a:endParaRPr lang="en-US" dirty="0"/>
          </a:p>
        </p:txBody>
      </p:sp>
      <p:sp>
        <p:nvSpPr>
          <p:cNvPr id="5" name="TextBox 4">
            <a:extLst>
              <a:ext uri="{FF2B5EF4-FFF2-40B4-BE49-F238E27FC236}">
                <a16:creationId xmlns="" xmlns:a16="http://schemas.microsoft.com/office/drawing/2014/main" id="{AA635DAA-35C4-4438-9D75-515C2C193139}"/>
              </a:ext>
            </a:extLst>
          </p:cNvPr>
          <p:cNvSpPr txBox="1"/>
          <p:nvPr/>
        </p:nvSpPr>
        <p:spPr>
          <a:xfrm>
            <a:off x="526224" y="769163"/>
            <a:ext cx="11136326" cy="830997"/>
          </a:xfrm>
          <a:prstGeom prst="rect">
            <a:avLst/>
          </a:prstGeom>
          <a:noFill/>
        </p:spPr>
        <p:txBody>
          <a:bodyPr wrap="square" rtlCol="0">
            <a:spAutoFit/>
          </a:bodyPr>
          <a:lstStyle/>
          <a:p>
            <a:r>
              <a:rPr lang="en-US" sz="4800" b="1" dirty="0" smtClean="0">
                <a:latin typeface="Nunito Sans" panose="00000500000000000000" pitchFamily="2" charset="0"/>
              </a:rPr>
              <a:t>Adjacency List</a:t>
            </a:r>
            <a:endParaRPr lang="en-US" sz="4500" b="1" dirty="0">
              <a:latin typeface="Nunito Sans" panose="00000500000000000000" pitchFamily="2" charset="0"/>
            </a:endParaRPr>
          </a:p>
        </p:txBody>
      </p:sp>
      <p:sp>
        <p:nvSpPr>
          <p:cNvPr id="6" name="Rectangle 5">
            <a:extLst>
              <a:ext uri="{FF2B5EF4-FFF2-40B4-BE49-F238E27FC236}">
                <a16:creationId xmlns=""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1422400" y="1824691"/>
            <a:ext cx="711200" cy="701885"/>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0</a:t>
            </a:r>
            <a:endParaRPr lang="en-US" sz="2400" b="1" dirty="0"/>
          </a:p>
        </p:txBody>
      </p:sp>
      <p:sp>
        <p:nvSpPr>
          <p:cNvPr id="6" name="Oval 5"/>
          <p:cNvSpPr/>
          <p:nvPr/>
        </p:nvSpPr>
        <p:spPr>
          <a:xfrm>
            <a:off x="1422400" y="4933038"/>
            <a:ext cx="711200" cy="701885"/>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4</a:t>
            </a:r>
            <a:endParaRPr lang="en-US" sz="2400" b="1" dirty="0"/>
          </a:p>
        </p:txBody>
      </p:sp>
      <p:sp>
        <p:nvSpPr>
          <p:cNvPr id="7" name="Oval 6"/>
          <p:cNvSpPr/>
          <p:nvPr/>
        </p:nvSpPr>
        <p:spPr>
          <a:xfrm>
            <a:off x="101600" y="3328730"/>
            <a:ext cx="711200" cy="701885"/>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1</a:t>
            </a:r>
            <a:endParaRPr lang="en-US" sz="2400" b="1" dirty="0"/>
          </a:p>
        </p:txBody>
      </p:sp>
      <p:sp>
        <p:nvSpPr>
          <p:cNvPr id="8" name="Oval 7"/>
          <p:cNvSpPr/>
          <p:nvPr/>
        </p:nvSpPr>
        <p:spPr>
          <a:xfrm>
            <a:off x="1422400" y="3328730"/>
            <a:ext cx="711200" cy="701885"/>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2</a:t>
            </a:r>
            <a:endParaRPr lang="en-US" sz="2400" b="1" dirty="0"/>
          </a:p>
        </p:txBody>
      </p:sp>
      <p:sp>
        <p:nvSpPr>
          <p:cNvPr id="9" name="Oval 8"/>
          <p:cNvSpPr/>
          <p:nvPr/>
        </p:nvSpPr>
        <p:spPr>
          <a:xfrm>
            <a:off x="2743200" y="3328730"/>
            <a:ext cx="711200" cy="701885"/>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3</a:t>
            </a:r>
            <a:endParaRPr lang="en-US" sz="2400" b="1" dirty="0"/>
          </a:p>
        </p:txBody>
      </p:sp>
      <p:cxnSp>
        <p:nvCxnSpPr>
          <p:cNvPr id="10" name="Straight Connector 9"/>
          <p:cNvCxnSpPr>
            <a:stCxn id="5" idx="3"/>
            <a:endCxn id="7" idx="7"/>
          </p:cNvCxnSpPr>
          <p:nvPr/>
        </p:nvCxnSpPr>
        <p:spPr>
          <a:xfrm rot="5400000">
            <a:off x="613734" y="2518700"/>
            <a:ext cx="1007732" cy="81790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1" name="Straight Connector 10"/>
          <p:cNvCxnSpPr>
            <a:stCxn id="6" idx="1"/>
            <a:endCxn id="7" idx="5"/>
          </p:cNvCxnSpPr>
          <p:nvPr/>
        </p:nvCxnSpPr>
        <p:spPr>
          <a:xfrm rot="16200000" flipV="1">
            <a:off x="563599" y="4072873"/>
            <a:ext cx="1108002" cy="81790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2" name="Straight Connector 11"/>
          <p:cNvCxnSpPr>
            <a:stCxn id="9" idx="1"/>
            <a:endCxn id="5" idx="5"/>
          </p:cNvCxnSpPr>
          <p:nvPr/>
        </p:nvCxnSpPr>
        <p:spPr>
          <a:xfrm rot="16200000" flipV="1">
            <a:off x="1934534" y="2518700"/>
            <a:ext cx="1007732" cy="81790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3" name="Straight Connector 12"/>
          <p:cNvCxnSpPr>
            <a:stCxn id="6" idx="7"/>
            <a:endCxn id="9" idx="3"/>
          </p:cNvCxnSpPr>
          <p:nvPr/>
        </p:nvCxnSpPr>
        <p:spPr>
          <a:xfrm rot="5400000" flipH="1" flipV="1">
            <a:off x="1884399" y="4072873"/>
            <a:ext cx="1108002" cy="81790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4" name="Straight Connector 13"/>
          <p:cNvCxnSpPr>
            <a:stCxn id="8" idx="4"/>
            <a:endCxn id="6" idx="0"/>
          </p:cNvCxnSpPr>
          <p:nvPr/>
        </p:nvCxnSpPr>
        <p:spPr>
          <a:xfrm rot="5400000">
            <a:off x="1326789" y="4481813"/>
            <a:ext cx="902423" cy="211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5" name="Straight Connector 14"/>
          <p:cNvCxnSpPr>
            <a:stCxn id="5" idx="4"/>
            <a:endCxn id="8" idx="0"/>
          </p:cNvCxnSpPr>
          <p:nvPr/>
        </p:nvCxnSpPr>
        <p:spPr>
          <a:xfrm rot="5400000">
            <a:off x="1376923" y="2927639"/>
            <a:ext cx="802154" cy="211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39" name="TextBox 38"/>
          <p:cNvSpPr txBox="1"/>
          <p:nvPr/>
        </p:nvSpPr>
        <p:spPr>
          <a:xfrm>
            <a:off x="6299200" y="5735192"/>
            <a:ext cx="2523799" cy="538015"/>
          </a:xfrm>
          <a:prstGeom prst="rect">
            <a:avLst/>
          </a:prstGeom>
          <a:noFill/>
        </p:spPr>
        <p:txBody>
          <a:bodyPr wrap="none" lIns="121332" tIns="60666" rIns="121332" bIns="60666" rtlCol="0">
            <a:spAutoFit/>
          </a:bodyPr>
          <a:lstStyle/>
          <a:p>
            <a:r>
              <a:rPr lang="en-US" sz="2700" b="1" dirty="0" smtClean="0"/>
              <a:t>Initialize the list</a:t>
            </a:r>
            <a:endParaRPr lang="en-US" sz="2700" b="1" dirty="0"/>
          </a:p>
        </p:txBody>
      </p:sp>
      <p:sp>
        <p:nvSpPr>
          <p:cNvPr id="30" name="Rectangle 29"/>
          <p:cNvSpPr/>
          <p:nvPr/>
        </p:nvSpPr>
        <p:spPr>
          <a:xfrm>
            <a:off x="4470400" y="2225768"/>
            <a:ext cx="1219200" cy="31083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endParaRPr lang="en-US"/>
          </a:p>
        </p:txBody>
      </p:sp>
      <p:sp>
        <p:nvSpPr>
          <p:cNvPr id="31" name="Rectangle 30"/>
          <p:cNvSpPr/>
          <p:nvPr/>
        </p:nvSpPr>
        <p:spPr>
          <a:xfrm>
            <a:off x="4572000" y="2326038"/>
            <a:ext cx="1016000" cy="501346"/>
          </a:xfrm>
          <a:prstGeom prst="rect">
            <a:avLst/>
          </a:prstGeom>
          <a:solidFill>
            <a:srgbClr val="82EB03"/>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0</a:t>
            </a:r>
            <a:endParaRPr lang="en-US" sz="2700" b="1" dirty="0"/>
          </a:p>
        </p:txBody>
      </p:sp>
      <p:sp>
        <p:nvSpPr>
          <p:cNvPr id="32" name="Rectangle 31"/>
          <p:cNvSpPr/>
          <p:nvPr/>
        </p:nvSpPr>
        <p:spPr>
          <a:xfrm>
            <a:off x="4572000" y="2927653"/>
            <a:ext cx="1016000" cy="501346"/>
          </a:xfrm>
          <a:prstGeom prst="rect">
            <a:avLst/>
          </a:prstGeom>
          <a:solidFill>
            <a:srgbClr val="FF66CC"/>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1</a:t>
            </a:r>
            <a:endParaRPr lang="en-US" sz="2700" b="1" dirty="0"/>
          </a:p>
        </p:txBody>
      </p:sp>
      <p:sp>
        <p:nvSpPr>
          <p:cNvPr id="33" name="Rectangle 32"/>
          <p:cNvSpPr/>
          <p:nvPr/>
        </p:nvSpPr>
        <p:spPr>
          <a:xfrm>
            <a:off x="4572000" y="3529269"/>
            <a:ext cx="1016000" cy="501346"/>
          </a:xfrm>
          <a:prstGeom prst="rect">
            <a:avLst/>
          </a:prstGeom>
          <a:solidFill>
            <a:srgbClr val="0ECCE0"/>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2</a:t>
            </a:r>
            <a:endParaRPr lang="en-US" sz="2700" b="1" dirty="0"/>
          </a:p>
        </p:txBody>
      </p:sp>
      <p:sp>
        <p:nvSpPr>
          <p:cNvPr id="34" name="Rectangle 33"/>
          <p:cNvSpPr/>
          <p:nvPr/>
        </p:nvSpPr>
        <p:spPr>
          <a:xfrm>
            <a:off x="4572000" y="4130884"/>
            <a:ext cx="1016000" cy="501346"/>
          </a:xfrm>
          <a:prstGeom prst="rect">
            <a:avLst/>
          </a:prstGeom>
          <a:solidFill>
            <a:srgbClr val="FF1901"/>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3</a:t>
            </a:r>
            <a:endParaRPr lang="en-US" sz="2700" b="1" dirty="0"/>
          </a:p>
        </p:txBody>
      </p:sp>
      <p:sp>
        <p:nvSpPr>
          <p:cNvPr id="37" name="Rectangle 36"/>
          <p:cNvSpPr/>
          <p:nvPr/>
        </p:nvSpPr>
        <p:spPr>
          <a:xfrm>
            <a:off x="4572000" y="4732500"/>
            <a:ext cx="1016000" cy="501346"/>
          </a:xfrm>
          <a:prstGeom prst="rect">
            <a:avLst/>
          </a:prstGeom>
          <a:solidFill>
            <a:srgbClr val="FF6600"/>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4</a:t>
            </a:r>
            <a:endParaRPr lang="en-US" sz="2700" b="1" dirty="0"/>
          </a:p>
        </p:txBody>
      </p:sp>
      <p:cxnSp>
        <p:nvCxnSpPr>
          <p:cNvPr id="40" name="Straight Arrow Connector 39"/>
          <p:cNvCxnSpPr/>
          <p:nvPr/>
        </p:nvCxnSpPr>
        <p:spPr>
          <a:xfrm>
            <a:off x="5689600" y="2626845"/>
            <a:ext cx="609600" cy="2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1" name="Straight Arrow Connector 40"/>
          <p:cNvCxnSpPr/>
          <p:nvPr/>
        </p:nvCxnSpPr>
        <p:spPr>
          <a:xfrm>
            <a:off x="5689600" y="3226371"/>
            <a:ext cx="609600" cy="2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2" name="Straight Arrow Connector 41"/>
          <p:cNvCxnSpPr/>
          <p:nvPr/>
        </p:nvCxnSpPr>
        <p:spPr>
          <a:xfrm>
            <a:off x="5689600" y="3827987"/>
            <a:ext cx="609600" cy="2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3" name="Straight Arrow Connector 42"/>
          <p:cNvCxnSpPr/>
          <p:nvPr/>
        </p:nvCxnSpPr>
        <p:spPr>
          <a:xfrm>
            <a:off x="5689600" y="4429602"/>
            <a:ext cx="609600" cy="2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4" name="Straight Arrow Connector 43"/>
          <p:cNvCxnSpPr/>
          <p:nvPr/>
        </p:nvCxnSpPr>
        <p:spPr>
          <a:xfrm>
            <a:off x="5689600" y="5031218"/>
            <a:ext cx="609600" cy="2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5" name="TextBox 44"/>
          <p:cNvSpPr txBox="1"/>
          <p:nvPr/>
        </p:nvSpPr>
        <p:spPr>
          <a:xfrm>
            <a:off x="6299200" y="2401160"/>
            <a:ext cx="990431" cy="538015"/>
          </a:xfrm>
          <a:prstGeom prst="rect">
            <a:avLst/>
          </a:prstGeom>
          <a:noFill/>
        </p:spPr>
        <p:txBody>
          <a:bodyPr wrap="none" lIns="121332" tIns="60666" rIns="121332" bIns="60666" rtlCol="0">
            <a:spAutoFit/>
          </a:bodyPr>
          <a:lstStyle/>
          <a:p>
            <a:r>
              <a:rPr lang="en-US" sz="2700" b="1" dirty="0" smtClean="0">
                <a:solidFill>
                  <a:srgbClr val="FF0000"/>
                </a:solidFill>
              </a:rPr>
              <a:t>NULL</a:t>
            </a:r>
            <a:endParaRPr lang="en-US" sz="2700" b="1" dirty="0">
              <a:solidFill>
                <a:srgbClr val="FF0000"/>
              </a:solidFill>
            </a:endParaRPr>
          </a:p>
        </p:txBody>
      </p:sp>
      <p:sp>
        <p:nvSpPr>
          <p:cNvPr id="47" name="TextBox 46"/>
          <p:cNvSpPr txBox="1"/>
          <p:nvPr/>
        </p:nvSpPr>
        <p:spPr>
          <a:xfrm>
            <a:off x="6331597" y="3002776"/>
            <a:ext cx="990431" cy="538015"/>
          </a:xfrm>
          <a:prstGeom prst="rect">
            <a:avLst/>
          </a:prstGeom>
          <a:noFill/>
        </p:spPr>
        <p:txBody>
          <a:bodyPr wrap="none" lIns="121332" tIns="60666" rIns="121332" bIns="60666" rtlCol="0">
            <a:spAutoFit/>
          </a:bodyPr>
          <a:lstStyle/>
          <a:p>
            <a:r>
              <a:rPr lang="en-US" sz="2700" b="1" dirty="0" smtClean="0">
                <a:solidFill>
                  <a:srgbClr val="FF0000"/>
                </a:solidFill>
              </a:rPr>
              <a:t>NULL</a:t>
            </a:r>
            <a:endParaRPr lang="en-US" sz="2700" b="1" dirty="0">
              <a:solidFill>
                <a:srgbClr val="FF0000"/>
              </a:solidFill>
            </a:endParaRPr>
          </a:p>
        </p:txBody>
      </p:sp>
      <p:sp>
        <p:nvSpPr>
          <p:cNvPr id="48" name="TextBox 47"/>
          <p:cNvSpPr txBox="1"/>
          <p:nvPr/>
        </p:nvSpPr>
        <p:spPr>
          <a:xfrm>
            <a:off x="6331597" y="3604391"/>
            <a:ext cx="990431" cy="538015"/>
          </a:xfrm>
          <a:prstGeom prst="rect">
            <a:avLst/>
          </a:prstGeom>
          <a:noFill/>
        </p:spPr>
        <p:txBody>
          <a:bodyPr wrap="none" lIns="121332" tIns="60666" rIns="121332" bIns="60666" rtlCol="0">
            <a:spAutoFit/>
          </a:bodyPr>
          <a:lstStyle/>
          <a:p>
            <a:r>
              <a:rPr lang="en-US" sz="2700" b="1" dirty="0" smtClean="0">
                <a:solidFill>
                  <a:srgbClr val="FF0000"/>
                </a:solidFill>
              </a:rPr>
              <a:t>NULL</a:t>
            </a:r>
            <a:endParaRPr lang="en-US" sz="2700" b="1" dirty="0">
              <a:solidFill>
                <a:srgbClr val="FF0000"/>
              </a:solidFill>
            </a:endParaRPr>
          </a:p>
        </p:txBody>
      </p:sp>
      <p:sp>
        <p:nvSpPr>
          <p:cNvPr id="49" name="TextBox 48"/>
          <p:cNvSpPr txBox="1"/>
          <p:nvPr/>
        </p:nvSpPr>
        <p:spPr>
          <a:xfrm>
            <a:off x="6299200" y="4206007"/>
            <a:ext cx="990431" cy="538015"/>
          </a:xfrm>
          <a:prstGeom prst="rect">
            <a:avLst/>
          </a:prstGeom>
          <a:noFill/>
        </p:spPr>
        <p:txBody>
          <a:bodyPr wrap="none" lIns="121332" tIns="60666" rIns="121332" bIns="60666" rtlCol="0">
            <a:spAutoFit/>
          </a:bodyPr>
          <a:lstStyle/>
          <a:p>
            <a:r>
              <a:rPr lang="en-US" sz="2700" b="1" dirty="0" smtClean="0">
                <a:solidFill>
                  <a:srgbClr val="FF0000"/>
                </a:solidFill>
              </a:rPr>
              <a:t>NULL</a:t>
            </a:r>
            <a:endParaRPr lang="en-US" sz="2700" b="1" dirty="0">
              <a:solidFill>
                <a:srgbClr val="FF0000"/>
              </a:solidFill>
            </a:endParaRPr>
          </a:p>
        </p:txBody>
      </p:sp>
      <p:sp>
        <p:nvSpPr>
          <p:cNvPr id="50" name="TextBox 49"/>
          <p:cNvSpPr txBox="1"/>
          <p:nvPr/>
        </p:nvSpPr>
        <p:spPr>
          <a:xfrm>
            <a:off x="6331597" y="4807622"/>
            <a:ext cx="990431" cy="538015"/>
          </a:xfrm>
          <a:prstGeom prst="rect">
            <a:avLst/>
          </a:prstGeom>
          <a:noFill/>
        </p:spPr>
        <p:txBody>
          <a:bodyPr wrap="none" lIns="121332" tIns="60666" rIns="121332" bIns="60666" rtlCol="0">
            <a:spAutoFit/>
          </a:bodyPr>
          <a:lstStyle/>
          <a:p>
            <a:r>
              <a:rPr lang="en-US" sz="2700" b="1" dirty="0" smtClean="0">
                <a:solidFill>
                  <a:srgbClr val="FF0000"/>
                </a:solidFill>
              </a:rPr>
              <a:t>NULL</a:t>
            </a:r>
            <a:endParaRPr lang="en-US" sz="2700" b="1" dirty="0">
              <a:solidFill>
                <a:srgbClr val="FF0000"/>
              </a:solidFill>
            </a:endParaRPr>
          </a:p>
        </p:txBody>
      </p:sp>
      <p:sp>
        <p:nvSpPr>
          <p:cNvPr id="35" name="TextBox 34">
            <a:extLst>
              <a:ext uri="{FF2B5EF4-FFF2-40B4-BE49-F238E27FC236}">
                <a16:creationId xmlns="" xmlns:a16="http://schemas.microsoft.com/office/drawing/2014/main" id="{AA635DAA-35C4-4438-9D75-515C2C193139}"/>
              </a:ext>
            </a:extLst>
          </p:cNvPr>
          <p:cNvSpPr txBox="1"/>
          <p:nvPr/>
        </p:nvSpPr>
        <p:spPr>
          <a:xfrm>
            <a:off x="526224" y="769163"/>
            <a:ext cx="11136326" cy="830997"/>
          </a:xfrm>
          <a:prstGeom prst="rect">
            <a:avLst/>
          </a:prstGeom>
          <a:noFill/>
        </p:spPr>
        <p:txBody>
          <a:bodyPr wrap="square" rtlCol="0">
            <a:spAutoFit/>
          </a:bodyPr>
          <a:lstStyle/>
          <a:p>
            <a:r>
              <a:rPr lang="en-US" sz="4800" b="1" dirty="0" smtClean="0">
                <a:latin typeface="Nunito Sans" panose="00000500000000000000" pitchFamily="2" charset="0"/>
              </a:rPr>
              <a:t>Adjacency list</a:t>
            </a:r>
            <a:endParaRPr lang="en-US" sz="4500" b="1" dirty="0">
              <a:latin typeface="Nunito Sans" panose="00000500000000000000" pitchFamily="2" charset="0"/>
            </a:endParaRPr>
          </a:p>
        </p:txBody>
      </p:sp>
      <p:sp>
        <p:nvSpPr>
          <p:cNvPr id="36" name="Rectangle 35">
            <a:extLst>
              <a:ext uri="{FF2B5EF4-FFF2-40B4-BE49-F238E27FC236}">
                <a16:creationId xmlns=""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1422400" y="1824691"/>
            <a:ext cx="711200" cy="701885"/>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0</a:t>
            </a:r>
            <a:endParaRPr lang="en-US" sz="2400" b="1" dirty="0"/>
          </a:p>
        </p:txBody>
      </p:sp>
      <p:sp>
        <p:nvSpPr>
          <p:cNvPr id="6" name="Oval 5"/>
          <p:cNvSpPr/>
          <p:nvPr/>
        </p:nvSpPr>
        <p:spPr>
          <a:xfrm>
            <a:off x="1422400" y="4933038"/>
            <a:ext cx="711200" cy="701885"/>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4</a:t>
            </a:r>
            <a:endParaRPr lang="en-US" sz="2400" b="1" dirty="0"/>
          </a:p>
        </p:txBody>
      </p:sp>
      <p:sp>
        <p:nvSpPr>
          <p:cNvPr id="7" name="Oval 6"/>
          <p:cNvSpPr/>
          <p:nvPr/>
        </p:nvSpPr>
        <p:spPr>
          <a:xfrm>
            <a:off x="101600" y="3328730"/>
            <a:ext cx="711200" cy="701885"/>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1</a:t>
            </a:r>
            <a:endParaRPr lang="en-US" sz="2400" b="1" dirty="0"/>
          </a:p>
        </p:txBody>
      </p:sp>
      <p:sp>
        <p:nvSpPr>
          <p:cNvPr id="8" name="Oval 7"/>
          <p:cNvSpPr/>
          <p:nvPr/>
        </p:nvSpPr>
        <p:spPr>
          <a:xfrm>
            <a:off x="1422400" y="3328730"/>
            <a:ext cx="711200" cy="701885"/>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2</a:t>
            </a:r>
            <a:endParaRPr lang="en-US" sz="2400" b="1" dirty="0"/>
          </a:p>
        </p:txBody>
      </p:sp>
      <p:sp>
        <p:nvSpPr>
          <p:cNvPr id="9" name="Oval 8"/>
          <p:cNvSpPr/>
          <p:nvPr/>
        </p:nvSpPr>
        <p:spPr>
          <a:xfrm>
            <a:off x="2743200" y="3328730"/>
            <a:ext cx="711200" cy="701885"/>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3</a:t>
            </a:r>
            <a:endParaRPr lang="en-US" sz="2400" b="1" dirty="0"/>
          </a:p>
        </p:txBody>
      </p:sp>
      <p:cxnSp>
        <p:nvCxnSpPr>
          <p:cNvPr id="10" name="Straight Connector 9"/>
          <p:cNvCxnSpPr>
            <a:stCxn id="5" idx="3"/>
            <a:endCxn id="7" idx="7"/>
          </p:cNvCxnSpPr>
          <p:nvPr/>
        </p:nvCxnSpPr>
        <p:spPr>
          <a:xfrm rot="5400000">
            <a:off x="613734" y="2518700"/>
            <a:ext cx="1007732" cy="81790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1" name="Straight Connector 10"/>
          <p:cNvCxnSpPr>
            <a:stCxn id="6" idx="1"/>
            <a:endCxn id="7" idx="5"/>
          </p:cNvCxnSpPr>
          <p:nvPr/>
        </p:nvCxnSpPr>
        <p:spPr>
          <a:xfrm rot="16200000" flipV="1">
            <a:off x="563599" y="4072873"/>
            <a:ext cx="1108002" cy="81790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2" name="Straight Connector 11"/>
          <p:cNvCxnSpPr>
            <a:stCxn id="9" idx="1"/>
            <a:endCxn id="5" idx="5"/>
          </p:cNvCxnSpPr>
          <p:nvPr/>
        </p:nvCxnSpPr>
        <p:spPr>
          <a:xfrm rot="16200000" flipV="1">
            <a:off x="1934534" y="2518700"/>
            <a:ext cx="1007732" cy="81790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3" name="Straight Connector 12"/>
          <p:cNvCxnSpPr>
            <a:stCxn id="6" idx="7"/>
            <a:endCxn id="9" idx="3"/>
          </p:cNvCxnSpPr>
          <p:nvPr/>
        </p:nvCxnSpPr>
        <p:spPr>
          <a:xfrm rot="5400000" flipH="1" flipV="1">
            <a:off x="1884399" y="4072873"/>
            <a:ext cx="1108002" cy="81790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4" name="Straight Connector 13"/>
          <p:cNvCxnSpPr>
            <a:stCxn id="8" idx="4"/>
            <a:endCxn id="6" idx="0"/>
          </p:cNvCxnSpPr>
          <p:nvPr/>
        </p:nvCxnSpPr>
        <p:spPr>
          <a:xfrm rot="5400000">
            <a:off x="1326789" y="4481813"/>
            <a:ext cx="902423" cy="211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5" name="Straight Connector 14"/>
          <p:cNvCxnSpPr>
            <a:stCxn id="5" idx="4"/>
            <a:endCxn id="8" idx="0"/>
          </p:cNvCxnSpPr>
          <p:nvPr/>
        </p:nvCxnSpPr>
        <p:spPr>
          <a:xfrm rot="5400000">
            <a:off x="1376923" y="2927639"/>
            <a:ext cx="802154" cy="211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39" name="TextBox 38"/>
          <p:cNvSpPr txBox="1"/>
          <p:nvPr/>
        </p:nvSpPr>
        <p:spPr>
          <a:xfrm>
            <a:off x="6299201" y="5735192"/>
            <a:ext cx="1728645" cy="538015"/>
          </a:xfrm>
          <a:prstGeom prst="rect">
            <a:avLst/>
          </a:prstGeom>
          <a:noFill/>
        </p:spPr>
        <p:txBody>
          <a:bodyPr wrap="none" lIns="121332" tIns="60666" rIns="121332" bIns="60666" rtlCol="0">
            <a:spAutoFit/>
          </a:bodyPr>
          <a:lstStyle/>
          <a:p>
            <a:r>
              <a:rPr lang="en-US" sz="2700" b="1" dirty="0" smtClean="0"/>
              <a:t>Edge 0-&gt;1.</a:t>
            </a:r>
            <a:endParaRPr lang="en-US" sz="2700" b="1" dirty="0"/>
          </a:p>
        </p:txBody>
      </p:sp>
      <p:sp>
        <p:nvSpPr>
          <p:cNvPr id="30" name="Rectangle 29"/>
          <p:cNvSpPr/>
          <p:nvPr/>
        </p:nvSpPr>
        <p:spPr>
          <a:xfrm>
            <a:off x="4470400" y="2225768"/>
            <a:ext cx="1219200" cy="31083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endParaRPr lang="en-US"/>
          </a:p>
        </p:txBody>
      </p:sp>
      <p:sp>
        <p:nvSpPr>
          <p:cNvPr id="31" name="Rectangle 30"/>
          <p:cNvSpPr/>
          <p:nvPr/>
        </p:nvSpPr>
        <p:spPr>
          <a:xfrm>
            <a:off x="4572000" y="2326038"/>
            <a:ext cx="1016000" cy="501346"/>
          </a:xfrm>
          <a:prstGeom prst="rect">
            <a:avLst/>
          </a:prstGeom>
          <a:solidFill>
            <a:srgbClr val="82EB03"/>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0</a:t>
            </a:r>
            <a:endParaRPr lang="en-US" sz="2700" b="1" dirty="0"/>
          </a:p>
        </p:txBody>
      </p:sp>
      <p:sp>
        <p:nvSpPr>
          <p:cNvPr id="32" name="Rectangle 31"/>
          <p:cNvSpPr/>
          <p:nvPr/>
        </p:nvSpPr>
        <p:spPr>
          <a:xfrm>
            <a:off x="4572000" y="2927653"/>
            <a:ext cx="1016000" cy="501346"/>
          </a:xfrm>
          <a:prstGeom prst="rect">
            <a:avLst/>
          </a:prstGeom>
          <a:solidFill>
            <a:srgbClr val="FF66CC"/>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1</a:t>
            </a:r>
            <a:endParaRPr lang="en-US" sz="2700" b="1" dirty="0"/>
          </a:p>
        </p:txBody>
      </p:sp>
      <p:sp>
        <p:nvSpPr>
          <p:cNvPr id="33" name="Rectangle 32"/>
          <p:cNvSpPr/>
          <p:nvPr/>
        </p:nvSpPr>
        <p:spPr>
          <a:xfrm>
            <a:off x="4572000" y="3529269"/>
            <a:ext cx="1016000" cy="501346"/>
          </a:xfrm>
          <a:prstGeom prst="rect">
            <a:avLst/>
          </a:prstGeom>
          <a:solidFill>
            <a:srgbClr val="0ECCE0"/>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2</a:t>
            </a:r>
            <a:endParaRPr lang="en-US" sz="2700" b="1" dirty="0"/>
          </a:p>
        </p:txBody>
      </p:sp>
      <p:sp>
        <p:nvSpPr>
          <p:cNvPr id="34" name="Rectangle 33"/>
          <p:cNvSpPr/>
          <p:nvPr/>
        </p:nvSpPr>
        <p:spPr>
          <a:xfrm>
            <a:off x="4572000" y="4130884"/>
            <a:ext cx="1016000" cy="501346"/>
          </a:xfrm>
          <a:prstGeom prst="rect">
            <a:avLst/>
          </a:prstGeom>
          <a:solidFill>
            <a:srgbClr val="FF1901"/>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3</a:t>
            </a:r>
            <a:endParaRPr lang="en-US" sz="2700" b="1" dirty="0"/>
          </a:p>
        </p:txBody>
      </p:sp>
      <p:sp>
        <p:nvSpPr>
          <p:cNvPr id="37" name="Rectangle 36"/>
          <p:cNvSpPr/>
          <p:nvPr/>
        </p:nvSpPr>
        <p:spPr>
          <a:xfrm>
            <a:off x="4572000" y="4732500"/>
            <a:ext cx="1016000" cy="501346"/>
          </a:xfrm>
          <a:prstGeom prst="rect">
            <a:avLst/>
          </a:prstGeom>
          <a:solidFill>
            <a:srgbClr val="FF6600"/>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4</a:t>
            </a:r>
            <a:endParaRPr lang="en-US" sz="2700" b="1" dirty="0"/>
          </a:p>
        </p:txBody>
      </p:sp>
      <p:cxnSp>
        <p:nvCxnSpPr>
          <p:cNvPr id="40" name="Straight Arrow Connector 39"/>
          <p:cNvCxnSpPr/>
          <p:nvPr/>
        </p:nvCxnSpPr>
        <p:spPr>
          <a:xfrm>
            <a:off x="5689600" y="2626845"/>
            <a:ext cx="609600" cy="2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1" name="Straight Arrow Connector 40"/>
          <p:cNvCxnSpPr/>
          <p:nvPr/>
        </p:nvCxnSpPr>
        <p:spPr>
          <a:xfrm>
            <a:off x="5689600" y="3226371"/>
            <a:ext cx="609600" cy="2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2" name="Straight Arrow Connector 41"/>
          <p:cNvCxnSpPr/>
          <p:nvPr/>
        </p:nvCxnSpPr>
        <p:spPr>
          <a:xfrm>
            <a:off x="5689600" y="3827987"/>
            <a:ext cx="609600" cy="2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3" name="Straight Arrow Connector 42"/>
          <p:cNvCxnSpPr/>
          <p:nvPr/>
        </p:nvCxnSpPr>
        <p:spPr>
          <a:xfrm>
            <a:off x="5689600" y="4429602"/>
            <a:ext cx="609600" cy="2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4" name="Straight Arrow Connector 43"/>
          <p:cNvCxnSpPr/>
          <p:nvPr/>
        </p:nvCxnSpPr>
        <p:spPr>
          <a:xfrm>
            <a:off x="5689600" y="5031218"/>
            <a:ext cx="609600" cy="2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5" name="TextBox 44"/>
          <p:cNvSpPr txBox="1"/>
          <p:nvPr/>
        </p:nvSpPr>
        <p:spPr>
          <a:xfrm>
            <a:off x="7924800" y="2401160"/>
            <a:ext cx="990431" cy="538015"/>
          </a:xfrm>
          <a:prstGeom prst="rect">
            <a:avLst/>
          </a:prstGeom>
          <a:noFill/>
        </p:spPr>
        <p:txBody>
          <a:bodyPr wrap="none" lIns="121332" tIns="60666" rIns="121332" bIns="60666" rtlCol="0">
            <a:spAutoFit/>
          </a:bodyPr>
          <a:lstStyle/>
          <a:p>
            <a:r>
              <a:rPr lang="en-US" sz="2700" b="1" dirty="0" smtClean="0">
                <a:solidFill>
                  <a:srgbClr val="FF0000"/>
                </a:solidFill>
              </a:rPr>
              <a:t>NULL</a:t>
            </a:r>
            <a:endParaRPr lang="en-US" sz="2700" b="1" dirty="0">
              <a:solidFill>
                <a:srgbClr val="FF0000"/>
              </a:solidFill>
            </a:endParaRPr>
          </a:p>
        </p:txBody>
      </p:sp>
      <p:sp>
        <p:nvSpPr>
          <p:cNvPr id="47" name="TextBox 46"/>
          <p:cNvSpPr txBox="1"/>
          <p:nvPr/>
        </p:nvSpPr>
        <p:spPr>
          <a:xfrm>
            <a:off x="7957197" y="3002776"/>
            <a:ext cx="990431" cy="538015"/>
          </a:xfrm>
          <a:prstGeom prst="rect">
            <a:avLst/>
          </a:prstGeom>
          <a:noFill/>
        </p:spPr>
        <p:txBody>
          <a:bodyPr wrap="none" lIns="121332" tIns="60666" rIns="121332" bIns="60666" rtlCol="0">
            <a:spAutoFit/>
          </a:bodyPr>
          <a:lstStyle/>
          <a:p>
            <a:r>
              <a:rPr lang="en-US" sz="2700" b="1" dirty="0" smtClean="0">
                <a:solidFill>
                  <a:srgbClr val="FF0000"/>
                </a:solidFill>
              </a:rPr>
              <a:t>NULL</a:t>
            </a:r>
            <a:endParaRPr lang="en-US" sz="2700" b="1" dirty="0">
              <a:solidFill>
                <a:srgbClr val="FF0000"/>
              </a:solidFill>
            </a:endParaRPr>
          </a:p>
        </p:txBody>
      </p:sp>
      <p:sp>
        <p:nvSpPr>
          <p:cNvPr id="48" name="TextBox 47"/>
          <p:cNvSpPr txBox="1"/>
          <p:nvPr/>
        </p:nvSpPr>
        <p:spPr>
          <a:xfrm>
            <a:off x="6331597" y="3604391"/>
            <a:ext cx="990431" cy="538015"/>
          </a:xfrm>
          <a:prstGeom prst="rect">
            <a:avLst/>
          </a:prstGeom>
          <a:noFill/>
        </p:spPr>
        <p:txBody>
          <a:bodyPr wrap="none" lIns="121332" tIns="60666" rIns="121332" bIns="60666" rtlCol="0">
            <a:spAutoFit/>
          </a:bodyPr>
          <a:lstStyle/>
          <a:p>
            <a:r>
              <a:rPr lang="en-US" sz="2700" b="1" dirty="0" smtClean="0">
                <a:solidFill>
                  <a:srgbClr val="FF0000"/>
                </a:solidFill>
              </a:rPr>
              <a:t>NULL</a:t>
            </a:r>
            <a:endParaRPr lang="en-US" sz="2700" b="1" dirty="0">
              <a:solidFill>
                <a:srgbClr val="FF0000"/>
              </a:solidFill>
            </a:endParaRPr>
          </a:p>
        </p:txBody>
      </p:sp>
      <p:sp>
        <p:nvSpPr>
          <p:cNvPr id="49" name="TextBox 48"/>
          <p:cNvSpPr txBox="1"/>
          <p:nvPr/>
        </p:nvSpPr>
        <p:spPr>
          <a:xfrm>
            <a:off x="6299200" y="4206007"/>
            <a:ext cx="990431" cy="538015"/>
          </a:xfrm>
          <a:prstGeom prst="rect">
            <a:avLst/>
          </a:prstGeom>
          <a:noFill/>
        </p:spPr>
        <p:txBody>
          <a:bodyPr wrap="none" lIns="121332" tIns="60666" rIns="121332" bIns="60666" rtlCol="0">
            <a:spAutoFit/>
          </a:bodyPr>
          <a:lstStyle/>
          <a:p>
            <a:r>
              <a:rPr lang="en-US" sz="2700" b="1" dirty="0" smtClean="0">
                <a:solidFill>
                  <a:srgbClr val="FF0000"/>
                </a:solidFill>
              </a:rPr>
              <a:t>NULL</a:t>
            </a:r>
            <a:endParaRPr lang="en-US" sz="2700" b="1" dirty="0">
              <a:solidFill>
                <a:srgbClr val="FF0000"/>
              </a:solidFill>
            </a:endParaRPr>
          </a:p>
        </p:txBody>
      </p:sp>
      <p:sp>
        <p:nvSpPr>
          <p:cNvPr id="50" name="TextBox 49"/>
          <p:cNvSpPr txBox="1"/>
          <p:nvPr/>
        </p:nvSpPr>
        <p:spPr>
          <a:xfrm>
            <a:off x="6331597" y="4807622"/>
            <a:ext cx="990431" cy="538015"/>
          </a:xfrm>
          <a:prstGeom prst="rect">
            <a:avLst/>
          </a:prstGeom>
          <a:noFill/>
        </p:spPr>
        <p:txBody>
          <a:bodyPr wrap="none" lIns="121332" tIns="60666" rIns="121332" bIns="60666" rtlCol="0">
            <a:spAutoFit/>
          </a:bodyPr>
          <a:lstStyle/>
          <a:p>
            <a:r>
              <a:rPr lang="en-US" sz="2700" b="1" dirty="0" smtClean="0">
                <a:solidFill>
                  <a:srgbClr val="FF0000"/>
                </a:solidFill>
              </a:rPr>
              <a:t>NULL</a:t>
            </a:r>
            <a:endParaRPr lang="en-US" sz="2700" b="1" dirty="0">
              <a:solidFill>
                <a:srgbClr val="FF0000"/>
              </a:solidFill>
            </a:endParaRPr>
          </a:p>
        </p:txBody>
      </p:sp>
      <p:sp>
        <p:nvSpPr>
          <p:cNvPr id="35" name="Rectangle 34"/>
          <p:cNvSpPr/>
          <p:nvPr/>
        </p:nvSpPr>
        <p:spPr>
          <a:xfrm>
            <a:off x="6299200" y="2927653"/>
            <a:ext cx="1016000" cy="501346"/>
          </a:xfrm>
          <a:prstGeom prst="rect">
            <a:avLst/>
          </a:prstGeom>
          <a:solidFill>
            <a:srgbClr val="82EB03"/>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0</a:t>
            </a:r>
            <a:endParaRPr lang="en-US" sz="2700" b="1" dirty="0"/>
          </a:p>
        </p:txBody>
      </p:sp>
      <p:cxnSp>
        <p:nvCxnSpPr>
          <p:cNvPr id="36" name="Straight Arrow Connector 35"/>
          <p:cNvCxnSpPr/>
          <p:nvPr/>
        </p:nvCxnSpPr>
        <p:spPr>
          <a:xfrm>
            <a:off x="7315200" y="3228461"/>
            <a:ext cx="609600" cy="2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8" name="Rectangle 37"/>
          <p:cNvSpPr/>
          <p:nvPr/>
        </p:nvSpPr>
        <p:spPr>
          <a:xfrm>
            <a:off x="6299200" y="2326038"/>
            <a:ext cx="1016000" cy="501346"/>
          </a:xfrm>
          <a:prstGeom prst="rect">
            <a:avLst/>
          </a:prstGeom>
          <a:solidFill>
            <a:srgbClr val="FF66CC"/>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1</a:t>
            </a:r>
            <a:endParaRPr lang="en-US" sz="2700" b="1" dirty="0"/>
          </a:p>
        </p:txBody>
      </p:sp>
      <p:cxnSp>
        <p:nvCxnSpPr>
          <p:cNvPr id="46" name="Straight Arrow Connector 45"/>
          <p:cNvCxnSpPr/>
          <p:nvPr/>
        </p:nvCxnSpPr>
        <p:spPr>
          <a:xfrm>
            <a:off x="7315200" y="2626845"/>
            <a:ext cx="609600" cy="2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54" name="TextBox 53">
            <a:extLst>
              <a:ext uri="{FF2B5EF4-FFF2-40B4-BE49-F238E27FC236}">
                <a16:creationId xmlns="" xmlns:a16="http://schemas.microsoft.com/office/drawing/2014/main" id="{AA635DAA-35C4-4438-9D75-515C2C193139}"/>
              </a:ext>
            </a:extLst>
          </p:cNvPr>
          <p:cNvSpPr txBox="1"/>
          <p:nvPr/>
        </p:nvSpPr>
        <p:spPr>
          <a:xfrm>
            <a:off x="526224" y="769163"/>
            <a:ext cx="11136326" cy="830997"/>
          </a:xfrm>
          <a:prstGeom prst="rect">
            <a:avLst/>
          </a:prstGeom>
          <a:noFill/>
        </p:spPr>
        <p:txBody>
          <a:bodyPr wrap="square" rtlCol="0">
            <a:spAutoFit/>
          </a:bodyPr>
          <a:lstStyle/>
          <a:p>
            <a:r>
              <a:rPr lang="en-US" sz="4800" b="1" dirty="0" smtClean="0">
                <a:latin typeface="Nunito Sans" panose="00000500000000000000" pitchFamily="2" charset="0"/>
              </a:rPr>
              <a:t>Adjacency list</a:t>
            </a:r>
            <a:endParaRPr lang="en-US" sz="4500" b="1" dirty="0">
              <a:latin typeface="Nunito Sans" panose="00000500000000000000" pitchFamily="2" charset="0"/>
            </a:endParaRPr>
          </a:p>
        </p:txBody>
      </p:sp>
      <p:sp>
        <p:nvSpPr>
          <p:cNvPr id="55" name="Rectangle 54">
            <a:extLst>
              <a:ext uri="{FF2B5EF4-FFF2-40B4-BE49-F238E27FC236}">
                <a16:creationId xmlns=""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55"/>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1422400" y="1824691"/>
            <a:ext cx="711200" cy="701885"/>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0</a:t>
            </a:r>
            <a:endParaRPr lang="en-US" sz="2400" b="1" dirty="0"/>
          </a:p>
        </p:txBody>
      </p:sp>
      <p:sp>
        <p:nvSpPr>
          <p:cNvPr id="6" name="Oval 5"/>
          <p:cNvSpPr/>
          <p:nvPr/>
        </p:nvSpPr>
        <p:spPr>
          <a:xfrm>
            <a:off x="1422400" y="4933038"/>
            <a:ext cx="711200" cy="701885"/>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4</a:t>
            </a:r>
            <a:endParaRPr lang="en-US" sz="2400" b="1" dirty="0"/>
          </a:p>
        </p:txBody>
      </p:sp>
      <p:sp>
        <p:nvSpPr>
          <p:cNvPr id="7" name="Oval 6"/>
          <p:cNvSpPr/>
          <p:nvPr/>
        </p:nvSpPr>
        <p:spPr>
          <a:xfrm>
            <a:off x="101600" y="3328730"/>
            <a:ext cx="711200" cy="701885"/>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1</a:t>
            </a:r>
            <a:endParaRPr lang="en-US" sz="2400" b="1" dirty="0"/>
          </a:p>
        </p:txBody>
      </p:sp>
      <p:sp>
        <p:nvSpPr>
          <p:cNvPr id="8" name="Oval 7"/>
          <p:cNvSpPr/>
          <p:nvPr/>
        </p:nvSpPr>
        <p:spPr>
          <a:xfrm>
            <a:off x="1422400" y="3328730"/>
            <a:ext cx="711200" cy="701885"/>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2</a:t>
            </a:r>
            <a:endParaRPr lang="en-US" sz="2400" b="1" dirty="0"/>
          </a:p>
        </p:txBody>
      </p:sp>
      <p:sp>
        <p:nvSpPr>
          <p:cNvPr id="9" name="Oval 8"/>
          <p:cNvSpPr/>
          <p:nvPr/>
        </p:nvSpPr>
        <p:spPr>
          <a:xfrm>
            <a:off x="2743200" y="3328730"/>
            <a:ext cx="711200" cy="701885"/>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3</a:t>
            </a:r>
            <a:endParaRPr lang="en-US" sz="2400" b="1" dirty="0"/>
          </a:p>
        </p:txBody>
      </p:sp>
      <p:cxnSp>
        <p:nvCxnSpPr>
          <p:cNvPr id="10" name="Straight Connector 9"/>
          <p:cNvCxnSpPr>
            <a:stCxn id="5" idx="3"/>
            <a:endCxn id="7" idx="7"/>
          </p:cNvCxnSpPr>
          <p:nvPr/>
        </p:nvCxnSpPr>
        <p:spPr>
          <a:xfrm rot="5400000">
            <a:off x="613734" y="2518700"/>
            <a:ext cx="1007732" cy="81790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1" name="Straight Connector 10"/>
          <p:cNvCxnSpPr>
            <a:stCxn id="6" idx="1"/>
            <a:endCxn id="7" idx="5"/>
          </p:cNvCxnSpPr>
          <p:nvPr/>
        </p:nvCxnSpPr>
        <p:spPr>
          <a:xfrm rot="16200000" flipV="1">
            <a:off x="563599" y="4072873"/>
            <a:ext cx="1108002" cy="81790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2" name="Straight Connector 11"/>
          <p:cNvCxnSpPr>
            <a:stCxn id="9" idx="1"/>
            <a:endCxn id="5" idx="5"/>
          </p:cNvCxnSpPr>
          <p:nvPr/>
        </p:nvCxnSpPr>
        <p:spPr>
          <a:xfrm rot="16200000" flipV="1">
            <a:off x="1934534" y="2518700"/>
            <a:ext cx="1007732" cy="81790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3" name="Straight Connector 12"/>
          <p:cNvCxnSpPr>
            <a:stCxn id="6" idx="7"/>
            <a:endCxn id="9" idx="3"/>
          </p:cNvCxnSpPr>
          <p:nvPr/>
        </p:nvCxnSpPr>
        <p:spPr>
          <a:xfrm rot="5400000" flipH="1" flipV="1">
            <a:off x="1884399" y="4072873"/>
            <a:ext cx="1108002" cy="81790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4" name="Straight Connector 13"/>
          <p:cNvCxnSpPr>
            <a:stCxn id="8" idx="4"/>
            <a:endCxn id="6" idx="0"/>
          </p:cNvCxnSpPr>
          <p:nvPr/>
        </p:nvCxnSpPr>
        <p:spPr>
          <a:xfrm rot="5400000">
            <a:off x="1326789" y="4481813"/>
            <a:ext cx="902423" cy="211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5" name="Straight Connector 14"/>
          <p:cNvCxnSpPr>
            <a:stCxn id="5" idx="4"/>
            <a:endCxn id="8" idx="0"/>
          </p:cNvCxnSpPr>
          <p:nvPr/>
        </p:nvCxnSpPr>
        <p:spPr>
          <a:xfrm rot="5400000">
            <a:off x="1376923" y="2927639"/>
            <a:ext cx="802154" cy="211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39" name="TextBox 38"/>
          <p:cNvSpPr txBox="1"/>
          <p:nvPr/>
        </p:nvSpPr>
        <p:spPr>
          <a:xfrm>
            <a:off x="6299201" y="5735192"/>
            <a:ext cx="1728645" cy="538015"/>
          </a:xfrm>
          <a:prstGeom prst="rect">
            <a:avLst/>
          </a:prstGeom>
          <a:noFill/>
        </p:spPr>
        <p:txBody>
          <a:bodyPr wrap="none" lIns="121332" tIns="60666" rIns="121332" bIns="60666" rtlCol="0">
            <a:spAutoFit/>
          </a:bodyPr>
          <a:lstStyle/>
          <a:p>
            <a:r>
              <a:rPr lang="en-US" sz="2700" b="1" dirty="0" smtClean="0"/>
              <a:t>Edge 0-&gt;2.</a:t>
            </a:r>
            <a:endParaRPr lang="en-US" sz="2700" b="1" dirty="0"/>
          </a:p>
        </p:txBody>
      </p:sp>
      <p:sp>
        <p:nvSpPr>
          <p:cNvPr id="30" name="Rectangle 29"/>
          <p:cNvSpPr/>
          <p:nvPr/>
        </p:nvSpPr>
        <p:spPr>
          <a:xfrm>
            <a:off x="4470400" y="2225768"/>
            <a:ext cx="1219200" cy="31083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endParaRPr lang="en-US"/>
          </a:p>
        </p:txBody>
      </p:sp>
      <p:sp>
        <p:nvSpPr>
          <p:cNvPr id="31" name="Rectangle 30"/>
          <p:cNvSpPr/>
          <p:nvPr/>
        </p:nvSpPr>
        <p:spPr>
          <a:xfrm>
            <a:off x="4572000" y="2326038"/>
            <a:ext cx="1016000" cy="501346"/>
          </a:xfrm>
          <a:prstGeom prst="rect">
            <a:avLst/>
          </a:prstGeom>
          <a:solidFill>
            <a:srgbClr val="82EB03"/>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0</a:t>
            </a:r>
            <a:endParaRPr lang="en-US" sz="2700" b="1" dirty="0"/>
          </a:p>
        </p:txBody>
      </p:sp>
      <p:sp>
        <p:nvSpPr>
          <p:cNvPr id="32" name="Rectangle 31"/>
          <p:cNvSpPr/>
          <p:nvPr/>
        </p:nvSpPr>
        <p:spPr>
          <a:xfrm>
            <a:off x="4572000" y="2927653"/>
            <a:ext cx="1016000" cy="501346"/>
          </a:xfrm>
          <a:prstGeom prst="rect">
            <a:avLst/>
          </a:prstGeom>
          <a:solidFill>
            <a:srgbClr val="FF66CC"/>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1</a:t>
            </a:r>
            <a:endParaRPr lang="en-US" sz="2700" b="1" dirty="0"/>
          </a:p>
        </p:txBody>
      </p:sp>
      <p:sp>
        <p:nvSpPr>
          <p:cNvPr id="33" name="Rectangle 32"/>
          <p:cNvSpPr/>
          <p:nvPr/>
        </p:nvSpPr>
        <p:spPr>
          <a:xfrm>
            <a:off x="4572000" y="3529269"/>
            <a:ext cx="1016000" cy="501346"/>
          </a:xfrm>
          <a:prstGeom prst="rect">
            <a:avLst/>
          </a:prstGeom>
          <a:solidFill>
            <a:srgbClr val="0ECCE0"/>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2</a:t>
            </a:r>
            <a:endParaRPr lang="en-US" sz="2700" b="1" dirty="0"/>
          </a:p>
        </p:txBody>
      </p:sp>
      <p:sp>
        <p:nvSpPr>
          <p:cNvPr id="34" name="Rectangle 33"/>
          <p:cNvSpPr/>
          <p:nvPr/>
        </p:nvSpPr>
        <p:spPr>
          <a:xfrm>
            <a:off x="4572000" y="4130884"/>
            <a:ext cx="1016000" cy="501346"/>
          </a:xfrm>
          <a:prstGeom prst="rect">
            <a:avLst/>
          </a:prstGeom>
          <a:solidFill>
            <a:srgbClr val="FF1901"/>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3</a:t>
            </a:r>
            <a:endParaRPr lang="en-US" sz="2700" b="1" dirty="0"/>
          </a:p>
        </p:txBody>
      </p:sp>
      <p:sp>
        <p:nvSpPr>
          <p:cNvPr id="37" name="Rectangle 36"/>
          <p:cNvSpPr/>
          <p:nvPr/>
        </p:nvSpPr>
        <p:spPr>
          <a:xfrm>
            <a:off x="4572000" y="4732500"/>
            <a:ext cx="1016000" cy="501346"/>
          </a:xfrm>
          <a:prstGeom prst="rect">
            <a:avLst/>
          </a:prstGeom>
          <a:solidFill>
            <a:srgbClr val="FF6600"/>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4</a:t>
            </a:r>
            <a:endParaRPr lang="en-US" sz="2700" b="1" dirty="0"/>
          </a:p>
        </p:txBody>
      </p:sp>
      <p:cxnSp>
        <p:nvCxnSpPr>
          <p:cNvPr id="40" name="Straight Arrow Connector 39"/>
          <p:cNvCxnSpPr/>
          <p:nvPr/>
        </p:nvCxnSpPr>
        <p:spPr>
          <a:xfrm>
            <a:off x="5689600" y="2626845"/>
            <a:ext cx="609600" cy="2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1" name="Straight Arrow Connector 40"/>
          <p:cNvCxnSpPr/>
          <p:nvPr/>
        </p:nvCxnSpPr>
        <p:spPr>
          <a:xfrm>
            <a:off x="5689600" y="3226371"/>
            <a:ext cx="609600" cy="2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2" name="Straight Arrow Connector 41"/>
          <p:cNvCxnSpPr/>
          <p:nvPr/>
        </p:nvCxnSpPr>
        <p:spPr>
          <a:xfrm>
            <a:off x="5689600" y="3827987"/>
            <a:ext cx="609600" cy="2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3" name="Straight Arrow Connector 42"/>
          <p:cNvCxnSpPr/>
          <p:nvPr/>
        </p:nvCxnSpPr>
        <p:spPr>
          <a:xfrm>
            <a:off x="5689600" y="4429602"/>
            <a:ext cx="609600" cy="2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4" name="Straight Arrow Connector 43"/>
          <p:cNvCxnSpPr/>
          <p:nvPr/>
        </p:nvCxnSpPr>
        <p:spPr>
          <a:xfrm>
            <a:off x="5689600" y="5031218"/>
            <a:ext cx="609600" cy="2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5" name="TextBox 44"/>
          <p:cNvSpPr txBox="1"/>
          <p:nvPr/>
        </p:nvSpPr>
        <p:spPr>
          <a:xfrm>
            <a:off x="9582797" y="2401160"/>
            <a:ext cx="990431" cy="538015"/>
          </a:xfrm>
          <a:prstGeom prst="rect">
            <a:avLst/>
          </a:prstGeom>
          <a:noFill/>
        </p:spPr>
        <p:txBody>
          <a:bodyPr wrap="none" lIns="121332" tIns="60666" rIns="121332" bIns="60666" rtlCol="0">
            <a:spAutoFit/>
          </a:bodyPr>
          <a:lstStyle/>
          <a:p>
            <a:r>
              <a:rPr lang="en-US" sz="2700" b="1" dirty="0" smtClean="0">
                <a:solidFill>
                  <a:srgbClr val="FF0000"/>
                </a:solidFill>
              </a:rPr>
              <a:t>NULL</a:t>
            </a:r>
            <a:endParaRPr lang="en-US" sz="2700" b="1" dirty="0">
              <a:solidFill>
                <a:srgbClr val="FF0000"/>
              </a:solidFill>
            </a:endParaRPr>
          </a:p>
        </p:txBody>
      </p:sp>
      <p:sp>
        <p:nvSpPr>
          <p:cNvPr id="47" name="TextBox 46"/>
          <p:cNvSpPr txBox="1"/>
          <p:nvPr/>
        </p:nvSpPr>
        <p:spPr>
          <a:xfrm>
            <a:off x="7957197" y="3002776"/>
            <a:ext cx="990431" cy="538015"/>
          </a:xfrm>
          <a:prstGeom prst="rect">
            <a:avLst/>
          </a:prstGeom>
          <a:noFill/>
        </p:spPr>
        <p:txBody>
          <a:bodyPr wrap="none" lIns="121332" tIns="60666" rIns="121332" bIns="60666" rtlCol="0">
            <a:spAutoFit/>
          </a:bodyPr>
          <a:lstStyle/>
          <a:p>
            <a:r>
              <a:rPr lang="en-US" sz="2700" b="1" dirty="0" smtClean="0">
                <a:solidFill>
                  <a:srgbClr val="FF0000"/>
                </a:solidFill>
              </a:rPr>
              <a:t>NULL</a:t>
            </a:r>
            <a:endParaRPr lang="en-US" sz="2700" b="1" dirty="0">
              <a:solidFill>
                <a:srgbClr val="FF0000"/>
              </a:solidFill>
            </a:endParaRPr>
          </a:p>
        </p:txBody>
      </p:sp>
      <p:sp>
        <p:nvSpPr>
          <p:cNvPr id="49" name="TextBox 48"/>
          <p:cNvSpPr txBox="1"/>
          <p:nvPr/>
        </p:nvSpPr>
        <p:spPr>
          <a:xfrm>
            <a:off x="6299200" y="4206007"/>
            <a:ext cx="990431" cy="538015"/>
          </a:xfrm>
          <a:prstGeom prst="rect">
            <a:avLst/>
          </a:prstGeom>
          <a:noFill/>
        </p:spPr>
        <p:txBody>
          <a:bodyPr wrap="none" lIns="121332" tIns="60666" rIns="121332" bIns="60666" rtlCol="0">
            <a:spAutoFit/>
          </a:bodyPr>
          <a:lstStyle/>
          <a:p>
            <a:r>
              <a:rPr lang="en-US" sz="2700" b="1" dirty="0" smtClean="0">
                <a:solidFill>
                  <a:srgbClr val="FF0000"/>
                </a:solidFill>
              </a:rPr>
              <a:t>NULL</a:t>
            </a:r>
            <a:endParaRPr lang="en-US" sz="2700" b="1" dirty="0">
              <a:solidFill>
                <a:srgbClr val="FF0000"/>
              </a:solidFill>
            </a:endParaRPr>
          </a:p>
        </p:txBody>
      </p:sp>
      <p:sp>
        <p:nvSpPr>
          <p:cNvPr id="50" name="TextBox 49"/>
          <p:cNvSpPr txBox="1"/>
          <p:nvPr/>
        </p:nvSpPr>
        <p:spPr>
          <a:xfrm>
            <a:off x="6331597" y="4807622"/>
            <a:ext cx="990431" cy="538015"/>
          </a:xfrm>
          <a:prstGeom prst="rect">
            <a:avLst/>
          </a:prstGeom>
          <a:noFill/>
        </p:spPr>
        <p:txBody>
          <a:bodyPr wrap="none" lIns="121332" tIns="60666" rIns="121332" bIns="60666" rtlCol="0">
            <a:spAutoFit/>
          </a:bodyPr>
          <a:lstStyle/>
          <a:p>
            <a:r>
              <a:rPr lang="en-US" sz="2700" b="1" dirty="0" smtClean="0">
                <a:solidFill>
                  <a:srgbClr val="FF0000"/>
                </a:solidFill>
              </a:rPr>
              <a:t>NULL</a:t>
            </a:r>
            <a:endParaRPr lang="en-US" sz="2700" b="1" dirty="0">
              <a:solidFill>
                <a:srgbClr val="FF0000"/>
              </a:solidFill>
            </a:endParaRPr>
          </a:p>
        </p:txBody>
      </p:sp>
      <p:sp>
        <p:nvSpPr>
          <p:cNvPr id="35" name="Rectangle 34"/>
          <p:cNvSpPr/>
          <p:nvPr/>
        </p:nvSpPr>
        <p:spPr>
          <a:xfrm>
            <a:off x="6299200" y="2927653"/>
            <a:ext cx="1016000" cy="501346"/>
          </a:xfrm>
          <a:prstGeom prst="rect">
            <a:avLst/>
          </a:prstGeom>
          <a:solidFill>
            <a:srgbClr val="82EB03"/>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0</a:t>
            </a:r>
            <a:endParaRPr lang="en-US" sz="2700" b="1" dirty="0"/>
          </a:p>
        </p:txBody>
      </p:sp>
      <p:cxnSp>
        <p:nvCxnSpPr>
          <p:cNvPr id="36" name="Straight Arrow Connector 35"/>
          <p:cNvCxnSpPr/>
          <p:nvPr/>
        </p:nvCxnSpPr>
        <p:spPr>
          <a:xfrm>
            <a:off x="7315200" y="3228461"/>
            <a:ext cx="609600" cy="2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8" name="Rectangle 37"/>
          <p:cNvSpPr/>
          <p:nvPr/>
        </p:nvSpPr>
        <p:spPr>
          <a:xfrm>
            <a:off x="7957197" y="2326038"/>
            <a:ext cx="1016000" cy="501346"/>
          </a:xfrm>
          <a:prstGeom prst="rect">
            <a:avLst/>
          </a:prstGeom>
          <a:solidFill>
            <a:srgbClr val="FF66CC"/>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1</a:t>
            </a:r>
            <a:endParaRPr lang="en-US" sz="2700" b="1" dirty="0"/>
          </a:p>
        </p:txBody>
      </p:sp>
      <p:cxnSp>
        <p:nvCxnSpPr>
          <p:cNvPr id="46" name="Straight Arrow Connector 45"/>
          <p:cNvCxnSpPr/>
          <p:nvPr/>
        </p:nvCxnSpPr>
        <p:spPr>
          <a:xfrm>
            <a:off x="8973197" y="2626845"/>
            <a:ext cx="609600" cy="2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51" name="Rectangle 50"/>
          <p:cNvSpPr/>
          <p:nvPr/>
        </p:nvSpPr>
        <p:spPr>
          <a:xfrm>
            <a:off x="6299200" y="2326038"/>
            <a:ext cx="1016000" cy="501346"/>
          </a:xfrm>
          <a:prstGeom prst="rect">
            <a:avLst/>
          </a:prstGeom>
          <a:solidFill>
            <a:srgbClr val="0ECCE0"/>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2</a:t>
            </a:r>
            <a:endParaRPr lang="en-US" sz="2700" b="1" dirty="0"/>
          </a:p>
        </p:txBody>
      </p:sp>
      <p:cxnSp>
        <p:nvCxnSpPr>
          <p:cNvPr id="52" name="Straight Arrow Connector 51"/>
          <p:cNvCxnSpPr/>
          <p:nvPr/>
        </p:nvCxnSpPr>
        <p:spPr>
          <a:xfrm>
            <a:off x="7315200" y="2624755"/>
            <a:ext cx="609600" cy="2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53" name="TextBox 52"/>
          <p:cNvSpPr txBox="1"/>
          <p:nvPr/>
        </p:nvSpPr>
        <p:spPr>
          <a:xfrm>
            <a:off x="7957197" y="3604391"/>
            <a:ext cx="990431" cy="538015"/>
          </a:xfrm>
          <a:prstGeom prst="rect">
            <a:avLst/>
          </a:prstGeom>
          <a:noFill/>
        </p:spPr>
        <p:txBody>
          <a:bodyPr wrap="none" lIns="121332" tIns="60666" rIns="121332" bIns="60666" rtlCol="0">
            <a:spAutoFit/>
          </a:bodyPr>
          <a:lstStyle/>
          <a:p>
            <a:r>
              <a:rPr lang="en-US" sz="2700" b="1" dirty="0" smtClean="0">
                <a:solidFill>
                  <a:srgbClr val="FF0000"/>
                </a:solidFill>
              </a:rPr>
              <a:t>NULL</a:t>
            </a:r>
            <a:endParaRPr lang="en-US" sz="2700" b="1" dirty="0">
              <a:solidFill>
                <a:srgbClr val="FF0000"/>
              </a:solidFill>
            </a:endParaRPr>
          </a:p>
        </p:txBody>
      </p:sp>
      <p:sp>
        <p:nvSpPr>
          <p:cNvPr id="54" name="Rectangle 53"/>
          <p:cNvSpPr/>
          <p:nvPr/>
        </p:nvSpPr>
        <p:spPr>
          <a:xfrm>
            <a:off x="6299200" y="3529269"/>
            <a:ext cx="1016000" cy="501346"/>
          </a:xfrm>
          <a:prstGeom prst="rect">
            <a:avLst/>
          </a:prstGeom>
          <a:solidFill>
            <a:srgbClr val="82EB03"/>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0</a:t>
            </a:r>
            <a:endParaRPr lang="en-US" sz="2700" b="1" dirty="0"/>
          </a:p>
        </p:txBody>
      </p:sp>
      <p:cxnSp>
        <p:nvCxnSpPr>
          <p:cNvPr id="55" name="Straight Arrow Connector 54"/>
          <p:cNvCxnSpPr/>
          <p:nvPr/>
        </p:nvCxnSpPr>
        <p:spPr>
          <a:xfrm>
            <a:off x="7315200" y="3830076"/>
            <a:ext cx="609600" cy="2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56" name="TextBox 55">
            <a:extLst>
              <a:ext uri="{FF2B5EF4-FFF2-40B4-BE49-F238E27FC236}">
                <a16:creationId xmlns="" xmlns:a16="http://schemas.microsoft.com/office/drawing/2014/main" id="{AA635DAA-35C4-4438-9D75-515C2C193139}"/>
              </a:ext>
            </a:extLst>
          </p:cNvPr>
          <p:cNvSpPr txBox="1"/>
          <p:nvPr/>
        </p:nvSpPr>
        <p:spPr>
          <a:xfrm>
            <a:off x="526224" y="769163"/>
            <a:ext cx="11136326" cy="830997"/>
          </a:xfrm>
          <a:prstGeom prst="rect">
            <a:avLst/>
          </a:prstGeom>
          <a:noFill/>
        </p:spPr>
        <p:txBody>
          <a:bodyPr wrap="square" rtlCol="0">
            <a:spAutoFit/>
          </a:bodyPr>
          <a:lstStyle/>
          <a:p>
            <a:r>
              <a:rPr lang="en-US" sz="4800" b="1" dirty="0" smtClean="0">
                <a:latin typeface="Nunito Sans" panose="00000500000000000000" pitchFamily="2" charset="0"/>
              </a:rPr>
              <a:t>Adjacency list</a:t>
            </a:r>
            <a:endParaRPr lang="en-US" sz="4500" b="1" dirty="0">
              <a:latin typeface="Nunito Sans" panose="00000500000000000000" pitchFamily="2" charset="0"/>
            </a:endParaRPr>
          </a:p>
        </p:txBody>
      </p:sp>
      <p:sp>
        <p:nvSpPr>
          <p:cNvPr id="57" name="Rectangle 56">
            <a:extLst>
              <a:ext uri="{FF2B5EF4-FFF2-40B4-BE49-F238E27FC236}">
                <a16:creationId xmlns=""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Picture 57"/>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1422400" y="1824691"/>
            <a:ext cx="711200" cy="701885"/>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0</a:t>
            </a:r>
            <a:endParaRPr lang="en-US" sz="2400" b="1" dirty="0"/>
          </a:p>
        </p:txBody>
      </p:sp>
      <p:sp>
        <p:nvSpPr>
          <p:cNvPr id="6" name="Oval 5"/>
          <p:cNvSpPr/>
          <p:nvPr/>
        </p:nvSpPr>
        <p:spPr>
          <a:xfrm>
            <a:off x="1422400" y="4933038"/>
            <a:ext cx="711200" cy="701885"/>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4</a:t>
            </a:r>
            <a:endParaRPr lang="en-US" sz="2400" b="1" dirty="0"/>
          </a:p>
        </p:txBody>
      </p:sp>
      <p:sp>
        <p:nvSpPr>
          <p:cNvPr id="7" name="Oval 6"/>
          <p:cNvSpPr/>
          <p:nvPr/>
        </p:nvSpPr>
        <p:spPr>
          <a:xfrm>
            <a:off x="101600" y="3328730"/>
            <a:ext cx="711200" cy="701885"/>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1</a:t>
            </a:r>
            <a:endParaRPr lang="en-US" sz="2400" b="1" dirty="0"/>
          </a:p>
        </p:txBody>
      </p:sp>
      <p:sp>
        <p:nvSpPr>
          <p:cNvPr id="8" name="Oval 7"/>
          <p:cNvSpPr/>
          <p:nvPr/>
        </p:nvSpPr>
        <p:spPr>
          <a:xfrm>
            <a:off x="1422400" y="3328730"/>
            <a:ext cx="711200" cy="701885"/>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2</a:t>
            </a:r>
            <a:endParaRPr lang="en-US" sz="2400" b="1" dirty="0"/>
          </a:p>
        </p:txBody>
      </p:sp>
      <p:sp>
        <p:nvSpPr>
          <p:cNvPr id="9" name="Oval 8"/>
          <p:cNvSpPr/>
          <p:nvPr/>
        </p:nvSpPr>
        <p:spPr>
          <a:xfrm>
            <a:off x="2743200" y="3328730"/>
            <a:ext cx="711200" cy="701885"/>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3</a:t>
            </a:r>
            <a:endParaRPr lang="en-US" sz="2400" b="1" dirty="0"/>
          </a:p>
        </p:txBody>
      </p:sp>
      <p:cxnSp>
        <p:nvCxnSpPr>
          <p:cNvPr id="10" name="Straight Connector 9"/>
          <p:cNvCxnSpPr>
            <a:stCxn id="5" idx="3"/>
            <a:endCxn id="7" idx="7"/>
          </p:cNvCxnSpPr>
          <p:nvPr/>
        </p:nvCxnSpPr>
        <p:spPr>
          <a:xfrm rot="5400000">
            <a:off x="613734" y="2518700"/>
            <a:ext cx="1007732" cy="81790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1" name="Straight Connector 10"/>
          <p:cNvCxnSpPr>
            <a:stCxn id="6" idx="1"/>
            <a:endCxn id="7" idx="5"/>
          </p:cNvCxnSpPr>
          <p:nvPr/>
        </p:nvCxnSpPr>
        <p:spPr>
          <a:xfrm rot="16200000" flipV="1">
            <a:off x="563599" y="4072873"/>
            <a:ext cx="1108002" cy="81790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2" name="Straight Connector 11"/>
          <p:cNvCxnSpPr>
            <a:stCxn id="9" idx="1"/>
            <a:endCxn id="5" idx="5"/>
          </p:cNvCxnSpPr>
          <p:nvPr/>
        </p:nvCxnSpPr>
        <p:spPr>
          <a:xfrm rot="16200000" flipV="1">
            <a:off x="1934534" y="2518700"/>
            <a:ext cx="1007732" cy="81790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3" name="Straight Connector 12"/>
          <p:cNvCxnSpPr>
            <a:stCxn id="6" idx="7"/>
            <a:endCxn id="9" idx="3"/>
          </p:cNvCxnSpPr>
          <p:nvPr/>
        </p:nvCxnSpPr>
        <p:spPr>
          <a:xfrm rot="5400000" flipH="1" flipV="1">
            <a:off x="1884399" y="4072873"/>
            <a:ext cx="1108002" cy="81790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4" name="Straight Connector 13"/>
          <p:cNvCxnSpPr>
            <a:stCxn id="8" idx="4"/>
            <a:endCxn id="6" idx="0"/>
          </p:cNvCxnSpPr>
          <p:nvPr/>
        </p:nvCxnSpPr>
        <p:spPr>
          <a:xfrm rot="5400000">
            <a:off x="1326789" y="4481813"/>
            <a:ext cx="902423" cy="211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5" name="Straight Connector 14"/>
          <p:cNvCxnSpPr>
            <a:stCxn id="5" idx="4"/>
            <a:endCxn id="8" idx="0"/>
          </p:cNvCxnSpPr>
          <p:nvPr/>
        </p:nvCxnSpPr>
        <p:spPr>
          <a:xfrm rot="5400000">
            <a:off x="1376923" y="2927639"/>
            <a:ext cx="802154" cy="211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39" name="TextBox 38"/>
          <p:cNvSpPr txBox="1"/>
          <p:nvPr/>
        </p:nvSpPr>
        <p:spPr>
          <a:xfrm>
            <a:off x="6299201" y="5735192"/>
            <a:ext cx="1728645" cy="538015"/>
          </a:xfrm>
          <a:prstGeom prst="rect">
            <a:avLst/>
          </a:prstGeom>
          <a:noFill/>
        </p:spPr>
        <p:txBody>
          <a:bodyPr wrap="none" lIns="121332" tIns="60666" rIns="121332" bIns="60666" rtlCol="0">
            <a:spAutoFit/>
          </a:bodyPr>
          <a:lstStyle/>
          <a:p>
            <a:r>
              <a:rPr lang="en-US" sz="2700" b="1" dirty="0" smtClean="0"/>
              <a:t>Edge 0-&gt;3.</a:t>
            </a:r>
            <a:endParaRPr lang="en-US" sz="2700" b="1" dirty="0"/>
          </a:p>
        </p:txBody>
      </p:sp>
      <p:sp>
        <p:nvSpPr>
          <p:cNvPr id="30" name="Rectangle 29"/>
          <p:cNvSpPr/>
          <p:nvPr/>
        </p:nvSpPr>
        <p:spPr>
          <a:xfrm>
            <a:off x="4470400" y="2225768"/>
            <a:ext cx="1219200" cy="31083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endParaRPr lang="en-US"/>
          </a:p>
        </p:txBody>
      </p:sp>
      <p:sp>
        <p:nvSpPr>
          <p:cNvPr id="31" name="Rectangle 30"/>
          <p:cNvSpPr/>
          <p:nvPr/>
        </p:nvSpPr>
        <p:spPr>
          <a:xfrm>
            <a:off x="4572000" y="2326038"/>
            <a:ext cx="1016000" cy="501346"/>
          </a:xfrm>
          <a:prstGeom prst="rect">
            <a:avLst/>
          </a:prstGeom>
          <a:solidFill>
            <a:srgbClr val="82EB03"/>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0</a:t>
            </a:r>
            <a:endParaRPr lang="en-US" sz="2700" b="1" dirty="0"/>
          </a:p>
        </p:txBody>
      </p:sp>
      <p:sp>
        <p:nvSpPr>
          <p:cNvPr id="32" name="Rectangle 31"/>
          <p:cNvSpPr/>
          <p:nvPr/>
        </p:nvSpPr>
        <p:spPr>
          <a:xfrm>
            <a:off x="4572000" y="2927653"/>
            <a:ext cx="1016000" cy="501346"/>
          </a:xfrm>
          <a:prstGeom prst="rect">
            <a:avLst/>
          </a:prstGeom>
          <a:solidFill>
            <a:srgbClr val="FF66CC"/>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1</a:t>
            </a:r>
            <a:endParaRPr lang="en-US" sz="2700" b="1" dirty="0"/>
          </a:p>
        </p:txBody>
      </p:sp>
      <p:sp>
        <p:nvSpPr>
          <p:cNvPr id="33" name="Rectangle 32"/>
          <p:cNvSpPr/>
          <p:nvPr/>
        </p:nvSpPr>
        <p:spPr>
          <a:xfrm>
            <a:off x="4572000" y="3529269"/>
            <a:ext cx="1016000" cy="501346"/>
          </a:xfrm>
          <a:prstGeom prst="rect">
            <a:avLst/>
          </a:prstGeom>
          <a:solidFill>
            <a:srgbClr val="0ECCE0"/>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2</a:t>
            </a:r>
            <a:endParaRPr lang="en-US" sz="2700" b="1" dirty="0"/>
          </a:p>
        </p:txBody>
      </p:sp>
      <p:sp>
        <p:nvSpPr>
          <p:cNvPr id="34" name="Rectangle 33"/>
          <p:cNvSpPr/>
          <p:nvPr/>
        </p:nvSpPr>
        <p:spPr>
          <a:xfrm>
            <a:off x="4572000" y="4130884"/>
            <a:ext cx="1016000" cy="501346"/>
          </a:xfrm>
          <a:prstGeom prst="rect">
            <a:avLst/>
          </a:prstGeom>
          <a:solidFill>
            <a:srgbClr val="FF1901"/>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3</a:t>
            </a:r>
            <a:endParaRPr lang="en-US" sz="2700" b="1" dirty="0"/>
          </a:p>
        </p:txBody>
      </p:sp>
      <p:sp>
        <p:nvSpPr>
          <p:cNvPr id="37" name="Rectangle 36"/>
          <p:cNvSpPr/>
          <p:nvPr/>
        </p:nvSpPr>
        <p:spPr>
          <a:xfrm>
            <a:off x="4572000" y="4732500"/>
            <a:ext cx="1016000" cy="501346"/>
          </a:xfrm>
          <a:prstGeom prst="rect">
            <a:avLst/>
          </a:prstGeom>
          <a:solidFill>
            <a:srgbClr val="FF6600"/>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4</a:t>
            </a:r>
            <a:endParaRPr lang="en-US" sz="2700" b="1" dirty="0"/>
          </a:p>
        </p:txBody>
      </p:sp>
      <p:cxnSp>
        <p:nvCxnSpPr>
          <p:cNvPr id="40" name="Straight Arrow Connector 39"/>
          <p:cNvCxnSpPr/>
          <p:nvPr/>
        </p:nvCxnSpPr>
        <p:spPr>
          <a:xfrm>
            <a:off x="5689600" y="2626845"/>
            <a:ext cx="609600" cy="2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1" name="Straight Arrow Connector 40"/>
          <p:cNvCxnSpPr/>
          <p:nvPr/>
        </p:nvCxnSpPr>
        <p:spPr>
          <a:xfrm>
            <a:off x="5689600" y="3226371"/>
            <a:ext cx="609600" cy="2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2" name="Straight Arrow Connector 41"/>
          <p:cNvCxnSpPr/>
          <p:nvPr/>
        </p:nvCxnSpPr>
        <p:spPr>
          <a:xfrm>
            <a:off x="5689600" y="3827987"/>
            <a:ext cx="609600" cy="2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3" name="Straight Arrow Connector 42"/>
          <p:cNvCxnSpPr/>
          <p:nvPr/>
        </p:nvCxnSpPr>
        <p:spPr>
          <a:xfrm>
            <a:off x="5689600" y="4429602"/>
            <a:ext cx="609600" cy="2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4" name="Straight Arrow Connector 43"/>
          <p:cNvCxnSpPr/>
          <p:nvPr/>
        </p:nvCxnSpPr>
        <p:spPr>
          <a:xfrm>
            <a:off x="5689600" y="5031218"/>
            <a:ext cx="609600" cy="2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5" name="TextBox 44"/>
          <p:cNvSpPr txBox="1"/>
          <p:nvPr/>
        </p:nvSpPr>
        <p:spPr>
          <a:xfrm>
            <a:off x="11208397" y="2401160"/>
            <a:ext cx="990431" cy="538015"/>
          </a:xfrm>
          <a:prstGeom prst="rect">
            <a:avLst/>
          </a:prstGeom>
          <a:noFill/>
        </p:spPr>
        <p:txBody>
          <a:bodyPr wrap="none" lIns="121332" tIns="60666" rIns="121332" bIns="60666" rtlCol="0">
            <a:spAutoFit/>
          </a:bodyPr>
          <a:lstStyle/>
          <a:p>
            <a:r>
              <a:rPr lang="en-US" sz="2700" b="1" dirty="0" smtClean="0">
                <a:solidFill>
                  <a:srgbClr val="FF0000"/>
                </a:solidFill>
              </a:rPr>
              <a:t>NULL</a:t>
            </a:r>
            <a:endParaRPr lang="en-US" sz="2700" b="1" dirty="0">
              <a:solidFill>
                <a:srgbClr val="FF0000"/>
              </a:solidFill>
            </a:endParaRPr>
          </a:p>
        </p:txBody>
      </p:sp>
      <p:sp>
        <p:nvSpPr>
          <p:cNvPr id="47" name="TextBox 46"/>
          <p:cNvSpPr txBox="1"/>
          <p:nvPr/>
        </p:nvSpPr>
        <p:spPr>
          <a:xfrm>
            <a:off x="7957197" y="3002776"/>
            <a:ext cx="990431" cy="538015"/>
          </a:xfrm>
          <a:prstGeom prst="rect">
            <a:avLst/>
          </a:prstGeom>
          <a:noFill/>
        </p:spPr>
        <p:txBody>
          <a:bodyPr wrap="none" lIns="121332" tIns="60666" rIns="121332" bIns="60666" rtlCol="0">
            <a:spAutoFit/>
          </a:bodyPr>
          <a:lstStyle/>
          <a:p>
            <a:r>
              <a:rPr lang="en-US" sz="2700" b="1" dirty="0" smtClean="0">
                <a:solidFill>
                  <a:srgbClr val="FF0000"/>
                </a:solidFill>
              </a:rPr>
              <a:t>NULL</a:t>
            </a:r>
            <a:endParaRPr lang="en-US" sz="2700" b="1" dirty="0">
              <a:solidFill>
                <a:srgbClr val="FF0000"/>
              </a:solidFill>
            </a:endParaRPr>
          </a:p>
        </p:txBody>
      </p:sp>
      <p:sp>
        <p:nvSpPr>
          <p:cNvPr id="50" name="TextBox 49"/>
          <p:cNvSpPr txBox="1"/>
          <p:nvPr/>
        </p:nvSpPr>
        <p:spPr>
          <a:xfrm>
            <a:off x="6331597" y="4807622"/>
            <a:ext cx="990431" cy="538015"/>
          </a:xfrm>
          <a:prstGeom prst="rect">
            <a:avLst/>
          </a:prstGeom>
          <a:noFill/>
        </p:spPr>
        <p:txBody>
          <a:bodyPr wrap="none" lIns="121332" tIns="60666" rIns="121332" bIns="60666" rtlCol="0">
            <a:spAutoFit/>
          </a:bodyPr>
          <a:lstStyle/>
          <a:p>
            <a:r>
              <a:rPr lang="en-US" sz="2700" b="1" dirty="0" smtClean="0">
                <a:solidFill>
                  <a:srgbClr val="FF0000"/>
                </a:solidFill>
              </a:rPr>
              <a:t>NULL</a:t>
            </a:r>
            <a:endParaRPr lang="en-US" sz="2700" b="1" dirty="0">
              <a:solidFill>
                <a:srgbClr val="FF0000"/>
              </a:solidFill>
            </a:endParaRPr>
          </a:p>
        </p:txBody>
      </p:sp>
      <p:sp>
        <p:nvSpPr>
          <p:cNvPr id="35" name="Rectangle 34"/>
          <p:cNvSpPr/>
          <p:nvPr/>
        </p:nvSpPr>
        <p:spPr>
          <a:xfrm>
            <a:off x="6299200" y="2927653"/>
            <a:ext cx="1016000" cy="501346"/>
          </a:xfrm>
          <a:prstGeom prst="rect">
            <a:avLst/>
          </a:prstGeom>
          <a:solidFill>
            <a:srgbClr val="82EB03"/>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0</a:t>
            </a:r>
            <a:endParaRPr lang="en-US" sz="2700" b="1" dirty="0"/>
          </a:p>
        </p:txBody>
      </p:sp>
      <p:cxnSp>
        <p:nvCxnSpPr>
          <p:cNvPr id="36" name="Straight Arrow Connector 35"/>
          <p:cNvCxnSpPr/>
          <p:nvPr/>
        </p:nvCxnSpPr>
        <p:spPr>
          <a:xfrm>
            <a:off x="7315200" y="3228461"/>
            <a:ext cx="609600" cy="2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8" name="Rectangle 37"/>
          <p:cNvSpPr/>
          <p:nvPr/>
        </p:nvSpPr>
        <p:spPr>
          <a:xfrm>
            <a:off x="9582797" y="2326038"/>
            <a:ext cx="1016000" cy="501346"/>
          </a:xfrm>
          <a:prstGeom prst="rect">
            <a:avLst/>
          </a:prstGeom>
          <a:solidFill>
            <a:srgbClr val="FF66CC"/>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1</a:t>
            </a:r>
            <a:endParaRPr lang="en-US" sz="2700" b="1" dirty="0"/>
          </a:p>
        </p:txBody>
      </p:sp>
      <p:cxnSp>
        <p:nvCxnSpPr>
          <p:cNvPr id="46" name="Straight Arrow Connector 45"/>
          <p:cNvCxnSpPr/>
          <p:nvPr/>
        </p:nvCxnSpPr>
        <p:spPr>
          <a:xfrm>
            <a:off x="10598797" y="2626845"/>
            <a:ext cx="609600" cy="2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51" name="Rectangle 50"/>
          <p:cNvSpPr/>
          <p:nvPr/>
        </p:nvSpPr>
        <p:spPr>
          <a:xfrm>
            <a:off x="7924800" y="2326038"/>
            <a:ext cx="1016000" cy="501346"/>
          </a:xfrm>
          <a:prstGeom prst="rect">
            <a:avLst/>
          </a:prstGeom>
          <a:solidFill>
            <a:srgbClr val="0ECCE0"/>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2</a:t>
            </a:r>
            <a:endParaRPr lang="en-US" sz="2700" b="1" dirty="0"/>
          </a:p>
        </p:txBody>
      </p:sp>
      <p:cxnSp>
        <p:nvCxnSpPr>
          <p:cNvPr id="52" name="Straight Arrow Connector 51"/>
          <p:cNvCxnSpPr/>
          <p:nvPr/>
        </p:nvCxnSpPr>
        <p:spPr>
          <a:xfrm>
            <a:off x="8940800" y="2624755"/>
            <a:ext cx="609600" cy="2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53" name="TextBox 52"/>
          <p:cNvSpPr txBox="1"/>
          <p:nvPr/>
        </p:nvSpPr>
        <p:spPr>
          <a:xfrm>
            <a:off x="7957197" y="3604391"/>
            <a:ext cx="990431" cy="538015"/>
          </a:xfrm>
          <a:prstGeom prst="rect">
            <a:avLst/>
          </a:prstGeom>
          <a:noFill/>
        </p:spPr>
        <p:txBody>
          <a:bodyPr wrap="none" lIns="121332" tIns="60666" rIns="121332" bIns="60666" rtlCol="0">
            <a:spAutoFit/>
          </a:bodyPr>
          <a:lstStyle/>
          <a:p>
            <a:r>
              <a:rPr lang="en-US" sz="2700" b="1" dirty="0" smtClean="0">
                <a:solidFill>
                  <a:srgbClr val="FF0000"/>
                </a:solidFill>
              </a:rPr>
              <a:t>NULL</a:t>
            </a:r>
            <a:endParaRPr lang="en-US" sz="2700" b="1" dirty="0">
              <a:solidFill>
                <a:srgbClr val="FF0000"/>
              </a:solidFill>
            </a:endParaRPr>
          </a:p>
        </p:txBody>
      </p:sp>
      <p:sp>
        <p:nvSpPr>
          <p:cNvPr id="54" name="Rectangle 53"/>
          <p:cNvSpPr/>
          <p:nvPr/>
        </p:nvSpPr>
        <p:spPr>
          <a:xfrm>
            <a:off x="6299200" y="3529269"/>
            <a:ext cx="1016000" cy="501346"/>
          </a:xfrm>
          <a:prstGeom prst="rect">
            <a:avLst/>
          </a:prstGeom>
          <a:solidFill>
            <a:srgbClr val="82EB03"/>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0</a:t>
            </a:r>
            <a:endParaRPr lang="en-US" sz="2700" b="1" dirty="0"/>
          </a:p>
        </p:txBody>
      </p:sp>
      <p:cxnSp>
        <p:nvCxnSpPr>
          <p:cNvPr id="55" name="Straight Arrow Connector 54"/>
          <p:cNvCxnSpPr/>
          <p:nvPr/>
        </p:nvCxnSpPr>
        <p:spPr>
          <a:xfrm>
            <a:off x="7315200" y="3830076"/>
            <a:ext cx="609600" cy="2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8" name="Rectangle 47"/>
          <p:cNvSpPr/>
          <p:nvPr/>
        </p:nvSpPr>
        <p:spPr>
          <a:xfrm>
            <a:off x="6299200" y="2326038"/>
            <a:ext cx="1016000" cy="501346"/>
          </a:xfrm>
          <a:prstGeom prst="rect">
            <a:avLst/>
          </a:prstGeom>
          <a:solidFill>
            <a:srgbClr val="FF1901"/>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3</a:t>
            </a:r>
            <a:endParaRPr lang="en-US" sz="2700" b="1" dirty="0"/>
          </a:p>
        </p:txBody>
      </p:sp>
      <p:cxnSp>
        <p:nvCxnSpPr>
          <p:cNvPr id="56" name="Straight Arrow Connector 55"/>
          <p:cNvCxnSpPr/>
          <p:nvPr/>
        </p:nvCxnSpPr>
        <p:spPr>
          <a:xfrm>
            <a:off x="7315200" y="2626845"/>
            <a:ext cx="609600" cy="2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57" name="TextBox 56"/>
          <p:cNvSpPr txBox="1"/>
          <p:nvPr/>
        </p:nvSpPr>
        <p:spPr>
          <a:xfrm>
            <a:off x="7957197" y="4206007"/>
            <a:ext cx="990431" cy="538015"/>
          </a:xfrm>
          <a:prstGeom prst="rect">
            <a:avLst/>
          </a:prstGeom>
          <a:noFill/>
        </p:spPr>
        <p:txBody>
          <a:bodyPr wrap="none" lIns="121332" tIns="60666" rIns="121332" bIns="60666" rtlCol="0">
            <a:spAutoFit/>
          </a:bodyPr>
          <a:lstStyle/>
          <a:p>
            <a:r>
              <a:rPr lang="en-US" sz="2700" b="1" dirty="0" smtClean="0">
                <a:solidFill>
                  <a:srgbClr val="FF0000"/>
                </a:solidFill>
              </a:rPr>
              <a:t>NULL</a:t>
            </a:r>
            <a:endParaRPr lang="en-US" sz="2700" b="1" dirty="0">
              <a:solidFill>
                <a:srgbClr val="FF0000"/>
              </a:solidFill>
            </a:endParaRPr>
          </a:p>
        </p:txBody>
      </p:sp>
      <p:sp>
        <p:nvSpPr>
          <p:cNvPr id="58" name="Rectangle 57"/>
          <p:cNvSpPr/>
          <p:nvPr/>
        </p:nvSpPr>
        <p:spPr>
          <a:xfrm>
            <a:off x="6299200" y="4130884"/>
            <a:ext cx="1016000" cy="501346"/>
          </a:xfrm>
          <a:prstGeom prst="rect">
            <a:avLst/>
          </a:prstGeom>
          <a:solidFill>
            <a:srgbClr val="82EB03"/>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0</a:t>
            </a:r>
            <a:endParaRPr lang="en-US" sz="2700" b="1" dirty="0"/>
          </a:p>
        </p:txBody>
      </p:sp>
      <p:cxnSp>
        <p:nvCxnSpPr>
          <p:cNvPr id="59" name="Straight Arrow Connector 58"/>
          <p:cNvCxnSpPr/>
          <p:nvPr/>
        </p:nvCxnSpPr>
        <p:spPr>
          <a:xfrm>
            <a:off x="7315200" y="4431692"/>
            <a:ext cx="609600" cy="2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60" name="TextBox 59">
            <a:extLst>
              <a:ext uri="{FF2B5EF4-FFF2-40B4-BE49-F238E27FC236}">
                <a16:creationId xmlns="" xmlns:a16="http://schemas.microsoft.com/office/drawing/2014/main" id="{AA635DAA-35C4-4438-9D75-515C2C193139}"/>
              </a:ext>
            </a:extLst>
          </p:cNvPr>
          <p:cNvSpPr txBox="1"/>
          <p:nvPr/>
        </p:nvSpPr>
        <p:spPr>
          <a:xfrm>
            <a:off x="526224" y="769163"/>
            <a:ext cx="11136326" cy="830997"/>
          </a:xfrm>
          <a:prstGeom prst="rect">
            <a:avLst/>
          </a:prstGeom>
          <a:noFill/>
        </p:spPr>
        <p:txBody>
          <a:bodyPr wrap="square" rtlCol="0">
            <a:spAutoFit/>
          </a:bodyPr>
          <a:lstStyle/>
          <a:p>
            <a:r>
              <a:rPr lang="en-US" sz="4800" b="1" dirty="0" smtClean="0">
                <a:latin typeface="Nunito Sans" panose="00000500000000000000" pitchFamily="2" charset="0"/>
              </a:rPr>
              <a:t>Adjacency list</a:t>
            </a:r>
            <a:endParaRPr lang="en-US" sz="4500" b="1" dirty="0">
              <a:latin typeface="Nunito Sans" panose="00000500000000000000" pitchFamily="2" charset="0"/>
            </a:endParaRPr>
          </a:p>
        </p:txBody>
      </p:sp>
      <p:sp>
        <p:nvSpPr>
          <p:cNvPr id="61" name="Rectangle 60">
            <a:extLst>
              <a:ext uri="{FF2B5EF4-FFF2-40B4-BE49-F238E27FC236}">
                <a16:creationId xmlns=""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6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00202"/>
            <a:ext cx="5689600" cy="4525963"/>
          </a:xfrm>
        </p:spPr>
        <p:txBody>
          <a:bodyPr>
            <a:normAutofit/>
          </a:bodyPr>
          <a:lstStyle/>
          <a:p>
            <a:pPr>
              <a:buNone/>
            </a:pPr>
            <a:endParaRPr lang="en-US" dirty="0" smtClean="0"/>
          </a:p>
          <a:p>
            <a:pPr>
              <a:buNone/>
            </a:pPr>
            <a:endParaRPr lang="en-US" dirty="0" smtClean="0"/>
          </a:p>
          <a:p>
            <a:pPr>
              <a:buNone/>
            </a:pPr>
            <a:r>
              <a:rPr lang="en-US" dirty="0" smtClean="0"/>
              <a:t>    A graph is a </a:t>
            </a:r>
            <a:r>
              <a:rPr lang="en-US" b="1" dirty="0" smtClean="0"/>
              <a:t>pictorial representation </a:t>
            </a:r>
            <a:r>
              <a:rPr lang="en-US" dirty="0" smtClean="0"/>
              <a:t>of a set of objects connected by links.</a:t>
            </a:r>
          </a:p>
          <a:p>
            <a:pPr>
              <a:buNone/>
            </a:pPr>
            <a:endParaRPr lang="en-US" dirty="0"/>
          </a:p>
        </p:txBody>
      </p:sp>
      <p:sp>
        <p:nvSpPr>
          <p:cNvPr id="44" name="Oval 43"/>
          <p:cNvSpPr/>
          <p:nvPr/>
        </p:nvSpPr>
        <p:spPr>
          <a:xfrm>
            <a:off x="8466142" y="1323345"/>
            <a:ext cx="609600" cy="601616"/>
          </a:xfrm>
          <a:prstGeom prst="ellipse">
            <a:avLst/>
          </a:prstGeom>
          <a:solidFill>
            <a:schemeClr val="tx1"/>
          </a:solidFill>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dirty="0" smtClean="0"/>
              <a:t>A</a:t>
            </a:r>
            <a:endParaRPr lang="en-US" dirty="0"/>
          </a:p>
        </p:txBody>
      </p:sp>
      <p:sp>
        <p:nvSpPr>
          <p:cNvPr id="45" name="Oval 44"/>
          <p:cNvSpPr/>
          <p:nvPr/>
        </p:nvSpPr>
        <p:spPr>
          <a:xfrm>
            <a:off x="7145342" y="2727114"/>
            <a:ext cx="609600" cy="601616"/>
          </a:xfrm>
          <a:prstGeom prst="ellipse">
            <a:avLst/>
          </a:prstGeom>
          <a:solidFill>
            <a:schemeClr val="tx1"/>
          </a:solidFill>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dirty="0" smtClean="0"/>
              <a:t>B</a:t>
            </a:r>
            <a:endParaRPr lang="en-US" dirty="0"/>
          </a:p>
        </p:txBody>
      </p:sp>
      <p:sp>
        <p:nvSpPr>
          <p:cNvPr id="46" name="Oval 45"/>
          <p:cNvSpPr/>
          <p:nvPr/>
        </p:nvSpPr>
        <p:spPr>
          <a:xfrm>
            <a:off x="8466142" y="2727114"/>
            <a:ext cx="609600" cy="601616"/>
          </a:xfrm>
          <a:prstGeom prst="ellipse">
            <a:avLst/>
          </a:prstGeom>
          <a:solidFill>
            <a:schemeClr val="tx1"/>
          </a:solidFill>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dirty="0" smtClean="0"/>
              <a:t>E</a:t>
            </a:r>
            <a:endParaRPr lang="en-US" dirty="0"/>
          </a:p>
        </p:txBody>
      </p:sp>
      <p:sp>
        <p:nvSpPr>
          <p:cNvPr id="47" name="Oval 46"/>
          <p:cNvSpPr/>
          <p:nvPr/>
        </p:nvSpPr>
        <p:spPr>
          <a:xfrm>
            <a:off x="9786942" y="2727114"/>
            <a:ext cx="609600" cy="601616"/>
          </a:xfrm>
          <a:prstGeom prst="ellipse">
            <a:avLst/>
          </a:prstGeom>
          <a:solidFill>
            <a:schemeClr val="tx1"/>
          </a:solidFill>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dirty="0" smtClean="0"/>
              <a:t>F</a:t>
            </a:r>
            <a:endParaRPr lang="en-US" dirty="0"/>
          </a:p>
        </p:txBody>
      </p:sp>
      <p:sp>
        <p:nvSpPr>
          <p:cNvPr id="48" name="Oval 47"/>
          <p:cNvSpPr/>
          <p:nvPr/>
        </p:nvSpPr>
        <p:spPr>
          <a:xfrm>
            <a:off x="7145342" y="4431692"/>
            <a:ext cx="609600" cy="601616"/>
          </a:xfrm>
          <a:prstGeom prst="ellipse">
            <a:avLst/>
          </a:prstGeom>
          <a:solidFill>
            <a:schemeClr val="tx1"/>
          </a:solidFill>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dirty="0" smtClean="0"/>
              <a:t>C</a:t>
            </a:r>
            <a:endParaRPr lang="en-US" dirty="0"/>
          </a:p>
        </p:txBody>
      </p:sp>
      <p:sp>
        <p:nvSpPr>
          <p:cNvPr id="49" name="Oval 48"/>
          <p:cNvSpPr/>
          <p:nvPr/>
        </p:nvSpPr>
        <p:spPr>
          <a:xfrm>
            <a:off x="8466142" y="5835461"/>
            <a:ext cx="609600" cy="601616"/>
          </a:xfrm>
          <a:prstGeom prst="ellipse">
            <a:avLst/>
          </a:prstGeom>
          <a:solidFill>
            <a:schemeClr val="tx1"/>
          </a:solidFill>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dirty="0" smtClean="0"/>
              <a:t>D</a:t>
            </a:r>
            <a:endParaRPr lang="en-US" dirty="0"/>
          </a:p>
        </p:txBody>
      </p:sp>
      <p:cxnSp>
        <p:nvCxnSpPr>
          <p:cNvPr id="50" name="Straight Connector 49"/>
          <p:cNvCxnSpPr>
            <a:stCxn id="44" idx="5"/>
            <a:endCxn id="47" idx="1"/>
          </p:cNvCxnSpPr>
          <p:nvPr/>
        </p:nvCxnSpPr>
        <p:spPr>
          <a:xfrm rot="16200000" flipH="1">
            <a:off x="8942161" y="1881164"/>
            <a:ext cx="978362" cy="889747"/>
          </a:xfrm>
          <a:prstGeom prst="line">
            <a:avLst/>
          </a:prstGeom>
          <a:effectLst>
            <a:glow rad="635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51" name="Straight Connector 50"/>
          <p:cNvCxnSpPr>
            <a:stCxn id="45" idx="7"/>
            <a:endCxn id="44" idx="3"/>
          </p:cNvCxnSpPr>
          <p:nvPr/>
        </p:nvCxnSpPr>
        <p:spPr>
          <a:xfrm rot="5400000" flipH="1" flipV="1">
            <a:off x="7621361" y="1881164"/>
            <a:ext cx="978362" cy="889747"/>
          </a:xfrm>
          <a:prstGeom prst="line">
            <a:avLst/>
          </a:prstGeom>
          <a:effectLst>
            <a:glow rad="635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52" name="Straight Connector 51"/>
          <p:cNvCxnSpPr>
            <a:stCxn id="44" idx="4"/>
            <a:endCxn id="46" idx="0"/>
          </p:cNvCxnSpPr>
          <p:nvPr/>
        </p:nvCxnSpPr>
        <p:spPr>
          <a:xfrm rot="5400000">
            <a:off x="8369865" y="2326024"/>
            <a:ext cx="802154" cy="2117"/>
          </a:xfrm>
          <a:prstGeom prst="line">
            <a:avLst/>
          </a:prstGeom>
          <a:effectLst>
            <a:glow rad="635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53" name="Straight Connector 52"/>
          <p:cNvCxnSpPr>
            <a:stCxn id="45" idx="4"/>
            <a:endCxn id="48" idx="0"/>
          </p:cNvCxnSpPr>
          <p:nvPr/>
        </p:nvCxnSpPr>
        <p:spPr>
          <a:xfrm rot="5400000">
            <a:off x="6898661" y="3880197"/>
            <a:ext cx="1102962" cy="2117"/>
          </a:xfrm>
          <a:prstGeom prst="line">
            <a:avLst/>
          </a:prstGeom>
          <a:effectLst>
            <a:glow rad="635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54" name="Straight Connector 53"/>
          <p:cNvCxnSpPr>
            <a:stCxn id="48" idx="5"/>
            <a:endCxn id="49" idx="1"/>
          </p:cNvCxnSpPr>
          <p:nvPr/>
        </p:nvCxnSpPr>
        <p:spPr>
          <a:xfrm rot="16200000" flipH="1">
            <a:off x="7621361" y="4989511"/>
            <a:ext cx="978362" cy="889747"/>
          </a:xfrm>
          <a:prstGeom prst="line">
            <a:avLst/>
          </a:prstGeom>
          <a:effectLst>
            <a:glow rad="635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55" name="Oval 54"/>
          <p:cNvSpPr/>
          <p:nvPr/>
        </p:nvSpPr>
        <p:spPr>
          <a:xfrm>
            <a:off x="9786942" y="4431692"/>
            <a:ext cx="609600" cy="601616"/>
          </a:xfrm>
          <a:prstGeom prst="ellipse">
            <a:avLst/>
          </a:prstGeom>
          <a:solidFill>
            <a:schemeClr val="tx1"/>
          </a:solidFill>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dirty="0" smtClean="0"/>
              <a:t>F</a:t>
            </a:r>
            <a:endParaRPr lang="en-US" dirty="0"/>
          </a:p>
        </p:txBody>
      </p:sp>
      <p:cxnSp>
        <p:nvCxnSpPr>
          <p:cNvPr id="56" name="Straight Connector 55"/>
          <p:cNvCxnSpPr/>
          <p:nvPr/>
        </p:nvCxnSpPr>
        <p:spPr>
          <a:xfrm rot="5400000">
            <a:off x="9541320" y="3879152"/>
            <a:ext cx="1102962" cy="2117"/>
          </a:xfrm>
          <a:prstGeom prst="line">
            <a:avLst/>
          </a:prstGeom>
          <a:effectLst>
            <a:glow rad="635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57" name="TextBox 56"/>
          <p:cNvSpPr txBox="1"/>
          <p:nvPr/>
        </p:nvSpPr>
        <p:spPr>
          <a:xfrm>
            <a:off x="8059742" y="1122807"/>
            <a:ext cx="368051" cy="404994"/>
          </a:xfrm>
          <a:prstGeom prst="rect">
            <a:avLst/>
          </a:prstGeom>
          <a:noFill/>
        </p:spPr>
        <p:txBody>
          <a:bodyPr wrap="none" lIns="121332" tIns="60666" rIns="121332" bIns="60666" rtlCol="0">
            <a:spAutoFit/>
          </a:bodyPr>
          <a:lstStyle/>
          <a:p>
            <a:r>
              <a:rPr lang="en-US" b="1" dirty="0" smtClean="0"/>
              <a:t>0</a:t>
            </a:r>
            <a:endParaRPr lang="en-US" b="1" dirty="0"/>
          </a:p>
        </p:txBody>
      </p:sp>
      <p:sp>
        <p:nvSpPr>
          <p:cNvPr id="58" name="TextBox 57"/>
          <p:cNvSpPr txBox="1"/>
          <p:nvPr/>
        </p:nvSpPr>
        <p:spPr>
          <a:xfrm>
            <a:off x="6738942" y="2626846"/>
            <a:ext cx="368051" cy="404994"/>
          </a:xfrm>
          <a:prstGeom prst="rect">
            <a:avLst/>
          </a:prstGeom>
          <a:noFill/>
        </p:spPr>
        <p:txBody>
          <a:bodyPr wrap="none" lIns="121332" tIns="60666" rIns="121332" bIns="60666" rtlCol="0">
            <a:spAutoFit/>
          </a:bodyPr>
          <a:lstStyle/>
          <a:p>
            <a:r>
              <a:rPr lang="en-US" b="1" dirty="0" smtClean="0"/>
              <a:t>1</a:t>
            </a:r>
            <a:endParaRPr lang="en-US" b="1" dirty="0"/>
          </a:p>
        </p:txBody>
      </p:sp>
      <p:sp>
        <p:nvSpPr>
          <p:cNvPr id="59" name="TextBox 58"/>
          <p:cNvSpPr txBox="1"/>
          <p:nvPr/>
        </p:nvSpPr>
        <p:spPr>
          <a:xfrm>
            <a:off x="6738942" y="4331423"/>
            <a:ext cx="368051" cy="404994"/>
          </a:xfrm>
          <a:prstGeom prst="rect">
            <a:avLst/>
          </a:prstGeom>
          <a:noFill/>
        </p:spPr>
        <p:txBody>
          <a:bodyPr wrap="none" lIns="121332" tIns="60666" rIns="121332" bIns="60666" rtlCol="0">
            <a:spAutoFit/>
          </a:bodyPr>
          <a:lstStyle/>
          <a:p>
            <a:r>
              <a:rPr lang="en-US" b="1" dirty="0" smtClean="0"/>
              <a:t>2</a:t>
            </a:r>
            <a:endParaRPr lang="en-US" b="1" dirty="0"/>
          </a:p>
        </p:txBody>
      </p:sp>
      <p:sp>
        <p:nvSpPr>
          <p:cNvPr id="60" name="TextBox 59"/>
          <p:cNvSpPr txBox="1"/>
          <p:nvPr/>
        </p:nvSpPr>
        <p:spPr>
          <a:xfrm>
            <a:off x="7996491" y="5735193"/>
            <a:ext cx="368051" cy="404994"/>
          </a:xfrm>
          <a:prstGeom prst="rect">
            <a:avLst/>
          </a:prstGeom>
          <a:noFill/>
        </p:spPr>
        <p:txBody>
          <a:bodyPr wrap="none" lIns="121332" tIns="60666" rIns="121332" bIns="60666" rtlCol="0">
            <a:spAutoFit/>
          </a:bodyPr>
          <a:lstStyle/>
          <a:p>
            <a:r>
              <a:rPr lang="en-US" b="1" dirty="0" smtClean="0"/>
              <a:t>3</a:t>
            </a:r>
            <a:endParaRPr lang="en-US" b="1" dirty="0"/>
          </a:p>
        </p:txBody>
      </p:sp>
      <p:sp>
        <p:nvSpPr>
          <p:cNvPr id="61" name="TextBox 60"/>
          <p:cNvSpPr txBox="1"/>
          <p:nvPr/>
        </p:nvSpPr>
        <p:spPr>
          <a:xfrm>
            <a:off x="9418891" y="4331423"/>
            <a:ext cx="368051" cy="404994"/>
          </a:xfrm>
          <a:prstGeom prst="rect">
            <a:avLst/>
          </a:prstGeom>
          <a:noFill/>
        </p:spPr>
        <p:txBody>
          <a:bodyPr wrap="none" lIns="121332" tIns="60666" rIns="121332" bIns="60666" rtlCol="0">
            <a:spAutoFit/>
          </a:bodyPr>
          <a:lstStyle/>
          <a:p>
            <a:r>
              <a:rPr lang="en-US" b="1" dirty="0" smtClean="0"/>
              <a:t>6</a:t>
            </a:r>
            <a:endParaRPr lang="en-US" b="1" dirty="0"/>
          </a:p>
        </p:txBody>
      </p:sp>
      <p:sp>
        <p:nvSpPr>
          <p:cNvPr id="62" name="TextBox 61"/>
          <p:cNvSpPr txBox="1"/>
          <p:nvPr/>
        </p:nvSpPr>
        <p:spPr>
          <a:xfrm>
            <a:off x="8059742" y="2622929"/>
            <a:ext cx="368051" cy="404994"/>
          </a:xfrm>
          <a:prstGeom prst="rect">
            <a:avLst/>
          </a:prstGeom>
          <a:noFill/>
        </p:spPr>
        <p:txBody>
          <a:bodyPr wrap="none" lIns="121332" tIns="60666" rIns="121332" bIns="60666" rtlCol="0">
            <a:spAutoFit/>
          </a:bodyPr>
          <a:lstStyle/>
          <a:p>
            <a:r>
              <a:rPr lang="en-US" b="1" dirty="0" smtClean="0"/>
              <a:t>4</a:t>
            </a:r>
            <a:endParaRPr lang="en-US" b="1" dirty="0"/>
          </a:p>
        </p:txBody>
      </p:sp>
      <p:sp>
        <p:nvSpPr>
          <p:cNvPr id="63" name="TextBox 62"/>
          <p:cNvSpPr txBox="1"/>
          <p:nvPr/>
        </p:nvSpPr>
        <p:spPr>
          <a:xfrm>
            <a:off x="9418891" y="2626846"/>
            <a:ext cx="368051" cy="404994"/>
          </a:xfrm>
          <a:prstGeom prst="rect">
            <a:avLst/>
          </a:prstGeom>
          <a:noFill/>
        </p:spPr>
        <p:txBody>
          <a:bodyPr wrap="none" lIns="121332" tIns="60666" rIns="121332" bIns="60666" rtlCol="0">
            <a:spAutoFit/>
          </a:bodyPr>
          <a:lstStyle/>
          <a:p>
            <a:r>
              <a:rPr lang="en-US" b="1" dirty="0" smtClean="0"/>
              <a:t>5</a:t>
            </a:r>
            <a:endParaRPr lang="en-US" b="1" dirty="0"/>
          </a:p>
        </p:txBody>
      </p:sp>
      <p:sp>
        <p:nvSpPr>
          <p:cNvPr id="25" name="TextBox 24">
            <a:extLst>
              <a:ext uri="{FF2B5EF4-FFF2-40B4-BE49-F238E27FC236}">
                <a16:creationId xmlns="" xmlns:a16="http://schemas.microsoft.com/office/drawing/2014/main" id="{AA635DAA-35C4-4438-9D75-515C2C193139}"/>
              </a:ext>
            </a:extLst>
          </p:cNvPr>
          <p:cNvSpPr txBox="1"/>
          <p:nvPr/>
        </p:nvSpPr>
        <p:spPr>
          <a:xfrm>
            <a:off x="526224" y="769163"/>
            <a:ext cx="11136326" cy="784830"/>
          </a:xfrm>
          <a:prstGeom prst="rect">
            <a:avLst/>
          </a:prstGeom>
          <a:noFill/>
        </p:spPr>
        <p:txBody>
          <a:bodyPr wrap="square" rtlCol="0">
            <a:spAutoFit/>
          </a:bodyPr>
          <a:lstStyle/>
          <a:p>
            <a:r>
              <a:rPr lang="en-US" sz="4500" b="1" dirty="0" smtClean="0">
                <a:latin typeface="Nunito Sans" panose="00000500000000000000" pitchFamily="2" charset="0"/>
              </a:rPr>
              <a:t>Introduction</a:t>
            </a:r>
            <a:endParaRPr lang="en-US" sz="4500" b="1" dirty="0">
              <a:latin typeface="Nunito Sans" panose="00000500000000000000" pitchFamily="2" charset="0"/>
            </a:endParaRPr>
          </a:p>
        </p:txBody>
      </p:sp>
      <p:sp>
        <p:nvSpPr>
          <p:cNvPr id="26" name="Rectangle 25">
            <a:extLst>
              <a:ext uri="{FF2B5EF4-FFF2-40B4-BE49-F238E27FC236}">
                <a16:creationId xmlns=""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1422400" y="1824691"/>
            <a:ext cx="711200" cy="701885"/>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0</a:t>
            </a:r>
            <a:endParaRPr lang="en-US" sz="2400" b="1" dirty="0"/>
          </a:p>
        </p:txBody>
      </p:sp>
      <p:sp>
        <p:nvSpPr>
          <p:cNvPr id="6" name="Oval 5"/>
          <p:cNvSpPr/>
          <p:nvPr/>
        </p:nvSpPr>
        <p:spPr>
          <a:xfrm>
            <a:off x="1422400" y="4933038"/>
            <a:ext cx="711200" cy="701885"/>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4</a:t>
            </a:r>
            <a:endParaRPr lang="en-US" sz="2400" b="1" dirty="0"/>
          </a:p>
        </p:txBody>
      </p:sp>
      <p:sp>
        <p:nvSpPr>
          <p:cNvPr id="7" name="Oval 6"/>
          <p:cNvSpPr/>
          <p:nvPr/>
        </p:nvSpPr>
        <p:spPr>
          <a:xfrm>
            <a:off x="101600" y="3328730"/>
            <a:ext cx="711200" cy="701885"/>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1</a:t>
            </a:r>
            <a:endParaRPr lang="en-US" sz="2400" b="1" dirty="0"/>
          </a:p>
        </p:txBody>
      </p:sp>
      <p:sp>
        <p:nvSpPr>
          <p:cNvPr id="8" name="Oval 7"/>
          <p:cNvSpPr/>
          <p:nvPr/>
        </p:nvSpPr>
        <p:spPr>
          <a:xfrm>
            <a:off x="1422400" y="3328730"/>
            <a:ext cx="711200" cy="701885"/>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2</a:t>
            </a:r>
            <a:endParaRPr lang="en-US" sz="2400" b="1" dirty="0"/>
          </a:p>
        </p:txBody>
      </p:sp>
      <p:sp>
        <p:nvSpPr>
          <p:cNvPr id="9" name="Oval 8"/>
          <p:cNvSpPr/>
          <p:nvPr/>
        </p:nvSpPr>
        <p:spPr>
          <a:xfrm>
            <a:off x="2743200" y="3328730"/>
            <a:ext cx="711200" cy="701885"/>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3</a:t>
            </a:r>
            <a:endParaRPr lang="en-US" sz="2400" b="1" dirty="0"/>
          </a:p>
        </p:txBody>
      </p:sp>
      <p:cxnSp>
        <p:nvCxnSpPr>
          <p:cNvPr id="10" name="Straight Connector 9"/>
          <p:cNvCxnSpPr>
            <a:stCxn id="5" idx="3"/>
            <a:endCxn id="7" idx="7"/>
          </p:cNvCxnSpPr>
          <p:nvPr/>
        </p:nvCxnSpPr>
        <p:spPr>
          <a:xfrm rot="5400000">
            <a:off x="613734" y="2518700"/>
            <a:ext cx="1007732" cy="81790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1" name="Straight Connector 10"/>
          <p:cNvCxnSpPr>
            <a:stCxn id="6" idx="1"/>
            <a:endCxn id="7" idx="5"/>
          </p:cNvCxnSpPr>
          <p:nvPr/>
        </p:nvCxnSpPr>
        <p:spPr>
          <a:xfrm rot="16200000" flipV="1">
            <a:off x="563599" y="4072873"/>
            <a:ext cx="1108002" cy="81790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2" name="Straight Connector 11"/>
          <p:cNvCxnSpPr>
            <a:stCxn id="9" idx="1"/>
            <a:endCxn id="5" idx="5"/>
          </p:cNvCxnSpPr>
          <p:nvPr/>
        </p:nvCxnSpPr>
        <p:spPr>
          <a:xfrm rot="16200000" flipV="1">
            <a:off x="1934534" y="2518700"/>
            <a:ext cx="1007732" cy="81790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3" name="Straight Connector 12"/>
          <p:cNvCxnSpPr>
            <a:stCxn id="6" idx="7"/>
            <a:endCxn id="9" idx="3"/>
          </p:cNvCxnSpPr>
          <p:nvPr/>
        </p:nvCxnSpPr>
        <p:spPr>
          <a:xfrm rot="5400000" flipH="1" flipV="1">
            <a:off x="1884399" y="4072873"/>
            <a:ext cx="1108002" cy="81790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4" name="Straight Connector 13"/>
          <p:cNvCxnSpPr>
            <a:stCxn id="8" idx="4"/>
            <a:endCxn id="6" idx="0"/>
          </p:cNvCxnSpPr>
          <p:nvPr/>
        </p:nvCxnSpPr>
        <p:spPr>
          <a:xfrm rot="5400000">
            <a:off x="1326789" y="4481813"/>
            <a:ext cx="902423" cy="211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5" name="Straight Connector 14"/>
          <p:cNvCxnSpPr>
            <a:stCxn id="5" idx="4"/>
            <a:endCxn id="8" idx="0"/>
          </p:cNvCxnSpPr>
          <p:nvPr/>
        </p:nvCxnSpPr>
        <p:spPr>
          <a:xfrm rot="5400000">
            <a:off x="1376923" y="2927639"/>
            <a:ext cx="802154" cy="211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39" name="TextBox 38"/>
          <p:cNvSpPr txBox="1"/>
          <p:nvPr/>
        </p:nvSpPr>
        <p:spPr>
          <a:xfrm>
            <a:off x="6299201" y="5735192"/>
            <a:ext cx="1728645" cy="538015"/>
          </a:xfrm>
          <a:prstGeom prst="rect">
            <a:avLst/>
          </a:prstGeom>
          <a:noFill/>
        </p:spPr>
        <p:txBody>
          <a:bodyPr wrap="none" lIns="121332" tIns="60666" rIns="121332" bIns="60666" rtlCol="0">
            <a:spAutoFit/>
          </a:bodyPr>
          <a:lstStyle/>
          <a:p>
            <a:r>
              <a:rPr lang="en-US" sz="2700" b="1" dirty="0" smtClean="0"/>
              <a:t>Edge 1-&gt;4.</a:t>
            </a:r>
            <a:endParaRPr lang="en-US" sz="2700" b="1" dirty="0"/>
          </a:p>
        </p:txBody>
      </p:sp>
      <p:sp>
        <p:nvSpPr>
          <p:cNvPr id="30" name="Rectangle 29"/>
          <p:cNvSpPr/>
          <p:nvPr/>
        </p:nvSpPr>
        <p:spPr>
          <a:xfrm>
            <a:off x="4470400" y="2225768"/>
            <a:ext cx="1219200" cy="31083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endParaRPr lang="en-US"/>
          </a:p>
        </p:txBody>
      </p:sp>
      <p:sp>
        <p:nvSpPr>
          <p:cNvPr id="31" name="Rectangle 30"/>
          <p:cNvSpPr/>
          <p:nvPr/>
        </p:nvSpPr>
        <p:spPr>
          <a:xfrm>
            <a:off x="4572000" y="2326038"/>
            <a:ext cx="1016000" cy="501346"/>
          </a:xfrm>
          <a:prstGeom prst="rect">
            <a:avLst/>
          </a:prstGeom>
          <a:solidFill>
            <a:srgbClr val="82EB03"/>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0</a:t>
            </a:r>
            <a:endParaRPr lang="en-US" sz="2700" b="1" dirty="0"/>
          </a:p>
        </p:txBody>
      </p:sp>
      <p:sp>
        <p:nvSpPr>
          <p:cNvPr id="32" name="Rectangle 31"/>
          <p:cNvSpPr/>
          <p:nvPr/>
        </p:nvSpPr>
        <p:spPr>
          <a:xfrm>
            <a:off x="4572000" y="2927653"/>
            <a:ext cx="1016000" cy="501346"/>
          </a:xfrm>
          <a:prstGeom prst="rect">
            <a:avLst/>
          </a:prstGeom>
          <a:solidFill>
            <a:srgbClr val="FF66CC"/>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1</a:t>
            </a:r>
            <a:endParaRPr lang="en-US" sz="2700" b="1" dirty="0"/>
          </a:p>
        </p:txBody>
      </p:sp>
      <p:sp>
        <p:nvSpPr>
          <p:cNvPr id="33" name="Rectangle 32"/>
          <p:cNvSpPr/>
          <p:nvPr/>
        </p:nvSpPr>
        <p:spPr>
          <a:xfrm>
            <a:off x="4572000" y="3529269"/>
            <a:ext cx="1016000" cy="501346"/>
          </a:xfrm>
          <a:prstGeom prst="rect">
            <a:avLst/>
          </a:prstGeom>
          <a:solidFill>
            <a:srgbClr val="0ECCE0"/>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2</a:t>
            </a:r>
            <a:endParaRPr lang="en-US" sz="2700" b="1" dirty="0"/>
          </a:p>
        </p:txBody>
      </p:sp>
      <p:sp>
        <p:nvSpPr>
          <p:cNvPr id="34" name="Rectangle 33"/>
          <p:cNvSpPr/>
          <p:nvPr/>
        </p:nvSpPr>
        <p:spPr>
          <a:xfrm>
            <a:off x="4572000" y="4130884"/>
            <a:ext cx="1016000" cy="501346"/>
          </a:xfrm>
          <a:prstGeom prst="rect">
            <a:avLst/>
          </a:prstGeom>
          <a:solidFill>
            <a:srgbClr val="FF1901"/>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3</a:t>
            </a:r>
            <a:endParaRPr lang="en-US" sz="2700" b="1" dirty="0"/>
          </a:p>
        </p:txBody>
      </p:sp>
      <p:sp>
        <p:nvSpPr>
          <p:cNvPr id="37" name="Rectangle 36"/>
          <p:cNvSpPr/>
          <p:nvPr/>
        </p:nvSpPr>
        <p:spPr>
          <a:xfrm>
            <a:off x="4572000" y="4732500"/>
            <a:ext cx="1016000" cy="501346"/>
          </a:xfrm>
          <a:prstGeom prst="rect">
            <a:avLst/>
          </a:prstGeom>
          <a:solidFill>
            <a:srgbClr val="FF6600"/>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4</a:t>
            </a:r>
            <a:endParaRPr lang="en-US" sz="2700" b="1" dirty="0"/>
          </a:p>
        </p:txBody>
      </p:sp>
      <p:cxnSp>
        <p:nvCxnSpPr>
          <p:cNvPr id="40" name="Straight Arrow Connector 39"/>
          <p:cNvCxnSpPr/>
          <p:nvPr/>
        </p:nvCxnSpPr>
        <p:spPr>
          <a:xfrm>
            <a:off x="5689600" y="2626845"/>
            <a:ext cx="609600" cy="2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1" name="Straight Arrow Connector 40"/>
          <p:cNvCxnSpPr/>
          <p:nvPr/>
        </p:nvCxnSpPr>
        <p:spPr>
          <a:xfrm>
            <a:off x="5689600" y="3226371"/>
            <a:ext cx="609600" cy="2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2" name="Straight Arrow Connector 41"/>
          <p:cNvCxnSpPr/>
          <p:nvPr/>
        </p:nvCxnSpPr>
        <p:spPr>
          <a:xfrm>
            <a:off x="5689600" y="3827987"/>
            <a:ext cx="609600" cy="2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3" name="Straight Arrow Connector 42"/>
          <p:cNvCxnSpPr/>
          <p:nvPr/>
        </p:nvCxnSpPr>
        <p:spPr>
          <a:xfrm>
            <a:off x="5689600" y="4429602"/>
            <a:ext cx="609600" cy="2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4" name="Straight Arrow Connector 43"/>
          <p:cNvCxnSpPr/>
          <p:nvPr/>
        </p:nvCxnSpPr>
        <p:spPr>
          <a:xfrm>
            <a:off x="5689600" y="5031218"/>
            <a:ext cx="609600" cy="2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5" name="TextBox 44"/>
          <p:cNvSpPr txBox="1"/>
          <p:nvPr/>
        </p:nvSpPr>
        <p:spPr>
          <a:xfrm>
            <a:off x="11208397" y="2401160"/>
            <a:ext cx="990431" cy="538015"/>
          </a:xfrm>
          <a:prstGeom prst="rect">
            <a:avLst/>
          </a:prstGeom>
          <a:noFill/>
        </p:spPr>
        <p:txBody>
          <a:bodyPr wrap="none" lIns="121332" tIns="60666" rIns="121332" bIns="60666" rtlCol="0">
            <a:spAutoFit/>
          </a:bodyPr>
          <a:lstStyle/>
          <a:p>
            <a:r>
              <a:rPr lang="en-US" sz="2700" b="1" dirty="0" smtClean="0">
                <a:solidFill>
                  <a:srgbClr val="FF0000"/>
                </a:solidFill>
              </a:rPr>
              <a:t>NULL</a:t>
            </a:r>
            <a:endParaRPr lang="en-US" sz="2700" b="1" dirty="0">
              <a:solidFill>
                <a:srgbClr val="FF0000"/>
              </a:solidFill>
            </a:endParaRPr>
          </a:p>
        </p:txBody>
      </p:sp>
      <p:sp>
        <p:nvSpPr>
          <p:cNvPr id="47" name="TextBox 46"/>
          <p:cNvSpPr txBox="1"/>
          <p:nvPr/>
        </p:nvSpPr>
        <p:spPr>
          <a:xfrm>
            <a:off x="9582797" y="3002776"/>
            <a:ext cx="990431" cy="538015"/>
          </a:xfrm>
          <a:prstGeom prst="rect">
            <a:avLst/>
          </a:prstGeom>
          <a:noFill/>
        </p:spPr>
        <p:txBody>
          <a:bodyPr wrap="none" lIns="121332" tIns="60666" rIns="121332" bIns="60666" rtlCol="0">
            <a:spAutoFit/>
          </a:bodyPr>
          <a:lstStyle/>
          <a:p>
            <a:r>
              <a:rPr lang="en-US" sz="2700" b="1" dirty="0" smtClean="0">
                <a:solidFill>
                  <a:srgbClr val="FF0000"/>
                </a:solidFill>
              </a:rPr>
              <a:t>NULL</a:t>
            </a:r>
            <a:endParaRPr lang="en-US" sz="2700" b="1" dirty="0">
              <a:solidFill>
                <a:srgbClr val="FF0000"/>
              </a:solidFill>
            </a:endParaRPr>
          </a:p>
        </p:txBody>
      </p:sp>
      <p:sp>
        <p:nvSpPr>
          <p:cNvPr id="35" name="Rectangle 34"/>
          <p:cNvSpPr/>
          <p:nvPr/>
        </p:nvSpPr>
        <p:spPr>
          <a:xfrm>
            <a:off x="7924800" y="2927653"/>
            <a:ext cx="1016000" cy="501346"/>
          </a:xfrm>
          <a:prstGeom prst="rect">
            <a:avLst/>
          </a:prstGeom>
          <a:solidFill>
            <a:srgbClr val="82EB03"/>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0</a:t>
            </a:r>
            <a:endParaRPr lang="en-US" sz="2700" b="1" dirty="0"/>
          </a:p>
        </p:txBody>
      </p:sp>
      <p:cxnSp>
        <p:nvCxnSpPr>
          <p:cNvPr id="36" name="Straight Arrow Connector 35"/>
          <p:cNvCxnSpPr/>
          <p:nvPr/>
        </p:nvCxnSpPr>
        <p:spPr>
          <a:xfrm>
            <a:off x="8940800" y="3228461"/>
            <a:ext cx="609600" cy="2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8" name="Rectangle 37"/>
          <p:cNvSpPr/>
          <p:nvPr/>
        </p:nvSpPr>
        <p:spPr>
          <a:xfrm>
            <a:off x="9582797" y="2326038"/>
            <a:ext cx="1016000" cy="501346"/>
          </a:xfrm>
          <a:prstGeom prst="rect">
            <a:avLst/>
          </a:prstGeom>
          <a:solidFill>
            <a:srgbClr val="FF66CC"/>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1</a:t>
            </a:r>
            <a:endParaRPr lang="en-US" sz="2700" b="1" dirty="0"/>
          </a:p>
        </p:txBody>
      </p:sp>
      <p:cxnSp>
        <p:nvCxnSpPr>
          <p:cNvPr id="46" name="Straight Arrow Connector 45"/>
          <p:cNvCxnSpPr/>
          <p:nvPr/>
        </p:nvCxnSpPr>
        <p:spPr>
          <a:xfrm>
            <a:off x="10598797" y="2626845"/>
            <a:ext cx="609600" cy="2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51" name="Rectangle 50"/>
          <p:cNvSpPr/>
          <p:nvPr/>
        </p:nvSpPr>
        <p:spPr>
          <a:xfrm>
            <a:off x="7924800" y="2326038"/>
            <a:ext cx="1016000" cy="501346"/>
          </a:xfrm>
          <a:prstGeom prst="rect">
            <a:avLst/>
          </a:prstGeom>
          <a:solidFill>
            <a:srgbClr val="0ECCE0"/>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2</a:t>
            </a:r>
            <a:endParaRPr lang="en-US" sz="2700" b="1" dirty="0"/>
          </a:p>
        </p:txBody>
      </p:sp>
      <p:cxnSp>
        <p:nvCxnSpPr>
          <p:cNvPr id="52" name="Straight Arrow Connector 51"/>
          <p:cNvCxnSpPr/>
          <p:nvPr/>
        </p:nvCxnSpPr>
        <p:spPr>
          <a:xfrm>
            <a:off x="8940800" y="2624755"/>
            <a:ext cx="609600" cy="2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53" name="TextBox 52"/>
          <p:cNvSpPr txBox="1"/>
          <p:nvPr/>
        </p:nvSpPr>
        <p:spPr>
          <a:xfrm>
            <a:off x="7957197" y="3604391"/>
            <a:ext cx="990431" cy="538015"/>
          </a:xfrm>
          <a:prstGeom prst="rect">
            <a:avLst/>
          </a:prstGeom>
          <a:noFill/>
        </p:spPr>
        <p:txBody>
          <a:bodyPr wrap="none" lIns="121332" tIns="60666" rIns="121332" bIns="60666" rtlCol="0">
            <a:spAutoFit/>
          </a:bodyPr>
          <a:lstStyle/>
          <a:p>
            <a:r>
              <a:rPr lang="en-US" sz="2700" b="1" dirty="0" smtClean="0">
                <a:solidFill>
                  <a:srgbClr val="FF0000"/>
                </a:solidFill>
              </a:rPr>
              <a:t>NULL</a:t>
            </a:r>
            <a:endParaRPr lang="en-US" sz="2700" b="1" dirty="0">
              <a:solidFill>
                <a:srgbClr val="FF0000"/>
              </a:solidFill>
            </a:endParaRPr>
          </a:p>
        </p:txBody>
      </p:sp>
      <p:sp>
        <p:nvSpPr>
          <p:cNvPr id="54" name="Rectangle 53"/>
          <p:cNvSpPr/>
          <p:nvPr/>
        </p:nvSpPr>
        <p:spPr>
          <a:xfrm>
            <a:off x="6299200" y="3529269"/>
            <a:ext cx="1016000" cy="501346"/>
          </a:xfrm>
          <a:prstGeom prst="rect">
            <a:avLst/>
          </a:prstGeom>
          <a:solidFill>
            <a:srgbClr val="82EB03"/>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0</a:t>
            </a:r>
            <a:endParaRPr lang="en-US" sz="2700" b="1" dirty="0"/>
          </a:p>
        </p:txBody>
      </p:sp>
      <p:cxnSp>
        <p:nvCxnSpPr>
          <p:cNvPr id="55" name="Straight Arrow Connector 54"/>
          <p:cNvCxnSpPr/>
          <p:nvPr/>
        </p:nvCxnSpPr>
        <p:spPr>
          <a:xfrm>
            <a:off x="7315200" y="3830076"/>
            <a:ext cx="609600" cy="2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8" name="Rectangle 47"/>
          <p:cNvSpPr/>
          <p:nvPr/>
        </p:nvSpPr>
        <p:spPr>
          <a:xfrm>
            <a:off x="6299200" y="2326038"/>
            <a:ext cx="1016000" cy="501346"/>
          </a:xfrm>
          <a:prstGeom prst="rect">
            <a:avLst/>
          </a:prstGeom>
          <a:solidFill>
            <a:srgbClr val="FF1901"/>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3</a:t>
            </a:r>
            <a:endParaRPr lang="en-US" sz="2700" b="1" dirty="0"/>
          </a:p>
        </p:txBody>
      </p:sp>
      <p:cxnSp>
        <p:nvCxnSpPr>
          <p:cNvPr id="56" name="Straight Arrow Connector 55"/>
          <p:cNvCxnSpPr/>
          <p:nvPr/>
        </p:nvCxnSpPr>
        <p:spPr>
          <a:xfrm>
            <a:off x="7315200" y="2626845"/>
            <a:ext cx="609600" cy="2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57" name="TextBox 56"/>
          <p:cNvSpPr txBox="1"/>
          <p:nvPr/>
        </p:nvSpPr>
        <p:spPr>
          <a:xfrm>
            <a:off x="7957197" y="4206007"/>
            <a:ext cx="990431" cy="538015"/>
          </a:xfrm>
          <a:prstGeom prst="rect">
            <a:avLst/>
          </a:prstGeom>
          <a:noFill/>
        </p:spPr>
        <p:txBody>
          <a:bodyPr wrap="none" lIns="121332" tIns="60666" rIns="121332" bIns="60666" rtlCol="0">
            <a:spAutoFit/>
          </a:bodyPr>
          <a:lstStyle/>
          <a:p>
            <a:r>
              <a:rPr lang="en-US" sz="2700" b="1" dirty="0" smtClean="0">
                <a:solidFill>
                  <a:srgbClr val="FF0000"/>
                </a:solidFill>
              </a:rPr>
              <a:t>NULL</a:t>
            </a:r>
            <a:endParaRPr lang="en-US" sz="2700" b="1" dirty="0">
              <a:solidFill>
                <a:srgbClr val="FF0000"/>
              </a:solidFill>
            </a:endParaRPr>
          </a:p>
        </p:txBody>
      </p:sp>
      <p:sp>
        <p:nvSpPr>
          <p:cNvPr id="58" name="Rectangle 57"/>
          <p:cNvSpPr/>
          <p:nvPr/>
        </p:nvSpPr>
        <p:spPr>
          <a:xfrm>
            <a:off x="6299200" y="4130884"/>
            <a:ext cx="1016000" cy="501346"/>
          </a:xfrm>
          <a:prstGeom prst="rect">
            <a:avLst/>
          </a:prstGeom>
          <a:solidFill>
            <a:srgbClr val="82EB03"/>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0</a:t>
            </a:r>
            <a:endParaRPr lang="en-US" sz="2700" b="1" dirty="0"/>
          </a:p>
        </p:txBody>
      </p:sp>
      <p:cxnSp>
        <p:nvCxnSpPr>
          <p:cNvPr id="59" name="Straight Arrow Connector 58"/>
          <p:cNvCxnSpPr/>
          <p:nvPr/>
        </p:nvCxnSpPr>
        <p:spPr>
          <a:xfrm>
            <a:off x="7315200" y="4431692"/>
            <a:ext cx="609600" cy="2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9" name="Rectangle 48"/>
          <p:cNvSpPr/>
          <p:nvPr/>
        </p:nvSpPr>
        <p:spPr>
          <a:xfrm>
            <a:off x="6299200" y="2927653"/>
            <a:ext cx="1016000" cy="501346"/>
          </a:xfrm>
          <a:prstGeom prst="rect">
            <a:avLst/>
          </a:prstGeom>
          <a:solidFill>
            <a:srgbClr val="FF6600"/>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4</a:t>
            </a:r>
            <a:endParaRPr lang="en-US" sz="2700" b="1" dirty="0"/>
          </a:p>
        </p:txBody>
      </p:sp>
      <p:cxnSp>
        <p:nvCxnSpPr>
          <p:cNvPr id="60" name="Straight Arrow Connector 59"/>
          <p:cNvCxnSpPr/>
          <p:nvPr/>
        </p:nvCxnSpPr>
        <p:spPr>
          <a:xfrm>
            <a:off x="7315200" y="3228461"/>
            <a:ext cx="609600" cy="2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62" name="TextBox 61"/>
          <p:cNvSpPr txBox="1"/>
          <p:nvPr/>
        </p:nvSpPr>
        <p:spPr>
          <a:xfrm>
            <a:off x="7924800" y="4807622"/>
            <a:ext cx="990431" cy="538015"/>
          </a:xfrm>
          <a:prstGeom prst="rect">
            <a:avLst/>
          </a:prstGeom>
          <a:noFill/>
        </p:spPr>
        <p:txBody>
          <a:bodyPr wrap="none" lIns="121332" tIns="60666" rIns="121332" bIns="60666" rtlCol="0">
            <a:spAutoFit/>
          </a:bodyPr>
          <a:lstStyle/>
          <a:p>
            <a:r>
              <a:rPr lang="en-US" sz="2700" b="1" dirty="0" smtClean="0">
                <a:solidFill>
                  <a:srgbClr val="FF0000"/>
                </a:solidFill>
              </a:rPr>
              <a:t>NULL</a:t>
            </a:r>
            <a:endParaRPr lang="en-US" sz="2700" b="1" dirty="0">
              <a:solidFill>
                <a:srgbClr val="FF0000"/>
              </a:solidFill>
            </a:endParaRPr>
          </a:p>
        </p:txBody>
      </p:sp>
      <p:sp>
        <p:nvSpPr>
          <p:cNvPr id="63" name="Rectangle 62"/>
          <p:cNvSpPr/>
          <p:nvPr/>
        </p:nvSpPr>
        <p:spPr>
          <a:xfrm>
            <a:off x="6299200" y="4732500"/>
            <a:ext cx="1016000" cy="501346"/>
          </a:xfrm>
          <a:prstGeom prst="rect">
            <a:avLst/>
          </a:prstGeom>
          <a:solidFill>
            <a:srgbClr val="FF66CC"/>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1</a:t>
            </a:r>
            <a:endParaRPr lang="en-US" sz="2700" b="1" dirty="0"/>
          </a:p>
        </p:txBody>
      </p:sp>
      <p:cxnSp>
        <p:nvCxnSpPr>
          <p:cNvPr id="64" name="Straight Arrow Connector 63"/>
          <p:cNvCxnSpPr/>
          <p:nvPr/>
        </p:nvCxnSpPr>
        <p:spPr>
          <a:xfrm>
            <a:off x="7315200" y="5033307"/>
            <a:ext cx="609600" cy="2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61" name="TextBox 60">
            <a:extLst>
              <a:ext uri="{FF2B5EF4-FFF2-40B4-BE49-F238E27FC236}">
                <a16:creationId xmlns="" xmlns:a16="http://schemas.microsoft.com/office/drawing/2014/main" id="{AA635DAA-35C4-4438-9D75-515C2C193139}"/>
              </a:ext>
            </a:extLst>
          </p:cNvPr>
          <p:cNvSpPr txBox="1"/>
          <p:nvPr/>
        </p:nvSpPr>
        <p:spPr>
          <a:xfrm>
            <a:off x="526224" y="769163"/>
            <a:ext cx="11136326" cy="830997"/>
          </a:xfrm>
          <a:prstGeom prst="rect">
            <a:avLst/>
          </a:prstGeom>
          <a:noFill/>
        </p:spPr>
        <p:txBody>
          <a:bodyPr wrap="square" rtlCol="0">
            <a:spAutoFit/>
          </a:bodyPr>
          <a:lstStyle/>
          <a:p>
            <a:r>
              <a:rPr lang="en-US" sz="4800" b="1" dirty="0" smtClean="0">
                <a:latin typeface="Nunito Sans" panose="00000500000000000000" pitchFamily="2" charset="0"/>
              </a:rPr>
              <a:t>Adjacency list</a:t>
            </a:r>
            <a:endParaRPr lang="en-US" sz="4500" b="1" dirty="0">
              <a:latin typeface="Nunito Sans" panose="00000500000000000000" pitchFamily="2" charset="0"/>
            </a:endParaRPr>
          </a:p>
        </p:txBody>
      </p:sp>
      <p:sp>
        <p:nvSpPr>
          <p:cNvPr id="65" name="Rectangle 64">
            <a:extLst>
              <a:ext uri="{FF2B5EF4-FFF2-40B4-BE49-F238E27FC236}">
                <a16:creationId xmlns=""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65"/>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1422400" y="1824691"/>
            <a:ext cx="711200" cy="701885"/>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0</a:t>
            </a:r>
            <a:endParaRPr lang="en-US" sz="2400" b="1" dirty="0"/>
          </a:p>
        </p:txBody>
      </p:sp>
      <p:sp>
        <p:nvSpPr>
          <p:cNvPr id="6" name="Oval 5"/>
          <p:cNvSpPr/>
          <p:nvPr/>
        </p:nvSpPr>
        <p:spPr>
          <a:xfrm>
            <a:off x="1422400" y="4933038"/>
            <a:ext cx="711200" cy="701885"/>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4</a:t>
            </a:r>
            <a:endParaRPr lang="en-US" sz="2400" b="1" dirty="0"/>
          </a:p>
        </p:txBody>
      </p:sp>
      <p:sp>
        <p:nvSpPr>
          <p:cNvPr id="7" name="Oval 6"/>
          <p:cNvSpPr/>
          <p:nvPr/>
        </p:nvSpPr>
        <p:spPr>
          <a:xfrm>
            <a:off x="101600" y="3328730"/>
            <a:ext cx="711200" cy="701885"/>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1</a:t>
            </a:r>
            <a:endParaRPr lang="en-US" sz="2400" b="1" dirty="0"/>
          </a:p>
        </p:txBody>
      </p:sp>
      <p:sp>
        <p:nvSpPr>
          <p:cNvPr id="8" name="Oval 7"/>
          <p:cNvSpPr/>
          <p:nvPr/>
        </p:nvSpPr>
        <p:spPr>
          <a:xfrm>
            <a:off x="1422400" y="3328730"/>
            <a:ext cx="711200" cy="701885"/>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2</a:t>
            </a:r>
            <a:endParaRPr lang="en-US" sz="2400" b="1" dirty="0"/>
          </a:p>
        </p:txBody>
      </p:sp>
      <p:sp>
        <p:nvSpPr>
          <p:cNvPr id="9" name="Oval 8"/>
          <p:cNvSpPr/>
          <p:nvPr/>
        </p:nvSpPr>
        <p:spPr>
          <a:xfrm>
            <a:off x="2743200" y="3328730"/>
            <a:ext cx="711200" cy="701885"/>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3</a:t>
            </a:r>
            <a:endParaRPr lang="en-US" sz="2400" b="1" dirty="0"/>
          </a:p>
        </p:txBody>
      </p:sp>
      <p:cxnSp>
        <p:nvCxnSpPr>
          <p:cNvPr id="10" name="Straight Connector 9"/>
          <p:cNvCxnSpPr>
            <a:stCxn id="5" idx="3"/>
            <a:endCxn id="7" idx="7"/>
          </p:cNvCxnSpPr>
          <p:nvPr/>
        </p:nvCxnSpPr>
        <p:spPr>
          <a:xfrm rot="5400000">
            <a:off x="613734" y="2518700"/>
            <a:ext cx="1007732" cy="81790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1" name="Straight Connector 10"/>
          <p:cNvCxnSpPr>
            <a:stCxn id="6" idx="1"/>
            <a:endCxn id="7" idx="5"/>
          </p:cNvCxnSpPr>
          <p:nvPr/>
        </p:nvCxnSpPr>
        <p:spPr>
          <a:xfrm rot="16200000" flipV="1">
            <a:off x="563599" y="4072873"/>
            <a:ext cx="1108002" cy="81790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2" name="Straight Connector 11"/>
          <p:cNvCxnSpPr>
            <a:stCxn id="9" idx="1"/>
            <a:endCxn id="5" idx="5"/>
          </p:cNvCxnSpPr>
          <p:nvPr/>
        </p:nvCxnSpPr>
        <p:spPr>
          <a:xfrm rot="16200000" flipV="1">
            <a:off x="1934534" y="2518700"/>
            <a:ext cx="1007732" cy="81790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3" name="Straight Connector 12"/>
          <p:cNvCxnSpPr>
            <a:stCxn id="6" idx="7"/>
            <a:endCxn id="9" idx="3"/>
          </p:cNvCxnSpPr>
          <p:nvPr/>
        </p:nvCxnSpPr>
        <p:spPr>
          <a:xfrm rot="5400000" flipH="1" flipV="1">
            <a:off x="1884399" y="4072873"/>
            <a:ext cx="1108002" cy="81790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4" name="Straight Connector 13"/>
          <p:cNvCxnSpPr>
            <a:stCxn id="8" idx="4"/>
            <a:endCxn id="6" idx="0"/>
          </p:cNvCxnSpPr>
          <p:nvPr/>
        </p:nvCxnSpPr>
        <p:spPr>
          <a:xfrm rot="5400000">
            <a:off x="1326789" y="4481813"/>
            <a:ext cx="902423" cy="211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5" name="Straight Connector 14"/>
          <p:cNvCxnSpPr>
            <a:stCxn id="5" idx="4"/>
            <a:endCxn id="8" idx="0"/>
          </p:cNvCxnSpPr>
          <p:nvPr/>
        </p:nvCxnSpPr>
        <p:spPr>
          <a:xfrm rot="5400000">
            <a:off x="1376923" y="2927639"/>
            <a:ext cx="802154" cy="211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39" name="TextBox 38"/>
          <p:cNvSpPr txBox="1"/>
          <p:nvPr/>
        </p:nvSpPr>
        <p:spPr>
          <a:xfrm>
            <a:off x="6299201" y="5735192"/>
            <a:ext cx="1728645" cy="538015"/>
          </a:xfrm>
          <a:prstGeom prst="rect">
            <a:avLst/>
          </a:prstGeom>
          <a:noFill/>
        </p:spPr>
        <p:txBody>
          <a:bodyPr wrap="none" lIns="121332" tIns="60666" rIns="121332" bIns="60666" rtlCol="0">
            <a:spAutoFit/>
          </a:bodyPr>
          <a:lstStyle/>
          <a:p>
            <a:r>
              <a:rPr lang="en-US" sz="2700" b="1" dirty="0" smtClean="0"/>
              <a:t>Edge 2-&gt;4.</a:t>
            </a:r>
            <a:endParaRPr lang="en-US" sz="2700" b="1" dirty="0"/>
          </a:p>
        </p:txBody>
      </p:sp>
      <p:sp>
        <p:nvSpPr>
          <p:cNvPr id="30" name="Rectangle 29"/>
          <p:cNvSpPr/>
          <p:nvPr/>
        </p:nvSpPr>
        <p:spPr>
          <a:xfrm>
            <a:off x="4470400" y="2225768"/>
            <a:ext cx="1219200" cy="31083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endParaRPr lang="en-US"/>
          </a:p>
        </p:txBody>
      </p:sp>
      <p:sp>
        <p:nvSpPr>
          <p:cNvPr id="31" name="Rectangle 30"/>
          <p:cNvSpPr/>
          <p:nvPr/>
        </p:nvSpPr>
        <p:spPr>
          <a:xfrm>
            <a:off x="4572000" y="2326038"/>
            <a:ext cx="1016000" cy="501346"/>
          </a:xfrm>
          <a:prstGeom prst="rect">
            <a:avLst/>
          </a:prstGeom>
          <a:solidFill>
            <a:srgbClr val="82EB03"/>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0</a:t>
            </a:r>
            <a:endParaRPr lang="en-US" sz="2700" b="1" dirty="0"/>
          </a:p>
        </p:txBody>
      </p:sp>
      <p:sp>
        <p:nvSpPr>
          <p:cNvPr id="32" name="Rectangle 31"/>
          <p:cNvSpPr/>
          <p:nvPr/>
        </p:nvSpPr>
        <p:spPr>
          <a:xfrm>
            <a:off x="4572000" y="2927653"/>
            <a:ext cx="1016000" cy="501346"/>
          </a:xfrm>
          <a:prstGeom prst="rect">
            <a:avLst/>
          </a:prstGeom>
          <a:solidFill>
            <a:srgbClr val="FF66CC"/>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1</a:t>
            </a:r>
            <a:endParaRPr lang="en-US" sz="2700" b="1" dirty="0"/>
          </a:p>
        </p:txBody>
      </p:sp>
      <p:sp>
        <p:nvSpPr>
          <p:cNvPr id="33" name="Rectangle 32"/>
          <p:cNvSpPr/>
          <p:nvPr/>
        </p:nvSpPr>
        <p:spPr>
          <a:xfrm>
            <a:off x="4572000" y="3529269"/>
            <a:ext cx="1016000" cy="501346"/>
          </a:xfrm>
          <a:prstGeom prst="rect">
            <a:avLst/>
          </a:prstGeom>
          <a:solidFill>
            <a:srgbClr val="0ECCE0"/>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2</a:t>
            </a:r>
            <a:endParaRPr lang="en-US" sz="2700" b="1" dirty="0"/>
          </a:p>
        </p:txBody>
      </p:sp>
      <p:sp>
        <p:nvSpPr>
          <p:cNvPr id="34" name="Rectangle 33"/>
          <p:cNvSpPr/>
          <p:nvPr/>
        </p:nvSpPr>
        <p:spPr>
          <a:xfrm>
            <a:off x="4572000" y="4130884"/>
            <a:ext cx="1016000" cy="501346"/>
          </a:xfrm>
          <a:prstGeom prst="rect">
            <a:avLst/>
          </a:prstGeom>
          <a:solidFill>
            <a:srgbClr val="FF1901"/>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3</a:t>
            </a:r>
            <a:endParaRPr lang="en-US" sz="2700" b="1" dirty="0"/>
          </a:p>
        </p:txBody>
      </p:sp>
      <p:sp>
        <p:nvSpPr>
          <p:cNvPr id="37" name="Rectangle 36"/>
          <p:cNvSpPr/>
          <p:nvPr/>
        </p:nvSpPr>
        <p:spPr>
          <a:xfrm>
            <a:off x="4572000" y="4732500"/>
            <a:ext cx="1016000" cy="501346"/>
          </a:xfrm>
          <a:prstGeom prst="rect">
            <a:avLst/>
          </a:prstGeom>
          <a:solidFill>
            <a:srgbClr val="FF6600"/>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4</a:t>
            </a:r>
            <a:endParaRPr lang="en-US" sz="2700" b="1" dirty="0"/>
          </a:p>
        </p:txBody>
      </p:sp>
      <p:cxnSp>
        <p:nvCxnSpPr>
          <p:cNvPr id="40" name="Straight Arrow Connector 39"/>
          <p:cNvCxnSpPr/>
          <p:nvPr/>
        </p:nvCxnSpPr>
        <p:spPr>
          <a:xfrm>
            <a:off x="5689600" y="2626845"/>
            <a:ext cx="609600" cy="2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1" name="Straight Arrow Connector 40"/>
          <p:cNvCxnSpPr/>
          <p:nvPr/>
        </p:nvCxnSpPr>
        <p:spPr>
          <a:xfrm>
            <a:off x="5689600" y="3226371"/>
            <a:ext cx="609600" cy="2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2" name="Straight Arrow Connector 41"/>
          <p:cNvCxnSpPr/>
          <p:nvPr/>
        </p:nvCxnSpPr>
        <p:spPr>
          <a:xfrm>
            <a:off x="5689600" y="3827987"/>
            <a:ext cx="609600" cy="2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3" name="Straight Arrow Connector 42"/>
          <p:cNvCxnSpPr/>
          <p:nvPr/>
        </p:nvCxnSpPr>
        <p:spPr>
          <a:xfrm>
            <a:off x="5689600" y="4429602"/>
            <a:ext cx="609600" cy="2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4" name="Straight Arrow Connector 43"/>
          <p:cNvCxnSpPr/>
          <p:nvPr/>
        </p:nvCxnSpPr>
        <p:spPr>
          <a:xfrm>
            <a:off x="5689600" y="5031218"/>
            <a:ext cx="609600" cy="2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5" name="TextBox 44"/>
          <p:cNvSpPr txBox="1"/>
          <p:nvPr/>
        </p:nvSpPr>
        <p:spPr>
          <a:xfrm>
            <a:off x="11208397" y="2401160"/>
            <a:ext cx="990431" cy="538015"/>
          </a:xfrm>
          <a:prstGeom prst="rect">
            <a:avLst/>
          </a:prstGeom>
          <a:noFill/>
        </p:spPr>
        <p:txBody>
          <a:bodyPr wrap="none" lIns="121332" tIns="60666" rIns="121332" bIns="60666" rtlCol="0">
            <a:spAutoFit/>
          </a:bodyPr>
          <a:lstStyle/>
          <a:p>
            <a:r>
              <a:rPr lang="en-US" sz="2700" b="1" dirty="0" smtClean="0">
                <a:solidFill>
                  <a:srgbClr val="FF0000"/>
                </a:solidFill>
              </a:rPr>
              <a:t>NULL</a:t>
            </a:r>
            <a:endParaRPr lang="en-US" sz="2700" b="1" dirty="0">
              <a:solidFill>
                <a:srgbClr val="FF0000"/>
              </a:solidFill>
            </a:endParaRPr>
          </a:p>
        </p:txBody>
      </p:sp>
      <p:sp>
        <p:nvSpPr>
          <p:cNvPr id="47" name="TextBox 46"/>
          <p:cNvSpPr txBox="1"/>
          <p:nvPr/>
        </p:nvSpPr>
        <p:spPr>
          <a:xfrm>
            <a:off x="9582797" y="3002776"/>
            <a:ext cx="990431" cy="538015"/>
          </a:xfrm>
          <a:prstGeom prst="rect">
            <a:avLst/>
          </a:prstGeom>
          <a:noFill/>
        </p:spPr>
        <p:txBody>
          <a:bodyPr wrap="none" lIns="121332" tIns="60666" rIns="121332" bIns="60666" rtlCol="0">
            <a:spAutoFit/>
          </a:bodyPr>
          <a:lstStyle/>
          <a:p>
            <a:r>
              <a:rPr lang="en-US" sz="2700" b="1" dirty="0" smtClean="0">
                <a:solidFill>
                  <a:srgbClr val="FF0000"/>
                </a:solidFill>
              </a:rPr>
              <a:t>NULL</a:t>
            </a:r>
            <a:endParaRPr lang="en-US" sz="2700" b="1" dirty="0">
              <a:solidFill>
                <a:srgbClr val="FF0000"/>
              </a:solidFill>
            </a:endParaRPr>
          </a:p>
        </p:txBody>
      </p:sp>
      <p:sp>
        <p:nvSpPr>
          <p:cNvPr id="35" name="Rectangle 34"/>
          <p:cNvSpPr/>
          <p:nvPr/>
        </p:nvSpPr>
        <p:spPr>
          <a:xfrm>
            <a:off x="7924800" y="2927653"/>
            <a:ext cx="1016000" cy="501346"/>
          </a:xfrm>
          <a:prstGeom prst="rect">
            <a:avLst/>
          </a:prstGeom>
          <a:solidFill>
            <a:srgbClr val="82EB03"/>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0</a:t>
            </a:r>
            <a:endParaRPr lang="en-US" sz="2700" b="1" dirty="0"/>
          </a:p>
        </p:txBody>
      </p:sp>
      <p:cxnSp>
        <p:nvCxnSpPr>
          <p:cNvPr id="36" name="Straight Arrow Connector 35"/>
          <p:cNvCxnSpPr/>
          <p:nvPr/>
        </p:nvCxnSpPr>
        <p:spPr>
          <a:xfrm>
            <a:off x="8940800" y="3228461"/>
            <a:ext cx="609600" cy="2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8" name="Rectangle 37"/>
          <p:cNvSpPr/>
          <p:nvPr/>
        </p:nvSpPr>
        <p:spPr>
          <a:xfrm>
            <a:off x="9582797" y="2326038"/>
            <a:ext cx="1016000" cy="501346"/>
          </a:xfrm>
          <a:prstGeom prst="rect">
            <a:avLst/>
          </a:prstGeom>
          <a:solidFill>
            <a:srgbClr val="FF66CC"/>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1</a:t>
            </a:r>
            <a:endParaRPr lang="en-US" sz="2700" b="1" dirty="0"/>
          </a:p>
        </p:txBody>
      </p:sp>
      <p:cxnSp>
        <p:nvCxnSpPr>
          <p:cNvPr id="46" name="Straight Arrow Connector 45"/>
          <p:cNvCxnSpPr/>
          <p:nvPr/>
        </p:nvCxnSpPr>
        <p:spPr>
          <a:xfrm>
            <a:off x="10598797" y="2626845"/>
            <a:ext cx="609600" cy="2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51" name="Rectangle 50"/>
          <p:cNvSpPr/>
          <p:nvPr/>
        </p:nvSpPr>
        <p:spPr>
          <a:xfrm>
            <a:off x="7924800" y="2326038"/>
            <a:ext cx="1016000" cy="501346"/>
          </a:xfrm>
          <a:prstGeom prst="rect">
            <a:avLst/>
          </a:prstGeom>
          <a:solidFill>
            <a:srgbClr val="0ECCE0"/>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2</a:t>
            </a:r>
            <a:endParaRPr lang="en-US" sz="2700" b="1" dirty="0"/>
          </a:p>
        </p:txBody>
      </p:sp>
      <p:cxnSp>
        <p:nvCxnSpPr>
          <p:cNvPr id="52" name="Straight Arrow Connector 51"/>
          <p:cNvCxnSpPr/>
          <p:nvPr/>
        </p:nvCxnSpPr>
        <p:spPr>
          <a:xfrm>
            <a:off x="8940800" y="2624755"/>
            <a:ext cx="609600" cy="2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53" name="TextBox 52"/>
          <p:cNvSpPr txBox="1"/>
          <p:nvPr/>
        </p:nvSpPr>
        <p:spPr>
          <a:xfrm>
            <a:off x="9582797" y="3604391"/>
            <a:ext cx="990431" cy="538015"/>
          </a:xfrm>
          <a:prstGeom prst="rect">
            <a:avLst/>
          </a:prstGeom>
          <a:noFill/>
        </p:spPr>
        <p:txBody>
          <a:bodyPr wrap="none" lIns="121332" tIns="60666" rIns="121332" bIns="60666" rtlCol="0">
            <a:spAutoFit/>
          </a:bodyPr>
          <a:lstStyle/>
          <a:p>
            <a:r>
              <a:rPr lang="en-US" sz="2700" b="1" dirty="0" smtClean="0">
                <a:solidFill>
                  <a:srgbClr val="FF0000"/>
                </a:solidFill>
              </a:rPr>
              <a:t>NULL</a:t>
            </a:r>
            <a:endParaRPr lang="en-US" sz="2700" b="1" dirty="0">
              <a:solidFill>
                <a:srgbClr val="FF0000"/>
              </a:solidFill>
            </a:endParaRPr>
          </a:p>
        </p:txBody>
      </p:sp>
      <p:sp>
        <p:nvSpPr>
          <p:cNvPr id="54" name="Rectangle 53"/>
          <p:cNvSpPr/>
          <p:nvPr/>
        </p:nvSpPr>
        <p:spPr>
          <a:xfrm>
            <a:off x="7924800" y="3529269"/>
            <a:ext cx="1016000" cy="501346"/>
          </a:xfrm>
          <a:prstGeom prst="rect">
            <a:avLst/>
          </a:prstGeom>
          <a:solidFill>
            <a:srgbClr val="82EB03"/>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0</a:t>
            </a:r>
            <a:endParaRPr lang="en-US" sz="2700" b="1" dirty="0"/>
          </a:p>
        </p:txBody>
      </p:sp>
      <p:cxnSp>
        <p:nvCxnSpPr>
          <p:cNvPr id="55" name="Straight Arrow Connector 54"/>
          <p:cNvCxnSpPr/>
          <p:nvPr/>
        </p:nvCxnSpPr>
        <p:spPr>
          <a:xfrm>
            <a:off x="8940800" y="3830076"/>
            <a:ext cx="609600" cy="2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8" name="Rectangle 47"/>
          <p:cNvSpPr/>
          <p:nvPr/>
        </p:nvSpPr>
        <p:spPr>
          <a:xfrm>
            <a:off x="6299200" y="2326038"/>
            <a:ext cx="1016000" cy="501346"/>
          </a:xfrm>
          <a:prstGeom prst="rect">
            <a:avLst/>
          </a:prstGeom>
          <a:solidFill>
            <a:srgbClr val="FF1901"/>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3</a:t>
            </a:r>
            <a:endParaRPr lang="en-US" sz="2700" b="1" dirty="0"/>
          </a:p>
        </p:txBody>
      </p:sp>
      <p:cxnSp>
        <p:nvCxnSpPr>
          <p:cNvPr id="56" name="Straight Arrow Connector 55"/>
          <p:cNvCxnSpPr/>
          <p:nvPr/>
        </p:nvCxnSpPr>
        <p:spPr>
          <a:xfrm>
            <a:off x="7315200" y="2626845"/>
            <a:ext cx="609600" cy="2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57" name="TextBox 56"/>
          <p:cNvSpPr txBox="1"/>
          <p:nvPr/>
        </p:nvSpPr>
        <p:spPr>
          <a:xfrm>
            <a:off x="7957197" y="4206007"/>
            <a:ext cx="990431" cy="538015"/>
          </a:xfrm>
          <a:prstGeom prst="rect">
            <a:avLst/>
          </a:prstGeom>
          <a:noFill/>
        </p:spPr>
        <p:txBody>
          <a:bodyPr wrap="none" lIns="121332" tIns="60666" rIns="121332" bIns="60666" rtlCol="0">
            <a:spAutoFit/>
          </a:bodyPr>
          <a:lstStyle/>
          <a:p>
            <a:r>
              <a:rPr lang="en-US" sz="2700" b="1" dirty="0" smtClean="0">
                <a:solidFill>
                  <a:srgbClr val="FF0000"/>
                </a:solidFill>
              </a:rPr>
              <a:t>NULL</a:t>
            </a:r>
            <a:endParaRPr lang="en-US" sz="2700" b="1" dirty="0">
              <a:solidFill>
                <a:srgbClr val="FF0000"/>
              </a:solidFill>
            </a:endParaRPr>
          </a:p>
        </p:txBody>
      </p:sp>
      <p:sp>
        <p:nvSpPr>
          <p:cNvPr id="58" name="Rectangle 57"/>
          <p:cNvSpPr/>
          <p:nvPr/>
        </p:nvSpPr>
        <p:spPr>
          <a:xfrm>
            <a:off x="6299200" y="4130884"/>
            <a:ext cx="1016000" cy="501346"/>
          </a:xfrm>
          <a:prstGeom prst="rect">
            <a:avLst/>
          </a:prstGeom>
          <a:solidFill>
            <a:srgbClr val="82EB03"/>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0</a:t>
            </a:r>
            <a:endParaRPr lang="en-US" sz="2700" b="1" dirty="0"/>
          </a:p>
        </p:txBody>
      </p:sp>
      <p:cxnSp>
        <p:nvCxnSpPr>
          <p:cNvPr id="59" name="Straight Arrow Connector 58"/>
          <p:cNvCxnSpPr/>
          <p:nvPr/>
        </p:nvCxnSpPr>
        <p:spPr>
          <a:xfrm>
            <a:off x="7315200" y="4431692"/>
            <a:ext cx="609600" cy="2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9" name="Rectangle 48"/>
          <p:cNvSpPr/>
          <p:nvPr/>
        </p:nvSpPr>
        <p:spPr>
          <a:xfrm>
            <a:off x="6299200" y="2927653"/>
            <a:ext cx="1016000" cy="501346"/>
          </a:xfrm>
          <a:prstGeom prst="rect">
            <a:avLst/>
          </a:prstGeom>
          <a:solidFill>
            <a:srgbClr val="FF6600"/>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4</a:t>
            </a:r>
            <a:endParaRPr lang="en-US" sz="2700" b="1" dirty="0"/>
          </a:p>
        </p:txBody>
      </p:sp>
      <p:cxnSp>
        <p:nvCxnSpPr>
          <p:cNvPr id="60" name="Straight Arrow Connector 59"/>
          <p:cNvCxnSpPr/>
          <p:nvPr/>
        </p:nvCxnSpPr>
        <p:spPr>
          <a:xfrm>
            <a:off x="7315200" y="3228461"/>
            <a:ext cx="609600" cy="2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50" name="Rectangle 49"/>
          <p:cNvSpPr/>
          <p:nvPr/>
        </p:nvSpPr>
        <p:spPr>
          <a:xfrm>
            <a:off x="6299200" y="3529269"/>
            <a:ext cx="1016000" cy="501346"/>
          </a:xfrm>
          <a:prstGeom prst="rect">
            <a:avLst/>
          </a:prstGeom>
          <a:solidFill>
            <a:srgbClr val="FF6600"/>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4</a:t>
            </a:r>
            <a:endParaRPr lang="en-US" sz="2700" b="1" dirty="0"/>
          </a:p>
        </p:txBody>
      </p:sp>
      <p:cxnSp>
        <p:nvCxnSpPr>
          <p:cNvPr id="61" name="Straight Arrow Connector 60"/>
          <p:cNvCxnSpPr/>
          <p:nvPr/>
        </p:nvCxnSpPr>
        <p:spPr>
          <a:xfrm>
            <a:off x="7315200" y="3830076"/>
            <a:ext cx="609600" cy="2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69" name="TextBox 68"/>
          <p:cNvSpPr txBox="1"/>
          <p:nvPr/>
        </p:nvSpPr>
        <p:spPr>
          <a:xfrm>
            <a:off x="9582797" y="4807622"/>
            <a:ext cx="990431" cy="538015"/>
          </a:xfrm>
          <a:prstGeom prst="rect">
            <a:avLst/>
          </a:prstGeom>
          <a:noFill/>
        </p:spPr>
        <p:txBody>
          <a:bodyPr wrap="none" lIns="121332" tIns="60666" rIns="121332" bIns="60666" rtlCol="0">
            <a:spAutoFit/>
          </a:bodyPr>
          <a:lstStyle/>
          <a:p>
            <a:r>
              <a:rPr lang="en-US" sz="2700" b="1" dirty="0" smtClean="0">
                <a:solidFill>
                  <a:srgbClr val="FF0000"/>
                </a:solidFill>
              </a:rPr>
              <a:t>NULL</a:t>
            </a:r>
            <a:endParaRPr lang="en-US" sz="2700" b="1" dirty="0">
              <a:solidFill>
                <a:srgbClr val="FF0000"/>
              </a:solidFill>
            </a:endParaRPr>
          </a:p>
        </p:txBody>
      </p:sp>
      <p:sp>
        <p:nvSpPr>
          <p:cNvPr id="70" name="Rectangle 69"/>
          <p:cNvSpPr/>
          <p:nvPr/>
        </p:nvSpPr>
        <p:spPr>
          <a:xfrm>
            <a:off x="7957197" y="4732500"/>
            <a:ext cx="1016000" cy="501346"/>
          </a:xfrm>
          <a:prstGeom prst="rect">
            <a:avLst/>
          </a:prstGeom>
          <a:solidFill>
            <a:srgbClr val="FF66CC"/>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1</a:t>
            </a:r>
            <a:endParaRPr lang="en-US" sz="2700" b="1" dirty="0"/>
          </a:p>
        </p:txBody>
      </p:sp>
      <p:cxnSp>
        <p:nvCxnSpPr>
          <p:cNvPr id="71" name="Straight Arrow Connector 70"/>
          <p:cNvCxnSpPr/>
          <p:nvPr/>
        </p:nvCxnSpPr>
        <p:spPr>
          <a:xfrm>
            <a:off x="8973197" y="5033307"/>
            <a:ext cx="609600" cy="2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2" name="Rectangle 71"/>
          <p:cNvSpPr/>
          <p:nvPr/>
        </p:nvSpPr>
        <p:spPr>
          <a:xfrm>
            <a:off x="6299200" y="4732500"/>
            <a:ext cx="1016000" cy="501346"/>
          </a:xfrm>
          <a:prstGeom prst="rect">
            <a:avLst/>
          </a:prstGeom>
          <a:solidFill>
            <a:srgbClr val="0ECCE0"/>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2</a:t>
            </a:r>
            <a:endParaRPr lang="en-US" sz="2700" b="1" dirty="0"/>
          </a:p>
        </p:txBody>
      </p:sp>
      <p:cxnSp>
        <p:nvCxnSpPr>
          <p:cNvPr id="73" name="Straight Arrow Connector 72"/>
          <p:cNvCxnSpPr/>
          <p:nvPr/>
        </p:nvCxnSpPr>
        <p:spPr>
          <a:xfrm>
            <a:off x="7315200" y="5031218"/>
            <a:ext cx="609600" cy="2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63" name="TextBox 62">
            <a:extLst>
              <a:ext uri="{FF2B5EF4-FFF2-40B4-BE49-F238E27FC236}">
                <a16:creationId xmlns="" xmlns:a16="http://schemas.microsoft.com/office/drawing/2014/main" id="{AA635DAA-35C4-4438-9D75-515C2C193139}"/>
              </a:ext>
            </a:extLst>
          </p:cNvPr>
          <p:cNvSpPr txBox="1"/>
          <p:nvPr/>
        </p:nvSpPr>
        <p:spPr>
          <a:xfrm>
            <a:off x="526224" y="769163"/>
            <a:ext cx="11136326" cy="830997"/>
          </a:xfrm>
          <a:prstGeom prst="rect">
            <a:avLst/>
          </a:prstGeom>
          <a:noFill/>
        </p:spPr>
        <p:txBody>
          <a:bodyPr wrap="square" rtlCol="0">
            <a:spAutoFit/>
          </a:bodyPr>
          <a:lstStyle/>
          <a:p>
            <a:r>
              <a:rPr lang="en-US" sz="4800" b="1" dirty="0" smtClean="0">
                <a:latin typeface="Nunito Sans" panose="00000500000000000000" pitchFamily="2" charset="0"/>
              </a:rPr>
              <a:t>Adjacency list</a:t>
            </a:r>
            <a:endParaRPr lang="en-US" sz="4500" b="1" dirty="0">
              <a:latin typeface="Nunito Sans" panose="00000500000000000000" pitchFamily="2" charset="0"/>
            </a:endParaRPr>
          </a:p>
        </p:txBody>
      </p:sp>
      <p:sp>
        <p:nvSpPr>
          <p:cNvPr id="64" name="Rectangle 63">
            <a:extLst>
              <a:ext uri="{FF2B5EF4-FFF2-40B4-BE49-F238E27FC236}">
                <a16:creationId xmlns=""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64"/>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1422400" y="1824691"/>
            <a:ext cx="711200" cy="701885"/>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0</a:t>
            </a:r>
            <a:endParaRPr lang="en-US" sz="2400" b="1" dirty="0"/>
          </a:p>
        </p:txBody>
      </p:sp>
      <p:sp>
        <p:nvSpPr>
          <p:cNvPr id="6" name="Oval 5"/>
          <p:cNvSpPr/>
          <p:nvPr/>
        </p:nvSpPr>
        <p:spPr>
          <a:xfrm>
            <a:off x="1422400" y="4933038"/>
            <a:ext cx="711200" cy="701885"/>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4</a:t>
            </a:r>
            <a:endParaRPr lang="en-US" sz="2400" b="1" dirty="0"/>
          </a:p>
        </p:txBody>
      </p:sp>
      <p:sp>
        <p:nvSpPr>
          <p:cNvPr id="7" name="Oval 6"/>
          <p:cNvSpPr/>
          <p:nvPr/>
        </p:nvSpPr>
        <p:spPr>
          <a:xfrm>
            <a:off x="101600" y="3328730"/>
            <a:ext cx="711200" cy="701885"/>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1</a:t>
            </a:r>
            <a:endParaRPr lang="en-US" sz="2400" b="1" dirty="0"/>
          </a:p>
        </p:txBody>
      </p:sp>
      <p:sp>
        <p:nvSpPr>
          <p:cNvPr id="8" name="Oval 7"/>
          <p:cNvSpPr/>
          <p:nvPr/>
        </p:nvSpPr>
        <p:spPr>
          <a:xfrm>
            <a:off x="1422400" y="3328730"/>
            <a:ext cx="711200" cy="701885"/>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2</a:t>
            </a:r>
            <a:endParaRPr lang="en-US" sz="2400" b="1" dirty="0"/>
          </a:p>
        </p:txBody>
      </p:sp>
      <p:sp>
        <p:nvSpPr>
          <p:cNvPr id="9" name="Oval 8"/>
          <p:cNvSpPr/>
          <p:nvPr/>
        </p:nvSpPr>
        <p:spPr>
          <a:xfrm>
            <a:off x="2743200" y="3328730"/>
            <a:ext cx="711200" cy="701885"/>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3</a:t>
            </a:r>
            <a:endParaRPr lang="en-US" sz="2400" b="1" dirty="0"/>
          </a:p>
        </p:txBody>
      </p:sp>
      <p:cxnSp>
        <p:nvCxnSpPr>
          <p:cNvPr id="10" name="Straight Connector 9"/>
          <p:cNvCxnSpPr>
            <a:stCxn id="5" idx="3"/>
            <a:endCxn id="7" idx="7"/>
          </p:cNvCxnSpPr>
          <p:nvPr/>
        </p:nvCxnSpPr>
        <p:spPr>
          <a:xfrm rot="5400000">
            <a:off x="613734" y="2518700"/>
            <a:ext cx="1007732" cy="81790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1" name="Straight Connector 10"/>
          <p:cNvCxnSpPr>
            <a:stCxn id="6" idx="1"/>
            <a:endCxn id="7" idx="5"/>
          </p:cNvCxnSpPr>
          <p:nvPr/>
        </p:nvCxnSpPr>
        <p:spPr>
          <a:xfrm rot="16200000" flipV="1">
            <a:off x="563599" y="4072873"/>
            <a:ext cx="1108002" cy="81790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2" name="Straight Connector 11"/>
          <p:cNvCxnSpPr>
            <a:stCxn id="9" idx="1"/>
            <a:endCxn id="5" idx="5"/>
          </p:cNvCxnSpPr>
          <p:nvPr/>
        </p:nvCxnSpPr>
        <p:spPr>
          <a:xfrm rot="16200000" flipV="1">
            <a:off x="1934534" y="2518700"/>
            <a:ext cx="1007732" cy="81790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3" name="Straight Connector 12"/>
          <p:cNvCxnSpPr>
            <a:stCxn id="6" idx="7"/>
            <a:endCxn id="9" idx="3"/>
          </p:cNvCxnSpPr>
          <p:nvPr/>
        </p:nvCxnSpPr>
        <p:spPr>
          <a:xfrm rot="5400000" flipH="1" flipV="1">
            <a:off x="1884399" y="4072873"/>
            <a:ext cx="1108002" cy="81790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4" name="Straight Connector 13"/>
          <p:cNvCxnSpPr>
            <a:stCxn id="8" idx="4"/>
            <a:endCxn id="6" idx="0"/>
          </p:cNvCxnSpPr>
          <p:nvPr/>
        </p:nvCxnSpPr>
        <p:spPr>
          <a:xfrm rot="5400000">
            <a:off x="1326789" y="4481813"/>
            <a:ext cx="902423" cy="211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5" name="Straight Connector 14"/>
          <p:cNvCxnSpPr>
            <a:stCxn id="5" idx="4"/>
            <a:endCxn id="8" idx="0"/>
          </p:cNvCxnSpPr>
          <p:nvPr/>
        </p:nvCxnSpPr>
        <p:spPr>
          <a:xfrm rot="5400000">
            <a:off x="1376923" y="2927639"/>
            <a:ext cx="802154" cy="211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39" name="TextBox 38"/>
          <p:cNvSpPr txBox="1"/>
          <p:nvPr/>
        </p:nvSpPr>
        <p:spPr>
          <a:xfrm>
            <a:off x="6299201" y="5735192"/>
            <a:ext cx="1728645" cy="538015"/>
          </a:xfrm>
          <a:prstGeom prst="rect">
            <a:avLst/>
          </a:prstGeom>
          <a:noFill/>
        </p:spPr>
        <p:txBody>
          <a:bodyPr wrap="none" lIns="121332" tIns="60666" rIns="121332" bIns="60666" rtlCol="0">
            <a:spAutoFit/>
          </a:bodyPr>
          <a:lstStyle/>
          <a:p>
            <a:r>
              <a:rPr lang="en-US" sz="2700" b="1" dirty="0" smtClean="0"/>
              <a:t>Edge 3-&gt;4.</a:t>
            </a:r>
            <a:endParaRPr lang="en-US" sz="2700" b="1" dirty="0"/>
          </a:p>
        </p:txBody>
      </p:sp>
      <p:sp>
        <p:nvSpPr>
          <p:cNvPr id="30" name="Rectangle 29"/>
          <p:cNvSpPr/>
          <p:nvPr/>
        </p:nvSpPr>
        <p:spPr>
          <a:xfrm>
            <a:off x="4470400" y="2225768"/>
            <a:ext cx="1219200" cy="31083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endParaRPr lang="en-US"/>
          </a:p>
        </p:txBody>
      </p:sp>
      <p:sp>
        <p:nvSpPr>
          <p:cNvPr id="31" name="Rectangle 30"/>
          <p:cNvSpPr/>
          <p:nvPr/>
        </p:nvSpPr>
        <p:spPr>
          <a:xfrm>
            <a:off x="4572000" y="2326038"/>
            <a:ext cx="1016000" cy="501346"/>
          </a:xfrm>
          <a:prstGeom prst="rect">
            <a:avLst/>
          </a:prstGeom>
          <a:solidFill>
            <a:srgbClr val="82EB03"/>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0</a:t>
            </a:r>
            <a:endParaRPr lang="en-US" sz="2700" b="1" dirty="0"/>
          </a:p>
        </p:txBody>
      </p:sp>
      <p:sp>
        <p:nvSpPr>
          <p:cNvPr id="32" name="Rectangle 31"/>
          <p:cNvSpPr/>
          <p:nvPr/>
        </p:nvSpPr>
        <p:spPr>
          <a:xfrm>
            <a:off x="4572000" y="2927653"/>
            <a:ext cx="1016000" cy="501346"/>
          </a:xfrm>
          <a:prstGeom prst="rect">
            <a:avLst/>
          </a:prstGeom>
          <a:solidFill>
            <a:srgbClr val="FF66CC"/>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1</a:t>
            </a:r>
            <a:endParaRPr lang="en-US" sz="2700" b="1" dirty="0"/>
          </a:p>
        </p:txBody>
      </p:sp>
      <p:sp>
        <p:nvSpPr>
          <p:cNvPr id="33" name="Rectangle 32"/>
          <p:cNvSpPr/>
          <p:nvPr/>
        </p:nvSpPr>
        <p:spPr>
          <a:xfrm>
            <a:off x="4572000" y="3529269"/>
            <a:ext cx="1016000" cy="501346"/>
          </a:xfrm>
          <a:prstGeom prst="rect">
            <a:avLst/>
          </a:prstGeom>
          <a:solidFill>
            <a:srgbClr val="0ECCE0"/>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2</a:t>
            </a:r>
            <a:endParaRPr lang="en-US" sz="2700" b="1" dirty="0"/>
          </a:p>
        </p:txBody>
      </p:sp>
      <p:sp>
        <p:nvSpPr>
          <p:cNvPr id="34" name="Rectangle 33"/>
          <p:cNvSpPr/>
          <p:nvPr/>
        </p:nvSpPr>
        <p:spPr>
          <a:xfrm>
            <a:off x="4572000" y="4130884"/>
            <a:ext cx="1016000" cy="501346"/>
          </a:xfrm>
          <a:prstGeom prst="rect">
            <a:avLst/>
          </a:prstGeom>
          <a:solidFill>
            <a:srgbClr val="FF1901"/>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3</a:t>
            </a:r>
            <a:endParaRPr lang="en-US" sz="2700" b="1" dirty="0"/>
          </a:p>
        </p:txBody>
      </p:sp>
      <p:sp>
        <p:nvSpPr>
          <p:cNvPr id="37" name="Rectangle 36"/>
          <p:cNvSpPr/>
          <p:nvPr/>
        </p:nvSpPr>
        <p:spPr>
          <a:xfrm>
            <a:off x="4572000" y="4732500"/>
            <a:ext cx="1016000" cy="501346"/>
          </a:xfrm>
          <a:prstGeom prst="rect">
            <a:avLst/>
          </a:prstGeom>
          <a:solidFill>
            <a:srgbClr val="FF6600"/>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4</a:t>
            </a:r>
            <a:endParaRPr lang="en-US" sz="2700" b="1" dirty="0"/>
          </a:p>
        </p:txBody>
      </p:sp>
      <p:cxnSp>
        <p:nvCxnSpPr>
          <p:cNvPr id="40" name="Straight Arrow Connector 39"/>
          <p:cNvCxnSpPr/>
          <p:nvPr/>
        </p:nvCxnSpPr>
        <p:spPr>
          <a:xfrm>
            <a:off x="5689600" y="2626845"/>
            <a:ext cx="609600" cy="2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1" name="Straight Arrow Connector 40"/>
          <p:cNvCxnSpPr/>
          <p:nvPr/>
        </p:nvCxnSpPr>
        <p:spPr>
          <a:xfrm>
            <a:off x="5689600" y="3226371"/>
            <a:ext cx="609600" cy="2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2" name="Straight Arrow Connector 41"/>
          <p:cNvCxnSpPr/>
          <p:nvPr/>
        </p:nvCxnSpPr>
        <p:spPr>
          <a:xfrm>
            <a:off x="5689600" y="3827987"/>
            <a:ext cx="609600" cy="2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3" name="Straight Arrow Connector 42"/>
          <p:cNvCxnSpPr/>
          <p:nvPr/>
        </p:nvCxnSpPr>
        <p:spPr>
          <a:xfrm>
            <a:off x="5689600" y="4429602"/>
            <a:ext cx="609600" cy="2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4" name="Straight Arrow Connector 43"/>
          <p:cNvCxnSpPr/>
          <p:nvPr/>
        </p:nvCxnSpPr>
        <p:spPr>
          <a:xfrm>
            <a:off x="5689600" y="5031218"/>
            <a:ext cx="609600" cy="2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5" name="TextBox 44"/>
          <p:cNvSpPr txBox="1"/>
          <p:nvPr/>
        </p:nvSpPr>
        <p:spPr>
          <a:xfrm>
            <a:off x="11208397" y="2401160"/>
            <a:ext cx="990431" cy="538015"/>
          </a:xfrm>
          <a:prstGeom prst="rect">
            <a:avLst/>
          </a:prstGeom>
          <a:noFill/>
        </p:spPr>
        <p:txBody>
          <a:bodyPr wrap="none" lIns="121332" tIns="60666" rIns="121332" bIns="60666" rtlCol="0">
            <a:spAutoFit/>
          </a:bodyPr>
          <a:lstStyle/>
          <a:p>
            <a:r>
              <a:rPr lang="en-US" sz="2700" b="1" dirty="0" smtClean="0">
                <a:solidFill>
                  <a:srgbClr val="FF0000"/>
                </a:solidFill>
              </a:rPr>
              <a:t>NULL</a:t>
            </a:r>
            <a:endParaRPr lang="en-US" sz="2700" b="1" dirty="0">
              <a:solidFill>
                <a:srgbClr val="FF0000"/>
              </a:solidFill>
            </a:endParaRPr>
          </a:p>
        </p:txBody>
      </p:sp>
      <p:sp>
        <p:nvSpPr>
          <p:cNvPr id="47" name="TextBox 46"/>
          <p:cNvSpPr txBox="1"/>
          <p:nvPr/>
        </p:nvSpPr>
        <p:spPr>
          <a:xfrm>
            <a:off x="9582797" y="3002776"/>
            <a:ext cx="990431" cy="538015"/>
          </a:xfrm>
          <a:prstGeom prst="rect">
            <a:avLst/>
          </a:prstGeom>
          <a:noFill/>
        </p:spPr>
        <p:txBody>
          <a:bodyPr wrap="none" lIns="121332" tIns="60666" rIns="121332" bIns="60666" rtlCol="0">
            <a:spAutoFit/>
          </a:bodyPr>
          <a:lstStyle/>
          <a:p>
            <a:r>
              <a:rPr lang="en-US" sz="2700" b="1" dirty="0" smtClean="0">
                <a:solidFill>
                  <a:srgbClr val="FF0000"/>
                </a:solidFill>
              </a:rPr>
              <a:t>NULL</a:t>
            </a:r>
            <a:endParaRPr lang="en-US" sz="2700" b="1" dirty="0">
              <a:solidFill>
                <a:srgbClr val="FF0000"/>
              </a:solidFill>
            </a:endParaRPr>
          </a:p>
        </p:txBody>
      </p:sp>
      <p:sp>
        <p:nvSpPr>
          <p:cNvPr id="35" name="Rectangle 34"/>
          <p:cNvSpPr/>
          <p:nvPr/>
        </p:nvSpPr>
        <p:spPr>
          <a:xfrm>
            <a:off x="7924800" y="2927653"/>
            <a:ext cx="1016000" cy="501346"/>
          </a:xfrm>
          <a:prstGeom prst="rect">
            <a:avLst/>
          </a:prstGeom>
          <a:solidFill>
            <a:srgbClr val="82EB03"/>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0</a:t>
            </a:r>
            <a:endParaRPr lang="en-US" sz="2700" b="1" dirty="0"/>
          </a:p>
        </p:txBody>
      </p:sp>
      <p:cxnSp>
        <p:nvCxnSpPr>
          <p:cNvPr id="36" name="Straight Arrow Connector 35"/>
          <p:cNvCxnSpPr/>
          <p:nvPr/>
        </p:nvCxnSpPr>
        <p:spPr>
          <a:xfrm>
            <a:off x="8940800" y="3228461"/>
            <a:ext cx="609600" cy="2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8" name="Rectangle 37"/>
          <p:cNvSpPr/>
          <p:nvPr/>
        </p:nvSpPr>
        <p:spPr>
          <a:xfrm>
            <a:off x="9582797" y="2326038"/>
            <a:ext cx="1016000" cy="501346"/>
          </a:xfrm>
          <a:prstGeom prst="rect">
            <a:avLst/>
          </a:prstGeom>
          <a:solidFill>
            <a:srgbClr val="FF66CC"/>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1</a:t>
            </a:r>
            <a:endParaRPr lang="en-US" sz="2700" b="1" dirty="0"/>
          </a:p>
        </p:txBody>
      </p:sp>
      <p:cxnSp>
        <p:nvCxnSpPr>
          <p:cNvPr id="46" name="Straight Arrow Connector 45"/>
          <p:cNvCxnSpPr/>
          <p:nvPr/>
        </p:nvCxnSpPr>
        <p:spPr>
          <a:xfrm>
            <a:off x="10598797" y="2626845"/>
            <a:ext cx="609600" cy="2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51" name="Rectangle 50"/>
          <p:cNvSpPr/>
          <p:nvPr/>
        </p:nvSpPr>
        <p:spPr>
          <a:xfrm>
            <a:off x="7924800" y="2326038"/>
            <a:ext cx="1016000" cy="501346"/>
          </a:xfrm>
          <a:prstGeom prst="rect">
            <a:avLst/>
          </a:prstGeom>
          <a:solidFill>
            <a:srgbClr val="0ECCE0"/>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2</a:t>
            </a:r>
            <a:endParaRPr lang="en-US" sz="2700" b="1" dirty="0"/>
          </a:p>
        </p:txBody>
      </p:sp>
      <p:cxnSp>
        <p:nvCxnSpPr>
          <p:cNvPr id="52" name="Straight Arrow Connector 51"/>
          <p:cNvCxnSpPr/>
          <p:nvPr/>
        </p:nvCxnSpPr>
        <p:spPr>
          <a:xfrm>
            <a:off x="8940800" y="2624755"/>
            <a:ext cx="609600" cy="2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53" name="TextBox 52"/>
          <p:cNvSpPr txBox="1"/>
          <p:nvPr/>
        </p:nvSpPr>
        <p:spPr>
          <a:xfrm>
            <a:off x="9582797" y="3604391"/>
            <a:ext cx="990431" cy="538015"/>
          </a:xfrm>
          <a:prstGeom prst="rect">
            <a:avLst/>
          </a:prstGeom>
          <a:noFill/>
        </p:spPr>
        <p:txBody>
          <a:bodyPr wrap="none" lIns="121332" tIns="60666" rIns="121332" bIns="60666" rtlCol="0">
            <a:spAutoFit/>
          </a:bodyPr>
          <a:lstStyle/>
          <a:p>
            <a:r>
              <a:rPr lang="en-US" sz="2700" b="1" dirty="0" smtClean="0">
                <a:solidFill>
                  <a:srgbClr val="FF0000"/>
                </a:solidFill>
              </a:rPr>
              <a:t>NULL</a:t>
            </a:r>
            <a:endParaRPr lang="en-US" sz="2700" b="1" dirty="0">
              <a:solidFill>
                <a:srgbClr val="FF0000"/>
              </a:solidFill>
            </a:endParaRPr>
          </a:p>
        </p:txBody>
      </p:sp>
      <p:sp>
        <p:nvSpPr>
          <p:cNvPr id="54" name="Rectangle 53"/>
          <p:cNvSpPr/>
          <p:nvPr/>
        </p:nvSpPr>
        <p:spPr>
          <a:xfrm>
            <a:off x="7924800" y="3529269"/>
            <a:ext cx="1016000" cy="501346"/>
          </a:xfrm>
          <a:prstGeom prst="rect">
            <a:avLst/>
          </a:prstGeom>
          <a:solidFill>
            <a:srgbClr val="82EB03"/>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0</a:t>
            </a:r>
            <a:endParaRPr lang="en-US" sz="2700" b="1" dirty="0"/>
          </a:p>
        </p:txBody>
      </p:sp>
      <p:cxnSp>
        <p:nvCxnSpPr>
          <p:cNvPr id="55" name="Straight Arrow Connector 54"/>
          <p:cNvCxnSpPr/>
          <p:nvPr/>
        </p:nvCxnSpPr>
        <p:spPr>
          <a:xfrm>
            <a:off x="8940800" y="3830076"/>
            <a:ext cx="609600" cy="2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8" name="Rectangle 47"/>
          <p:cNvSpPr/>
          <p:nvPr/>
        </p:nvSpPr>
        <p:spPr>
          <a:xfrm>
            <a:off x="6299200" y="2326038"/>
            <a:ext cx="1016000" cy="501346"/>
          </a:xfrm>
          <a:prstGeom prst="rect">
            <a:avLst/>
          </a:prstGeom>
          <a:solidFill>
            <a:srgbClr val="FF1901"/>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3</a:t>
            </a:r>
            <a:endParaRPr lang="en-US" sz="2700" b="1" dirty="0"/>
          </a:p>
        </p:txBody>
      </p:sp>
      <p:cxnSp>
        <p:nvCxnSpPr>
          <p:cNvPr id="56" name="Straight Arrow Connector 55"/>
          <p:cNvCxnSpPr/>
          <p:nvPr/>
        </p:nvCxnSpPr>
        <p:spPr>
          <a:xfrm>
            <a:off x="7315200" y="2626845"/>
            <a:ext cx="609600" cy="2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57" name="TextBox 56"/>
          <p:cNvSpPr txBox="1"/>
          <p:nvPr/>
        </p:nvSpPr>
        <p:spPr>
          <a:xfrm>
            <a:off x="9582797" y="4206007"/>
            <a:ext cx="990431" cy="538015"/>
          </a:xfrm>
          <a:prstGeom prst="rect">
            <a:avLst/>
          </a:prstGeom>
          <a:noFill/>
        </p:spPr>
        <p:txBody>
          <a:bodyPr wrap="none" lIns="121332" tIns="60666" rIns="121332" bIns="60666" rtlCol="0">
            <a:spAutoFit/>
          </a:bodyPr>
          <a:lstStyle/>
          <a:p>
            <a:r>
              <a:rPr lang="en-US" sz="2700" b="1" dirty="0" smtClean="0">
                <a:solidFill>
                  <a:srgbClr val="FF0000"/>
                </a:solidFill>
              </a:rPr>
              <a:t>NULL</a:t>
            </a:r>
            <a:endParaRPr lang="en-US" sz="2700" b="1" dirty="0">
              <a:solidFill>
                <a:srgbClr val="FF0000"/>
              </a:solidFill>
            </a:endParaRPr>
          </a:p>
        </p:txBody>
      </p:sp>
      <p:sp>
        <p:nvSpPr>
          <p:cNvPr id="58" name="Rectangle 57"/>
          <p:cNvSpPr/>
          <p:nvPr/>
        </p:nvSpPr>
        <p:spPr>
          <a:xfrm>
            <a:off x="7924800" y="4130884"/>
            <a:ext cx="1016000" cy="501346"/>
          </a:xfrm>
          <a:prstGeom prst="rect">
            <a:avLst/>
          </a:prstGeom>
          <a:solidFill>
            <a:srgbClr val="82EB03"/>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0</a:t>
            </a:r>
            <a:endParaRPr lang="en-US" sz="2700" b="1" dirty="0"/>
          </a:p>
        </p:txBody>
      </p:sp>
      <p:cxnSp>
        <p:nvCxnSpPr>
          <p:cNvPr id="59" name="Straight Arrow Connector 58"/>
          <p:cNvCxnSpPr/>
          <p:nvPr/>
        </p:nvCxnSpPr>
        <p:spPr>
          <a:xfrm>
            <a:off x="8940800" y="4431692"/>
            <a:ext cx="609600" cy="2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9" name="Rectangle 48"/>
          <p:cNvSpPr/>
          <p:nvPr/>
        </p:nvSpPr>
        <p:spPr>
          <a:xfrm>
            <a:off x="6299200" y="2927653"/>
            <a:ext cx="1016000" cy="501346"/>
          </a:xfrm>
          <a:prstGeom prst="rect">
            <a:avLst/>
          </a:prstGeom>
          <a:solidFill>
            <a:srgbClr val="FF6600"/>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4</a:t>
            </a:r>
            <a:endParaRPr lang="en-US" sz="2700" b="1" dirty="0"/>
          </a:p>
        </p:txBody>
      </p:sp>
      <p:cxnSp>
        <p:nvCxnSpPr>
          <p:cNvPr id="60" name="Straight Arrow Connector 59"/>
          <p:cNvCxnSpPr/>
          <p:nvPr/>
        </p:nvCxnSpPr>
        <p:spPr>
          <a:xfrm>
            <a:off x="7315200" y="3228461"/>
            <a:ext cx="609600" cy="2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50" name="Rectangle 49"/>
          <p:cNvSpPr/>
          <p:nvPr/>
        </p:nvSpPr>
        <p:spPr>
          <a:xfrm>
            <a:off x="6299200" y="3529269"/>
            <a:ext cx="1016000" cy="501346"/>
          </a:xfrm>
          <a:prstGeom prst="rect">
            <a:avLst/>
          </a:prstGeom>
          <a:solidFill>
            <a:srgbClr val="FF6600"/>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4</a:t>
            </a:r>
            <a:endParaRPr lang="en-US" sz="2700" b="1" dirty="0"/>
          </a:p>
        </p:txBody>
      </p:sp>
      <p:cxnSp>
        <p:nvCxnSpPr>
          <p:cNvPr id="61" name="Straight Arrow Connector 60"/>
          <p:cNvCxnSpPr/>
          <p:nvPr/>
        </p:nvCxnSpPr>
        <p:spPr>
          <a:xfrm>
            <a:off x="7315200" y="3830076"/>
            <a:ext cx="609600" cy="2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62" name="Rectangle 61"/>
          <p:cNvSpPr/>
          <p:nvPr/>
        </p:nvSpPr>
        <p:spPr>
          <a:xfrm>
            <a:off x="6299200" y="4130884"/>
            <a:ext cx="1016000" cy="501346"/>
          </a:xfrm>
          <a:prstGeom prst="rect">
            <a:avLst/>
          </a:prstGeom>
          <a:solidFill>
            <a:srgbClr val="FF6600"/>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4</a:t>
            </a:r>
            <a:endParaRPr lang="en-US" sz="2700" b="1" dirty="0"/>
          </a:p>
        </p:txBody>
      </p:sp>
      <p:cxnSp>
        <p:nvCxnSpPr>
          <p:cNvPr id="63" name="Straight Arrow Connector 62"/>
          <p:cNvCxnSpPr/>
          <p:nvPr/>
        </p:nvCxnSpPr>
        <p:spPr>
          <a:xfrm>
            <a:off x="7315200" y="4431692"/>
            <a:ext cx="609600" cy="2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64" name="TextBox 63"/>
          <p:cNvSpPr txBox="1"/>
          <p:nvPr/>
        </p:nvSpPr>
        <p:spPr>
          <a:xfrm>
            <a:off x="11208397" y="4807622"/>
            <a:ext cx="990431" cy="538015"/>
          </a:xfrm>
          <a:prstGeom prst="rect">
            <a:avLst/>
          </a:prstGeom>
          <a:noFill/>
        </p:spPr>
        <p:txBody>
          <a:bodyPr wrap="none" lIns="121332" tIns="60666" rIns="121332" bIns="60666" rtlCol="0">
            <a:spAutoFit/>
          </a:bodyPr>
          <a:lstStyle/>
          <a:p>
            <a:r>
              <a:rPr lang="en-US" sz="2700" b="1" dirty="0" smtClean="0">
                <a:solidFill>
                  <a:srgbClr val="FF0000"/>
                </a:solidFill>
              </a:rPr>
              <a:t>NULL</a:t>
            </a:r>
            <a:endParaRPr lang="en-US" sz="2700" b="1" dirty="0">
              <a:solidFill>
                <a:srgbClr val="FF0000"/>
              </a:solidFill>
            </a:endParaRPr>
          </a:p>
        </p:txBody>
      </p:sp>
      <p:sp>
        <p:nvSpPr>
          <p:cNvPr id="65" name="Rectangle 64"/>
          <p:cNvSpPr/>
          <p:nvPr/>
        </p:nvSpPr>
        <p:spPr>
          <a:xfrm>
            <a:off x="9582797" y="4732500"/>
            <a:ext cx="1016000" cy="501346"/>
          </a:xfrm>
          <a:prstGeom prst="rect">
            <a:avLst/>
          </a:prstGeom>
          <a:solidFill>
            <a:srgbClr val="FF66CC"/>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1</a:t>
            </a:r>
            <a:endParaRPr lang="en-US" sz="2700" b="1" dirty="0"/>
          </a:p>
        </p:txBody>
      </p:sp>
      <p:cxnSp>
        <p:nvCxnSpPr>
          <p:cNvPr id="66" name="Straight Arrow Connector 65"/>
          <p:cNvCxnSpPr/>
          <p:nvPr/>
        </p:nvCxnSpPr>
        <p:spPr>
          <a:xfrm>
            <a:off x="10598797" y="5033307"/>
            <a:ext cx="609600" cy="2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67" name="Rectangle 66"/>
          <p:cNvSpPr/>
          <p:nvPr/>
        </p:nvSpPr>
        <p:spPr>
          <a:xfrm>
            <a:off x="7924800" y="4732500"/>
            <a:ext cx="1016000" cy="501346"/>
          </a:xfrm>
          <a:prstGeom prst="rect">
            <a:avLst/>
          </a:prstGeom>
          <a:solidFill>
            <a:srgbClr val="0ECCE0"/>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2</a:t>
            </a:r>
            <a:endParaRPr lang="en-US" sz="2700" b="1" dirty="0"/>
          </a:p>
        </p:txBody>
      </p:sp>
      <p:cxnSp>
        <p:nvCxnSpPr>
          <p:cNvPr id="68" name="Straight Arrow Connector 67"/>
          <p:cNvCxnSpPr/>
          <p:nvPr/>
        </p:nvCxnSpPr>
        <p:spPr>
          <a:xfrm>
            <a:off x="8940800" y="5031218"/>
            <a:ext cx="609600" cy="2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4" name="Rectangle 73"/>
          <p:cNvSpPr/>
          <p:nvPr/>
        </p:nvSpPr>
        <p:spPr>
          <a:xfrm>
            <a:off x="6299200" y="4732500"/>
            <a:ext cx="1016000" cy="501346"/>
          </a:xfrm>
          <a:prstGeom prst="rect">
            <a:avLst/>
          </a:prstGeom>
          <a:solidFill>
            <a:srgbClr val="FF1901"/>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3</a:t>
            </a:r>
            <a:endParaRPr lang="en-US" sz="2700" b="1" dirty="0"/>
          </a:p>
        </p:txBody>
      </p:sp>
      <p:cxnSp>
        <p:nvCxnSpPr>
          <p:cNvPr id="75" name="Straight Arrow Connector 74"/>
          <p:cNvCxnSpPr/>
          <p:nvPr/>
        </p:nvCxnSpPr>
        <p:spPr>
          <a:xfrm>
            <a:off x="7315200" y="5033307"/>
            <a:ext cx="609600" cy="2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0" name="TextBox 69">
            <a:extLst>
              <a:ext uri="{FF2B5EF4-FFF2-40B4-BE49-F238E27FC236}">
                <a16:creationId xmlns="" xmlns:a16="http://schemas.microsoft.com/office/drawing/2014/main" id="{AA635DAA-35C4-4438-9D75-515C2C193139}"/>
              </a:ext>
            </a:extLst>
          </p:cNvPr>
          <p:cNvSpPr txBox="1"/>
          <p:nvPr/>
        </p:nvSpPr>
        <p:spPr>
          <a:xfrm>
            <a:off x="526224" y="769163"/>
            <a:ext cx="11136326" cy="830997"/>
          </a:xfrm>
          <a:prstGeom prst="rect">
            <a:avLst/>
          </a:prstGeom>
          <a:noFill/>
        </p:spPr>
        <p:txBody>
          <a:bodyPr wrap="square" rtlCol="0">
            <a:spAutoFit/>
          </a:bodyPr>
          <a:lstStyle/>
          <a:p>
            <a:r>
              <a:rPr lang="en-US" sz="4800" b="1" dirty="0" smtClean="0">
                <a:latin typeface="Nunito Sans" panose="00000500000000000000" pitchFamily="2" charset="0"/>
              </a:rPr>
              <a:t>Adjacency list</a:t>
            </a:r>
            <a:endParaRPr lang="en-US" sz="4500" b="1" dirty="0">
              <a:latin typeface="Nunito Sans" panose="00000500000000000000" pitchFamily="2" charset="0"/>
            </a:endParaRPr>
          </a:p>
        </p:txBody>
      </p:sp>
      <p:sp>
        <p:nvSpPr>
          <p:cNvPr id="71" name="Rectangle 70">
            <a:extLst>
              <a:ext uri="{FF2B5EF4-FFF2-40B4-BE49-F238E27FC236}">
                <a16:creationId xmlns=""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Picture 7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1422400" y="1824691"/>
            <a:ext cx="711200" cy="701885"/>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0</a:t>
            </a:r>
            <a:endParaRPr lang="en-US" sz="2400" b="1" dirty="0"/>
          </a:p>
        </p:txBody>
      </p:sp>
      <p:sp>
        <p:nvSpPr>
          <p:cNvPr id="6" name="Oval 5"/>
          <p:cNvSpPr/>
          <p:nvPr/>
        </p:nvSpPr>
        <p:spPr>
          <a:xfrm>
            <a:off x="1422400" y="4933038"/>
            <a:ext cx="711200" cy="701885"/>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4</a:t>
            </a:r>
            <a:endParaRPr lang="en-US" sz="2400" b="1" dirty="0"/>
          </a:p>
        </p:txBody>
      </p:sp>
      <p:sp>
        <p:nvSpPr>
          <p:cNvPr id="7" name="Oval 6"/>
          <p:cNvSpPr/>
          <p:nvPr/>
        </p:nvSpPr>
        <p:spPr>
          <a:xfrm>
            <a:off x="101600" y="3328730"/>
            <a:ext cx="711200" cy="701885"/>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1</a:t>
            </a:r>
            <a:endParaRPr lang="en-US" sz="2400" b="1" dirty="0"/>
          </a:p>
        </p:txBody>
      </p:sp>
      <p:sp>
        <p:nvSpPr>
          <p:cNvPr id="8" name="Oval 7"/>
          <p:cNvSpPr/>
          <p:nvPr/>
        </p:nvSpPr>
        <p:spPr>
          <a:xfrm>
            <a:off x="1422400" y="3328730"/>
            <a:ext cx="711200" cy="701885"/>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2</a:t>
            </a:r>
            <a:endParaRPr lang="en-US" sz="2400" b="1" dirty="0"/>
          </a:p>
        </p:txBody>
      </p:sp>
      <p:sp>
        <p:nvSpPr>
          <p:cNvPr id="9" name="Oval 8"/>
          <p:cNvSpPr/>
          <p:nvPr/>
        </p:nvSpPr>
        <p:spPr>
          <a:xfrm>
            <a:off x="2743200" y="3328730"/>
            <a:ext cx="711200" cy="701885"/>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3</a:t>
            </a:r>
            <a:endParaRPr lang="en-US" sz="2400" b="1" dirty="0"/>
          </a:p>
        </p:txBody>
      </p:sp>
      <p:cxnSp>
        <p:nvCxnSpPr>
          <p:cNvPr id="10" name="Straight Connector 9"/>
          <p:cNvCxnSpPr>
            <a:stCxn id="5" idx="3"/>
            <a:endCxn id="7" idx="7"/>
          </p:cNvCxnSpPr>
          <p:nvPr/>
        </p:nvCxnSpPr>
        <p:spPr>
          <a:xfrm rot="5400000">
            <a:off x="613734" y="2518700"/>
            <a:ext cx="1007732" cy="81790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1" name="Straight Connector 10"/>
          <p:cNvCxnSpPr>
            <a:stCxn id="6" idx="1"/>
            <a:endCxn id="7" idx="5"/>
          </p:cNvCxnSpPr>
          <p:nvPr/>
        </p:nvCxnSpPr>
        <p:spPr>
          <a:xfrm rot="16200000" flipV="1">
            <a:off x="563599" y="4072873"/>
            <a:ext cx="1108002" cy="81790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2" name="Straight Connector 11"/>
          <p:cNvCxnSpPr>
            <a:stCxn id="9" idx="1"/>
            <a:endCxn id="5" idx="5"/>
          </p:cNvCxnSpPr>
          <p:nvPr/>
        </p:nvCxnSpPr>
        <p:spPr>
          <a:xfrm rot="16200000" flipV="1">
            <a:off x="1934534" y="2518700"/>
            <a:ext cx="1007732" cy="81790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3" name="Straight Connector 12"/>
          <p:cNvCxnSpPr>
            <a:stCxn id="6" idx="7"/>
            <a:endCxn id="9" idx="3"/>
          </p:cNvCxnSpPr>
          <p:nvPr/>
        </p:nvCxnSpPr>
        <p:spPr>
          <a:xfrm rot="5400000" flipH="1" flipV="1">
            <a:off x="1884399" y="4072873"/>
            <a:ext cx="1108002" cy="81790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4" name="Straight Connector 13"/>
          <p:cNvCxnSpPr>
            <a:stCxn id="8" idx="4"/>
            <a:endCxn id="6" idx="0"/>
          </p:cNvCxnSpPr>
          <p:nvPr/>
        </p:nvCxnSpPr>
        <p:spPr>
          <a:xfrm rot="5400000">
            <a:off x="1326789" y="4481813"/>
            <a:ext cx="902423" cy="211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5" name="Straight Connector 14"/>
          <p:cNvCxnSpPr>
            <a:stCxn id="5" idx="4"/>
            <a:endCxn id="8" idx="0"/>
          </p:cNvCxnSpPr>
          <p:nvPr/>
        </p:nvCxnSpPr>
        <p:spPr>
          <a:xfrm rot="5400000">
            <a:off x="1376923" y="2927639"/>
            <a:ext cx="802154" cy="211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39" name="TextBox 38"/>
          <p:cNvSpPr txBox="1"/>
          <p:nvPr/>
        </p:nvSpPr>
        <p:spPr>
          <a:xfrm>
            <a:off x="4572000" y="5500702"/>
            <a:ext cx="6590553" cy="538015"/>
          </a:xfrm>
          <a:prstGeom prst="rect">
            <a:avLst/>
          </a:prstGeom>
          <a:noFill/>
        </p:spPr>
        <p:txBody>
          <a:bodyPr wrap="none" lIns="121332" tIns="60666" rIns="121332" bIns="60666" rtlCol="0">
            <a:spAutoFit/>
          </a:bodyPr>
          <a:lstStyle/>
          <a:p>
            <a:r>
              <a:rPr lang="en-US" sz="2700" b="1" dirty="0" smtClean="0"/>
              <a:t>This is the adjacency list for the given graph.</a:t>
            </a:r>
            <a:endParaRPr lang="en-US" sz="2700" b="1" dirty="0"/>
          </a:p>
        </p:txBody>
      </p:sp>
      <p:sp>
        <p:nvSpPr>
          <p:cNvPr id="30" name="Rectangle 29"/>
          <p:cNvSpPr/>
          <p:nvPr/>
        </p:nvSpPr>
        <p:spPr>
          <a:xfrm>
            <a:off x="4470400" y="2225768"/>
            <a:ext cx="1219200" cy="31083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endParaRPr lang="en-US"/>
          </a:p>
        </p:txBody>
      </p:sp>
      <p:sp>
        <p:nvSpPr>
          <p:cNvPr id="31" name="Rectangle 30"/>
          <p:cNvSpPr/>
          <p:nvPr/>
        </p:nvSpPr>
        <p:spPr>
          <a:xfrm>
            <a:off x="4572000" y="2326038"/>
            <a:ext cx="1016000" cy="501346"/>
          </a:xfrm>
          <a:prstGeom prst="rect">
            <a:avLst/>
          </a:prstGeom>
          <a:solidFill>
            <a:srgbClr val="82EB03"/>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0</a:t>
            </a:r>
            <a:endParaRPr lang="en-US" sz="2700" b="1" dirty="0"/>
          </a:p>
        </p:txBody>
      </p:sp>
      <p:sp>
        <p:nvSpPr>
          <p:cNvPr id="32" name="Rectangle 31"/>
          <p:cNvSpPr/>
          <p:nvPr/>
        </p:nvSpPr>
        <p:spPr>
          <a:xfrm>
            <a:off x="4572000" y="2927653"/>
            <a:ext cx="1016000" cy="501346"/>
          </a:xfrm>
          <a:prstGeom prst="rect">
            <a:avLst/>
          </a:prstGeom>
          <a:solidFill>
            <a:srgbClr val="FF66CC"/>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1</a:t>
            </a:r>
            <a:endParaRPr lang="en-US" sz="2700" b="1" dirty="0"/>
          </a:p>
        </p:txBody>
      </p:sp>
      <p:sp>
        <p:nvSpPr>
          <p:cNvPr id="33" name="Rectangle 32"/>
          <p:cNvSpPr/>
          <p:nvPr/>
        </p:nvSpPr>
        <p:spPr>
          <a:xfrm>
            <a:off x="4572000" y="3529269"/>
            <a:ext cx="1016000" cy="501346"/>
          </a:xfrm>
          <a:prstGeom prst="rect">
            <a:avLst/>
          </a:prstGeom>
          <a:solidFill>
            <a:srgbClr val="0ECCE0"/>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2</a:t>
            </a:r>
            <a:endParaRPr lang="en-US" sz="2700" b="1" dirty="0"/>
          </a:p>
        </p:txBody>
      </p:sp>
      <p:sp>
        <p:nvSpPr>
          <p:cNvPr id="34" name="Rectangle 33"/>
          <p:cNvSpPr/>
          <p:nvPr/>
        </p:nvSpPr>
        <p:spPr>
          <a:xfrm>
            <a:off x="4572000" y="4130884"/>
            <a:ext cx="1016000" cy="501346"/>
          </a:xfrm>
          <a:prstGeom prst="rect">
            <a:avLst/>
          </a:prstGeom>
          <a:solidFill>
            <a:srgbClr val="FF1901"/>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3</a:t>
            </a:r>
            <a:endParaRPr lang="en-US" sz="2700" b="1" dirty="0"/>
          </a:p>
        </p:txBody>
      </p:sp>
      <p:sp>
        <p:nvSpPr>
          <p:cNvPr id="37" name="Rectangle 36"/>
          <p:cNvSpPr/>
          <p:nvPr/>
        </p:nvSpPr>
        <p:spPr>
          <a:xfrm>
            <a:off x="4572000" y="4732500"/>
            <a:ext cx="1016000" cy="501346"/>
          </a:xfrm>
          <a:prstGeom prst="rect">
            <a:avLst/>
          </a:prstGeom>
          <a:solidFill>
            <a:srgbClr val="FF6600"/>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4</a:t>
            </a:r>
            <a:endParaRPr lang="en-US" sz="2700" b="1" dirty="0"/>
          </a:p>
        </p:txBody>
      </p:sp>
      <p:cxnSp>
        <p:nvCxnSpPr>
          <p:cNvPr id="40" name="Straight Arrow Connector 39"/>
          <p:cNvCxnSpPr/>
          <p:nvPr/>
        </p:nvCxnSpPr>
        <p:spPr>
          <a:xfrm>
            <a:off x="5689600" y="2626845"/>
            <a:ext cx="609600" cy="2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1" name="Straight Arrow Connector 40"/>
          <p:cNvCxnSpPr/>
          <p:nvPr/>
        </p:nvCxnSpPr>
        <p:spPr>
          <a:xfrm>
            <a:off x="5689600" y="3226371"/>
            <a:ext cx="609600" cy="2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2" name="Straight Arrow Connector 41"/>
          <p:cNvCxnSpPr/>
          <p:nvPr/>
        </p:nvCxnSpPr>
        <p:spPr>
          <a:xfrm>
            <a:off x="5689600" y="3827987"/>
            <a:ext cx="609600" cy="2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3" name="Straight Arrow Connector 42"/>
          <p:cNvCxnSpPr/>
          <p:nvPr/>
        </p:nvCxnSpPr>
        <p:spPr>
          <a:xfrm>
            <a:off x="5689600" y="4429602"/>
            <a:ext cx="609600" cy="2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4" name="Straight Arrow Connector 43"/>
          <p:cNvCxnSpPr/>
          <p:nvPr/>
        </p:nvCxnSpPr>
        <p:spPr>
          <a:xfrm>
            <a:off x="5689600" y="5031218"/>
            <a:ext cx="609600" cy="2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5" name="TextBox 44"/>
          <p:cNvSpPr txBox="1"/>
          <p:nvPr/>
        </p:nvSpPr>
        <p:spPr>
          <a:xfrm>
            <a:off x="11208397" y="2401160"/>
            <a:ext cx="990431" cy="538015"/>
          </a:xfrm>
          <a:prstGeom prst="rect">
            <a:avLst/>
          </a:prstGeom>
          <a:noFill/>
        </p:spPr>
        <p:txBody>
          <a:bodyPr wrap="none" lIns="121332" tIns="60666" rIns="121332" bIns="60666" rtlCol="0">
            <a:spAutoFit/>
          </a:bodyPr>
          <a:lstStyle/>
          <a:p>
            <a:r>
              <a:rPr lang="en-US" sz="2700" b="1" dirty="0" smtClean="0">
                <a:solidFill>
                  <a:srgbClr val="FF0000"/>
                </a:solidFill>
              </a:rPr>
              <a:t>NULL</a:t>
            </a:r>
            <a:endParaRPr lang="en-US" sz="2700" b="1" dirty="0">
              <a:solidFill>
                <a:srgbClr val="FF0000"/>
              </a:solidFill>
            </a:endParaRPr>
          </a:p>
        </p:txBody>
      </p:sp>
      <p:sp>
        <p:nvSpPr>
          <p:cNvPr id="47" name="TextBox 46"/>
          <p:cNvSpPr txBox="1"/>
          <p:nvPr/>
        </p:nvSpPr>
        <p:spPr>
          <a:xfrm>
            <a:off x="9582797" y="3002776"/>
            <a:ext cx="990431" cy="538015"/>
          </a:xfrm>
          <a:prstGeom prst="rect">
            <a:avLst/>
          </a:prstGeom>
          <a:noFill/>
        </p:spPr>
        <p:txBody>
          <a:bodyPr wrap="none" lIns="121332" tIns="60666" rIns="121332" bIns="60666" rtlCol="0">
            <a:spAutoFit/>
          </a:bodyPr>
          <a:lstStyle/>
          <a:p>
            <a:r>
              <a:rPr lang="en-US" sz="2700" b="1" dirty="0" smtClean="0">
                <a:solidFill>
                  <a:srgbClr val="FF0000"/>
                </a:solidFill>
              </a:rPr>
              <a:t>NULL</a:t>
            </a:r>
            <a:endParaRPr lang="en-US" sz="2700" b="1" dirty="0">
              <a:solidFill>
                <a:srgbClr val="FF0000"/>
              </a:solidFill>
            </a:endParaRPr>
          </a:p>
        </p:txBody>
      </p:sp>
      <p:sp>
        <p:nvSpPr>
          <p:cNvPr id="35" name="Rectangle 34"/>
          <p:cNvSpPr/>
          <p:nvPr/>
        </p:nvSpPr>
        <p:spPr>
          <a:xfrm>
            <a:off x="7924800" y="2927653"/>
            <a:ext cx="1016000" cy="501346"/>
          </a:xfrm>
          <a:prstGeom prst="rect">
            <a:avLst/>
          </a:prstGeom>
          <a:solidFill>
            <a:srgbClr val="82EB03"/>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0</a:t>
            </a:r>
            <a:endParaRPr lang="en-US" sz="2700" b="1" dirty="0"/>
          </a:p>
        </p:txBody>
      </p:sp>
      <p:cxnSp>
        <p:nvCxnSpPr>
          <p:cNvPr id="36" name="Straight Arrow Connector 35"/>
          <p:cNvCxnSpPr/>
          <p:nvPr/>
        </p:nvCxnSpPr>
        <p:spPr>
          <a:xfrm>
            <a:off x="8940800" y="3228461"/>
            <a:ext cx="609600" cy="2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8" name="Rectangle 37"/>
          <p:cNvSpPr/>
          <p:nvPr/>
        </p:nvSpPr>
        <p:spPr>
          <a:xfrm>
            <a:off x="9582797" y="2326038"/>
            <a:ext cx="1016000" cy="501346"/>
          </a:xfrm>
          <a:prstGeom prst="rect">
            <a:avLst/>
          </a:prstGeom>
          <a:solidFill>
            <a:srgbClr val="FF66CC"/>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1</a:t>
            </a:r>
            <a:endParaRPr lang="en-US" sz="2700" b="1" dirty="0"/>
          </a:p>
        </p:txBody>
      </p:sp>
      <p:cxnSp>
        <p:nvCxnSpPr>
          <p:cNvPr id="46" name="Straight Arrow Connector 45"/>
          <p:cNvCxnSpPr/>
          <p:nvPr/>
        </p:nvCxnSpPr>
        <p:spPr>
          <a:xfrm>
            <a:off x="10598797" y="2626845"/>
            <a:ext cx="609600" cy="2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51" name="Rectangle 50"/>
          <p:cNvSpPr/>
          <p:nvPr/>
        </p:nvSpPr>
        <p:spPr>
          <a:xfrm>
            <a:off x="7924800" y="2326038"/>
            <a:ext cx="1016000" cy="501346"/>
          </a:xfrm>
          <a:prstGeom prst="rect">
            <a:avLst/>
          </a:prstGeom>
          <a:solidFill>
            <a:srgbClr val="0ECCE0"/>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2</a:t>
            </a:r>
            <a:endParaRPr lang="en-US" sz="2700" b="1" dirty="0"/>
          </a:p>
        </p:txBody>
      </p:sp>
      <p:cxnSp>
        <p:nvCxnSpPr>
          <p:cNvPr id="52" name="Straight Arrow Connector 51"/>
          <p:cNvCxnSpPr/>
          <p:nvPr/>
        </p:nvCxnSpPr>
        <p:spPr>
          <a:xfrm>
            <a:off x="8940800" y="2624755"/>
            <a:ext cx="609600" cy="2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53" name="TextBox 52"/>
          <p:cNvSpPr txBox="1"/>
          <p:nvPr/>
        </p:nvSpPr>
        <p:spPr>
          <a:xfrm>
            <a:off x="9582797" y="3604391"/>
            <a:ext cx="990431" cy="538015"/>
          </a:xfrm>
          <a:prstGeom prst="rect">
            <a:avLst/>
          </a:prstGeom>
          <a:noFill/>
        </p:spPr>
        <p:txBody>
          <a:bodyPr wrap="none" lIns="121332" tIns="60666" rIns="121332" bIns="60666" rtlCol="0">
            <a:spAutoFit/>
          </a:bodyPr>
          <a:lstStyle/>
          <a:p>
            <a:r>
              <a:rPr lang="en-US" sz="2700" b="1" dirty="0" smtClean="0">
                <a:solidFill>
                  <a:srgbClr val="FF0000"/>
                </a:solidFill>
              </a:rPr>
              <a:t>NULL</a:t>
            </a:r>
            <a:endParaRPr lang="en-US" sz="2700" b="1" dirty="0">
              <a:solidFill>
                <a:srgbClr val="FF0000"/>
              </a:solidFill>
            </a:endParaRPr>
          </a:p>
        </p:txBody>
      </p:sp>
      <p:sp>
        <p:nvSpPr>
          <p:cNvPr id="54" name="Rectangle 53"/>
          <p:cNvSpPr/>
          <p:nvPr/>
        </p:nvSpPr>
        <p:spPr>
          <a:xfrm>
            <a:off x="7924800" y="3529269"/>
            <a:ext cx="1016000" cy="501346"/>
          </a:xfrm>
          <a:prstGeom prst="rect">
            <a:avLst/>
          </a:prstGeom>
          <a:solidFill>
            <a:srgbClr val="82EB03"/>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0</a:t>
            </a:r>
            <a:endParaRPr lang="en-US" sz="2700" b="1" dirty="0"/>
          </a:p>
        </p:txBody>
      </p:sp>
      <p:cxnSp>
        <p:nvCxnSpPr>
          <p:cNvPr id="55" name="Straight Arrow Connector 54"/>
          <p:cNvCxnSpPr/>
          <p:nvPr/>
        </p:nvCxnSpPr>
        <p:spPr>
          <a:xfrm>
            <a:off x="8940800" y="3830076"/>
            <a:ext cx="609600" cy="2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8" name="Rectangle 47"/>
          <p:cNvSpPr/>
          <p:nvPr/>
        </p:nvSpPr>
        <p:spPr>
          <a:xfrm>
            <a:off x="6299200" y="2326038"/>
            <a:ext cx="1016000" cy="501346"/>
          </a:xfrm>
          <a:prstGeom prst="rect">
            <a:avLst/>
          </a:prstGeom>
          <a:solidFill>
            <a:srgbClr val="FF1901"/>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3</a:t>
            </a:r>
            <a:endParaRPr lang="en-US" sz="2700" b="1" dirty="0"/>
          </a:p>
        </p:txBody>
      </p:sp>
      <p:cxnSp>
        <p:nvCxnSpPr>
          <p:cNvPr id="56" name="Straight Arrow Connector 55"/>
          <p:cNvCxnSpPr/>
          <p:nvPr/>
        </p:nvCxnSpPr>
        <p:spPr>
          <a:xfrm>
            <a:off x="7315200" y="2626845"/>
            <a:ext cx="609600" cy="2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57" name="TextBox 56"/>
          <p:cNvSpPr txBox="1"/>
          <p:nvPr/>
        </p:nvSpPr>
        <p:spPr>
          <a:xfrm>
            <a:off x="9582797" y="4206007"/>
            <a:ext cx="990431" cy="538015"/>
          </a:xfrm>
          <a:prstGeom prst="rect">
            <a:avLst/>
          </a:prstGeom>
          <a:noFill/>
        </p:spPr>
        <p:txBody>
          <a:bodyPr wrap="none" lIns="121332" tIns="60666" rIns="121332" bIns="60666" rtlCol="0">
            <a:spAutoFit/>
          </a:bodyPr>
          <a:lstStyle/>
          <a:p>
            <a:r>
              <a:rPr lang="en-US" sz="2700" b="1" dirty="0" smtClean="0">
                <a:solidFill>
                  <a:srgbClr val="FF0000"/>
                </a:solidFill>
              </a:rPr>
              <a:t>NULL</a:t>
            </a:r>
            <a:endParaRPr lang="en-US" sz="2700" b="1" dirty="0">
              <a:solidFill>
                <a:srgbClr val="FF0000"/>
              </a:solidFill>
            </a:endParaRPr>
          </a:p>
        </p:txBody>
      </p:sp>
      <p:sp>
        <p:nvSpPr>
          <p:cNvPr id="58" name="Rectangle 57"/>
          <p:cNvSpPr/>
          <p:nvPr/>
        </p:nvSpPr>
        <p:spPr>
          <a:xfrm>
            <a:off x="7924800" y="4130884"/>
            <a:ext cx="1016000" cy="501346"/>
          </a:xfrm>
          <a:prstGeom prst="rect">
            <a:avLst/>
          </a:prstGeom>
          <a:solidFill>
            <a:srgbClr val="82EB03"/>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0</a:t>
            </a:r>
            <a:endParaRPr lang="en-US" sz="2700" b="1" dirty="0"/>
          </a:p>
        </p:txBody>
      </p:sp>
      <p:cxnSp>
        <p:nvCxnSpPr>
          <p:cNvPr id="59" name="Straight Arrow Connector 58"/>
          <p:cNvCxnSpPr/>
          <p:nvPr/>
        </p:nvCxnSpPr>
        <p:spPr>
          <a:xfrm>
            <a:off x="8940800" y="4431692"/>
            <a:ext cx="609600" cy="2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9" name="Rectangle 48"/>
          <p:cNvSpPr/>
          <p:nvPr/>
        </p:nvSpPr>
        <p:spPr>
          <a:xfrm>
            <a:off x="6299200" y="2927653"/>
            <a:ext cx="1016000" cy="501346"/>
          </a:xfrm>
          <a:prstGeom prst="rect">
            <a:avLst/>
          </a:prstGeom>
          <a:solidFill>
            <a:srgbClr val="FF6600"/>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4</a:t>
            </a:r>
            <a:endParaRPr lang="en-US" sz="2700" b="1" dirty="0"/>
          </a:p>
        </p:txBody>
      </p:sp>
      <p:cxnSp>
        <p:nvCxnSpPr>
          <p:cNvPr id="60" name="Straight Arrow Connector 59"/>
          <p:cNvCxnSpPr/>
          <p:nvPr/>
        </p:nvCxnSpPr>
        <p:spPr>
          <a:xfrm>
            <a:off x="7315200" y="3228461"/>
            <a:ext cx="609600" cy="2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50" name="Rectangle 49"/>
          <p:cNvSpPr/>
          <p:nvPr/>
        </p:nvSpPr>
        <p:spPr>
          <a:xfrm>
            <a:off x="6299200" y="3529269"/>
            <a:ext cx="1016000" cy="501346"/>
          </a:xfrm>
          <a:prstGeom prst="rect">
            <a:avLst/>
          </a:prstGeom>
          <a:solidFill>
            <a:srgbClr val="FF6600"/>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4</a:t>
            </a:r>
            <a:endParaRPr lang="en-US" sz="2700" b="1" dirty="0"/>
          </a:p>
        </p:txBody>
      </p:sp>
      <p:cxnSp>
        <p:nvCxnSpPr>
          <p:cNvPr id="61" name="Straight Arrow Connector 60"/>
          <p:cNvCxnSpPr/>
          <p:nvPr/>
        </p:nvCxnSpPr>
        <p:spPr>
          <a:xfrm>
            <a:off x="7315200" y="3830076"/>
            <a:ext cx="609600" cy="2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62" name="Rectangle 61"/>
          <p:cNvSpPr/>
          <p:nvPr/>
        </p:nvSpPr>
        <p:spPr>
          <a:xfrm>
            <a:off x="6299200" y="4130884"/>
            <a:ext cx="1016000" cy="501346"/>
          </a:xfrm>
          <a:prstGeom prst="rect">
            <a:avLst/>
          </a:prstGeom>
          <a:solidFill>
            <a:srgbClr val="FF6600"/>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4</a:t>
            </a:r>
            <a:endParaRPr lang="en-US" sz="2700" b="1" dirty="0"/>
          </a:p>
        </p:txBody>
      </p:sp>
      <p:cxnSp>
        <p:nvCxnSpPr>
          <p:cNvPr id="63" name="Straight Arrow Connector 62"/>
          <p:cNvCxnSpPr/>
          <p:nvPr/>
        </p:nvCxnSpPr>
        <p:spPr>
          <a:xfrm>
            <a:off x="7315200" y="4431692"/>
            <a:ext cx="609600" cy="2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64" name="TextBox 63"/>
          <p:cNvSpPr txBox="1"/>
          <p:nvPr/>
        </p:nvSpPr>
        <p:spPr>
          <a:xfrm>
            <a:off x="11208397" y="4807622"/>
            <a:ext cx="990431" cy="538015"/>
          </a:xfrm>
          <a:prstGeom prst="rect">
            <a:avLst/>
          </a:prstGeom>
          <a:noFill/>
        </p:spPr>
        <p:txBody>
          <a:bodyPr wrap="none" lIns="121332" tIns="60666" rIns="121332" bIns="60666" rtlCol="0">
            <a:spAutoFit/>
          </a:bodyPr>
          <a:lstStyle/>
          <a:p>
            <a:r>
              <a:rPr lang="en-US" sz="2700" b="1" dirty="0" smtClean="0">
                <a:solidFill>
                  <a:srgbClr val="FF0000"/>
                </a:solidFill>
              </a:rPr>
              <a:t>NULL</a:t>
            </a:r>
            <a:endParaRPr lang="en-US" sz="2700" b="1" dirty="0">
              <a:solidFill>
                <a:srgbClr val="FF0000"/>
              </a:solidFill>
            </a:endParaRPr>
          </a:p>
        </p:txBody>
      </p:sp>
      <p:sp>
        <p:nvSpPr>
          <p:cNvPr id="65" name="Rectangle 64"/>
          <p:cNvSpPr/>
          <p:nvPr/>
        </p:nvSpPr>
        <p:spPr>
          <a:xfrm>
            <a:off x="9582797" y="4732500"/>
            <a:ext cx="1016000" cy="501346"/>
          </a:xfrm>
          <a:prstGeom prst="rect">
            <a:avLst/>
          </a:prstGeom>
          <a:solidFill>
            <a:srgbClr val="FF66CC"/>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1</a:t>
            </a:r>
            <a:endParaRPr lang="en-US" sz="2700" b="1" dirty="0"/>
          </a:p>
        </p:txBody>
      </p:sp>
      <p:cxnSp>
        <p:nvCxnSpPr>
          <p:cNvPr id="66" name="Straight Arrow Connector 65"/>
          <p:cNvCxnSpPr/>
          <p:nvPr/>
        </p:nvCxnSpPr>
        <p:spPr>
          <a:xfrm>
            <a:off x="10598797" y="5033307"/>
            <a:ext cx="609600" cy="2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67" name="Rectangle 66"/>
          <p:cNvSpPr/>
          <p:nvPr/>
        </p:nvSpPr>
        <p:spPr>
          <a:xfrm>
            <a:off x="7924800" y="4732500"/>
            <a:ext cx="1016000" cy="501346"/>
          </a:xfrm>
          <a:prstGeom prst="rect">
            <a:avLst/>
          </a:prstGeom>
          <a:solidFill>
            <a:srgbClr val="0ECCE0"/>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2</a:t>
            </a:r>
            <a:endParaRPr lang="en-US" sz="2700" b="1" dirty="0"/>
          </a:p>
        </p:txBody>
      </p:sp>
      <p:cxnSp>
        <p:nvCxnSpPr>
          <p:cNvPr id="68" name="Straight Arrow Connector 67"/>
          <p:cNvCxnSpPr/>
          <p:nvPr/>
        </p:nvCxnSpPr>
        <p:spPr>
          <a:xfrm>
            <a:off x="8940800" y="5031218"/>
            <a:ext cx="609600" cy="2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4" name="Rectangle 73"/>
          <p:cNvSpPr/>
          <p:nvPr/>
        </p:nvSpPr>
        <p:spPr>
          <a:xfrm>
            <a:off x="6299200" y="4732500"/>
            <a:ext cx="1016000" cy="501346"/>
          </a:xfrm>
          <a:prstGeom prst="rect">
            <a:avLst/>
          </a:prstGeom>
          <a:solidFill>
            <a:srgbClr val="FF1901"/>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3</a:t>
            </a:r>
            <a:endParaRPr lang="en-US" sz="2700" b="1" dirty="0"/>
          </a:p>
        </p:txBody>
      </p:sp>
      <p:cxnSp>
        <p:nvCxnSpPr>
          <p:cNvPr id="75" name="Straight Arrow Connector 74"/>
          <p:cNvCxnSpPr/>
          <p:nvPr/>
        </p:nvCxnSpPr>
        <p:spPr>
          <a:xfrm>
            <a:off x="7315200" y="5033307"/>
            <a:ext cx="609600" cy="20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0" name="TextBox 69">
            <a:extLst>
              <a:ext uri="{FF2B5EF4-FFF2-40B4-BE49-F238E27FC236}">
                <a16:creationId xmlns="" xmlns:a16="http://schemas.microsoft.com/office/drawing/2014/main" id="{AA635DAA-35C4-4438-9D75-515C2C193139}"/>
              </a:ext>
            </a:extLst>
          </p:cNvPr>
          <p:cNvSpPr txBox="1"/>
          <p:nvPr/>
        </p:nvSpPr>
        <p:spPr>
          <a:xfrm>
            <a:off x="526224" y="769163"/>
            <a:ext cx="11136326" cy="830997"/>
          </a:xfrm>
          <a:prstGeom prst="rect">
            <a:avLst/>
          </a:prstGeom>
          <a:noFill/>
        </p:spPr>
        <p:txBody>
          <a:bodyPr wrap="square" rtlCol="0">
            <a:spAutoFit/>
          </a:bodyPr>
          <a:lstStyle/>
          <a:p>
            <a:r>
              <a:rPr lang="en-US" sz="4800" b="1" dirty="0" smtClean="0">
                <a:latin typeface="Nunito Sans" panose="00000500000000000000" pitchFamily="2" charset="0"/>
              </a:rPr>
              <a:t>Adjacency list</a:t>
            </a:r>
            <a:endParaRPr lang="en-US" sz="4500" b="1" dirty="0">
              <a:latin typeface="Nunito Sans" panose="00000500000000000000" pitchFamily="2" charset="0"/>
            </a:endParaRPr>
          </a:p>
        </p:txBody>
      </p:sp>
      <p:sp>
        <p:nvSpPr>
          <p:cNvPr id="71" name="Rectangle 70">
            <a:extLst>
              <a:ext uri="{FF2B5EF4-FFF2-40B4-BE49-F238E27FC236}">
                <a16:creationId xmlns=""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Picture 7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z="2800" dirty="0" smtClean="0"/>
              <a:t>		</a:t>
            </a:r>
          </a:p>
          <a:p>
            <a:pPr>
              <a:buNone/>
            </a:pPr>
            <a:r>
              <a:rPr lang="en-US" sz="2800" dirty="0" smtClean="0"/>
              <a:t>				</a:t>
            </a:r>
            <a:endParaRPr lang="en-US" sz="2800" dirty="0" smtClean="0"/>
          </a:p>
          <a:p>
            <a:pPr marL="2228850" lvl="4" indent="-514350">
              <a:buFont typeface="+mj-lt"/>
              <a:buAutoNum type="arabicParenR"/>
            </a:pPr>
            <a:r>
              <a:rPr lang="en-US" sz="2800" b="1" dirty="0" smtClean="0"/>
              <a:t>Depth </a:t>
            </a:r>
            <a:r>
              <a:rPr lang="en-US" sz="2800" b="1" dirty="0" smtClean="0"/>
              <a:t>First Search (DFS) </a:t>
            </a:r>
            <a:r>
              <a:rPr lang="en-US" sz="2800" b="1" dirty="0" smtClean="0"/>
              <a:t>algorithm</a:t>
            </a:r>
            <a:r>
              <a:rPr lang="en-US" sz="2800" dirty="0" smtClean="0"/>
              <a:t>.</a:t>
            </a:r>
          </a:p>
          <a:p>
            <a:pPr marL="2228850" lvl="4" indent="-514350">
              <a:buFont typeface="+mj-lt"/>
              <a:buAutoNum type="arabicParenR"/>
            </a:pPr>
            <a:endParaRPr lang="en-US" sz="2800" dirty="0" smtClean="0"/>
          </a:p>
          <a:p>
            <a:pPr marL="2228850" lvl="4" indent="-514350">
              <a:buFont typeface="+mj-lt"/>
              <a:buAutoNum type="arabicParenR"/>
            </a:pPr>
            <a:r>
              <a:rPr lang="en-US" sz="2800" b="1" dirty="0" smtClean="0"/>
              <a:t>Breadth </a:t>
            </a:r>
            <a:r>
              <a:rPr lang="en-US" sz="2800" b="1" dirty="0" smtClean="0"/>
              <a:t>First Search (BFS) algorithm.</a:t>
            </a:r>
            <a:endParaRPr lang="en-US" sz="2800" b="1" dirty="0"/>
          </a:p>
        </p:txBody>
      </p:sp>
      <p:sp>
        <p:nvSpPr>
          <p:cNvPr id="5" name="TextBox 4">
            <a:extLst>
              <a:ext uri="{FF2B5EF4-FFF2-40B4-BE49-F238E27FC236}">
                <a16:creationId xmlns="" xmlns:a16="http://schemas.microsoft.com/office/drawing/2014/main" id="{AA635DAA-35C4-4438-9D75-515C2C193139}"/>
              </a:ext>
            </a:extLst>
          </p:cNvPr>
          <p:cNvSpPr txBox="1"/>
          <p:nvPr/>
        </p:nvSpPr>
        <p:spPr>
          <a:xfrm>
            <a:off x="526224" y="769163"/>
            <a:ext cx="11136326" cy="830997"/>
          </a:xfrm>
          <a:prstGeom prst="rect">
            <a:avLst/>
          </a:prstGeom>
          <a:noFill/>
        </p:spPr>
        <p:txBody>
          <a:bodyPr wrap="square" rtlCol="0">
            <a:spAutoFit/>
          </a:bodyPr>
          <a:lstStyle/>
          <a:p>
            <a:r>
              <a:rPr lang="en-US" sz="4800" b="1" dirty="0" smtClean="0">
                <a:latin typeface="Nunito Sans" panose="00000500000000000000" pitchFamily="2" charset="0"/>
              </a:rPr>
              <a:t>Types of Traversals</a:t>
            </a:r>
            <a:endParaRPr lang="en-US" sz="4500" b="1" dirty="0">
              <a:latin typeface="Nunito Sans" panose="00000500000000000000" pitchFamily="2" charset="0"/>
            </a:endParaRPr>
          </a:p>
        </p:txBody>
      </p:sp>
      <p:sp>
        <p:nvSpPr>
          <p:cNvPr id="6" name="Rectangle 5">
            <a:extLst>
              <a:ext uri="{FF2B5EF4-FFF2-40B4-BE49-F238E27FC236}">
                <a16:creationId xmlns=""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400" y="1534858"/>
            <a:ext cx="4975220" cy="5037414"/>
          </a:xfrm>
        </p:spPr>
        <p:txBody>
          <a:bodyPr>
            <a:normAutofit/>
          </a:bodyPr>
          <a:lstStyle/>
          <a:p>
            <a:pPr marL="682491" indent="-682491">
              <a:buNone/>
            </a:pPr>
            <a:r>
              <a:rPr lang="en-US" dirty="0" smtClean="0"/>
              <a:t>  1)(DFS) algorithm traverses a graph in a depth ward motion </a:t>
            </a:r>
          </a:p>
          <a:p>
            <a:pPr marL="682491" indent="-682491">
              <a:buAutoNum type="arabicParenR"/>
            </a:pPr>
            <a:endParaRPr lang="en-US" dirty="0" smtClean="0"/>
          </a:p>
          <a:p>
            <a:pPr>
              <a:buNone/>
            </a:pPr>
            <a:r>
              <a:rPr lang="en-US" dirty="0" smtClean="0"/>
              <a:t>  2)Uses a stack to remember to get the next vertex to start a search, when a dead end occurs in any iteration.</a:t>
            </a:r>
            <a:endParaRPr lang="en-US" dirty="0"/>
          </a:p>
        </p:txBody>
      </p:sp>
      <p:sp>
        <p:nvSpPr>
          <p:cNvPr id="22" name="Oval 21"/>
          <p:cNvSpPr/>
          <p:nvPr/>
        </p:nvSpPr>
        <p:spPr>
          <a:xfrm>
            <a:off x="8940800" y="821998"/>
            <a:ext cx="609600" cy="601616"/>
          </a:xfrm>
          <a:prstGeom prst="ellipse">
            <a:avLst/>
          </a:prstGeom>
          <a:solidFill>
            <a:schemeClr val="tx1"/>
          </a:solidFill>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S</a:t>
            </a:r>
            <a:endParaRPr lang="en-US" sz="2400" b="1" dirty="0"/>
          </a:p>
        </p:txBody>
      </p:sp>
      <p:sp>
        <p:nvSpPr>
          <p:cNvPr id="23" name="Oval 22"/>
          <p:cNvSpPr/>
          <p:nvPr/>
        </p:nvSpPr>
        <p:spPr>
          <a:xfrm>
            <a:off x="7518400" y="2326037"/>
            <a:ext cx="609600" cy="601616"/>
          </a:xfrm>
          <a:prstGeom prst="ellipse">
            <a:avLst/>
          </a:prstGeom>
          <a:solidFill>
            <a:schemeClr val="tx1"/>
          </a:solidFill>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A</a:t>
            </a:r>
            <a:endParaRPr lang="en-US" sz="2400" b="1" dirty="0"/>
          </a:p>
        </p:txBody>
      </p:sp>
      <p:sp>
        <p:nvSpPr>
          <p:cNvPr id="24" name="Oval 23"/>
          <p:cNvSpPr/>
          <p:nvPr/>
        </p:nvSpPr>
        <p:spPr>
          <a:xfrm>
            <a:off x="8940800" y="2326037"/>
            <a:ext cx="609600" cy="601616"/>
          </a:xfrm>
          <a:prstGeom prst="ellipse">
            <a:avLst/>
          </a:prstGeom>
          <a:solidFill>
            <a:schemeClr val="tx1"/>
          </a:solidFill>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B</a:t>
            </a:r>
            <a:endParaRPr lang="en-US" sz="2400" b="1" dirty="0"/>
          </a:p>
        </p:txBody>
      </p:sp>
      <p:sp>
        <p:nvSpPr>
          <p:cNvPr id="25" name="Oval 24"/>
          <p:cNvSpPr/>
          <p:nvPr/>
        </p:nvSpPr>
        <p:spPr>
          <a:xfrm>
            <a:off x="10464800" y="2326037"/>
            <a:ext cx="609600" cy="601616"/>
          </a:xfrm>
          <a:prstGeom prst="ellipse">
            <a:avLst/>
          </a:prstGeom>
          <a:solidFill>
            <a:schemeClr val="tx1"/>
          </a:solidFill>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C</a:t>
            </a:r>
            <a:endParaRPr lang="en-US" sz="2400" b="1" dirty="0"/>
          </a:p>
        </p:txBody>
      </p:sp>
      <p:sp>
        <p:nvSpPr>
          <p:cNvPr id="26" name="Oval 25"/>
          <p:cNvSpPr/>
          <p:nvPr/>
        </p:nvSpPr>
        <p:spPr>
          <a:xfrm>
            <a:off x="10464800" y="4030615"/>
            <a:ext cx="609600" cy="601616"/>
          </a:xfrm>
          <a:prstGeom prst="ellipse">
            <a:avLst/>
          </a:prstGeom>
          <a:solidFill>
            <a:schemeClr val="tx1"/>
          </a:solidFill>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F</a:t>
            </a:r>
            <a:endParaRPr lang="en-US" sz="2400" b="1" dirty="0"/>
          </a:p>
        </p:txBody>
      </p:sp>
      <p:sp>
        <p:nvSpPr>
          <p:cNvPr id="27" name="Oval 26"/>
          <p:cNvSpPr/>
          <p:nvPr/>
        </p:nvSpPr>
        <p:spPr>
          <a:xfrm>
            <a:off x="8940800" y="4030615"/>
            <a:ext cx="609600" cy="601616"/>
          </a:xfrm>
          <a:prstGeom prst="ellipse">
            <a:avLst/>
          </a:prstGeom>
          <a:solidFill>
            <a:schemeClr val="tx1"/>
          </a:solidFill>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E</a:t>
            </a:r>
            <a:endParaRPr lang="en-US" sz="2400" b="1" dirty="0"/>
          </a:p>
        </p:txBody>
      </p:sp>
      <p:sp>
        <p:nvSpPr>
          <p:cNvPr id="28" name="Oval 27"/>
          <p:cNvSpPr/>
          <p:nvPr/>
        </p:nvSpPr>
        <p:spPr>
          <a:xfrm>
            <a:off x="7518400" y="4030615"/>
            <a:ext cx="609600" cy="601616"/>
          </a:xfrm>
          <a:prstGeom prst="ellipse">
            <a:avLst/>
          </a:prstGeom>
          <a:solidFill>
            <a:schemeClr val="tx1"/>
          </a:solidFill>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D</a:t>
            </a:r>
            <a:endParaRPr lang="en-US" sz="2400" b="1" dirty="0"/>
          </a:p>
        </p:txBody>
      </p:sp>
      <p:sp>
        <p:nvSpPr>
          <p:cNvPr id="29" name="Oval 28"/>
          <p:cNvSpPr/>
          <p:nvPr/>
        </p:nvSpPr>
        <p:spPr>
          <a:xfrm>
            <a:off x="8940800" y="5534653"/>
            <a:ext cx="609600" cy="601616"/>
          </a:xfrm>
          <a:prstGeom prst="ellipse">
            <a:avLst/>
          </a:prstGeom>
          <a:solidFill>
            <a:schemeClr val="tx1"/>
          </a:solidFill>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G</a:t>
            </a:r>
            <a:endParaRPr lang="en-US" sz="2400" b="1" dirty="0"/>
          </a:p>
        </p:txBody>
      </p:sp>
      <p:cxnSp>
        <p:nvCxnSpPr>
          <p:cNvPr id="31" name="Straight Connector 30"/>
          <p:cNvCxnSpPr>
            <a:stCxn id="22" idx="3"/>
            <a:endCxn id="23" idx="7"/>
          </p:cNvCxnSpPr>
          <p:nvPr/>
        </p:nvCxnSpPr>
        <p:spPr>
          <a:xfrm rot="5400000">
            <a:off x="7995085" y="1379152"/>
            <a:ext cx="1078631" cy="991347"/>
          </a:xfrm>
          <a:prstGeom prst="line">
            <a:avLst/>
          </a:prstGeom>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32" name="Straight Connector 31"/>
          <p:cNvCxnSpPr>
            <a:stCxn id="22" idx="4"/>
            <a:endCxn id="24" idx="0"/>
          </p:cNvCxnSpPr>
          <p:nvPr/>
        </p:nvCxnSpPr>
        <p:spPr>
          <a:xfrm rot="5400000">
            <a:off x="8794389" y="1874812"/>
            <a:ext cx="902423" cy="2117"/>
          </a:xfrm>
          <a:prstGeom prst="line">
            <a:avLst/>
          </a:prstGeom>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36" name="Straight Connector 35"/>
          <p:cNvCxnSpPr>
            <a:stCxn id="22" idx="5"/>
            <a:endCxn id="25" idx="1"/>
          </p:cNvCxnSpPr>
          <p:nvPr/>
        </p:nvCxnSpPr>
        <p:spPr>
          <a:xfrm rot="16200000" flipH="1">
            <a:off x="9468285" y="1328352"/>
            <a:ext cx="1078631" cy="1092947"/>
          </a:xfrm>
          <a:prstGeom prst="line">
            <a:avLst/>
          </a:prstGeom>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39" name="Straight Connector 38"/>
          <p:cNvCxnSpPr>
            <a:stCxn id="24" idx="4"/>
          </p:cNvCxnSpPr>
          <p:nvPr/>
        </p:nvCxnSpPr>
        <p:spPr>
          <a:xfrm rot="5400000">
            <a:off x="8694119" y="3479120"/>
            <a:ext cx="1102962" cy="2117"/>
          </a:xfrm>
          <a:prstGeom prst="line">
            <a:avLst/>
          </a:prstGeom>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42" name="Straight Connector 41"/>
          <p:cNvCxnSpPr/>
          <p:nvPr/>
        </p:nvCxnSpPr>
        <p:spPr>
          <a:xfrm rot="5400000">
            <a:off x="7272778" y="3478075"/>
            <a:ext cx="1102962" cy="2117"/>
          </a:xfrm>
          <a:prstGeom prst="line">
            <a:avLst/>
          </a:prstGeom>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43" name="Straight Connector 42"/>
          <p:cNvCxnSpPr/>
          <p:nvPr/>
        </p:nvCxnSpPr>
        <p:spPr>
          <a:xfrm rot="5400000">
            <a:off x="10217060" y="3478075"/>
            <a:ext cx="1102962" cy="2117"/>
          </a:xfrm>
          <a:prstGeom prst="line">
            <a:avLst/>
          </a:prstGeom>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44" name="Straight Connector 43"/>
          <p:cNvCxnSpPr>
            <a:stCxn id="27" idx="4"/>
          </p:cNvCxnSpPr>
          <p:nvPr/>
        </p:nvCxnSpPr>
        <p:spPr>
          <a:xfrm rot="5400000">
            <a:off x="8794389" y="5083428"/>
            <a:ext cx="902423" cy="2117"/>
          </a:xfrm>
          <a:prstGeom prst="line">
            <a:avLst/>
          </a:prstGeom>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47" name="Straight Connector 46"/>
          <p:cNvCxnSpPr>
            <a:stCxn id="28" idx="5"/>
            <a:endCxn id="29" idx="1"/>
          </p:cNvCxnSpPr>
          <p:nvPr/>
        </p:nvCxnSpPr>
        <p:spPr>
          <a:xfrm rot="16200000" flipH="1">
            <a:off x="7995085" y="4587769"/>
            <a:ext cx="1078631" cy="991347"/>
          </a:xfrm>
          <a:prstGeom prst="line">
            <a:avLst/>
          </a:prstGeom>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48" name="Straight Connector 47"/>
          <p:cNvCxnSpPr>
            <a:stCxn id="26" idx="3"/>
            <a:endCxn id="29" idx="7"/>
          </p:cNvCxnSpPr>
          <p:nvPr/>
        </p:nvCxnSpPr>
        <p:spPr>
          <a:xfrm rot="5400000">
            <a:off x="9468285" y="4536969"/>
            <a:ext cx="1078631" cy="1092947"/>
          </a:xfrm>
          <a:prstGeom prst="line">
            <a:avLst/>
          </a:prstGeom>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33" name="TextBox 32">
            <a:extLst>
              <a:ext uri="{FF2B5EF4-FFF2-40B4-BE49-F238E27FC236}">
                <a16:creationId xmlns="" xmlns:a16="http://schemas.microsoft.com/office/drawing/2014/main" id="{AA635DAA-35C4-4438-9D75-515C2C193139}"/>
              </a:ext>
            </a:extLst>
          </p:cNvPr>
          <p:cNvSpPr txBox="1"/>
          <p:nvPr/>
        </p:nvSpPr>
        <p:spPr>
          <a:xfrm>
            <a:off x="526224" y="769163"/>
            <a:ext cx="11136326" cy="830997"/>
          </a:xfrm>
          <a:prstGeom prst="rect">
            <a:avLst/>
          </a:prstGeom>
          <a:noFill/>
        </p:spPr>
        <p:txBody>
          <a:bodyPr wrap="square" rtlCol="0">
            <a:spAutoFit/>
          </a:bodyPr>
          <a:lstStyle/>
          <a:p>
            <a:r>
              <a:rPr lang="en-US" sz="4800" b="1" dirty="0" smtClean="0">
                <a:latin typeface="Nunito Sans" panose="00000500000000000000" pitchFamily="2" charset="0"/>
              </a:rPr>
              <a:t>DFS</a:t>
            </a:r>
            <a:endParaRPr lang="en-US" sz="4500" b="1" dirty="0">
              <a:latin typeface="Nunito Sans" panose="00000500000000000000" pitchFamily="2" charset="0"/>
            </a:endParaRPr>
          </a:p>
        </p:txBody>
      </p:sp>
      <p:sp>
        <p:nvSpPr>
          <p:cNvPr id="34" name="Rectangle 33">
            <a:extLst>
              <a:ext uri="{FF2B5EF4-FFF2-40B4-BE49-F238E27FC236}">
                <a16:creationId xmlns=""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
        <p:nvSpPr>
          <p:cNvPr id="87" name="Content Placeholder 2"/>
          <p:cNvSpPr>
            <a:spLocks noGrp="1"/>
          </p:cNvSpPr>
          <p:nvPr>
            <p:ph idx="1"/>
          </p:nvPr>
        </p:nvSpPr>
        <p:spPr>
          <a:xfrm>
            <a:off x="406400" y="1534858"/>
            <a:ext cx="4975220" cy="5037414"/>
          </a:xfrm>
        </p:spPr>
        <p:txBody>
          <a:bodyPr>
            <a:normAutofit/>
          </a:bodyPr>
          <a:lstStyle/>
          <a:p>
            <a:pPr marL="682491" indent="-682491">
              <a:buNone/>
            </a:pPr>
            <a:r>
              <a:rPr lang="en-US" dirty="0" smtClean="0"/>
              <a:t>  1)(DFS) algorithm traverses a graph in a depth ward motion </a:t>
            </a:r>
          </a:p>
          <a:p>
            <a:pPr marL="682491" indent="-682491">
              <a:buAutoNum type="arabicParenR"/>
            </a:pPr>
            <a:endParaRPr lang="en-US" dirty="0" smtClean="0"/>
          </a:p>
          <a:p>
            <a:pPr>
              <a:buNone/>
            </a:pPr>
            <a:r>
              <a:rPr lang="en-US" dirty="0" smtClean="0"/>
              <a:t>  2)Uses a stack to remember to get the next vertex to start a search, when a dead end occurs in any iteration.</a:t>
            </a:r>
            <a:endParaRPr lang="en-US" dirty="0"/>
          </a:p>
        </p:txBody>
      </p:sp>
      <p:sp>
        <p:nvSpPr>
          <p:cNvPr id="88" name="Oval 87"/>
          <p:cNvSpPr/>
          <p:nvPr/>
        </p:nvSpPr>
        <p:spPr>
          <a:xfrm>
            <a:off x="8940800" y="821998"/>
            <a:ext cx="609600" cy="601616"/>
          </a:xfrm>
          <a:prstGeom prst="ellipse">
            <a:avLst/>
          </a:prstGeom>
          <a:solidFill>
            <a:schemeClr val="tx1"/>
          </a:solidFill>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S</a:t>
            </a:r>
            <a:endParaRPr lang="en-US" sz="2400" b="1" dirty="0"/>
          </a:p>
        </p:txBody>
      </p:sp>
      <p:sp>
        <p:nvSpPr>
          <p:cNvPr id="90" name="Oval 89"/>
          <p:cNvSpPr/>
          <p:nvPr/>
        </p:nvSpPr>
        <p:spPr>
          <a:xfrm>
            <a:off x="8940800" y="2326037"/>
            <a:ext cx="609600" cy="601616"/>
          </a:xfrm>
          <a:prstGeom prst="ellipse">
            <a:avLst/>
          </a:prstGeom>
          <a:solidFill>
            <a:schemeClr val="tx1"/>
          </a:solidFill>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B</a:t>
            </a:r>
            <a:endParaRPr lang="en-US" sz="2400" b="1" dirty="0"/>
          </a:p>
        </p:txBody>
      </p:sp>
      <p:sp>
        <p:nvSpPr>
          <p:cNvPr id="91" name="Oval 90"/>
          <p:cNvSpPr/>
          <p:nvPr/>
        </p:nvSpPr>
        <p:spPr>
          <a:xfrm>
            <a:off x="10464800" y="2326037"/>
            <a:ext cx="609600" cy="601616"/>
          </a:xfrm>
          <a:prstGeom prst="ellipse">
            <a:avLst/>
          </a:prstGeom>
          <a:solidFill>
            <a:schemeClr val="tx1"/>
          </a:solidFill>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C</a:t>
            </a:r>
            <a:endParaRPr lang="en-US" sz="2400" b="1" dirty="0"/>
          </a:p>
        </p:txBody>
      </p:sp>
      <p:sp>
        <p:nvSpPr>
          <p:cNvPr id="92" name="Oval 91"/>
          <p:cNvSpPr/>
          <p:nvPr/>
        </p:nvSpPr>
        <p:spPr>
          <a:xfrm>
            <a:off x="10464800" y="4030615"/>
            <a:ext cx="609600" cy="601616"/>
          </a:xfrm>
          <a:prstGeom prst="ellipse">
            <a:avLst/>
          </a:prstGeom>
          <a:solidFill>
            <a:schemeClr val="tx1"/>
          </a:solidFill>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F</a:t>
            </a:r>
            <a:endParaRPr lang="en-US" sz="2400" b="1" dirty="0"/>
          </a:p>
        </p:txBody>
      </p:sp>
      <p:sp>
        <p:nvSpPr>
          <p:cNvPr id="93" name="Oval 92"/>
          <p:cNvSpPr/>
          <p:nvPr/>
        </p:nvSpPr>
        <p:spPr>
          <a:xfrm>
            <a:off x="8940800" y="4030615"/>
            <a:ext cx="609600" cy="601616"/>
          </a:xfrm>
          <a:prstGeom prst="ellipse">
            <a:avLst/>
          </a:prstGeom>
          <a:solidFill>
            <a:schemeClr val="tx1"/>
          </a:solidFill>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E</a:t>
            </a:r>
            <a:endParaRPr lang="en-US" sz="2400" b="1" dirty="0"/>
          </a:p>
        </p:txBody>
      </p:sp>
      <p:sp>
        <p:nvSpPr>
          <p:cNvPr id="94" name="Oval 93"/>
          <p:cNvSpPr/>
          <p:nvPr/>
        </p:nvSpPr>
        <p:spPr>
          <a:xfrm>
            <a:off x="7518400" y="4030615"/>
            <a:ext cx="609600" cy="601616"/>
          </a:xfrm>
          <a:prstGeom prst="ellipse">
            <a:avLst/>
          </a:prstGeom>
          <a:solidFill>
            <a:schemeClr val="tx1"/>
          </a:solidFill>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D</a:t>
            </a:r>
            <a:endParaRPr lang="en-US" sz="2400" b="1" dirty="0"/>
          </a:p>
        </p:txBody>
      </p:sp>
      <p:sp>
        <p:nvSpPr>
          <p:cNvPr id="95" name="Oval 94"/>
          <p:cNvSpPr/>
          <p:nvPr/>
        </p:nvSpPr>
        <p:spPr>
          <a:xfrm>
            <a:off x="8940800" y="5534653"/>
            <a:ext cx="609600" cy="601616"/>
          </a:xfrm>
          <a:prstGeom prst="ellipse">
            <a:avLst/>
          </a:prstGeom>
          <a:solidFill>
            <a:schemeClr val="tx1"/>
          </a:solidFill>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G</a:t>
            </a:r>
            <a:endParaRPr lang="en-US" sz="2400" b="1" dirty="0"/>
          </a:p>
        </p:txBody>
      </p:sp>
      <p:cxnSp>
        <p:nvCxnSpPr>
          <p:cNvPr id="97" name="Straight Connector 96"/>
          <p:cNvCxnSpPr>
            <a:stCxn id="88" idx="4"/>
            <a:endCxn id="90" idx="0"/>
          </p:cNvCxnSpPr>
          <p:nvPr/>
        </p:nvCxnSpPr>
        <p:spPr>
          <a:xfrm rot="5400000">
            <a:off x="8794389" y="1874812"/>
            <a:ext cx="902423" cy="2117"/>
          </a:xfrm>
          <a:prstGeom prst="line">
            <a:avLst/>
          </a:prstGeom>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98" name="Straight Connector 97"/>
          <p:cNvCxnSpPr>
            <a:stCxn id="88" idx="5"/>
            <a:endCxn id="91" idx="1"/>
          </p:cNvCxnSpPr>
          <p:nvPr/>
        </p:nvCxnSpPr>
        <p:spPr>
          <a:xfrm rot="16200000" flipH="1">
            <a:off x="9468285" y="1328352"/>
            <a:ext cx="1078631" cy="1092947"/>
          </a:xfrm>
          <a:prstGeom prst="line">
            <a:avLst/>
          </a:prstGeom>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99" name="Straight Connector 98"/>
          <p:cNvCxnSpPr>
            <a:stCxn id="90" idx="4"/>
          </p:cNvCxnSpPr>
          <p:nvPr/>
        </p:nvCxnSpPr>
        <p:spPr>
          <a:xfrm rot="5400000">
            <a:off x="8694119" y="3479120"/>
            <a:ext cx="1102962" cy="2117"/>
          </a:xfrm>
          <a:prstGeom prst="line">
            <a:avLst/>
          </a:prstGeom>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00" name="Straight Connector 99"/>
          <p:cNvCxnSpPr/>
          <p:nvPr/>
        </p:nvCxnSpPr>
        <p:spPr>
          <a:xfrm rot="5400000">
            <a:off x="7272778" y="3478075"/>
            <a:ext cx="1102962" cy="2117"/>
          </a:xfrm>
          <a:prstGeom prst="line">
            <a:avLst/>
          </a:prstGeom>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01" name="Straight Connector 100"/>
          <p:cNvCxnSpPr/>
          <p:nvPr/>
        </p:nvCxnSpPr>
        <p:spPr>
          <a:xfrm rot="5400000">
            <a:off x="10217060" y="3478075"/>
            <a:ext cx="1102962" cy="2117"/>
          </a:xfrm>
          <a:prstGeom prst="line">
            <a:avLst/>
          </a:prstGeom>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02" name="Straight Connector 101"/>
          <p:cNvCxnSpPr>
            <a:stCxn id="93" idx="4"/>
          </p:cNvCxnSpPr>
          <p:nvPr/>
        </p:nvCxnSpPr>
        <p:spPr>
          <a:xfrm rot="5400000">
            <a:off x="8794389" y="5083428"/>
            <a:ext cx="902423" cy="2117"/>
          </a:xfrm>
          <a:prstGeom prst="line">
            <a:avLst/>
          </a:prstGeom>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03" name="Straight Connector 102"/>
          <p:cNvCxnSpPr>
            <a:stCxn id="94" idx="5"/>
            <a:endCxn id="95" idx="1"/>
          </p:cNvCxnSpPr>
          <p:nvPr/>
        </p:nvCxnSpPr>
        <p:spPr>
          <a:xfrm rot="16200000" flipH="1">
            <a:off x="7995085" y="4587769"/>
            <a:ext cx="1078631" cy="991347"/>
          </a:xfrm>
          <a:prstGeom prst="line">
            <a:avLst/>
          </a:prstGeom>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04" name="Straight Connector 103"/>
          <p:cNvCxnSpPr>
            <a:stCxn id="92" idx="3"/>
            <a:endCxn id="95" idx="7"/>
          </p:cNvCxnSpPr>
          <p:nvPr/>
        </p:nvCxnSpPr>
        <p:spPr>
          <a:xfrm rot="5400000">
            <a:off x="9468285" y="4536969"/>
            <a:ext cx="1078631" cy="1092947"/>
          </a:xfrm>
          <a:prstGeom prst="line">
            <a:avLst/>
          </a:prstGeom>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105" name="TextBox 104">
            <a:extLst>
              <a:ext uri="{FF2B5EF4-FFF2-40B4-BE49-F238E27FC236}">
                <a16:creationId xmlns="" xmlns:a16="http://schemas.microsoft.com/office/drawing/2014/main" id="{AA635DAA-35C4-4438-9D75-515C2C193139}"/>
              </a:ext>
            </a:extLst>
          </p:cNvPr>
          <p:cNvSpPr txBox="1"/>
          <p:nvPr/>
        </p:nvSpPr>
        <p:spPr>
          <a:xfrm>
            <a:off x="526224" y="769163"/>
            <a:ext cx="11136326" cy="830997"/>
          </a:xfrm>
          <a:prstGeom prst="rect">
            <a:avLst/>
          </a:prstGeom>
          <a:noFill/>
        </p:spPr>
        <p:txBody>
          <a:bodyPr wrap="square" rtlCol="0">
            <a:spAutoFit/>
          </a:bodyPr>
          <a:lstStyle/>
          <a:p>
            <a:r>
              <a:rPr lang="en-US" sz="4800" b="1" dirty="0" smtClean="0">
                <a:latin typeface="Nunito Sans" panose="00000500000000000000" pitchFamily="2" charset="0"/>
              </a:rPr>
              <a:t>DFS</a:t>
            </a:r>
            <a:endParaRPr lang="en-US" sz="4500" b="1" dirty="0">
              <a:latin typeface="Nunito Sans" panose="00000500000000000000" pitchFamily="2" charset="0"/>
            </a:endParaRPr>
          </a:p>
        </p:txBody>
      </p:sp>
      <p:sp>
        <p:nvSpPr>
          <p:cNvPr id="106" name="Rectangle 105">
            <a:extLst>
              <a:ext uri="{FF2B5EF4-FFF2-40B4-BE49-F238E27FC236}">
                <a16:creationId xmlns=""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9" name="Picture 4" descr="Image result for curved left arrow image"/>
          <p:cNvPicPr>
            <a:picLocks noChangeAspect="1" noChangeArrowheads="1"/>
          </p:cNvPicPr>
          <p:nvPr/>
        </p:nvPicPr>
        <p:blipFill>
          <a:blip r:embed="rId3" cstate="print">
            <a:duotone>
              <a:prstClr val="black"/>
              <a:schemeClr val="accent5">
                <a:tint val="45000"/>
                <a:satMod val="400000"/>
              </a:schemeClr>
            </a:duotone>
            <a:extLst>
              <a:ext uri="{28A0092B-C50C-407E-A947-70E740481C1C}">
                <a14:useLocalDpi xmlns:a14="http://schemas.microsoft.com/office/drawing/2010/main" xmlns="" val="0"/>
              </a:ext>
            </a:extLst>
          </a:blip>
          <a:srcRect/>
          <a:stretch>
            <a:fillRect/>
          </a:stretch>
        </p:blipFill>
        <p:spPr bwMode="auto">
          <a:xfrm rot="14659466">
            <a:off x="7575924" y="812592"/>
            <a:ext cx="997470" cy="1307545"/>
          </a:xfrm>
          <a:prstGeom prst="rect">
            <a:avLst/>
          </a:prstGeom>
          <a:noFill/>
          <a:extLst>
            <a:ext uri="{909E8E84-426E-40DD-AFC4-6F175D3DCCD1}">
              <a14:hiddenFill xmlns:a14="http://schemas.microsoft.com/office/drawing/2010/main" xmlns="">
                <a:solidFill>
                  <a:srgbClr val="FFFFFF"/>
                </a:solidFill>
              </a14:hiddenFill>
            </a:ext>
          </a:extLst>
        </p:spPr>
      </p:pic>
      <p:sp>
        <p:nvSpPr>
          <p:cNvPr id="110" name="TextBox 109"/>
          <p:cNvSpPr txBox="1"/>
          <p:nvPr/>
        </p:nvSpPr>
        <p:spPr>
          <a:xfrm>
            <a:off x="7416800" y="1022537"/>
            <a:ext cx="400526" cy="491849"/>
          </a:xfrm>
          <a:prstGeom prst="rect">
            <a:avLst/>
          </a:prstGeom>
          <a:noFill/>
        </p:spPr>
        <p:txBody>
          <a:bodyPr wrap="none" lIns="121332" tIns="60666" rIns="121332" bIns="60666" rtlCol="0">
            <a:spAutoFit/>
          </a:bodyPr>
          <a:lstStyle/>
          <a:p>
            <a:r>
              <a:rPr lang="en-US" sz="2400" b="1" dirty="0" smtClean="0"/>
              <a:t>1</a:t>
            </a:r>
            <a:endParaRPr lang="en-US" sz="2400" b="1" dirty="0"/>
          </a:p>
        </p:txBody>
      </p:sp>
      <p:sp>
        <p:nvSpPr>
          <p:cNvPr id="111" name="Oval 110"/>
          <p:cNvSpPr/>
          <p:nvPr/>
        </p:nvSpPr>
        <p:spPr>
          <a:xfrm>
            <a:off x="7513284" y="2327318"/>
            <a:ext cx="609600" cy="601616"/>
          </a:xfrm>
          <a:prstGeom prst="ellipse">
            <a:avLst/>
          </a:prstGeom>
          <a:solidFill>
            <a:schemeClr val="tx1"/>
          </a:solidFill>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A</a:t>
            </a:r>
            <a:endParaRPr lang="en-US" sz="2400" b="1" dirty="0"/>
          </a:p>
        </p:txBody>
      </p:sp>
      <p:cxnSp>
        <p:nvCxnSpPr>
          <p:cNvPr id="112" name="Straight Connector 111"/>
          <p:cNvCxnSpPr/>
          <p:nvPr/>
        </p:nvCxnSpPr>
        <p:spPr>
          <a:xfrm rot="5400000">
            <a:off x="7989969" y="1380433"/>
            <a:ext cx="1078631" cy="99134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
        <p:nvSpPr>
          <p:cNvPr id="87" name="Content Placeholder 2"/>
          <p:cNvSpPr>
            <a:spLocks noGrp="1"/>
          </p:cNvSpPr>
          <p:nvPr>
            <p:ph idx="1"/>
          </p:nvPr>
        </p:nvSpPr>
        <p:spPr>
          <a:xfrm>
            <a:off x="406400" y="1534858"/>
            <a:ext cx="4975220" cy="5037414"/>
          </a:xfrm>
        </p:spPr>
        <p:txBody>
          <a:bodyPr>
            <a:normAutofit/>
          </a:bodyPr>
          <a:lstStyle/>
          <a:p>
            <a:pPr marL="682491" indent="-682491">
              <a:buNone/>
            </a:pPr>
            <a:r>
              <a:rPr lang="en-US" dirty="0" smtClean="0"/>
              <a:t>  1)(DFS) algorithm traverses a graph in a depth ward motion </a:t>
            </a:r>
          </a:p>
          <a:p>
            <a:pPr marL="682491" indent="-682491">
              <a:buAutoNum type="arabicParenR"/>
            </a:pPr>
            <a:endParaRPr lang="en-US" dirty="0" smtClean="0"/>
          </a:p>
          <a:p>
            <a:pPr>
              <a:buNone/>
            </a:pPr>
            <a:r>
              <a:rPr lang="en-US" dirty="0" smtClean="0"/>
              <a:t>  2)Uses a stack to remember to get the next vertex to start a search, when a dead end occurs in any iteration.</a:t>
            </a:r>
            <a:endParaRPr lang="en-US" dirty="0"/>
          </a:p>
        </p:txBody>
      </p:sp>
      <p:sp>
        <p:nvSpPr>
          <p:cNvPr id="88" name="Oval 87"/>
          <p:cNvSpPr/>
          <p:nvPr/>
        </p:nvSpPr>
        <p:spPr>
          <a:xfrm>
            <a:off x="8940800" y="821998"/>
            <a:ext cx="609600" cy="601616"/>
          </a:xfrm>
          <a:prstGeom prst="ellipse">
            <a:avLst/>
          </a:prstGeom>
          <a:solidFill>
            <a:schemeClr val="tx1"/>
          </a:solidFill>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S</a:t>
            </a:r>
            <a:endParaRPr lang="en-US" sz="2400" b="1" dirty="0"/>
          </a:p>
        </p:txBody>
      </p:sp>
      <p:sp>
        <p:nvSpPr>
          <p:cNvPr id="90" name="Oval 89"/>
          <p:cNvSpPr/>
          <p:nvPr/>
        </p:nvSpPr>
        <p:spPr>
          <a:xfrm>
            <a:off x="8940800" y="2326037"/>
            <a:ext cx="609600" cy="601616"/>
          </a:xfrm>
          <a:prstGeom prst="ellipse">
            <a:avLst/>
          </a:prstGeom>
          <a:solidFill>
            <a:schemeClr val="tx1"/>
          </a:solidFill>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B</a:t>
            </a:r>
            <a:endParaRPr lang="en-US" sz="2400" b="1" dirty="0"/>
          </a:p>
        </p:txBody>
      </p:sp>
      <p:sp>
        <p:nvSpPr>
          <p:cNvPr id="91" name="Oval 90"/>
          <p:cNvSpPr/>
          <p:nvPr/>
        </p:nvSpPr>
        <p:spPr>
          <a:xfrm>
            <a:off x="10464800" y="2326037"/>
            <a:ext cx="609600" cy="601616"/>
          </a:xfrm>
          <a:prstGeom prst="ellipse">
            <a:avLst/>
          </a:prstGeom>
          <a:solidFill>
            <a:schemeClr val="tx1"/>
          </a:solidFill>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C</a:t>
            </a:r>
            <a:endParaRPr lang="en-US" sz="2400" b="1" dirty="0"/>
          </a:p>
        </p:txBody>
      </p:sp>
      <p:sp>
        <p:nvSpPr>
          <p:cNvPr id="92" name="Oval 91"/>
          <p:cNvSpPr/>
          <p:nvPr/>
        </p:nvSpPr>
        <p:spPr>
          <a:xfrm>
            <a:off x="10464800" y="4030615"/>
            <a:ext cx="609600" cy="601616"/>
          </a:xfrm>
          <a:prstGeom prst="ellipse">
            <a:avLst/>
          </a:prstGeom>
          <a:solidFill>
            <a:schemeClr val="tx1"/>
          </a:solidFill>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F</a:t>
            </a:r>
            <a:endParaRPr lang="en-US" sz="2400" b="1" dirty="0"/>
          </a:p>
        </p:txBody>
      </p:sp>
      <p:sp>
        <p:nvSpPr>
          <p:cNvPr id="93" name="Oval 92"/>
          <p:cNvSpPr/>
          <p:nvPr/>
        </p:nvSpPr>
        <p:spPr>
          <a:xfrm>
            <a:off x="8940800" y="4030615"/>
            <a:ext cx="609600" cy="601616"/>
          </a:xfrm>
          <a:prstGeom prst="ellipse">
            <a:avLst/>
          </a:prstGeom>
          <a:solidFill>
            <a:schemeClr val="tx1"/>
          </a:solidFill>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E</a:t>
            </a:r>
            <a:endParaRPr lang="en-US" sz="2400" b="1" dirty="0"/>
          </a:p>
        </p:txBody>
      </p:sp>
      <p:sp>
        <p:nvSpPr>
          <p:cNvPr id="95" name="Oval 94"/>
          <p:cNvSpPr/>
          <p:nvPr/>
        </p:nvSpPr>
        <p:spPr>
          <a:xfrm>
            <a:off x="8940800" y="5534653"/>
            <a:ext cx="609600" cy="601616"/>
          </a:xfrm>
          <a:prstGeom prst="ellipse">
            <a:avLst/>
          </a:prstGeom>
          <a:solidFill>
            <a:schemeClr val="tx1"/>
          </a:solidFill>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G</a:t>
            </a:r>
            <a:endParaRPr lang="en-US" sz="2400" b="1" dirty="0"/>
          </a:p>
        </p:txBody>
      </p:sp>
      <p:cxnSp>
        <p:nvCxnSpPr>
          <p:cNvPr id="97" name="Straight Connector 96"/>
          <p:cNvCxnSpPr>
            <a:stCxn id="88" idx="4"/>
            <a:endCxn id="90" idx="0"/>
          </p:cNvCxnSpPr>
          <p:nvPr/>
        </p:nvCxnSpPr>
        <p:spPr>
          <a:xfrm rot="5400000">
            <a:off x="8794389" y="1874812"/>
            <a:ext cx="902423" cy="2117"/>
          </a:xfrm>
          <a:prstGeom prst="line">
            <a:avLst/>
          </a:prstGeom>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98" name="Straight Connector 97"/>
          <p:cNvCxnSpPr>
            <a:stCxn id="88" idx="5"/>
            <a:endCxn id="91" idx="1"/>
          </p:cNvCxnSpPr>
          <p:nvPr/>
        </p:nvCxnSpPr>
        <p:spPr>
          <a:xfrm rot="16200000" flipH="1">
            <a:off x="9468285" y="1328352"/>
            <a:ext cx="1078631" cy="1092947"/>
          </a:xfrm>
          <a:prstGeom prst="line">
            <a:avLst/>
          </a:prstGeom>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99" name="Straight Connector 98"/>
          <p:cNvCxnSpPr>
            <a:stCxn id="90" idx="4"/>
          </p:cNvCxnSpPr>
          <p:nvPr/>
        </p:nvCxnSpPr>
        <p:spPr>
          <a:xfrm rot="5400000">
            <a:off x="8694119" y="3479120"/>
            <a:ext cx="1102962" cy="2117"/>
          </a:xfrm>
          <a:prstGeom prst="line">
            <a:avLst/>
          </a:prstGeom>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01" name="Straight Connector 100"/>
          <p:cNvCxnSpPr/>
          <p:nvPr/>
        </p:nvCxnSpPr>
        <p:spPr>
          <a:xfrm rot="5400000">
            <a:off x="10217060" y="3478075"/>
            <a:ext cx="1102962" cy="2117"/>
          </a:xfrm>
          <a:prstGeom prst="line">
            <a:avLst/>
          </a:prstGeom>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02" name="Straight Connector 101"/>
          <p:cNvCxnSpPr>
            <a:stCxn id="93" idx="4"/>
          </p:cNvCxnSpPr>
          <p:nvPr/>
        </p:nvCxnSpPr>
        <p:spPr>
          <a:xfrm rot="5400000">
            <a:off x="8794389" y="5083428"/>
            <a:ext cx="902423" cy="2117"/>
          </a:xfrm>
          <a:prstGeom prst="line">
            <a:avLst/>
          </a:prstGeom>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03" name="Straight Connector 102"/>
          <p:cNvCxnSpPr>
            <a:endCxn id="95" idx="1"/>
          </p:cNvCxnSpPr>
          <p:nvPr/>
        </p:nvCxnSpPr>
        <p:spPr>
          <a:xfrm rot="16200000" flipH="1">
            <a:off x="7995085" y="4587769"/>
            <a:ext cx="1078631" cy="991347"/>
          </a:xfrm>
          <a:prstGeom prst="line">
            <a:avLst/>
          </a:prstGeom>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04" name="Straight Connector 103"/>
          <p:cNvCxnSpPr>
            <a:stCxn id="92" idx="3"/>
            <a:endCxn id="95" idx="7"/>
          </p:cNvCxnSpPr>
          <p:nvPr/>
        </p:nvCxnSpPr>
        <p:spPr>
          <a:xfrm rot="5400000">
            <a:off x="9468285" y="4536969"/>
            <a:ext cx="1078631" cy="1092947"/>
          </a:xfrm>
          <a:prstGeom prst="line">
            <a:avLst/>
          </a:prstGeom>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105" name="TextBox 104">
            <a:extLst>
              <a:ext uri="{FF2B5EF4-FFF2-40B4-BE49-F238E27FC236}">
                <a16:creationId xmlns="" xmlns:a16="http://schemas.microsoft.com/office/drawing/2014/main" id="{AA635DAA-35C4-4438-9D75-515C2C193139}"/>
              </a:ext>
            </a:extLst>
          </p:cNvPr>
          <p:cNvSpPr txBox="1"/>
          <p:nvPr/>
        </p:nvSpPr>
        <p:spPr>
          <a:xfrm>
            <a:off x="526224" y="769163"/>
            <a:ext cx="11136326" cy="830997"/>
          </a:xfrm>
          <a:prstGeom prst="rect">
            <a:avLst/>
          </a:prstGeom>
          <a:noFill/>
        </p:spPr>
        <p:txBody>
          <a:bodyPr wrap="square" rtlCol="0">
            <a:spAutoFit/>
          </a:bodyPr>
          <a:lstStyle/>
          <a:p>
            <a:r>
              <a:rPr lang="en-US" sz="4800" b="1" dirty="0" smtClean="0">
                <a:latin typeface="Nunito Sans" panose="00000500000000000000" pitchFamily="2" charset="0"/>
              </a:rPr>
              <a:t>DFS</a:t>
            </a:r>
            <a:endParaRPr lang="en-US" sz="4500" b="1" dirty="0">
              <a:latin typeface="Nunito Sans" panose="00000500000000000000" pitchFamily="2" charset="0"/>
            </a:endParaRPr>
          </a:p>
        </p:txBody>
      </p:sp>
      <p:sp>
        <p:nvSpPr>
          <p:cNvPr id="106" name="Rectangle 105">
            <a:extLst>
              <a:ext uri="{FF2B5EF4-FFF2-40B4-BE49-F238E27FC236}">
                <a16:creationId xmlns=""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9" name="Picture 4" descr="Image result for curved left arrow image"/>
          <p:cNvPicPr>
            <a:picLocks noChangeAspect="1" noChangeArrowheads="1"/>
          </p:cNvPicPr>
          <p:nvPr/>
        </p:nvPicPr>
        <p:blipFill>
          <a:blip r:embed="rId3" cstate="print">
            <a:duotone>
              <a:prstClr val="black"/>
              <a:schemeClr val="accent5">
                <a:tint val="45000"/>
                <a:satMod val="400000"/>
              </a:schemeClr>
            </a:duotone>
            <a:extLst>
              <a:ext uri="{28A0092B-C50C-407E-A947-70E740481C1C}">
                <a14:useLocalDpi xmlns:a14="http://schemas.microsoft.com/office/drawing/2010/main" xmlns="" val="0"/>
              </a:ext>
            </a:extLst>
          </a:blip>
          <a:srcRect/>
          <a:stretch>
            <a:fillRect/>
          </a:stretch>
        </p:blipFill>
        <p:spPr bwMode="auto">
          <a:xfrm rot="14659466">
            <a:off x="7575924" y="812592"/>
            <a:ext cx="997470" cy="1307545"/>
          </a:xfrm>
          <a:prstGeom prst="rect">
            <a:avLst/>
          </a:prstGeom>
          <a:noFill/>
          <a:extLst>
            <a:ext uri="{909E8E84-426E-40DD-AFC4-6F175D3DCCD1}">
              <a14:hiddenFill xmlns:a14="http://schemas.microsoft.com/office/drawing/2010/main" xmlns="">
                <a:solidFill>
                  <a:srgbClr val="FFFFFF"/>
                </a:solidFill>
              </a14:hiddenFill>
            </a:ext>
          </a:extLst>
        </p:spPr>
      </p:pic>
      <p:sp>
        <p:nvSpPr>
          <p:cNvPr id="110" name="TextBox 109"/>
          <p:cNvSpPr txBox="1"/>
          <p:nvPr/>
        </p:nvSpPr>
        <p:spPr>
          <a:xfrm>
            <a:off x="7416800" y="1022537"/>
            <a:ext cx="400526" cy="491849"/>
          </a:xfrm>
          <a:prstGeom prst="rect">
            <a:avLst/>
          </a:prstGeom>
          <a:noFill/>
        </p:spPr>
        <p:txBody>
          <a:bodyPr wrap="none" lIns="121332" tIns="60666" rIns="121332" bIns="60666" rtlCol="0">
            <a:spAutoFit/>
          </a:bodyPr>
          <a:lstStyle/>
          <a:p>
            <a:r>
              <a:rPr lang="en-US" sz="2400" b="1" dirty="0" smtClean="0"/>
              <a:t>1</a:t>
            </a:r>
            <a:endParaRPr lang="en-US" sz="2400" b="1" dirty="0"/>
          </a:p>
        </p:txBody>
      </p:sp>
      <p:pic>
        <p:nvPicPr>
          <p:cNvPr id="25" name="Picture 4" descr="Image result for curved left arrow image"/>
          <p:cNvPicPr>
            <a:picLocks noChangeAspect="1" noChangeArrowheads="1"/>
          </p:cNvPicPr>
          <p:nvPr/>
        </p:nvPicPr>
        <p:blipFill>
          <a:blip r:embed="rId3" cstate="print">
            <a:duotone>
              <a:prstClr val="black"/>
              <a:schemeClr val="accent5">
                <a:tint val="45000"/>
                <a:satMod val="400000"/>
              </a:schemeClr>
            </a:duotone>
            <a:extLst>
              <a:ext uri="{28A0092B-C50C-407E-A947-70E740481C1C}">
                <a14:useLocalDpi xmlns:a14="http://schemas.microsoft.com/office/drawing/2010/main" xmlns="" val="0"/>
              </a:ext>
            </a:extLst>
          </a:blip>
          <a:srcRect/>
          <a:stretch>
            <a:fillRect/>
          </a:stretch>
        </p:blipFill>
        <p:spPr bwMode="auto">
          <a:xfrm rot="12194754">
            <a:off x="6805226" y="2911220"/>
            <a:ext cx="1010708" cy="1290419"/>
          </a:xfrm>
          <a:prstGeom prst="rect">
            <a:avLst/>
          </a:prstGeom>
          <a:noFill/>
          <a:extLst>
            <a:ext uri="{909E8E84-426E-40DD-AFC4-6F175D3DCCD1}">
              <a14:hiddenFill xmlns:a14="http://schemas.microsoft.com/office/drawing/2010/main" xmlns="">
                <a:solidFill>
                  <a:srgbClr val="FFFFFF"/>
                </a:solidFill>
              </a14:hiddenFill>
            </a:ext>
          </a:extLst>
        </p:spPr>
      </p:pic>
      <p:sp>
        <p:nvSpPr>
          <p:cNvPr id="26" name="TextBox 25"/>
          <p:cNvSpPr txBox="1"/>
          <p:nvPr/>
        </p:nvSpPr>
        <p:spPr>
          <a:xfrm>
            <a:off x="6608152" y="3128191"/>
            <a:ext cx="400526" cy="491849"/>
          </a:xfrm>
          <a:prstGeom prst="rect">
            <a:avLst/>
          </a:prstGeom>
          <a:noFill/>
        </p:spPr>
        <p:txBody>
          <a:bodyPr wrap="none" lIns="121332" tIns="60666" rIns="121332" bIns="60666" rtlCol="0">
            <a:spAutoFit/>
          </a:bodyPr>
          <a:lstStyle/>
          <a:p>
            <a:r>
              <a:rPr lang="en-US" sz="2400" b="1" dirty="0" smtClean="0"/>
              <a:t>2</a:t>
            </a:r>
            <a:endParaRPr lang="en-US" sz="2400" b="1" dirty="0"/>
          </a:p>
        </p:txBody>
      </p:sp>
      <p:sp>
        <p:nvSpPr>
          <p:cNvPr id="27" name="Oval 26"/>
          <p:cNvSpPr/>
          <p:nvPr/>
        </p:nvSpPr>
        <p:spPr>
          <a:xfrm>
            <a:off x="7513284" y="2327318"/>
            <a:ext cx="609600" cy="601616"/>
          </a:xfrm>
          <a:prstGeom prst="ellipse">
            <a:avLst/>
          </a:prstGeom>
          <a:solidFill>
            <a:schemeClr val="tx1"/>
          </a:solidFill>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A</a:t>
            </a:r>
            <a:endParaRPr lang="en-US" sz="2400" b="1" dirty="0"/>
          </a:p>
        </p:txBody>
      </p:sp>
      <p:cxnSp>
        <p:nvCxnSpPr>
          <p:cNvPr id="28" name="Straight Connector 27"/>
          <p:cNvCxnSpPr/>
          <p:nvPr/>
        </p:nvCxnSpPr>
        <p:spPr>
          <a:xfrm rot="5400000">
            <a:off x="7989969" y="1380433"/>
            <a:ext cx="1078631" cy="99134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29" name="Oval 28"/>
          <p:cNvSpPr/>
          <p:nvPr/>
        </p:nvSpPr>
        <p:spPr>
          <a:xfrm>
            <a:off x="7518400" y="4030615"/>
            <a:ext cx="609600" cy="601616"/>
          </a:xfrm>
          <a:prstGeom prst="ellipse">
            <a:avLst/>
          </a:prstGeom>
          <a:solidFill>
            <a:schemeClr val="tx1"/>
          </a:solidFill>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D</a:t>
            </a:r>
            <a:endParaRPr lang="en-US" sz="2400" b="1" dirty="0"/>
          </a:p>
        </p:txBody>
      </p:sp>
      <p:cxnSp>
        <p:nvCxnSpPr>
          <p:cNvPr id="30" name="Straight Connector 29"/>
          <p:cNvCxnSpPr/>
          <p:nvPr/>
        </p:nvCxnSpPr>
        <p:spPr>
          <a:xfrm rot="5400000">
            <a:off x="7272778" y="3478075"/>
            <a:ext cx="1102962" cy="211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
        <p:nvSpPr>
          <p:cNvPr id="87" name="Content Placeholder 2"/>
          <p:cNvSpPr>
            <a:spLocks noGrp="1"/>
          </p:cNvSpPr>
          <p:nvPr>
            <p:ph idx="1"/>
          </p:nvPr>
        </p:nvSpPr>
        <p:spPr>
          <a:xfrm>
            <a:off x="406400" y="1534858"/>
            <a:ext cx="4975220" cy="5037414"/>
          </a:xfrm>
        </p:spPr>
        <p:txBody>
          <a:bodyPr>
            <a:normAutofit/>
          </a:bodyPr>
          <a:lstStyle/>
          <a:p>
            <a:pPr marL="682491" indent="-682491">
              <a:buNone/>
            </a:pPr>
            <a:r>
              <a:rPr lang="en-US" dirty="0" smtClean="0"/>
              <a:t>  1)(DFS) algorithm traverses a graph in a depth ward motion </a:t>
            </a:r>
          </a:p>
          <a:p>
            <a:pPr marL="682491" indent="-682491">
              <a:buAutoNum type="arabicParenR"/>
            </a:pPr>
            <a:endParaRPr lang="en-US" dirty="0" smtClean="0"/>
          </a:p>
          <a:p>
            <a:pPr>
              <a:buNone/>
            </a:pPr>
            <a:r>
              <a:rPr lang="en-US" dirty="0" smtClean="0"/>
              <a:t>  2)Uses a stack to remember to get the next vertex to start a search, when a dead end occurs in any iteration.</a:t>
            </a:r>
            <a:endParaRPr lang="en-US" dirty="0"/>
          </a:p>
        </p:txBody>
      </p:sp>
      <p:sp>
        <p:nvSpPr>
          <p:cNvPr id="88" name="Oval 87"/>
          <p:cNvSpPr/>
          <p:nvPr/>
        </p:nvSpPr>
        <p:spPr>
          <a:xfrm>
            <a:off x="8940800" y="821998"/>
            <a:ext cx="609600" cy="601616"/>
          </a:xfrm>
          <a:prstGeom prst="ellipse">
            <a:avLst/>
          </a:prstGeom>
          <a:solidFill>
            <a:schemeClr val="tx1"/>
          </a:solidFill>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S</a:t>
            </a:r>
            <a:endParaRPr lang="en-US" sz="2400" b="1" dirty="0"/>
          </a:p>
        </p:txBody>
      </p:sp>
      <p:sp>
        <p:nvSpPr>
          <p:cNvPr id="90" name="Oval 89"/>
          <p:cNvSpPr/>
          <p:nvPr/>
        </p:nvSpPr>
        <p:spPr>
          <a:xfrm>
            <a:off x="8940800" y="2326037"/>
            <a:ext cx="609600" cy="601616"/>
          </a:xfrm>
          <a:prstGeom prst="ellipse">
            <a:avLst/>
          </a:prstGeom>
          <a:solidFill>
            <a:schemeClr val="tx1"/>
          </a:solidFill>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B</a:t>
            </a:r>
            <a:endParaRPr lang="en-US" sz="2400" b="1" dirty="0"/>
          </a:p>
        </p:txBody>
      </p:sp>
      <p:sp>
        <p:nvSpPr>
          <p:cNvPr id="91" name="Oval 90"/>
          <p:cNvSpPr/>
          <p:nvPr/>
        </p:nvSpPr>
        <p:spPr>
          <a:xfrm>
            <a:off x="10464800" y="2326037"/>
            <a:ext cx="609600" cy="601616"/>
          </a:xfrm>
          <a:prstGeom prst="ellipse">
            <a:avLst/>
          </a:prstGeom>
          <a:solidFill>
            <a:schemeClr val="tx1"/>
          </a:solidFill>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C</a:t>
            </a:r>
            <a:endParaRPr lang="en-US" sz="2400" b="1" dirty="0"/>
          </a:p>
        </p:txBody>
      </p:sp>
      <p:sp>
        <p:nvSpPr>
          <p:cNvPr id="92" name="Oval 91"/>
          <p:cNvSpPr/>
          <p:nvPr/>
        </p:nvSpPr>
        <p:spPr>
          <a:xfrm>
            <a:off x="10464800" y="4030615"/>
            <a:ext cx="609600" cy="601616"/>
          </a:xfrm>
          <a:prstGeom prst="ellipse">
            <a:avLst/>
          </a:prstGeom>
          <a:solidFill>
            <a:schemeClr val="tx1"/>
          </a:solidFill>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F</a:t>
            </a:r>
            <a:endParaRPr lang="en-US" sz="2400" b="1" dirty="0"/>
          </a:p>
        </p:txBody>
      </p:sp>
      <p:sp>
        <p:nvSpPr>
          <p:cNvPr id="93" name="Oval 92"/>
          <p:cNvSpPr/>
          <p:nvPr/>
        </p:nvSpPr>
        <p:spPr>
          <a:xfrm>
            <a:off x="8940800" y="4030615"/>
            <a:ext cx="609600" cy="601616"/>
          </a:xfrm>
          <a:prstGeom prst="ellipse">
            <a:avLst/>
          </a:prstGeom>
          <a:solidFill>
            <a:schemeClr val="tx1"/>
          </a:solidFill>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E</a:t>
            </a:r>
            <a:endParaRPr lang="en-US" sz="2400" b="1" dirty="0"/>
          </a:p>
        </p:txBody>
      </p:sp>
      <p:cxnSp>
        <p:nvCxnSpPr>
          <p:cNvPr id="97" name="Straight Connector 96"/>
          <p:cNvCxnSpPr>
            <a:stCxn id="88" idx="4"/>
            <a:endCxn id="90" idx="0"/>
          </p:cNvCxnSpPr>
          <p:nvPr/>
        </p:nvCxnSpPr>
        <p:spPr>
          <a:xfrm rot="5400000">
            <a:off x="8794389" y="1874812"/>
            <a:ext cx="902423" cy="2117"/>
          </a:xfrm>
          <a:prstGeom prst="line">
            <a:avLst/>
          </a:prstGeom>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98" name="Straight Connector 97"/>
          <p:cNvCxnSpPr>
            <a:stCxn id="88" idx="5"/>
            <a:endCxn id="91" idx="1"/>
          </p:cNvCxnSpPr>
          <p:nvPr/>
        </p:nvCxnSpPr>
        <p:spPr>
          <a:xfrm rot="16200000" flipH="1">
            <a:off x="9468285" y="1328352"/>
            <a:ext cx="1078631" cy="1092947"/>
          </a:xfrm>
          <a:prstGeom prst="line">
            <a:avLst/>
          </a:prstGeom>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99" name="Straight Connector 98"/>
          <p:cNvCxnSpPr>
            <a:stCxn id="90" idx="4"/>
          </p:cNvCxnSpPr>
          <p:nvPr/>
        </p:nvCxnSpPr>
        <p:spPr>
          <a:xfrm rot="5400000">
            <a:off x="8694119" y="3479120"/>
            <a:ext cx="1102962" cy="2117"/>
          </a:xfrm>
          <a:prstGeom prst="line">
            <a:avLst/>
          </a:prstGeom>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01" name="Straight Connector 100"/>
          <p:cNvCxnSpPr/>
          <p:nvPr/>
        </p:nvCxnSpPr>
        <p:spPr>
          <a:xfrm rot="5400000">
            <a:off x="10217060" y="3478075"/>
            <a:ext cx="1102962" cy="2117"/>
          </a:xfrm>
          <a:prstGeom prst="line">
            <a:avLst/>
          </a:prstGeom>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02" name="Straight Connector 101"/>
          <p:cNvCxnSpPr>
            <a:stCxn id="93" idx="4"/>
          </p:cNvCxnSpPr>
          <p:nvPr/>
        </p:nvCxnSpPr>
        <p:spPr>
          <a:xfrm rot="5400000">
            <a:off x="8794389" y="5083428"/>
            <a:ext cx="902423" cy="2117"/>
          </a:xfrm>
          <a:prstGeom prst="line">
            <a:avLst/>
          </a:prstGeom>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04" name="Straight Connector 103"/>
          <p:cNvCxnSpPr>
            <a:stCxn id="92" idx="3"/>
          </p:cNvCxnSpPr>
          <p:nvPr/>
        </p:nvCxnSpPr>
        <p:spPr>
          <a:xfrm rot="5400000">
            <a:off x="9468285" y="4536969"/>
            <a:ext cx="1078631" cy="1092947"/>
          </a:xfrm>
          <a:prstGeom prst="line">
            <a:avLst/>
          </a:prstGeom>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105" name="TextBox 104">
            <a:extLst>
              <a:ext uri="{FF2B5EF4-FFF2-40B4-BE49-F238E27FC236}">
                <a16:creationId xmlns="" xmlns:a16="http://schemas.microsoft.com/office/drawing/2014/main" id="{AA635DAA-35C4-4438-9D75-515C2C193139}"/>
              </a:ext>
            </a:extLst>
          </p:cNvPr>
          <p:cNvSpPr txBox="1"/>
          <p:nvPr/>
        </p:nvSpPr>
        <p:spPr>
          <a:xfrm>
            <a:off x="526224" y="769163"/>
            <a:ext cx="11136326" cy="830997"/>
          </a:xfrm>
          <a:prstGeom prst="rect">
            <a:avLst/>
          </a:prstGeom>
          <a:noFill/>
        </p:spPr>
        <p:txBody>
          <a:bodyPr wrap="square" rtlCol="0">
            <a:spAutoFit/>
          </a:bodyPr>
          <a:lstStyle/>
          <a:p>
            <a:r>
              <a:rPr lang="en-US" sz="4800" b="1" dirty="0" smtClean="0">
                <a:latin typeface="Nunito Sans" panose="00000500000000000000" pitchFamily="2" charset="0"/>
              </a:rPr>
              <a:t>DFS</a:t>
            </a:r>
            <a:endParaRPr lang="en-US" sz="4500" b="1" dirty="0">
              <a:latin typeface="Nunito Sans" panose="00000500000000000000" pitchFamily="2" charset="0"/>
            </a:endParaRPr>
          </a:p>
        </p:txBody>
      </p:sp>
      <p:sp>
        <p:nvSpPr>
          <p:cNvPr id="106" name="Rectangle 105">
            <a:extLst>
              <a:ext uri="{FF2B5EF4-FFF2-40B4-BE49-F238E27FC236}">
                <a16:creationId xmlns=""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9" name="Picture 4" descr="Image result for curved left arrow image"/>
          <p:cNvPicPr>
            <a:picLocks noChangeAspect="1" noChangeArrowheads="1"/>
          </p:cNvPicPr>
          <p:nvPr/>
        </p:nvPicPr>
        <p:blipFill>
          <a:blip r:embed="rId3" cstate="print">
            <a:duotone>
              <a:prstClr val="black"/>
              <a:schemeClr val="accent5">
                <a:tint val="45000"/>
                <a:satMod val="400000"/>
              </a:schemeClr>
            </a:duotone>
            <a:extLst>
              <a:ext uri="{28A0092B-C50C-407E-A947-70E740481C1C}">
                <a14:useLocalDpi xmlns:a14="http://schemas.microsoft.com/office/drawing/2010/main" xmlns="" val="0"/>
              </a:ext>
            </a:extLst>
          </a:blip>
          <a:srcRect/>
          <a:stretch>
            <a:fillRect/>
          </a:stretch>
        </p:blipFill>
        <p:spPr bwMode="auto">
          <a:xfrm rot="14659466">
            <a:off x="7575924" y="812592"/>
            <a:ext cx="997470" cy="1307545"/>
          </a:xfrm>
          <a:prstGeom prst="rect">
            <a:avLst/>
          </a:prstGeom>
          <a:noFill/>
          <a:extLst>
            <a:ext uri="{909E8E84-426E-40DD-AFC4-6F175D3DCCD1}">
              <a14:hiddenFill xmlns:a14="http://schemas.microsoft.com/office/drawing/2010/main" xmlns="">
                <a:solidFill>
                  <a:srgbClr val="FFFFFF"/>
                </a:solidFill>
              </a14:hiddenFill>
            </a:ext>
          </a:extLst>
        </p:spPr>
      </p:pic>
      <p:sp>
        <p:nvSpPr>
          <p:cNvPr id="110" name="TextBox 109"/>
          <p:cNvSpPr txBox="1"/>
          <p:nvPr/>
        </p:nvSpPr>
        <p:spPr>
          <a:xfrm>
            <a:off x="7416800" y="1022537"/>
            <a:ext cx="400526" cy="491849"/>
          </a:xfrm>
          <a:prstGeom prst="rect">
            <a:avLst/>
          </a:prstGeom>
          <a:noFill/>
        </p:spPr>
        <p:txBody>
          <a:bodyPr wrap="none" lIns="121332" tIns="60666" rIns="121332" bIns="60666" rtlCol="0">
            <a:spAutoFit/>
          </a:bodyPr>
          <a:lstStyle/>
          <a:p>
            <a:r>
              <a:rPr lang="en-US" sz="2400" b="1" dirty="0" smtClean="0"/>
              <a:t>1</a:t>
            </a:r>
            <a:endParaRPr lang="en-US" sz="2400" b="1" dirty="0"/>
          </a:p>
        </p:txBody>
      </p:sp>
      <p:pic>
        <p:nvPicPr>
          <p:cNvPr id="25" name="Picture 4" descr="Image result for curved left arrow image"/>
          <p:cNvPicPr>
            <a:picLocks noChangeAspect="1" noChangeArrowheads="1"/>
          </p:cNvPicPr>
          <p:nvPr/>
        </p:nvPicPr>
        <p:blipFill>
          <a:blip r:embed="rId3" cstate="print">
            <a:duotone>
              <a:prstClr val="black"/>
              <a:schemeClr val="accent5">
                <a:tint val="45000"/>
                <a:satMod val="400000"/>
              </a:schemeClr>
            </a:duotone>
            <a:extLst>
              <a:ext uri="{28A0092B-C50C-407E-A947-70E740481C1C}">
                <a14:useLocalDpi xmlns:a14="http://schemas.microsoft.com/office/drawing/2010/main" xmlns="" val="0"/>
              </a:ext>
            </a:extLst>
          </a:blip>
          <a:srcRect/>
          <a:stretch>
            <a:fillRect/>
          </a:stretch>
        </p:blipFill>
        <p:spPr bwMode="auto">
          <a:xfrm rot="12194754">
            <a:off x="6805226" y="2911220"/>
            <a:ext cx="1010708" cy="1290419"/>
          </a:xfrm>
          <a:prstGeom prst="rect">
            <a:avLst/>
          </a:prstGeom>
          <a:noFill/>
          <a:extLst>
            <a:ext uri="{909E8E84-426E-40DD-AFC4-6F175D3DCCD1}">
              <a14:hiddenFill xmlns:a14="http://schemas.microsoft.com/office/drawing/2010/main" xmlns="">
                <a:solidFill>
                  <a:srgbClr val="FFFFFF"/>
                </a:solidFill>
              </a14:hiddenFill>
            </a:ext>
          </a:extLst>
        </p:spPr>
      </p:pic>
      <p:sp>
        <p:nvSpPr>
          <p:cNvPr id="26" name="TextBox 25"/>
          <p:cNvSpPr txBox="1"/>
          <p:nvPr/>
        </p:nvSpPr>
        <p:spPr>
          <a:xfrm>
            <a:off x="6608152" y="3128191"/>
            <a:ext cx="400526" cy="491849"/>
          </a:xfrm>
          <a:prstGeom prst="rect">
            <a:avLst/>
          </a:prstGeom>
          <a:noFill/>
        </p:spPr>
        <p:txBody>
          <a:bodyPr wrap="none" lIns="121332" tIns="60666" rIns="121332" bIns="60666" rtlCol="0">
            <a:spAutoFit/>
          </a:bodyPr>
          <a:lstStyle/>
          <a:p>
            <a:r>
              <a:rPr lang="en-US" sz="2400" b="1" dirty="0" smtClean="0"/>
              <a:t>2</a:t>
            </a:r>
            <a:endParaRPr lang="en-US" sz="2400" b="1" dirty="0"/>
          </a:p>
        </p:txBody>
      </p:sp>
      <p:sp>
        <p:nvSpPr>
          <p:cNvPr id="27" name="Oval 26"/>
          <p:cNvSpPr/>
          <p:nvPr/>
        </p:nvSpPr>
        <p:spPr>
          <a:xfrm>
            <a:off x="7513284" y="2327318"/>
            <a:ext cx="609600" cy="601616"/>
          </a:xfrm>
          <a:prstGeom prst="ellipse">
            <a:avLst/>
          </a:prstGeom>
          <a:solidFill>
            <a:schemeClr val="tx1"/>
          </a:solidFill>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A</a:t>
            </a:r>
            <a:endParaRPr lang="en-US" sz="2400" b="1" dirty="0"/>
          </a:p>
        </p:txBody>
      </p:sp>
      <p:cxnSp>
        <p:nvCxnSpPr>
          <p:cNvPr id="28" name="Straight Connector 27"/>
          <p:cNvCxnSpPr/>
          <p:nvPr/>
        </p:nvCxnSpPr>
        <p:spPr>
          <a:xfrm rot="5400000">
            <a:off x="7989969" y="1380433"/>
            <a:ext cx="1078631" cy="99134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29" name="Oval 28"/>
          <p:cNvSpPr/>
          <p:nvPr/>
        </p:nvSpPr>
        <p:spPr>
          <a:xfrm>
            <a:off x="7518400" y="4030615"/>
            <a:ext cx="609600" cy="601616"/>
          </a:xfrm>
          <a:prstGeom prst="ellipse">
            <a:avLst/>
          </a:prstGeom>
          <a:solidFill>
            <a:schemeClr val="tx1"/>
          </a:solidFill>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D</a:t>
            </a:r>
            <a:endParaRPr lang="en-US" sz="2400" b="1" dirty="0"/>
          </a:p>
        </p:txBody>
      </p:sp>
      <p:cxnSp>
        <p:nvCxnSpPr>
          <p:cNvPr id="30" name="Straight Connector 29"/>
          <p:cNvCxnSpPr/>
          <p:nvPr/>
        </p:nvCxnSpPr>
        <p:spPr>
          <a:xfrm rot="5400000">
            <a:off x="7272778" y="3478075"/>
            <a:ext cx="1102962" cy="211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31" name="Oval 30"/>
          <p:cNvSpPr/>
          <p:nvPr/>
        </p:nvSpPr>
        <p:spPr>
          <a:xfrm>
            <a:off x="8940800" y="5534653"/>
            <a:ext cx="609600" cy="601616"/>
          </a:xfrm>
          <a:prstGeom prst="ellipse">
            <a:avLst/>
          </a:prstGeom>
          <a:solidFill>
            <a:schemeClr val="tx1"/>
          </a:solidFill>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G</a:t>
            </a:r>
            <a:endParaRPr lang="en-US" sz="2400" b="1" dirty="0"/>
          </a:p>
        </p:txBody>
      </p:sp>
      <p:cxnSp>
        <p:nvCxnSpPr>
          <p:cNvPr id="32" name="Straight Connector 31"/>
          <p:cNvCxnSpPr>
            <a:endCxn id="31" idx="1"/>
          </p:cNvCxnSpPr>
          <p:nvPr/>
        </p:nvCxnSpPr>
        <p:spPr>
          <a:xfrm rot="16200000" flipH="1">
            <a:off x="7995085" y="4587769"/>
            <a:ext cx="1078631" cy="99134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pic>
        <p:nvPicPr>
          <p:cNvPr id="33" name="Picture 4" descr="Image result for curved left arrow image"/>
          <p:cNvPicPr>
            <a:picLocks noChangeAspect="1" noChangeArrowheads="1"/>
          </p:cNvPicPr>
          <p:nvPr/>
        </p:nvPicPr>
        <p:blipFill>
          <a:blip r:embed="rId3" cstate="print">
            <a:duotone>
              <a:prstClr val="black"/>
              <a:schemeClr val="accent5">
                <a:tint val="45000"/>
                <a:satMod val="400000"/>
              </a:schemeClr>
            </a:duotone>
            <a:extLst>
              <a:ext uri="{28A0092B-C50C-407E-A947-70E740481C1C}">
                <a14:useLocalDpi xmlns:a14="http://schemas.microsoft.com/office/drawing/2010/main" xmlns="" val="0"/>
              </a:ext>
            </a:extLst>
          </a:blip>
          <a:srcRect/>
          <a:stretch>
            <a:fillRect/>
          </a:stretch>
        </p:blipFill>
        <p:spPr bwMode="auto">
          <a:xfrm rot="9630229">
            <a:off x="7606018" y="4861956"/>
            <a:ext cx="1010708" cy="1290419"/>
          </a:xfrm>
          <a:prstGeom prst="rect">
            <a:avLst/>
          </a:prstGeom>
          <a:noFill/>
          <a:extLst>
            <a:ext uri="{909E8E84-426E-40DD-AFC4-6F175D3DCCD1}">
              <a14:hiddenFill xmlns:a14="http://schemas.microsoft.com/office/drawing/2010/main" xmlns="">
                <a:solidFill>
                  <a:srgbClr val="FFFFFF"/>
                </a:solidFill>
              </a14:hiddenFill>
            </a:ext>
          </a:extLst>
        </p:spPr>
      </p:pic>
      <p:sp>
        <p:nvSpPr>
          <p:cNvPr id="34" name="TextBox 33"/>
          <p:cNvSpPr txBox="1"/>
          <p:nvPr/>
        </p:nvSpPr>
        <p:spPr>
          <a:xfrm>
            <a:off x="7315200" y="5349469"/>
            <a:ext cx="400526" cy="491849"/>
          </a:xfrm>
          <a:prstGeom prst="rect">
            <a:avLst/>
          </a:prstGeom>
          <a:noFill/>
        </p:spPr>
        <p:txBody>
          <a:bodyPr wrap="none" lIns="121332" tIns="60666" rIns="121332" bIns="60666" rtlCol="0">
            <a:spAutoFit/>
          </a:bodyPr>
          <a:lstStyle/>
          <a:p>
            <a:r>
              <a:rPr lang="en-US" sz="2400" b="1" dirty="0" smtClean="0"/>
              <a:t>3</a:t>
            </a:r>
            <a:endParaRPr lang="en-US" sz="2400" b="1"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
        <p:nvSpPr>
          <p:cNvPr id="87" name="Content Placeholder 2"/>
          <p:cNvSpPr>
            <a:spLocks noGrp="1"/>
          </p:cNvSpPr>
          <p:nvPr>
            <p:ph idx="1"/>
          </p:nvPr>
        </p:nvSpPr>
        <p:spPr>
          <a:xfrm>
            <a:off x="406400" y="1534858"/>
            <a:ext cx="4975220" cy="5037414"/>
          </a:xfrm>
        </p:spPr>
        <p:txBody>
          <a:bodyPr>
            <a:normAutofit/>
          </a:bodyPr>
          <a:lstStyle/>
          <a:p>
            <a:pPr marL="682491" indent="-682491">
              <a:buNone/>
            </a:pPr>
            <a:r>
              <a:rPr lang="en-US" dirty="0" smtClean="0"/>
              <a:t>  1)(DFS) algorithm traverses a graph in a depth ward motion </a:t>
            </a:r>
          </a:p>
          <a:p>
            <a:pPr marL="682491" indent="-682491">
              <a:buAutoNum type="arabicParenR"/>
            </a:pPr>
            <a:endParaRPr lang="en-US" dirty="0" smtClean="0"/>
          </a:p>
          <a:p>
            <a:pPr>
              <a:buNone/>
            </a:pPr>
            <a:r>
              <a:rPr lang="en-US" dirty="0" smtClean="0"/>
              <a:t>  2)Uses a stack to remember to get the next vertex to start a search, when a dead end occurs in any iteration.</a:t>
            </a:r>
            <a:endParaRPr lang="en-US" dirty="0"/>
          </a:p>
        </p:txBody>
      </p:sp>
      <p:sp>
        <p:nvSpPr>
          <p:cNvPr id="88" name="Oval 87"/>
          <p:cNvSpPr/>
          <p:nvPr/>
        </p:nvSpPr>
        <p:spPr>
          <a:xfrm>
            <a:off x="8940800" y="821998"/>
            <a:ext cx="609600" cy="601616"/>
          </a:xfrm>
          <a:prstGeom prst="ellipse">
            <a:avLst/>
          </a:prstGeom>
          <a:solidFill>
            <a:schemeClr val="tx1"/>
          </a:solidFill>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S</a:t>
            </a:r>
            <a:endParaRPr lang="en-US" sz="2400" b="1" dirty="0"/>
          </a:p>
        </p:txBody>
      </p:sp>
      <p:sp>
        <p:nvSpPr>
          <p:cNvPr id="90" name="Oval 89"/>
          <p:cNvSpPr/>
          <p:nvPr/>
        </p:nvSpPr>
        <p:spPr>
          <a:xfrm>
            <a:off x="8940800" y="2326037"/>
            <a:ext cx="609600" cy="601616"/>
          </a:xfrm>
          <a:prstGeom prst="ellipse">
            <a:avLst/>
          </a:prstGeom>
          <a:solidFill>
            <a:schemeClr val="tx1"/>
          </a:solidFill>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B</a:t>
            </a:r>
            <a:endParaRPr lang="en-US" sz="2400" b="1" dirty="0"/>
          </a:p>
        </p:txBody>
      </p:sp>
      <p:sp>
        <p:nvSpPr>
          <p:cNvPr id="91" name="Oval 90"/>
          <p:cNvSpPr/>
          <p:nvPr/>
        </p:nvSpPr>
        <p:spPr>
          <a:xfrm>
            <a:off x="10464800" y="2326037"/>
            <a:ext cx="609600" cy="601616"/>
          </a:xfrm>
          <a:prstGeom prst="ellipse">
            <a:avLst/>
          </a:prstGeom>
          <a:solidFill>
            <a:schemeClr val="tx1"/>
          </a:solidFill>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C</a:t>
            </a:r>
            <a:endParaRPr lang="en-US" sz="2400" b="1" dirty="0"/>
          </a:p>
        </p:txBody>
      </p:sp>
      <p:sp>
        <p:nvSpPr>
          <p:cNvPr id="92" name="Oval 91"/>
          <p:cNvSpPr/>
          <p:nvPr/>
        </p:nvSpPr>
        <p:spPr>
          <a:xfrm>
            <a:off x="10464800" y="4030615"/>
            <a:ext cx="609600" cy="601616"/>
          </a:xfrm>
          <a:prstGeom prst="ellipse">
            <a:avLst/>
          </a:prstGeom>
          <a:solidFill>
            <a:schemeClr val="tx1"/>
          </a:solidFill>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F</a:t>
            </a:r>
            <a:endParaRPr lang="en-US" sz="2400" b="1" dirty="0"/>
          </a:p>
        </p:txBody>
      </p:sp>
      <p:cxnSp>
        <p:nvCxnSpPr>
          <p:cNvPr id="97" name="Straight Connector 96"/>
          <p:cNvCxnSpPr>
            <a:stCxn id="88" idx="4"/>
            <a:endCxn id="90" idx="0"/>
          </p:cNvCxnSpPr>
          <p:nvPr/>
        </p:nvCxnSpPr>
        <p:spPr>
          <a:xfrm rot="5400000">
            <a:off x="8794389" y="1874812"/>
            <a:ext cx="902423" cy="2117"/>
          </a:xfrm>
          <a:prstGeom prst="line">
            <a:avLst/>
          </a:prstGeom>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98" name="Straight Connector 97"/>
          <p:cNvCxnSpPr>
            <a:stCxn id="88" idx="5"/>
            <a:endCxn id="91" idx="1"/>
          </p:cNvCxnSpPr>
          <p:nvPr/>
        </p:nvCxnSpPr>
        <p:spPr>
          <a:xfrm rot="16200000" flipH="1">
            <a:off x="9468285" y="1328352"/>
            <a:ext cx="1078631" cy="1092947"/>
          </a:xfrm>
          <a:prstGeom prst="line">
            <a:avLst/>
          </a:prstGeom>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99" name="Straight Connector 98"/>
          <p:cNvCxnSpPr>
            <a:stCxn id="90" idx="4"/>
          </p:cNvCxnSpPr>
          <p:nvPr/>
        </p:nvCxnSpPr>
        <p:spPr>
          <a:xfrm rot="5400000">
            <a:off x="8694119" y="3479120"/>
            <a:ext cx="1102962" cy="2117"/>
          </a:xfrm>
          <a:prstGeom prst="line">
            <a:avLst/>
          </a:prstGeom>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01" name="Straight Connector 100"/>
          <p:cNvCxnSpPr/>
          <p:nvPr/>
        </p:nvCxnSpPr>
        <p:spPr>
          <a:xfrm rot="5400000">
            <a:off x="10217060" y="3478075"/>
            <a:ext cx="1102962" cy="2117"/>
          </a:xfrm>
          <a:prstGeom prst="line">
            <a:avLst/>
          </a:prstGeom>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04" name="Straight Connector 103"/>
          <p:cNvCxnSpPr>
            <a:stCxn id="92" idx="3"/>
          </p:cNvCxnSpPr>
          <p:nvPr/>
        </p:nvCxnSpPr>
        <p:spPr>
          <a:xfrm rot="5400000">
            <a:off x="9468285" y="4536969"/>
            <a:ext cx="1078631" cy="1092947"/>
          </a:xfrm>
          <a:prstGeom prst="line">
            <a:avLst/>
          </a:prstGeom>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105" name="TextBox 104">
            <a:extLst>
              <a:ext uri="{FF2B5EF4-FFF2-40B4-BE49-F238E27FC236}">
                <a16:creationId xmlns="" xmlns:a16="http://schemas.microsoft.com/office/drawing/2014/main" id="{AA635DAA-35C4-4438-9D75-515C2C193139}"/>
              </a:ext>
            </a:extLst>
          </p:cNvPr>
          <p:cNvSpPr txBox="1"/>
          <p:nvPr/>
        </p:nvSpPr>
        <p:spPr>
          <a:xfrm>
            <a:off x="526224" y="769163"/>
            <a:ext cx="11136326" cy="830997"/>
          </a:xfrm>
          <a:prstGeom prst="rect">
            <a:avLst/>
          </a:prstGeom>
          <a:noFill/>
        </p:spPr>
        <p:txBody>
          <a:bodyPr wrap="square" rtlCol="0">
            <a:spAutoFit/>
          </a:bodyPr>
          <a:lstStyle/>
          <a:p>
            <a:r>
              <a:rPr lang="en-US" sz="4800" b="1" dirty="0" smtClean="0">
                <a:latin typeface="Nunito Sans" panose="00000500000000000000" pitchFamily="2" charset="0"/>
              </a:rPr>
              <a:t>DFS</a:t>
            </a:r>
            <a:endParaRPr lang="en-US" sz="4500" b="1" dirty="0">
              <a:latin typeface="Nunito Sans" panose="00000500000000000000" pitchFamily="2" charset="0"/>
            </a:endParaRPr>
          </a:p>
        </p:txBody>
      </p:sp>
      <p:sp>
        <p:nvSpPr>
          <p:cNvPr id="106" name="Rectangle 105">
            <a:extLst>
              <a:ext uri="{FF2B5EF4-FFF2-40B4-BE49-F238E27FC236}">
                <a16:creationId xmlns=""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9" name="Picture 4" descr="Image result for curved left arrow image"/>
          <p:cNvPicPr>
            <a:picLocks noChangeAspect="1" noChangeArrowheads="1"/>
          </p:cNvPicPr>
          <p:nvPr/>
        </p:nvPicPr>
        <p:blipFill>
          <a:blip r:embed="rId3" cstate="print">
            <a:duotone>
              <a:prstClr val="black"/>
              <a:schemeClr val="accent5">
                <a:tint val="45000"/>
                <a:satMod val="400000"/>
              </a:schemeClr>
            </a:duotone>
            <a:extLst>
              <a:ext uri="{28A0092B-C50C-407E-A947-70E740481C1C}">
                <a14:useLocalDpi xmlns:a14="http://schemas.microsoft.com/office/drawing/2010/main" xmlns="" val="0"/>
              </a:ext>
            </a:extLst>
          </a:blip>
          <a:srcRect/>
          <a:stretch>
            <a:fillRect/>
          </a:stretch>
        </p:blipFill>
        <p:spPr bwMode="auto">
          <a:xfrm rot="14659466">
            <a:off x="7575924" y="812592"/>
            <a:ext cx="997470" cy="1307545"/>
          </a:xfrm>
          <a:prstGeom prst="rect">
            <a:avLst/>
          </a:prstGeom>
          <a:noFill/>
          <a:extLst>
            <a:ext uri="{909E8E84-426E-40DD-AFC4-6F175D3DCCD1}">
              <a14:hiddenFill xmlns:a14="http://schemas.microsoft.com/office/drawing/2010/main" xmlns="">
                <a:solidFill>
                  <a:srgbClr val="FFFFFF"/>
                </a:solidFill>
              </a14:hiddenFill>
            </a:ext>
          </a:extLst>
        </p:spPr>
      </p:pic>
      <p:sp>
        <p:nvSpPr>
          <p:cNvPr id="110" name="TextBox 109"/>
          <p:cNvSpPr txBox="1"/>
          <p:nvPr/>
        </p:nvSpPr>
        <p:spPr>
          <a:xfrm>
            <a:off x="7416800" y="1022537"/>
            <a:ext cx="400526" cy="491849"/>
          </a:xfrm>
          <a:prstGeom prst="rect">
            <a:avLst/>
          </a:prstGeom>
          <a:noFill/>
        </p:spPr>
        <p:txBody>
          <a:bodyPr wrap="none" lIns="121332" tIns="60666" rIns="121332" bIns="60666" rtlCol="0">
            <a:spAutoFit/>
          </a:bodyPr>
          <a:lstStyle/>
          <a:p>
            <a:r>
              <a:rPr lang="en-US" sz="2400" b="1" dirty="0" smtClean="0"/>
              <a:t>1</a:t>
            </a:r>
            <a:endParaRPr lang="en-US" sz="2400" b="1" dirty="0"/>
          </a:p>
        </p:txBody>
      </p:sp>
      <p:pic>
        <p:nvPicPr>
          <p:cNvPr id="25" name="Picture 4" descr="Image result for curved left arrow image"/>
          <p:cNvPicPr>
            <a:picLocks noChangeAspect="1" noChangeArrowheads="1"/>
          </p:cNvPicPr>
          <p:nvPr/>
        </p:nvPicPr>
        <p:blipFill>
          <a:blip r:embed="rId3" cstate="print">
            <a:duotone>
              <a:prstClr val="black"/>
              <a:schemeClr val="accent5">
                <a:tint val="45000"/>
                <a:satMod val="400000"/>
              </a:schemeClr>
            </a:duotone>
            <a:extLst>
              <a:ext uri="{28A0092B-C50C-407E-A947-70E740481C1C}">
                <a14:useLocalDpi xmlns:a14="http://schemas.microsoft.com/office/drawing/2010/main" xmlns="" val="0"/>
              </a:ext>
            </a:extLst>
          </a:blip>
          <a:srcRect/>
          <a:stretch>
            <a:fillRect/>
          </a:stretch>
        </p:blipFill>
        <p:spPr bwMode="auto">
          <a:xfrm rot="12194754">
            <a:off x="6805226" y="2911220"/>
            <a:ext cx="1010708" cy="1290419"/>
          </a:xfrm>
          <a:prstGeom prst="rect">
            <a:avLst/>
          </a:prstGeom>
          <a:noFill/>
          <a:extLst>
            <a:ext uri="{909E8E84-426E-40DD-AFC4-6F175D3DCCD1}">
              <a14:hiddenFill xmlns:a14="http://schemas.microsoft.com/office/drawing/2010/main" xmlns="">
                <a:solidFill>
                  <a:srgbClr val="FFFFFF"/>
                </a:solidFill>
              </a14:hiddenFill>
            </a:ext>
          </a:extLst>
        </p:spPr>
      </p:pic>
      <p:sp>
        <p:nvSpPr>
          <p:cNvPr id="26" name="TextBox 25"/>
          <p:cNvSpPr txBox="1"/>
          <p:nvPr/>
        </p:nvSpPr>
        <p:spPr>
          <a:xfrm>
            <a:off x="6608152" y="3128191"/>
            <a:ext cx="400526" cy="491849"/>
          </a:xfrm>
          <a:prstGeom prst="rect">
            <a:avLst/>
          </a:prstGeom>
          <a:noFill/>
        </p:spPr>
        <p:txBody>
          <a:bodyPr wrap="none" lIns="121332" tIns="60666" rIns="121332" bIns="60666" rtlCol="0">
            <a:spAutoFit/>
          </a:bodyPr>
          <a:lstStyle/>
          <a:p>
            <a:r>
              <a:rPr lang="en-US" sz="2400" b="1" dirty="0" smtClean="0"/>
              <a:t>2</a:t>
            </a:r>
            <a:endParaRPr lang="en-US" sz="2400" b="1" dirty="0"/>
          </a:p>
        </p:txBody>
      </p:sp>
      <p:sp>
        <p:nvSpPr>
          <p:cNvPr id="27" name="Oval 26"/>
          <p:cNvSpPr/>
          <p:nvPr/>
        </p:nvSpPr>
        <p:spPr>
          <a:xfrm>
            <a:off x="7513284" y="2327318"/>
            <a:ext cx="609600" cy="601616"/>
          </a:xfrm>
          <a:prstGeom prst="ellipse">
            <a:avLst/>
          </a:prstGeom>
          <a:solidFill>
            <a:schemeClr val="tx1"/>
          </a:solidFill>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A</a:t>
            </a:r>
            <a:endParaRPr lang="en-US" sz="2400" b="1" dirty="0"/>
          </a:p>
        </p:txBody>
      </p:sp>
      <p:cxnSp>
        <p:nvCxnSpPr>
          <p:cNvPr id="28" name="Straight Connector 27"/>
          <p:cNvCxnSpPr/>
          <p:nvPr/>
        </p:nvCxnSpPr>
        <p:spPr>
          <a:xfrm rot="5400000">
            <a:off x="7989969" y="1380433"/>
            <a:ext cx="1078631" cy="99134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29" name="Oval 28"/>
          <p:cNvSpPr/>
          <p:nvPr/>
        </p:nvSpPr>
        <p:spPr>
          <a:xfrm>
            <a:off x="7518400" y="4030615"/>
            <a:ext cx="609600" cy="601616"/>
          </a:xfrm>
          <a:prstGeom prst="ellipse">
            <a:avLst/>
          </a:prstGeom>
          <a:solidFill>
            <a:schemeClr val="tx1"/>
          </a:solidFill>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D</a:t>
            </a:r>
            <a:endParaRPr lang="en-US" sz="2400" b="1" dirty="0"/>
          </a:p>
        </p:txBody>
      </p:sp>
      <p:cxnSp>
        <p:nvCxnSpPr>
          <p:cNvPr id="30" name="Straight Connector 29"/>
          <p:cNvCxnSpPr/>
          <p:nvPr/>
        </p:nvCxnSpPr>
        <p:spPr>
          <a:xfrm rot="5400000">
            <a:off x="7272778" y="3478075"/>
            <a:ext cx="1102962" cy="211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31" name="Oval 30"/>
          <p:cNvSpPr/>
          <p:nvPr/>
        </p:nvSpPr>
        <p:spPr>
          <a:xfrm>
            <a:off x="8940800" y="5534653"/>
            <a:ext cx="609600" cy="601616"/>
          </a:xfrm>
          <a:prstGeom prst="ellipse">
            <a:avLst/>
          </a:prstGeom>
          <a:solidFill>
            <a:schemeClr val="tx1"/>
          </a:solidFill>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G</a:t>
            </a:r>
            <a:endParaRPr lang="en-US" sz="2400" b="1" dirty="0"/>
          </a:p>
        </p:txBody>
      </p:sp>
      <p:cxnSp>
        <p:nvCxnSpPr>
          <p:cNvPr id="32" name="Straight Connector 31"/>
          <p:cNvCxnSpPr>
            <a:endCxn id="31" idx="1"/>
          </p:cNvCxnSpPr>
          <p:nvPr/>
        </p:nvCxnSpPr>
        <p:spPr>
          <a:xfrm rot="16200000" flipH="1">
            <a:off x="7995085" y="4587769"/>
            <a:ext cx="1078631" cy="99134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pic>
        <p:nvPicPr>
          <p:cNvPr id="33" name="Picture 4" descr="Image result for curved left arrow image"/>
          <p:cNvPicPr>
            <a:picLocks noChangeAspect="1" noChangeArrowheads="1"/>
          </p:cNvPicPr>
          <p:nvPr/>
        </p:nvPicPr>
        <p:blipFill>
          <a:blip r:embed="rId3" cstate="print">
            <a:duotone>
              <a:prstClr val="black"/>
              <a:schemeClr val="accent5">
                <a:tint val="45000"/>
                <a:satMod val="400000"/>
              </a:schemeClr>
            </a:duotone>
            <a:extLst>
              <a:ext uri="{28A0092B-C50C-407E-A947-70E740481C1C}">
                <a14:useLocalDpi xmlns:a14="http://schemas.microsoft.com/office/drawing/2010/main" xmlns="" val="0"/>
              </a:ext>
            </a:extLst>
          </a:blip>
          <a:srcRect/>
          <a:stretch>
            <a:fillRect/>
          </a:stretch>
        </p:blipFill>
        <p:spPr bwMode="auto">
          <a:xfrm rot="9630229">
            <a:off x="7606018" y="4861956"/>
            <a:ext cx="1010708" cy="1290419"/>
          </a:xfrm>
          <a:prstGeom prst="rect">
            <a:avLst/>
          </a:prstGeom>
          <a:noFill/>
          <a:extLst>
            <a:ext uri="{909E8E84-426E-40DD-AFC4-6F175D3DCCD1}">
              <a14:hiddenFill xmlns:a14="http://schemas.microsoft.com/office/drawing/2010/main" xmlns="">
                <a:solidFill>
                  <a:srgbClr val="FFFFFF"/>
                </a:solidFill>
              </a14:hiddenFill>
            </a:ext>
          </a:extLst>
        </p:spPr>
      </p:pic>
      <p:sp>
        <p:nvSpPr>
          <p:cNvPr id="34" name="TextBox 33"/>
          <p:cNvSpPr txBox="1"/>
          <p:nvPr/>
        </p:nvSpPr>
        <p:spPr>
          <a:xfrm>
            <a:off x="7315200" y="5349469"/>
            <a:ext cx="400526" cy="491849"/>
          </a:xfrm>
          <a:prstGeom prst="rect">
            <a:avLst/>
          </a:prstGeom>
          <a:noFill/>
        </p:spPr>
        <p:txBody>
          <a:bodyPr wrap="none" lIns="121332" tIns="60666" rIns="121332" bIns="60666" rtlCol="0">
            <a:spAutoFit/>
          </a:bodyPr>
          <a:lstStyle/>
          <a:p>
            <a:r>
              <a:rPr lang="en-US" sz="2400" b="1" dirty="0" smtClean="0"/>
              <a:t>3</a:t>
            </a:r>
            <a:endParaRPr lang="en-US" sz="2400" b="1" dirty="0"/>
          </a:p>
        </p:txBody>
      </p:sp>
      <p:sp>
        <p:nvSpPr>
          <p:cNvPr id="36" name="Oval 35"/>
          <p:cNvSpPr/>
          <p:nvPr/>
        </p:nvSpPr>
        <p:spPr>
          <a:xfrm>
            <a:off x="8940800" y="4030615"/>
            <a:ext cx="609600" cy="601616"/>
          </a:xfrm>
          <a:prstGeom prst="ellipse">
            <a:avLst/>
          </a:prstGeom>
          <a:solidFill>
            <a:schemeClr val="tx1"/>
          </a:solidFill>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E</a:t>
            </a:r>
            <a:endParaRPr lang="en-US" sz="2400" b="1" dirty="0"/>
          </a:p>
        </p:txBody>
      </p:sp>
      <p:cxnSp>
        <p:nvCxnSpPr>
          <p:cNvPr id="37" name="Straight Connector 36"/>
          <p:cNvCxnSpPr>
            <a:stCxn id="36" idx="4"/>
          </p:cNvCxnSpPr>
          <p:nvPr/>
        </p:nvCxnSpPr>
        <p:spPr>
          <a:xfrm rot="5400000">
            <a:off x="8794389" y="5083428"/>
            <a:ext cx="902423" cy="211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pic>
        <p:nvPicPr>
          <p:cNvPr id="38" name="Picture 4" descr="Image result for curved left arrow image"/>
          <p:cNvPicPr>
            <a:picLocks noChangeAspect="1" noChangeArrowheads="1"/>
          </p:cNvPicPr>
          <p:nvPr/>
        </p:nvPicPr>
        <p:blipFill>
          <a:blip r:embed="rId3" cstate="print">
            <a:duotone>
              <a:prstClr val="black"/>
              <a:schemeClr val="accent5">
                <a:tint val="45000"/>
                <a:satMod val="400000"/>
              </a:schemeClr>
            </a:duotone>
            <a:extLst>
              <a:ext uri="{28A0092B-C50C-407E-A947-70E740481C1C}">
                <a14:useLocalDpi xmlns:a14="http://schemas.microsoft.com/office/drawing/2010/main" xmlns="" val="0"/>
              </a:ext>
            </a:extLst>
          </a:blip>
          <a:srcRect/>
          <a:stretch>
            <a:fillRect/>
          </a:stretch>
        </p:blipFill>
        <p:spPr bwMode="auto">
          <a:xfrm rot="20237265" flipH="1">
            <a:off x="8590832" y="4282200"/>
            <a:ext cx="616585" cy="1421896"/>
          </a:xfrm>
          <a:prstGeom prst="rect">
            <a:avLst/>
          </a:prstGeom>
          <a:noFill/>
          <a:extLst>
            <a:ext uri="{909E8E84-426E-40DD-AFC4-6F175D3DCCD1}">
              <a14:hiddenFill xmlns:a14="http://schemas.microsoft.com/office/drawing/2010/main" xmlns="">
                <a:solidFill>
                  <a:srgbClr val="FFFFFF"/>
                </a:solidFill>
              </a14:hiddenFill>
            </a:ext>
          </a:extLst>
        </p:spPr>
      </p:pic>
      <p:sp>
        <p:nvSpPr>
          <p:cNvPr id="39" name="TextBox 38"/>
          <p:cNvSpPr txBox="1"/>
          <p:nvPr/>
        </p:nvSpPr>
        <p:spPr>
          <a:xfrm>
            <a:off x="8335352" y="4331423"/>
            <a:ext cx="400526" cy="491849"/>
          </a:xfrm>
          <a:prstGeom prst="rect">
            <a:avLst/>
          </a:prstGeom>
          <a:noFill/>
        </p:spPr>
        <p:txBody>
          <a:bodyPr wrap="none" lIns="121332" tIns="60666" rIns="121332" bIns="60666" rtlCol="0">
            <a:spAutoFit/>
          </a:bodyPr>
          <a:lstStyle/>
          <a:p>
            <a:r>
              <a:rPr lang="en-US" sz="2400" b="1" dirty="0" smtClean="0"/>
              <a:t>4</a:t>
            </a:r>
            <a:endParaRPr lang="en-US" sz="24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dirty="0" smtClean="0"/>
              <a:t>The  objects are represented by points termed as </a:t>
            </a:r>
            <a:r>
              <a:rPr lang="en-US" b="1" dirty="0" smtClean="0"/>
              <a:t>vertices.</a:t>
            </a:r>
          </a:p>
          <a:p>
            <a:pPr>
              <a:buNone/>
            </a:pPr>
            <a:r>
              <a:rPr lang="en-US" dirty="0" smtClean="0"/>
              <a:t> </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a:p>
        </p:txBody>
      </p:sp>
      <p:sp>
        <p:nvSpPr>
          <p:cNvPr id="5" name="Oval 4"/>
          <p:cNvSpPr/>
          <p:nvPr/>
        </p:nvSpPr>
        <p:spPr>
          <a:xfrm>
            <a:off x="2666976" y="2852374"/>
            <a:ext cx="812800" cy="701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lIns="121332" tIns="60666" rIns="121332" bIns="60666" rtlCol="0" anchor="ctr"/>
          <a:lstStyle/>
          <a:p>
            <a:pPr algn="ctr"/>
            <a:r>
              <a:rPr lang="en-US" dirty="0" smtClean="0">
                <a:solidFill>
                  <a:schemeClr val="tx1"/>
                </a:solidFill>
              </a:rPr>
              <a:t>1</a:t>
            </a:r>
            <a:endParaRPr lang="en-US" dirty="0">
              <a:solidFill>
                <a:schemeClr val="tx1"/>
              </a:solidFill>
            </a:endParaRPr>
          </a:p>
        </p:txBody>
      </p:sp>
      <p:sp>
        <p:nvSpPr>
          <p:cNvPr id="6" name="Oval 5"/>
          <p:cNvSpPr/>
          <p:nvPr/>
        </p:nvSpPr>
        <p:spPr>
          <a:xfrm>
            <a:off x="3987776" y="4155875"/>
            <a:ext cx="812800" cy="701885"/>
          </a:xfrm>
          <a:prstGeom prst="ellipse">
            <a:avLst/>
          </a:prstGeom>
        </p:spPr>
        <p:style>
          <a:lnRef idx="2">
            <a:schemeClr val="dk1"/>
          </a:lnRef>
          <a:fillRef idx="1">
            <a:schemeClr val="lt1"/>
          </a:fillRef>
          <a:effectRef idx="0">
            <a:schemeClr val="dk1"/>
          </a:effectRef>
          <a:fontRef idx="minor">
            <a:schemeClr val="dk1"/>
          </a:fontRef>
        </p:style>
        <p:txBody>
          <a:bodyPr lIns="121332" tIns="60666" rIns="121332" bIns="60666" rtlCol="0" anchor="ctr"/>
          <a:lstStyle/>
          <a:p>
            <a:pPr algn="ctr"/>
            <a:r>
              <a:rPr lang="en-US" dirty="0" smtClean="0">
                <a:solidFill>
                  <a:schemeClr val="tx1"/>
                </a:solidFill>
              </a:rPr>
              <a:t>2</a:t>
            </a:r>
            <a:endParaRPr lang="en-US" dirty="0">
              <a:solidFill>
                <a:schemeClr val="tx1"/>
              </a:solidFill>
            </a:endParaRPr>
          </a:p>
        </p:txBody>
      </p:sp>
      <p:cxnSp>
        <p:nvCxnSpPr>
          <p:cNvPr id="7" name="Straight Arrow Connector 6"/>
          <p:cNvCxnSpPr>
            <a:endCxn id="5" idx="6"/>
          </p:cNvCxnSpPr>
          <p:nvPr/>
        </p:nvCxnSpPr>
        <p:spPr>
          <a:xfrm rot="10800000">
            <a:off x="3479776" y="3203317"/>
            <a:ext cx="3251200" cy="4512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6" idx="6"/>
          </p:cNvCxnSpPr>
          <p:nvPr/>
        </p:nvCxnSpPr>
        <p:spPr>
          <a:xfrm rot="10800000" flipV="1">
            <a:off x="4800576" y="3654528"/>
            <a:ext cx="1930400" cy="8522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Explosion 1 15"/>
          <p:cNvSpPr/>
          <p:nvPr/>
        </p:nvSpPr>
        <p:spPr>
          <a:xfrm>
            <a:off x="6730976" y="3253451"/>
            <a:ext cx="2235200" cy="1102962"/>
          </a:xfrm>
          <a:prstGeom prst="irregularSeal1">
            <a:avLst/>
          </a:prstGeom>
        </p:spPr>
        <p:style>
          <a:lnRef idx="2">
            <a:schemeClr val="dk1"/>
          </a:lnRef>
          <a:fillRef idx="1">
            <a:schemeClr val="lt1"/>
          </a:fillRef>
          <a:effectRef idx="0">
            <a:schemeClr val="dk1"/>
          </a:effectRef>
          <a:fontRef idx="minor">
            <a:schemeClr val="dk1"/>
          </a:fontRef>
        </p:style>
        <p:txBody>
          <a:bodyPr lIns="121332" tIns="60666" rIns="121332" bIns="60666" rtlCol="0" anchor="ctr"/>
          <a:lstStyle/>
          <a:p>
            <a:pPr algn="ctr"/>
            <a:r>
              <a:rPr lang="en-US" b="1" dirty="0" smtClean="0">
                <a:solidFill>
                  <a:srgbClr val="FF0000"/>
                </a:solidFill>
              </a:rPr>
              <a:t>VERTICES</a:t>
            </a:r>
            <a:endParaRPr lang="en-US" b="1" dirty="0">
              <a:solidFill>
                <a:srgbClr val="FF0000"/>
              </a:solidFill>
            </a:endParaRPr>
          </a:p>
        </p:txBody>
      </p:sp>
      <p:sp>
        <p:nvSpPr>
          <p:cNvPr id="10" name="TextBox 9">
            <a:extLst>
              <a:ext uri="{FF2B5EF4-FFF2-40B4-BE49-F238E27FC236}">
                <a16:creationId xmlns="" xmlns:a16="http://schemas.microsoft.com/office/drawing/2014/main" id="{AA635DAA-35C4-4438-9D75-515C2C193139}"/>
              </a:ext>
            </a:extLst>
          </p:cNvPr>
          <p:cNvSpPr txBox="1"/>
          <p:nvPr/>
        </p:nvSpPr>
        <p:spPr>
          <a:xfrm>
            <a:off x="526224" y="769163"/>
            <a:ext cx="11136326" cy="784830"/>
          </a:xfrm>
          <a:prstGeom prst="rect">
            <a:avLst/>
          </a:prstGeom>
          <a:noFill/>
        </p:spPr>
        <p:txBody>
          <a:bodyPr wrap="square" rtlCol="0">
            <a:spAutoFit/>
          </a:bodyPr>
          <a:lstStyle/>
          <a:p>
            <a:r>
              <a:rPr lang="en-US" sz="4500" b="1" dirty="0" smtClean="0">
                <a:latin typeface="Nunito Sans" panose="00000500000000000000" pitchFamily="2" charset="0"/>
              </a:rPr>
              <a:t>Vertices</a:t>
            </a:r>
          </a:p>
        </p:txBody>
      </p:sp>
      <p:sp>
        <p:nvSpPr>
          <p:cNvPr id="12" name="Rectangle 11">
            <a:extLst>
              <a:ext uri="{FF2B5EF4-FFF2-40B4-BE49-F238E27FC236}">
                <a16:creationId xmlns=""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
        <p:nvSpPr>
          <p:cNvPr id="87" name="Content Placeholder 2"/>
          <p:cNvSpPr>
            <a:spLocks noGrp="1"/>
          </p:cNvSpPr>
          <p:nvPr>
            <p:ph idx="1"/>
          </p:nvPr>
        </p:nvSpPr>
        <p:spPr>
          <a:xfrm>
            <a:off x="406400" y="1534858"/>
            <a:ext cx="4975220" cy="5037414"/>
          </a:xfrm>
        </p:spPr>
        <p:txBody>
          <a:bodyPr>
            <a:normAutofit/>
          </a:bodyPr>
          <a:lstStyle/>
          <a:p>
            <a:pPr marL="682491" indent="-682491">
              <a:buNone/>
            </a:pPr>
            <a:r>
              <a:rPr lang="en-US" dirty="0" smtClean="0"/>
              <a:t>  1)(DFS) algorithm traverses a graph in a depth ward motion </a:t>
            </a:r>
          </a:p>
          <a:p>
            <a:pPr marL="682491" indent="-682491">
              <a:buAutoNum type="arabicParenR"/>
            </a:pPr>
            <a:endParaRPr lang="en-US" dirty="0" smtClean="0"/>
          </a:p>
          <a:p>
            <a:pPr>
              <a:buNone/>
            </a:pPr>
            <a:r>
              <a:rPr lang="en-US" dirty="0" smtClean="0"/>
              <a:t>  2)Uses a stack to remember to get the next vertex to start a search, when a dead end occurs in any iteration.</a:t>
            </a:r>
            <a:endParaRPr lang="en-US" dirty="0"/>
          </a:p>
        </p:txBody>
      </p:sp>
      <p:sp>
        <p:nvSpPr>
          <p:cNvPr id="88" name="Oval 87"/>
          <p:cNvSpPr/>
          <p:nvPr/>
        </p:nvSpPr>
        <p:spPr>
          <a:xfrm>
            <a:off x="8940800" y="821998"/>
            <a:ext cx="609600" cy="601616"/>
          </a:xfrm>
          <a:prstGeom prst="ellipse">
            <a:avLst/>
          </a:prstGeom>
          <a:solidFill>
            <a:schemeClr val="tx1"/>
          </a:solidFill>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S</a:t>
            </a:r>
            <a:endParaRPr lang="en-US" sz="2400" b="1" dirty="0"/>
          </a:p>
        </p:txBody>
      </p:sp>
      <p:sp>
        <p:nvSpPr>
          <p:cNvPr id="91" name="Oval 90"/>
          <p:cNvSpPr/>
          <p:nvPr/>
        </p:nvSpPr>
        <p:spPr>
          <a:xfrm>
            <a:off x="10464800" y="2326037"/>
            <a:ext cx="609600" cy="601616"/>
          </a:xfrm>
          <a:prstGeom prst="ellipse">
            <a:avLst/>
          </a:prstGeom>
          <a:solidFill>
            <a:schemeClr val="tx1"/>
          </a:solidFill>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C</a:t>
            </a:r>
            <a:endParaRPr lang="en-US" sz="2400" b="1" dirty="0"/>
          </a:p>
        </p:txBody>
      </p:sp>
      <p:sp>
        <p:nvSpPr>
          <p:cNvPr id="92" name="Oval 91"/>
          <p:cNvSpPr/>
          <p:nvPr/>
        </p:nvSpPr>
        <p:spPr>
          <a:xfrm>
            <a:off x="10464800" y="4030615"/>
            <a:ext cx="609600" cy="601616"/>
          </a:xfrm>
          <a:prstGeom prst="ellipse">
            <a:avLst/>
          </a:prstGeom>
          <a:solidFill>
            <a:schemeClr val="tx1"/>
          </a:solidFill>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F</a:t>
            </a:r>
            <a:endParaRPr lang="en-US" sz="2400" b="1" dirty="0"/>
          </a:p>
        </p:txBody>
      </p:sp>
      <p:cxnSp>
        <p:nvCxnSpPr>
          <p:cNvPr id="97" name="Straight Connector 96"/>
          <p:cNvCxnSpPr>
            <a:stCxn id="88" idx="4"/>
          </p:cNvCxnSpPr>
          <p:nvPr/>
        </p:nvCxnSpPr>
        <p:spPr>
          <a:xfrm rot="5400000">
            <a:off x="8794389" y="1874812"/>
            <a:ext cx="902423" cy="2117"/>
          </a:xfrm>
          <a:prstGeom prst="line">
            <a:avLst/>
          </a:prstGeom>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98" name="Straight Connector 97"/>
          <p:cNvCxnSpPr>
            <a:stCxn id="88" idx="5"/>
            <a:endCxn id="91" idx="1"/>
          </p:cNvCxnSpPr>
          <p:nvPr/>
        </p:nvCxnSpPr>
        <p:spPr>
          <a:xfrm rot="16200000" flipH="1">
            <a:off x="9468285" y="1328352"/>
            <a:ext cx="1078631" cy="1092947"/>
          </a:xfrm>
          <a:prstGeom prst="line">
            <a:avLst/>
          </a:prstGeom>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01" name="Straight Connector 100"/>
          <p:cNvCxnSpPr/>
          <p:nvPr/>
        </p:nvCxnSpPr>
        <p:spPr>
          <a:xfrm rot="5400000">
            <a:off x="10217060" y="3478075"/>
            <a:ext cx="1102962" cy="2117"/>
          </a:xfrm>
          <a:prstGeom prst="line">
            <a:avLst/>
          </a:prstGeom>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04" name="Straight Connector 103"/>
          <p:cNvCxnSpPr>
            <a:stCxn id="92" idx="3"/>
          </p:cNvCxnSpPr>
          <p:nvPr/>
        </p:nvCxnSpPr>
        <p:spPr>
          <a:xfrm rot="5400000">
            <a:off x="9468285" y="4536969"/>
            <a:ext cx="1078631" cy="1092947"/>
          </a:xfrm>
          <a:prstGeom prst="line">
            <a:avLst/>
          </a:prstGeom>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105" name="TextBox 104">
            <a:extLst>
              <a:ext uri="{FF2B5EF4-FFF2-40B4-BE49-F238E27FC236}">
                <a16:creationId xmlns="" xmlns:a16="http://schemas.microsoft.com/office/drawing/2014/main" id="{AA635DAA-35C4-4438-9D75-515C2C193139}"/>
              </a:ext>
            </a:extLst>
          </p:cNvPr>
          <p:cNvSpPr txBox="1"/>
          <p:nvPr/>
        </p:nvSpPr>
        <p:spPr>
          <a:xfrm>
            <a:off x="526224" y="769163"/>
            <a:ext cx="11136326" cy="830997"/>
          </a:xfrm>
          <a:prstGeom prst="rect">
            <a:avLst/>
          </a:prstGeom>
          <a:noFill/>
        </p:spPr>
        <p:txBody>
          <a:bodyPr wrap="square" rtlCol="0">
            <a:spAutoFit/>
          </a:bodyPr>
          <a:lstStyle/>
          <a:p>
            <a:r>
              <a:rPr lang="en-US" sz="4800" b="1" dirty="0" smtClean="0">
                <a:latin typeface="Nunito Sans" panose="00000500000000000000" pitchFamily="2" charset="0"/>
              </a:rPr>
              <a:t>DFS</a:t>
            </a:r>
            <a:endParaRPr lang="en-US" sz="4500" b="1" dirty="0">
              <a:latin typeface="Nunito Sans" panose="00000500000000000000" pitchFamily="2" charset="0"/>
            </a:endParaRPr>
          </a:p>
        </p:txBody>
      </p:sp>
      <p:sp>
        <p:nvSpPr>
          <p:cNvPr id="106" name="Rectangle 105">
            <a:extLst>
              <a:ext uri="{FF2B5EF4-FFF2-40B4-BE49-F238E27FC236}">
                <a16:creationId xmlns=""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9" name="Picture 4" descr="Image result for curved left arrow image"/>
          <p:cNvPicPr>
            <a:picLocks noChangeAspect="1" noChangeArrowheads="1"/>
          </p:cNvPicPr>
          <p:nvPr/>
        </p:nvPicPr>
        <p:blipFill>
          <a:blip r:embed="rId3" cstate="print">
            <a:duotone>
              <a:prstClr val="black"/>
              <a:schemeClr val="accent5">
                <a:tint val="45000"/>
                <a:satMod val="400000"/>
              </a:schemeClr>
            </a:duotone>
            <a:extLst>
              <a:ext uri="{28A0092B-C50C-407E-A947-70E740481C1C}">
                <a14:useLocalDpi xmlns:a14="http://schemas.microsoft.com/office/drawing/2010/main" xmlns="" val="0"/>
              </a:ext>
            </a:extLst>
          </a:blip>
          <a:srcRect/>
          <a:stretch>
            <a:fillRect/>
          </a:stretch>
        </p:blipFill>
        <p:spPr bwMode="auto">
          <a:xfrm rot="14659466">
            <a:off x="7575924" y="812592"/>
            <a:ext cx="997470" cy="1307545"/>
          </a:xfrm>
          <a:prstGeom prst="rect">
            <a:avLst/>
          </a:prstGeom>
          <a:noFill/>
          <a:extLst>
            <a:ext uri="{909E8E84-426E-40DD-AFC4-6F175D3DCCD1}">
              <a14:hiddenFill xmlns:a14="http://schemas.microsoft.com/office/drawing/2010/main" xmlns="">
                <a:solidFill>
                  <a:srgbClr val="FFFFFF"/>
                </a:solidFill>
              </a14:hiddenFill>
            </a:ext>
          </a:extLst>
        </p:spPr>
      </p:pic>
      <p:sp>
        <p:nvSpPr>
          <p:cNvPr id="110" name="TextBox 109"/>
          <p:cNvSpPr txBox="1"/>
          <p:nvPr/>
        </p:nvSpPr>
        <p:spPr>
          <a:xfrm>
            <a:off x="7416800" y="1022537"/>
            <a:ext cx="400526" cy="491849"/>
          </a:xfrm>
          <a:prstGeom prst="rect">
            <a:avLst/>
          </a:prstGeom>
          <a:noFill/>
        </p:spPr>
        <p:txBody>
          <a:bodyPr wrap="none" lIns="121332" tIns="60666" rIns="121332" bIns="60666" rtlCol="0">
            <a:spAutoFit/>
          </a:bodyPr>
          <a:lstStyle/>
          <a:p>
            <a:r>
              <a:rPr lang="en-US" sz="2400" b="1" dirty="0" smtClean="0"/>
              <a:t>1</a:t>
            </a:r>
            <a:endParaRPr lang="en-US" sz="2400" b="1" dirty="0"/>
          </a:p>
        </p:txBody>
      </p:sp>
      <p:pic>
        <p:nvPicPr>
          <p:cNvPr id="25" name="Picture 4" descr="Image result for curved left arrow image"/>
          <p:cNvPicPr>
            <a:picLocks noChangeAspect="1" noChangeArrowheads="1"/>
          </p:cNvPicPr>
          <p:nvPr/>
        </p:nvPicPr>
        <p:blipFill>
          <a:blip r:embed="rId3" cstate="print">
            <a:duotone>
              <a:prstClr val="black"/>
              <a:schemeClr val="accent5">
                <a:tint val="45000"/>
                <a:satMod val="400000"/>
              </a:schemeClr>
            </a:duotone>
            <a:extLst>
              <a:ext uri="{28A0092B-C50C-407E-A947-70E740481C1C}">
                <a14:useLocalDpi xmlns:a14="http://schemas.microsoft.com/office/drawing/2010/main" xmlns="" val="0"/>
              </a:ext>
            </a:extLst>
          </a:blip>
          <a:srcRect/>
          <a:stretch>
            <a:fillRect/>
          </a:stretch>
        </p:blipFill>
        <p:spPr bwMode="auto">
          <a:xfrm rot="12194754">
            <a:off x="6805226" y="2911220"/>
            <a:ext cx="1010708" cy="1290419"/>
          </a:xfrm>
          <a:prstGeom prst="rect">
            <a:avLst/>
          </a:prstGeom>
          <a:noFill/>
          <a:extLst>
            <a:ext uri="{909E8E84-426E-40DD-AFC4-6F175D3DCCD1}">
              <a14:hiddenFill xmlns:a14="http://schemas.microsoft.com/office/drawing/2010/main" xmlns="">
                <a:solidFill>
                  <a:srgbClr val="FFFFFF"/>
                </a:solidFill>
              </a14:hiddenFill>
            </a:ext>
          </a:extLst>
        </p:spPr>
      </p:pic>
      <p:sp>
        <p:nvSpPr>
          <p:cNvPr id="26" name="TextBox 25"/>
          <p:cNvSpPr txBox="1"/>
          <p:nvPr/>
        </p:nvSpPr>
        <p:spPr>
          <a:xfrm>
            <a:off x="6608152" y="3128191"/>
            <a:ext cx="400526" cy="491849"/>
          </a:xfrm>
          <a:prstGeom prst="rect">
            <a:avLst/>
          </a:prstGeom>
          <a:noFill/>
        </p:spPr>
        <p:txBody>
          <a:bodyPr wrap="none" lIns="121332" tIns="60666" rIns="121332" bIns="60666" rtlCol="0">
            <a:spAutoFit/>
          </a:bodyPr>
          <a:lstStyle/>
          <a:p>
            <a:r>
              <a:rPr lang="en-US" sz="2400" b="1" dirty="0" smtClean="0"/>
              <a:t>2</a:t>
            </a:r>
            <a:endParaRPr lang="en-US" sz="2400" b="1" dirty="0"/>
          </a:p>
        </p:txBody>
      </p:sp>
      <p:sp>
        <p:nvSpPr>
          <p:cNvPr id="27" name="Oval 26"/>
          <p:cNvSpPr/>
          <p:nvPr/>
        </p:nvSpPr>
        <p:spPr>
          <a:xfrm>
            <a:off x="7513284" y="2327318"/>
            <a:ext cx="609600" cy="601616"/>
          </a:xfrm>
          <a:prstGeom prst="ellipse">
            <a:avLst/>
          </a:prstGeom>
          <a:solidFill>
            <a:schemeClr val="tx1"/>
          </a:solidFill>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A</a:t>
            </a:r>
            <a:endParaRPr lang="en-US" sz="2400" b="1" dirty="0"/>
          </a:p>
        </p:txBody>
      </p:sp>
      <p:cxnSp>
        <p:nvCxnSpPr>
          <p:cNvPr id="28" name="Straight Connector 27"/>
          <p:cNvCxnSpPr/>
          <p:nvPr/>
        </p:nvCxnSpPr>
        <p:spPr>
          <a:xfrm rot="5400000">
            <a:off x="7989969" y="1380433"/>
            <a:ext cx="1078631" cy="99134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29" name="Oval 28"/>
          <p:cNvSpPr/>
          <p:nvPr/>
        </p:nvSpPr>
        <p:spPr>
          <a:xfrm>
            <a:off x="7518400" y="4030615"/>
            <a:ext cx="609600" cy="601616"/>
          </a:xfrm>
          <a:prstGeom prst="ellipse">
            <a:avLst/>
          </a:prstGeom>
          <a:solidFill>
            <a:schemeClr val="tx1"/>
          </a:solidFill>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D</a:t>
            </a:r>
            <a:endParaRPr lang="en-US" sz="2400" b="1" dirty="0"/>
          </a:p>
        </p:txBody>
      </p:sp>
      <p:cxnSp>
        <p:nvCxnSpPr>
          <p:cNvPr id="30" name="Straight Connector 29"/>
          <p:cNvCxnSpPr/>
          <p:nvPr/>
        </p:nvCxnSpPr>
        <p:spPr>
          <a:xfrm rot="5400000">
            <a:off x="7272778" y="3478075"/>
            <a:ext cx="1102962" cy="211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31" name="Oval 30"/>
          <p:cNvSpPr/>
          <p:nvPr/>
        </p:nvSpPr>
        <p:spPr>
          <a:xfrm>
            <a:off x="8940800" y="5534653"/>
            <a:ext cx="609600" cy="601616"/>
          </a:xfrm>
          <a:prstGeom prst="ellipse">
            <a:avLst/>
          </a:prstGeom>
          <a:solidFill>
            <a:schemeClr val="tx1"/>
          </a:solidFill>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G</a:t>
            </a:r>
            <a:endParaRPr lang="en-US" sz="2400" b="1" dirty="0"/>
          </a:p>
        </p:txBody>
      </p:sp>
      <p:cxnSp>
        <p:nvCxnSpPr>
          <p:cNvPr id="32" name="Straight Connector 31"/>
          <p:cNvCxnSpPr>
            <a:endCxn id="31" idx="1"/>
          </p:cNvCxnSpPr>
          <p:nvPr/>
        </p:nvCxnSpPr>
        <p:spPr>
          <a:xfrm rot="16200000" flipH="1">
            <a:off x="7995085" y="4587769"/>
            <a:ext cx="1078631" cy="99134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pic>
        <p:nvPicPr>
          <p:cNvPr id="33" name="Picture 4" descr="Image result for curved left arrow image"/>
          <p:cNvPicPr>
            <a:picLocks noChangeAspect="1" noChangeArrowheads="1"/>
          </p:cNvPicPr>
          <p:nvPr/>
        </p:nvPicPr>
        <p:blipFill>
          <a:blip r:embed="rId3" cstate="print">
            <a:duotone>
              <a:prstClr val="black"/>
              <a:schemeClr val="accent5">
                <a:tint val="45000"/>
                <a:satMod val="400000"/>
              </a:schemeClr>
            </a:duotone>
            <a:extLst>
              <a:ext uri="{28A0092B-C50C-407E-A947-70E740481C1C}">
                <a14:useLocalDpi xmlns:a14="http://schemas.microsoft.com/office/drawing/2010/main" xmlns="" val="0"/>
              </a:ext>
            </a:extLst>
          </a:blip>
          <a:srcRect/>
          <a:stretch>
            <a:fillRect/>
          </a:stretch>
        </p:blipFill>
        <p:spPr bwMode="auto">
          <a:xfrm rot="9630229">
            <a:off x="7606018" y="4861956"/>
            <a:ext cx="1010708" cy="1290419"/>
          </a:xfrm>
          <a:prstGeom prst="rect">
            <a:avLst/>
          </a:prstGeom>
          <a:noFill/>
          <a:extLst>
            <a:ext uri="{909E8E84-426E-40DD-AFC4-6F175D3DCCD1}">
              <a14:hiddenFill xmlns:a14="http://schemas.microsoft.com/office/drawing/2010/main" xmlns="">
                <a:solidFill>
                  <a:srgbClr val="FFFFFF"/>
                </a:solidFill>
              </a14:hiddenFill>
            </a:ext>
          </a:extLst>
        </p:spPr>
      </p:pic>
      <p:sp>
        <p:nvSpPr>
          <p:cNvPr id="34" name="TextBox 33"/>
          <p:cNvSpPr txBox="1"/>
          <p:nvPr/>
        </p:nvSpPr>
        <p:spPr>
          <a:xfrm>
            <a:off x="7315200" y="5349469"/>
            <a:ext cx="400526" cy="491849"/>
          </a:xfrm>
          <a:prstGeom prst="rect">
            <a:avLst/>
          </a:prstGeom>
          <a:noFill/>
        </p:spPr>
        <p:txBody>
          <a:bodyPr wrap="none" lIns="121332" tIns="60666" rIns="121332" bIns="60666" rtlCol="0">
            <a:spAutoFit/>
          </a:bodyPr>
          <a:lstStyle/>
          <a:p>
            <a:r>
              <a:rPr lang="en-US" sz="2400" b="1" dirty="0" smtClean="0"/>
              <a:t>3</a:t>
            </a:r>
            <a:endParaRPr lang="en-US" sz="2400" b="1" dirty="0"/>
          </a:p>
        </p:txBody>
      </p:sp>
      <p:sp>
        <p:nvSpPr>
          <p:cNvPr id="36" name="Oval 35"/>
          <p:cNvSpPr/>
          <p:nvPr/>
        </p:nvSpPr>
        <p:spPr>
          <a:xfrm>
            <a:off x="8940800" y="4030615"/>
            <a:ext cx="609600" cy="601616"/>
          </a:xfrm>
          <a:prstGeom prst="ellipse">
            <a:avLst/>
          </a:prstGeom>
          <a:solidFill>
            <a:schemeClr val="tx1"/>
          </a:solidFill>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E</a:t>
            </a:r>
            <a:endParaRPr lang="en-US" sz="2400" b="1" dirty="0"/>
          </a:p>
        </p:txBody>
      </p:sp>
      <p:cxnSp>
        <p:nvCxnSpPr>
          <p:cNvPr id="37" name="Straight Connector 36"/>
          <p:cNvCxnSpPr>
            <a:stCxn id="36" idx="4"/>
          </p:cNvCxnSpPr>
          <p:nvPr/>
        </p:nvCxnSpPr>
        <p:spPr>
          <a:xfrm rot="5400000">
            <a:off x="8794389" y="5083428"/>
            <a:ext cx="902423" cy="211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pic>
        <p:nvPicPr>
          <p:cNvPr id="38" name="Picture 4" descr="Image result for curved left arrow image"/>
          <p:cNvPicPr>
            <a:picLocks noChangeAspect="1" noChangeArrowheads="1"/>
          </p:cNvPicPr>
          <p:nvPr/>
        </p:nvPicPr>
        <p:blipFill>
          <a:blip r:embed="rId3" cstate="print">
            <a:duotone>
              <a:prstClr val="black"/>
              <a:schemeClr val="accent5">
                <a:tint val="45000"/>
                <a:satMod val="400000"/>
              </a:schemeClr>
            </a:duotone>
            <a:extLst>
              <a:ext uri="{28A0092B-C50C-407E-A947-70E740481C1C}">
                <a14:useLocalDpi xmlns:a14="http://schemas.microsoft.com/office/drawing/2010/main" xmlns="" val="0"/>
              </a:ext>
            </a:extLst>
          </a:blip>
          <a:srcRect/>
          <a:stretch>
            <a:fillRect/>
          </a:stretch>
        </p:blipFill>
        <p:spPr bwMode="auto">
          <a:xfrm rot="20237265" flipH="1">
            <a:off x="8590832" y="4282200"/>
            <a:ext cx="616585" cy="1421896"/>
          </a:xfrm>
          <a:prstGeom prst="rect">
            <a:avLst/>
          </a:prstGeom>
          <a:noFill/>
          <a:extLst>
            <a:ext uri="{909E8E84-426E-40DD-AFC4-6F175D3DCCD1}">
              <a14:hiddenFill xmlns:a14="http://schemas.microsoft.com/office/drawing/2010/main" xmlns="">
                <a:solidFill>
                  <a:srgbClr val="FFFFFF"/>
                </a:solidFill>
              </a14:hiddenFill>
            </a:ext>
          </a:extLst>
        </p:spPr>
      </p:pic>
      <p:sp>
        <p:nvSpPr>
          <p:cNvPr id="39" name="TextBox 38"/>
          <p:cNvSpPr txBox="1"/>
          <p:nvPr/>
        </p:nvSpPr>
        <p:spPr>
          <a:xfrm>
            <a:off x="8335352" y="4331423"/>
            <a:ext cx="400526" cy="491849"/>
          </a:xfrm>
          <a:prstGeom prst="rect">
            <a:avLst/>
          </a:prstGeom>
          <a:noFill/>
        </p:spPr>
        <p:txBody>
          <a:bodyPr wrap="none" lIns="121332" tIns="60666" rIns="121332" bIns="60666" rtlCol="0">
            <a:spAutoFit/>
          </a:bodyPr>
          <a:lstStyle/>
          <a:p>
            <a:r>
              <a:rPr lang="en-US" sz="2400" b="1" dirty="0" smtClean="0"/>
              <a:t>4</a:t>
            </a:r>
            <a:endParaRPr lang="en-US" sz="2400" b="1" dirty="0"/>
          </a:p>
        </p:txBody>
      </p:sp>
      <p:sp>
        <p:nvSpPr>
          <p:cNvPr id="40" name="Oval 39"/>
          <p:cNvSpPr/>
          <p:nvPr/>
        </p:nvSpPr>
        <p:spPr>
          <a:xfrm>
            <a:off x="8940800" y="2326037"/>
            <a:ext cx="609600" cy="601616"/>
          </a:xfrm>
          <a:prstGeom prst="ellipse">
            <a:avLst/>
          </a:prstGeom>
          <a:solidFill>
            <a:schemeClr val="tx1"/>
          </a:solidFill>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B</a:t>
            </a:r>
            <a:endParaRPr lang="en-US" sz="2400" b="1" dirty="0"/>
          </a:p>
        </p:txBody>
      </p:sp>
      <p:cxnSp>
        <p:nvCxnSpPr>
          <p:cNvPr id="41" name="Straight Connector 40"/>
          <p:cNvCxnSpPr>
            <a:stCxn id="40" idx="4"/>
          </p:cNvCxnSpPr>
          <p:nvPr/>
        </p:nvCxnSpPr>
        <p:spPr>
          <a:xfrm rot="5400000">
            <a:off x="8694119" y="3479120"/>
            <a:ext cx="1102962" cy="211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pic>
        <p:nvPicPr>
          <p:cNvPr id="42" name="Picture 4" descr="Image result for curved left arrow image"/>
          <p:cNvPicPr>
            <a:picLocks noChangeAspect="1" noChangeArrowheads="1"/>
          </p:cNvPicPr>
          <p:nvPr/>
        </p:nvPicPr>
        <p:blipFill>
          <a:blip r:embed="rId3" cstate="print">
            <a:duotone>
              <a:prstClr val="black"/>
              <a:schemeClr val="accent5">
                <a:tint val="45000"/>
                <a:satMod val="400000"/>
              </a:schemeClr>
            </a:duotone>
            <a:extLst>
              <a:ext uri="{28A0092B-C50C-407E-A947-70E740481C1C}">
                <a14:useLocalDpi xmlns:a14="http://schemas.microsoft.com/office/drawing/2010/main" xmlns="" val="0"/>
              </a:ext>
            </a:extLst>
          </a:blip>
          <a:srcRect/>
          <a:stretch>
            <a:fillRect/>
          </a:stretch>
        </p:blipFill>
        <p:spPr bwMode="auto">
          <a:xfrm rot="21074555" flipH="1">
            <a:off x="8311959" y="2659754"/>
            <a:ext cx="934679" cy="1421896"/>
          </a:xfrm>
          <a:prstGeom prst="rect">
            <a:avLst/>
          </a:prstGeom>
          <a:noFill/>
          <a:extLst>
            <a:ext uri="{909E8E84-426E-40DD-AFC4-6F175D3DCCD1}">
              <a14:hiddenFill xmlns:a14="http://schemas.microsoft.com/office/drawing/2010/main" xmlns="">
                <a:solidFill>
                  <a:srgbClr val="FFFFFF"/>
                </a:solidFill>
              </a14:hiddenFill>
            </a:ext>
          </a:extLst>
        </p:spPr>
      </p:pic>
      <p:sp>
        <p:nvSpPr>
          <p:cNvPr id="43" name="TextBox 42"/>
          <p:cNvSpPr txBox="1"/>
          <p:nvPr/>
        </p:nvSpPr>
        <p:spPr>
          <a:xfrm>
            <a:off x="8132152" y="3143545"/>
            <a:ext cx="400526" cy="491849"/>
          </a:xfrm>
          <a:prstGeom prst="rect">
            <a:avLst/>
          </a:prstGeom>
          <a:noFill/>
        </p:spPr>
        <p:txBody>
          <a:bodyPr wrap="none" lIns="121332" tIns="60666" rIns="121332" bIns="60666" rtlCol="0">
            <a:spAutoFit/>
          </a:bodyPr>
          <a:lstStyle/>
          <a:p>
            <a:r>
              <a:rPr lang="en-US" sz="2400" b="1" dirty="0" smtClean="0"/>
              <a:t>5</a:t>
            </a:r>
            <a:endParaRPr lang="en-US" sz="2400" b="1"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
        <p:nvSpPr>
          <p:cNvPr id="87" name="Content Placeholder 2"/>
          <p:cNvSpPr>
            <a:spLocks noGrp="1"/>
          </p:cNvSpPr>
          <p:nvPr>
            <p:ph idx="1"/>
          </p:nvPr>
        </p:nvSpPr>
        <p:spPr>
          <a:xfrm>
            <a:off x="406400" y="1534858"/>
            <a:ext cx="4975220" cy="5037414"/>
          </a:xfrm>
        </p:spPr>
        <p:txBody>
          <a:bodyPr>
            <a:normAutofit/>
          </a:bodyPr>
          <a:lstStyle/>
          <a:p>
            <a:pPr marL="682491" indent="-682491">
              <a:buNone/>
            </a:pPr>
            <a:r>
              <a:rPr lang="en-US" dirty="0" smtClean="0"/>
              <a:t>  1)(DFS) algorithm traverses a graph in a depth ward motion </a:t>
            </a:r>
          </a:p>
          <a:p>
            <a:pPr marL="682491" indent="-682491">
              <a:buAutoNum type="arabicParenR"/>
            </a:pPr>
            <a:endParaRPr lang="en-US" dirty="0" smtClean="0"/>
          </a:p>
          <a:p>
            <a:pPr>
              <a:buNone/>
            </a:pPr>
            <a:r>
              <a:rPr lang="en-US" dirty="0" smtClean="0"/>
              <a:t>  2)Uses a stack to remember to get the next vertex to start a search, when a dead end occurs in any iteration.</a:t>
            </a:r>
            <a:endParaRPr lang="en-US" dirty="0"/>
          </a:p>
        </p:txBody>
      </p:sp>
      <p:sp>
        <p:nvSpPr>
          <p:cNvPr id="88" name="Oval 87"/>
          <p:cNvSpPr/>
          <p:nvPr/>
        </p:nvSpPr>
        <p:spPr>
          <a:xfrm>
            <a:off x="8940800" y="821998"/>
            <a:ext cx="609600" cy="601616"/>
          </a:xfrm>
          <a:prstGeom prst="ellipse">
            <a:avLst/>
          </a:prstGeom>
          <a:solidFill>
            <a:schemeClr val="tx1"/>
          </a:solidFill>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S</a:t>
            </a:r>
            <a:endParaRPr lang="en-US" sz="2400" b="1" dirty="0"/>
          </a:p>
        </p:txBody>
      </p:sp>
      <p:sp>
        <p:nvSpPr>
          <p:cNvPr id="91" name="Oval 90"/>
          <p:cNvSpPr/>
          <p:nvPr/>
        </p:nvSpPr>
        <p:spPr>
          <a:xfrm>
            <a:off x="10464800" y="2326037"/>
            <a:ext cx="609600" cy="601616"/>
          </a:xfrm>
          <a:prstGeom prst="ellipse">
            <a:avLst/>
          </a:prstGeom>
          <a:solidFill>
            <a:schemeClr val="tx1"/>
          </a:solidFill>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C</a:t>
            </a:r>
            <a:endParaRPr lang="en-US" sz="2400" b="1" dirty="0"/>
          </a:p>
        </p:txBody>
      </p:sp>
      <p:cxnSp>
        <p:nvCxnSpPr>
          <p:cNvPr id="97" name="Straight Connector 96"/>
          <p:cNvCxnSpPr>
            <a:stCxn id="88" idx="4"/>
          </p:cNvCxnSpPr>
          <p:nvPr/>
        </p:nvCxnSpPr>
        <p:spPr>
          <a:xfrm rot="5400000">
            <a:off x="8794389" y="1874812"/>
            <a:ext cx="902423" cy="2117"/>
          </a:xfrm>
          <a:prstGeom prst="line">
            <a:avLst/>
          </a:prstGeom>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98" name="Straight Connector 97"/>
          <p:cNvCxnSpPr>
            <a:stCxn id="88" idx="5"/>
            <a:endCxn id="91" idx="1"/>
          </p:cNvCxnSpPr>
          <p:nvPr/>
        </p:nvCxnSpPr>
        <p:spPr>
          <a:xfrm rot="16200000" flipH="1">
            <a:off x="9468285" y="1328352"/>
            <a:ext cx="1078631" cy="1092947"/>
          </a:xfrm>
          <a:prstGeom prst="line">
            <a:avLst/>
          </a:prstGeom>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01" name="Straight Connector 100"/>
          <p:cNvCxnSpPr/>
          <p:nvPr/>
        </p:nvCxnSpPr>
        <p:spPr>
          <a:xfrm rot="5400000">
            <a:off x="10217060" y="3478075"/>
            <a:ext cx="1102962" cy="2117"/>
          </a:xfrm>
          <a:prstGeom prst="line">
            <a:avLst/>
          </a:prstGeom>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105" name="TextBox 104">
            <a:extLst>
              <a:ext uri="{FF2B5EF4-FFF2-40B4-BE49-F238E27FC236}">
                <a16:creationId xmlns="" xmlns:a16="http://schemas.microsoft.com/office/drawing/2014/main" id="{AA635DAA-35C4-4438-9D75-515C2C193139}"/>
              </a:ext>
            </a:extLst>
          </p:cNvPr>
          <p:cNvSpPr txBox="1"/>
          <p:nvPr/>
        </p:nvSpPr>
        <p:spPr>
          <a:xfrm>
            <a:off x="526224" y="769163"/>
            <a:ext cx="11136326" cy="830997"/>
          </a:xfrm>
          <a:prstGeom prst="rect">
            <a:avLst/>
          </a:prstGeom>
          <a:noFill/>
        </p:spPr>
        <p:txBody>
          <a:bodyPr wrap="square" rtlCol="0">
            <a:spAutoFit/>
          </a:bodyPr>
          <a:lstStyle/>
          <a:p>
            <a:r>
              <a:rPr lang="en-US" sz="4800" b="1" dirty="0" smtClean="0">
                <a:latin typeface="Nunito Sans" panose="00000500000000000000" pitchFamily="2" charset="0"/>
              </a:rPr>
              <a:t>DFS</a:t>
            </a:r>
            <a:endParaRPr lang="en-US" sz="4500" b="1" dirty="0">
              <a:latin typeface="Nunito Sans" panose="00000500000000000000" pitchFamily="2" charset="0"/>
            </a:endParaRPr>
          </a:p>
        </p:txBody>
      </p:sp>
      <p:sp>
        <p:nvSpPr>
          <p:cNvPr id="106" name="Rectangle 105">
            <a:extLst>
              <a:ext uri="{FF2B5EF4-FFF2-40B4-BE49-F238E27FC236}">
                <a16:creationId xmlns=""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9" name="Picture 4" descr="Image result for curved left arrow image"/>
          <p:cNvPicPr>
            <a:picLocks noChangeAspect="1" noChangeArrowheads="1"/>
          </p:cNvPicPr>
          <p:nvPr/>
        </p:nvPicPr>
        <p:blipFill>
          <a:blip r:embed="rId3" cstate="print">
            <a:duotone>
              <a:prstClr val="black"/>
              <a:schemeClr val="accent5">
                <a:tint val="45000"/>
                <a:satMod val="400000"/>
              </a:schemeClr>
            </a:duotone>
            <a:extLst>
              <a:ext uri="{28A0092B-C50C-407E-A947-70E740481C1C}">
                <a14:useLocalDpi xmlns:a14="http://schemas.microsoft.com/office/drawing/2010/main" xmlns="" val="0"/>
              </a:ext>
            </a:extLst>
          </a:blip>
          <a:srcRect/>
          <a:stretch>
            <a:fillRect/>
          </a:stretch>
        </p:blipFill>
        <p:spPr bwMode="auto">
          <a:xfrm rot="14659466">
            <a:off x="7575924" y="812592"/>
            <a:ext cx="997470" cy="1307545"/>
          </a:xfrm>
          <a:prstGeom prst="rect">
            <a:avLst/>
          </a:prstGeom>
          <a:noFill/>
          <a:extLst>
            <a:ext uri="{909E8E84-426E-40DD-AFC4-6F175D3DCCD1}">
              <a14:hiddenFill xmlns:a14="http://schemas.microsoft.com/office/drawing/2010/main" xmlns="">
                <a:solidFill>
                  <a:srgbClr val="FFFFFF"/>
                </a:solidFill>
              </a14:hiddenFill>
            </a:ext>
          </a:extLst>
        </p:spPr>
      </p:pic>
      <p:sp>
        <p:nvSpPr>
          <p:cNvPr id="110" name="TextBox 109"/>
          <p:cNvSpPr txBox="1"/>
          <p:nvPr/>
        </p:nvSpPr>
        <p:spPr>
          <a:xfrm>
            <a:off x="7416800" y="1022537"/>
            <a:ext cx="400526" cy="491849"/>
          </a:xfrm>
          <a:prstGeom prst="rect">
            <a:avLst/>
          </a:prstGeom>
          <a:noFill/>
        </p:spPr>
        <p:txBody>
          <a:bodyPr wrap="none" lIns="121332" tIns="60666" rIns="121332" bIns="60666" rtlCol="0">
            <a:spAutoFit/>
          </a:bodyPr>
          <a:lstStyle/>
          <a:p>
            <a:r>
              <a:rPr lang="en-US" sz="2400" b="1" dirty="0" smtClean="0"/>
              <a:t>1</a:t>
            </a:r>
            <a:endParaRPr lang="en-US" sz="2400" b="1" dirty="0"/>
          </a:p>
        </p:txBody>
      </p:sp>
      <p:pic>
        <p:nvPicPr>
          <p:cNvPr id="25" name="Picture 4" descr="Image result for curved left arrow image"/>
          <p:cNvPicPr>
            <a:picLocks noChangeAspect="1" noChangeArrowheads="1"/>
          </p:cNvPicPr>
          <p:nvPr/>
        </p:nvPicPr>
        <p:blipFill>
          <a:blip r:embed="rId3" cstate="print">
            <a:duotone>
              <a:prstClr val="black"/>
              <a:schemeClr val="accent5">
                <a:tint val="45000"/>
                <a:satMod val="400000"/>
              </a:schemeClr>
            </a:duotone>
            <a:extLst>
              <a:ext uri="{28A0092B-C50C-407E-A947-70E740481C1C}">
                <a14:useLocalDpi xmlns:a14="http://schemas.microsoft.com/office/drawing/2010/main" xmlns="" val="0"/>
              </a:ext>
            </a:extLst>
          </a:blip>
          <a:srcRect/>
          <a:stretch>
            <a:fillRect/>
          </a:stretch>
        </p:blipFill>
        <p:spPr bwMode="auto">
          <a:xfrm rot="12194754">
            <a:off x="6805226" y="2911220"/>
            <a:ext cx="1010708" cy="1290419"/>
          </a:xfrm>
          <a:prstGeom prst="rect">
            <a:avLst/>
          </a:prstGeom>
          <a:noFill/>
          <a:extLst>
            <a:ext uri="{909E8E84-426E-40DD-AFC4-6F175D3DCCD1}">
              <a14:hiddenFill xmlns:a14="http://schemas.microsoft.com/office/drawing/2010/main" xmlns="">
                <a:solidFill>
                  <a:srgbClr val="FFFFFF"/>
                </a:solidFill>
              </a14:hiddenFill>
            </a:ext>
          </a:extLst>
        </p:spPr>
      </p:pic>
      <p:sp>
        <p:nvSpPr>
          <p:cNvPr id="26" name="TextBox 25"/>
          <p:cNvSpPr txBox="1"/>
          <p:nvPr/>
        </p:nvSpPr>
        <p:spPr>
          <a:xfrm>
            <a:off x="6608152" y="3128191"/>
            <a:ext cx="400526" cy="491849"/>
          </a:xfrm>
          <a:prstGeom prst="rect">
            <a:avLst/>
          </a:prstGeom>
          <a:noFill/>
        </p:spPr>
        <p:txBody>
          <a:bodyPr wrap="none" lIns="121332" tIns="60666" rIns="121332" bIns="60666" rtlCol="0">
            <a:spAutoFit/>
          </a:bodyPr>
          <a:lstStyle/>
          <a:p>
            <a:r>
              <a:rPr lang="en-US" sz="2400" b="1" dirty="0" smtClean="0"/>
              <a:t>2</a:t>
            </a:r>
            <a:endParaRPr lang="en-US" sz="2400" b="1" dirty="0"/>
          </a:p>
        </p:txBody>
      </p:sp>
      <p:sp>
        <p:nvSpPr>
          <p:cNvPr id="27" name="Oval 26"/>
          <p:cNvSpPr/>
          <p:nvPr/>
        </p:nvSpPr>
        <p:spPr>
          <a:xfrm>
            <a:off x="7513284" y="2327318"/>
            <a:ext cx="609600" cy="601616"/>
          </a:xfrm>
          <a:prstGeom prst="ellipse">
            <a:avLst/>
          </a:prstGeom>
          <a:solidFill>
            <a:schemeClr val="tx1"/>
          </a:solidFill>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A</a:t>
            </a:r>
            <a:endParaRPr lang="en-US" sz="2400" b="1" dirty="0"/>
          </a:p>
        </p:txBody>
      </p:sp>
      <p:cxnSp>
        <p:nvCxnSpPr>
          <p:cNvPr id="28" name="Straight Connector 27"/>
          <p:cNvCxnSpPr/>
          <p:nvPr/>
        </p:nvCxnSpPr>
        <p:spPr>
          <a:xfrm rot="5400000">
            <a:off x="7989969" y="1380433"/>
            <a:ext cx="1078631" cy="99134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29" name="Oval 28"/>
          <p:cNvSpPr/>
          <p:nvPr/>
        </p:nvSpPr>
        <p:spPr>
          <a:xfrm>
            <a:off x="7518400" y="4030615"/>
            <a:ext cx="609600" cy="601616"/>
          </a:xfrm>
          <a:prstGeom prst="ellipse">
            <a:avLst/>
          </a:prstGeom>
          <a:solidFill>
            <a:schemeClr val="tx1"/>
          </a:solidFill>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D</a:t>
            </a:r>
            <a:endParaRPr lang="en-US" sz="2400" b="1" dirty="0"/>
          </a:p>
        </p:txBody>
      </p:sp>
      <p:cxnSp>
        <p:nvCxnSpPr>
          <p:cNvPr id="30" name="Straight Connector 29"/>
          <p:cNvCxnSpPr/>
          <p:nvPr/>
        </p:nvCxnSpPr>
        <p:spPr>
          <a:xfrm rot="5400000">
            <a:off x="7272778" y="3478075"/>
            <a:ext cx="1102962" cy="211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31" name="Oval 30"/>
          <p:cNvSpPr/>
          <p:nvPr/>
        </p:nvSpPr>
        <p:spPr>
          <a:xfrm>
            <a:off x="8940800" y="5534653"/>
            <a:ext cx="609600" cy="601616"/>
          </a:xfrm>
          <a:prstGeom prst="ellipse">
            <a:avLst/>
          </a:prstGeom>
          <a:solidFill>
            <a:schemeClr val="tx1"/>
          </a:solidFill>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G</a:t>
            </a:r>
            <a:endParaRPr lang="en-US" sz="2400" b="1" dirty="0"/>
          </a:p>
        </p:txBody>
      </p:sp>
      <p:cxnSp>
        <p:nvCxnSpPr>
          <p:cNvPr id="32" name="Straight Connector 31"/>
          <p:cNvCxnSpPr>
            <a:endCxn id="31" idx="1"/>
          </p:cNvCxnSpPr>
          <p:nvPr/>
        </p:nvCxnSpPr>
        <p:spPr>
          <a:xfrm rot="16200000" flipH="1">
            <a:off x="7995085" y="4587769"/>
            <a:ext cx="1078631" cy="99134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pic>
        <p:nvPicPr>
          <p:cNvPr id="33" name="Picture 4" descr="Image result for curved left arrow image"/>
          <p:cNvPicPr>
            <a:picLocks noChangeAspect="1" noChangeArrowheads="1"/>
          </p:cNvPicPr>
          <p:nvPr/>
        </p:nvPicPr>
        <p:blipFill>
          <a:blip r:embed="rId3" cstate="print">
            <a:duotone>
              <a:prstClr val="black"/>
              <a:schemeClr val="accent5">
                <a:tint val="45000"/>
                <a:satMod val="400000"/>
              </a:schemeClr>
            </a:duotone>
            <a:extLst>
              <a:ext uri="{28A0092B-C50C-407E-A947-70E740481C1C}">
                <a14:useLocalDpi xmlns:a14="http://schemas.microsoft.com/office/drawing/2010/main" xmlns="" val="0"/>
              </a:ext>
            </a:extLst>
          </a:blip>
          <a:srcRect/>
          <a:stretch>
            <a:fillRect/>
          </a:stretch>
        </p:blipFill>
        <p:spPr bwMode="auto">
          <a:xfrm rot="9630229">
            <a:off x="7606018" y="4861956"/>
            <a:ext cx="1010708" cy="1290419"/>
          </a:xfrm>
          <a:prstGeom prst="rect">
            <a:avLst/>
          </a:prstGeom>
          <a:noFill/>
          <a:extLst>
            <a:ext uri="{909E8E84-426E-40DD-AFC4-6F175D3DCCD1}">
              <a14:hiddenFill xmlns:a14="http://schemas.microsoft.com/office/drawing/2010/main" xmlns="">
                <a:solidFill>
                  <a:srgbClr val="FFFFFF"/>
                </a:solidFill>
              </a14:hiddenFill>
            </a:ext>
          </a:extLst>
        </p:spPr>
      </p:pic>
      <p:sp>
        <p:nvSpPr>
          <p:cNvPr id="34" name="TextBox 33"/>
          <p:cNvSpPr txBox="1"/>
          <p:nvPr/>
        </p:nvSpPr>
        <p:spPr>
          <a:xfrm>
            <a:off x="7315200" y="5349469"/>
            <a:ext cx="400526" cy="491849"/>
          </a:xfrm>
          <a:prstGeom prst="rect">
            <a:avLst/>
          </a:prstGeom>
          <a:noFill/>
        </p:spPr>
        <p:txBody>
          <a:bodyPr wrap="none" lIns="121332" tIns="60666" rIns="121332" bIns="60666" rtlCol="0">
            <a:spAutoFit/>
          </a:bodyPr>
          <a:lstStyle/>
          <a:p>
            <a:r>
              <a:rPr lang="en-US" sz="2400" b="1" dirty="0" smtClean="0"/>
              <a:t>3</a:t>
            </a:r>
            <a:endParaRPr lang="en-US" sz="2400" b="1" dirty="0"/>
          </a:p>
        </p:txBody>
      </p:sp>
      <p:sp>
        <p:nvSpPr>
          <p:cNvPr id="36" name="Oval 35"/>
          <p:cNvSpPr/>
          <p:nvPr/>
        </p:nvSpPr>
        <p:spPr>
          <a:xfrm>
            <a:off x="8940800" y="4030615"/>
            <a:ext cx="609600" cy="601616"/>
          </a:xfrm>
          <a:prstGeom prst="ellipse">
            <a:avLst/>
          </a:prstGeom>
          <a:solidFill>
            <a:schemeClr val="tx1"/>
          </a:solidFill>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E</a:t>
            </a:r>
            <a:endParaRPr lang="en-US" sz="2400" b="1" dirty="0"/>
          </a:p>
        </p:txBody>
      </p:sp>
      <p:cxnSp>
        <p:nvCxnSpPr>
          <p:cNvPr id="37" name="Straight Connector 36"/>
          <p:cNvCxnSpPr>
            <a:stCxn id="36" idx="4"/>
          </p:cNvCxnSpPr>
          <p:nvPr/>
        </p:nvCxnSpPr>
        <p:spPr>
          <a:xfrm rot="5400000">
            <a:off x="8794389" y="5083428"/>
            <a:ext cx="902423" cy="211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pic>
        <p:nvPicPr>
          <p:cNvPr id="38" name="Picture 4" descr="Image result for curved left arrow image"/>
          <p:cNvPicPr>
            <a:picLocks noChangeAspect="1" noChangeArrowheads="1"/>
          </p:cNvPicPr>
          <p:nvPr/>
        </p:nvPicPr>
        <p:blipFill>
          <a:blip r:embed="rId3" cstate="print">
            <a:duotone>
              <a:prstClr val="black"/>
              <a:schemeClr val="accent5">
                <a:tint val="45000"/>
                <a:satMod val="400000"/>
              </a:schemeClr>
            </a:duotone>
            <a:extLst>
              <a:ext uri="{28A0092B-C50C-407E-A947-70E740481C1C}">
                <a14:useLocalDpi xmlns:a14="http://schemas.microsoft.com/office/drawing/2010/main" xmlns="" val="0"/>
              </a:ext>
            </a:extLst>
          </a:blip>
          <a:srcRect/>
          <a:stretch>
            <a:fillRect/>
          </a:stretch>
        </p:blipFill>
        <p:spPr bwMode="auto">
          <a:xfrm rot="20237265" flipH="1">
            <a:off x="8590832" y="4282200"/>
            <a:ext cx="616585" cy="1421896"/>
          </a:xfrm>
          <a:prstGeom prst="rect">
            <a:avLst/>
          </a:prstGeom>
          <a:noFill/>
          <a:extLst>
            <a:ext uri="{909E8E84-426E-40DD-AFC4-6F175D3DCCD1}">
              <a14:hiddenFill xmlns:a14="http://schemas.microsoft.com/office/drawing/2010/main" xmlns="">
                <a:solidFill>
                  <a:srgbClr val="FFFFFF"/>
                </a:solidFill>
              </a14:hiddenFill>
            </a:ext>
          </a:extLst>
        </p:spPr>
      </p:pic>
      <p:sp>
        <p:nvSpPr>
          <p:cNvPr id="39" name="TextBox 38"/>
          <p:cNvSpPr txBox="1"/>
          <p:nvPr/>
        </p:nvSpPr>
        <p:spPr>
          <a:xfrm>
            <a:off x="8335352" y="4331423"/>
            <a:ext cx="400526" cy="491849"/>
          </a:xfrm>
          <a:prstGeom prst="rect">
            <a:avLst/>
          </a:prstGeom>
          <a:noFill/>
        </p:spPr>
        <p:txBody>
          <a:bodyPr wrap="none" lIns="121332" tIns="60666" rIns="121332" bIns="60666" rtlCol="0">
            <a:spAutoFit/>
          </a:bodyPr>
          <a:lstStyle/>
          <a:p>
            <a:r>
              <a:rPr lang="en-US" sz="2400" b="1" dirty="0" smtClean="0"/>
              <a:t>4</a:t>
            </a:r>
            <a:endParaRPr lang="en-US" sz="2400" b="1" dirty="0"/>
          </a:p>
        </p:txBody>
      </p:sp>
      <p:sp>
        <p:nvSpPr>
          <p:cNvPr id="40" name="Oval 39"/>
          <p:cNvSpPr/>
          <p:nvPr/>
        </p:nvSpPr>
        <p:spPr>
          <a:xfrm>
            <a:off x="8940800" y="2326037"/>
            <a:ext cx="609600" cy="601616"/>
          </a:xfrm>
          <a:prstGeom prst="ellipse">
            <a:avLst/>
          </a:prstGeom>
          <a:solidFill>
            <a:schemeClr val="tx1"/>
          </a:solidFill>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B</a:t>
            </a:r>
            <a:endParaRPr lang="en-US" sz="2400" b="1" dirty="0"/>
          </a:p>
        </p:txBody>
      </p:sp>
      <p:cxnSp>
        <p:nvCxnSpPr>
          <p:cNvPr id="41" name="Straight Connector 40"/>
          <p:cNvCxnSpPr>
            <a:stCxn id="40" idx="4"/>
          </p:cNvCxnSpPr>
          <p:nvPr/>
        </p:nvCxnSpPr>
        <p:spPr>
          <a:xfrm rot="5400000">
            <a:off x="8694119" y="3479120"/>
            <a:ext cx="1102962" cy="211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pic>
        <p:nvPicPr>
          <p:cNvPr id="42" name="Picture 4" descr="Image result for curved left arrow image"/>
          <p:cNvPicPr>
            <a:picLocks noChangeAspect="1" noChangeArrowheads="1"/>
          </p:cNvPicPr>
          <p:nvPr/>
        </p:nvPicPr>
        <p:blipFill>
          <a:blip r:embed="rId3" cstate="print">
            <a:duotone>
              <a:prstClr val="black"/>
              <a:schemeClr val="accent5">
                <a:tint val="45000"/>
                <a:satMod val="400000"/>
              </a:schemeClr>
            </a:duotone>
            <a:extLst>
              <a:ext uri="{28A0092B-C50C-407E-A947-70E740481C1C}">
                <a14:useLocalDpi xmlns:a14="http://schemas.microsoft.com/office/drawing/2010/main" xmlns="" val="0"/>
              </a:ext>
            </a:extLst>
          </a:blip>
          <a:srcRect/>
          <a:stretch>
            <a:fillRect/>
          </a:stretch>
        </p:blipFill>
        <p:spPr bwMode="auto">
          <a:xfrm rot="21074555" flipH="1">
            <a:off x="8311959" y="2659754"/>
            <a:ext cx="934679" cy="1421896"/>
          </a:xfrm>
          <a:prstGeom prst="rect">
            <a:avLst/>
          </a:prstGeom>
          <a:noFill/>
          <a:extLst>
            <a:ext uri="{909E8E84-426E-40DD-AFC4-6F175D3DCCD1}">
              <a14:hiddenFill xmlns:a14="http://schemas.microsoft.com/office/drawing/2010/main" xmlns="">
                <a:solidFill>
                  <a:srgbClr val="FFFFFF"/>
                </a:solidFill>
              </a14:hiddenFill>
            </a:ext>
          </a:extLst>
        </p:spPr>
      </p:pic>
      <p:sp>
        <p:nvSpPr>
          <p:cNvPr id="43" name="TextBox 42"/>
          <p:cNvSpPr txBox="1"/>
          <p:nvPr/>
        </p:nvSpPr>
        <p:spPr>
          <a:xfrm>
            <a:off x="8132152" y="3143545"/>
            <a:ext cx="400526" cy="491849"/>
          </a:xfrm>
          <a:prstGeom prst="rect">
            <a:avLst/>
          </a:prstGeom>
          <a:noFill/>
        </p:spPr>
        <p:txBody>
          <a:bodyPr wrap="none" lIns="121332" tIns="60666" rIns="121332" bIns="60666" rtlCol="0">
            <a:spAutoFit/>
          </a:bodyPr>
          <a:lstStyle/>
          <a:p>
            <a:r>
              <a:rPr lang="en-US" sz="2400" b="1" dirty="0" smtClean="0"/>
              <a:t>5</a:t>
            </a:r>
            <a:endParaRPr lang="en-US" sz="2400" b="1" dirty="0"/>
          </a:p>
        </p:txBody>
      </p:sp>
      <p:sp>
        <p:nvSpPr>
          <p:cNvPr id="44" name="Oval 43"/>
          <p:cNvSpPr/>
          <p:nvPr/>
        </p:nvSpPr>
        <p:spPr>
          <a:xfrm>
            <a:off x="10464800" y="4030615"/>
            <a:ext cx="609600" cy="601616"/>
          </a:xfrm>
          <a:prstGeom prst="ellipse">
            <a:avLst/>
          </a:prstGeom>
          <a:solidFill>
            <a:schemeClr val="tx1"/>
          </a:solidFill>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F</a:t>
            </a:r>
            <a:endParaRPr lang="en-US" sz="2400" b="1" dirty="0"/>
          </a:p>
        </p:txBody>
      </p:sp>
      <p:cxnSp>
        <p:nvCxnSpPr>
          <p:cNvPr id="45" name="Straight Connector 44"/>
          <p:cNvCxnSpPr>
            <a:stCxn id="44" idx="3"/>
          </p:cNvCxnSpPr>
          <p:nvPr/>
        </p:nvCxnSpPr>
        <p:spPr>
          <a:xfrm rot="5400000">
            <a:off x="9468285" y="4536969"/>
            <a:ext cx="1078631" cy="109294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pic>
        <p:nvPicPr>
          <p:cNvPr id="46" name="Picture 4" descr="Image result for curved left arrow image"/>
          <p:cNvPicPr>
            <a:picLocks noChangeAspect="1" noChangeArrowheads="1"/>
          </p:cNvPicPr>
          <p:nvPr/>
        </p:nvPicPr>
        <p:blipFill>
          <a:blip r:embed="rId3" cstate="print">
            <a:duotone>
              <a:prstClr val="black"/>
              <a:schemeClr val="accent5">
                <a:tint val="45000"/>
                <a:satMod val="400000"/>
              </a:schemeClr>
            </a:duotone>
            <a:extLst>
              <a:ext uri="{28A0092B-C50C-407E-A947-70E740481C1C}">
                <a14:useLocalDpi xmlns:a14="http://schemas.microsoft.com/office/drawing/2010/main" xmlns="" val="0"/>
              </a:ext>
            </a:extLst>
          </a:blip>
          <a:srcRect/>
          <a:stretch>
            <a:fillRect/>
          </a:stretch>
        </p:blipFill>
        <p:spPr bwMode="auto">
          <a:xfrm rot="2743624">
            <a:off x="9879094" y="4534996"/>
            <a:ext cx="1038393" cy="1626387"/>
          </a:xfrm>
          <a:prstGeom prst="rect">
            <a:avLst/>
          </a:prstGeom>
          <a:noFill/>
          <a:extLst>
            <a:ext uri="{909E8E84-426E-40DD-AFC4-6F175D3DCCD1}">
              <a14:hiddenFill xmlns:a14="http://schemas.microsoft.com/office/drawing/2010/main" xmlns="">
                <a:solidFill>
                  <a:srgbClr val="FFFFFF"/>
                </a:solidFill>
              </a14:hiddenFill>
            </a:ext>
          </a:extLst>
        </p:spPr>
      </p:pic>
      <p:sp>
        <p:nvSpPr>
          <p:cNvPr id="47" name="TextBox 46"/>
          <p:cNvSpPr txBox="1"/>
          <p:nvPr/>
        </p:nvSpPr>
        <p:spPr>
          <a:xfrm>
            <a:off x="10693059" y="5148930"/>
            <a:ext cx="400526" cy="491849"/>
          </a:xfrm>
          <a:prstGeom prst="rect">
            <a:avLst/>
          </a:prstGeom>
          <a:noFill/>
        </p:spPr>
        <p:txBody>
          <a:bodyPr wrap="none" lIns="121332" tIns="60666" rIns="121332" bIns="60666" rtlCol="0">
            <a:spAutoFit/>
          </a:bodyPr>
          <a:lstStyle/>
          <a:p>
            <a:r>
              <a:rPr lang="en-US" sz="2400" b="1" dirty="0" smtClean="0"/>
              <a:t>6</a:t>
            </a:r>
            <a:endParaRPr lang="en-US" sz="2400" b="1"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
        <p:nvSpPr>
          <p:cNvPr id="87" name="Content Placeholder 2"/>
          <p:cNvSpPr>
            <a:spLocks noGrp="1"/>
          </p:cNvSpPr>
          <p:nvPr>
            <p:ph idx="1"/>
          </p:nvPr>
        </p:nvSpPr>
        <p:spPr>
          <a:xfrm>
            <a:off x="406400" y="1534858"/>
            <a:ext cx="4975220" cy="5037414"/>
          </a:xfrm>
        </p:spPr>
        <p:txBody>
          <a:bodyPr>
            <a:normAutofit/>
          </a:bodyPr>
          <a:lstStyle/>
          <a:p>
            <a:pPr marL="682491" indent="-682491">
              <a:buNone/>
            </a:pPr>
            <a:r>
              <a:rPr lang="en-US" dirty="0" smtClean="0"/>
              <a:t>  1)(DFS) algorithm traverses a graph in a depth ward motion </a:t>
            </a:r>
          </a:p>
          <a:p>
            <a:pPr marL="682491" indent="-682491">
              <a:buAutoNum type="arabicParenR"/>
            </a:pPr>
            <a:endParaRPr lang="en-US" dirty="0" smtClean="0"/>
          </a:p>
          <a:p>
            <a:pPr>
              <a:buNone/>
            </a:pPr>
            <a:r>
              <a:rPr lang="en-US" dirty="0" smtClean="0"/>
              <a:t>  2)Uses a stack to remember to get the next vertex to start a search, when a dead end occurs in any iteration.</a:t>
            </a:r>
            <a:endParaRPr lang="en-US" dirty="0"/>
          </a:p>
        </p:txBody>
      </p:sp>
      <p:sp>
        <p:nvSpPr>
          <p:cNvPr id="88" name="Oval 87"/>
          <p:cNvSpPr/>
          <p:nvPr/>
        </p:nvSpPr>
        <p:spPr>
          <a:xfrm>
            <a:off x="8940800" y="821998"/>
            <a:ext cx="609600" cy="601616"/>
          </a:xfrm>
          <a:prstGeom prst="ellipse">
            <a:avLst/>
          </a:prstGeom>
          <a:solidFill>
            <a:schemeClr val="tx1"/>
          </a:solidFill>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S</a:t>
            </a:r>
            <a:endParaRPr lang="en-US" sz="2400" b="1" dirty="0"/>
          </a:p>
        </p:txBody>
      </p:sp>
      <p:cxnSp>
        <p:nvCxnSpPr>
          <p:cNvPr id="97" name="Straight Connector 96"/>
          <p:cNvCxnSpPr>
            <a:stCxn id="88" idx="4"/>
          </p:cNvCxnSpPr>
          <p:nvPr/>
        </p:nvCxnSpPr>
        <p:spPr>
          <a:xfrm rot="5400000">
            <a:off x="8794389" y="1874812"/>
            <a:ext cx="902423" cy="2117"/>
          </a:xfrm>
          <a:prstGeom prst="line">
            <a:avLst/>
          </a:prstGeom>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105" name="TextBox 104">
            <a:extLst>
              <a:ext uri="{FF2B5EF4-FFF2-40B4-BE49-F238E27FC236}">
                <a16:creationId xmlns="" xmlns:a16="http://schemas.microsoft.com/office/drawing/2014/main" id="{AA635DAA-35C4-4438-9D75-515C2C193139}"/>
              </a:ext>
            </a:extLst>
          </p:cNvPr>
          <p:cNvSpPr txBox="1"/>
          <p:nvPr/>
        </p:nvSpPr>
        <p:spPr>
          <a:xfrm>
            <a:off x="526224" y="769163"/>
            <a:ext cx="11136326" cy="830997"/>
          </a:xfrm>
          <a:prstGeom prst="rect">
            <a:avLst/>
          </a:prstGeom>
          <a:noFill/>
        </p:spPr>
        <p:txBody>
          <a:bodyPr wrap="square" rtlCol="0">
            <a:spAutoFit/>
          </a:bodyPr>
          <a:lstStyle/>
          <a:p>
            <a:r>
              <a:rPr lang="en-US" sz="4800" b="1" dirty="0" smtClean="0">
                <a:latin typeface="Nunito Sans" panose="00000500000000000000" pitchFamily="2" charset="0"/>
              </a:rPr>
              <a:t>DFS</a:t>
            </a:r>
            <a:endParaRPr lang="en-US" sz="4500" b="1" dirty="0">
              <a:latin typeface="Nunito Sans" panose="00000500000000000000" pitchFamily="2" charset="0"/>
            </a:endParaRPr>
          </a:p>
        </p:txBody>
      </p:sp>
      <p:sp>
        <p:nvSpPr>
          <p:cNvPr id="106" name="Rectangle 105">
            <a:extLst>
              <a:ext uri="{FF2B5EF4-FFF2-40B4-BE49-F238E27FC236}">
                <a16:creationId xmlns=""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9" name="Picture 4" descr="Image result for curved left arrow image"/>
          <p:cNvPicPr>
            <a:picLocks noChangeAspect="1" noChangeArrowheads="1"/>
          </p:cNvPicPr>
          <p:nvPr/>
        </p:nvPicPr>
        <p:blipFill>
          <a:blip r:embed="rId3" cstate="print">
            <a:duotone>
              <a:prstClr val="black"/>
              <a:schemeClr val="accent5">
                <a:tint val="45000"/>
                <a:satMod val="400000"/>
              </a:schemeClr>
            </a:duotone>
            <a:extLst>
              <a:ext uri="{28A0092B-C50C-407E-A947-70E740481C1C}">
                <a14:useLocalDpi xmlns:a14="http://schemas.microsoft.com/office/drawing/2010/main" xmlns="" val="0"/>
              </a:ext>
            </a:extLst>
          </a:blip>
          <a:srcRect/>
          <a:stretch>
            <a:fillRect/>
          </a:stretch>
        </p:blipFill>
        <p:spPr bwMode="auto">
          <a:xfrm rot="14659466">
            <a:off x="7575924" y="812592"/>
            <a:ext cx="997470" cy="1307545"/>
          </a:xfrm>
          <a:prstGeom prst="rect">
            <a:avLst/>
          </a:prstGeom>
          <a:noFill/>
          <a:extLst>
            <a:ext uri="{909E8E84-426E-40DD-AFC4-6F175D3DCCD1}">
              <a14:hiddenFill xmlns:a14="http://schemas.microsoft.com/office/drawing/2010/main" xmlns="">
                <a:solidFill>
                  <a:srgbClr val="FFFFFF"/>
                </a:solidFill>
              </a14:hiddenFill>
            </a:ext>
          </a:extLst>
        </p:spPr>
      </p:pic>
      <p:sp>
        <p:nvSpPr>
          <p:cNvPr id="110" name="TextBox 109"/>
          <p:cNvSpPr txBox="1"/>
          <p:nvPr/>
        </p:nvSpPr>
        <p:spPr>
          <a:xfrm>
            <a:off x="7416800" y="1022537"/>
            <a:ext cx="400526" cy="491849"/>
          </a:xfrm>
          <a:prstGeom prst="rect">
            <a:avLst/>
          </a:prstGeom>
          <a:noFill/>
        </p:spPr>
        <p:txBody>
          <a:bodyPr wrap="none" lIns="121332" tIns="60666" rIns="121332" bIns="60666" rtlCol="0">
            <a:spAutoFit/>
          </a:bodyPr>
          <a:lstStyle/>
          <a:p>
            <a:r>
              <a:rPr lang="en-US" sz="2400" b="1" dirty="0" smtClean="0"/>
              <a:t>1</a:t>
            </a:r>
            <a:endParaRPr lang="en-US" sz="2400" b="1" dirty="0"/>
          </a:p>
        </p:txBody>
      </p:sp>
      <p:pic>
        <p:nvPicPr>
          <p:cNvPr id="25" name="Picture 4" descr="Image result for curved left arrow image"/>
          <p:cNvPicPr>
            <a:picLocks noChangeAspect="1" noChangeArrowheads="1"/>
          </p:cNvPicPr>
          <p:nvPr/>
        </p:nvPicPr>
        <p:blipFill>
          <a:blip r:embed="rId3" cstate="print">
            <a:duotone>
              <a:prstClr val="black"/>
              <a:schemeClr val="accent5">
                <a:tint val="45000"/>
                <a:satMod val="400000"/>
              </a:schemeClr>
            </a:duotone>
            <a:extLst>
              <a:ext uri="{28A0092B-C50C-407E-A947-70E740481C1C}">
                <a14:useLocalDpi xmlns:a14="http://schemas.microsoft.com/office/drawing/2010/main" xmlns="" val="0"/>
              </a:ext>
            </a:extLst>
          </a:blip>
          <a:srcRect/>
          <a:stretch>
            <a:fillRect/>
          </a:stretch>
        </p:blipFill>
        <p:spPr bwMode="auto">
          <a:xfrm rot="12194754">
            <a:off x="6805226" y="2911220"/>
            <a:ext cx="1010708" cy="1290419"/>
          </a:xfrm>
          <a:prstGeom prst="rect">
            <a:avLst/>
          </a:prstGeom>
          <a:noFill/>
          <a:extLst>
            <a:ext uri="{909E8E84-426E-40DD-AFC4-6F175D3DCCD1}">
              <a14:hiddenFill xmlns:a14="http://schemas.microsoft.com/office/drawing/2010/main" xmlns="">
                <a:solidFill>
                  <a:srgbClr val="FFFFFF"/>
                </a:solidFill>
              </a14:hiddenFill>
            </a:ext>
          </a:extLst>
        </p:spPr>
      </p:pic>
      <p:sp>
        <p:nvSpPr>
          <p:cNvPr id="26" name="TextBox 25"/>
          <p:cNvSpPr txBox="1"/>
          <p:nvPr/>
        </p:nvSpPr>
        <p:spPr>
          <a:xfrm>
            <a:off x="6608152" y="3128191"/>
            <a:ext cx="400526" cy="491849"/>
          </a:xfrm>
          <a:prstGeom prst="rect">
            <a:avLst/>
          </a:prstGeom>
          <a:noFill/>
        </p:spPr>
        <p:txBody>
          <a:bodyPr wrap="none" lIns="121332" tIns="60666" rIns="121332" bIns="60666" rtlCol="0">
            <a:spAutoFit/>
          </a:bodyPr>
          <a:lstStyle/>
          <a:p>
            <a:r>
              <a:rPr lang="en-US" sz="2400" b="1" dirty="0" smtClean="0"/>
              <a:t>2</a:t>
            </a:r>
            <a:endParaRPr lang="en-US" sz="2400" b="1" dirty="0"/>
          </a:p>
        </p:txBody>
      </p:sp>
      <p:sp>
        <p:nvSpPr>
          <p:cNvPr id="27" name="Oval 26"/>
          <p:cNvSpPr/>
          <p:nvPr/>
        </p:nvSpPr>
        <p:spPr>
          <a:xfrm>
            <a:off x="7513284" y="2327318"/>
            <a:ext cx="609600" cy="601616"/>
          </a:xfrm>
          <a:prstGeom prst="ellipse">
            <a:avLst/>
          </a:prstGeom>
          <a:solidFill>
            <a:schemeClr val="tx1"/>
          </a:solidFill>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A</a:t>
            </a:r>
            <a:endParaRPr lang="en-US" sz="2400" b="1" dirty="0"/>
          </a:p>
        </p:txBody>
      </p:sp>
      <p:cxnSp>
        <p:nvCxnSpPr>
          <p:cNvPr id="28" name="Straight Connector 27"/>
          <p:cNvCxnSpPr/>
          <p:nvPr/>
        </p:nvCxnSpPr>
        <p:spPr>
          <a:xfrm rot="5400000">
            <a:off x="7989969" y="1380433"/>
            <a:ext cx="1078631" cy="99134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29" name="Oval 28"/>
          <p:cNvSpPr/>
          <p:nvPr/>
        </p:nvSpPr>
        <p:spPr>
          <a:xfrm>
            <a:off x="7518400" y="4030615"/>
            <a:ext cx="609600" cy="601616"/>
          </a:xfrm>
          <a:prstGeom prst="ellipse">
            <a:avLst/>
          </a:prstGeom>
          <a:solidFill>
            <a:schemeClr val="tx1"/>
          </a:solidFill>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D</a:t>
            </a:r>
            <a:endParaRPr lang="en-US" sz="2400" b="1" dirty="0"/>
          </a:p>
        </p:txBody>
      </p:sp>
      <p:cxnSp>
        <p:nvCxnSpPr>
          <p:cNvPr id="30" name="Straight Connector 29"/>
          <p:cNvCxnSpPr/>
          <p:nvPr/>
        </p:nvCxnSpPr>
        <p:spPr>
          <a:xfrm rot="5400000">
            <a:off x="7272778" y="3478075"/>
            <a:ext cx="1102962" cy="211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31" name="Oval 30"/>
          <p:cNvSpPr/>
          <p:nvPr/>
        </p:nvSpPr>
        <p:spPr>
          <a:xfrm>
            <a:off x="8940800" y="5534653"/>
            <a:ext cx="609600" cy="601616"/>
          </a:xfrm>
          <a:prstGeom prst="ellipse">
            <a:avLst/>
          </a:prstGeom>
          <a:solidFill>
            <a:schemeClr val="tx1"/>
          </a:solidFill>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G</a:t>
            </a:r>
            <a:endParaRPr lang="en-US" sz="2400" b="1" dirty="0"/>
          </a:p>
        </p:txBody>
      </p:sp>
      <p:cxnSp>
        <p:nvCxnSpPr>
          <p:cNvPr id="32" name="Straight Connector 31"/>
          <p:cNvCxnSpPr>
            <a:endCxn id="31" idx="1"/>
          </p:cNvCxnSpPr>
          <p:nvPr/>
        </p:nvCxnSpPr>
        <p:spPr>
          <a:xfrm rot="16200000" flipH="1">
            <a:off x="7995085" y="4587769"/>
            <a:ext cx="1078631" cy="99134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pic>
        <p:nvPicPr>
          <p:cNvPr id="33" name="Picture 4" descr="Image result for curved left arrow image"/>
          <p:cNvPicPr>
            <a:picLocks noChangeAspect="1" noChangeArrowheads="1"/>
          </p:cNvPicPr>
          <p:nvPr/>
        </p:nvPicPr>
        <p:blipFill>
          <a:blip r:embed="rId3" cstate="print">
            <a:duotone>
              <a:prstClr val="black"/>
              <a:schemeClr val="accent5">
                <a:tint val="45000"/>
                <a:satMod val="400000"/>
              </a:schemeClr>
            </a:duotone>
            <a:extLst>
              <a:ext uri="{28A0092B-C50C-407E-A947-70E740481C1C}">
                <a14:useLocalDpi xmlns:a14="http://schemas.microsoft.com/office/drawing/2010/main" xmlns="" val="0"/>
              </a:ext>
            </a:extLst>
          </a:blip>
          <a:srcRect/>
          <a:stretch>
            <a:fillRect/>
          </a:stretch>
        </p:blipFill>
        <p:spPr bwMode="auto">
          <a:xfrm rot="9630229">
            <a:off x="7606018" y="4861956"/>
            <a:ext cx="1010708" cy="1290419"/>
          </a:xfrm>
          <a:prstGeom prst="rect">
            <a:avLst/>
          </a:prstGeom>
          <a:noFill/>
          <a:extLst>
            <a:ext uri="{909E8E84-426E-40DD-AFC4-6F175D3DCCD1}">
              <a14:hiddenFill xmlns:a14="http://schemas.microsoft.com/office/drawing/2010/main" xmlns="">
                <a:solidFill>
                  <a:srgbClr val="FFFFFF"/>
                </a:solidFill>
              </a14:hiddenFill>
            </a:ext>
          </a:extLst>
        </p:spPr>
      </p:pic>
      <p:sp>
        <p:nvSpPr>
          <p:cNvPr id="34" name="TextBox 33"/>
          <p:cNvSpPr txBox="1"/>
          <p:nvPr/>
        </p:nvSpPr>
        <p:spPr>
          <a:xfrm>
            <a:off x="7315200" y="5349469"/>
            <a:ext cx="400526" cy="491849"/>
          </a:xfrm>
          <a:prstGeom prst="rect">
            <a:avLst/>
          </a:prstGeom>
          <a:noFill/>
        </p:spPr>
        <p:txBody>
          <a:bodyPr wrap="none" lIns="121332" tIns="60666" rIns="121332" bIns="60666" rtlCol="0">
            <a:spAutoFit/>
          </a:bodyPr>
          <a:lstStyle/>
          <a:p>
            <a:r>
              <a:rPr lang="en-US" sz="2400" b="1" dirty="0" smtClean="0"/>
              <a:t>3</a:t>
            </a:r>
            <a:endParaRPr lang="en-US" sz="2400" b="1" dirty="0"/>
          </a:p>
        </p:txBody>
      </p:sp>
      <p:sp>
        <p:nvSpPr>
          <p:cNvPr id="36" name="Oval 35"/>
          <p:cNvSpPr/>
          <p:nvPr/>
        </p:nvSpPr>
        <p:spPr>
          <a:xfrm>
            <a:off x="8940800" y="4030615"/>
            <a:ext cx="609600" cy="601616"/>
          </a:xfrm>
          <a:prstGeom prst="ellipse">
            <a:avLst/>
          </a:prstGeom>
          <a:solidFill>
            <a:schemeClr val="tx1"/>
          </a:solidFill>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E</a:t>
            </a:r>
            <a:endParaRPr lang="en-US" sz="2400" b="1" dirty="0"/>
          </a:p>
        </p:txBody>
      </p:sp>
      <p:cxnSp>
        <p:nvCxnSpPr>
          <p:cNvPr id="37" name="Straight Connector 36"/>
          <p:cNvCxnSpPr>
            <a:stCxn id="36" idx="4"/>
          </p:cNvCxnSpPr>
          <p:nvPr/>
        </p:nvCxnSpPr>
        <p:spPr>
          <a:xfrm rot="5400000">
            <a:off x="8794389" y="5083428"/>
            <a:ext cx="902423" cy="211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pic>
        <p:nvPicPr>
          <p:cNvPr id="38" name="Picture 4" descr="Image result for curved left arrow image"/>
          <p:cNvPicPr>
            <a:picLocks noChangeAspect="1" noChangeArrowheads="1"/>
          </p:cNvPicPr>
          <p:nvPr/>
        </p:nvPicPr>
        <p:blipFill>
          <a:blip r:embed="rId3" cstate="print">
            <a:duotone>
              <a:prstClr val="black"/>
              <a:schemeClr val="accent5">
                <a:tint val="45000"/>
                <a:satMod val="400000"/>
              </a:schemeClr>
            </a:duotone>
            <a:extLst>
              <a:ext uri="{28A0092B-C50C-407E-A947-70E740481C1C}">
                <a14:useLocalDpi xmlns:a14="http://schemas.microsoft.com/office/drawing/2010/main" xmlns="" val="0"/>
              </a:ext>
            </a:extLst>
          </a:blip>
          <a:srcRect/>
          <a:stretch>
            <a:fillRect/>
          </a:stretch>
        </p:blipFill>
        <p:spPr bwMode="auto">
          <a:xfrm rot="20237265" flipH="1">
            <a:off x="8590832" y="4282200"/>
            <a:ext cx="616585" cy="1421896"/>
          </a:xfrm>
          <a:prstGeom prst="rect">
            <a:avLst/>
          </a:prstGeom>
          <a:noFill/>
          <a:extLst>
            <a:ext uri="{909E8E84-426E-40DD-AFC4-6F175D3DCCD1}">
              <a14:hiddenFill xmlns:a14="http://schemas.microsoft.com/office/drawing/2010/main" xmlns="">
                <a:solidFill>
                  <a:srgbClr val="FFFFFF"/>
                </a:solidFill>
              </a14:hiddenFill>
            </a:ext>
          </a:extLst>
        </p:spPr>
      </p:pic>
      <p:sp>
        <p:nvSpPr>
          <p:cNvPr id="39" name="TextBox 38"/>
          <p:cNvSpPr txBox="1"/>
          <p:nvPr/>
        </p:nvSpPr>
        <p:spPr>
          <a:xfrm>
            <a:off x="8335352" y="4331423"/>
            <a:ext cx="400526" cy="491849"/>
          </a:xfrm>
          <a:prstGeom prst="rect">
            <a:avLst/>
          </a:prstGeom>
          <a:noFill/>
        </p:spPr>
        <p:txBody>
          <a:bodyPr wrap="none" lIns="121332" tIns="60666" rIns="121332" bIns="60666" rtlCol="0">
            <a:spAutoFit/>
          </a:bodyPr>
          <a:lstStyle/>
          <a:p>
            <a:r>
              <a:rPr lang="en-US" sz="2400" b="1" dirty="0" smtClean="0"/>
              <a:t>4</a:t>
            </a:r>
            <a:endParaRPr lang="en-US" sz="2400" b="1" dirty="0"/>
          </a:p>
        </p:txBody>
      </p:sp>
      <p:sp>
        <p:nvSpPr>
          <p:cNvPr id="40" name="Oval 39"/>
          <p:cNvSpPr/>
          <p:nvPr/>
        </p:nvSpPr>
        <p:spPr>
          <a:xfrm>
            <a:off x="8940800" y="2326037"/>
            <a:ext cx="609600" cy="601616"/>
          </a:xfrm>
          <a:prstGeom prst="ellipse">
            <a:avLst/>
          </a:prstGeom>
          <a:solidFill>
            <a:schemeClr val="tx1"/>
          </a:solidFill>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B</a:t>
            </a:r>
            <a:endParaRPr lang="en-US" sz="2400" b="1" dirty="0"/>
          </a:p>
        </p:txBody>
      </p:sp>
      <p:cxnSp>
        <p:nvCxnSpPr>
          <p:cNvPr id="41" name="Straight Connector 40"/>
          <p:cNvCxnSpPr>
            <a:stCxn id="40" idx="4"/>
          </p:cNvCxnSpPr>
          <p:nvPr/>
        </p:nvCxnSpPr>
        <p:spPr>
          <a:xfrm rot="5400000">
            <a:off x="8694119" y="3479120"/>
            <a:ext cx="1102962" cy="211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pic>
        <p:nvPicPr>
          <p:cNvPr id="42" name="Picture 4" descr="Image result for curved left arrow image"/>
          <p:cNvPicPr>
            <a:picLocks noChangeAspect="1" noChangeArrowheads="1"/>
          </p:cNvPicPr>
          <p:nvPr/>
        </p:nvPicPr>
        <p:blipFill>
          <a:blip r:embed="rId3" cstate="print">
            <a:duotone>
              <a:prstClr val="black"/>
              <a:schemeClr val="accent5">
                <a:tint val="45000"/>
                <a:satMod val="400000"/>
              </a:schemeClr>
            </a:duotone>
            <a:extLst>
              <a:ext uri="{28A0092B-C50C-407E-A947-70E740481C1C}">
                <a14:useLocalDpi xmlns:a14="http://schemas.microsoft.com/office/drawing/2010/main" xmlns="" val="0"/>
              </a:ext>
            </a:extLst>
          </a:blip>
          <a:srcRect/>
          <a:stretch>
            <a:fillRect/>
          </a:stretch>
        </p:blipFill>
        <p:spPr bwMode="auto">
          <a:xfrm rot="21074555" flipH="1">
            <a:off x="8311959" y="2659754"/>
            <a:ext cx="934679" cy="1421896"/>
          </a:xfrm>
          <a:prstGeom prst="rect">
            <a:avLst/>
          </a:prstGeom>
          <a:noFill/>
          <a:extLst>
            <a:ext uri="{909E8E84-426E-40DD-AFC4-6F175D3DCCD1}">
              <a14:hiddenFill xmlns:a14="http://schemas.microsoft.com/office/drawing/2010/main" xmlns="">
                <a:solidFill>
                  <a:srgbClr val="FFFFFF"/>
                </a:solidFill>
              </a14:hiddenFill>
            </a:ext>
          </a:extLst>
        </p:spPr>
      </p:pic>
      <p:sp>
        <p:nvSpPr>
          <p:cNvPr id="43" name="TextBox 42"/>
          <p:cNvSpPr txBox="1"/>
          <p:nvPr/>
        </p:nvSpPr>
        <p:spPr>
          <a:xfrm>
            <a:off x="8132152" y="3143545"/>
            <a:ext cx="400526" cy="491849"/>
          </a:xfrm>
          <a:prstGeom prst="rect">
            <a:avLst/>
          </a:prstGeom>
          <a:noFill/>
        </p:spPr>
        <p:txBody>
          <a:bodyPr wrap="none" lIns="121332" tIns="60666" rIns="121332" bIns="60666" rtlCol="0">
            <a:spAutoFit/>
          </a:bodyPr>
          <a:lstStyle/>
          <a:p>
            <a:r>
              <a:rPr lang="en-US" sz="2400" b="1" dirty="0" smtClean="0"/>
              <a:t>5</a:t>
            </a:r>
            <a:endParaRPr lang="en-US" sz="2400" b="1" dirty="0"/>
          </a:p>
        </p:txBody>
      </p:sp>
      <p:sp>
        <p:nvSpPr>
          <p:cNvPr id="44" name="Oval 43"/>
          <p:cNvSpPr/>
          <p:nvPr/>
        </p:nvSpPr>
        <p:spPr>
          <a:xfrm>
            <a:off x="10464800" y="4030615"/>
            <a:ext cx="609600" cy="601616"/>
          </a:xfrm>
          <a:prstGeom prst="ellipse">
            <a:avLst/>
          </a:prstGeom>
          <a:solidFill>
            <a:schemeClr val="tx1"/>
          </a:solidFill>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F</a:t>
            </a:r>
            <a:endParaRPr lang="en-US" sz="2400" b="1" dirty="0"/>
          </a:p>
        </p:txBody>
      </p:sp>
      <p:cxnSp>
        <p:nvCxnSpPr>
          <p:cNvPr id="45" name="Straight Connector 44"/>
          <p:cNvCxnSpPr>
            <a:stCxn id="44" idx="3"/>
          </p:cNvCxnSpPr>
          <p:nvPr/>
        </p:nvCxnSpPr>
        <p:spPr>
          <a:xfrm rot="5400000">
            <a:off x="9468285" y="4536969"/>
            <a:ext cx="1078631" cy="109294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pic>
        <p:nvPicPr>
          <p:cNvPr id="46" name="Picture 4" descr="Image result for curved left arrow image"/>
          <p:cNvPicPr>
            <a:picLocks noChangeAspect="1" noChangeArrowheads="1"/>
          </p:cNvPicPr>
          <p:nvPr/>
        </p:nvPicPr>
        <p:blipFill>
          <a:blip r:embed="rId3" cstate="print">
            <a:duotone>
              <a:prstClr val="black"/>
              <a:schemeClr val="accent5">
                <a:tint val="45000"/>
                <a:satMod val="400000"/>
              </a:schemeClr>
            </a:duotone>
            <a:extLst>
              <a:ext uri="{28A0092B-C50C-407E-A947-70E740481C1C}">
                <a14:useLocalDpi xmlns:a14="http://schemas.microsoft.com/office/drawing/2010/main" xmlns="" val="0"/>
              </a:ext>
            </a:extLst>
          </a:blip>
          <a:srcRect/>
          <a:stretch>
            <a:fillRect/>
          </a:stretch>
        </p:blipFill>
        <p:spPr bwMode="auto">
          <a:xfrm rot="2743624">
            <a:off x="9879094" y="4534996"/>
            <a:ext cx="1038393" cy="1626387"/>
          </a:xfrm>
          <a:prstGeom prst="rect">
            <a:avLst/>
          </a:prstGeom>
          <a:noFill/>
          <a:extLst>
            <a:ext uri="{909E8E84-426E-40DD-AFC4-6F175D3DCCD1}">
              <a14:hiddenFill xmlns:a14="http://schemas.microsoft.com/office/drawing/2010/main" xmlns="">
                <a:solidFill>
                  <a:srgbClr val="FFFFFF"/>
                </a:solidFill>
              </a14:hiddenFill>
            </a:ext>
          </a:extLst>
        </p:spPr>
      </p:pic>
      <p:sp>
        <p:nvSpPr>
          <p:cNvPr id="47" name="TextBox 46"/>
          <p:cNvSpPr txBox="1"/>
          <p:nvPr/>
        </p:nvSpPr>
        <p:spPr>
          <a:xfrm>
            <a:off x="10693059" y="5148930"/>
            <a:ext cx="400526" cy="491849"/>
          </a:xfrm>
          <a:prstGeom prst="rect">
            <a:avLst/>
          </a:prstGeom>
          <a:noFill/>
        </p:spPr>
        <p:txBody>
          <a:bodyPr wrap="none" lIns="121332" tIns="60666" rIns="121332" bIns="60666" rtlCol="0">
            <a:spAutoFit/>
          </a:bodyPr>
          <a:lstStyle/>
          <a:p>
            <a:r>
              <a:rPr lang="en-US" sz="2400" b="1" dirty="0" smtClean="0"/>
              <a:t>6</a:t>
            </a:r>
            <a:endParaRPr lang="en-US" sz="2400" b="1" dirty="0"/>
          </a:p>
        </p:txBody>
      </p:sp>
      <p:sp>
        <p:nvSpPr>
          <p:cNvPr id="48" name="Oval 47"/>
          <p:cNvSpPr/>
          <p:nvPr/>
        </p:nvSpPr>
        <p:spPr>
          <a:xfrm>
            <a:off x="10464800" y="2326037"/>
            <a:ext cx="609600" cy="601616"/>
          </a:xfrm>
          <a:prstGeom prst="ellipse">
            <a:avLst/>
          </a:prstGeom>
          <a:solidFill>
            <a:schemeClr val="tx1"/>
          </a:solidFill>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C</a:t>
            </a:r>
            <a:endParaRPr lang="en-US" sz="2400" b="1" dirty="0"/>
          </a:p>
        </p:txBody>
      </p:sp>
      <p:cxnSp>
        <p:nvCxnSpPr>
          <p:cNvPr id="49" name="Straight Connector 48"/>
          <p:cNvCxnSpPr/>
          <p:nvPr/>
        </p:nvCxnSpPr>
        <p:spPr>
          <a:xfrm rot="5400000">
            <a:off x="10217060" y="3478075"/>
            <a:ext cx="1102962" cy="211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pic>
        <p:nvPicPr>
          <p:cNvPr id="50" name="Picture 4" descr="Image result for curved left arrow image"/>
          <p:cNvPicPr>
            <a:picLocks noChangeAspect="1" noChangeArrowheads="1"/>
          </p:cNvPicPr>
          <p:nvPr/>
        </p:nvPicPr>
        <p:blipFill>
          <a:blip r:embed="rId3" cstate="print">
            <a:duotone>
              <a:prstClr val="black"/>
              <a:schemeClr val="accent5">
                <a:tint val="45000"/>
                <a:satMod val="400000"/>
              </a:schemeClr>
            </a:duotone>
            <a:extLst>
              <a:ext uri="{28A0092B-C50C-407E-A947-70E740481C1C}">
                <a14:useLocalDpi xmlns:a14="http://schemas.microsoft.com/office/drawing/2010/main" xmlns="" val="0"/>
              </a:ext>
            </a:extLst>
          </a:blip>
          <a:srcRect/>
          <a:stretch>
            <a:fillRect/>
          </a:stretch>
        </p:blipFill>
        <p:spPr bwMode="auto">
          <a:xfrm rot="1058220">
            <a:off x="10918169" y="2646162"/>
            <a:ext cx="1052175" cy="1605084"/>
          </a:xfrm>
          <a:prstGeom prst="rect">
            <a:avLst/>
          </a:prstGeom>
          <a:noFill/>
          <a:extLst>
            <a:ext uri="{909E8E84-426E-40DD-AFC4-6F175D3DCCD1}">
              <a14:hiddenFill xmlns:a14="http://schemas.microsoft.com/office/drawing/2010/main" xmlns="">
                <a:solidFill>
                  <a:srgbClr val="FFFFFF"/>
                </a:solidFill>
              </a14:hiddenFill>
            </a:ext>
          </a:extLst>
        </p:spPr>
      </p:pic>
      <p:sp>
        <p:nvSpPr>
          <p:cNvPr id="51" name="TextBox 50"/>
          <p:cNvSpPr txBox="1"/>
          <p:nvPr/>
        </p:nvSpPr>
        <p:spPr>
          <a:xfrm>
            <a:off x="11785600" y="3128191"/>
            <a:ext cx="400526" cy="491849"/>
          </a:xfrm>
          <a:prstGeom prst="rect">
            <a:avLst/>
          </a:prstGeom>
          <a:noFill/>
        </p:spPr>
        <p:txBody>
          <a:bodyPr wrap="none" lIns="121332" tIns="60666" rIns="121332" bIns="60666" rtlCol="0">
            <a:spAutoFit/>
          </a:bodyPr>
          <a:lstStyle/>
          <a:p>
            <a:r>
              <a:rPr lang="en-US" sz="2400" b="1" dirty="0" smtClean="0"/>
              <a:t>7</a:t>
            </a:r>
            <a:endParaRPr lang="en-US" sz="2400" b="1" dirty="0"/>
          </a:p>
        </p:txBody>
      </p:sp>
      <p:cxnSp>
        <p:nvCxnSpPr>
          <p:cNvPr id="52" name="Straight Connector 51"/>
          <p:cNvCxnSpPr/>
          <p:nvPr/>
        </p:nvCxnSpPr>
        <p:spPr>
          <a:xfrm rot="16200000" flipH="1">
            <a:off x="9468285" y="1328352"/>
            <a:ext cx="1078631" cy="109294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24154"/>
            <a:ext cx="6299200" cy="4525963"/>
          </a:xfrm>
        </p:spPr>
        <p:txBody>
          <a:bodyPr>
            <a:normAutofit/>
          </a:bodyPr>
          <a:lstStyle/>
          <a:p>
            <a:pPr>
              <a:buNone/>
            </a:pPr>
            <a:r>
              <a:rPr lang="en-US" dirty="0" smtClean="0"/>
              <a:t>Determine the</a:t>
            </a:r>
            <a:r>
              <a:rPr lang="en-US" b="1" dirty="0" smtClean="0"/>
              <a:t> Depth first traversal .</a:t>
            </a:r>
            <a:endParaRPr lang="en-US" b="1" dirty="0"/>
          </a:p>
        </p:txBody>
      </p:sp>
      <p:sp>
        <p:nvSpPr>
          <p:cNvPr id="44" name="Oval 43"/>
          <p:cNvSpPr/>
          <p:nvPr/>
        </p:nvSpPr>
        <p:spPr>
          <a:xfrm>
            <a:off x="8839200" y="1924960"/>
            <a:ext cx="711200" cy="701885"/>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S</a:t>
            </a:r>
            <a:endParaRPr lang="en-US" sz="2400" b="1" dirty="0"/>
          </a:p>
        </p:txBody>
      </p:sp>
      <p:sp>
        <p:nvSpPr>
          <p:cNvPr id="46" name="Oval 45"/>
          <p:cNvSpPr/>
          <p:nvPr/>
        </p:nvSpPr>
        <p:spPr>
          <a:xfrm>
            <a:off x="8839200" y="5033307"/>
            <a:ext cx="711200" cy="701885"/>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D</a:t>
            </a:r>
            <a:endParaRPr lang="en-US" sz="2400" b="1" dirty="0"/>
          </a:p>
        </p:txBody>
      </p:sp>
      <p:sp>
        <p:nvSpPr>
          <p:cNvPr id="47" name="Oval 46"/>
          <p:cNvSpPr/>
          <p:nvPr/>
        </p:nvSpPr>
        <p:spPr>
          <a:xfrm>
            <a:off x="7518400" y="3428999"/>
            <a:ext cx="711200" cy="701885"/>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A</a:t>
            </a:r>
            <a:endParaRPr lang="en-US" sz="2400" b="1" dirty="0"/>
          </a:p>
        </p:txBody>
      </p:sp>
      <p:sp>
        <p:nvSpPr>
          <p:cNvPr id="48" name="Oval 47"/>
          <p:cNvSpPr/>
          <p:nvPr/>
        </p:nvSpPr>
        <p:spPr>
          <a:xfrm>
            <a:off x="8839200" y="3428999"/>
            <a:ext cx="711200" cy="701885"/>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B</a:t>
            </a:r>
            <a:endParaRPr lang="en-US" sz="2400" b="1" dirty="0"/>
          </a:p>
        </p:txBody>
      </p:sp>
      <p:sp>
        <p:nvSpPr>
          <p:cNvPr id="49" name="Oval 48"/>
          <p:cNvSpPr/>
          <p:nvPr/>
        </p:nvSpPr>
        <p:spPr>
          <a:xfrm>
            <a:off x="10160000" y="3428999"/>
            <a:ext cx="711200" cy="701885"/>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C</a:t>
            </a:r>
            <a:endParaRPr lang="en-US" sz="2400" b="1" dirty="0"/>
          </a:p>
        </p:txBody>
      </p:sp>
      <p:cxnSp>
        <p:nvCxnSpPr>
          <p:cNvPr id="51" name="Straight Connector 50"/>
          <p:cNvCxnSpPr>
            <a:stCxn id="44" idx="3"/>
            <a:endCxn id="47" idx="7"/>
          </p:cNvCxnSpPr>
          <p:nvPr/>
        </p:nvCxnSpPr>
        <p:spPr>
          <a:xfrm rot="5400000">
            <a:off x="8030534" y="2618969"/>
            <a:ext cx="1007732" cy="81790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53" name="Straight Connector 52"/>
          <p:cNvCxnSpPr>
            <a:stCxn id="46" idx="1"/>
            <a:endCxn id="47" idx="5"/>
          </p:cNvCxnSpPr>
          <p:nvPr/>
        </p:nvCxnSpPr>
        <p:spPr>
          <a:xfrm rot="16200000" flipV="1">
            <a:off x="7980399" y="4173142"/>
            <a:ext cx="1108002" cy="81790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54" name="Straight Connector 53"/>
          <p:cNvCxnSpPr>
            <a:stCxn id="49" idx="1"/>
            <a:endCxn id="44" idx="5"/>
          </p:cNvCxnSpPr>
          <p:nvPr/>
        </p:nvCxnSpPr>
        <p:spPr>
          <a:xfrm rot="16200000" flipV="1">
            <a:off x="9351334" y="2618969"/>
            <a:ext cx="1007732" cy="81790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55" name="Straight Connector 54"/>
          <p:cNvCxnSpPr>
            <a:stCxn id="46" idx="7"/>
            <a:endCxn id="49" idx="3"/>
          </p:cNvCxnSpPr>
          <p:nvPr/>
        </p:nvCxnSpPr>
        <p:spPr>
          <a:xfrm rot="5400000" flipH="1" flipV="1">
            <a:off x="9301199" y="4173142"/>
            <a:ext cx="1108002" cy="81790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56" name="Straight Connector 55"/>
          <p:cNvCxnSpPr>
            <a:stCxn id="48" idx="4"/>
            <a:endCxn id="46" idx="0"/>
          </p:cNvCxnSpPr>
          <p:nvPr/>
        </p:nvCxnSpPr>
        <p:spPr>
          <a:xfrm rot="5400000">
            <a:off x="8743589" y="4582082"/>
            <a:ext cx="902423" cy="211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65" name="Straight Connector 64"/>
          <p:cNvCxnSpPr>
            <a:stCxn id="44" idx="4"/>
            <a:endCxn id="48" idx="0"/>
          </p:cNvCxnSpPr>
          <p:nvPr/>
        </p:nvCxnSpPr>
        <p:spPr>
          <a:xfrm rot="5400000">
            <a:off x="8793723" y="3027909"/>
            <a:ext cx="802154" cy="211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 xmlns:a16="http://schemas.microsoft.com/office/drawing/2014/main" id="{AA635DAA-35C4-4438-9D75-515C2C193139}"/>
              </a:ext>
            </a:extLst>
          </p:cNvPr>
          <p:cNvSpPr txBox="1"/>
          <p:nvPr/>
        </p:nvSpPr>
        <p:spPr>
          <a:xfrm>
            <a:off x="526224" y="769163"/>
            <a:ext cx="11136326" cy="830997"/>
          </a:xfrm>
          <a:prstGeom prst="rect">
            <a:avLst/>
          </a:prstGeom>
          <a:noFill/>
        </p:spPr>
        <p:txBody>
          <a:bodyPr wrap="square" rtlCol="0">
            <a:spAutoFit/>
          </a:bodyPr>
          <a:lstStyle/>
          <a:p>
            <a:r>
              <a:rPr lang="en-US" sz="4800" b="1" dirty="0" smtClean="0">
                <a:latin typeface="Nunito Sans" panose="00000500000000000000" pitchFamily="2" charset="0"/>
              </a:rPr>
              <a:t>Traversal and its Description</a:t>
            </a:r>
            <a:endParaRPr lang="en-US" sz="4500" b="1" dirty="0">
              <a:latin typeface="Nunito Sans" panose="00000500000000000000" pitchFamily="2" charset="0"/>
            </a:endParaRPr>
          </a:p>
        </p:txBody>
      </p:sp>
      <p:sp>
        <p:nvSpPr>
          <p:cNvPr id="17" name="Rectangle 16">
            <a:extLst>
              <a:ext uri="{FF2B5EF4-FFF2-40B4-BE49-F238E27FC236}">
                <a16:creationId xmlns=""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674772" y="6099048"/>
            <a:ext cx="1993392" cy="430628"/>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smtClean="0"/>
              <a:t>Rule 1</a:t>
            </a:r>
            <a:r>
              <a:rPr lang="en-US" dirty="0" smtClean="0"/>
              <a:t> − Visit the adjacent unvisited vertex. Mark it as visited. Display it. Push it in a stack.</a:t>
            </a:r>
          </a:p>
          <a:p>
            <a:endParaRPr lang="en-US" dirty="0" smtClean="0"/>
          </a:p>
          <a:p>
            <a:r>
              <a:rPr lang="en-US" b="1" dirty="0" smtClean="0"/>
              <a:t>Rule 2</a:t>
            </a:r>
            <a:r>
              <a:rPr lang="en-US" dirty="0" smtClean="0"/>
              <a:t> − If no adjacent vertex is found, pop up a vertex from the stack. (It will pop up all the vertices from the stack, which do not have adjacent vertices.)</a:t>
            </a:r>
          </a:p>
          <a:p>
            <a:pPr>
              <a:buNone/>
            </a:pPr>
            <a:endParaRPr lang="en-US" dirty="0" smtClean="0"/>
          </a:p>
          <a:p>
            <a:r>
              <a:rPr lang="en-US" b="1" dirty="0" smtClean="0"/>
              <a:t>Rule 3</a:t>
            </a:r>
            <a:r>
              <a:rPr lang="en-US" dirty="0" smtClean="0"/>
              <a:t> − Repeat Rule 1 and Rule 2 until the stack is empty.</a:t>
            </a:r>
          </a:p>
          <a:p>
            <a:endParaRPr lang="en-US" dirty="0"/>
          </a:p>
        </p:txBody>
      </p:sp>
      <p:sp>
        <p:nvSpPr>
          <p:cNvPr id="5" name="TextBox 4">
            <a:extLst>
              <a:ext uri="{FF2B5EF4-FFF2-40B4-BE49-F238E27FC236}">
                <a16:creationId xmlns="" xmlns:a16="http://schemas.microsoft.com/office/drawing/2014/main" id="{AA635DAA-35C4-4438-9D75-515C2C193139}"/>
              </a:ext>
            </a:extLst>
          </p:cNvPr>
          <p:cNvSpPr txBox="1"/>
          <p:nvPr/>
        </p:nvSpPr>
        <p:spPr>
          <a:xfrm>
            <a:off x="526224" y="769163"/>
            <a:ext cx="11136326" cy="830997"/>
          </a:xfrm>
          <a:prstGeom prst="rect">
            <a:avLst/>
          </a:prstGeom>
          <a:noFill/>
        </p:spPr>
        <p:txBody>
          <a:bodyPr wrap="square" rtlCol="0">
            <a:spAutoFit/>
          </a:bodyPr>
          <a:lstStyle/>
          <a:p>
            <a:r>
              <a:rPr lang="en-US" sz="4800" b="1" dirty="0" smtClean="0">
                <a:latin typeface="Nunito Sans" panose="00000500000000000000" pitchFamily="2" charset="0"/>
              </a:rPr>
              <a:t>DFS Traversal Rules</a:t>
            </a:r>
            <a:endParaRPr lang="en-US" sz="4500" b="1" dirty="0">
              <a:latin typeface="Nunito Sans" panose="00000500000000000000" pitchFamily="2" charset="0"/>
            </a:endParaRPr>
          </a:p>
        </p:txBody>
      </p:sp>
      <p:sp>
        <p:nvSpPr>
          <p:cNvPr id="6" name="Rectangle 5">
            <a:extLst>
              <a:ext uri="{FF2B5EF4-FFF2-40B4-BE49-F238E27FC236}">
                <a16:creationId xmlns=""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a:off x="1727200" y="1824691"/>
            <a:ext cx="711200" cy="701885"/>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S</a:t>
            </a:r>
            <a:endParaRPr lang="en-US" sz="2400" b="1" dirty="0"/>
          </a:p>
        </p:txBody>
      </p:sp>
      <p:sp>
        <p:nvSpPr>
          <p:cNvPr id="11" name="Oval 10"/>
          <p:cNvSpPr/>
          <p:nvPr/>
        </p:nvSpPr>
        <p:spPr>
          <a:xfrm>
            <a:off x="1727200" y="4933038"/>
            <a:ext cx="711200" cy="701885"/>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D</a:t>
            </a:r>
            <a:endParaRPr lang="en-US" sz="2400" b="1" dirty="0"/>
          </a:p>
        </p:txBody>
      </p:sp>
      <p:sp>
        <p:nvSpPr>
          <p:cNvPr id="12" name="Oval 11"/>
          <p:cNvSpPr/>
          <p:nvPr/>
        </p:nvSpPr>
        <p:spPr>
          <a:xfrm>
            <a:off x="406400" y="3328730"/>
            <a:ext cx="711200" cy="701885"/>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A</a:t>
            </a:r>
            <a:endParaRPr lang="en-US" sz="2400" b="1" dirty="0"/>
          </a:p>
        </p:txBody>
      </p:sp>
      <p:sp>
        <p:nvSpPr>
          <p:cNvPr id="13" name="Oval 12"/>
          <p:cNvSpPr/>
          <p:nvPr/>
        </p:nvSpPr>
        <p:spPr>
          <a:xfrm>
            <a:off x="1727200" y="3328730"/>
            <a:ext cx="711200" cy="701885"/>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B</a:t>
            </a:r>
            <a:endParaRPr lang="en-US" sz="2400" b="1" dirty="0"/>
          </a:p>
        </p:txBody>
      </p:sp>
      <p:sp>
        <p:nvSpPr>
          <p:cNvPr id="14" name="Oval 13"/>
          <p:cNvSpPr/>
          <p:nvPr/>
        </p:nvSpPr>
        <p:spPr>
          <a:xfrm>
            <a:off x="3048000" y="3328730"/>
            <a:ext cx="711200" cy="701885"/>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C</a:t>
            </a:r>
            <a:endParaRPr lang="en-US" sz="2400" b="1" dirty="0"/>
          </a:p>
        </p:txBody>
      </p:sp>
      <p:cxnSp>
        <p:nvCxnSpPr>
          <p:cNvPr id="15" name="Straight Connector 14"/>
          <p:cNvCxnSpPr>
            <a:stCxn id="10" idx="3"/>
            <a:endCxn id="12" idx="7"/>
          </p:cNvCxnSpPr>
          <p:nvPr/>
        </p:nvCxnSpPr>
        <p:spPr>
          <a:xfrm rot="5400000">
            <a:off x="918534" y="2518700"/>
            <a:ext cx="1007732" cy="81790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6" name="Straight Connector 15"/>
          <p:cNvCxnSpPr>
            <a:stCxn id="11" idx="1"/>
            <a:endCxn id="12" idx="5"/>
          </p:cNvCxnSpPr>
          <p:nvPr/>
        </p:nvCxnSpPr>
        <p:spPr>
          <a:xfrm rot="16200000" flipV="1">
            <a:off x="868399" y="4072873"/>
            <a:ext cx="1108002" cy="81790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7" name="Straight Connector 16"/>
          <p:cNvCxnSpPr>
            <a:stCxn id="14" idx="1"/>
            <a:endCxn id="10" idx="5"/>
          </p:cNvCxnSpPr>
          <p:nvPr/>
        </p:nvCxnSpPr>
        <p:spPr>
          <a:xfrm rot="16200000" flipV="1">
            <a:off x="2239334" y="2518700"/>
            <a:ext cx="1007732" cy="81790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8" name="Straight Connector 17"/>
          <p:cNvCxnSpPr>
            <a:stCxn id="11" idx="7"/>
            <a:endCxn id="14" idx="3"/>
          </p:cNvCxnSpPr>
          <p:nvPr/>
        </p:nvCxnSpPr>
        <p:spPr>
          <a:xfrm rot="5400000" flipH="1" flipV="1">
            <a:off x="2189199" y="4072873"/>
            <a:ext cx="1108002" cy="81790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9" name="Straight Connector 18"/>
          <p:cNvCxnSpPr>
            <a:stCxn id="13" idx="4"/>
            <a:endCxn id="11" idx="0"/>
          </p:cNvCxnSpPr>
          <p:nvPr/>
        </p:nvCxnSpPr>
        <p:spPr>
          <a:xfrm rot="5400000">
            <a:off x="1631589" y="4481813"/>
            <a:ext cx="902423" cy="211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20" name="Straight Connector 19"/>
          <p:cNvCxnSpPr>
            <a:stCxn id="10" idx="4"/>
            <a:endCxn id="13" idx="0"/>
          </p:cNvCxnSpPr>
          <p:nvPr/>
        </p:nvCxnSpPr>
        <p:spPr>
          <a:xfrm rot="5400000">
            <a:off x="1681723" y="2927639"/>
            <a:ext cx="802154" cy="211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31" name="TextBox 30"/>
          <p:cNvSpPr txBox="1"/>
          <p:nvPr/>
        </p:nvSpPr>
        <p:spPr>
          <a:xfrm>
            <a:off x="8331200" y="1718547"/>
            <a:ext cx="3352800" cy="614959"/>
          </a:xfrm>
          <a:prstGeom prst="rect">
            <a:avLst/>
          </a:prstGeom>
          <a:noFill/>
        </p:spPr>
        <p:txBody>
          <a:bodyPr wrap="square" lIns="121332" tIns="60666" rIns="121332" bIns="60666" rtlCol="0">
            <a:spAutoFit/>
          </a:bodyPr>
          <a:lstStyle/>
          <a:p>
            <a:r>
              <a:rPr lang="en-US" sz="3200" dirty="0" smtClean="0"/>
              <a:t>Initialize the stack</a:t>
            </a:r>
            <a:endParaRPr lang="en-US" sz="3200" dirty="0"/>
          </a:p>
        </p:txBody>
      </p:sp>
      <p:cxnSp>
        <p:nvCxnSpPr>
          <p:cNvPr id="33" name="Straight Connector 32"/>
          <p:cNvCxnSpPr/>
          <p:nvPr/>
        </p:nvCxnSpPr>
        <p:spPr>
          <a:xfrm rot="10800000">
            <a:off x="5079997" y="5935731"/>
            <a:ext cx="2438401" cy="2090"/>
          </a:xfrm>
          <a:prstGeom prst="line">
            <a:avLst/>
          </a:prstGeom>
          <a:effectLst>
            <a:outerShdw blurRad="76200" dir="13500000" sy="23000" kx="1200000" algn="br" rotWithShape="0">
              <a:prstClr val="black">
                <a:alpha val="20000"/>
              </a:prstClr>
            </a:outerShdw>
          </a:effectLst>
        </p:spPr>
        <p:style>
          <a:lnRef idx="2">
            <a:schemeClr val="dk1"/>
          </a:lnRef>
          <a:fillRef idx="0">
            <a:schemeClr val="dk1"/>
          </a:fillRef>
          <a:effectRef idx="1">
            <a:schemeClr val="dk1"/>
          </a:effectRef>
          <a:fontRef idx="minor">
            <a:schemeClr val="tx1"/>
          </a:fontRef>
        </p:style>
      </p:cxnSp>
      <p:sp>
        <p:nvSpPr>
          <p:cNvPr id="34" name="TextBox 33"/>
          <p:cNvSpPr txBox="1"/>
          <p:nvPr/>
        </p:nvSpPr>
        <p:spPr>
          <a:xfrm>
            <a:off x="5615704" y="5935731"/>
            <a:ext cx="1292372" cy="614959"/>
          </a:xfrm>
          <a:prstGeom prst="rect">
            <a:avLst/>
          </a:prstGeom>
          <a:noFill/>
        </p:spPr>
        <p:txBody>
          <a:bodyPr wrap="none" lIns="121332" tIns="60666" rIns="121332" bIns="60666" rtlCol="0">
            <a:spAutoFit/>
          </a:bodyPr>
          <a:lstStyle/>
          <a:p>
            <a:r>
              <a:rPr lang="en-US" sz="3200" b="1" dirty="0" smtClean="0"/>
              <a:t>STACK</a:t>
            </a:r>
            <a:endParaRPr lang="en-US" sz="3200" b="1" dirty="0"/>
          </a:p>
        </p:txBody>
      </p:sp>
      <p:cxnSp>
        <p:nvCxnSpPr>
          <p:cNvPr id="38" name="Straight Connector 37"/>
          <p:cNvCxnSpPr/>
          <p:nvPr/>
        </p:nvCxnSpPr>
        <p:spPr>
          <a:xfrm rot="16200000" flipV="1">
            <a:off x="5413789" y="3829031"/>
            <a:ext cx="4209220" cy="4"/>
          </a:xfrm>
          <a:prstGeom prst="line">
            <a:avLst/>
          </a:prstGeom>
          <a:effectLst>
            <a:outerShdw blurRad="76200" dir="13500000" sy="23000" kx="1200000" algn="br" rotWithShape="0">
              <a:prstClr val="black">
                <a:alpha val="20000"/>
              </a:prstClr>
            </a:outerShdw>
          </a:effectLst>
        </p:spPr>
        <p:style>
          <a:lnRef idx="2">
            <a:schemeClr val="dk1"/>
          </a:lnRef>
          <a:fillRef idx="0">
            <a:schemeClr val="dk1"/>
          </a:fillRef>
          <a:effectRef idx="1">
            <a:schemeClr val="dk1"/>
          </a:effectRef>
          <a:fontRef idx="minor">
            <a:schemeClr val="tx1"/>
          </a:fontRef>
        </p:style>
      </p:cxnSp>
      <p:cxnSp>
        <p:nvCxnSpPr>
          <p:cNvPr id="39" name="Straight Connector 38"/>
          <p:cNvCxnSpPr/>
          <p:nvPr/>
        </p:nvCxnSpPr>
        <p:spPr>
          <a:xfrm rot="5400000" flipH="1" flipV="1">
            <a:off x="2974340" y="3830078"/>
            <a:ext cx="4211307" cy="1"/>
          </a:xfrm>
          <a:prstGeom prst="line">
            <a:avLst/>
          </a:prstGeom>
          <a:effectLst>
            <a:outerShdw blurRad="76200" dir="13500000" sy="23000" kx="1200000" algn="br" rotWithShape="0">
              <a:prstClr val="black">
                <a:alpha val="20000"/>
              </a:prstClr>
            </a:outerShdw>
          </a:effectLst>
        </p:spPr>
        <p:style>
          <a:lnRef idx="2">
            <a:schemeClr val="dk1"/>
          </a:lnRef>
          <a:fillRef idx="0">
            <a:schemeClr val="dk1"/>
          </a:fillRef>
          <a:effectRef idx="1">
            <a:schemeClr val="dk1"/>
          </a:effectRef>
          <a:fontRef idx="minor">
            <a:schemeClr val="tx1"/>
          </a:fontRef>
        </p:style>
      </p:cxnSp>
      <p:pic>
        <p:nvPicPr>
          <p:cNvPr id="21" name="Picture 20"/>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7881950" y="857232"/>
            <a:ext cx="3962400" cy="5046942"/>
          </a:xfrm>
          <a:prstGeom prst="rect">
            <a:avLst/>
          </a:prstGeom>
          <a:noFill/>
        </p:spPr>
        <p:txBody>
          <a:bodyPr wrap="square" lIns="121332" tIns="60666" rIns="121332" bIns="60666" rtlCol="0">
            <a:spAutoFit/>
          </a:bodyPr>
          <a:lstStyle/>
          <a:p>
            <a:r>
              <a:rPr lang="en-US" sz="3200" dirty="0" smtClean="0"/>
              <a:t>Mark S as visited and put onto the stack. Explore any unvisited adjacent node from S. We have three nodes and we can pick any of them. For this example, we shall take the node in an alphabetical order.</a:t>
            </a:r>
            <a:endParaRPr lang="en-US" sz="3200" dirty="0"/>
          </a:p>
        </p:txBody>
      </p:sp>
      <p:sp>
        <p:nvSpPr>
          <p:cNvPr id="25" name="Oval 24"/>
          <p:cNvSpPr/>
          <p:nvPr/>
        </p:nvSpPr>
        <p:spPr>
          <a:xfrm>
            <a:off x="1727200" y="1824691"/>
            <a:ext cx="711200" cy="701885"/>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S</a:t>
            </a:r>
            <a:endParaRPr lang="en-US" sz="2400" b="1" dirty="0"/>
          </a:p>
        </p:txBody>
      </p:sp>
      <p:sp>
        <p:nvSpPr>
          <p:cNvPr id="26" name="Oval 25"/>
          <p:cNvSpPr/>
          <p:nvPr/>
        </p:nvSpPr>
        <p:spPr>
          <a:xfrm>
            <a:off x="1727200" y="4933038"/>
            <a:ext cx="711200" cy="701885"/>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D</a:t>
            </a:r>
            <a:endParaRPr lang="en-US" sz="2400" b="1" dirty="0"/>
          </a:p>
        </p:txBody>
      </p:sp>
      <p:sp>
        <p:nvSpPr>
          <p:cNvPr id="27" name="Oval 26"/>
          <p:cNvSpPr/>
          <p:nvPr/>
        </p:nvSpPr>
        <p:spPr>
          <a:xfrm>
            <a:off x="406400" y="3328730"/>
            <a:ext cx="711200" cy="701885"/>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A</a:t>
            </a:r>
            <a:endParaRPr lang="en-US" sz="2400" b="1" dirty="0"/>
          </a:p>
        </p:txBody>
      </p:sp>
      <p:sp>
        <p:nvSpPr>
          <p:cNvPr id="28" name="Oval 27"/>
          <p:cNvSpPr/>
          <p:nvPr/>
        </p:nvSpPr>
        <p:spPr>
          <a:xfrm>
            <a:off x="1727200" y="3328730"/>
            <a:ext cx="711200" cy="701885"/>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B</a:t>
            </a:r>
            <a:endParaRPr lang="en-US" sz="2400" b="1" dirty="0"/>
          </a:p>
        </p:txBody>
      </p:sp>
      <p:sp>
        <p:nvSpPr>
          <p:cNvPr id="29" name="Oval 28"/>
          <p:cNvSpPr/>
          <p:nvPr/>
        </p:nvSpPr>
        <p:spPr>
          <a:xfrm>
            <a:off x="3048000" y="3328730"/>
            <a:ext cx="711200" cy="701885"/>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C</a:t>
            </a:r>
            <a:endParaRPr lang="en-US" sz="2400" b="1" dirty="0"/>
          </a:p>
        </p:txBody>
      </p:sp>
      <p:cxnSp>
        <p:nvCxnSpPr>
          <p:cNvPr id="32" name="Straight Connector 31"/>
          <p:cNvCxnSpPr>
            <a:stCxn id="25" idx="3"/>
            <a:endCxn id="27" idx="7"/>
          </p:cNvCxnSpPr>
          <p:nvPr/>
        </p:nvCxnSpPr>
        <p:spPr>
          <a:xfrm rot="5400000">
            <a:off x="918534" y="2518700"/>
            <a:ext cx="1007732" cy="81790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33" name="Straight Connector 32"/>
          <p:cNvCxnSpPr>
            <a:stCxn id="26" idx="1"/>
            <a:endCxn id="27" idx="5"/>
          </p:cNvCxnSpPr>
          <p:nvPr/>
        </p:nvCxnSpPr>
        <p:spPr>
          <a:xfrm rot="16200000" flipV="1">
            <a:off x="868399" y="4072873"/>
            <a:ext cx="1108002" cy="81790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34" name="Straight Connector 33"/>
          <p:cNvCxnSpPr>
            <a:stCxn id="29" idx="1"/>
            <a:endCxn id="25" idx="5"/>
          </p:cNvCxnSpPr>
          <p:nvPr/>
        </p:nvCxnSpPr>
        <p:spPr>
          <a:xfrm rot="16200000" flipV="1">
            <a:off x="2239334" y="2518700"/>
            <a:ext cx="1007732" cy="81790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35" name="Straight Connector 34"/>
          <p:cNvCxnSpPr>
            <a:stCxn id="26" idx="7"/>
            <a:endCxn id="29" idx="3"/>
          </p:cNvCxnSpPr>
          <p:nvPr/>
        </p:nvCxnSpPr>
        <p:spPr>
          <a:xfrm rot="5400000" flipH="1" flipV="1">
            <a:off x="2189199" y="4072873"/>
            <a:ext cx="1108002" cy="81790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36" name="Straight Connector 35"/>
          <p:cNvCxnSpPr>
            <a:stCxn id="28" idx="4"/>
            <a:endCxn id="26" idx="0"/>
          </p:cNvCxnSpPr>
          <p:nvPr/>
        </p:nvCxnSpPr>
        <p:spPr>
          <a:xfrm rot="5400000">
            <a:off x="1631589" y="4481813"/>
            <a:ext cx="902423" cy="211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37" name="Straight Connector 36"/>
          <p:cNvCxnSpPr>
            <a:stCxn id="25" idx="4"/>
            <a:endCxn id="28" idx="0"/>
          </p:cNvCxnSpPr>
          <p:nvPr/>
        </p:nvCxnSpPr>
        <p:spPr>
          <a:xfrm rot="5400000">
            <a:off x="1681723" y="2927639"/>
            <a:ext cx="802154" cy="211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42" name="Straight Connector 41"/>
          <p:cNvCxnSpPr/>
          <p:nvPr/>
        </p:nvCxnSpPr>
        <p:spPr>
          <a:xfrm rot="10800000">
            <a:off x="5079997" y="5935731"/>
            <a:ext cx="2438401" cy="2090"/>
          </a:xfrm>
          <a:prstGeom prst="line">
            <a:avLst/>
          </a:prstGeom>
          <a:effectLst>
            <a:outerShdw blurRad="76200" dir="13500000" sy="23000" kx="1200000" algn="br" rotWithShape="0">
              <a:prstClr val="black">
                <a:alpha val="20000"/>
              </a:prstClr>
            </a:outerShdw>
          </a:effectLst>
        </p:spPr>
        <p:style>
          <a:lnRef idx="2">
            <a:schemeClr val="dk1"/>
          </a:lnRef>
          <a:fillRef idx="0">
            <a:schemeClr val="dk1"/>
          </a:fillRef>
          <a:effectRef idx="1">
            <a:schemeClr val="dk1"/>
          </a:effectRef>
          <a:fontRef idx="minor">
            <a:schemeClr val="tx1"/>
          </a:fontRef>
        </p:style>
      </p:cxnSp>
      <p:sp>
        <p:nvSpPr>
          <p:cNvPr id="43" name="TextBox 42"/>
          <p:cNvSpPr txBox="1"/>
          <p:nvPr/>
        </p:nvSpPr>
        <p:spPr>
          <a:xfrm>
            <a:off x="5615704" y="5935731"/>
            <a:ext cx="1292372" cy="614959"/>
          </a:xfrm>
          <a:prstGeom prst="rect">
            <a:avLst/>
          </a:prstGeom>
          <a:noFill/>
        </p:spPr>
        <p:txBody>
          <a:bodyPr wrap="none" lIns="121332" tIns="60666" rIns="121332" bIns="60666" rtlCol="0">
            <a:spAutoFit/>
          </a:bodyPr>
          <a:lstStyle/>
          <a:p>
            <a:r>
              <a:rPr lang="en-US" sz="3200" b="1" dirty="0" smtClean="0"/>
              <a:t>STACK</a:t>
            </a:r>
            <a:endParaRPr lang="en-US" sz="3200" b="1" dirty="0"/>
          </a:p>
        </p:txBody>
      </p:sp>
      <p:sp>
        <p:nvSpPr>
          <p:cNvPr id="44" name="Rectangle 43"/>
          <p:cNvSpPr/>
          <p:nvPr/>
        </p:nvSpPr>
        <p:spPr>
          <a:xfrm>
            <a:off x="5181592" y="4933038"/>
            <a:ext cx="2235200" cy="902423"/>
          </a:xfrm>
          <a:prstGeom prst="rect">
            <a:avLst/>
          </a:prstGeom>
          <a:solidFill>
            <a:srgbClr val="FF0000"/>
          </a:solidFill>
          <a:ln>
            <a:solidFill>
              <a:srgbClr val="FF1901"/>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3200" b="1" dirty="0" smtClean="0">
                <a:solidFill>
                  <a:schemeClr val="tx1"/>
                </a:solidFill>
              </a:rPr>
              <a:t>S</a:t>
            </a:r>
            <a:endParaRPr lang="en-US" sz="3200" b="1" dirty="0">
              <a:solidFill>
                <a:schemeClr val="tx1"/>
              </a:solidFill>
            </a:endParaRPr>
          </a:p>
        </p:txBody>
      </p:sp>
      <p:sp>
        <p:nvSpPr>
          <p:cNvPr id="45" name="TextBox 44"/>
          <p:cNvSpPr txBox="1"/>
          <p:nvPr/>
        </p:nvSpPr>
        <p:spPr>
          <a:xfrm>
            <a:off x="3843930" y="5108430"/>
            <a:ext cx="1248322" cy="538015"/>
          </a:xfrm>
          <a:prstGeom prst="rect">
            <a:avLst/>
          </a:prstGeom>
          <a:noFill/>
        </p:spPr>
        <p:txBody>
          <a:bodyPr wrap="none" lIns="121332" tIns="60666" rIns="121332" bIns="60666" rtlCol="0">
            <a:spAutoFit/>
          </a:bodyPr>
          <a:lstStyle/>
          <a:p>
            <a:r>
              <a:rPr lang="en-US" sz="2700" b="1" dirty="0" smtClean="0"/>
              <a:t>top   -&gt;</a:t>
            </a:r>
            <a:endParaRPr lang="en-US" sz="2700" b="1" dirty="0"/>
          </a:p>
        </p:txBody>
      </p:sp>
      <p:cxnSp>
        <p:nvCxnSpPr>
          <p:cNvPr id="47" name="Straight Connector 46"/>
          <p:cNvCxnSpPr/>
          <p:nvPr/>
        </p:nvCxnSpPr>
        <p:spPr>
          <a:xfrm rot="16200000" flipV="1">
            <a:off x="5413789" y="3829031"/>
            <a:ext cx="4209220" cy="4"/>
          </a:xfrm>
          <a:prstGeom prst="line">
            <a:avLst/>
          </a:prstGeom>
          <a:effectLst>
            <a:outerShdw blurRad="76200" dir="13500000" sy="23000" kx="1200000" algn="br" rotWithShape="0">
              <a:prstClr val="black">
                <a:alpha val="20000"/>
              </a:prstClr>
            </a:outerShdw>
          </a:effectLst>
        </p:spPr>
        <p:style>
          <a:lnRef idx="2">
            <a:schemeClr val="dk1"/>
          </a:lnRef>
          <a:fillRef idx="0">
            <a:schemeClr val="dk1"/>
          </a:fillRef>
          <a:effectRef idx="1">
            <a:schemeClr val="dk1"/>
          </a:effectRef>
          <a:fontRef idx="minor">
            <a:schemeClr val="tx1"/>
          </a:fontRef>
        </p:style>
      </p:cxnSp>
      <p:cxnSp>
        <p:nvCxnSpPr>
          <p:cNvPr id="48" name="Straight Connector 47"/>
          <p:cNvCxnSpPr/>
          <p:nvPr/>
        </p:nvCxnSpPr>
        <p:spPr>
          <a:xfrm rot="5400000" flipH="1" flipV="1">
            <a:off x="2974340" y="3830078"/>
            <a:ext cx="4211307" cy="1"/>
          </a:xfrm>
          <a:prstGeom prst="line">
            <a:avLst/>
          </a:prstGeom>
          <a:effectLst>
            <a:outerShdw blurRad="76200" dir="13500000" sy="23000" kx="1200000" algn="br" rotWithShape="0">
              <a:prstClr val="black">
                <a:alpha val="20000"/>
              </a:prstClr>
            </a:outerShdw>
          </a:effectLst>
        </p:spPr>
        <p:style>
          <a:lnRef idx="2">
            <a:schemeClr val="dk1"/>
          </a:lnRef>
          <a:fillRef idx="0">
            <a:schemeClr val="dk1"/>
          </a:fillRef>
          <a:effectRef idx="1">
            <a:schemeClr val="dk1"/>
          </a:effectRef>
          <a:fontRef idx="minor">
            <a:schemeClr val="tx1"/>
          </a:fontRef>
        </p:style>
      </p:cxnSp>
      <p:pic>
        <p:nvPicPr>
          <p:cNvPr id="21" name="Picture 20"/>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7823200" y="1718546"/>
            <a:ext cx="3860800" cy="4062057"/>
          </a:xfrm>
          <a:prstGeom prst="rect">
            <a:avLst/>
          </a:prstGeom>
          <a:noFill/>
        </p:spPr>
        <p:txBody>
          <a:bodyPr wrap="square" lIns="121332" tIns="60666" rIns="121332" bIns="60666" rtlCol="0">
            <a:spAutoFit/>
          </a:bodyPr>
          <a:lstStyle/>
          <a:p>
            <a:r>
              <a:rPr lang="en-US" sz="3200" dirty="0" smtClean="0"/>
              <a:t>Mark A as visited and put it onto the stack. Explore any unvisited adjacent node from A. Both S and D are adjacent to A but we are concerned for unvisited nodes only.</a:t>
            </a:r>
            <a:endParaRPr lang="en-US" sz="3200" dirty="0"/>
          </a:p>
        </p:txBody>
      </p:sp>
      <p:sp>
        <p:nvSpPr>
          <p:cNvPr id="21" name="Oval 20"/>
          <p:cNvSpPr/>
          <p:nvPr/>
        </p:nvSpPr>
        <p:spPr>
          <a:xfrm>
            <a:off x="1727200" y="1824691"/>
            <a:ext cx="711200" cy="701885"/>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S</a:t>
            </a:r>
            <a:endParaRPr lang="en-US" sz="2400" b="1" dirty="0"/>
          </a:p>
        </p:txBody>
      </p:sp>
      <p:sp>
        <p:nvSpPr>
          <p:cNvPr id="22" name="Oval 21"/>
          <p:cNvSpPr/>
          <p:nvPr/>
        </p:nvSpPr>
        <p:spPr>
          <a:xfrm>
            <a:off x="1727200" y="4933038"/>
            <a:ext cx="711200" cy="701885"/>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D</a:t>
            </a:r>
            <a:endParaRPr lang="en-US" sz="2400" b="1" dirty="0"/>
          </a:p>
        </p:txBody>
      </p:sp>
      <p:sp>
        <p:nvSpPr>
          <p:cNvPr id="23" name="Oval 22"/>
          <p:cNvSpPr/>
          <p:nvPr/>
        </p:nvSpPr>
        <p:spPr>
          <a:xfrm>
            <a:off x="406400" y="3328730"/>
            <a:ext cx="711200" cy="701885"/>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A</a:t>
            </a:r>
            <a:endParaRPr lang="en-US" sz="2400" b="1" dirty="0"/>
          </a:p>
        </p:txBody>
      </p:sp>
      <p:sp>
        <p:nvSpPr>
          <p:cNvPr id="24" name="Oval 23"/>
          <p:cNvSpPr/>
          <p:nvPr/>
        </p:nvSpPr>
        <p:spPr>
          <a:xfrm>
            <a:off x="1727200" y="3328730"/>
            <a:ext cx="711200" cy="701885"/>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B</a:t>
            </a:r>
            <a:endParaRPr lang="en-US" sz="2400" b="1" dirty="0"/>
          </a:p>
        </p:txBody>
      </p:sp>
      <p:sp>
        <p:nvSpPr>
          <p:cNvPr id="25" name="Oval 24"/>
          <p:cNvSpPr/>
          <p:nvPr/>
        </p:nvSpPr>
        <p:spPr>
          <a:xfrm>
            <a:off x="3048000" y="3328730"/>
            <a:ext cx="711200" cy="701885"/>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C</a:t>
            </a:r>
            <a:endParaRPr lang="en-US" sz="2400" b="1" dirty="0"/>
          </a:p>
        </p:txBody>
      </p:sp>
      <p:cxnSp>
        <p:nvCxnSpPr>
          <p:cNvPr id="26" name="Straight Connector 25"/>
          <p:cNvCxnSpPr>
            <a:stCxn id="21" idx="3"/>
            <a:endCxn id="23" idx="7"/>
          </p:cNvCxnSpPr>
          <p:nvPr/>
        </p:nvCxnSpPr>
        <p:spPr>
          <a:xfrm rot="5400000">
            <a:off x="918534" y="2518700"/>
            <a:ext cx="1007732" cy="81790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27" name="Straight Connector 26"/>
          <p:cNvCxnSpPr>
            <a:stCxn id="22" idx="1"/>
            <a:endCxn id="23" idx="5"/>
          </p:cNvCxnSpPr>
          <p:nvPr/>
        </p:nvCxnSpPr>
        <p:spPr>
          <a:xfrm rot="16200000" flipV="1">
            <a:off x="868399" y="4072873"/>
            <a:ext cx="1108002" cy="81790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28" name="Straight Connector 27"/>
          <p:cNvCxnSpPr>
            <a:stCxn id="25" idx="1"/>
            <a:endCxn id="21" idx="5"/>
          </p:cNvCxnSpPr>
          <p:nvPr/>
        </p:nvCxnSpPr>
        <p:spPr>
          <a:xfrm rot="16200000" flipV="1">
            <a:off x="2239334" y="2518700"/>
            <a:ext cx="1007732" cy="81790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29" name="Straight Connector 28"/>
          <p:cNvCxnSpPr>
            <a:stCxn id="22" idx="7"/>
            <a:endCxn id="25" idx="3"/>
          </p:cNvCxnSpPr>
          <p:nvPr/>
        </p:nvCxnSpPr>
        <p:spPr>
          <a:xfrm rot="5400000" flipH="1" flipV="1">
            <a:off x="2189199" y="4072873"/>
            <a:ext cx="1108002" cy="81790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32" name="Straight Connector 31"/>
          <p:cNvCxnSpPr>
            <a:stCxn id="24" idx="4"/>
            <a:endCxn id="22" idx="0"/>
          </p:cNvCxnSpPr>
          <p:nvPr/>
        </p:nvCxnSpPr>
        <p:spPr>
          <a:xfrm rot="5400000">
            <a:off x="1631589" y="4481813"/>
            <a:ext cx="902423" cy="211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33" name="Straight Connector 32"/>
          <p:cNvCxnSpPr>
            <a:stCxn id="21" idx="4"/>
            <a:endCxn id="24" idx="0"/>
          </p:cNvCxnSpPr>
          <p:nvPr/>
        </p:nvCxnSpPr>
        <p:spPr>
          <a:xfrm rot="5400000">
            <a:off x="1681723" y="2927639"/>
            <a:ext cx="802154" cy="211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58" name="Straight Connector 57"/>
          <p:cNvCxnSpPr/>
          <p:nvPr/>
        </p:nvCxnSpPr>
        <p:spPr>
          <a:xfrm rot="10800000">
            <a:off x="5079997" y="5935731"/>
            <a:ext cx="2438401" cy="2090"/>
          </a:xfrm>
          <a:prstGeom prst="line">
            <a:avLst/>
          </a:prstGeom>
          <a:effectLst>
            <a:outerShdw blurRad="76200" dir="13500000" sy="23000" kx="1200000" algn="br" rotWithShape="0">
              <a:prstClr val="black">
                <a:alpha val="20000"/>
              </a:prstClr>
            </a:outerShdw>
          </a:effectLst>
        </p:spPr>
        <p:style>
          <a:lnRef idx="2">
            <a:schemeClr val="dk1"/>
          </a:lnRef>
          <a:fillRef idx="0">
            <a:schemeClr val="dk1"/>
          </a:fillRef>
          <a:effectRef idx="1">
            <a:schemeClr val="dk1"/>
          </a:effectRef>
          <a:fontRef idx="minor">
            <a:schemeClr val="tx1"/>
          </a:fontRef>
        </p:style>
      </p:cxnSp>
      <p:sp>
        <p:nvSpPr>
          <p:cNvPr id="59" name="TextBox 58"/>
          <p:cNvSpPr txBox="1"/>
          <p:nvPr/>
        </p:nvSpPr>
        <p:spPr>
          <a:xfrm>
            <a:off x="5615704" y="5935731"/>
            <a:ext cx="1292372" cy="614959"/>
          </a:xfrm>
          <a:prstGeom prst="rect">
            <a:avLst/>
          </a:prstGeom>
          <a:noFill/>
        </p:spPr>
        <p:txBody>
          <a:bodyPr wrap="none" lIns="121332" tIns="60666" rIns="121332" bIns="60666" rtlCol="0">
            <a:spAutoFit/>
          </a:bodyPr>
          <a:lstStyle/>
          <a:p>
            <a:r>
              <a:rPr lang="en-US" sz="3200" b="1" dirty="0" smtClean="0"/>
              <a:t>STACK</a:t>
            </a:r>
            <a:endParaRPr lang="en-US" sz="3200" b="1" dirty="0"/>
          </a:p>
        </p:txBody>
      </p:sp>
      <p:sp>
        <p:nvSpPr>
          <p:cNvPr id="60" name="Rectangle 59"/>
          <p:cNvSpPr/>
          <p:nvPr/>
        </p:nvSpPr>
        <p:spPr>
          <a:xfrm>
            <a:off x="5181592" y="4933038"/>
            <a:ext cx="2235200" cy="902423"/>
          </a:xfrm>
          <a:prstGeom prst="rect">
            <a:avLst/>
          </a:prstGeom>
          <a:solidFill>
            <a:srgbClr val="FF0000"/>
          </a:solidFill>
          <a:ln>
            <a:solidFill>
              <a:srgbClr val="FF1901"/>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3200" b="1" dirty="0" smtClean="0">
                <a:solidFill>
                  <a:schemeClr val="tx1"/>
                </a:solidFill>
              </a:rPr>
              <a:t>S</a:t>
            </a:r>
            <a:endParaRPr lang="en-US" sz="3200" b="1" dirty="0">
              <a:solidFill>
                <a:schemeClr val="tx1"/>
              </a:solidFill>
            </a:endParaRPr>
          </a:p>
        </p:txBody>
      </p:sp>
      <p:sp>
        <p:nvSpPr>
          <p:cNvPr id="61" name="TextBox 60"/>
          <p:cNvSpPr txBox="1"/>
          <p:nvPr/>
        </p:nvSpPr>
        <p:spPr>
          <a:xfrm>
            <a:off x="3843930" y="4130884"/>
            <a:ext cx="1248322" cy="538015"/>
          </a:xfrm>
          <a:prstGeom prst="rect">
            <a:avLst/>
          </a:prstGeom>
          <a:noFill/>
        </p:spPr>
        <p:txBody>
          <a:bodyPr wrap="none" lIns="121332" tIns="60666" rIns="121332" bIns="60666" rtlCol="0">
            <a:spAutoFit/>
          </a:bodyPr>
          <a:lstStyle/>
          <a:p>
            <a:r>
              <a:rPr lang="en-US" sz="2700" b="1" dirty="0" smtClean="0"/>
              <a:t>top   -&gt;</a:t>
            </a:r>
            <a:endParaRPr lang="en-US" sz="2700" b="1" dirty="0"/>
          </a:p>
        </p:txBody>
      </p:sp>
      <p:sp>
        <p:nvSpPr>
          <p:cNvPr id="62" name="Rectangle 61"/>
          <p:cNvSpPr/>
          <p:nvPr/>
        </p:nvSpPr>
        <p:spPr>
          <a:xfrm>
            <a:off x="5164729" y="3930346"/>
            <a:ext cx="2235200" cy="902423"/>
          </a:xfrm>
          <a:prstGeom prst="rect">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3200" b="1" dirty="0" smtClean="0">
                <a:solidFill>
                  <a:schemeClr val="tx1"/>
                </a:solidFill>
              </a:rPr>
              <a:t>A</a:t>
            </a:r>
            <a:endParaRPr lang="en-US" sz="3200" b="1" dirty="0">
              <a:solidFill>
                <a:schemeClr val="tx1"/>
              </a:solidFill>
            </a:endParaRPr>
          </a:p>
        </p:txBody>
      </p:sp>
      <p:cxnSp>
        <p:nvCxnSpPr>
          <p:cNvPr id="63" name="Straight Connector 62"/>
          <p:cNvCxnSpPr/>
          <p:nvPr/>
        </p:nvCxnSpPr>
        <p:spPr>
          <a:xfrm rot="16200000" flipV="1">
            <a:off x="5413789" y="3829031"/>
            <a:ext cx="4209220" cy="4"/>
          </a:xfrm>
          <a:prstGeom prst="line">
            <a:avLst/>
          </a:prstGeom>
          <a:effectLst>
            <a:outerShdw blurRad="76200" dir="13500000" sy="23000" kx="1200000" algn="br" rotWithShape="0">
              <a:prstClr val="black">
                <a:alpha val="20000"/>
              </a:prstClr>
            </a:outerShdw>
          </a:effectLst>
        </p:spPr>
        <p:style>
          <a:lnRef idx="2">
            <a:schemeClr val="dk1"/>
          </a:lnRef>
          <a:fillRef idx="0">
            <a:schemeClr val="dk1"/>
          </a:fillRef>
          <a:effectRef idx="1">
            <a:schemeClr val="dk1"/>
          </a:effectRef>
          <a:fontRef idx="minor">
            <a:schemeClr val="tx1"/>
          </a:fontRef>
        </p:style>
      </p:cxnSp>
      <p:cxnSp>
        <p:nvCxnSpPr>
          <p:cNvPr id="64" name="Straight Connector 63"/>
          <p:cNvCxnSpPr/>
          <p:nvPr/>
        </p:nvCxnSpPr>
        <p:spPr>
          <a:xfrm rot="5400000" flipH="1" flipV="1">
            <a:off x="2974340" y="3830078"/>
            <a:ext cx="4211307" cy="1"/>
          </a:xfrm>
          <a:prstGeom prst="line">
            <a:avLst/>
          </a:prstGeom>
          <a:effectLst>
            <a:outerShdw blurRad="76200" dir="13500000" sy="23000" kx="1200000" algn="br" rotWithShape="0">
              <a:prstClr val="black">
                <a:alpha val="20000"/>
              </a:prstClr>
            </a:outerShdw>
          </a:effectLst>
        </p:spPr>
        <p:style>
          <a:lnRef idx="2">
            <a:schemeClr val="dk1"/>
          </a:lnRef>
          <a:fillRef idx="0">
            <a:schemeClr val="dk1"/>
          </a:fillRef>
          <a:effectRef idx="1">
            <a:schemeClr val="dk1"/>
          </a:effectRef>
          <a:fontRef idx="minor">
            <a:schemeClr val="tx1"/>
          </a:fontRef>
        </p:style>
      </p:cxnSp>
      <p:pic>
        <p:nvPicPr>
          <p:cNvPr id="30" name="Picture 29"/>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8331200" y="1718546"/>
            <a:ext cx="3352800" cy="4062057"/>
          </a:xfrm>
          <a:prstGeom prst="rect">
            <a:avLst/>
          </a:prstGeom>
          <a:noFill/>
        </p:spPr>
        <p:txBody>
          <a:bodyPr wrap="square" lIns="121332" tIns="60666" rIns="121332" bIns="60666" rtlCol="0">
            <a:spAutoFit/>
          </a:bodyPr>
          <a:lstStyle/>
          <a:p>
            <a:r>
              <a:rPr lang="en-US" sz="3200" dirty="0" smtClean="0"/>
              <a:t>Visit D and mark it as visited and put onto the stack. Here, we have B and C nodes, which are adjacent to D and both are unvisited.</a:t>
            </a:r>
            <a:endParaRPr lang="en-US" sz="3200" dirty="0"/>
          </a:p>
        </p:txBody>
      </p:sp>
      <p:sp>
        <p:nvSpPr>
          <p:cNvPr id="21" name="Oval 20"/>
          <p:cNvSpPr/>
          <p:nvPr/>
        </p:nvSpPr>
        <p:spPr>
          <a:xfrm>
            <a:off x="1727200" y="1824691"/>
            <a:ext cx="711200" cy="701885"/>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S</a:t>
            </a:r>
            <a:endParaRPr lang="en-US" sz="2400" b="1" dirty="0"/>
          </a:p>
        </p:txBody>
      </p:sp>
      <p:sp>
        <p:nvSpPr>
          <p:cNvPr id="22" name="Oval 21"/>
          <p:cNvSpPr/>
          <p:nvPr/>
        </p:nvSpPr>
        <p:spPr>
          <a:xfrm>
            <a:off x="1727200" y="4933038"/>
            <a:ext cx="711200" cy="701885"/>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D</a:t>
            </a:r>
            <a:endParaRPr lang="en-US" sz="2400" b="1" dirty="0"/>
          </a:p>
        </p:txBody>
      </p:sp>
      <p:sp>
        <p:nvSpPr>
          <p:cNvPr id="23" name="Oval 22"/>
          <p:cNvSpPr/>
          <p:nvPr/>
        </p:nvSpPr>
        <p:spPr>
          <a:xfrm>
            <a:off x="406400" y="3328730"/>
            <a:ext cx="711200" cy="701885"/>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A</a:t>
            </a:r>
            <a:endParaRPr lang="en-US" sz="2400" b="1" dirty="0"/>
          </a:p>
        </p:txBody>
      </p:sp>
      <p:sp>
        <p:nvSpPr>
          <p:cNvPr id="24" name="Oval 23"/>
          <p:cNvSpPr/>
          <p:nvPr/>
        </p:nvSpPr>
        <p:spPr>
          <a:xfrm>
            <a:off x="1727200" y="3328730"/>
            <a:ext cx="711200" cy="701885"/>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B</a:t>
            </a:r>
            <a:endParaRPr lang="en-US" sz="2400" b="1" dirty="0"/>
          </a:p>
        </p:txBody>
      </p:sp>
      <p:sp>
        <p:nvSpPr>
          <p:cNvPr id="25" name="Oval 24"/>
          <p:cNvSpPr/>
          <p:nvPr/>
        </p:nvSpPr>
        <p:spPr>
          <a:xfrm>
            <a:off x="3048000" y="3328730"/>
            <a:ext cx="711200" cy="701885"/>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C</a:t>
            </a:r>
            <a:endParaRPr lang="en-US" sz="2400" b="1" dirty="0"/>
          </a:p>
        </p:txBody>
      </p:sp>
      <p:cxnSp>
        <p:nvCxnSpPr>
          <p:cNvPr id="26" name="Straight Connector 25"/>
          <p:cNvCxnSpPr>
            <a:stCxn id="21" idx="3"/>
            <a:endCxn id="23" idx="7"/>
          </p:cNvCxnSpPr>
          <p:nvPr/>
        </p:nvCxnSpPr>
        <p:spPr>
          <a:xfrm rot="5400000">
            <a:off x="918534" y="2518700"/>
            <a:ext cx="1007732" cy="81790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27" name="Straight Connector 26"/>
          <p:cNvCxnSpPr>
            <a:stCxn id="22" idx="1"/>
            <a:endCxn id="23" idx="5"/>
          </p:cNvCxnSpPr>
          <p:nvPr/>
        </p:nvCxnSpPr>
        <p:spPr>
          <a:xfrm rot="16200000" flipV="1">
            <a:off x="868399" y="4072873"/>
            <a:ext cx="1108002" cy="81790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28" name="Straight Connector 27"/>
          <p:cNvCxnSpPr>
            <a:stCxn id="25" idx="1"/>
            <a:endCxn id="21" idx="5"/>
          </p:cNvCxnSpPr>
          <p:nvPr/>
        </p:nvCxnSpPr>
        <p:spPr>
          <a:xfrm rot="16200000" flipV="1">
            <a:off x="2239334" y="2518700"/>
            <a:ext cx="1007732" cy="81790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29" name="Straight Connector 28"/>
          <p:cNvCxnSpPr>
            <a:stCxn id="22" idx="7"/>
            <a:endCxn id="25" idx="3"/>
          </p:cNvCxnSpPr>
          <p:nvPr/>
        </p:nvCxnSpPr>
        <p:spPr>
          <a:xfrm rot="5400000" flipH="1" flipV="1">
            <a:off x="2189199" y="4072873"/>
            <a:ext cx="1108002" cy="81790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32" name="Straight Connector 31"/>
          <p:cNvCxnSpPr>
            <a:stCxn id="24" idx="4"/>
            <a:endCxn id="22" idx="0"/>
          </p:cNvCxnSpPr>
          <p:nvPr/>
        </p:nvCxnSpPr>
        <p:spPr>
          <a:xfrm rot="5400000">
            <a:off x="1631589" y="4481813"/>
            <a:ext cx="902423" cy="211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33" name="Straight Connector 32"/>
          <p:cNvCxnSpPr>
            <a:stCxn id="21" idx="4"/>
            <a:endCxn id="24" idx="0"/>
          </p:cNvCxnSpPr>
          <p:nvPr/>
        </p:nvCxnSpPr>
        <p:spPr>
          <a:xfrm rot="5400000">
            <a:off x="1681723" y="2927639"/>
            <a:ext cx="802154" cy="211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35" name="Straight Connector 34"/>
          <p:cNvCxnSpPr/>
          <p:nvPr/>
        </p:nvCxnSpPr>
        <p:spPr>
          <a:xfrm rot="10800000">
            <a:off x="5079997" y="5935731"/>
            <a:ext cx="2438401" cy="2090"/>
          </a:xfrm>
          <a:prstGeom prst="line">
            <a:avLst/>
          </a:prstGeom>
          <a:effectLst>
            <a:outerShdw blurRad="76200" dir="13500000" sy="23000" kx="1200000" algn="br" rotWithShape="0">
              <a:prstClr val="black">
                <a:alpha val="20000"/>
              </a:prstClr>
            </a:outerShdw>
          </a:effectLst>
        </p:spPr>
        <p:style>
          <a:lnRef idx="2">
            <a:schemeClr val="dk1"/>
          </a:lnRef>
          <a:fillRef idx="0">
            <a:schemeClr val="dk1"/>
          </a:fillRef>
          <a:effectRef idx="1">
            <a:schemeClr val="dk1"/>
          </a:effectRef>
          <a:fontRef idx="minor">
            <a:schemeClr val="tx1"/>
          </a:fontRef>
        </p:style>
      </p:cxnSp>
      <p:sp>
        <p:nvSpPr>
          <p:cNvPr id="36" name="TextBox 35"/>
          <p:cNvSpPr txBox="1"/>
          <p:nvPr/>
        </p:nvSpPr>
        <p:spPr>
          <a:xfrm>
            <a:off x="5615704" y="5935731"/>
            <a:ext cx="1292372" cy="614959"/>
          </a:xfrm>
          <a:prstGeom prst="rect">
            <a:avLst/>
          </a:prstGeom>
          <a:noFill/>
        </p:spPr>
        <p:txBody>
          <a:bodyPr wrap="none" lIns="121332" tIns="60666" rIns="121332" bIns="60666" rtlCol="0">
            <a:spAutoFit/>
          </a:bodyPr>
          <a:lstStyle/>
          <a:p>
            <a:r>
              <a:rPr lang="en-US" sz="3200" b="1" dirty="0" smtClean="0"/>
              <a:t>STACK</a:t>
            </a:r>
            <a:endParaRPr lang="en-US" sz="3200" b="1" dirty="0"/>
          </a:p>
        </p:txBody>
      </p:sp>
      <p:sp>
        <p:nvSpPr>
          <p:cNvPr id="37" name="Rectangle 36"/>
          <p:cNvSpPr/>
          <p:nvPr/>
        </p:nvSpPr>
        <p:spPr>
          <a:xfrm>
            <a:off x="5181592" y="4933038"/>
            <a:ext cx="2235200" cy="902423"/>
          </a:xfrm>
          <a:prstGeom prst="rect">
            <a:avLst/>
          </a:prstGeom>
          <a:solidFill>
            <a:srgbClr val="FF0000"/>
          </a:solidFill>
          <a:ln>
            <a:solidFill>
              <a:srgbClr val="FF1901"/>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3200" b="1" dirty="0" smtClean="0">
                <a:solidFill>
                  <a:schemeClr val="tx1"/>
                </a:solidFill>
              </a:rPr>
              <a:t>S</a:t>
            </a:r>
            <a:endParaRPr lang="en-US" sz="3200" b="1" dirty="0">
              <a:solidFill>
                <a:schemeClr val="tx1"/>
              </a:solidFill>
            </a:endParaRPr>
          </a:p>
        </p:txBody>
      </p:sp>
      <p:sp>
        <p:nvSpPr>
          <p:cNvPr id="38" name="TextBox 37"/>
          <p:cNvSpPr txBox="1"/>
          <p:nvPr/>
        </p:nvSpPr>
        <p:spPr>
          <a:xfrm>
            <a:off x="3843930" y="3103045"/>
            <a:ext cx="1248322" cy="538015"/>
          </a:xfrm>
          <a:prstGeom prst="rect">
            <a:avLst/>
          </a:prstGeom>
          <a:noFill/>
        </p:spPr>
        <p:txBody>
          <a:bodyPr wrap="none" lIns="121332" tIns="60666" rIns="121332" bIns="60666" rtlCol="0">
            <a:spAutoFit/>
          </a:bodyPr>
          <a:lstStyle/>
          <a:p>
            <a:r>
              <a:rPr lang="en-US" sz="2700" b="1" dirty="0" smtClean="0"/>
              <a:t>top   -&gt;</a:t>
            </a:r>
            <a:endParaRPr lang="en-US" sz="2700" b="1" dirty="0"/>
          </a:p>
        </p:txBody>
      </p:sp>
      <p:sp>
        <p:nvSpPr>
          <p:cNvPr id="39" name="Rectangle 38"/>
          <p:cNvSpPr/>
          <p:nvPr/>
        </p:nvSpPr>
        <p:spPr>
          <a:xfrm>
            <a:off x="5164729" y="3930346"/>
            <a:ext cx="2235200" cy="902423"/>
          </a:xfrm>
          <a:prstGeom prst="rect">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3200" b="1" dirty="0" smtClean="0">
                <a:solidFill>
                  <a:schemeClr val="tx1"/>
                </a:solidFill>
              </a:rPr>
              <a:t>A</a:t>
            </a:r>
            <a:endParaRPr lang="en-US" sz="3200" b="1" dirty="0">
              <a:solidFill>
                <a:schemeClr val="tx1"/>
              </a:solidFill>
            </a:endParaRPr>
          </a:p>
        </p:txBody>
      </p:sp>
      <p:cxnSp>
        <p:nvCxnSpPr>
          <p:cNvPr id="40" name="Straight Connector 39"/>
          <p:cNvCxnSpPr/>
          <p:nvPr/>
        </p:nvCxnSpPr>
        <p:spPr>
          <a:xfrm rot="16200000" flipV="1">
            <a:off x="5413789" y="3829031"/>
            <a:ext cx="4209220" cy="4"/>
          </a:xfrm>
          <a:prstGeom prst="line">
            <a:avLst/>
          </a:prstGeom>
          <a:effectLst>
            <a:outerShdw blurRad="76200" dir="13500000" sy="23000" kx="1200000" algn="br" rotWithShape="0">
              <a:prstClr val="black">
                <a:alpha val="20000"/>
              </a:prstClr>
            </a:outerShdw>
          </a:effectLst>
        </p:spPr>
        <p:style>
          <a:lnRef idx="2">
            <a:schemeClr val="dk1"/>
          </a:lnRef>
          <a:fillRef idx="0">
            <a:schemeClr val="dk1"/>
          </a:fillRef>
          <a:effectRef idx="1">
            <a:schemeClr val="dk1"/>
          </a:effectRef>
          <a:fontRef idx="minor">
            <a:schemeClr val="tx1"/>
          </a:fontRef>
        </p:style>
      </p:cxnSp>
      <p:cxnSp>
        <p:nvCxnSpPr>
          <p:cNvPr id="41" name="Straight Connector 40"/>
          <p:cNvCxnSpPr/>
          <p:nvPr/>
        </p:nvCxnSpPr>
        <p:spPr>
          <a:xfrm rot="5400000" flipH="1" flipV="1">
            <a:off x="2974340" y="3830078"/>
            <a:ext cx="4211307" cy="1"/>
          </a:xfrm>
          <a:prstGeom prst="line">
            <a:avLst/>
          </a:prstGeom>
          <a:effectLst>
            <a:outerShdw blurRad="76200" dir="13500000" sy="23000" kx="1200000" algn="br" rotWithShape="0">
              <a:prstClr val="black">
                <a:alpha val="20000"/>
              </a:prstClr>
            </a:outerShdw>
          </a:effectLst>
        </p:spPr>
        <p:style>
          <a:lnRef idx="2">
            <a:schemeClr val="dk1"/>
          </a:lnRef>
          <a:fillRef idx="0">
            <a:schemeClr val="dk1"/>
          </a:fillRef>
          <a:effectRef idx="1">
            <a:schemeClr val="dk1"/>
          </a:effectRef>
          <a:fontRef idx="minor">
            <a:schemeClr val="tx1"/>
          </a:fontRef>
        </p:style>
      </p:cxnSp>
      <p:sp>
        <p:nvSpPr>
          <p:cNvPr id="42" name="Rectangle 41"/>
          <p:cNvSpPr/>
          <p:nvPr/>
        </p:nvSpPr>
        <p:spPr>
          <a:xfrm>
            <a:off x="5181600" y="2927653"/>
            <a:ext cx="2235200" cy="902423"/>
          </a:xfrm>
          <a:prstGeom prst="rect">
            <a:avLst/>
          </a:prstGeom>
          <a:solidFill>
            <a:srgbClr val="09DBE5"/>
          </a:solidFill>
          <a:ln>
            <a:solidFill>
              <a:srgbClr val="0ECCE0"/>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3200" b="1" dirty="0" smtClean="0">
                <a:solidFill>
                  <a:schemeClr val="tx1"/>
                </a:solidFill>
              </a:rPr>
              <a:t>D</a:t>
            </a:r>
            <a:endParaRPr lang="en-US" sz="3200" b="1" dirty="0">
              <a:solidFill>
                <a:schemeClr val="tx1"/>
              </a:solidFill>
            </a:endParaRPr>
          </a:p>
        </p:txBody>
      </p:sp>
      <p:pic>
        <p:nvPicPr>
          <p:cNvPr id="30" name="Picture 29"/>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8010564" y="1718547"/>
            <a:ext cx="3657600" cy="3569614"/>
          </a:xfrm>
          <a:prstGeom prst="rect">
            <a:avLst/>
          </a:prstGeom>
          <a:noFill/>
        </p:spPr>
        <p:txBody>
          <a:bodyPr wrap="square" lIns="121332" tIns="60666" rIns="121332" bIns="60666" rtlCol="0">
            <a:spAutoFit/>
          </a:bodyPr>
          <a:lstStyle/>
          <a:p>
            <a:r>
              <a:rPr lang="en-US" sz="3200" dirty="0" smtClean="0"/>
              <a:t>We choose B, mark it as visited and put onto the stack. Here B does not have any unvisited adjacent node. So, we pop B from the stack.</a:t>
            </a:r>
            <a:endParaRPr lang="en-US" sz="3200" dirty="0"/>
          </a:p>
        </p:txBody>
      </p:sp>
      <p:sp>
        <p:nvSpPr>
          <p:cNvPr id="21" name="Oval 20"/>
          <p:cNvSpPr/>
          <p:nvPr/>
        </p:nvSpPr>
        <p:spPr>
          <a:xfrm>
            <a:off x="1727200" y="1824691"/>
            <a:ext cx="711200" cy="701885"/>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S</a:t>
            </a:r>
            <a:endParaRPr lang="en-US" sz="2400" b="1" dirty="0"/>
          </a:p>
        </p:txBody>
      </p:sp>
      <p:sp>
        <p:nvSpPr>
          <p:cNvPr id="22" name="Oval 21"/>
          <p:cNvSpPr/>
          <p:nvPr/>
        </p:nvSpPr>
        <p:spPr>
          <a:xfrm>
            <a:off x="1727200" y="4933038"/>
            <a:ext cx="711200" cy="701885"/>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D</a:t>
            </a:r>
            <a:endParaRPr lang="en-US" sz="2400" b="1" dirty="0"/>
          </a:p>
        </p:txBody>
      </p:sp>
      <p:sp>
        <p:nvSpPr>
          <p:cNvPr id="23" name="Oval 22"/>
          <p:cNvSpPr/>
          <p:nvPr/>
        </p:nvSpPr>
        <p:spPr>
          <a:xfrm>
            <a:off x="406400" y="3328730"/>
            <a:ext cx="711200" cy="701885"/>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A</a:t>
            </a:r>
            <a:endParaRPr lang="en-US" sz="2400" b="1" dirty="0"/>
          </a:p>
        </p:txBody>
      </p:sp>
      <p:sp>
        <p:nvSpPr>
          <p:cNvPr id="24" name="Oval 23"/>
          <p:cNvSpPr/>
          <p:nvPr/>
        </p:nvSpPr>
        <p:spPr>
          <a:xfrm>
            <a:off x="1727200" y="3328730"/>
            <a:ext cx="711200" cy="701885"/>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B</a:t>
            </a:r>
            <a:endParaRPr lang="en-US" sz="2400" b="1" dirty="0"/>
          </a:p>
        </p:txBody>
      </p:sp>
      <p:sp>
        <p:nvSpPr>
          <p:cNvPr id="25" name="Oval 24"/>
          <p:cNvSpPr/>
          <p:nvPr/>
        </p:nvSpPr>
        <p:spPr>
          <a:xfrm>
            <a:off x="3048000" y="3328730"/>
            <a:ext cx="711200" cy="701885"/>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C</a:t>
            </a:r>
            <a:endParaRPr lang="en-US" sz="2400" b="1" dirty="0"/>
          </a:p>
        </p:txBody>
      </p:sp>
      <p:cxnSp>
        <p:nvCxnSpPr>
          <p:cNvPr id="26" name="Straight Connector 25"/>
          <p:cNvCxnSpPr>
            <a:stCxn id="21" idx="3"/>
            <a:endCxn id="23" idx="7"/>
          </p:cNvCxnSpPr>
          <p:nvPr/>
        </p:nvCxnSpPr>
        <p:spPr>
          <a:xfrm rot="5400000">
            <a:off x="918534" y="2518700"/>
            <a:ext cx="1007732" cy="81790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27" name="Straight Connector 26"/>
          <p:cNvCxnSpPr>
            <a:stCxn id="22" idx="1"/>
            <a:endCxn id="23" idx="5"/>
          </p:cNvCxnSpPr>
          <p:nvPr/>
        </p:nvCxnSpPr>
        <p:spPr>
          <a:xfrm rot="16200000" flipV="1">
            <a:off x="868399" y="4072873"/>
            <a:ext cx="1108002" cy="81790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28" name="Straight Connector 27"/>
          <p:cNvCxnSpPr>
            <a:stCxn id="25" idx="1"/>
            <a:endCxn id="21" idx="5"/>
          </p:cNvCxnSpPr>
          <p:nvPr/>
        </p:nvCxnSpPr>
        <p:spPr>
          <a:xfrm rot="16200000" flipV="1">
            <a:off x="2239334" y="2518700"/>
            <a:ext cx="1007732" cy="81790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29" name="Straight Connector 28"/>
          <p:cNvCxnSpPr>
            <a:stCxn id="22" idx="7"/>
            <a:endCxn id="25" idx="3"/>
          </p:cNvCxnSpPr>
          <p:nvPr/>
        </p:nvCxnSpPr>
        <p:spPr>
          <a:xfrm rot="5400000" flipH="1" flipV="1">
            <a:off x="2189199" y="4072873"/>
            <a:ext cx="1108002" cy="81790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32" name="Straight Connector 31"/>
          <p:cNvCxnSpPr>
            <a:stCxn id="24" idx="4"/>
            <a:endCxn id="22" idx="0"/>
          </p:cNvCxnSpPr>
          <p:nvPr/>
        </p:nvCxnSpPr>
        <p:spPr>
          <a:xfrm rot="5400000">
            <a:off x="1631589" y="4481813"/>
            <a:ext cx="902423" cy="211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33" name="Straight Connector 32"/>
          <p:cNvCxnSpPr>
            <a:stCxn id="21" idx="4"/>
            <a:endCxn id="24" idx="0"/>
          </p:cNvCxnSpPr>
          <p:nvPr/>
        </p:nvCxnSpPr>
        <p:spPr>
          <a:xfrm rot="5400000">
            <a:off x="1681723" y="2927639"/>
            <a:ext cx="802154" cy="211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34" name="Straight Connector 33"/>
          <p:cNvCxnSpPr/>
          <p:nvPr/>
        </p:nvCxnSpPr>
        <p:spPr>
          <a:xfrm rot="10800000">
            <a:off x="5079997" y="5935731"/>
            <a:ext cx="2438401" cy="2090"/>
          </a:xfrm>
          <a:prstGeom prst="line">
            <a:avLst/>
          </a:prstGeom>
          <a:effectLst>
            <a:outerShdw blurRad="76200" dir="13500000" sy="23000" kx="1200000" algn="br" rotWithShape="0">
              <a:prstClr val="black">
                <a:alpha val="20000"/>
              </a:prstClr>
            </a:outerShdw>
          </a:effectLst>
        </p:spPr>
        <p:style>
          <a:lnRef idx="2">
            <a:schemeClr val="dk1"/>
          </a:lnRef>
          <a:fillRef idx="0">
            <a:schemeClr val="dk1"/>
          </a:fillRef>
          <a:effectRef idx="1">
            <a:schemeClr val="dk1"/>
          </a:effectRef>
          <a:fontRef idx="minor">
            <a:schemeClr val="tx1"/>
          </a:fontRef>
        </p:style>
      </p:cxnSp>
      <p:sp>
        <p:nvSpPr>
          <p:cNvPr id="35" name="TextBox 34"/>
          <p:cNvSpPr txBox="1"/>
          <p:nvPr/>
        </p:nvSpPr>
        <p:spPr>
          <a:xfrm>
            <a:off x="5615704" y="5935731"/>
            <a:ext cx="1292372" cy="614959"/>
          </a:xfrm>
          <a:prstGeom prst="rect">
            <a:avLst/>
          </a:prstGeom>
          <a:noFill/>
        </p:spPr>
        <p:txBody>
          <a:bodyPr wrap="none" lIns="121332" tIns="60666" rIns="121332" bIns="60666" rtlCol="0">
            <a:spAutoFit/>
          </a:bodyPr>
          <a:lstStyle/>
          <a:p>
            <a:r>
              <a:rPr lang="en-US" sz="3200" b="1" dirty="0" smtClean="0"/>
              <a:t>STACK</a:t>
            </a:r>
            <a:endParaRPr lang="en-US" sz="3200" b="1" dirty="0"/>
          </a:p>
        </p:txBody>
      </p:sp>
      <p:sp>
        <p:nvSpPr>
          <p:cNvPr id="36" name="Rectangle 35"/>
          <p:cNvSpPr/>
          <p:nvPr/>
        </p:nvSpPr>
        <p:spPr>
          <a:xfrm>
            <a:off x="5181592" y="4933038"/>
            <a:ext cx="2235200" cy="902423"/>
          </a:xfrm>
          <a:prstGeom prst="rect">
            <a:avLst/>
          </a:prstGeom>
          <a:solidFill>
            <a:srgbClr val="FF0000"/>
          </a:solidFill>
          <a:ln>
            <a:solidFill>
              <a:srgbClr val="FF1901"/>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3200" b="1" dirty="0" smtClean="0">
                <a:solidFill>
                  <a:schemeClr val="tx1"/>
                </a:solidFill>
              </a:rPr>
              <a:t>S</a:t>
            </a:r>
            <a:endParaRPr lang="en-US" sz="3200" b="1" dirty="0">
              <a:solidFill>
                <a:schemeClr val="tx1"/>
              </a:solidFill>
            </a:endParaRPr>
          </a:p>
        </p:txBody>
      </p:sp>
      <p:sp>
        <p:nvSpPr>
          <p:cNvPr id="37" name="TextBox 36"/>
          <p:cNvSpPr txBox="1"/>
          <p:nvPr/>
        </p:nvSpPr>
        <p:spPr>
          <a:xfrm>
            <a:off x="3843930" y="2125499"/>
            <a:ext cx="1248322" cy="538015"/>
          </a:xfrm>
          <a:prstGeom prst="rect">
            <a:avLst/>
          </a:prstGeom>
          <a:noFill/>
        </p:spPr>
        <p:txBody>
          <a:bodyPr wrap="none" lIns="121332" tIns="60666" rIns="121332" bIns="60666" rtlCol="0">
            <a:spAutoFit/>
          </a:bodyPr>
          <a:lstStyle/>
          <a:p>
            <a:r>
              <a:rPr lang="en-US" sz="2700" b="1" dirty="0" smtClean="0"/>
              <a:t>top   -&gt;</a:t>
            </a:r>
            <a:endParaRPr lang="en-US" sz="2700" b="1" dirty="0"/>
          </a:p>
        </p:txBody>
      </p:sp>
      <p:sp>
        <p:nvSpPr>
          <p:cNvPr id="38" name="Rectangle 37"/>
          <p:cNvSpPr/>
          <p:nvPr/>
        </p:nvSpPr>
        <p:spPr>
          <a:xfrm>
            <a:off x="5164729" y="3930346"/>
            <a:ext cx="2235200" cy="902423"/>
          </a:xfrm>
          <a:prstGeom prst="rect">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3200" b="1" dirty="0" smtClean="0">
                <a:solidFill>
                  <a:schemeClr val="tx1"/>
                </a:solidFill>
              </a:rPr>
              <a:t>A</a:t>
            </a:r>
            <a:endParaRPr lang="en-US" sz="3200" b="1" dirty="0">
              <a:solidFill>
                <a:schemeClr val="tx1"/>
              </a:solidFill>
            </a:endParaRPr>
          </a:p>
        </p:txBody>
      </p:sp>
      <p:cxnSp>
        <p:nvCxnSpPr>
          <p:cNvPr id="39" name="Straight Connector 38"/>
          <p:cNvCxnSpPr/>
          <p:nvPr/>
        </p:nvCxnSpPr>
        <p:spPr>
          <a:xfrm rot="16200000" flipV="1">
            <a:off x="5413789" y="3829031"/>
            <a:ext cx="4209220" cy="4"/>
          </a:xfrm>
          <a:prstGeom prst="line">
            <a:avLst/>
          </a:prstGeom>
          <a:effectLst>
            <a:outerShdw blurRad="76200" dir="13500000" sy="23000" kx="1200000" algn="br" rotWithShape="0">
              <a:prstClr val="black">
                <a:alpha val="20000"/>
              </a:prstClr>
            </a:outerShdw>
          </a:effectLst>
        </p:spPr>
        <p:style>
          <a:lnRef idx="2">
            <a:schemeClr val="dk1"/>
          </a:lnRef>
          <a:fillRef idx="0">
            <a:schemeClr val="dk1"/>
          </a:fillRef>
          <a:effectRef idx="1">
            <a:schemeClr val="dk1"/>
          </a:effectRef>
          <a:fontRef idx="minor">
            <a:schemeClr val="tx1"/>
          </a:fontRef>
        </p:style>
      </p:cxnSp>
      <p:cxnSp>
        <p:nvCxnSpPr>
          <p:cNvPr id="40" name="Straight Connector 39"/>
          <p:cNvCxnSpPr/>
          <p:nvPr/>
        </p:nvCxnSpPr>
        <p:spPr>
          <a:xfrm rot="5400000" flipH="1" flipV="1">
            <a:off x="2974340" y="3830078"/>
            <a:ext cx="4211307" cy="1"/>
          </a:xfrm>
          <a:prstGeom prst="line">
            <a:avLst/>
          </a:prstGeom>
          <a:effectLst>
            <a:outerShdw blurRad="76200" dir="13500000" sy="23000" kx="1200000" algn="br" rotWithShape="0">
              <a:prstClr val="black">
                <a:alpha val="20000"/>
              </a:prstClr>
            </a:outerShdw>
          </a:effectLst>
        </p:spPr>
        <p:style>
          <a:lnRef idx="2">
            <a:schemeClr val="dk1"/>
          </a:lnRef>
          <a:fillRef idx="0">
            <a:schemeClr val="dk1"/>
          </a:fillRef>
          <a:effectRef idx="1">
            <a:schemeClr val="dk1"/>
          </a:effectRef>
          <a:fontRef idx="minor">
            <a:schemeClr val="tx1"/>
          </a:fontRef>
        </p:style>
      </p:cxnSp>
      <p:sp>
        <p:nvSpPr>
          <p:cNvPr id="41" name="Rectangle 40"/>
          <p:cNvSpPr/>
          <p:nvPr/>
        </p:nvSpPr>
        <p:spPr>
          <a:xfrm>
            <a:off x="5181600" y="2927653"/>
            <a:ext cx="2235200" cy="902423"/>
          </a:xfrm>
          <a:prstGeom prst="rect">
            <a:avLst/>
          </a:prstGeom>
          <a:solidFill>
            <a:srgbClr val="09DBE5"/>
          </a:solidFill>
          <a:ln>
            <a:solidFill>
              <a:srgbClr val="0ECCE0"/>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3200" b="1" dirty="0" smtClean="0">
                <a:solidFill>
                  <a:schemeClr val="tx1"/>
                </a:solidFill>
              </a:rPr>
              <a:t>D</a:t>
            </a:r>
            <a:endParaRPr lang="en-US" sz="3200" b="1" dirty="0">
              <a:solidFill>
                <a:schemeClr val="tx1"/>
              </a:solidFill>
            </a:endParaRPr>
          </a:p>
        </p:txBody>
      </p:sp>
      <p:sp>
        <p:nvSpPr>
          <p:cNvPr id="43" name="Rectangle 42"/>
          <p:cNvSpPr/>
          <p:nvPr/>
        </p:nvSpPr>
        <p:spPr>
          <a:xfrm>
            <a:off x="5181600" y="1924961"/>
            <a:ext cx="2235200" cy="902423"/>
          </a:xfrm>
          <a:prstGeom prst="rect">
            <a:avLst/>
          </a:prstGeom>
          <a:solidFill>
            <a:srgbClr val="0AE43E"/>
          </a:solidFill>
          <a:ln>
            <a:solidFill>
              <a:srgbClr val="04EA40"/>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3200" b="1" dirty="0" smtClean="0">
                <a:solidFill>
                  <a:schemeClr val="tx1"/>
                </a:solidFill>
              </a:rPr>
              <a:t>B</a:t>
            </a:r>
            <a:endParaRPr lang="en-US" sz="3200" b="1" dirty="0">
              <a:solidFill>
                <a:schemeClr val="tx1"/>
              </a:solidFill>
            </a:endParaRPr>
          </a:p>
        </p:txBody>
      </p:sp>
      <p:pic>
        <p:nvPicPr>
          <p:cNvPr id="30" name="Picture 29"/>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dirty="0" smtClean="0"/>
              <a:t>The links that connect the vertices are called </a:t>
            </a:r>
            <a:r>
              <a:rPr lang="en-US" b="1" dirty="0" smtClean="0"/>
              <a:t>edges</a:t>
            </a:r>
            <a:r>
              <a:rPr lang="en-US" dirty="0" smtClean="0"/>
              <a:t>.</a:t>
            </a:r>
          </a:p>
          <a:p>
            <a:pPr>
              <a:buNone/>
            </a:pPr>
            <a:endParaRPr lang="en-US" dirty="0"/>
          </a:p>
        </p:txBody>
      </p:sp>
      <p:sp>
        <p:nvSpPr>
          <p:cNvPr id="4" name="Oval 3"/>
          <p:cNvSpPr/>
          <p:nvPr/>
        </p:nvSpPr>
        <p:spPr>
          <a:xfrm>
            <a:off x="2452662" y="3809899"/>
            <a:ext cx="711200" cy="701885"/>
          </a:xfrm>
          <a:prstGeom prst="ellipse">
            <a:avLst/>
          </a:prstGeom>
        </p:spPr>
        <p:style>
          <a:lnRef idx="2">
            <a:schemeClr val="dk1"/>
          </a:lnRef>
          <a:fillRef idx="1">
            <a:schemeClr val="lt1"/>
          </a:fillRef>
          <a:effectRef idx="0">
            <a:schemeClr val="dk1"/>
          </a:effectRef>
          <a:fontRef idx="minor">
            <a:schemeClr val="dk1"/>
          </a:fontRef>
        </p:style>
        <p:txBody>
          <a:bodyPr lIns="121332" tIns="60666" rIns="121332" bIns="60666" rtlCol="0" anchor="ctr"/>
          <a:lstStyle/>
          <a:p>
            <a:pPr algn="ctr"/>
            <a:r>
              <a:rPr lang="en-US" dirty="0" smtClean="0">
                <a:solidFill>
                  <a:schemeClr val="tx1"/>
                </a:solidFill>
              </a:rPr>
              <a:t>1</a:t>
            </a:r>
            <a:endParaRPr lang="en-US" dirty="0">
              <a:solidFill>
                <a:schemeClr val="tx1"/>
              </a:solidFill>
            </a:endParaRPr>
          </a:p>
        </p:txBody>
      </p:sp>
      <p:sp>
        <p:nvSpPr>
          <p:cNvPr id="5" name="Oval 4"/>
          <p:cNvSpPr/>
          <p:nvPr/>
        </p:nvSpPr>
        <p:spPr>
          <a:xfrm>
            <a:off x="5094262" y="3208284"/>
            <a:ext cx="711200" cy="701885"/>
          </a:xfrm>
          <a:prstGeom prst="ellipse">
            <a:avLst/>
          </a:prstGeom>
        </p:spPr>
        <p:style>
          <a:lnRef idx="2">
            <a:schemeClr val="dk1"/>
          </a:lnRef>
          <a:fillRef idx="1">
            <a:schemeClr val="lt1"/>
          </a:fillRef>
          <a:effectRef idx="0">
            <a:schemeClr val="dk1"/>
          </a:effectRef>
          <a:fontRef idx="minor">
            <a:schemeClr val="dk1"/>
          </a:fontRef>
        </p:style>
        <p:txBody>
          <a:bodyPr lIns="121332" tIns="60666" rIns="121332" bIns="60666" rtlCol="0" anchor="ctr"/>
          <a:lstStyle/>
          <a:p>
            <a:pPr algn="ctr"/>
            <a:r>
              <a:rPr lang="en-US" dirty="0" smtClean="0">
                <a:solidFill>
                  <a:schemeClr val="tx1"/>
                </a:solidFill>
              </a:rPr>
              <a:t>2</a:t>
            </a:r>
            <a:endParaRPr lang="en-US" dirty="0">
              <a:solidFill>
                <a:schemeClr val="tx1"/>
              </a:solidFill>
            </a:endParaRPr>
          </a:p>
        </p:txBody>
      </p:sp>
      <p:sp>
        <p:nvSpPr>
          <p:cNvPr id="6" name="Oval 5"/>
          <p:cNvSpPr/>
          <p:nvPr/>
        </p:nvSpPr>
        <p:spPr>
          <a:xfrm>
            <a:off x="5094262" y="5013131"/>
            <a:ext cx="812800" cy="701885"/>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lIns="121332" tIns="60666" rIns="121332" bIns="60666" rtlCol="0" anchor="ctr"/>
          <a:lstStyle/>
          <a:p>
            <a:pPr algn="ctr"/>
            <a:r>
              <a:rPr lang="en-US" dirty="0" smtClean="0">
                <a:solidFill>
                  <a:schemeClr val="tx1"/>
                </a:solidFill>
              </a:rPr>
              <a:t>3</a:t>
            </a:r>
            <a:endParaRPr lang="en-US" dirty="0">
              <a:solidFill>
                <a:schemeClr val="tx1"/>
              </a:solidFill>
            </a:endParaRPr>
          </a:p>
        </p:txBody>
      </p:sp>
      <p:cxnSp>
        <p:nvCxnSpPr>
          <p:cNvPr id="8" name="Straight Connector 7"/>
          <p:cNvCxnSpPr>
            <a:stCxn id="4" idx="7"/>
            <a:endCxn id="5" idx="2"/>
          </p:cNvCxnSpPr>
          <p:nvPr/>
        </p:nvCxnSpPr>
        <p:spPr>
          <a:xfrm rot="5400000" flipH="1" flipV="1">
            <a:off x="3900255" y="2718683"/>
            <a:ext cx="353462" cy="2034553"/>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a:stCxn id="4" idx="5"/>
            <a:endCxn id="6" idx="2"/>
          </p:cNvCxnSpPr>
          <p:nvPr/>
        </p:nvCxnSpPr>
        <p:spPr>
          <a:xfrm rot="16200000" flipH="1">
            <a:off x="3599447" y="3869257"/>
            <a:ext cx="955078" cy="2034553"/>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stCxn id="5" idx="5"/>
            <a:endCxn id="6" idx="0"/>
          </p:cNvCxnSpPr>
          <p:nvPr/>
        </p:nvCxnSpPr>
        <p:spPr>
          <a:xfrm rot="5400000">
            <a:off x="4998112" y="4309932"/>
            <a:ext cx="1205751" cy="200647"/>
          </a:xfrm>
          <a:prstGeom prst="line">
            <a:avLst/>
          </a:prstGeom>
        </p:spPr>
        <p:style>
          <a:lnRef idx="1">
            <a:schemeClr val="dk1"/>
          </a:lnRef>
          <a:fillRef idx="0">
            <a:schemeClr val="dk1"/>
          </a:fillRef>
          <a:effectRef idx="0">
            <a:schemeClr val="dk1"/>
          </a:effectRef>
          <a:fontRef idx="minor">
            <a:schemeClr val="tx1"/>
          </a:fontRef>
        </p:style>
      </p:cxnSp>
      <p:sp>
        <p:nvSpPr>
          <p:cNvPr id="22" name="Arc 21"/>
          <p:cNvSpPr/>
          <p:nvPr/>
        </p:nvSpPr>
        <p:spPr>
          <a:xfrm>
            <a:off x="4179862" y="2706938"/>
            <a:ext cx="2235200" cy="1002693"/>
          </a:xfrm>
          <a:prstGeom prst="arc">
            <a:avLst>
              <a:gd name="adj1" fmla="val 8616638"/>
              <a:gd name="adj2" fmla="val 0"/>
            </a:avLst>
          </a:prstGeom>
        </p:spPr>
        <p:style>
          <a:lnRef idx="1">
            <a:schemeClr val="accent1"/>
          </a:lnRef>
          <a:fillRef idx="0">
            <a:schemeClr val="accent1"/>
          </a:fillRef>
          <a:effectRef idx="0">
            <a:schemeClr val="accent1"/>
          </a:effectRef>
          <a:fontRef idx="minor">
            <a:schemeClr val="tx1"/>
          </a:fontRef>
        </p:style>
        <p:txBody>
          <a:bodyPr lIns="121332" tIns="60666" rIns="121332" bIns="60666" rtlCol="0" anchor="ctr"/>
          <a:lstStyle/>
          <a:p>
            <a:pPr algn="ctr"/>
            <a:endParaRPr lang="en-US"/>
          </a:p>
        </p:txBody>
      </p:sp>
      <p:sp>
        <p:nvSpPr>
          <p:cNvPr id="24" name="Explosion 1 23"/>
          <p:cNvSpPr/>
          <p:nvPr/>
        </p:nvSpPr>
        <p:spPr>
          <a:xfrm>
            <a:off x="6313462" y="3007746"/>
            <a:ext cx="2032000" cy="1203231"/>
          </a:xfrm>
          <a:prstGeom prst="irregularSeal1">
            <a:avLst/>
          </a:prstGeom>
        </p:spPr>
        <p:style>
          <a:lnRef idx="2">
            <a:schemeClr val="dk1"/>
          </a:lnRef>
          <a:fillRef idx="1">
            <a:schemeClr val="lt1"/>
          </a:fillRef>
          <a:effectRef idx="0">
            <a:schemeClr val="dk1"/>
          </a:effectRef>
          <a:fontRef idx="minor">
            <a:schemeClr val="dk1"/>
          </a:fontRef>
        </p:style>
        <p:txBody>
          <a:bodyPr lIns="121332" tIns="60666" rIns="121332" bIns="60666" rtlCol="0" anchor="ctr"/>
          <a:lstStyle/>
          <a:p>
            <a:pPr algn="ctr"/>
            <a:r>
              <a:rPr lang="en-US" b="1" dirty="0" smtClean="0">
                <a:solidFill>
                  <a:srgbClr val="FF0000"/>
                </a:solidFill>
              </a:rPr>
              <a:t>EDGES</a:t>
            </a:r>
            <a:endParaRPr lang="en-US" b="1" dirty="0">
              <a:solidFill>
                <a:srgbClr val="FF0000"/>
              </a:solidFill>
            </a:endParaRPr>
          </a:p>
        </p:txBody>
      </p:sp>
      <p:cxnSp>
        <p:nvCxnSpPr>
          <p:cNvPr id="26" name="Straight Arrow Connector 25"/>
          <p:cNvCxnSpPr/>
          <p:nvPr/>
        </p:nvCxnSpPr>
        <p:spPr>
          <a:xfrm rot="10800000" flipV="1">
            <a:off x="5602262" y="4010438"/>
            <a:ext cx="1219200" cy="3008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 xmlns:a16="http://schemas.microsoft.com/office/drawing/2014/main" id="{AA635DAA-35C4-4438-9D75-515C2C193139}"/>
              </a:ext>
            </a:extLst>
          </p:cNvPr>
          <p:cNvSpPr txBox="1"/>
          <p:nvPr/>
        </p:nvSpPr>
        <p:spPr>
          <a:xfrm>
            <a:off x="526224" y="769163"/>
            <a:ext cx="11136326" cy="784830"/>
          </a:xfrm>
          <a:prstGeom prst="rect">
            <a:avLst/>
          </a:prstGeom>
          <a:noFill/>
        </p:spPr>
        <p:txBody>
          <a:bodyPr wrap="square" rtlCol="0">
            <a:spAutoFit/>
          </a:bodyPr>
          <a:lstStyle/>
          <a:p>
            <a:r>
              <a:rPr lang="en-US" sz="4500" b="1" dirty="0" smtClean="0">
                <a:latin typeface="Nunito Sans" panose="00000500000000000000" pitchFamily="2" charset="0"/>
              </a:rPr>
              <a:t>Edges</a:t>
            </a:r>
            <a:endParaRPr lang="en-US" sz="4500" b="1" dirty="0">
              <a:latin typeface="Nunito Sans" panose="00000500000000000000" pitchFamily="2" charset="0"/>
            </a:endParaRPr>
          </a:p>
        </p:txBody>
      </p:sp>
      <p:sp>
        <p:nvSpPr>
          <p:cNvPr id="16" name="Rectangle 15">
            <a:extLst>
              <a:ext uri="{FF2B5EF4-FFF2-40B4-BE49-F238E27FC236}">
                <a16:creationId xmlns=""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a:off x="1727200" y="1824691"/>
            <a:ext cx="711200" cy="701885"/>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S</a:t>
            </a:r>
            <a:endParaRPr lang="en-US" sz="2400" b="1" dirty="0"/>
          </a:p>
        </p:txBody>
      </p:sp>
      <p:sp>
        <p:nvSpPr>
          <p:cNvPr id="11" name="Oval 10"/>
          <p:cNvSpPr/>
          <p:nvPr/>
        </p:nvSpPr>
        <p:spPr>
          <a:xfrm>
            <a:off x="1727200" y="4933038"/>
            <a:ext cx="711200" cy="701885"/>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D</a:t>
            </a:r>
            <a:endParaRPr lang="en-US" sz="2400" b="1" dirty="0"/>
          </a:p>
        </p:txBody>
      </p:sp>
      <p:sp>
        <p:nvSpPr>
          <p:cNvPr id="12" name="Oval 11"/>
          <p:cNvSpPr/>
          <p:nvPr/>
        </p:nvSpPr>
        <p:spPr>
          <a:xfrm>
            <a:off x="406400" y="3328730"/>
            <a:ext cx="711200" cy="701885"/>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A</a:t>
            </a:r>
            <a:endParaRPr lang="en-US" sz="2400" b="1" dirty="0"/>
          </a:p>
        </p:txBody>
      </p:sp>
      <p:sp>
        <p:nvSpPr>
          <p:cNvPr id="13" name="Oval 12"/>
          <p:cNvSpPr/>
          <p:nvPr/>
        </p:nvSpPr>
        <p:spPr>
          <a:xfrm>
            <a:off x="1727200" y="3328730"/>
            <a:ext cx="711200" cy="701885"/>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B</a:t>
            </a:r>
            <a:endParaRPr lang="en-US" sz="2400" b="1" dirty="0"/>
          </a:p>
        </p:txBody>
      </p:sp>
      <p:sp>
        <p:nvSpPr>
          <p:cNvPr id="14" name="Oval 13"/>
          <p:cNvSpPr/>
          <p:nvPr/>
        </p:nvSpPr>
        <p:spPr>
          <a:xfrm>
            <a:off x="3048000" y="3328730"/>
            <a:ext cx="711200" cy="701885"/>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C</a:t>
            </a:r>
            <a:endParaRPr lang="en-US" sz="2400" b="1" dirty="0"/>
          </a:p>
        </p:txBody>
      </p:sp>
      <p:cxnSp>
        <p:nvCxnSpPr>
          <p:cNvPr id="15" name="Straight Connector 14"/>
          <p:cNvCxnSpPr>
            <a:stCxn id="10" idx="3"/>
            <a:endCxn id="12" idx="7"/>
          </p:cNvCxnSpPr>
          <p:nvPr/>
        </p:nvCxnSpPr>
        <p:spPr>
          <a:xfrm rot="5400000">
            <a:off x="918534" y="2518700"/>
            <a:ext cx="1007732" cy="81790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6" name="Straight Connector 15"/>
          <p:cNvCxnSpPr>
            <a:stCxn id="11" idx="1"/>
            <a:endCxn id="12" idx="5"/>
          </p:cNvCxnSpPr>
          <p:nvPr/>
        </p:nvCxnSpPr>
        <p:spPr>
          <a:xfrm rot="16200000" flipV="1">
            <a:off x="868399" y="4072873"/>
            <a:ext cx="1108002" cy="81790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7" name="Straight Connector 16"/>
          <p:cNvCxnSpPr>
            <a:stCxn id="14" idx="1"/>
            <a:endCxn id="10" idx="5"/>
          </p:cNvCxnSpPr>
          <p:nvPr/>
        </p:nvCxnSpPr>
        <p:spPr>
          <a:xfrm rot="16200000" flipV="1">
            <a:off x="2239334" y="2518700"/>
            <a:ext cx="1007732" cy="81790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8" name="Straight Connector 17"/>
          <p:cNvCxnSpPr>
            <a:stCxn id="11" idx="7"/>
            <a:endCxn id="14" idx="3"/>
          </p:cNvCxnSpPr>
          <p:nvPr/>
        </p:nvCxnSpPr>
        <p:spPr>
          <a:xfrm rot="5400000" flipH="1" flipV="1">
            <a:off x="2189199" y="4072873"/>
            <a:ext cx="1108002" cy="81790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9" name="Straight Connector 18"/>
          <p:cNvCxnSpPr>
            <a:stCxn id="13" idx="4"/>
            <a:endCxn id="11" idx="0"/>
          </p:cNvCxnSpPr>
          <p:nvPr/>
        </p:nvCxnSpPr>
        <p:spPr>
          <a:xfrm rot="5400000">
            <a:off x="1631589" y="4481813"/>
            <a:ext cx="902423" cy="211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20" name="Straight Connector 19"/>
          <p:cNvCxnSpPr>
            <a:stCxn id="10" idx="4"/>
            <a:endCxn id="13" idx="0"/>
          </p:cNvCxnSpPr>
          <p:nvPr/>
        </p:nvCxnSpPr>
        <p:spPr>
          <a:xfrm rot="5400000">
            <a:off x="1681723" y="2927639"/>
            <a:ext cx="802154" cy="211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31" name="TextBox 30"/>
          <p:cNvSpPr txBox="1"/>
          <p:nvPr/>
        </p:nvSpPr>
        <p:spPr>
          <a:xfrm>
            <a:off x="8331200" y="1718547"/>
            <a:ext cx="3352800" cy="1599844"/>
          </a:xfrm>
          <a:prstGeom prst="rect">
            <a:avLst/>
          </a:prstGeom>
          <a:noFill/>
        </p:spPr>
        <p:txBody>
          <a:bodyPr wrap="square" lIns="121332" tIns="60666" rIns="121332" bIns="60666" rtlCol="0">
            <a:spAutoFit/>
          </a:bodyPr>
          <a:lstStyle/>
          <a:p>
            <a:r>
              <a:rPr lang="en-US" sz="3200" dirty="0" smtClean="0"/>
              <a:t>Now the only unvisited node from D is C.</a:t>
            </a:r>
            <a:endParaRPr lang="en-US" sz="3200" dirty="0"/>
          </a:p>
        </p:txBody>
      </p:sp>
      <p:cxnSp>
        <p:nvCxnSpPr>
          <p:cNvPr id="21" name="Straight Connector 20"/>
          <p:cNvCxnSpPr/>
          <p:nvPr/>
        </p:nvCxnSpPr>
        <p:spPr>
          <a:xfrm rot="10800000">
            <a:off x="5079997" y="5935731"/>
            <a:ext cx="2438401" cy="2090"/>
          </a:xfrm>
          <a:prstGeom prst="line">
            <a:avLst/>
          </a:prstGeom>
          <a:effectLst>
            <a:outerShdw blurRad="76200" dir="13500000" sy="23000" kx="1200000" algn="br" rotWithShape="0">
              <a:prstClr val="black">
                <a:alpha val="20000"/>
              </a:prstClr>
            </a:outerShdw>
          </a:effectLst>
        </p:spPr>
        <p:style>
          <a:lnRef idx="2">
            <a:schemeClr val="dk1"/>
          </a:lnRef>
          <a:fillRef idx="0">
            <a:schemeClr val="dk1"/>
          </a:fillRef>
          <a:effectRef idx="1">
            <a:schemeClr val="dk1"/>
          </a:effectRef>
          <a:fontRef idx="minor">
            <a:schemeClr val="tx1"/>
          </a:fontRef>
        </p:style>
      </p:cxnSp>
      <p:sp>
        <p:nvSpPr>
          <p:cNvPr id="22" name="Rectangle 21"/>
          <p:cNvSpPr/>
          <p:nvPr/>
        </p:nvSpPr>
        <p:spPr>
          <a:xfrm>
            <a:off x="5181592" y="4933038"/>
            <a:ext cx="2235200" cy="902423"/>
          </a:xfrm>
          <a:prstGeom prst="rect">
            <a:avLst/>
          </a:prstGeom>
          <a:solidFill>
            <a:srgbClr val="FF0000"/>
          </a:solidFill>
          <a:ln>
            <a:solidFill>
              <a:srgbClr val="FF1901"/>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3200" b="1" dirty="0" smtClean="0">
                <a:solidFill>
                  <a:schemeClr val="tx1"/>
                </a:solidFill>
              </a:rPr>
              <a:t>S</a:t>
            </a:r>
            <a:endParaRPr lang="en-US" sz="3200" b="1" dirty="0">
              <a:solidFill>
                <a:schemeClr val="tx1"/>
              </a:solidFill>
            </a:endParaRPr>
          </a:p>
        </p:txBody>
      </p:sp>
      <p:sp>
        <p:nvSpPr>
          <p:cNvPr id="23" name="TextBox 22"/>
          <p:cNvSpPr txBox="1"/>
          <p:nvPr/>
        </p:nvSpPr>
        <p:spPr>
          <a:xfrm>
            <a:off x="3843930" y="2125499"/>
            <a:ext cx="1248322" cy="538015"/>
          </a:xfrm>
          <a:prstGeom prst="rect">
            <a:avLst/>
          </a:prstGeom>
          <a:noFill/>
        </p:spPr>
        <p:txBody>
          <a:bodyPr wrap="none" lIns="121332" tIns="60666" rIns="121332" bIns="60666" rtlCol="0">
            <a:spAutoFit/>
          </a:bodyPr>
          <a:lstStyle/>
          <a:p>
            <a:r>
              <a:rPr lang="en-US" sz="2700" b="1" dirty="0" smtClean="0"/>
              <a:t>top   -&gt;</a:t>
            </a:r>
            <a:endParaRPr lang="en-US" sz="2700" b="1" dirty="0"/>
          </a:p>
        </p:txBody>
      </p:sp>
      <p:sp>
        <p:nvSpPr>
          <p:cNvPr id="24" name="Rectangle 23"/>
          <p:cNvSpPr/>
          <p:nvPr/>
        </p:nvSpPr>
        <p:spPr>
          <a:xfrm>
            <a:off x="5164729" y="3930346"/>
            <a:ext cx="2235200" cy="902423"/>
          </a:xfrm>
          <a:prstGeom prst="rect">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3200" b="1" dirty="0" smtClean="0">
                <a:solidFill>
                  <a:schemeClr val="tx1"/>
                </a:solidFill>
              </a:rPr>
              <a:t>A</a:t>
            </a:r>
            <a:endParaRPr lang="en-US" sz="3200" b="1" dirty="0">
              <a:solidFill>
                <a:schemeClr val="tx1"/>
              </a:solidFill>
            </a:endParaRPr>
          </a:p>
        </p:txBody>
      </p:sp>
      <p:cxnSp>
        <p:nvCxnSpPr>
          <p:cNvPr id="25" name="Straight Connector 24"/>
          <p:cNvCxnSpPr/>
          <p:nvPr/>
        </p:nvCxnSpPr>
        <p:spPr>
          <a:xfrm rot="16200000" flipV="1">
            <a:off x="5413789" y="3829031"/>
            <a:ext cx="4209220" cy="4"/>
          </a:xfrm>
          <a:prstGeom prst="line">
            <a:avLst/>
          </a:prstGeom>
          <a:effectLst>
            <a:outerShdw blurRad="76200" dir="13500000" sy="23000" kx="1200000" algn="br" rotWithShape="0">
              <a:prstClr val="black">
                <a:alpha val="20000"/>
              </a:prstClr>
            </a:outerShdw>
          </a:effectLst>
        </p:spPr>
        <p:style>
          <a:lnRef idx="2">
            <a:schemeClr val="dk1"/>
          </a:lnRef>
          <a:fillRef idx="0">
            <a:schemeClr val="dk1"/>
          </a:fillRef>
          <a:effectRef idx="1">
            <a:schemeClr val="dk1"/>
          </a:effectRef>
          <a:fontRef idx="minor">
            <a:schemeClr val="tx1"/>
          </a:fontRef>
        </p:style>
      </p:cxnSp>
      <p:cxnSp>
        <p:nvCxnSpPr>
          <p:cNvPr id="26" name="Straight Connector 25"/>
          <p:cNvCxnSpPr/>
          <p:nvPr/>
        </p:nvCxnSpPr>
        <p:spPr>
          <a:xfrm rot="5400000" flipH="1" flipV="1">
            <a:off x="2974340" y="3830078"/>
            <a:ext cx="4211307" cy="1"/>
          </a:xfrm>
          <a:prstGeom prst="line">
            <a:avLst/>
          </a:prstGeom>
          <a:effectLst>
            <a:outerShdw blurRad="76200" dir="13500000" sy="23000" kx="1200000" algn="br" rotWithShape="0">
              <a:prstClr val="black">
                <a:alpha val="20000"/>
              </a:prstClr>
            </a:outerShdw>
          </a:effectLst>
        </p:spPr>
        <p:style>
          <a:lnRef idx="2">
            <a:schemeClr val="dk1"/>
          </a:lnRef>
          <a:fillRef idx="0">
            <a:schemeClr val="dk1"/>
          </a:fillRef>
          <a:effectRef idx="1">
            <a:schemeClr val="dk1"/>
          </a:effectRef>
          <a:fontRef idx="minor">
            <a:schemeClr val="tx1"/>
          </a:fontRef>
        </p:style>
      </p:cxnSp>
      <p:sp>
        <p:nvSpPr>
          <p:cNvPr id="27" name="Rectangle 26"/>
          <p:cNvSpPr/>
          <p:nvPr/>
        </p:nvSpPr>
        <p:spPr>
          <a:xfrm>
            <a:off x="5181600" y="2927653"/>
            <a:ext cx="2235200" cy="902423"/>
          </a:xfrm>
          <a:prstGeom prst="rect">
            <a:avLst/>
          </a:prstGeom>
          <a:solidFill>
            <a:srgbClr val="09DBE5"/>
          </a:solidFill>
          <a:ln>
            <a:solidFill>
              <a:srgbClr val="0ECCE0"/>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3200" b="1" dirty="0" smtClean="0">
                <a:solidFill>
                  <a:schemeClr val="tx1"/>
                </a:solidFill>
              </a:rPr>
              <a:t>D</a:t>
            </a:r>
            <a:endParaRPr lang="en-US" sz="3200" b="1" dirty="0">
              <a:solidFill>
                <a:schemeClr val="tx1"/>
              </a:solidFill>
            </a:endParaRPr>
          </a:p>
        </p:txBody>
      </p:sp>
      <p:sp>
        <p:nvSpPr>
          <p:cNvPr id="28" name="Rectangle 27"/>
          <p:cNvSpPr/>
          <p:nvPr/>
        </p:nvSpPr>
        <p:spPr>
          <a:xfrm>
            <a:off x="5181600" y="1924961"/>
            <a:ext cx="2235200" cy="902423"/>
          </a:xfrm>
          <a:prstGeom prst="rect">
            <a:avLst/>
          </a:prstGeom>
          <a:solidFill>
            <a:srgbClr val="82EB03"/>
          </a:solidFill>
          <a:ln>
            <a:solidFill>
              <a:srgbClr val="04EA40"/>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3200" b="1" dirty="0" smtClean="0">
                <a:solidFill>
                  <a:schemeClr val="tx1"/>
                </a:solidFill>
              </a:rPr>
              <a:t>C</a:t>
            </a:r>
            <a:endParaRPr lang="en-US" sz="3200" b="1" dirty="0">
              <a:solidFill>
                <a:schemeClr val="tx1"/>
              </a:solidFill>
            </a:endParaRPr>
          </a:p>
        </p:txBody>
      </p:sp>
      <p:pic>
        <p:nvPicPr>
          <p:cNvPr id="29" name="Picture 28"/>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1200" y="1523884"/>
            <a:ext cx="4884734" cy="4525963"/>
          </a:xfrm>
        </p:spPr>
        <p:txBody>
          <a:bodyPr>
            <a:normAutofit lnSpcReduction="10000"/>
          </a:bodyPr>
          <a:lstStyle/>
          <a:p>
            <a:pPr>
              <a:buNone/>
            </a:pPr>
            <a:r>
              <a:rPr lang="en-US" dirty="0" smtClean="0"/>
              <a:t>(BFS) algorithm traverses a graph in a breadth ward motion </a:t>
            </a:r>
          </a:p>
          <a:p>
            <a:pPr>
              <a:buNone/>
            </a:pPr>
            <a:endParaRPr lang="en-US" dirty="0" smtClean="0"/>
          </a:p>
          <a:p>
            <a:pPr>
              <a:buNone/>
            </a:pPr>
            <a:r>
              <a:rPr lang="en-US" dirty="0" smtClean="0"/>
              <a:t>Uses a queue to remember to get the next vertex to start a search, when a dead end occurs in any iteration.</a:t>
            </a:r>
            <a:endParaRPr lang="en-US" dirty="0"/>
          </a:p>
        </p:txBody>
      </p:sp>
      <p:sp>
        <p:nvSpPr>
          <p:cNvPr id="54" name="Oval 53"/>
          <p:cNvSpPr/>
          <p:nvPr/>
        </p:nvSpPr>
        <p:spPr>
          <a:xfrm>
            <a:off x="8375656" y="1323345"/>
            <a:ext cx="609600" cy="601616"/>
          </a:xfrm>
          <a:prstGeom prst="ellipse">
            <a:avLst/>
          </a:prstGeom>
          <a:solidFill>
            <a:schemeClr val="tx1"/>
          </a:solidFill>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S</a:t>
            </a:r>
            <a:endParaRPr lang="en-US" sz="2400" b="1" dirty="0"/>
          </a:p>
        </p:txBody>
      </p:sp>
      <p:sp>
        <p:nvSpPr>
          <p:cNvPr id="55" name="Oval 54"/>
          <p:cNvSpPr/>
          <p:nvPr/>
        </p:nvSpPr>
        <p:spPr>
          <a:xfrm>
            <a:off x="6953256" y="2827384"/>
            <a:ext cx="609600" cy="601616"/>
          </a:xfrm>
          <a:prstGeom prst="ellipse">
            <a:avLst/>
          </a:prstGeom>
          <a:solidFill>
            <a:schemeClr val="tx1"/>
          </a:solidFill>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A</a:t>
            </a:r>
            <a:endParaRPr lang="en-US" sz="2400" b="1" dirty="0"/>
          </a:p>
        </p:txBody>
      </p:sp>
      <p:sp>
        <p:nvSpPr>
          <p:cNvPr id="56" name="Oval 55"/>
          <p:cNvSpPr/>
          <p:nvPr/>
        </p:nvSpPr>
        <p:spPr>
          <a:xfrm>
            <a:off x="8375656" y="2827384"/>
            <a:ext cx="609600" cy="601616"/>
          </a:xfrm>
          <a:prstGeom prst="ellipse">
            <a:avLst/>
          </a:prstGeom>
          <a:solidFill>
            <a:schemeClr val="tx1"/>
          </a:solidFill>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B</a:t>
            </a:r>
            <a:endParaRPr lang="en-US" sz="2400" b="1" dirty="0"/>
          </a:p>
        </p:txBody>
      </p:sp>
      <p:sp>
        <p:nvSpPr>
          <p:cNvPr id="57" name="Oval 56"/>
          <p:cNvSpPr/>
          <p:nvPr/>
        </p:nvSpPr>
        <p:spPr>
          <a:xfrm>
            <a:off x="9899656" y="2827384"/>
            <a:ext cx="609600" cy="601616"/>
          </a:xfrm>
          <a:prstGeom prst="ellipse">
            <a:avLst/>
          </a:prstGeom>
          <a:solidFill>
            <a:schemeClr val="tx1"/>
          </a:solidFill>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C</a:t>
            </a:r>
            <a:endParaRPr lang="en-US" sz="2400" b="1" dirty="0"/>
          </a:p>
        </p:txBody>
      </p:sp>
      <p:sp>
        <p:nvSpPr>
          <p:cNvPr id="58" name="Oval 57"/>
          <p:cNvSpPr/>
          <p:nvPr/>
        </p:nvSpPr>
        <p:spPr>
          <a:xfrm>
            <a:off x="9899656" y="4531961"/>
            <a:ext cx="609600" cy="601616"/>
          </a:xfrm>
          <a:prstGeom prst="ellipse">
            <a:avLst/>
          </a:prstGeom>
          <a:solidFill>
            <a:schemeClr val="tx1"/>
          </a:solidFill>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F</a:t>
            </a:r>
            <a:endParaRPr lang="en-US" sz="2400" b="1" dirty="0"/>
          </a:p>
        </p:txBody>
      </p:sp>
      <p:sp>
        <p:nvSpPr>
          <p:cNvPr id="59" name="Oval 58"/>
          <p:cNvSpPr/>
          <p:nvPr/>
        </p:nvSpPr>
        <p:spPr>
          <a:xfrm>
            <a:off x="8375656" y="4531961"/>
            <a:ext cx="609600" cy="601616"/>
          </a:xfrm>
          <a:prstGeom prst="ellipse">
            <a:avLst/>
          </a:prstGeom>
          <a:solidFill>
            <a:schemeClr val="tx1"/>
          </a:solidFill>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E</a:t>
            </a:r>
            <a:endParaRPr lang="en-US" sz="2400" b="1" dirty="0"/>
          </a:p>
        </p:txBody>
      </p:sp>
      <p:sp>
        <p:nvSpPr>
          <p:cNvPr id="60" name="Oval 59"/>
          <p:cNvSpPr/>
          <p:nvPr/>
        </p:nvSpPr>
        <p:spPr>
          <a:xfrm>
            <a:off x="6953256" y="4531961"/>
            <a:ext cx="609600" cy="601616"/>
          </a:xfrm>
          <a:prstGeom prst="ellipse">
            <a:avLst/>
          </a:prstGeom>
          <a:solidFill>
            <a:schemeClr val="tx1"/>
          </a:solidFill>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D</a:t>
            </a:r>
            <a:endParaRPr lang="en-US" sz="2400" b="1" dirty="0"/>
          </a:p>
        </p:txBody>
      </p:sp>
      <p:sp>
        <p:nvSpPr>
          <p:cNvPr id="61" name="Oval 60"/>
          <p:cNvSpPr/>
          <p:nvPr/>
        </p:nvSpPr>
        <p:spPr>
          <a:xfrm>
            <a:off x="8375656" y="6036000"/>
            <a:ext cx="609600" cy="601616"/>
          </a:xfrm>
          <a:prstGeom prst="ellipse">
            <a:avLst/>
          </a:prstGeom>
          <a:solidFill>
            <a:schemeClr val="tx1"/>
          </a:solidFill>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G</a:t>
            </a:r>
            <a:endParaRPr lang="en-US" sz="2400" b="1" dirty="0"/>
          </a:p>
        </p:txBody>
      </p:sp>
      <p:cxnSp>
        <p:nvCxnSpPr>
          <p:cNvPr id="62" name="Straight Connector 61"/>
          <p:cNvCxnSpPr>
            <a:stCxn id="54" idx="3"/>
            <a:endCxn id="55" idx="7"/>
          </p:cNvCxnSpPr>
          <p:nvPr/>
        </p:nvCxnSpPr>
        <p:spPr>
          <a:xfrm rot="5400000">
            <a:off x="7429941" y="1880499"/>
            <a:ext cx="1078631" cy="991347"/>
          </a:xfrm>
          <a:prstGeom prst="line">
            <a:avLst/>
          </a:prstGeom>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63" name="Straight Connector 62"/>
          <p:cNvCxnSpPr>
            <a:stCxn id="54" idx="4"/>
            <a:endCxn id="56" idx="0"/>
          </p:cNvCxnSpPr>
          <p:nvPr/>
        </p:nvCxnSpPr>
        <p:spPr>
          <a:xfrm rot="5400000">
            <a:off x="8229245" y="2376158"/>
            <a:ext cx="902423" cy="2117"/>
          </a:xfrm>
          <a:prstGeom prst="line">
            <a:avLst/>
          </a:prstGeom>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64" name="Straight Connector 63"/>
          <p:cNvCxnSpPr>
            <a:stCxn id="54" idx="5"/>
            <a:endCxn id="57" idx="1"/>
          </p:cNvCxnSpPr>
          <p:nvPr/>
        </p:nvCxnSpPr>
        <p:spPr>
          <a:xfrm rot="16200000" flipH="1">
            <a:off x="8903141" y="1829699"/>
            <a:ext cx="1078631" cy="1092947"/>
          </a:xfrm>
          <a:prstGeom prst="line">
            <a:avLst/>
          </a:prstGeom>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65" name="Straight Connector 64"/>
          <p:cNvCxnSpPr>
            <a:stCxn id="56" idx="4"/>
          </p:cNvCxnSpPr>
          <p:nvPr/>
        </p:nvCxnSpPr>
        <p:spPr>
          <a:xfrm rot="5400000">
            <a:off x="8128975" y="3980467"/>
            <a:ext cx="1102962" cy="2117"/>
          </a:xfrm>
          <a:prstGeom prst="line">
            <a:avLst/>
          </a:prstGeom>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66" name="Straight Connector 65"/>
          <p:cNvCxnSpPr/>
          <p:nvPr/>
        </p:nvCxnSpPr>
        <p:spPr>
          <a:xfrm rot="5400000">
            <a:off x="6707634" y="3979422"/>
            <a:ext cx="1102962" cy="2117"/>
          </a:xfrm>
          <a:prstGeom prst="line">
            <a:avLst/>
          </a:prstGeom>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67" name="Straight Connector 66"/>
          <p:cNvCxnSpPr/>
          <p:nvPr/>
        </p:nvCxnSpPr>
        <p:spPr>
          <a:xfrm rot="5400000">
            <a:off x="9651916" y="3979422"/>
            <a:ext cx="1102962" cy="2117"/>
          </a:xfrm>
          <a:prstGeom prst="line">
            <a:avLst/>
          </a:prstGeom>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68" name="Straight Connector 67"/>
          <p:cNvCxnSpPr>
            <a:stCxn id="59" idx="4"/>
          </p:cNvCxnSpPr>
          <p:nvPr/>
        </p:nvCxnSpPr>
        <p:spPr>
          <a:xfrm rot="5400000">
            <a:off x="8229245" y="5584775"/>
            <a:ext cx="902423" cy="2117"/>
          </a:xfrm>
          <a:prstGeom prst="line">
            <a:avLst/>
          </a:prstGeom>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69" name="Straight Connector 68"/>
          <p:cNvCxnSpPr>
            <a:stCxn id="60" idx="5"/>
            <a:endCxn id="61" idx="1"/>
          </p:cNvCxnSpPr>
          <p:nvPr/>
        </p:nvCxnSpPr>
        <p:spPr>
          <a:xfrm rot="16200000" flipH="1">
            <a:off x="7429941" y="5089115"/>
            <a:ext cx="1078631" cy="991347"/>
          </a:xfrm>
          <a:prstGeom prst="line">
            <a:avLst/>
          </a:prstGeom>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70" name="Straight Connector 69"/>
          <p:cNvCxnSpPr>
            <a:stCxn id="58" idx="3"/>
            <a:endCxn id="61" idx="7"/>
          </p:cNvCxnSpPr>
          <p:nvPr/>
        </p:nvCxnSpPr>
        <p:spPr>
          <a:xfrm rot="5400000">
            <a:off x="8903141" y="5038315"/>
            <a:ext cx="1078631" cy="1092947"/>
          </a:xfrm>
          <a:prstGeom prst="line">
            <a:avLst/>
          </a:prstGeom>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24" name="TextBox 23">
            <a:extLst>
              <a:ext uri="{FF2B5EF4-FFF2-40B4-BE49-F238E27FC236}">
                <a16:creationId xmlns="" xmlns:a16="http://schemas.microsoft.com/office/drawing/2014/main" id="{AA635DAA-35C4-4438-9D75-515C2C193139}"/>
              </a:ext>
            </a:extLst>
          </p:cNvPr>
          <p:cNvSpPr txBox="1"/>
          <p:nvPr/>
        </p:nvSpPr>
        <p:spPr>
          <a:xfrm>
            <a:off x="526224" y="769163"/>
            <a:ext cx="11136326" cy="830997"/>
          </a:xfrm>
          <a:prstGeom prst="rect">
            <a:avLst/>
          </a:prstGeom>
          <a:noFill/>
        </p:spPr>
        <p:txBody>
          <a:bodyPr wrap="square" rtlCol="0">
            <a:spAutoFit/>
          </a:bodyPr>
          <a:lstStyle/>
          <a:p>
            <a:r>
              <a:rPr lang="en-US" sz="4800" b="1" dirty="0" smtClean="0">
                <a:latin typeface="Nunito Sans" panose="00000500000000000000" pitchFamily="2" charset="0"/>
              </a:rPr>
              <a:t>Breadth First Search</a:t>
            </a:r>
            <a:endParaRPr lang="en-US" sz="4500" b="1" dirty="0">
              <a:latin typeface="Nunito Sans" panose="00000500000000000000" pitchFamily="2" charset="0"/>
            </a:endParaRPr>
          </a:p>
        </p:txBody>
      </p:sp>
      <p:sp>
        <p:nvSpPr>
          <p:cNvPr id="25" name="Rectangle 24">
            <a:extLst>
              <a:ext uri="{FF2B5EF4-FFF2-40B4-BE49-F238E27FC236}">
                <a16:creationId xmlns=""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Oval 53"/>
          <p:cNvSpPr/>
          <p:nvPr/>
        </p:nvSpPr>
        <p:spPr>
          <a:xfrm>
            <a:off x="8423867" y="1323345"/>
            <a:ext cx="609600" cy="601616"/>
          </a:xfrm>
          <a:prstGeom prst="ellipse">
            <a:avLst/>
          </a:prstGeom>
          <a:solidFill>
            <a:schemeClr val="tx1"/>
          </a:solidFill>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S</a:t>
            </a:r>
            <a:endParaRPr lang="en-US" sz="2400" b="1" dirty="0"/>
          </a:p>
        </p:txBody>
      </p:sp>
      <p:sp>
        <p:nvSpPr>
          <p:cNvPr id="55" name="Oval 54"/>
          <p:cNvSpPr/>
          <p:nvPr/>
        </p:nvSpPr>
        <p:spPr>
          <a:xfrm>
            <a:off x="7001467" y="2827384"/>
            <a:ext cx="609600" cy="601616"/>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A</a:t>
            </a:r>
            <a:endParaRPr lang="en-US" sz="2400" b="1" dirty="0"/>
          </a:p>
        </p:txBody>
      </p:sp>
      <p:sp>
        <p:nvSpPr>
          <p:cNvPr id="56" name="Oval 55"/>
          <p:cNvSpPr/>
          <p:nvPr/>
        </p:nvSpPr>
        <p:spPr>
          <a:xfrm>
            <a:off x="8423867" y="2827384"/>
            <a:ext cx="609600" cy="601616"/>
          </a:xfrm>
          <a:prstGeom prst="ellipse">
            <a:avLst/>
          </a:prstGeom>
          <a:solidFill>
            <a:schemeClr val="tx1"/>
          </a:solidFill>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B</a:t>
            </a:r>
            <a:endParaRPr lang="en-US" sz="2400" b="1" dirty="0"/>
          </a:p>
        </p:txBody>
      </p:sp>
      <p:sp>
        <p:nvSpPr>
          <p:cNvPr id="57" name="Oval 56"/>
          <p:cNvSpPr/>
          <p:nvPr/>
        </p:nvSpPr>
        <p:spPr>
          <a:xfrm>
            <a:off x="9947867" y="2827384"/>
            <a:ext cx="609600" cy="601616"/>
          </a:xfrm>
          <a:prstGeom prst="ellipse">
            <a:avLst/>
          </a:prstGeom>
          <a:solidFill>
            <a:schemeClr val="tx1"/>
          </a:solidFill>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C</a:t>
            </a:r>
            <a:endParaRPr lang="en-US" sz="2400" b="1" dirty="0"/>
          </a:p>
        </p:txBody>
      </p:sp>
      <p:sp>
        <p:nvSpPr>
          <p:cNvPr id="58" name="Oval 57"/>
          <p:cNvSpPr/>
          <p:nvPr/>
        </p:nvSpPr>
        <p:spPr>
          <a:xfrm>
            <a:off x="9947867" y="4531961"/>
            <a:ext cx="609600" cy="601616"/>
          </a:xfrm>
          <a:prstGeom prst="ellipse">
            <a:avLst/>
          </a:prstGeom>
          <a:solidFill>
            <a:schemeClr val="tx1"/>
          </a:solidFill>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F</a:t>
            </a:r>
            <a:endParaRPr lang="en-US" sz="2400" b="1" dirty="0"/>
          </a:p>
        </p:txBody>
      </p:sp>
      <p:sp>
        <p:nvSpPr>
          <p:cNvPr id="59" name="Oval 58"/>
          <p:cNvSpPr/>
          <p:nvPr/>
        </p:nvSpPr>
        <p:spPr>
          <a:xfrm>
            <a:off x="8423867" y="4531961"/>
            <a:ext cx="609600" cy="601616"/>
          </a:xfrm>
          <a:prstGeom prst="ellipse">
            <a:avLst/>
          </a:prstGeom>
          <a:solidFill>
            <a:schemeClr val="tx1"/>
          </a:solidFill>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E</a:t>
            </a:r>
            <a:endParaRPr lang="en-US" sz="2400" b="1" dirty="0"/>
          </a:p>
        </p:txBody>
      </p:sp>
      <p:sp>
        <p:nvSpPr>
          <p:cNvPr id="60" name="Oval 59"/>
          <p:cNvSpPr/>
          <p:nvPr/>
        </p:nvSpPr>
        <p:spPr>
          <a:xfrm>
            <a:off x="7001467" y="4531961"/>
            <a:ext cx="609600" cy="601616"/>
          </a:xfrm>
          <a:prstGeom prst="ellipse">
            <a:avLst/>
          </a:prstGeom>
          <a:solidFill>
            <a:schemeClr val="tx1"/>
          </a:solidFill>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D</a:t>
            </a:r>
            <a:endParaRPr lang="en-US" sz="2400" b="1" dirty="0"/>
          </a:p>
        </p:txBody>
      </p:sp>
      <p:sp>
        <p:nvSpPr>
          <p:cNvPr id="61" name="Oval 60"/>
          <p:cNvSpPr/>
          <p:nvPr/>
        </p:nvSpPr>
        <p:spPr>
          <a:xfrm>
            <a:off x="8423867" y="6036000"/>
            <a:ext cx="609600" cy="601616"/>
          </a:xfrm>
          <a:prstGeom prst="ellipse">
            <a:avLst/>
          </a:prstGeom>
          <a:solidFill>
            <a:schemeClr val="tx1"/>
          </a:solidFill>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G</a:t>
            </a:r>
            <a:endParaRPr lang="en-US" sz="2400" b="1" dirty="0"/>
          </a:p>
        </p:txBody>
      </p:sp>
      <p:cxnSp>
        <p:nvCxnSpPr>
          <p:cNvPr id="62" name="Straight Connector 61"/>
          <p:cNvCxnSpPr>
            <a:stCxn id="54" idx="3"/>
            <a:endCxn id="55" idx="7"/>
          </p:cNvCxnSpPr>
          <p:nvPr/>
        </p:nvCxnSpPr>
        <p:spPr>
          <a:xfrm rot="5400000">
            <a:off x="7478152" y="1880499"/>
            <a:ext cx="1078631" cy="99134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63" name="Straight Connector 62"/>
          <p:cNvCxnSpPr>
            <a:stCxn id="54" idx="4"/>
            <a:endCxn id="56" idx="0"/>
          </p:cNvCxnSpPr>
          <p:nvPr/>
        </p:nvCxnSpPr>
        <p:spPr>
          <a:xfrm rot="5400000">
            <a:off x="8277456" y="2376158"/>
            <a:ext cx="902423" cy="2117"/>
          </a:xfrm>
          <a:prstGeom prst="line">
            <a:avLst/>
          </a:prstGeom>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64" name="Straight Connector 63"/>
          <p:cNvCxnSpPr>
            <a:stCxn id="54" idx="5"/>
            <a:endCxn id="57" idx="1"/>
          </p:cNvCxnSpPr>
          <p:nvPr/>
        </p:nvCxnSpPr>
        <p:spPr>
          <a:xfrm rot="16200000" flipH="1">
            <a:off x="8951352" y="1829699"/>
            <a:ext cx="1078631" cy="1092947"/>
          </a:xfrm>
          <a:prstGeom prst="line">
            <a:avLst/>
          </a:prstGeom>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65" name="Straight Connector 64"/>
          <p:cNvCxnSpPr>
            <a:stCxn id="56" idx="4"/>
          </p:cNvCxnSpPr>
          <p:nvPr/>
        </p:nvCxnSpPr>
        <p:spPr>
          <a:xfrm rot="5400000">
            <a:off x="8177186" y="3980467"/>
            <a:ext cx="1102962" cy="2117"/>
          </a:xfrm>
          <a:prstGeom prst="line">
            <a:avLst/>
          </a:prstGeom>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66" name="Straight Connector 65"/>
          <p:cNvCxnSpPr/>
          <p:nvPr/>
        </p:nvCxnSpPr>
        <p:spPr>
          <a:xfrm rot="5400000">
            <a:off x="6755845" y="3979422"/>
            <a:ext cx="1102962" cy="2117"/>
          </a:xfrm>
          <a:prstGeom prst="line">
            <a:avLst/>
          </a:prstGeom>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67" name="Straight Connector 66"/>
          <p:cNvCxnSpPr/>
          <p:nvPr/>
        </p:nvCxnSpPr>
        <p:spPr>
          <a:xfrm rot="5400000">
            <a:off x="9700127" y="3979422"/>
            <a:ext cx="1102962" cy="2117"/>
          </a:xfrm>
          <a:prstGeom prst="line">
            <a:avLst/>
          </a:prstGeom>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68" name="Straight Connector 67"/>
          <p:cNvCxnSpPr>
            <a:stCxn id="59" idx="4"/>
          </p:cNvCxnSpPr>
          <p:nvPr/>
        </p:nvCxnSpPr>
        <p:spPr>
          <a:xfrm rot="5400000">
            <a:off x="8277456" y="5584775"/>
            <a:ext cx="902423" cy="2117"/>
          </a:xfrm>
          <a:prstGeom prst="line">
            <a:avLst/>
          </a:prstGeom>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69" name="Straight Connector 68"/>
          <p:cNvCxnSpPr>
            <a:stCxn id="60" idx="5"/>
            <a:endCxn id="61" idx="1"/>
          </p:cNvCxnSpPr>
          <p:nvPr/>
        </p:nvCxnSpPr>
        <p:spPr>
          <a:xfrm rot="16200000" flipH="1">
            <a:off x="7478152" y="5089115"/>
            <a:ext cx="1078631" cy="991347"/>
          </a:xfrm>
          <a:prstGeom prst="line">
            <a:avLst/>
          </a:prstGeom>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70" name="Straight Connector 69"/>
          <p:cNvCxnSpPr>
            <a:stCxn id="58" idx="3"/>
            <a:endCxn id="61" idx="7"/>
          </p:cNvCxnSpPr>
          <p:nvPr/>
        </p:nvCxnSpPr>
        <p:spPr>
          <a:xfrm rot="5400000">
            <a:off x="8951352" y="5038315"/>
            <a:ext cx="1078631" cy="1092947"/>
          </a:xfrm>
          <a:prstGeom prst="line">
            <a:avLst/>
          </a:prstGeom>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pic>
        <p:nvPicPr>
          <p:cNvPr id="23" name="Picture 4" descr="Image result for curved left arrow image"/>
          <p:cNvPicPr>
            <a:picLocks noChangeAspect="1" noChangeArrowheads="1"/>
          </p:cNvPicPr>
          <p:nvPr/>
        </p:nvPicPr>
        <p:blipFill>
          <a:blip r:embed="rId2" cstate="print">
            <a:duotone>
              <a:prstClr val="black"/>
              <a:schemeClr val="accent5">
                <a:tint val="45000"/>
                <a:satMod val="400000"/>
              </a:schemeClr>
            </a:duotone>
            <a:extLst>
              <a:ext uri="{28A0092B-C50C-407E-A947-70E740481C1C}">
                <a14:useLocalDpi xmlns="" xmlns:a14="http://schemas.microsoft.com/office/drawing/2010/main" val="0"/>
              </a:ext>
            </a:extLst>
          </a:blip>
          <a:srcRect/>
          <a:stretch>
            <a:fillRect/>
          </a:stretch>
        </p:blipFill>
        <p:spPr bwMode="auto">
          <a:xfrm rot="14659466">
            <a:off x="7116955" y="1444567"/>
            <a:ext cx="997470" cy="1307545"/>
          </a:xfrm>
          <a:prstGeom prst="rect">
            <a:avLst/>
          </a:prstGeom>
          <a:noFill/>
          <a:extLst>
            <a:ext uri="{909E8E84-426E-40DD-AFC4-6F175D3DCCD1}">
              <a14:hiddenFill xmlns="" xmlns:a14="http://schemas.microsoft.com/office/drawing/2010/main">
                <a:solidFill>
                  <a:srgbClr val="FFFFFF"/>
                </a:solidFill>
              </a14:hiddenFill>
            </a:ext>
          </a:extLst>
        </p:spPr>
      </p:pic>
      <p:sp>
        <p:nvSpPr>
          <p:cNvPr id="24" name="TextBox 23"/>
          <p:cNvSpPr txBox="1"/>
          <p:nvPr/>
        </p:nvSpPr>
        <p:spPr>
          <a:xfrm>
            <a:off x="6957831" y="1654512"/>
            <a:ext cx="400526" cy="491849"/>
          </a:xfrm>
          <a:prstGeom prst="rect">
            <a:avLst/>
          </a:prstGeom>
          <a:noFill/>
        </p:spPr>
        <p:txBody>
          <a:bodyPr wrap="none" lIns="121332" tIns="60666" rIns="121332" bIns="60666" rtlCol="0">
            <a:spAutoFit/>
          </a:bodyPr>
          <a:lstStyle/>
          <a:p>
            <a:r>
              <a:rPr lang="en-US" sz="2400" b="1" dirty="0" smtClean="0"/>
              <a:t>1</a:t>
            </a:r>
            <a:endParaRPr lang="en-US" sz="2400" b="1" dirty="0"/>
          </a:p>
        </p:txBody>
      </p:sp>
      <p:sp>
        <p:nvSpPr>
          <p:cNvPr id="26" name="TextBox 25">
            <a:extLst>
              <a:ext uri="{FF2B5EF4-FFF2-40B4-BE49-F238E27FC236}">
                <a16:creationId xmlns="" xmlns:a16="http://schemas.microsoft.com/office/drawing/2014/main" id="{AA635DAA-35C4-4438-9D75-515C2C193139}"/>
              </a:ext>
            </a:extLst>
          </p:cNvPr>
          <p:cNvSpPr txBox="1"/>
          <p:nvPr/>
        </p:nvSpPr>
        <p:spPr>
          <a:xfrm>
            <a:off x="526224" y="769163"/>
            <a:ext cx="11136326" cy="830997"/>
          </a:xfrm>
          <a:prstGeom prst="rect">
            <a:avLst/>
          </a:prstGeom>
          <a:noFill/>
        </p:spPr>
        <p:txBody>
          <a:bodyPr wrap="square" rtlCol="0">
            <a:spAutoFit/>
          </a:bodyPr>
          <a:lstStyle/>
          <a:p>
            <a:r>
              <a:rPr lang="en-US" sz="4800" b="1" dirty="0" smtClean="0">
                <a:latin typeface="Nunito Sans" panose="00000500000000000000" pitchFamily="2" charset="0"/>
              </a:rPr>
              <a:t>Breadth First Search</a:t>
            </a:r>
            <a:endParaRPr lang="en-US" sz="4500" b="1" dirty="0">
              <a:latin typeface="Nunito Sans" panose="00000500000000000000" pitchFamily="2" charset="0"/>
            </a:endParaRPr>
          </a:p>
        </p:txBody>
      </p:sp>
      <p:sp>
        <p:nvSpPr>
          <p:cNvPr id="27" name="Rectangle 26">
            <a:extLst>
              <a:ext uri="{FF2B5EF4-FFF2-40B4-BE49-F238E27FC236}">
                <a16:creationId xmlns=""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ontent Placeholder 2"/>
          <p:cNvSpPr txBox="1">
            <a:spLocks/>
          </p:cNvSpPr>
          <p:nvPr/>
        </p:nvSpPr>
        <p:spPr>
          <a:xfrm>
            <a:off x="711200" y="1523884"/>
            <a:ext cx="4884734" cy="4525963"/>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(BFS) algorithm traverses a graph in a breadth ward motion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Uses a queue to remember to get the next vertex to start a search, when a dead end occurs in any iteration.</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30" name="Picture 29"/>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Oval 24"/>
          <p:cNvSpPr/>
          <p:nvPr/>
        </p:nvSpPr>
        <p:spPr>
          <a:xfrm>
            <a:off x="8423867" y="1323345"/>
            <a:ext cx="609600" cy="601616"/>
          </a:xfrm>
          <a:prstGeom prst="ellipse">
            <a:avLst/>
          </a:prstGeom>
          <a:solidFill>
            <a:schemeClr val="tx1"/>
          </a:solidFill>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S</a:t>
            </a:r>
            <a:endParaRPr lang="en-US" sz="2400" b="1" dirty="0"/>
          </a:p>
        </p:txBody>
      </p:sp>
      <p:sp>
        <p:nvSpPr>
          <p:cNvPr id="26" name="Oval 25"/>
          <p:cNvSpPr/>
          <p:nvPr/>
        </p:nvSpPr>
        <p:spPr>
          <a:xfrm>
            <a:off x="7001467" y="2827384"/>
            <a:ext cx="609600" cy="601616"/>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A</a:t>
            </a:r>
            <a:endParaRPr lang="en-US" sz="2400" b="1" dirty="0"/>
          </a:p>
        </p:txBody>
      </p:sp>
      <p:sp>
        <p:nvSpPr>
          <p:cNvPr id="27" name="Oval 26"/>
          <p:cNvSpPr/>
          <p:nvPr/>
        </p:nvSpPr>
        <p:spPr>
          <a:xfrm>
            <a:off x="8423867" y="2827384"/>
            <a:ext cx="609600" cy="601616"/>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B</a:t>
            </a:r>
            <a:endParaRPr lang="en-US" sz="2400" b="1" dirty="0"/>
          </a:p>
        </p:txBody>
      </p:sp>
      <p:sp>
        <p:nvSpPr>
          <p:cNvPr id="28" name="Oval 27"/>
          <p:cNvSpPr/>
          <p:nvPr/>
        </p:nvSpPr>
        <p:spPr>
          <a:xfrm>
            <a:off x="9947867" y="2827384"/>
            <a:ext cx="609600" cy="601616"/>
          </a:xfrm>
          <a:prstGeom prst="ellipse">
            <a:avLst/>
          </a:prstGeom>
          <a:solidFill>
            <a:schemeClr val="tx1"/>
          </a:solidFill>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C</a:t>
            </a:r>
            <a:endParaRPr lang="en-US" sz="2400" b="1" dirty="0"/>
          </a:p>
        </p:txBody>
      </p:sp>
      <p:sp>
        <p:nvSpPr>
          <p:cNvPr id="29" name="Oval 28"/>
          <p:cNvSpPr/>
          <p:nvPr/>
        </p:nvSpPr>
        <p:spPr>
          <a:xfrm>
            <a:off x="9947867" y="4531961"/>
            <a:ext cx="609600" cy="601616"/>
          </a:xfrm>
          <a:prstGeom prst="ellipse">
            <a:avLst/>
          </a:prstGeom>
          <a:solidFill>
            <a:schemeClr val="tx1"/>
          </a:solidFill>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F</a:t>
            </a:r>
            <a:endParaRPr lang="en-US" sz="2400" b="1" dirty="0"/>
          </a:p>
        </p:txBody>
      </p:sp>
      <p:sp>
        <p:nvSpPr>
          <p:cNvPr id="30" name="Oval 29"/>
          <p:cNvSpPr/>
          <p:nvPr/>
        </p:nvSpPr>
        <p:spPr>
          <a:xfrm>
            <a:off x="8423867" y="4531961"/>
            <a:ext cx="609600" cy="601616"/>
          </a:xfrm>
          <a:prstGeom prst="ellipse">
            <a:avLst/>
          </a:prstGeom>
          <a:solidFill>
            <a:schemeClr val="tx1"/>
          </a:solidFill>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E</a:t>
            </a:r>
            <a:endParaRPr lang="en-US" sz="2400" b="1" dirty="0"/>
          </a:p>
        </p:txBody>
      </p:sp>
      <p:sp>
        <p:nvSpPr>
          <p:cNvPr id="31" name="Oval 30"/>
          <p:cNvSpPr/>
          <p:nvPr/>
        </p:nvSpPr>
        <p:spPr>
          <a:xfrm>
            <a:off x="7001467" y="4531961"/>
            <a:ext cx="609600" cy="601616"/>
          </a:xfrm>
          <a:prstGeom prst="ellipse">
            <a:avLst/>
          </a:prstGeom>
          <a:solidFill>
            <a:schemeClr val="tx1"/>
          </a:solidFill>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D</a:t>
            </a:r>
            <a:endParaRPr lang="en-US" sz="2400" b="1" dirty="0"/>
          </a:p>
        </p:txBody>
      </p:sp>
      <p:cxnSp>
        <p:nvCxnSpPr>
          <p:cNvPr id="32" name="Straight Connector 31"/>
          <p:cNvCxnSpPr>
            <a:stCxn id="25" idx="3"/>
            <a:endCxn id="26" idx="7"/>
          </p:cNvCxnSpPr>
          <p:nvPr/>
        </p:nvCxnSpPr>
        <p:spPr>
          <a:xfrm rot="5400000">
            <a:off x="7478152" y="1880499"/>
            <a:ext cx="1078631" cy="99134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33" name="Straight Connector 32"/>
          <p:cNvCxnSpPr>
            <a:stCxn id="25" idx="4"/>
            <a:endCxn id="27" idx="0"/>
          </p:cNvCxnSpPr>
          <p:nvPr/>
        </p:nvCxnSpPr>
        <p:spPr>
          <a:xfrm rot="5400000">
            <a:off x="8277456" y="2376158"/>
            <a:ext cx="902423" cy="211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34" name="Straight Connector 33"/>
          <p:cNvCxnSpPr>
            <a:stCxn id="25" idx="5"/>
            <a:endCxn id="28" idx="1"/>
          </p:cNvCxnSpPr>
          <p:nvPr/>
        </p:nvCxnSpPr>
        <p:spPr>
          <a:xfrm rot="16200000" flipH="1">
            <a:off x="8951352" y="1829699"/>
            <a:ext cx="1078631" cy="1092947"/>
          </a:xfrm>
          <a:prstGeom prst="line">
            <a:avLst/>
          </a:prstGeom>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35" name="Straight Connector 34"/>
          <p:cNvCxnSpPr>
            <a:stCxn id="27" idx="4"/>
          </p:cNvCxnSpPr>
          <p:nvPr/>
        </p:nvCxnSpPr>
        <p:spPr>
          <a:xfrm rot="5400000">
            <a:off x="8177186" y="3980467"/>
            <a:ext cx="1102962" cy="2117"/>
          </a:xfrm>
          <a:prstGeom prst="line">
            <a:avLst/>
          </a:prstGeom>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36" name="Straight Connector 35"/>
          <p:cNvCxnSpPr/>
          <p:nvPr/>
        </p:nvCxnSpPr>
        <p:spPr>
          <a:xfrm rot="5400000">
            <a:off x="6755845" y="3979422"/>
            <a:ext cx="1102962" cy="2117"/>
          </a:xfrm>
          <a:prstGeom prst="line">
            <a:avLst/>
          </a:prstGeom>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37" name="Straight Connector 36"/>
          <p:cNvCxnSpPr/>
          <p:nvPr/>
        </p:nvCxnSpPr>
        <p:spPr>
          <a:xfrm rot="5400000">
            <a:off x="9700127" y="3979422"/>
            <a:ext cx="1102962" cy="2117"/>
          </a:xfrm>
          <a:prstGeom prst="line">
            <a:avLst/>
          </a:prstGeom>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38" name="Straight Connector 37"/>
          <p:cNvCxnSpPr>
            <a:stCxn id="30" idx="4"/>
          </p:cNvCxnSpPr>
          <p:nvPr/>
        </p:nvCxnSpPr>
        <p:spPr>
          <a:xfrm rot="5400000">
            <a:off x="8277456" y="5584775"/>
            <a:ext cx="902423" cy="2117"/>
          </a:xfrm>
          <a:prstGeom prst="line">
            <a:avLst/>
          </a:prstGeom>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39" name="Straight Connector 38"/>
          <p:cNvCxnSpPr>
            <a:stCxn id="31" idx="5"/>
          </p:cNvCxnSpPr>
          <p:nvPr/>
        </p:nvCxnSpPr>
        <p:spPr>
          <a:xfrm rot="16200000" flipH="1">
            <a:off x="7478152" y="5089115"/>
            <a:ext cx="1078631" cy="991347"/>
          </a:xfrm>
          <a:prstGeom prst="line">
            <a:avLst/>
          </a:prstGeom>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40" name="Straight Connector 39"/>
          <p:cNvCxnSpPr>
            <a:stCxn id="29" idx="3"/>
          </p:cNvCxnSpPr>
          <p:nvPr/>
        </p:nvCxnSpPr>
        <p:spPr>
          <a:xfrm rot="5400000">
            <a:off x="8951352" y="5038315"/>
            <a:ext cx="1078631" cy="1092947"/>
          </a:xfrm>
          <a:prstGeom prst="line">
            <a:avLst/>
          </a:prstGeom>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41" name="TextBox 40"/>
          <p:cNvSpPr txBox="1"/>
          <p:nvPr/>
        </p:nvSpPr>
        <p:spPr>
          <a:xfrm>
            <a:off x="6957831" y="1654512"/>
            <a:ext cx="400526" cy="491849"/>
          </a:xfrm>
          <a:prstGeom prst="rect">
            <a:avLst/>
          </a:prstGeom>
          <a:noFill/>
        </p:spPr>
        <p:txBody>
          <a:bodyPr wrap="none" lIns="121332" tIns="60666" rIns="121332" bIns="60666" rtlCol="0">
            <a:spAutoFit/>
          </a:bodyPr>
          <a:lstStyle/>
          <a:p>
            <a:r>
              <a:rPr lang="en-US" sz="2400" b="1" dirty="0" smtClean="0"/>
              <a:t>1</a:t>
            </a:r>
            <a:endParaRPr lang="en-US" sz="2400" b="1" dirty="0"/>
          </a:p>
        </p:txBody>
      </p:sp>
      <p:sp>
        <p:nvSpPr>
          <p:cNvPr id="42" name="Oval 41"/>
          <p:cNvSpPr/>
          <p:nvPr/>
        </p:nvSpPr>
        <p:spPr>
          <a:xfrm>
            <a:off x="8423867" y="6036000"/>
            <a:ext cx="609600" cy="601616"/>
          </a:xfrm>
          <a:prstGeom prst="ellipse">
            <a:avLst/>
          </a:prstGeom>
          <a:solidFill>
            <a:schemeClr val="tx1"/>
          </a:solidFill>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G</a:t>
            </a:r>
            <a:endParaRPr lang="en-US" sz="2400" b="1" dirty="0"/>
          </a:p>
        </p:txBody>
      </p:sp>
      <p:pic>
        <p:nvPicPr>
          <p:cNvPr id="43" name="Picture 4" descr="Image result for curved left arrow image"/>
          <p:cNvPicPr>
            <a:picLocks noChangeAspect="1" noChangeArrowheads="1"/>
          </p:cNvPicPr>
          <p:nvPr/>
        </p:nvPicPr>
        <p:blipFill>
          <a:blip r:embed="rId2" cstate="print">
            <a:duotone>
              <a:prstClr val="black"/>
              <a:schemeClr val="accent5">
                <a:tint val="45000"/>
                <a:satMod val="400000"/>
              </a:schemeClr>
            </a:duotone>
            <a:extLst>
              <a:ext uri="{28A0092B-C50C-407E-A947-70E740481C1C}">
                <a14:useLocalDpi xmlns="" xmlns:a14="http://schemas.microsoft.com/office/drawing/2010/main" val="0"/>
              </a:ext>
            </a:extLst>
          </a:blip>
          <a:srcRect/>
          <a:stretch>
            <a:fillRect/>
          </a:stretch>
        </p:blipFill>
        <p:spPr bwMode="auto">
          <a:xfrm rot="14659466">
            <a:off x="7116955" y="1444567"/>
            <a:ext cx="997470" cy="1307545"/>
          </a:xfrm>
          <a:prstGeom prst="rect">
            <a:avLst/>
          </a:prstGeom>
          <a:noFill/>
          <a:extLst>
            <a:ext uri="{909E8E84-426E-40DD-AFC4-6F175D3DCCD1}">
              <a14:hiddenFill xmlns="" xmlns:a14="http://schemas.microsoft.com/office/drawing/2010/main">
                <a:solidFill>
                  <a:srgbClr val="FFFFFF"/>
                </a:solidFill>
              </a14:hiddenFill>
            </a:ext>
          </a:extLst>
        </p:spPr>
      </p:pic>
      <p:pic>
        <p:nvPicPr>
          <p:cNvPr id="44" name="Picture 4" descr="Image result for curved left arrow image"/>
          <p:cNvPicPr>
            <a:picLocks noChangeAspect="1" noChangeArrowheads="1"/>
          </p:cNvPicPr>
          <p:nvPr/>
        </p:nvPicPr>
        <p:blipFill>
          <a:blip r:embed="rId3" cstate="print">
            <a:duotone>
              <a:prstClr val="black"/>
              <a:schemeClr val="accent5">
                <a:tint val="45000"/>
                <a:satMod val="400000"/>
              </a:schemeClr>
            </a:duotone>
            <a:extLst>
              <a:ext uri="{28A0092B-C50C-407E-A947-70E740481C1C}">
                <a14:useLocalDpi xmlns="" xmlns:a14="http://schemas.microsoft.com/office/drawing/2010/main" val="0"/>
              </a:ext>
            </a:extLst>
          </a:blip>
          <a:srcRect/>
          <a:stretch>
            <a:fillRect/>
          </a:stretch>
        </p:blipFill>
        <p:spPr bwMode="auto">
          <a:xfrm rot="11881654">
            <a:off x="8222442" y="2104760"/>
            <a:ext cx="588572" cy="751458"/>
          </a:xfrm>
          <a:prstGeom prst="rect">
            <a:avLst/>
          </a:prstGeom>
          <a:noFill/>
          <a:extLst>
            <a:ext uri="{909E8E84-426E-40DD-AFC4-6F175D3DCCD1}">
              <a14:hiddenFill xmlns="" xmlns:a14="http://schemas.microsoft.com/office/drawing/2010/main">
                <a:solidFill>
                  <a:srgbClr val="FFFFFF"/>
                </a:solidFill>
              </a14:hiddenFill>
            </a:ext>
          </a:extLst>
        </p:spPr>
      </p:pic>
      <p:sp>
        <p:nvSpPr>
          <p:cNvPr id="45" name="TextBox 44"/>
          <p:cNvSpPr txBox="1"/>
          <p:nvPr/>
        </p:nvSpPr>
        <p:spPr>
          <a:xfrm>
            <a:off x="7915867" y="2225768"/>
            <a:ext cx="400526" cy="491849"/>
          </a:xfrm>
          <a:prstGeom prst="rect">
            <a:avLst/>
          </a:prstGeom>
          <a:noFill/>
        </p:spPr>
        <p:txBody>
          <a:bodyPr wrap="none" lIns="121332" tIns="60666" rIns="121332" bIns="60666" rtlCol="0">
            <a:spAutoFit/>
          </a:bodyPr>
          <a:lstStyle/>
          <a:p>
            <a:r>
              <a:rPr lang="en-US" sz="2400" b="1" dirty="0" smtClean="0"/>
              <a:t>2</a:t>
            </a:r>
            <a:endParaRPr lang="en-US" sz="2400" b="1" dirty="0"/>
          </a:p>
        </p:txBody>
      </p:sp>
      <p:sp>
        <p:nvSpPr>
          <p:cNvPr id="48" name="TextBox 47">
            <a:extLst>
              <a:ext uri="{FF2B5EF4-FFF2-40B4-BE49-F238E27FC236}">
                <a16:creationId xmlns="" xmlns:a16="http://schemas.microsoft.com/office/drawing/2014/main" id="{AA635DAA-35C4-4438-9D75-515C2C193139}"/>
              </a:ext>
            </a:extLst>
          </p:cNvPr>
          <p:cNvSpPr txBox="1"/>
          <p:nvPr/>
        </p:nvSpPr>
        <p:spPr>
          <a:xfrm>
            <a:off x="526224" y="769163"/>
            <a:ext cx="11136326" cy="830997"/>
          </a:xfrm>
          <a:prstGeom prst="rect">
            <a:avLst/>
          </a:prstGeom>
          <a:noFill/>
        </p:spPr>
        <p:txBody>
          <a:bodyPr wrap="square" rtlCol="0">
            <a:spAutoFit/>
          </a:bodyPr>
          <a:lstStyle/>
          <a:p>
            <a:r>
              <a:rPr lang="en-US" sz="4800" b="1" dirty="0" smtClean="0">
                <a:latin typeface="Nunito Sans" panose="00000500000000000000" pitchFamily="2" charset="0"/>
              </a:rPr>
              <a:t>Breadth First Search</a:t>
            </a:r>
            <a:endParaRPr lang="en-US" sz="4500" b="1" dirty="0">
              <a:latin typeface="Nunito Sans" panose="00000500000000000000" pitchFamily="2" charset="0"/>
            </a:endParaRPr>
          </a:p>
        </p:txBody>
      </p:sp>
      <p:sp>
        <p:nvSpPr>
          <p:cNvPr id="49" name="Rectangle 48">
            <a:extLst>
              <a:ext uri="{FF2B5EF4-FFF2-40B4-BE49-F238E27FC236}">
                <a16:creationId xmlns=""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ontent Placeholder 2"/>
          <p:cNvSpPr txBox="1">
            <a:spLocks/>
          </p:cNvSpPr>
          <p:nvPr/>
        </p:nvSpPr>
        <p:spPr>
          <a:xfrm>
            <a:off x="711200" y="1523884"/>
            <a:ext cx="4884734" cy="4525963"/>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(BFS) algorithm traverses a graph in a breadth ward motion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Uses a queue to remember to get the next vertex to start a search, when a dead end occurs in any iteration.</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51" name="Picture 50"/>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p:cNvSpPr/>
          <p:nvPr/>
        </p:nvSpPr>
        <p:spPr>
          <a:xfrm>
            <a:off x="8423867" y="1323345"/>
            <a:ext cx="609600" cy="601616"/>
          </a:xfrm>
          <a:prstGeom prst="ellipse">
            <a:avLst/>
          </a:prstGeom>
          <a:solidFill>
            <a:schemeClr val="tx1"/>
          </a:solidFill>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S</a:t>
            </a:r>
            <a:endParaRPr lang="en-US" sz="2400" b="1" dirty="0"/>
          </a:p>
        </p:txBody>
      </p:sp>
      <p:sp>
        <p:nvSpPr>
          <p:cNvPr id="24" name="Oval 23"/>
          <p:cNvSpPr/>
          <p:nvPr/>
        </p:nvSpPr>
        <p:spPr>
          <a:xfrm>
            <a:off x="7001467" y="2827384"/>
            <a:ext cx="609600" cy="601616"/>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A</a:t>
            </a:r>
            <a:endParaRPr lang="en-US" sz="2400" b="1" dirty="0"/>
          </a:p>
        </p:txBody>
      </p:sp>
      <p:sp>
        <p:nvSpPr>
          <p:cNvPr id="25" name="Oval 24"/>
          <p:cNvSpPr/>
          <p:nvPr/>
        </p:nvSpPr>
        <p:spPr>
          <a:xfrm>
            <a:off x="8423867" y="2827384"/>
            <a:ext cx="609600" cy="601616"/>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B</a:t>
            </a:r>
            <a:endParaRPr lang="en-US" sz="2400" b="1" dirty="0"/>
          </a:p>
        </p:txBody>
      </p:sp>
      <p:sp>
        <p:nvSpPr>
          <p:cNvPr id="26" name="Oval 25"/>
          <p:cNvSpPr/>
          <p:nvPr/>
        </p:nvSpPr>
        <p:spPr>
          <a:xfrm>
            <a:off x="9947867" y="2827384"/>
            <a:ext cx="609600" cy="601616"/>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C</a:t>
            </a:r>
            <a:endParaRPr lang="en-US" sz="2400" b="1" dirty="0"/>
          </a:p>
        </p:txBody>
      </p:sp>
      <p:sp>
        <p:nvSpPr>
          <p:cNvPr id="27" name="Oval 26"/>
          <p:cNvSpPr/>
          <p:nvPr/>
        </p:nvSpPr>
        <p:spPr>
          <a:xfrm>
            <a:off x="9947867" y="4531961"/>
            <a:ext cx="609600" cy="601616"/>
          </a:xfrm>
          <a:prstGeom prst="ellipse">
            <a:avLst/>
          </a:prstGeom>
          <a:solidFill>
            <a:schemeClr val="tx1"/>
          </a:solidFill>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F</a:t>
            </a:r>
            <a:endParaRPr lang="en-US" sz="2400" b="1" dirty="0"/>
          </a:p>
        </p:txBody>
      </p:sp>
      <p:sp>
        <p:nvSpPr>
          <p:cNvPr id="28" name="Oval 27"/>
          <p:cNvSpPr/>
          <p:nvPr/>
        </p:nvSpPr>
        <p:spPr>
          <a:xfrm>
            <a:off x="8423867" y="4531961"/>
            <a:ext cx="609600" cy="601616"/>
          </a:xfrm>
          <a:prstGeom prst="ellipse">
            <a:avLst/>
          </a:prstGeom>
          <a:solidFill>
            <a:schemeClr val="tx1"/>
          </a:solidFill>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E</a:t>
            </a:r>
            <a:endParaRPr lang="en-US" sz="2400" b="1" dirty="0"/>
          </a:p>
        </p:txBody>
      </p:sp>
      <p:sp>
        <p:nvSpPr>
          <p:cNvPr id="29" name="Oval 28"/>
          <p:cNvSpPr/>
          <p:nvPr/>
        </p:nvSpPr>
        <p:spPr>
          <a:xfrm>
            <a:off x="7001467" y="4531961"/>
            <a:ext cx="609600" cy="601616"/>
          </a:xfrm>
          <a:prstGeom prst="ellipse">
            <a:avLst/>
          </a:prstGeom>
          <a:solidFill>
            <a:schemeClr val="tx1"/>
          </a:solidFill>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D</a:t>
            </a:r>
            <a:endParaRPr lang="en-US" sz="2400" b="1" dirty="0"/>
          </a:p>
        </p:txBody>
      </p:sp>
      <p:cxnSp>
        <p:nvCxnSpPr>
          <p:cNvPr id="30" name="Straight Connector 29"/>
          <p:cNvCxnSpPr>
            <a:stCxn id="23" idx="3"/>
            <a:endCxn id="24" idx="7"/>
          </p:cNvCxnSpPr>
          <p:nvPr/>
        </p:nvCxnSpPr>
        <p:spPr>
          <a:xfrm rot="5400000">
            <a:off x="7478152" y="1880499"/>
            <a:ext cx="1078631" cy="99134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31" name="Straight Connector 30"/>
          <p:cNvCxnSpPr>
            <a:stCxn id="23" idx="4"/>
            <a:endCxn id="25" idx="0"/>
          </p:cNvCxnSpPr>
          <p:nvPr/>
        </p:nvCxnSpPr>
        <p:spPr>
          <a:xfrm rot="5400000">
            <a:off x="8277456" y="2376158"/>
            <a:ext cx="902423" cy="211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32" name="Straight Connector 31"/>
          <p:cNvCxnSpPr>
            <a:stCxn id="23" idx="5"/>
            <a:endCxn id="26" idx="1"/>
          </p:cNvCxnSpPr>
          <p:nvPr/>
        </p:nvCxnSpPr>
        <p:spPr>
          <a:xfrm rot="16200000" flipH="1">
            <a:off x="8951352" y="1829699"/>
            <a:ext cx="1078631" cy="109294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33" name="Straight Connector 32"/>
          <p:cNvCxnSpPr>
            <a:stCxn id="25" idx="4"/>
          </p:cNvCxnSpPr>
          <p:nvPr/>
        </p:nvCxnSpPr>
        <p:spPr>
          <a:xfrm rot="5400000">
            <a:off x="8177186" y="3980467"/>
            <a:ext cx="1102962" cy="2117"/>
          </a:xfrm>
          <a:prstGeom prst="line">
            <a:avLst/>
          </a:prstGeom>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34" name="Straight Connector 33"/>
          <p:cNvCxnSpPr/>
          <p:nvPr/>
        </p:nvCxnSpPr>
        <p:spPr>
          <a:xfrm rot="5400000">
            <a:off x="6755845" y="3979422"/>
            <a:ext cx="1102962" cy="2117"/>
          </a:xfrm>
          <a:prstGeom prst="line">
            <a:avLst/>
          </a:prstGeom>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35" name="Straight Connector 34"/>
          <p:cNvCxnSpPr/>
          <p:nvPr/>
        </p:nvCxnSpPr>
        <p:spPr>
          <a:xfrm rot="5400000">
            <a:off x="9700127" y="3979422"/>
            <a:ext cx="1102962" cy="2117"/>
          </a:xfrm>
          <a:prstGeom prst="line">
            <a:avLst/>
          </a:prstGeom>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36" name="Straight Connector 35"/>
          <p:cNvCxnSpPr>
            <a:stCxn id="28" idx="4"/>
          </p:cNvCxnSpPr>
          <p:nvPr/>
        </p:nvCxnSpPr>
        <p:spPr>
          <a:xfrm rot="5400000">
            <a:off x="8277456" y="5584775"/>
            <a:ext cx="902423" cy="2117"/>
          </a:xfrm>
          <a:prstGeom prst="line">
            <a:avLst/>
          </a:prstGeom>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37" name="Straight Connector 36"/>
          <p:cNvCxnSpPr>
            <a:stCxn id="29" idx="5"/>
          </p:cNvCxnSpPr>
          <p:nvPr/>
        </p:nvCxnSpPr>
        <p:spPr>
          <a:xfrm rot="16200000" flipH="1">
            <a:off x="7478152" y="5089115"/>
            <a:ext cx="1078631" cy="991347"/>
          </a:xfrm>
          <a:prstGeom prst="line">
            <a:avLst/>
          </a:prstGeom>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38" name="Straight Connector 37"/>
          <p:cNvCxnSpPr>
            <a:stCxn id="27" idx="3"/>
          </p:cNvCxnSpPr>
          <p:nvPr/>
        </p:nvCxnSpPr>
        <p:spPr>
          <a:xfrm rot="5400000">
            <a:off x="8951352" y="5038315"/>
            <a:ext cx="1078631" cy="1092947"/>
          </a:xfrm>
          <a:prstGeom prst="line">
            <a:avLst/>
          </a:prstGeom>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39" name="TextBox 38"/>
          <p:cNvSpPr txBox="1"/>
          <p:nvPr/>
        </p:nvSpPr>
        <p:spPr>
          <a:xfrm>
            <a:off x="6957831" y="1654512"/>
            <a:ext cx="400526" cy="491849"/>
          </a:xfrm>
          <a:prstGeom prst="rect">
            <a:avLst/>
          </a:prstGeom>
          <a:noFill/>
        </p:spPr>
        <p:txBody>
          <a:bodyPr wrap="none" lIns="121332" tIns="60666" rIns="121332" bIns="60666" rtlCol="0">
            <a:spAutoFit/>
          </a:bodyPr>
          <a:lstStyle/>
          <a:p>
            <a:r>
              <a:rPr lang="en-US" sz="2400" b="1" dirty="0" smtClean="0"/>
              <a:t>1</a:t>
            </a:r>
            <a:endParaRPr lang="en-US" sz="2400" b="1" dirty="0"/>
          </a:p>
        </p:txBody>
      </p:sp>
      <p:sp>
        <p:nvSpPr>
          <p:cNvPr id="40" name="Oval 39"/>
          <p:cNvSpPr/>
          <p:nvPr/>
        </p:nvSpPr>
        <p:spPr>
          <a:xfrm>
            <a:off x="8423867" y="6036000"/>
            <a:ext cx="609600" cy="601616"/>
          </a:xfrm>
          <a:prstGeom prst="ellipse">
            <a:avLst/>
          </a:prstGeom>
          <a:solidFill>
            <a:schemeClr val="tx1"/>
          </a:solidFill>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G</a:t>
            </a:r>
            <a:endParaRPr lang="en-US" sz="2400" b="1" dirty="0"/>
          </a:p>
        </p:txBody>
      </p:sp>
      <p:pic>
        <p:nvPicPr>
          <p:cNvPr id="41" name="Picture 4" descr="Image result for curved left arrow image"/>
          <p:cNvPicPr>
            <a:picLocks noChangeAspect="1" noChangeArrowheads="1"/>
          </p:cNvPicPr>
          <p:nvPr/>
        </p:nvPicPr>
        <p:blipFill>
          <a:blip r:embed="rId2" cstate="print">
            <a:duotone>
              <a:prstClr val="black"/>
              <a:schemeClr val="accent5">
                <a:tint val="45000"/>
                <a:satMod val="400000"/>
              </a:schemeClr>
            </a:duotone>
            <a:extLst>
              <a:ext uri="{28A0092B-C50C-407E-A947-70E740481C1C}">
                <a14:useLocalDpi xmlns="" xmlns:a14="http://schemas.microsoft.com/office/drawing/2010/main" val="0"/>
              </a:ext>
            </a:extLst>
          </a:blip>
          <a:srcRect/>
          <a:stretch>
            <a:fillRect/>
          </a:stretch>
        </p:blipFill>
        <p:spPr bwMode="auto">
          <a:xfrm rot="14659466">
            <a:off x="7116955" y="1444567"/>
            <a:ext cx="997470" cy="1307545"/>
          </a:xfrm>
          <a:prstGeom prst="rect">
            <a:avLst/>
          </a:prstGeom>
          <a:noFill/>
          <a:extLst>
            <a:ext uri="{909E8E84-426E-40DD-AFC4-6F175D3DCCD1}">
              <a14:hiddenFill xmlns="" xmlns:a14="http://schemas.microsoft.com/office/drawing/2010/main">
                <a:solidFill>
                  <a:srgbClr val="FFFFFF"/>
                </a:solidFill>
              </a14:hiddenFill>
            </a:ext>
          </a:extLst>
        </p:spPr>
      </p:pic>
      <p:pic>
        <p:nvPicPr>
          <p:cNvPr id="42" name="Picture 4" descr="Image result for curved left arrow image"/>
          <p:cNvPicPr>
            <a:picLocks noChangeAspect="1" noChangeArrowheads="1"/>
          </p:cNvPicPr>
          <p:nvPr/>
        </p:nvPicPr>
        <p:blipFill>
          <a:blip r:embed="rId3" cstate="print">
            <a:duotone>
              <a:prstClr val="black"/>
              <a:schemeClr val="accent5">
                <a:tint val="45000"/>
                <a:satMod val="400000"/>
              </a:schemeClr>
            </a:duotone>
            <a:extLst>
              <a:ext uri="{28A0092B-C50C-407E-A947-70E740481C1C}">
                <a14:useLocalDpi xmlns="" xmlns:a14="http://schemas.microsoft.com/office/drawing/2010/main" val="0"/>
              </a:ext>
            </a:extLst>
          </a:blip>
          <a:srcRect/>
          <a:stretch>
            <a:fillRect/>
          </a:stretch>
        </p:blipFill>
        <p:spPr bwMode="auto">
          <a:xfrm rot="11881654">
            <a:off x="8222442" y="2104760"/>
            <a:ext cx="588572" cy="751458"/>
          </a:xfrm>
          <a:prstGeom prst="rect">
            <a:avLst/>
          </a:prstGeom>
          <a:noFill/>
          <a:extLst>
            <a:ext uri="{909E8E84-426E-40DD-AFC4-6F175D3DCCD1}">
              <a14:hiddenFill xmlns="" xmlns:a14="http://schemas.microsoft.com/office/drawing/2010/main">
                <a:solidFill>
                  <a:srgbClr val="FFFFFF"/>
                </a:solidFill>
              </a14:hiddenFill>
            </a:ext>
          </a:extLst>
        </p:spPr>
      </p:pic>
      <p:sp>
        <p:nvSpPr>
          <p:cNvPr id="43" name="TextBox 42"/>
          <p:cNvSpPr txBox="1"/>
          <p:nvPr/>
        </p:nvSpPr>
        <p:spPr>
          <a:xfrm>
            <a:off x="7915867" y="2225768"/>
            <a:ext cx="400526" cy="491849"/>
          </a:xfrm>
          <a:prstGeom prst="rect">
            <a:avLst/>
          </a:prstGeom>
          <a:noFill/>
        </p:spPr>
        <p:txBody>
          <a:bodyPr wrap="none" lIns="121332" tIns="60666" rIns="121332" bIns="60666" rtlCol="0">
            <a:spAutoFit/>
          </a:bodyPr>
          <a:lstStyle/>
          <a:p>
            <a:r>
              <a:rPr lang="en-US" sz="2400" b="1" dirty="0" smtClean="0"/>
              <a:t>2</a:t>
            </a:r>
            <a:endParaRPr lang="en-US" sz="2400" b="1" dirty="0"/>
          </a:p>
        </p:txBody>
      </p:sp>
      <p:pic>
        <p:nvPicPr>
          <p:cNvPr id="44" name="Picture 4" descr="Image result for curved left arrow image"/>
          <p:cNvPicPr>
            <a:picLocks noChangeAspect="1" noChangeArrowheads="1"/>
          </p:cNvPicPr>
          <p:nvPr/>
        </p:nvPicPr>
        <p:blipFill>
          <a:blip r:embed="rId2" cstate="print">
            <a:duotone>
              <a:prstClr val="black"/>
              <a:schemeClr val="accent5">
                <a:tint val="45000"/>
                <a:satMod val="400000"/>
              </a:schemeClr>
            </a:duotone>
            <a:extLst>
              <a:ext uri="{28A0092B-C50C-407E-A947-70E740481C1C}">
                <a14:useLocalDpi xmlns="" xmlns:a14="http://schemas.microsoft.com/office/drawing/2010/main" val="0"/>
              </a:ext>
            </a:extLst>
          </a:blip>
          <a:srcRect/>
          <a:stretch>
            <a:fillRect/>
          </a:stretch>
        </p:blipFill>
        <p:spPr bwMode="auto">
          <a:xfrm rot="17551776" flipV="1">
            <a:off x="9156288" y="1390119"/>
            <a:ext cx="997816" cy="1367093"/>
          </a:xfrm>
          <a:prstGeom prst="rect">
            <a:avLst/>
          </a:prstGeom>
          <a:noFill/>
          <a:extLst>
            <a:ext uri="{909E8E84-426E-40DD-AFC4-6F175D3DCCD1}">
              <a14:hiddenFill xmlns="" xmlns:a14="http://schemas.microsoft.com/office/drawing/2010/main">
                <a:solidFill>
                  <a:srgbClr val="FFFFFF"/>
                </a:solidFill>
              </a14:hiddenFill>
            </a:ext>
          </a:extLst>
        </p:spPr>
      </p:pic>
      <p:sp>
        <p:nvSpPr>
          <p:cNvPr id="45" name="TextBox 44"/>
          <p:cNvSpPr txBox="1"/>
          <p:nvPr/>
        </p:nvSpPr>
        <p:spPr>
          <a:xfrm>
            <a:off x="10053619" y="1624153"/>
            <a:ext cx="400526" cy="491849"/>
          </a:xfrm>
          <a:prstGeom prst="rect">
            <a:avLst/>
          </a:prstGeom>
          <a:noFill/>
        </p:spPr>
        <p:txBody>
          <a:bodyPr wrap="none" lIns="121332" tIns="60666" rIns="121332" bIns="60666" rtlCol="0">
            <a:spAutoFit/>
          </a:bodyPr>
          <a:lstStyle/>
          <a:p>
            <a:r>
              <a:rPr lang="en-US" sz="2400" b="1" dirty="0" smtClean="0"/>
              <a:t>3</a:t>
            </a:r>
            <a:endParaRPr lang="en-US" sz="2400" b="1" dirty="0"/>
          </a:p>
        </p:txBody>
      </p:sp>
      <p:sp>
        <p:nvSpPr>
          <p:cNvPr id="48" name="TextBox 47">
            <a:extLst>
              <a:ext uri="{FF2B5EF4-FFF2-40B4-BE49-F238E27FC236}">
                <a16:creationId xmlns="" xmlns:a16="http://schemas.microsoft.com/office/drawing/2014/main" id="{AA635DAA-35C4-4438-9D75-515C2C193139}"/>
              </a:ext>
            </a:extLst>
          </p:cNvPr>
          <p:cNvSpPr txBox="1"/>
          <p:nvPr/>
        </p:nvSpPr>
        <p:spPr>
          <a:xfrm>
            <a:off x="526224" y="769163"/>
            <a:ext cx="11136326" cy="830997"/>
          </a:xfrm>
          <a:prstGeom prst="rect">
            <a:avLst/>
          </a:prstGeom>
          <a:noFill/>
        </p:spPr>
        <p:txBody>
          <a:bodyPr wrap="square" rtlCol="0">
            <a:spAutoFit/>
          </a:bodyPr>
          <a:lstStyle/>
          <a:p>
            <a:r>
              <a:rPr lang="en-US" sz="4800" b="1" dirty="0" smtClean="0">
                <a:latin typeface="Nunito Sans" panose="00000500000000000000" pitchFamily="2" charset="0"/>
              </a:rPr>
              <a:t>Breadth First Search</a:t>
            </a:r>
            <a:endParaRPr lang="en-US" sz="4500" b="1" dirty="0">
              <a:latin typeface="Nunito Sans" panose="00000500000000000000" pitchFamily="2" charset="0"/>
            </a:endParaRPr>
          </a:p>
        </p:txBody>
      </p:sp>
      <p:sp>
        <p:nvSpPr>
          <p:cNvPr id="49" name="Rectangle 48">
            <a:extLst>
              <a:ext uri="{FF2B5EF4-FFF2-40B4-BE49-F238E27FC236}">
                <a16:creationId xmlns=""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ontent Placeholder 2"/>
          <p:cNvSpPr txBox="1">
            <a:spLocks/>
          </p:cNvSpPr>
          <p:nvPr/>
        </p:nvSpPr>
        <p:spPr>
          <a:xfrm>
            <a:off x="711200" y="1523884"/>
            <a:ext cx="4884734" cy="4525963"/>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(BFS) algorithm traverses a graph in a breadth ward motion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Uses a queue to remember to get the next vertex to start a search, when a dead end occurs in any iteration.</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51" name="Picture 50"/>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p:cNvSpPr/>
          <p:nvPr/>
        </p:nvSpPr>
        <p:spPr>
          <a:xfrm>
            <a:off x="8433129" y="1323345"/>
            <a:ext cx="609600" cy="601616"/>
          </a:xfrm>
          <a:prstGeom prst="ellipse">
            <a:avLst/>
          </a:prstGeom>
          <a:solidFill>
            <a:schemeClr val="tx1"/>
          </a:solidFill>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S</a:t>
            </a:r>
            <a:endParaRPr lang="en-US" sz="2400" b="1" dirty="0"/>
          </a:p>
        </p:txBody>
      </p:sp>
      <p:sp>
        <p:nvSpPr>
          <p:cNvPr id="24" name="Oval 23"/>
          <p:cNvSpPr/>
          <p:nvPr/>
        </p:nvSpPr>
        <p:spPr>
          <a:xfrm>
            <a:off x="7010729" y="2827384"/>
            <a:ext cx="609600" cy="601616"/>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A</a:t>
            </a:r>
            <a:endParaRPr lang="en-US" sz="2400" b="1" dirty="0"/>
          </a:p>
        </p:txBody>
      </p:sp>
      <p:sp>
        <p:nvSpPr>
          <p:cNvPr id="25" name="Oval 24"/>
          <p:cNvSpPr/>
          <p:nvPr/>
        </p:nvSpPr>
        <p:spPr>
          <a:xfrm>
            <a:off x="8433129" y="2827384"/>
            <a:ext cx="609600" cy="601616"/>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B</a:t>
            </a:r>
            <a:endParaRPr lang="en-US" sz="2400" b="1" dirty="0"/>
          </a:p>
        </p:txBody>
      </p:sp>
      <p:sp>
        <p:nvSpPr>
          <p:cNvPr id="26" name="Oval 25"/>
          <p:cNvSpPr/>
          <p:nvPr/>
        </p:nvSpPr>
        <p:spPr>
          <a:xfrm>
            <a:off x="9957129" y="2827384"/>
            <a:ext cx="609600" cy="601616"/>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C</a:t>
            </a:r>
            <a:endParaRPr lang="en-US" sz="2400" b="1" dirty="0"/>
          </a:p>
        </p:txBody>
      </p:sp>
      <p:sp>
        <p:nvSpPr>
          <p:cNvPr id="27" name="Oval 26"/>
          <p:cNvSpPr/>
          <p:nvPr/>
        </p:nvSpPr>
        <p:spPr>
          <a:xfrm>
            <a:off x="9957129" y="4531961"/>
            <a:ext cx="609600" cy="601616"/>
          </a:xfrm>
          <a:prstGeom prst="ellipse">
            <a:avLst/>
          </a:prstGeom>
          <a:solidFill>
            <a:schemeClr val="tx1"/>
          </a:solidFill>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F</a:t>
            </a:r>
            <a:endParaRPr lang="en-US" sz="2400" b="1" dirty="0"/>
          </a:p>
        </p:txBody>
      </p:sp>
      <p:sp>
        <p:nvSpPr>
          <p:cNvPr id="28" name="Oval 27"/>
          <p:cNvSpPr/>
          <p:nvPr/>
        </p:nvSpPr>
        <p:spPr>
          <a:xfrm>
            <a:off x="8433129" y="4531961"/>
            <a:ext cx="609600" cy="601616"/>
          </a:xfrm>
          <a:prstGeom prst="ellipse">
            <a:avLst/>
          </a:prstGeom>
          <a:solidFill>
            <a:schemeClr val="tx1"/>
          </a:solidFill>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E</a:t>
            </a:r>
            <a:endParaRPr lang="en-US" sz="2400" b="1" dirty="0"/>
          </a:p>
        </p:txBody>
      </p:sp>
      <p:sp>
        <p:nvSpPr>
          <p:cNvPr id="29" name="Oval 28"/>
          <p:cNvSpPr/>
          <p:nvPr/>
        </p:nvSpPr>
        <p:spPr>
          <a:xfrm>
            <a:off x="7010729" y="4531961"/>
            <a:ext cx="609600" cy="601616"/>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D</a:t>
            </a:r>
            <a:endParaRPr lang="en-US" sz="2400" b="1" dirty="0"/>
          </a:p>
        </p:txBody>
      </p:sp>
      <p:cxnSp>
        <p:nvCxnSpPr>
          <p:cNvPr id="30" name="Straight Connector 29"/>
          <p:cNvCxnSpPr>
            <a:stCxn id="23" idx="3"/>
            <a:endCxn id="24" idx="7"/>
          </p:cNvCxnSpPr>
          <p:nvPr/>
        </p:nvCxnSpPr>
        <p:spPr>
          <a:xfrm rot="5400000">
            <a:off x="7487414" y="1880499"/>
            <a:ext cx="1078631" cy="99134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31" name="Straight Connector 30"/>
          <p:cNvCxnSpPr>
            <a:stCxn id="23" idx="4"/>
            <a:endCxn id="25" idx="0"/>
          </p:cNvCxnSpPr>
          <p:nvPr/>
        </p:nvCxnSpPr>
        <p:spPr>
          <a:xfrm rot="5400000">
            <a:off x="8286718" y="2376158"/>
            <a:ext cx="902423" cy="211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32" name="Straight Connector 31"/>
          <p:cNvCxnSpPr>
            <a:stCxn id="23" idx="5"/>
            <a:endCxn id="26" idx="1"/>
          </p:cNvCxnSpPr>
          <p:nvPr/>
        </p:nvCxnSpPr>
        <p:spPr>
          <a:xfrm rot="16200000" flipH="1">
            <a:off x="8960614" y="1829699"/>
            <a:ext cx="1078631" cy="109294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33" name="Straight Connector 32"/>
          <p:cNvCxnSpPr>
            <a:stCxn id="25" idx="4"/>
          </p:cNvCxnSpPr>
          <p:nvPr/>
        </p:nvCxnSpPr>
        <p:spPr>
          <a:xfrm rot="5400000">
            <a:off x="8186448" y="3980467"/>
            <a:ext cx="1102962" cy="2117"/>
          </a:xfrm>
          <a:prstGeom prst="line">
            <a:avLst/>
          </a:prstGeom>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34" name="Straight Connector 33"/>
          <p:cNvCxnSpPr/>
          <p:nvPr/>
        </p:nvCxnSpPr>
        <p:spPr>
          <a:xfrm rot="5400000">
            <a:off x="6765107" y="3979422"/>
            <a:ext cx="1102962" cy="211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35" name="Straight Connector 34"/>
          <p:cNvCxnSpPr/>
          <p:nvPr/>
        </p:nvCxnSpPr>
        <p:spPr>
          <a:xfrm rot="5400000">
            <a:off x="9709389" y="3979422"/>
            <a:ext cx="1102962" cy="2117"/>
          </a:xfrm>
          <a:prstGeom prst="line">
            <a:avLst/>
          </a:prstGeom>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36" name="Straight Connector 35"/>
          <p:cNvCxnSpPr>
            <a:stCxn id="28" idx="4"/>
          </p:cNvCxnSpPr>
          <p:nvPr/>
        </p:nvCxnSpPr>
        <p:spPr>
          <a:xfrm rot="5400000">
            <a:off x="8286718" y="5584775"/>
            <a:ext cx="902423" cy="2117"/>
          </a:xfrm>
          <a:prstGeom prst="line">
            <a:avLst/>
          </a:prstGeom>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37" name="Straight Connector 36"/>
          <p:cNvCxnSpPr>
            <a:stCxn id="29" idx="5"/>
          </p:cNvCxnSpPr>
          <p:nvPr/>
        </p:nvCxnSpPr>
        <p:spPr>
          <a:xfrm rot="16200000" flipH="1">
            <a:off x="7487414" y="5089115"/>
            <a:ext cx="1078631" cy="991347"/>
          </a:xfrm>
          <a:prstGeom prst="line">
            <a:avLst/>
          </a:prstGeom>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38" name="Straight Connector 37"/>
          <p:cNvCxnSpPr>
            <a:stCxn id="27" idx="3"/>
          </p:cNvCxnSpPr>
          <p:nvPr/>
        </p:nvCxnSpPr>
        <p:spPr>
          <a:xfrm rot="5400000">
            <a:off x="8960614" y="5038315"/>
            <a:ext cx="1078631" cy="1092947"/>
          </a:xfrm>
          <a:prstGeom prst="line">
            <a:avLst/>
          </a:prstGeom>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39" name="TextBox 38"/>
          <p:cNvSpPr txBox="1"/>
          <p:nvPr/>
        </p:nvSpPr>
        <p:spPr>
          <a:xfrm>
            <a:off x="6967093" y="1654512"/>
            <a:ext cx="400526" cy="491849"/>
          </a:xfrm>
          <a:prstGeom prst="rect">
            <a:avLst/>
          </a:prstGeom>
          <a:noFill/>
        </p:spPr>
        <p:txBody>
          <a:bodyPr wrap="none" lIns="121332" tIns="60666" rIns="121332" bIns="60666" rtlCol="0">
            <a:spAutoFit/>
          </a:bodyPr>
          <a:lstStyle/>
          <a:p>
            <a:r>
              <a:rPr lang="en-US" sz="2400" b="1" dirty="0" smtClean="0"/>
              <a:t>1</a:t>
            </a:r>
            <a:endParaRPr lang="en-US" sz="2400" b="1" dirty="0"/>
          </a:p>
        </p:txBody>
      </p:sp>
      <p:pic>
        <p:nvPicPr>
          <p:cNvPr id="40" name="Picture 4" descr="Image result for curved left arrow image"/>
          <p:cNvPicPr>
            <a:picLocks noChangeAspect="1" noChangeArrowheads="1"/>
          </p:cNvPicPr>
          <p:nvPr/>
        </p:nvPicPr>
        <p:blipFill>
          <a:blip r:embed="rId2" cstate="print">
            <a:duotone>
              <a:prstClr val="black"/>
              <a:schemeClr val="accent5">
                <a:tint val="45000"/>
                <a:satMod val="400000"/>
              </a:schemeClr>
            </a:duotone>
            <a:extLst>
              <a:ext uri="{28A0092B-C50C-407E-A947-70E740481C1C}">
                <a14:useLocalDpi xmlns="" xmlns:a14="http://schemas.microsoft.com/office/drawing/2010/main" val="0"/>
              </a:ext>
            </a:extLst>
          </a:blip>
          <a:srcRect/>
          <a:stretch>
            <a:fillRect/>
          </a:stretch>
        </p:blipFill>
        <p:spPr bwMode="auto">
          <a:xfrm rot="14659466">
            <a:off x="7126217" y="1444567"/>
            <a:ext cx="997470" cy="1307545"/>
          </a:xfrm>
          <a:prstGeom prst="rect">
            <a:avLst/>
          </a:prstGeom>
          <a:noFill/>
          <a:extLst>
            <a:ext uri="{909E8E84-426E-40DD-AFC4-6F175D3DCCD1}">
              <a14:hiddenFill xmlns="" xmlns:a14="http://schemas.microsoft.com/office/drawing/2010/main">
                <a:solidFill>
                  <a:srgbClr val="FFFFFF"/>
                </a:solidFill>
              </a14:hiddenFill>
            </a:ext>
          </a:extLst>
        </p:spPr>
      </p:pic>
      <p:pic>
        <p:nvPicPr>
          <p:cNvPr id="41" name="Picture 4" descr="Image result for curved left arrow image"/>
          <p:cNvPicPr>
            <a:picLocks noChangeAspect="1" noChangeArrowheads="1"/>
          </p:cNvPicPr>
          <p:nvPr/>
        </p:nvPicPr>
        <p:blipFill>
          <a:blip r:embed="rId3" cstate="print">
            <a:duotone>
              <a:prstClr val="black"/>
              <a:schemeClr val="accent5">
                <a:tint val="45000"/>
                <a:satMod val="400000"/>
              </a:schemeClr>
            </a:duotone>
            <a:extLst>
              <a:ext uri="{28A0092B-C50C-407E-A947-70E740481C1C}">
                <a14:useLocalDpi xmlns="" xmlns:a14="http://schemas.microsoft.com/office/drawing/2010/main" val="0"/>
              </a:ext>
            </a:extLst>
          </a:blip>
          <a:srcRect/>
          <a:stretch>
            <a:fillRect/>
          </a:stretch>
        </p:blipFill>
        <p:spPr bwMode="auto">
          <a:xfrm rot="11881654">
            <a:off x="8231704" y="2104760"/>
            <a:ext cx="588572" cy="751458"/>
          </a:xfrm>
          <a:prstGeom prst="rect">
            <a:avLst/>
          </a:prstGeom>
          <a:noFill/>
          <a:extLst>
            <a:ext uri="{909E8E84-426E-40DD-AFC4-6F175D3DCCD1}">
              <a14:hiddenFill xmlns="" xmlns:a14="http://schemas.microsoft.com/office/drawing/2010/main">
                <a:solidFill>
                  <a:srgbClr val="FFFFFF"/>
                </a:solidFill>
              </a14:hiddenFill>
            </a:ext>
          </a:extLst>
        </p:spPr>
      </p:pic>
      <p:sp>
        <p:nvSpPr>
          <p:cNvPr id="42" name="TextBox 41"/>
          <p:cNvSpPr txBox="1"/>
          <p:nvPr/>
        </p:nvSpPr>
        <p:spPr>
          <a:xfrm>
            <a:off x="7925129" y="2225768"/>
            <a:ext cx="400526" cy="491849"/>
          </a:xfrm>
          <a:prstGeom prst="rect">
            <a:avLst/>
          </a:prstGeom>
          <a:noFill/>
        </p:spPr>
        <p:txBody>
          <a:bodyPr wrap="none" lIns="121332" tIns="60666" rIns="121332" bIns="60666" rtlCol="0">
            <a:spAutoFit/>
          </a:bodyPr>
          <a:lstStyle/>
          <a:p>
            <a:r>
              <a:rPr lang="en-US" sz="2400" b="1" dirty="0" smtClean="0"/>
              <a:t>2</a:t>
            </a:r>
            <a:endParaRPr lang="en-US" sz="2400" b="1" dirty="0"/>
          </a:p>
        </p:txBody>
      </p:sp>
      <p:pic>
        <p:nvPicPr>
          <p:cNvPr id="43" name="Picture 4" descr="Image result for curved left arrow image"/>
          <p:cNvPicPr>
            <a:picLocks noChangeAspect="1" noChangeArrowheads="1"/>
          </p:cNvPicPr>
          <p:nvPr/>
        </p:nvPicPr>
        <p:blipFill>
          <a:blip r:embed="rId2" cstate="print">
            <a:duotone>
              <a:prstClr val="black"/>
              <a:schemeClr val="accent5">
                <a:tint val="45000"/>
                <a:satMod val="400000"/>
              </a:schemeClr>
            </a:duotone>
            <a:extLst>
              <a:ext uri="{28A0092B-C50C-407E-A947-70E740481C1C}">
                <a14:useLocalDpi xmlns="" xmlns:a14="http://schemas.microsoft.com/office/drawing/2010/main" val="0"/>
              </a:ext>
            </a:extLst>
          </a:blip>
          <a:srcRect/>
          <a:stretch>
            <a:fillRect/>
          </a:stretch>
        </p:blipFill>
        <p:spPr bwMode="auto">
          <a:xfrm rot="17551776" flipV="1">
            <a:off x="9165550" y="1390119"/>
            <a:ext cx="997816" cy="1367093"/>
          </a:xfrm>
          <a:prstGeom prst="rect">
            <a:avLst/>
          </a:prstGeom>
          <a:noFill/>
          <a:extLst>
            <a:ext uri="{909E8E84-426E-40DD-AFC4-6F175D3DCCD1}">
              <a14:hiddenFill xmlns="" xmlns:a14="http://schemas.microsoft.com/office/drawing/2010/main">
                <a:solidFill>
                  <a:srgbClr val="FFFFFF"/>
                </a:solidFill>
              </a14:hiddenFill>
            </a:ext>
          </a:extLst>
        </p:spPr>
      </p:pic>
      <p:sp>
        <p:nvSpPr>
          <p:cNvPr id="44" name="TextBox 43"/>
          <p:cNvSpPr txBox="1"/>
          <p:nvPr/>
        </p:nvSpPr>
        <p:spPr>
          <a:xfrm>
            <a:off x="10062881" y="1624153"/>
            <a:ext cx="400526" cy="491849"/>
          </a:xfrm>
          <a:prstGeom prst="rect">
            <a:avLst/>
          </a:prstGeom>
          <a:noFill/>
        </p:spPr>
        <p:txBody>
          <a:bodyPr wrap="none" lIns="121332" tIns="60666" rIns="121332" bIns="60666" rtlCol="0">
            <a:spAutoFit/>
          </a:bodyPr>
          <a:lstStyle/>
          <a:p>
            <a:r>
              <a:rPr lang="en-US" sz="2400" b="1" dirty="0" smtClean="0"/>
              <a:t>3</a:t>
            </a:r>
            <a:endParaRPr lang="en-US" sz="2400" b="1" dirty="0"/>
          </a:p>
        </p:txBody>
      </p:sp>
      <p:pic>
        <p:nvPicPr>
          <p:cNvPr id="45" name="Picture 4" descr="Image result for curved left arrow image"/>
          <p:cNvPicPr>
            <a:picLocks noChangeAspect="1" noChangeArrowheads="1"/>
          </p:cNvPicPr>
          <p:nvPr/>
        </p:nvPicPr>
        <p:blipFill>
          <a:blip r:embed="rId2" cstate="print">
            <a:duotone>
              <a:prstClr val="black"/>
              <a:schemeClr val="accent5">
                <a:tint val="45000"/>
                <a:satMod val="400000"/>
              </a:schemeClr>
            </a:duotone>
            <a:extLst>
              <a:ext uri="{28A0092B-C50C-407E-A947-70E740481C1C}">
                <a14:useLocalDpi xmlns="" xmlns:a14="http://schemas.microsoft.com/office/drawing/2010/main" val="0"/>
              </a:ext>
            </a:extLst>
          </a:blip>
          <a:srcRect/>
          <a:stretch>
            <a:fillRect/>
          </a:stretch>
        </p:blipFill>
        <p:spPr bwMode="auto">
          <a:xfrm rot="12384845">
            <a:off x="6473144" y="3282699"/>
            <a:ext cx="1010708" cy="1290419"/>
          </a:xfrm>
          <a:prstGeom prst="rect">
            <a:avLst/>
          </a:prstGeom>
          <a:noFill/>
          <a:extLst>
            <a:ext uri="{909E8E84-426E-40DD-AFC4-6F175D3DCCD1}">
              <a14:hiddenFill xmlns="" xmlns:a14="http://schemas.microsoft.com/office/drawing/2010/main">
                <a:solidFill>
                  <a:srgbClr val="FFFFFF"/>
                </a:solidFill>
              </a14:hiddenFill>
            </a:ext>
          </a:extLst>
        </p:spPr>
      </p:pic>
      <p:sp>
        <p:nvSpPr>
          <p:cNvPr id="46" name="TextBox 45"/>
          <p:cNvSpPr txBox="1"/>
          <p:nvPr/>
        </p:nvSpPr>
        <p:spPr>
          <a:xfrm>
            <a:off x="6401129" y="3344084"/>
            <a:ext cx="400526" cy="491849"/>
          </a:xfrm>
          <a:prstGeom prst="rect">
            <a:avLst/>
          </a:prstGeom>
          <a:noFill/>
        </p:spPr>
        <p:txBody>
          <a:bodyPr wrap="none" lIns="121332" tIns="60666" rIns="121332" bIns="60666" rtlCol="0">
            <a:spAutoFit/>
          </a:bodyPr>
          <a:lstStyle/>
          <a:p>
            <a:r>
              <a:rPr lang="en-US" sz="2400" b="1" dirty="0" smtClean="0"/>
              <a:t>4</a:t>
            </a:r>
            <a:endParaRPr lang="en-US" sz="2400" b="1" dirty="0"/>
          </a:p>
        </p:txBody>
      </p:sp>
      <p:sp>
        <p:nvSpPr>
          <p:cNvPr id="48" name="Oval 47"/>
          <p:cNvSpPr/>
          <p:nvPr/>
        </p:nvSpPr>
        <p:spPr>
          <a:xfrm>
            <a:off x="8433129" y="6036000"/>
            <a:ext cx="609600" cy="601616"/>
          </a:xfrm>
          <a:prstGeom prst="ellipse">
            <a:avLst/>
          </a:prstGeom>
          <a:solidFill>
            <a:schemeClr val="tx1"/>
          </a:solidFill>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G</a:t>
            </a:r>
            <a:endParaRPr lang="en-US" sz="2400" b="1" dirty="0"/>
          </a:p>
        </p:txBody>
      </p:sp>
      <p:sp>
        <p:nvSpPr>
          <p:cNvPr id="54" name="TextBox 53">
            <a:extLst>
              <a:ext uri="{FF2B5EF4-FFF2-40B4-BE49-F238E27FC236}">
                <a16:creationId xmlns="" xmlns:a16="http://schemas.microsoft.com/office/drawing/2014/main" id="{AA635DAA-35C4-4438-9D75-515C2C193139}"/>
              </a:ext>
            </a:extLst>
          </p:cNvPr>
          <p:cNvSpPr txBox="1"/>
          <p:nvPr/>
        </p:nvSpPr>
        <p:spPr>
          <a:xfrm>
            <a:off x="526224" y="769163"/>
            <a:ext cx="11136326" cy="830997"/>
          </a:xfrm>
          <a:prstGeom prst="rect">
            <a:avLst/>
          </a:prstGeom>
          <a:noFill/>
        </p:spPr>
        <p:txBody>
          <a:bodyPr wrap="square" rtlCol="0">
            <a:spAutoFit/>
          </a:bodyPr>
          <a:lstStyle/>
          <a:p>
            <a:r>
              <a:rPr lang="en-US" sz="4800" b="1" dirty="0" smtClean="0">
                <a:latin typeface="Nunito Sans" panose="00000500000000000000" pitchFamily="2" charset="0"/>
              </a:rPr>
              <a:t>Breadth First Search</a:t>
            </a:r>
            <a:endParaRPr lang="en-US" sz="4500" b="1" dirty="0">
              <a:latin typeface="Nunito Sans" panose="00000500000000000000" pitchFamily="2" charset="0"/>
            </a:endParaRPr>
          </a:p>
        </p:txBody>
      </p:sp>
      <p:sp>
        <p:nvSpPr>
          <p:cNvPr id="55" name="Rectangle 54">
            <a:extLst>
              <a:ext uri="{FF2B5EF4-FFF2-40B4-BE49-F238E27FC236}">
                <a16:creationId xmlns=""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Content Placeholder 2"/>
          <p:cNvSpPr txBox="1">
            <a:spLocks/>
          </p:cNvSpPr>
          <p:nvPr/>
        </p:nvSpPr>
        <p:spPr>
          <a:xfrm>
            <a:off x="711200" y="1523884"/>
            <a:ext cx="4884734" cy="4525963"/>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(BFS) algorithm traverses a graph in a breadth ward motion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Uses a queue to remember to get the next vertex to start a search, when a dead end occurs in any iteration.</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57" name="Picture 56"/>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Oval 50"/>
          <p:cNvSpPr/>
          <p:nvPr/>
        </p:nvSpPr>
        <p:spPr>
          <a:xfrm>
            <a:off x="8433129" y="1323345"/>
            <a:ext cx="609600" cy="601616"/>
          </a:xfrm>
          <a:prstGeom prst="ellipse">
            <a:avLst/>
          </a:prstGeom>
          <a:solidFill>
            <a:schemeClr val="tx1"/>
          </a:solidFill>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S</a:t>
            </a:r>
            <a:endParaRPr lang="en-US" sz="2400" b="1" dirty="0"/>
          </a:p>
        </p:txBody>
      </p:sp>
      <p:sp>
        <p:nvSpPr>
          <p:cNvPr id="52" name="Oval 51"/>
          <p:cNvSpPr/>
          <p:nvPr/>
        </p:nvSpPr>
        <p:spPr>
          <a:xfrm>
            <a:off x="7010729" y="2827384"/>
            <a:ext cx="609600" cy="601616"/>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A</a:t>
            </a:r>
            <a:endParaRPr lang="en-US" sz="2400" b="1" dirty="0"/>
          </a:p>
        </p:txBody>
      </p:sp>
      <p:sp>
        <p:nvSpPr>
          <p:cNvPr id="53" name="Oval 52"/>
          <p:cNvSpPr/>
          <p:nvPr/>
        </p:nvSpPr>
        <p:spPr>
          <a:xfrm>
            <a:off x="8433129" y="2827384"/>
            <a:ext cx="609600" cy="601616"/>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B</a:t>
            </a:r>
            <a:endParaRPr lang="en-US" sz="2400" b="1" dirty="0"/>
          </a:p>
        </p:txBody>
      </p:sp>
      <p:sp>
        <p:nvSpPr>
          <p:cNvPr id="71" name="Oval 70"/>
          <p:cNvSpPr/>
          <p:nvPr/>
        </p:nvSpPr>
        <p:spPr>
          <a:xfrm>
            <a:off x="9957129" y="2827384"/>
            <a:ext cx="609600" cy="601616"/>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C</a:t>
            </a:r>
            <a:endParaRPr lang="en-US" sz="2400" b="1" dirty="0"/>
          </a:p>
        </p:txBody>
      </p:sp>
      <p:sp>
        <p:nvSpPr>
          <p:cNvPr id="72" name="Oval 71"/>
          <p:cNvSpPr/>
          <p:nvPr/>
        </p:nvSpPr>
        <p:spPr>
          <a:xfrm>
            <a:off x="9957129" y="4531961"/>
            <a:ext cx="609600" cy="601616"/>
          </a:xfrm>
          <a:prstGeom prst="ellipse">
            <a:avLst/>
          </a:prstGeom>
          <a:solidFill>
            <a:schemeClr val="tx1"/>
          </a:solidFill>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F</a:t>
            </a:r>
            <a:endParaRPr lang="en-US" sz="2400" b="1" dirty="0"/>
          </a:p>
        </p:txBody>
      </p:sp>
      <p:sp>
        <p:nvSpPr>
          <p:cNvPr id="73" name="Oval 72"/>
          <p:cNvSpPr/>
          <p:nvPr/>
        </p:nvSpPr>
        <p:spPr>
          <a:xfrm>
            <a:off x="8433129" y="4531961"/>
            <a:ext cx="609600" cy="601616"/>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E</a:t>
            </a:r>
            <a:endParaRPr lang="en-US" sz="2400" b="1" dirty="0"/>
          </a:p>
        </p:txBody>
      </p:sp>
      <p:sp>
        <p:nvSpPr>
          <p:cNvPr id="74" name="Oval 73"/>
          <p:cNvSpPr/>
          <p:nvPr/>
        </p:nvSpPr>
        <p:spPr>
          <a:xfrm>
            <a:off x="7010729" y="4531961"/>
            <a:ext cx="609600" cy="601616"/>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D</a:t>
            </a:r>
            <a:endParaRPr lang="en-US" sz="2400" b="1" dirty="0"/>
          </a:p>
        </p:txBody>
      </p:sp>
      <p:cxnSp>
        <p:nvCxnSpPr>
          <p:cNvPr id="75" name="Straight Connector 74"/>
          <p:cNvCxnSpPr>
            <a:stCxn id="51" idx="3"/>
            <a:endCxn id="52" idx="7"/>
          </p:cNvCxnSpPr>
          <p:nvPr/>
        </p:nvCxnSpPr>
        <p:spPr>
          <a:xfrm rot="5400000">
            <a:off x="7487414" y="1880499"/>
            <a:ext cx="1078631" cy="99134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76" name="Straight Connector 75"/>
          <p:cNvCxnSpPr>
            <a:stCxn id="51" idx="4"/>
            <a:endCxn id="53" idx="0"/>
          </p:cNvCxnSpPr>
          <p:nvPr/>
        </p:nvCxnSpPr>
        <p:spPr>
          <a:xfrm rot="5400000">
            <a:off x="8286718" y="2376158"/>
            <a:ext cx="902423" cy="211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77" name="Straight Connector 76"/>
          <p:cNvCxnSpPr>
            <a:stCxn id="51" idx="5"/>
            <a:endCxn id="71" idx="1"/>
          </p:cNvCxnSpPr>
          <p:nvPr/>
        </p:nvCxnSpPr>
        <p:spPr>
          <a:xfrm rot="16200000" flipH="1">
            <a:off x="8960614" y="1829699"/>
            <a:ext cx="1078631" cy="109294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78" name="Straight Connector 77"/>
          <p:cNvCxnSpPr>
            <a:stCxn id="53" idx="4"/>
          </p:cNvCxnSpPr>
          <p:nvPr/>
        </p:nvCxnSpPr>
        <p:spPr>
          <a:xfrm rot="5400000">
            <a:off x="8186448" y="3980467"/>
            <a:ext cx="1102962" cy="211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79" name="Straight Connector 78"/>
          <p:cNvCxnSpPr/>
          <p:nvPr/>
        </p:nvCxnSpPr>
        <p:spPr>
          <a:xfrm rot="5400000">
            <a:off x="6765107" y="3979422"/>
            <a:ext cx="1102962" cy="211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80" name="Straight Connector 79"/>
          <p:cNvCxnSpPr/>
          <p:nvPr/>
        </p:nvCxnSpPr>
        <p:spPr>
          <a:xfrm rot="5400000">
            <a:off x="9709389" y="3979422"/>
            <a:ext cx="1102962" cy="2117"/>
          </a:xfrm>
          <a:prstGeom prst="line">
            <a:avLst/>
          </a:prstGeom>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81" name="Straight Connector 80"/>
          <p:cNvCxnSpPr>
            <a:stCxn id="73" idx="4"/>
          </p:cNvCxnSpPr>
          <p:nvPr/>
        </p:nvCxnSpPr>
        <p:spPr>
          <a:xfrm rot="5400000">
            <a:off x="8286718" y="5584775"/>
            <a:ext cx="902423" cy="2117"/>
          </a:xfrm>
          <a:prstGeom prst="line">
            <a:avLst/>
          </a:prstGeom>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82" name="Straight Connector 81"/>
          <p:cNvCxnSpPr>
            <a:stCxn id="74" idx="5"/>
          </p:cNvCxnSpPr>
          <p:nvPr/>
        </p:nvCxnSpPr>
        <p:spPr>
          <a:xfrm rot="16200000" flipH="1">
            <a:off x="7487414" y="5089115"/>
            <a:ext cx="1078631" cy="991347"/>
          </a:xfrm>
          <a:prstGeom prst="line">
            <a:avLst/>
          </a:prstGeom>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83" name="Straight Connector 82"/>
          <p:cNvCxnSpPr>
            <a:stCxn id="72" idx="3"/>
          </p:cNvCxnSpPr>
          <p:nvPr/>
        </p:nvCxnSpPr>
        <p:spPr>
          <a:xfrm rot="5400000">
            <a:off x="8960614" y="5038315"/>
            <a:ext cx="1078631" cy="1092947"/>
          </a:xfrm>
          <a:prstGeom prst="line">
            <a:avLst/>
          </a:prstGeom>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84" name="TextBox 83"/>
          <p:cNvSpPr txBox="1"/>
          <p:nvPr/>
        </p:nvSpPr>
        <p:spPr>
          <a:xfrm>
            <a:off x="6967093" y="1654512"/>
            <a:ext cx="400526" cy="491849"/>
          </a:xfrm>
          <a:prstGeom prst="rect">
            <a:avLst/>
          </a:prstGeom>
          <a:noFill/>
        </p:spPr>
        <p:txBody>
          <a:bodyPr wrap="none" lIns="121332" tIns="60666" rIns="121332" bIns="60666" rtlCol="0">
            <a:spAutoFit/>
          </a:bodyPr>
          <a:lstStyle/>
          <a:p>
            <a:r>
              <a:rPr lang="en-US" sz="2400" b="1" dirty="0" smtClean="0"/>
              <a:t>1</a:t>
            </a:r>
            <a:endParaRPr lang="en-US" sz="2400" b="1" dirty="0"/>
          </a:p>
        </p:txBody>
      </p:sp>
      <p:pic>
        <p:nvPicPr>
          <p:cNvPr id="85" name="Picture 4" descr="Image result for curved left arrow image"/>
          <p:cNvPicPr>
            <a:picLocks noChangeAspect="1" noChangeArrowheads="1"/>
          </p:cNvPicPr>
          <p:nvPr/>
        </p:nvPicPr>
        <p:blipFill>
          <a:blip r:embed="rId2" cstate="print">
            <a:duotone>
              <a:prstClr val="black"/>
              <a:schemeClr val="accent5">
                <a:tint val="45000"/>
                <a:satMod val="400000"/>
              </a:schemeClr>
            </a:duotone>
            <a:extLst>
              <a:ext uri="{28A0092B-C50C-407E-A947-70E740481C1C}">
                <a14:useLocalDpi xmlns="" xmlns:a14="http://schemas.microsoft.com/office/drawing/2010/main" val="0"/>
              </a:ext>
            </a:extLst>
          </a:blip>
          <a:srcRect/>
          <a:stretch>
            <a:fillRect/>
          </a:stretch>
        </p:blipFill>
        <p:spPr bwMode="auto">
          <a:xfrm rot="14659466">
            <a:off x="7126217" y="1444567"/>
            <a:ext cx="997470" cy="1307545"/>
          </a:xfrm>
          <a:prstGeom prst="rect">
            <a:avLst/>
          </a:prstGeom>
          <a:noFill/>
          <a:extLst>
            <a:ext uri="{909E8E84-426E-40DD-AFC4-6F175D3DCCD1}">
              <a14:hiddenFill xmlns="" xmlns:a14="http://schemas.microsoft.com/office/drawing/2010/main">
                <a:solidFill>
                  <a:srgbClr val="FFFFFF"/>
                </a:solidFill>
              </a14:hiddenFill>
            </a:ext>
          </a:extLst>
        </p:spPr>
      </p:pic>
      <p:pic>
        <p:nvPicPr>
          <p:cNvPr id="86" name="Picture 4" descr="Image result for curved left arrow image"/>
          <p:cNvPicPr>
            <a:picLocks noChangeAspect="1" noChangeArrowheads="1"/>
          </p:cNvPicPr>
          <p:nvPr/>
        </p:nvPicPr>
        <p:blipFill>
          <a:blip r:embed="rId3" cstate="print">
            <a:duotone>
              <a:prstClr val="black"/>
              <a:schemeClr val="accent5">
                <a:tint val="45000"/>
                <a:satMod val="400000"/>
              </a:schemeClr>
            </a:duotone>
            <a:extLst>
              <a:ext uri="{28A0092B-C50C-407E-A947-70E740481C1C}">
                <a14:useLocalDpi xmlns="" xmlns:a14="http://schemas.microsoft.com/office/drawing/2010/main" val="0"/>
              </a:ext>
            </a:extLst>
          </a:blip>
          <a:srcRect/>
          <a:stretch>
            <a:fillRect/>
          </a:stretch>
        </p:blipFill>
        <p:spPr bwMode="auto">
          <a:xfrm rot="11881654">
            <a:off x="8231704" y="2104760"/>
            <a:ext cx="588572" cy="751458"/>
          </a:xfrm>
          <a:prstGeom prst="rect">
            <a:avLst/>
          </a:prstGeom>
          <a:noFill/>
          <a:extLst>
            <a:ext uri="{909E8E84-426E-40DD-AFC4-6F175D3DCCD1}">
              <a14:hiddenFill xmlns="" xmlns:a14="http://schemas.microsoft.com/office/drawing/2010/main">
                <a:solidFill>
                  <a:srgbClr val="FFFFFF"/>
                </a:solidFill>
              </a14:hiddenFill>
            </a:ext>
          </a:extLst>
        </p:spPr>
      </p:pic>
      <p:sp>
        <p:nvSpPr>
          <p:cNvPr id="87" name="TextBox 86"/>
          <p:cNvSpPr txBox="1"/>
          <p:nvPr/>
        </p:nvSpPr>
        <p:spPr>
          <a:xfrm>
            <a:off x="7925129" y="2225768"/>
            <a:ext cx="400526" cy="491849"/>
          </a:xfrm>
          <a:prstGeom prst="rect">
            <a:avLst/>
          </a:prstGeom>
          <a:noFill/>
        </p:spPr>
        <p:txBody>
          <a:bodyPr wrap="none" lIns="121332" tIns="60666" rIns="121332" bIns="60666" rtlCol="0">
            <a:spAutoFit/>
          </a:bodyPr>
          <a:lstStyle/>
          <a:p>
            <a:r>
              <a:rPr lang="en-US" sz="2400" b="1" dirty="0" smtClean="0"/>
              <a:t>2</a:t>
            </a:r>
            <a:endParaRPr lang="en-US" sz="2400" b="1" dirty="0"/>
          </a:p>
        </p:txBody>
      </p:sp>
      <p:sp>
        <p:nvSpPr>
          <p:cNvPr id="89" name="TextBox 88"/>
          <p:cNvSpPr txBox="1"/>
          <p:nvPr/>
        </p:nvSpPr>
        <p:spPr>
          <a:xfrm>
            <a:off x="10062881" y="1624153"/>
            <a:ext cx="400526" cy="491849"/>
          </a:xfrm>
          <a:prstGeom prst="rect">
            <a:avLst/>
          </a:prstGeom>
          <a:noFill/>
        </p:spPr>
        <p:txBody>
          <a:bodyPr wrap="none" lIns="121332" tIns="60666" rIns="121332" bIns="60666" rtlCol="0">
            <a:spAutoFit/>
          </a:bodyPr>
          <a:lstStyle/>
          <a:p>
            <a:r>
              <a:rPr lang="en-US" sz="2400" b="1" dirty="0" smtClean="0"/>
              <a:t>3</a:t>
            </a:r>
            <a:endParaRPr lang="en-US" sz="2400" b="1" dirty="0"/>
          </a:p>
        </p:txBody>
      </p:sp>
      <p:pic>
        <p:nvPicPr>
          <p:cNvPr id="90" name="Picture 4" descr="Image result for curved left arrow image"/>
          <p:cNvPicPr>
            <a:picLocks noChangeAspect="1" noChangeArrowheads="1"/>
          </p:cNvPicPr>
          <p:nvPr/>
        </p:nvPicPr>
        <p:blipFill>
          <a:blip r:embed="rId2" cstate="print">
            <a:duotone>
              <a:prstClr val="black"/>
              <a:schemeClr val="accent5">
                <a:tint val="45000"/>
                <a:satMod val="400000"/>
              </a:schemeClr>
            </a:duotone>
            <a:extLst>
              <a:ext uri="{28A0092B-C50C-407E-A947-70E740481C1C}">
                <a14:useLocalDpi xmlns="" xmlns:a14="http://schemas.microsoft.com/office/drawing/2010/main" val="0"/>
              </a:ext>
            </a:extLst>
          </a:blip>
          <a:srcRect/>
          <a:stretch>
            <a:fillRect/>
          </a:stretch>
        </p:blipFill>
        <p:spPr bwMode="auto">
          <a:xfrm rot="12384845">
            <a:off x="6473144" y="3282699"/>
            <a:ext cx="1010708" cy="1290419"/>
          </a:xfrm>
          <a:prstGeom prst="rect">
            <a:avLst/>
          </a:prstGeom>
          <a:noFill/>
          <a:extLst>
            <a:ext uri="{909E8E84-426E-40DD-AFC4-6F175D3DCCD1}">
              <a14:hiddenFill xmlns="" xmlns:a14="http://schemas.microsoft.com/office/drawing/2010/main">
                <a:solidFill>
                  <a:srgbClr val="FFFFFF"/>
                </a:solidFill>
              </a14:hiddenFill>
            </a:ext>
          </a:extLst>
        </p:spPr>
      </p:pic>
      <p:sp>
        <p:nvSpPr>
          <p:cNvPr id="91" name="TextBox 90"/>
          <p:cNvSpPr txBox="1"/>
          <p:nvPr/>
        </p:nvSpPr>
        <p:spPr>
          <a:xfrm>
            <a:off x="6401129" y="3344084"/>
            <a:ext cx="400526" cy="491849"/>
          </a:xfrm>
          <a:prstGeom prst="rect">
            <a:avLst/>
          </a:prstGeom>
          <a:noFill/>
        </p:spPr>
        <p:txBody>
          <a:bodyPr wrap="none" lIns="121332" tIns="60666" rIns="121332" bIns="60666" rtlCol="0">
            <a:spAutoFit/>
          </a:bodyPr>
          <a:lstStyle/>
          <a:p>
            <a:r>
              <a:rPr lang="en-US" sz="2400" b="1" dirty="0" smtClean="0"/>
              <a:t>4</a:t>
            </a:r>
            <a:endParaRPr lang="en-US" sz="2400" b="1" dirty="0"/>
          </a:p>
        </p:txBody>
      </p:sp>
      <p:sp>
        <p:nvSpPr>
          <p:cNvPr id="92" name="Oval 91"/>
          <p:cNvSpPr/>
          <p:nvPr/>
        </p:nvSpPr>
        <p:spPr>
          <a:xfrm>
            <a:off x="8433129" y="6036000"/>
            <a:ext cx="609600" cy="601616"/>
          </a:xfrm>
          <a:prstGeom prst="ellipse">
            <a:avLst/>
          </a:prstGeom>
          <a:solidFill>
            <a:schemeClr val="tx1"/>
          </a:solidFill>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G</a:t>
            </a:r>
            <a:endParaRPr lang="en-US" sz="2400" b="1" dirty="0"/>
          </a:p>
        </p:txBody>
      </p:sp>
      <p:pic>
        <p:nvPicPr>
          <p:cNvPr id="93" name="Picture 4" descr="Image result for curved left arrow image"/>
          <p:cNvPicPr>
            <a:picLocks noChangeAspect="1" noChangeArrowheads="1"/>
          </p:cNvPicPr>
          <p:nvPr/>
        </p:nvPicPr>
        <p:blipFill>
          <a:blip r:embed="rId2" cstate="print">
            <a:duotone>
              <a:prstClr val="black"/>
              <a:schemeClr val="accent5">
                <a:tint val="45000"/>
                <a:satMod val="400000"/>
              </a:schemeClr>
            </a:duotone>
            <a:extLst>
              <a:ext uri="{28A0092B-C50C-407E-A947-70E740481C1C}">
                <a14:useLocalDpi xmlns="" xmlns:a14="http://schemas.microsoft.com/office/drawing/2010/main" val="0"/>
              </a:ext>
            </a:extLst>
          </a:blip>
          <a:srcRect/>
          <a:stretch>
            <a:fillRect/>
          </a:stretch>
        </p:blipFill>
        <p:spPr bwMode="auto">
          <a:xfrm rot="12384845">
            <a:off x="7880227" y="3447376"/>
            <a:ext cx="945687" cy="1207404"/>
          </a:xfrm>
          <a:prstGeom prst="rect">
            <a:avLst/>
          </a:prstGeom>
          <a:noFill/>
          <a:extLst>
            <a:ext uri="{909E8E84-426E-40DD-AFC4-6F175D3DCCD1}">
              <a14:hiddenFill xmlns="" xmlns:a14="http://schemas.microsoft.com/office/drawing/2010/main">
                <a:solidFill>
                  <a:srgbClr val="FFFFFF"/>
                </a:solidFill>
              </a14:hiddenFill>
            </a:ext>
          </a:extLst>
        </p:spPr>
      </p:pic>
      <p:sp>
        <p:nvSpPr>
          <p:cNvPr id="94" name="TextBox 93"/>
          <p:cNvSpPr txBox="1"/>
          <p:nvPr/>
        </p:nvSpPr>
        <p:spPr>
          <a:xfrm>
            <a:off x="7925129" y="3344084"/>
            <a:ext cx="400526" cy="491849"/>
          </a:xfrm>
          <a:prstGeom prst="rect">
            <a:avLst/>
          </a:prstGeom>
          <a:noFill/>
        </p:spPr>
        <p:txBody>
          <a:bodyPr wrap="none" lIns="121332" tIns="60666" rIns="121332" bIns="60666" rtlCol="0">
            <a:spAutoFit/>
          </a:bodyPr>
          <a:lstStyle/>
          <a:p>
            <a:r>
              <a:rPr lang="en-US" sz="2400" b="1" dirty="0" smtClean="0"/>
              <a:t>5</a:t>
            </a:r>
            <a:endParaRPr lang="en-US" sz="2400" b="1" dirty="0"/>
          </a:p>
        </p:txBody>
      </p:sp>
      <p:pic>
        <p:nvPicPr>
          <p:cNvPr id="95" name="Picture 4" descr="Image result for curved left arrow image"/>
          <p:cNvPicPr>
            <a:picLocks noChangeAspect="1" noChangeArrowheads="1"/>
          </p:cNvPicPr>
          <p:nvPr/>
        </p:nvPicPr>
        <p:blipFill>
          <a:blip r:embed="rId2" cstate="print">
            <a:duotone>
              <a:prstClr val="black"/>
              <a:schemeClr val="accent5">
                <a:tint val="45000"/>
                <a:satMod val="400000"/>
              </a:schemeClr>
            </a:duotone>
            <a:extLst>
              <a:ext uri="{28A0092B-C50C-407E-A947-70E740481C1C}">
                <a14:useLocalDpi xmlns="" xmlns:a14="http://schemas.microsoft.com/office/drawing/2010/main" val="0"/>
              </a:ext>
            </a:extLst>
          </a:blip>
          <a:srcRect/>
          <a:stretch>
            <a:fillRect/>
          </a:stretch>
        </p:blipFill>
        <p:spPr bwMode="auto">
          <a:xfrm rot="17551776" flipV="1">
            <a:off x="9165550" y="1390119"/>
            <a:ext cx="997816" cy="1367093"/>
          </a:xfrm>
          <a:prstGeom prst="rect">
            <a:avLst/>
          </a:prstGeom>
          <a:noFill/>
          <a:extLst>
            <a:ext uri="{909E8E84-426E-40DD-AFC4-6F175D3DCCD1}">
              <a14:hiddenFill xmlns="" xmlns:a14="http://schemas.microsoft.com/office/drawing/2010/main">
                <a:solidFill>
                  <a:srgbClr val="FFFFFF"/>
                </a:solidFill>
              </a14:hiddenFill>
            </a:ext>
          </a:extLst>
        </p:spPr>
      </p:pic>
      <p:sp>
        <p:nvSpPr>
          <p:cNvPr id="34" name="TextBox 33">
            <a:extLst>
              <a:ext uri="{FF2B5EF4-FFF2-40B4-BE49-F238E27FC236}">
                <a16:creationId xmlns="" xmlns:a16="http://schemas.microsoft.com/office/drawing/2014/main" id="{AA635DAA-35C4-4438-9D75-515C2C193139}"/>
              </a:ext>
            </a:extLst>
          </p:cNvPr>
          <p:cNvSpPr txBox="1"/>
          <p:nvPr/>
        </p:nvSpPr>
        <p:spPr>
          <a:xfrm>
            <a:off x="526224" y="769163"/>
            <a:ext cx="11136326" cy="830997"/>
          </a:xfrm>
          <a:prstGeom prst="rect">
            <a:avLst/>
          </a:prstGeom>
          <a:noFill/>
        </p:spPr>
        <p:txBody>
          <a:bodyPr wrap="square" rtlCol="0">
            <a:spAutoFit/>
          </a:bodyPr>
          <a:lstStyle/>
          <a:p>
            <a:r>
              <a:rPr lang="en-US" sz="4800" b="1" dirty="0" smtClean="0">
                <a:latin typeface="Nunito Sans" panose="00000500000000000000" pitchFamily="2" charset="0"/>
              </a:rPr>
              <a:t>Breadth First Search</a:t>
            </a:r>
            <a:endParaRPr lang="en-US" sz="4500" b="1" dirty="0">
              <a:latin typeface="Nunito Sans" panose="00000500000000000000" pitchFamily="2" charset="0"/>
            </a:endParaRPr>
          </a:p>
        </p:txBody>
      </p:sp>
      <p:sp>
        <p:nvSpPr>
          <p:cNvPr id="35" name="Rectangle 34">
            <a:extLst>
              <a:ext uri="{FF2B5EF4-FFF2-40B4-BE49-F238E27FC236}">
                <a16:creationId xmlns=""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Content Placeholder 2"/>
          <p:cNvSpPr txBox="1">
            <a:spLocks/>
          </p:cNvSpPr>
          <p:nvPr/>
        </p:nvSpPr>
        <p:spPr>
          <a:xfrm>
            <a:off x="711200" y="1523884"/>
            <a:ext cx="4884734" cy="4525963"/>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(BFS) algorithm traverses a graph in a breadth ward motion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Uses a queue to remember to get the next vertex to start a search, when a dead end occurs in any iteration.</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37" name="Picture 36"/>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Oval 47"/>
          <p:cNvSpPr/>
          <p:nvPr/>
        </p:nvSpPr>
        <p:spPr>
          <a:xfrm>
            <a:off x="8433129" y="1323345"/>
            <a:ext cx="609600" cy="601616"/>
          </a:xfrm>
          <a:prstGeom prst="ellipse">
            <a:avLst/>
          </a:prstGeom>
          <a:solidFill>
            <a:schemeClr val="tx1"/>
          </a:solidFill>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S</a:t>
            </a:r>
            <a:endParaRPr lang="en-US" sz="2400" b="1" dirty="0"/>
          </a:p>
        </p:txBody>
      </p:sp>
      <p:sp>
        <p:nvSpPr>
          <p:cNvPr id="49" name="Oval 48"/>
          <p:cNvSpPr/>
          <p:nvPr/>
        </p:nvSpPr>
        <p:spPr>
          <a:xfrm>
            <a:off x="7010729" y="2827384"/>
            <a:ext cx="609600" cy="601616"/>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A</a:t>
            </a:r>
            <a:endParaRPr lang="en-US" sz="2400" b="1" dirty="0"/>
          </a:p>
        </p:txBody>
      </p:sp>
      <p:sp>
        <p:nvSpPr>
          <p:cNvPr id="50" name="Oval 49"/>
          <p:cNvSpPr/>
          <p:nvPr/>
        </p:nvSpPr>
        <p:spPr>
          <a:xfrm>
            <a:off x="8433129" y="2827384"/>
            <a:ext cx="609600" cy="601616"/>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B</a:t>
            </a:r>
            <a:endParaRPr lang="en-US" sz="2400" b="1" dirty="0"/>
          </a:p>
        </p:txBody>
      </p:sp>
      <p:sp>
        <p:nvSpPr>
          <p:cNvPr id="51" name="Oval 50"/>
          <p:cNvSpPr/>
          <p:nvPr/>
        </p:nvSpPr>
        <p:spPr>
          <a:xfrm>
            <a:off x="9957129" y="2827384"/>
            <a:ext cx="609600" cy="601616"/>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C</a:t>
            </a:r>
            <a:endParaRPr lang="en-US" sz="2400" b="1" dirty="0"/>
          </a:p>
        </p:txBody>
      </p:sp>
      <p:sp>
        <p:nvSpPr>
          <p:cNvPr id="52" name="Oval 51"/>
          <p:cNvSpPr/>
          <p:nvPr/>
        </p:nvSpPr>
        <p:spPr>
          <a:xfrm>
            <a:off x="9957129" y="4531961"/>
            <a:ext cx="609600" cy="601616"/>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F</a:t>
            </a:r>
            <a:endParaRPr lang="en-US" sz="2400" b="1" dirty="0"/>
          </a:p>
        </p:txBody>
      </p:sp>
      <p:sp>
        <p:nvSpPr>
          <p:cNvPr id="53" name="Oval 52"/>
          <p:cNvSpPr/>
          <p:nvPr/>
        </p:nvSpPr>
        <p:spPr>
          <a:xfrm>
            <a:off x="8433129" y="4531961"/>
            <a:ext cx="609600" cy="601616"/>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E</a:t>
            </a:r>
            <a:endParaRPr lang="en-US" sz="2400" b="1" dirty="0"/>
          </a:p>
        </p:txBody>
      </p:sp>
      <p:sp>
        <p:nvSpPr>
          <p:cNvPr id="71" name="Oval 70"/>
          <p:cNvSpPr/>
          <p:nvPr/>
        </p:nvSpPr>
        <p:spPr>
          <a:xfrm>
            <a:off x="7010729" y="4531961"/>
            <a:ext cx="609600" cy="601616"/>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D</a:t>
            </a:r>
            <a:endParaRPr lang="en-US" sz="2400" b="1" dirty="0"/>
          </a:p>
        </p:txBody>
      </p:sp>
      <p:cxnSp>
        <p:nvCxnSpPr>
          <p:cNvPr id="72" name="Straight Connector 71"/>
          <p:cNvCxnSpPr>
            <a:stCxn id="48" idx="3"/>
            <a:endCxn id="49" idx="7"/>
          </p:cNvCxnSpPr>
          <p:nvPr/>
        </p:nvCxnSpPr>
        <p:spPr>
          <a:xfrm rot="5400000">
            <a:off x="7487414" y="1880499"/>
            <a:ext cx="1078631" cy="99134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73" name="Straight Connector 72"/>
          <p:cNvCxnSpPr>
            <a:stCxn id="48" idx="4"/>
            <a:endCxn id="50" idx="0"/>
          </p:cNvCxnSpPr>
          <p:nvPr/>
        </p:nvCxnSpPr>
        <p:spPr>
          <a:xfrm rot="5400000">
            <a:off x="8286718" y="2376158"/>
            <a:ext cx="902423" cy="211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74" name="Straight Connector 73"/>
          <p:cNvCxnSpPr>
            <a:stCxn id="48" idx="5"/>
            <a:endCxn id="51" idx="1"/>
          </p:cNvCxnSpPr>
          <p:nvPr/>
        </p:nvCxnSpPr>
        <p:spPr>
          <a:xfrm rot="16200000" flipH="1">
            <a:off x="8960614" y="1829699"/>
            <a:ext cx="1078631" cy="109294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75" name="Straight Connector 74"/>
          <p:cNvCxnSpPr>
            <a:stCxn id="50" idx="4"/>
          </p:cNvCxnSpPr>
          <p:nvPr/>
        </p:nvCxnSpPr>
        <p:spPr>
          <a:xfrm rot="5400000">
            <a:off x="8186448" y="3980467"/>
            <a:ext cx="1102962" cy="211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76" name="Straight Connector 75"/>
          <p:cNvCxnSpPr/>
          <p:nvPr/>
        </p:nvCxnSpPr>
        <p:spPr>
          <a:xfrm rot="5400000">
            <a:off x="6765107" y="3979422"/>
            <a:ext cx="1102962" cy="211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77" name="Straight Connector 76"/>
          <p:cNvCxnSpPr/>
          <p:nvPr/>
        </p:nvCxnSpPr>
        <p:spPr>
          <a:xfrm rot="5400000">
            <a:off x="9709389" y="3979422"/>
            <a:ext cx="1102962" cy="211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78" name="Straight Connector 77"/>
          <p:cNvCxnSpPr>
            <a:stCxn id="53" idx="4"/>
          </p:cNvCxnSpPr>
          <p:nvPr/>
        </p:nvCxnSpPr>
        <p:spPr>
          <a:xfrm rot="5400000">
            <a:off x="8286718" y="5584775"/>
            <a:ext cx="902423" cy="2117"/>
          </a:xfrm>
          <a:prstGeom prst="line">
            <a:avLst/>
          </a:prstGeom>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79" name="Straight Connector 78"/>
          <p:cNvCxnSpPr>
            <a:stCxn id="71" idx="5"/>
          </p:cNvCxnSpPr>
          <p:nvPr/>
        </p:nvCxnSpPr>
        <p:spPr>
          <a:xfrm rot="16200000" flipH="1">
            <a:off x="7487414" y="5089115"/>
            <a:ext cx="1078631" cy="991347"/>
          </a:xfrm>
          <a:prstGeom prst="line">
            <a:avLst/>
          </a:prstGeom>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80" name="Straight Connector 79"/>
          <p:cNvCxnSpPr>
            <a:stCxn id="52" idx="3"/>
          </p:cNvCxnSpPr>
          <p:nvPr/>
        </p:nvCxnSpPr>
        <p:spPr>
          <a:xfrm rot="5400000">
            <a:off x="8960614" y="5038315"/>
            <a:ext cx="1078631" cy="1092947"/>
          </a:xfrm>
          <a:prstGeom prst="line">
            <a:avLst/>
          </a:prstGeom>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81" name="TextBox 80"/>
          <p:cNvSpPr txBox="1"/>
          <p:nvPr/>
        </p:nvSpPr>
        <p:spPr>
          <a:xfrm>
            <a:off x="6967093" y="1654512"/>
            <a:ext cx="400526" cy="491849"/>
          </a:xfrm>
          <a:prstGeom prst="rect">
            <a:avLst/>
          </a:prstGeom>
          <a:noFill/>
        </p:spPr>
        <p:txBody>
          <a:bodyPr wrap="none" lIns="121332" tIns="60666" rIns="121332" bIns="60666" rtlCol="0">
            <a:spAutoFit/>
          </a:bodyPr>
          <a:lstStyle/>
          <a:p>
            <a:r>
              <a:rPr lang="en-US" sz="2400" b="1" dirty="0" smtClean="0"/>
              <a:t>1</a:t>
            </a:r>
            <a:endParaRPr lang="en-US" sz="2400" b="1" dirty="0"/>
          </a:p>
        </p:txBody>
      </p:sp>
      <p:pic>
        <p:nvPicPr>
          <p:cNvPr id="82" name="Picture 4" descr="Image result for curved left arrow image"/>
          <p:cNvPicPr>
            <a:picLocks noChangeAspect="1" noChangeArrowheads="1"/>
          </p:cNvPicPr>
          <p:nvPr/>
        </p:nvPicPr>
        <p:blipFill>
          <a:blip r:embed="rId2" cstate="print">
            <a:duotone>
              <a:prstClr val="black"/>
              <a:schemeClr val="accent5">
                <a:tint val="45000"/>
                <a:satMod val="400000"/>
              </a:schemeClr>
            </a:duotone>
            <a:extLst>
              <a:ext uri="{28A0092B-C50C-407E-A947-70E740481C1C}">
                <a14:useLocalDpi xmlns="" xmlns:a14="http://schemas.microsoft.com/office/drawing/2010/main" val="0"/>
              </a:ext>
            </a:extLst>
          </a:blip>
          <a:srcRect/>
          <a:stretch>
            <a:fillRect/>
          </a:stretch>
        </p:blipFill>
        <p:spPr bwMode="auto">
          <a:xfrm rot="14659466">
            <a:off x="7126217" y="1444567"/>
            <a:ext cx="997470" cy="1307545"/>
          </a:xfrm>
          <a:prstGeom prst="rect">
            <a:avLst/>
          </a:prstGeom>
          <a:noFill/>
          <a:extLst>
            <a:ext uri="{909E8E84-426E-40DD-AFC4-6F175D3DCCD1}">
              <a14:hiddenFill xmlns="" xmlns:a14="http://schemas.microsoft.com/office/drawing/2010/main">
                <a:solidFill>
                  <a:srgbClr val="FFFFFF"/>
                </a:solidFill>
              </a14:hiddenFill>
            </a:ext>
          </a:extLst>
        </p:spPr>
      </p:pic>
      <p:pic>
        <p:nvPicPr>
          <p:cNvPr id="83" name="Picture 4" descr="Image result for curved left arrow image"/>
          <p:cNvPicPr>
            <a:picLocks noChangeAspect="1" noChangeArrowheads="1"/>
          </p:cNvPicPr>
          <p:nvPr/>
        </p:nvPicPr>
        <p:blipFill>
          <a:blip r:embed="rId3" cstate="print">
            <a:duotone>
              <a:prstClr val="black"/>
              <a:schemeClr val="accent5">
                <a:tint val="45000"/>
                <a:satMod val="400000"/>
              </a:schemeClr>
            </a:duotone>
            <a:extLst>
              <a:ext uri="{28A0092B-C50C-407E-A947-70E740481C1C}">
                <a14:useLocalDpi xmlns="" xmlns:a14="http://schemas.microsoft.com/office/drawing/2010/main" val="0"/>
              </a:ext>
            </a:extLst>
          </a:blip>
          <a:srcRect/>
          <a:stretch>
            <a:fillRect/>
          </a:stretch>
        </p:blipFill>
        <p:spPr bwMode="auto">
          <a:xfrm rot="11881654">
            <a:off x="8231704" y="2104760"/>
            <a:ext cx="588572" cy="751458"/>
          </a:xfrm>
          <a:prstGeom prst="rect">
            <a:avLst/>
          </a:prstGeom>
          <a:noFill/>
          <a:extLst>
            <a:ext uri="{909E8E84-426E-40DD-AFC4-6F175D3DCCD1}">
              <a14:hiddenFill xmlns="" xmlns:a14="http://schemas.microsoft.com/office/drawing/2010/main">
                <a:solidFill>
                  <a:srgbClr val="FFFFFF"/>
                </a:solidFill>
              </a14:hiddenFill>
            </a:ext>
          </a:extLst>
        </p:spPr>
      </p:pic>
      <p:sp>
        <p:nvSpPr>
          <p:cNvPr id="84" name="TextBox 83"/>
          <p:cNvSpPr txBox="1"/>
          <p:nvPr/>
        </p:nvSpPr>
        <p:spPr>
          <a:xfrm>
            <a:off x="7925129" y="2225768"/>
            <a:ext cx="400526" cy="491849"/>
          </a:xfrm>
          <a:prstGeom prst="rect">
            <a:avLst/>
          </a:prstGeom>
          <a:noFill/>
        </p:spPr>
        <p:txBody>
          <a:bodyPr wrap="none" lIns="121332" tIns="60666" rIns="121332" bIns="60666" rtlCol="0">
            <a:spAutoFit/>
          </a:bodyPr>
          <a:lstStyle/>
          <a:p>
            <a:r>
              <a:rPr lang="en-US" sz="2400" b="1" dirty="0" smtClean="0"/>
              <a:t>2</a:t>
            </a:r>
            <a:endParaRPr lang="en-US" sz="2400" b="1" dirty="0"/>
          </a:p>
        </p:txBody>
      </p:sp>
      <p:sp>
        <p:nvSpPr>
          <p:cNvPr id="85" name="TextBox 84"/>
          <p:cNvSpPr txBox="1"/>
          <p:nvPr/>
        </p:nvSpPr>
        <p:spPr>
          <a:xfrm>
            <a:off x="10062881" y="1624153"/>
            <a:ext cx="400526" cy="491849"/>
          </a:xfrm>
          <a:prstGeom prst="rect">
            <a:avLst/>
          </a:prstGeom>
          <a:noFill/>
        </p:spPr>
        <p:txBody>
          <a:bodyPr wrap="none" lIns="121332" tIns="60666" rIns="121332" bIns="60666" rtlCol="0">
            <a:spAutoFit/>
          </a:bodyPr>
          <a:lstStyle/>
          <a:p>
            <a:r>
              <a:rPr lang="en-US" sz="2400" b="1" dirty="0" smtClean="0"/>
              <a:t>3</a:t>
            </a:r>
            <a:endParaRPr lang="en-US" sz="2400" b="1" dirty="0"/>
          </a:p>
        </p:txBody>
      </p:sp>
      <p:sp>
        <p:nvSpPr>
          <p:cNvPr id="86" name="TextBox 85"/>
          <p:cNvSpPr txBox="1"/>
          <p:nvPr/>
        </p:nvSpPr>
        <p:spPr>
          <a:xfrm>
            <a:off x="6401129" y="3344084"/>
            <a:ext cx="400526" cy="491849"/>
          </a:xfrm>
          <a:prstGeom prst="rect">
            <a:avLst/>
          </a:prstGeom>
          <a:noFill/>
        </p:spPr>
        <p:txBody>
          <a:bodyPr wrap="none" lIns="121332" tIns="60666" rIns="121332" bIns="60666" rtlCol="0">
            <a:spAutoFit/>
          </a:bodyPr>
          <a:lstStyle/>
          <a:p>
            <a:r>
              <a:rPr lang="en-US" sz="2400" b="1" dirty="0" smtClean="0"/>
              <a:t>4</a:t>
            </a:r>
            <a:endParaRPr lang="en-US" sz="2400" b="1" dirty="0"/>
          </a:p>
        </p:txBody>
      </p:sp>
      <p:sp>
        <p:nvSpPr>
          <p:cNvPr id="87" name="Oval 86"/>
          <p:cNvSpPr/>
          <p:nvPr/>
        </p:nvSpPr>
        <p:spPr>
          <a:xfrm>
            <a:off x="8433129" y="6036000"/>
            <a:ext cx="609600" cy="601616"/>
          </a:xfrm>
          <a:prstGeom prst="ellipse">
            <a:avLst/>
          </a:prstGeom>
          <a:solidFill>
            <a:schemeClr val="tx1"/>
          </a:solidFill>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G</a:t>
            </a:r>
            <a:endParaRPr lang="en-US" sz="2400" b="1" dirty="0"/>
          </a:p>
        </p:txBody>
      </p:sp>
      <p:pic>
        <p:nvPicPr>
          <p:cNvPr id="88" name="Picture 4" descr="Image result for curved left arrow image"/>
          <p:cNvPicPr>
            <a:picLocks noChangeAspect="1" noChangeArrowheads="1"/>
          </p:cNvPicPr>
          <p:nvPr/>
        </p:nvPicPr>
        <p:blipFill>
          <a:blip r:embed="rId2" cstate="print">
            <a:duotone>
              <a:prstClr val="black"/>
              <a:schemeClr val="accent5">
                <a:tint val="45000"/>
                <a:satMod val="400000"/>
              </a:schemeClr>
            </a:duotone>
            <a:extLst>
              <a:ext uri="{28A0092B-C50C-407E-A947-70E740481C1C}">
                <a14:useLocalDpi xmlns="" xmlns:a14="http://schemas.microsoft.com/office/drawing/2010/main" val="0"/>
              </a:ext>
            </a:extLst>
          </a:blip>
          <a:srcRect/>
          <a:stretch>
            <a:fillRect/>
          </a:stretch>
        </p:blipFill>
        <p:spPr bwMode="auto">
          <a:xfrm rot="12384845">
            <a:off x="7880227" y="3447376"/>
            <a:ext cx="945687" cy="1207404"/>
          </a:xfrm>
          <a:prstGeom prst="rect">
            <a:avLst/>
          </a:prstGeom>
          <a:noFill/>
          <a:extLst>
            <a:ext uri="{909E8E84-426E-40DD-AFC4-6F175D3DCCD1}">
              <a14:hiddenFill xmlns="" xmlns:a14="http://schemas.microsoft.com/office/drawing/2010/main">
                <a:solidFill>
                  <a:srgbClr val="FFFFFF"/>
                </a:solidFill>
              </a14:hiddenFill>
            </a:ext>
          </a:extLst>
        </p:spPr>
      </p:pic>
      <p:sp>
        <p:nvSpPr>
          <p:cNvPr id="89" name="TextBox 88"/>
          <p:cNvSpPr txBox="1"/>
          <p:nvPr/>
        </p:nvSpPr>
        <p:spPr>
          <a:xfrm>
            <a:off x="7925129" y="3344084"/>
            <a:ext cx="400526" cy="491849"/>
          </a:xfrm>
          <a:prstGeom prst="rect">
            <a:avLst/>
          </a:prstGeom>
          <a:noFill/>
        </p:spPr>
        <p:txBody>
          <a:bodyPr wrap="none" lIns="121332" tIns="60666" rIns="121332" bIns="60666" rtlCol="0">
            <a:spAutoFit/>
          </a:bodyPr>
          <a:lstStyle/>
          <a:p>
            <a:r>
              <a:rPr lang="en-US" sz="2400" b="1" dirty="0" smtClean="0"/>
              <a:t>5</a:t>
            </a:r>
            <a:endParaRPr lang="en-US" sz="2400" b="1" dirty="0"/>
          </a:p>
        </p:txBody>
      </p:sp>
      <p:pic>
        <p:nvPicPr>
          <p:cNvPr id="90" name="Picture 4" descr="Image result for curved left arrow image"/>
          <p:cNvPicPr>
            <a:picLocks noChangeAspect="1" noChangeArrowheads="1"/>
          </p:cNvPicPr>
          <p:nvPr/>
        </p:nvPicPr>
        <p:blipFill>
          <a:blip r:embed="rId2" cstate="print">
            <a:duotone>
              <a:prstClr val="black"/>
              <a:schemeClr val="accent5">
                <a:tint val="45000"/>
                <a:satMod val="400000"/>
              </a:schemeClr>
            </a:duotone>
            <a:extLst>
              <a:ext uri="{28A0092B-C50C-407E-A947-70E740481C1C}">
                <a14:useLocalDpi xmlns="" xmlns:a14="http://schemas.microsoft.com/office/drawing/2010/main" val="0"/>
              </a:ext>
            </a:extLst>
          </a:blip>
          <a:srcRect/>
          <a:stretch>
            <a:fillRect/>
          </a:stretch>
        </p:blipFill>
        <p:spPr bwMode="auto">
          <a:xfrm rot="17551776" flipV="1">
            <a:off x="9165550" y="1390119"/>
            <a:ext cx="997816" cy="1367093"/>
          </a:xfrm>
          <a:prstGeom prst="rect">
            <a:avLst/>
          </a:prstGeom>
          <a:noFill/>
          <a:extLst>
            <a:ext uri="{909E8E84-426E-40DD-AFC4-6F175D3DCCD1}">
              <a14:hiddenFill xmlns="" xmlns:a14="http://schemas.microsoft.com/office/drawing/2010/main">
                <a:solidFill>
                  <a:srgbClr val="FFFFFF"/>
                </a:solidFill>
              </a14:hiddenFill>
            </a:ext>
          </a:extLst>
        </p:spPr>
      </p:pic>
      <p:pic>
        <p:nvPicPr>
          <p:cNvPr id="91" name="Picture 4" descr="Image result for curved left arrow image"/>
          <p:cNvPicPr>
            <a:picLocks noChangeAspect="1" noChangeArrowheads="1"/>
          </p:cNvPicPr>
          <p:nvPr/>
        </p:nvPicPr>
        <p:blipFill>
          <a:blip r:embed="rId2" cstate="print">
            <a:duotone>
              <a:prstClr val="black"/>
              <a:schemeClr val="accent5">
                <a:tint val="45000"/>
                <a:satMod val="400000"/>
              </a:schemeClr>
            </a:duotone>
            <a:extLst>
              <a:ext uri="{28A0092B-C50C-407E-A947-70E740481C1C}">
                <a14:useLocalDpi xmlns="" xmlns:a14="http://schemas.microsoft.com/office/drawing/2010/main" val="0"/>
              </a:ext>
            </a:extLst>
          </a:blip>
          <a:srcRect/>
          <a:stretch>
            <a:fillRect/>
          </a:stretch>
        </p:blipFill>
        <p:spPr bwMode="auto">
          <a:xfrm rot="12384845">
            <a:off x="6473144" y="3282699"/>
            <a:ext cx="1010708" cy="1290419"/>
          </a:xfrm>
          <a:prstGeom prst="rect">
            <a:avLst/>
          </a:prstGeom>
          <a:noFill/>
          <a:extLst>
            <a:ext uri="{909E8E84-426E-40DD-AFC4-6F175D3DCCD1}">
              <a14:hiddenFill xmlns="" xmlns:a14="http://schemas.microsoft.com/office/drawing/2010/main">
                <a:solidFill>
                  <a:srgbClr val="FFFFFF"/>
                </a:solidFill>
              </a14:hiddenFill>
            </a:ext>
          </a:extLst>
        </p:spPr>
      </p:pic>
      <p:pic>
        <p:nvPicPr>
          <p:cNvPr id="92" name="Picture 4" descr="Image result for curved left arrow image"/>
          <p:cNvPicPr>
            <a:picLocks noChangeAspect="1" noChangeArrowheads="1"/>
          </p:cNvPicPr>
          <p:nvPr/>
        </p:nvPicPr>
        <p:blipFill>
          <a:blip r:embed="rId2" cstate="print">
            <a:duotone>
              <a:prstClr val="black"/>
              <a:schemeClr val="accent5">
                <a:tint val="45000"/>
                <a:satMod val="400000"/>
              </a:schemeClr>
            </a:duotone>
            <a:extLst>
              <a:ext uri="{28A0092B-C50C-407E-A947-70E740481C1C}">
                <a14:useLocalDpi xmlns="" xmlns:a14="http://schemas.microsoft.com/office/drawing/2010/main" val="0"/>
              </a:ext>
            </a:extLst>
          </a:blip>
          <a:srcRect/>
          <a:stretch>
            <a:fillRect/>
          </a:stretch>
        </p:blipFill>
        <p:spPr bwMode="auto">
          <a:xfrm rot="9186708" flipH="1">
            <a:off x="10157623" y="3410793"/>
            <a:ext cx="979287" cy="1250302"/>
          </a:xfrm>
          <a:prstGeom prst="rect">
            <a:avLst/>
          </a:prstGeom>
          <a:noFill/>
          <a:extLst>
            <a:ext uri="{909E8E84-426E-40DD-AFC4-6F175D3DCCD1}">
              <a14:hiddenFill xmlns="" xmlns:a14="http://schemas.microsoft.com/office/drawing/2010/main">
                <a:solidFill>
                  <a:srgbClr val="FFFFFF"/>
                </a:solidFill>
              </a14:hiddenFill>
            </a:ext>
          </a:extLst>
        </p:spPr>
      </p:pic>
      <p:sp>
        <p:nvSpPr>
          <p:cNvPr id="93" name="TextBox 92"/>
          <p:cNvSpPr txBox="1"/>
          <p:nvPr/>
        </p:nvSpPr>
        <p:spPr>
          <a:xfrm>
            <a:off x="10769929" y="3344084"/>
            <a:ext cx="400526" cy="491849"/>
          </a:xfrm>
          <a:prstGeom prst="rect">
            <a:avLst/>
          </a:prstGeom>
          <a:noFill/>
        </p:spPr>
        <p:txBody>
          <a:bodyPr wrap="none" lIns="121332" tIns="60666" rIns="121332" bIns="60666" rtlCol="0">
            <a:spAutoFit/>
          </a:bodyPr>
          <a:lstStyle/>
          <a:p>
            <a:r>
              <a:rPr lang="en-US" sz="2400" b="1" dirty="0" smtClean="0"/>
              <a:t>6</a:t>
            </a:r>
            <a:endParaRPr lang="en-US" sz="2400" b="1" dirty="0"/>
          </a:p>
        </p:txBody>
      </p:sp>
      <p:sp>
        <p:nvSpPr>
          <p:cNvPr id="39" name="TextBox 38">
            <a:extLst>
              <a:ext uri="{FF2B5EF4-FFF2-40B4-BE49-F238E27FC236}">
                <a16:creationId xmlns="" xmlns:a16="http://schemas.microsoft.com/office/drawing/2014/main" id="{AA635DAA-35C4-4438-9D75-515C2C193139}"/>
              </a:ext>
            </a:extLst>
          </p:cNvPr>
          <p:cNvSpPr txBox="1"/>
          <p:nvPr/>
        </p:nvSpPr>
        <p:spPr>
          <a:xfrm>
            <a:off x="526224" y="769163"/>
            <a:ext cx="11136326" cy="830997"/>
          </a:xfrm>
          <a:prstGeom prst="rect">
            <a:avLst/>
          </a:prstGeom>
          <a:noFill/>
        </p:spPr>
        <p:txBody>
          <a:bodyPr wrap="square" rtlCol="0">
            <a:spAutoFit/>
          </a:bodyPr>
          <a:lstStyle/>
          <a:p>
            <a:r>
              <a:rPr lang="en-US" sz="4800" b="1" dirty="0" smtClean="0">
                <a:latin typeface="Nunito Sans" panose="00000500000000000000" pitchFamily="2" charset="0"/>
              </a:rPr>
              <a:t>Breadth First Search</a:t>
            </a:r>
            <a:endParaRPr lang="en-US" sz="4500" b="1" dirty="0">
              <a:latin typeface="Nunito Sans" panose="00000500000000000000" pitchFamily="2" charset="0"/>
            </a:endParaRPr>
          </a:p>
        </p:txBody>
      </p:sp>
      <p:sp>
        <p:nvSpPr>
          <p:cNvPr id="40" name="Rectangle 39">
            <a:extLst>
              <a:ext uri="{FF2B5EF4-FFF2-40B4-BE49-F238E27FC236}">
                <a16:creationId xmlns=""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ontent Placeholder 2"/>
          <p:cNvSpPr txBox="1">
            <a:spLocks/>
          </p:cNvSpPr>
          <p:nvPr/>
        </p:nvSpPr>
        <p:spPr>
          <a:xfrm>
            <a:off x="711200" y="1523884"/>
            <a:ext cx="4884734" cy="4525963"/>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(BFS) algorithm traverses a graph in a breadth ward motion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Uses a queue to remember to get the next vertex to start a search, when a dead end occurs in any iteration.</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42" name="Picture 41"/>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p:cNvSpPr/>
          <p:nvPr/>
        </p:nvSpPr>
        <p:spPr>
          <a:xfrm>
            <a:off x="8433129" y="1323345"/>
            <a:ext cx="609600" cy="601616"/>
          </a:xfrm>
          <a:prstGeom prst="ellipse">
            <a:avLst/>
          </a:prstGeom>
          <a:solidFill>
            <a:schemeClr val="tx1"/>
          </a:solidFill>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S</a:t>
            </a:r>
            <a:endParaRPr lang="en-US" sz="2400" b="1" dirty="0"/>
          </a:p>
        </p:txBody>
      </p:sp>
      <p:sp>
        <p:nvSpPr>
          <p:cNvPr id="24" name="Oval 23"/>
          <p:cNvSpPr/>
          <p:nvPr/>
        </p:nvSpPr>
        <p:spPr>
          <a:xfrm>
            <a:off x="7010729" y="2827384"/>
            <a:ext cx="609600" cy="601616"/>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A</a:t>
            </a:r>
            <a:endParaRPr lang="en-US" sz="2400" b="1" dirty="0"/>
          </a:p>
        </p:txBody>
      </p:sp>
      <p:sp>
        <p:nvSpPr>
          <p:cNvPr id="25" name="Oval 24"/>
          <p:cNvSpPr/>
          <p:nvPr/>
        </p:nvSpPr>
        <p:spPr>
          <a:xfrm>
            <a:off x="8433129" y="2827384"/>
            <a:ext cx="609600" cy="601616"/>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B</a:t>
            </a:r>
            <a:endParaRPr lang="en-US" sz="2400" b="1" dirty="0"/>
          </a:p>
        </p:txBody>
      </p:sp>
      <p:sp>
        <p:nvSpPr>
          <p:cNvPr id="26" name="Oval 25"/>
          <p:cNvSpPr/>
          <p:nvPr/>
        </p:nvSpPr>
        <p:spPr>
          <a:xfrm>
            <a:off x="9957129" y="2827384"/>
            <a:ext cx="609600" cy="601616"/>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C</a:t>
            </a:r>
            <a:endParaRPr lang="en-US" sz="2400" b="1" dirty="0"/>
          </a:p>
        </p:txBody>
      </p:sp>
      <p:sp>
        <p:nvSpPr>
          <p:cNvPr id="27" name="Oval 26"/>
          <p:cNvSpPr/>
          <p:nvPr/>
        </p:nvSpPr>
        <p:spPr>
          <a:xfrm>
            <a:off x="9957129" y="4531961"/>
            <a:ext cx="609600" cy="601616"/>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F</a:t>
            </a:r>
            <a:endParaRPr lang="en-US" sz="2400" b="1" dirty="0"/>
          </a:p>
        </p:txBody>
      </p:sp>
      <p:sp>
        <p:nvSpPr>
          <p:cNvPr id="28" name="Oval 27"/>
          <p:cNvSpPr/>
          <p:nvPr/>
        </p:nvSpPr>
        <p:spPr>
          <a:xfrm>
            <a:off x="8433129" y="4531961"/>
            <a:ext cx="609600" cy="601616"/>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E</a:t>
            </a:r>
            <a:endParaRPr lang="en-US" sz="2400" b="1" dirty="0"/>
          </a:p>
        </p:txBody>
      </p:sp>
      <p:sp>
        <p:nvSpPr>
          <p:cNvPr id="29" name="Oval 28"/>
          <p:cNvSpPr/>
          <p:nvPr/>
        </p:nvSpPr>
        <p:spPr>
          <a:xfrm>
            <a:off x="7010729" y="4531961"/>
            <a:ext cx="609600" cy="601616"/>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D</a:t>
            </a:r>
            <a:endParaRPr lang="en-US" sz="2400" b="1" dirty="0"/>
          </a:p>
        </p:txBody>
      </p:sp>
      <p:cxnSp>
        <p:nvCxnSpPr>
          <p:cNvPr id="30" name="Straight Connector 29"/>
          <p:cNvCxnSpPr>
            <a:stCxn id="23" idx="3"/>
            <a:endCxn id="24" idx="7"/>
          </p:cNvCxnSpPr>
          <p:nvPr/>
        </p:nvCxnSpPr>
        <p:spPr>
          <a:xfrm rot="5400000">
            <a:off x="7487414" y="1880499"/>
            <a:ext cx="1078631" cy="99134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31" name="Straight Connector 30"/>
          <p:cNvCxnSpPr>
            <a:stCxn id="23" idx="4"/>
            <a:endCxn id="25" idx="0"/>
          </p:cNvCxnSpPr>
          <p:nvPr/>
        </p:nvCxnSpPr>
        <p:spPr>
          <a:xfrm rot="5400000">
            <a:off x="8286718" y="2376158"/>
            <a:ext cx="902423" cy="211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32" name="Straight Connector 31"/>
          <p:cNvCxnSpPr>
            <a:stCxn id="23" idx="5"/>
            <a:endCxn id="26" idx="1"/>
          </p:cNvCxnSpPr>
          <p:nvPr/>
        </p:nvCxnSpPr>
        <p:spPr>
          <a:xfrm rot="16200000" flipH="1">
            <a:off x="8960614" y="1829699"/>
            <a:ext cx="1078631" cy="109294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33" name="Straight Connector 32"/>
          <p:cNvCxnSpPr>
            <a:stCxn id="25" idx="4"/>
          </p:cNvCxnSpPr>
          <p:nvPr/>
        </p:nvCxnSpPr>
        <p:spPr>
          <a:xfrm rot="5400000">
            <a:off x="8186448" y="3980467"/>
            <a:ext cx="1102962" cy="211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34" name="Straight Connector 33"/>
          <p:cNvCxnSpPr/>
          <p:nvPr/>
        </p:nvCxnSpPr>
        <p:spPr>
          <a:xfrm rot="5400000">
            <a:off x="6765107" y="3979422"/>
            <a:ext cx="1102962" cy="211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35" name="Straight Connector 34"/>
          <p:cNvCxnSpPr/>
          <p:nvPr/>
        </p:nvCxnSpPr>
        <p:spPr>
          <a:xfrm rot="5400000">
            <a:off x="9709389" y="3979422"/>
            <a:ext cx="1102962" cy="211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36" name="Straight Connector 35"/>
          <p:cNvCxnSpPr>
            <a:stCxn id="28" idx="4"/>
          </p:cNvCxnSpPr>
          <p:nvPr/>
        </p:nvCxnSpPr>
        <p:spPr>
          <a:xfrm rot="5400000">
            <a:off x="8286718" y="5584775"/>
            <a:ext cx="902423" cy="2117"/>
          </a:xfrm>
          <a:prstGeom prst="line">
            <a:avLst/>
          </a:prstGeom>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37" name="Straight Connector 36"/>
          <p:cNvCxnSpPr>
            <a:stCxn id="29" idx="5"/>
          </p:cNvCxnSpPr>
          <p:nvPr/>
        </p:nvCxnSpPr>
        <p:spPr>
          <a:xfrm rot="16200000" flipH="1">
            <a:off x="7487414" y="5089115"/>
            <a:ext cx="1078631" cy="991347"/>
          </a:xfrm>
          <a:prstGeom prst="line">
            <a:avLst/>
          </a:prstGeom>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38" name="Straight Connector 37"/>
          <p:cNvCxnSpPr>
            <a:stCxn id="27" idx="3"/>
          </p:cNvCxnSpPr>
          <p:nvPr/>
        </p:nvCxnSpPr>
        <p:spPr>
          <a:xfrm rot="5400000">
            <a:off x="8960614" y="5038315"/>
            <a:ext cx="1078631" cy="1092947"/>
          </a:xfrm>
          <a:prstGeom prst="line">
            <a:avLst/>
          </a:prstGeom>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39" name="TextBox 38"/>
          <p:cNvSpPr txBox="1"/>
          <p:nvPr/>
        </p:nvSpPr>
        <p:spPr>
          <a:xfrm>
            <a:off x="6967093" y="1654512"/>
            <a:ext cx="400526" cy="491849"/>
          </a:xfrm>
          <a:prstGeom prst="rect">
            <a:avLst/>
          </a:prstGeom>
          <a:noFill/>
        </p:spPr>
        <p:txBody>
          <a:bodyPr wrap="none" lIns="121332" tIns="60666" rIns="121332" bIns="60666" rtlCol="0">
            <a:spAutoFit/>
          </a:bodyPr>
          <a:lstStyle/>
          <a:p>
            <a:r>
              <a:rPr lang="en-US" sz="2400" b="1" dirty="0" smtClean="0"/>
              <a:t>1</a:t>
            </a:r>
            <a:endParaRPr lang="en-US" sz="2400" b="1" dirty="0"/>
          </a:p>
        </p:txBody>
      </p:sp>
      <p:pic>
        <p:nvPicPr>
          <p:cNvPr id="40" name="Picture 4" descr="Image result for curved left arrow image"/>
          <p:cNvPicPr>
            <a:picLocks noChangeAspect="1" noChangeArrowheads="1"/>
          </p:cNvPicPr>
          <p:nvPr/>
        </p:nvPicPr>
        <p:blipFill>
          <a:blip r:embed="rId2" cstate="print">
            <a:duotone>
              <a:prstClr val="black"/>
              <a:schemeClr val="accent5">
                <a:tint val="45000"/>
                <a:satMod val="400000"/>
              </a:schemeClr>
            </a:duotone>
            <a:extLst>
              <a:ext uri="{28A0092B-C50C-407E-A947-70E740481C1C}">
                <a14:useLocalDpi xmlns="" xmlns:a14="http://schemas.microsoft.com/office/drawing/2010/main" val="0"/>
              </a:ext>
            </a:extLst>
          </a:blip>
          <a:srcRect/>
          <a:stretch>
            <a:fillRect/>
          </a:stretch>
        </p:blipFill>
        <p:spPr bwMode="auto">
          <a:xfrm rot="14659466">
            <a:off x="7126217" y="1444567"/>
            <a:ext cx="997470" cy="1307545"/>
          </a:xfrm>
          <a:prstGeom prst="rect">
            <a:avLst/>
          </a:prstGeom>
          <a:noFill/>
          <a:extLst>
            <a:ext uri="{909E8E84-426E-40DD-AFC4-6F175D3DCCD1}">
              <a14:hiddenFill xmlns="" xmlns:a14="http://schemas.microsoft.com/office/drawing/2010/main">
                <a:solidFill>
                  <a:srgbClr val="FFFFFF"/>
                </a:solidFill>
              </a14:hiddenFill>
            </a:ext>
          </a:extLst>
        </p:spPr>
      </p:pic>
      <p:pic>
        <p:nvPicPr>
          <p:cNvPr id="41" name="Picture 4" descr="Image result for curved left arrow image"/>
          <p:cNvPicPr>
            <a:picLocks noChangeAspect="1" noChangeArrowheads="1"/>
          </p:cNvPicPr>
          <p:nvPr/>
        </p:nvPicPr>
        <p:blipFill>
          <a:blip r:embed="rId3" cstate="print">
            <a:duotone>
              <a:prstClr val="black"/>
              <a:schemeClr val="accent5">
                <a:tint val="45000"/>
                <a:satMod val="400000"/>
              </a:schemeClr>
            </a:duotone>
            <a:extLst>
              <a:ext uri="{28A0092B-C50C-407E-A947-70E740481C1C}">
                <a14:useLocalDpi xmlns="" xmlns:a14="http://schemas.microsoft.com/office/drawing/2010/main" val="0"/>
              </a:ext>
            </a:extLst>
          </a:blip>
          <a:srcRect/>
          <a:stretch>
            <a:fillRect/>
          </a:stretch>
        </p:blipFill>
        <p:spPr bwMode="auto">
          <a:xfrm rot="11881654">
            <a:off x="8231704" y="2104760"/>
            <a:ext cx="588572" cy="751458"/>
          </a:xfrm>
          <a:prstGeom prst="rect">
            <a:avLst/>
          </a:prstGeom>
          <a:noFill/>
          <a:extLst>
            <a:ext uri="{909E8E84-426E-40DD-AFC4-6F175D3DCCD1}">
              <a14:hiddenFill xmlns="" xmlns:a14="http://schemas.microsoft.com/office/drawing/2010/main">
                <a:solidFill>
                  <a:srgbClr val="FFFFFF"/>
                </a:solidFill>
              </a14:hiddenFill>
            </a:ext>
          </a:extLst>
        </p:spPr>
      </p:pic>
      <p:sp>
        <p:nvSpPr>
          <p:cNvPr id="42" name="TextBox 41"/>
          <p:cNvSpPr txBox="1"/>
          <p:nvPr/>
        </p:nvSpPr>
        <p:spPr>
          <a:xfrm>
            <a:off x="7925129" y="2225768"/>
            <a:ext cx="400526" cy="491849"/>
          </a:xfrm>
          <a:prstGeom prst="rect">
            <a:avLst/>
          </a:prstGeom>
          <a:noFill/>
        </p:spPr>
        <p:txBody>
          <a:bodyPr wrap="none" lIns="121332" tIns="60666" rIns="121332" bIns="60666" rtlCol="0">
            <a:spAutoFit/>
          </a:bodyPr>
          <a:lstStyle/>
          <a:p>
            <a:r>
              <a:rPr lang="en-US" sz="2400" b="1" dirty="0" smtClean="0"/>
              <a:t>2</a:t>
            </a:r>
            <a:endParaRPr lang="en-US" sz="2400" b="1" dirty="0"/>
          </a:p>
        </p:txBody>
      </p:sp>
      <p:sp>
        <p:nvSpPr>
          <p:cNvPr id="43" name="TextBox 42"/>
          <p:cNvSpPr txBox="1"/>
          <p:nvPr/>
        </p:nvSpPr>
        <p:spPr>
          <a:xfrm>
            <a:off x="10062881" y="1624153"/>
            <a:ext cx="400526" cy="491849"/>
          </a:xfrm>
          <a:prstGeom prst="rect">
            <a:avLst/>
          </a:prstGeom>
          <a:noFill/>
        </p:spPr>
        <p:txBody>
          <a:bodyPr wrap="none" lIns="121332" tIns="60666" rIns="121332" bIns="60666" rtlCol="0">
            <a:spAutoFit/>
          </a:bodyPr>
          <a:lstStyle/>
          <a:p>
            <a:r>
              <a:rPr lang="en-US" sz="2400" b="1" dirty="0" smtClean="0"/>
              <a:t>3</a:t>
            </a:r>
            <a:endParaRPr lang="en-US" sz="2400" b="1" dirty="0"/>
          </a:p>
        </p:txBody>
      </p:sp>
      <p:sp>
        <p:nvSpPr>
          <p:cNvPr id="44" name="TextBox 43"/>
          <p:cNvSpPr txBox="1"/>
          <p:nvPr/>
        </p:nvSpPr>
        <p:spPr>
          <a:xfrm>
            <a:off x="6401129" y="3344084"/>
            <a:ext cx="400526" cy="491849"/>
          </a:xfrm>
          <a:prstGeom prst="rect">
            <a:avLst/>
          </a:prstGeom>
          <a:noFill/>
        </p:spPr>
        <p:txBody>
          <a:bodyPr wrap="none" lIns="121332" tIns="60666" rIns="121332" bIns="60666" rtlCol="0">
            <a:spAutoFit/>
          </a:bodyPr>
          <a:lstStyle/>
          <a:p>
            <a:r>
              <a:rPr lang="en-US" sz="2400" b="1" dirty="0" smtClean="0"/>
              <a:t>4</a:t>
            </a:r>
            <a:endParaRPr lang="en-US" sz="2400" b="1" dirty="0"/>
          </a:p>
        </p:txBody>
      </p:sp>
      <p:sp>
        <p:nvSpPr>
          <p:cNvPr id="45" name="Oval 44"/>
          <p:cNvSpPr/>
          <p:nvPr/>
        </p:nvSpPr>
        <p:spPr>
          <a:xfrm>
            <a:off x="8433129" y="6036000"/>
            <a:ext cx="609600" cy="601616"/>
          </a:xfrm>
          <a:prstGeom prst="ellipse">
            <a:avLst/>
          </a:prstGeom>
          <a:solidFill>
            <a:schemeClr val="tx1"/>
          </a:solidFill>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G</a:t>
            </a:r>
            <a:endParaRPr lang="en-US" sz="2400" b="1" dirty="0"/>
          </a:p>
        </p:txBody>
      </p:sp>
      <p:pic>
        <p:nvPicPr>
          <p:cNvPr id="46" name="Picture 4" descr="Image result for curved left arrow image"/>
          <p:cNvPicPr>
            <a:picLocks noChangeAspect="1" noChangeArrowheads="1"/>
          </p:cNvPicPr>
          <p:nvPr/>
        </p:nvPicPr>
        <p:blipFill>
          <a:blip r:embed="rId2" cstate="print">
            <a:duotone>
              <a:prstClr val="black"/>
              <a:schemeClr val="accent5">
                <a:tint val="45000"/>
                <a:satMod val="400000"/>
              </a:schemeClr>
            </a:duotone>
            <a:extLst>
              <a:ext uri="{28A0092B-C50C-407E-A947-70E740481C1C}">
                <a14:useLocalDpi xmlns="" xmlns:a14="http://schemas.microsoft.com/office/drawing/2010/main" val="0"/>
              </a:ext>
            </a:extLst>
          </a:blip>
          <a:srcRect/>
          <a:stretch>
            <a:fillRect/>
          </a:stretch>
        </p:blipFill>
        <p:spPr bwMode="auto">
          <a:xfrm rot="12384845">
            <a:off x="7880227" y="3447376"/>
            <a:ext cx="945687" cy="1207404"/>
          </a:xfrm>
          <a:prstGeom prst="rect">
            <a:avLst/>
          </a:prstGeom>
          <a:noFill/>
          <a:extLst>
            <a:ext uri="{909E8E84-426E-40DD-AFC4-6F175D3DCCD1}">
              <a14:hiddenFill xmlns="" xmlns:a14="http://schemas.microsoft.com/office/drawing/2010/main">
                <a:solidFill>
                  <a:srgbClr val="FFFFFF"/>
                </a:solidFill>
              </a14:hiddenFill>
            </a:ext>
          </a:extLst>
        </p:spPr>
      </p:pic>
      <p:sp>
        <p:nvSpPr>
          <p:cNvPr id="47" name="TextBox 46"/>
          <p:cNvSpPr txBox="1"/>
          <p:nvPr/>
        </p:nvSpPr>
        <p:spPr>
          <a:xfrm>
            <a:off x="7925129" y="3344084"/>
            <a:ext cx="400526" cy="491849"/>
          </a:xfrm>
          <a:prstGeom prst="rect">
            <a:avLst/>
          </a:prstGeom>
          <a:noFill/>
        </p:spPr>
        <p:txBody>
          <a:bodyPr wrap="none" lIns="121332" tIns="60666" rIns="121332" bIns="60666" rtlCol="0">
            <a:spAutoFit/>
          </a:bodyPr>
          <a:lstStyle/>
          <a:p>
            <a:r>
              <a:rPr lang="en-US" sz="2400" b="1" dirty="0" smtClean="0"/>
              <a:t>5</a:t>
            </a:r>
            <a:endParaRPr lang="en-US" sz="2400" b="1" dirty="0"/>
          </a:p>
        </p:txBody>
      </p:sp>
      <p:pic>
        <p:nvPicPr>
          <p:cNvPr id="48" name="Picture 4" descr="Image result for curved left arrow image"/>
          <p:cNvPicPr>
            <a:picLocks noChangeAspect="1" noChangeArrowheads="1"/>
          </p:cNvPicPr>
          <p:nvPr/>
        </p:nvPicPr>
        <p:blipFill>
          <a:blip r:embed="rId2" cstate="print">
            <a:duotone>
              <a:prstClr val="black"/>
              <a:schemeClr val="accent5">
                <a:tint val="45000"/>
                <a:satMod val="400000"/>
              </a:schemeClr>
            </a:duotone>
            <a:extLst>
              <a:ext uri="{28A0092B-C50C-407E-A947-70E740481C1C}">
                <a14:useLocalDpi xmlns="" xmlns:a14="http://schemas.microsoft.com/office/drawing/2010/main" val="0"/>
              </a:ext>
            </a:extLst>
          </a:blip>
          <a:srcRect/>
          <a:stretch>
            <a:fillRect/>
          </a:stretch>
        </p:blipFill>
        <p:spPr bwMode="auto">
          <a:xfrm rot="17551776" flipV="1">
            <a:off x="9165550" y="1390119"/>
            <a:ext cx="997816" cy="1367093"/>
          </a:xfrm>
          <a:prstGeom prst="rect">
            <a:avLst/>
          </a:prstGeom>
          <a:noFill/>
          <a:extLst>
            <a:ext uri="{909E8E84-426E-40DD-AFC4-6F175D3DCCD1}">
              <a14:hiddenFill xmlns="" xmlns:a14="http://schemas.microsoft.com/office/drawing/2010/main">
                <a:solidFill>
                  <a:srgbClr val="FFFFFF"/>
                </a:solidFill>
              </a14:hiddenFill>
            </a:ext>
          </a:extLst>
        </p:spPr>
      </p:pic>
      <p:pic>
        <p:nvPicPr>
          <p:cNvPr id="49" name="Picture 4" descr="Image result for curved left arrow image"/>
          <p:cNvPicPr>
            <a:picLocks noChangeAspect="1" noChangeArrowheads="1"/>
          </p:cNvPicPr>
          <p:nvPr/>
        </p:nvPicPr>
        <p:blipFill>
          <a:blip r:embed="rId2" cstate="print">
            <a:duotone>
              <a:prstClr val="black"/>
              <a:schemeClr val="accent5">
                <a:tint val="45000"/>
                <a:satMod val="400000"/>
              </a:schemeClr>
            </a:duotone>
            <a:extLst>
              <a:ext uri="{28A0092B-C50C-407E-A947-70E740481C1C}">
                <a14:useLocalDpi xmlns="" xmlns:a14="http://schemas.microsoft.com/office/drawing/2010/main" val="0"/>
              </a:ext>
            </a:extLst>
          </a:blip>
          <a:srcRect/>
          <a:stretch>
            <a:fillRect/>
          </a:stretch>
        </p:blipFill>
        <p:spPr bwMode="auto">
          <a:xfrm rot="12384845">
            <a:off x="6473144" y="3282699"/>
            <a:ext cx="1010708" cy="1290419"/>
          </a:xfrm>
          <a:prstGeom prst="rect">
            <a:avLst/>
          </a:prstGeom>
          <a:noFill/>
          <a:extLst>
            <a:ext uri="{909E8E84-426E-40DD-AFC4-6F175D3DCCD1}">
              <a14:hiddenFill xmlns="" xmlns:a14="http://schemas.microsoft.com/office/drawing/2010/main">
                <a:solidFill>
                  <a:srgbClr val="FFFFFF"/>
                </a:solidFill>
              </a14:hiddenFill>
            </a:ext>
          </a:extLst>
        </p:spPr>
      </p:pic>
      <p:pic>
        <p:nvPicPr>
          <p:cNvPr id="50" name="Picture 4" descr="Image result for curved left arrow image"/>
          <p:cNvPicPr>
            <a:picLocks noChangeAspect="1" noChangeArrowheads="1"/>
          </p:cNvPicPr>
          <p:nvPr/>
        </p:nvPicPr>
        <p:blipFill>
          <a:blip r:embed="rId2" cstate="print">
            <a:duotone>
              <a:prstClr val="black"/>
              <a:schemeClr val="accent5">
                <a:tint val="45000"/>
                <a:satMod val="400000"/>
              </a:schemeClr>
            </a:duotone>
            <a:extLst>
              <a:ext uri="{28A0092B-C50C-407E-A947-70E740481C1C}">
                <a14:useLocalDpi xmlns="" xmlns:a14="http://schemas.microsoft.com/office/drawing/2010/main" val="0"/>
              </a:ext>
            </a:extLst>
          </a:blip>
          <a:srcRect/>
          <a:stretch>
            <a:fillRect/>
          </a:stretch>
        </p:blipFill>
        <p:spPr bwMode="auto">
          <a:xfrm rot="9186708" flipH="1">
            <a:off x="10244373" y="3479758"/>
            <a:ext cx="909241" cy="1160872"/>
          </a:xfrm>
          <a:prstGeom prst="rect">
            <a:avLst/>
          </a:prstGeom>
          <a:noFill/>
          <a:extLst>
            <a:ext uri="{909E8E84-426E-40DD-AFC4-6F175D3DCCD1}">
              <a14:hiddenFill xmlns="" xmlns:a14="http://schemas.microsoft.com/office/drawing/2010/main">
                <a:solidFill>
                  <a:srgbClr val="FFFFFF"/>
                </a:solidFill>
              </a14:hiddenFill>
            </a:ext>
          </a:extLst>
        </p:spPr>
      </p:pic>
      <p:sp>
        <p:nvSpPr>
          <p:cNvPr id="51" name="TextBox 50"/>
          <p:cNvSpPr txBox="1"/>
          <p:nvPr/>
        </p:nvSpPr>
        <p:spPr>
          <a:xfrm>
            <a:off x="10769929" y="3344084"/>
            <a:ext cx="400526" cy="491849"/>
          </a:xfrm>
          <a:prstGeom prst="rect">
            <a:avLst/>
          </a:prstGeom>
          <a:noFill/>
        </p:spPr>
        <p:txBody>
          <a:bodyPr wrap="none" lIns="121332" tIns="60666" rIns="121332" bIns="60666" rtlCol="0">
            <a:spAutoFit/>
          </a:bodyPr>
          <a:lstStyle/>
          <a:p>
            <a:r>
              <a:rPr lang="en-US" sz="2400" b="1" dirty="0" smtClean="0"/>
              <a:t>6</a:t>
            </a:r>
            <a:endParaRPr lang="en-US" sz="2400" b="1" dirty="0"/>
          </a:p>
        </p:txBody>
      </p:sp>
      <p:pic>
        <p:nvPicPr>
          <p:cNvPr id="52" name="Picture 4" descr="Image result for curved left arrow image"/>
          <p:cNvPicPr>
            <a:picLocks noChangeAspect="1" noChangeArrowheads="1"/>
          </p:cNvPicPr>
          <p:nvPr/>
        </p:nvPicPr>
        <p:blipFill>
          <a:blip r:embed="rId2" cstate="print">
            <a:duotone>
              <a:prstClr val="black"/>
              <a:schemeClr val="accent5">
                <a:tint val="45000"/>
                <a:satMod val="400000"/>
              </a:schemeClr>
            </a:duotone>
            <a:extLst>
              <a:ext uri="{28A0092B-C50C-407E-A947-70E740481C1C}">
                <a14:useLocalDpi xmlns="" xmlns:a14="http://schemas.microsoft.com/office/drawing/2010/main" val="0"/>
              </a:ext>
            </a:extLst>
          </a:blip>
          <a:srcRect/>
          <a:stretch>
            <a:fillRect/>
          </a:stretch>
        </p:blipFill>
        <p:spPr bwMode="auto">
          <a:xfrm rot="9047666">
            <a:off x="7269259" y="5194642"/>
            <a:ext cx="1010708" cy="1290419"/>
          </a:xfrm>
          <a:prstGeom prst="rect">
            <a:avLst/>
          </a:prstGeom>
          <a:noFill/>
          <a:extLst>
            <a:ext uri="{909E8E84-426E-40DD-AFC4-6F175D3DCCD1}">
              <a14:hiddenFill xmlns="" xmlns:a14="http://schemas.microsoft.com/office/drawing/2010/main">
                <a:solidFill>
                  <a:srgbClr val="FFFFFF"/>
                </a:solidFill>
              </a14:hiddenFill>
            </a:ext>
          </a:extLst>
        </p:spPr>
      </p:pic>
      <p:sp>
        <p:nvSpPr>
          <p:cNvPr id="53" name="TextBox 52"/>
          <p:cNvSpPr txBox="1"/>
          <p:nvPr/>
        </p:nvSpPr>
        <p:spPr>
          <a:xfrm>
            <a:off x="7014881" y="5650276"/>
            <a:ext cx="400526" cy="491849"/>
          </a:xfrm>
          <a:prstGeom prst="rect">
            <a:avLst/>
          </a:prstGeom>
          <a:noFill/>
        </p:spPr>
        <p:txBody>
          <a:bodyPr wrap="none" lIns="121332" tIns="60666" rIns="121332" bIns="60666" rtlCol="0">
            <a:spAutoFit/>
          </a:bodyPr>
          <a:lstStyle/>
          <a:p>
            <a:r>
              <a:rPr lang="en-US" sz="2400" b="1" dirty="0" smtClean="0"/>
              <a:t>7</a:t>
            </a:r>
            <a:endParaRPr lang="en-US" sz="2400" b="1" dirty="0"/>
          </a:p>
        </p:txBody>
      </p:sp>
      <p:sp>
        <p:nvSpPr>
          <p:cNvPr id="59" name="TextBox 58">
            <a:extLst>
              <a:ext uri="{FF2B5EF4-FFF2-40B4-BE49-F238E27FC236}">
                <a16:creationId xmlns="" xmlns:a16="http://schemas.microsoft.com/office/drawing/2014/main" id="{AA635DAA-35C4-4438-9D75-515C2C193139}"/>
              </a:ext>
            </a:extLst>
          </p:cNvPr>
          <p:cNvSpPr txBox="1"/>
          <p:nvPr/>
        </p:nvSpPr>
        <p:spPr>
          <a:xfrm>
            <a:off x="526224" y="769163"/>
            <a:ext cx="11136326" cy="830997"/>
          </a:xfrm>
          <a:prstGeom prst="rect">
            <a:avLst/>
          </a:prstGeom>
          <a:noFill/>
        </p:spPr>
        <p:txBody>
          <a:bodyPr wrap="square" rtlCol="0">
            <a:spAutoFit/>
          </a:bodyPr>
          <a:lstStyle/>
          <a:p>
            <a:r>
              <a:rPr lang="en-US" sz="4800" b="1" dirty="0" smtClean="0">
                <a:latin typeface="Nunito Sans" panose="00000500000000000000" pitchFamily="2" charset="0"/>
              </a:rPr>
              <a:t>Breadth First Search</a:t>
            </a:r>
            <a:endParaRPr lang="en-US" sz="4500" b="1" dirty="0">
              <a:latin typeface="Nunito Sans" panose="00000500000000000000" pitchFamily="2" charset="0"/>
            </a:endParaRPr>
          </a:p>
        </p:txBody>
      </p:sp>
      <p:sp>
        <p:nvSpPr>
          <p:cNvPr id="60" name="Rectangle 59">
            <a:extLst>
              <a:ext uri="{FF2B5EF4-FFF2-40B4-BE49-F238E27FC236}">
                <a16:creationId xmlns=""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Content Placeholder 2"/>
          <p:cNvSpPr txBox="1">
            <a:spLocks/>
          </p:cNvSpPr>
          <p:nvPr/>
        </p:nvSpPr>
        <p:spPr>
          <a:xfrm>
            <a:off x="711200" y="1523884"/>
            <a:ext cx="4884734" cy="4525963"/>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(BFS) algorithm traverses a graph in a breadth ward motion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Uses a queue to remember to get the next vertex to start a search, when a dead end occurs in any iteration.</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62" name="Picture 61"/>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TRAVERSAL AND ITS DESCRIPTIONS</a:t>
            </a:r>
            <a:endParaRPr lang="en-US" dirty="0"/>
          </a:p>
        </p:txBody>
      </p:sp>
      <p:sp>
        <p:nvSpPr>
          <p:cNvPr id="3" name="Content Placeholder 2"/>
          <p:cNvSpPr>
            <a:spLocks noGrp="1"/>
          </p:cNvSpPr>
          <p:nvPr>
            <p:ph idx="1"/>
          </p:nvPr>
        </p:nvSpPr>
        <p:spPr/>
        <p:txBody>
          <a:bodyPr/>
          <a:lstStyle/>
          <a:p>
            <a:pPr>
              <a:buNone/>
            </a:pPr>
            <a:r>
              <a:rPr lang="en-US" sz="3700" dirty="0" smtClean="0"/>
              <a:t>           Determine the</a:t>
            </a:r>
            <a:r>
              <a:rPr lang="en-US" sz="3700" b="1" dirty="0" smtClean="0"/>
              <a:t> Breadth first traversal .</a:t>
            </a:r>
          </a:p>
          <a:p>
            <a:pPr>
              <a:buNone/>
            </a:pPr>
            <a:endParaRPr lang="en-US" dirty="0"/>
          </a:p>
        </p:txBody>
      </p:sp>
      <p:sp>
        <p:nvSpPr>
          <p:cNvPr id="6" name="Oval 5"/>
          <p:cNvSpPr/>
          <p:nvPr/>
        </p:nvSpPr>
        <p:spPr>
          <a:xfrm>
            <a:off x="5791200" y="2526576"/>
            <a:ext cx="711200" cy="701885"/>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S</a:t>
            </a:r>
            <a:endParaRPr lang="en-US" sz="2400" b="1" dirty="0"/>
          </a:p>
        </p:txBody>
      </p:sp>
      <p:sp>
        <p:nvSpPr>
          <p:cNvPr id="7" name="Oval 6"/>
          <p:cNvSpPr/>
          <p:nvPr/>
        </p:nvSpPr>
        <p:spPr>
          <a:xfrm>
            <a:off x="5791200" y="5634923"/>
            <a:ext cx="711200" cy="701885"/>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D</a:t>
            </a:r>
            <a:endParaRPr lang="en-US" sz="2400" b="1" dirty="0"/>
          </a:p>
        </p:txBody>
      </p:sp>
      <p:sp>
        <p:nvSpPr>
          <p:cNvPr id="8" name="Oval 7"/>
          <p:cNvSpPr/>
          <p:nvPr/>
        </p:nvSpPr>
        <p:spPr>
          <a:xfrm>
            <a:off x="4470400" y="4030615"/>
            <a:ext cx="711200" cy="701885"/>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A</a:t>
            </a:r>
            <a:endParaRPr lang="en-US" sz="2400" b="1" dirty="0"/>
          </a:p>
        </p:txBody>
      </p:sp>
      <p:sp>
        <p:nvSpPr>
          <p:cNvPr id="9" name="Oval 8"/>
          <p:cNvSpPr/>
          <p:nvPr/>
        </p:nvSpPr>
        <p:spPr>
          <a:xfrm>
            <a:off x="5791200" y="4030615"/>
            <a:ext cx="711200" cy="701885"/>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B</a:t>
            </a:r>
            <a:endParaRPr lang="en-US" sz="2400" b="1" dirty="0"/>
          </a:p>
        </p:txBody>
      </p:sp>
      <p:sp>
        <p:nvSpPr>
          <p:cNvPr id="10" name="Oval 9"/>
          <p:cNvSpPr/>
          <p:nvPr/>
        </p:nvSpPr>
        <p:spPr>
          <a:xfrm>
            <a:off x="7112000" y="4030615"/>
            <a:ext cx="711200" cy="701885"/>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C</a:t>
            </a:r>
            <a:endParaRPr lang="en-US" sz="2400" b="1" dirty="0"/>
          </a:p>
        </p:txBody>
      </p:sp>
      <p:cxnSp>
        <p:nvCxnSpPr>
          <p:cNvPr id="11" name="Straight Connector 10"/>
          <p:cNvCxnSpPr>
            <a:stCxn id="6" idx="3"/>
            <a:endCxn id="8" idx="7"/>
          </p:cNvCxnSpPr>
          <p:nvPr/>
        </p:nvCxnSpPr>
        <p:spPr>
          <a:xfrm rot="5400000">
            <a:off x="4982534" y="3220584"/>
            <a:ext cx="1007732" cy="81790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2" name="Straight Connector 11"/>
          <p:cNvCxnSpPr>
            <a:stCxn id="7" idx="1"/>
            <a:endCxn id="8" idx="5"/>
          </p:cNvCxnSpPr>
          <p:nvPr/>
        </p:nvCxnSpPr>
        <p:spPr>
          <a:xfrm rot="16200000" flipV="1">
            <a:off x="4932399" y="4774758"/>
            <a:ext cx="1108002" cy="81790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3" name="Straight Connector 12"/>
          <p:cNvCxnSpPr>
            <a:stCxn id="10" idx="1"/>
            <a:endCxn id="6" idx="5"/>
          </p:cNvCxnSpPr>
          <p:nvPr/>
        </p:nvCxnSpPr>
        <p:spPr>
          <a:xfrm rot="16200000" flipV="1">
            <a:off x="6303334" y="3220584"/>
            <a:ext cx="1007732" cy="81790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4" name="Straight Connector 13"/>
          <p:cNvCxnSpPr>
            <a:stCxn id="7" idx="7"/>
            <a:endCxn id="10" idx="3"/>
          </p:cNvCxnSpPr>
          <p:nvPr/>
        </p:nvCxnSpPr>
        <p:spPr>
          <a:xfrm rot="5400000" flipH="1" flipV="1">
            <a:off x="6253199" y="4774758"/>
            <a:ext cx="1108002" cy="81790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5" name="Straight Connector 14"/>
          <p:cNvCxnSpPr>
            <a:stCxn id="9" idx="4"/>
            <a:endCxn id="7" idx="0"/>
          </p:cNvCxnSpPr>
          <p:nvPr/>
        </p:nvCxnSpPr>
        <p:spPr>
          <a:xfrm rot="5400000">
            <a:off x="5695589" y="5183698"/>
            <a:ext cx="902423" cy="211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6" name="Straight Connector 15"/>
          <p:cNvCxnSpPr>
            <a:stCxn id="6" idx="4"/>
            <a:endCxn id="9" idx="0"/>
          </p:cNvCxnSpPr>
          <p:nvPr/>
        </p:nvCxnSpPr>
        <p:spPr>
          <a:xfrm rot="5400000">
            <a:off x="5745723" y="3629524"/>
            <a:ext cx="802154" cy="211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523884"/>
            <a:ext cx="10972800" cy="4525963"/>
          </a:xfrm>
          <a:ln>
            <a:solidFill>
              <a:schemeClr val="bg1"/>
            </a:solidFill>
          </a:ln>
        </p:spPr>
        <p:style>
          <a:lnRef idx="2">
            <a:schemeClr val="dk1"/>
          </a:lnRef>
          <a:fillRef idx="1">
            <a:schemeClr val="lt1"/>
          </a:fillRef>
          <a:effectRef idx="0">
            <a:schemeClr val="dk1"/>
          </a:effectRef>
          <a:fontRef idx="minor">
            <a:schemeClr val="dk1"/>
          </a:fontRef>
        </p:style>
        <p:txBody>
          <a:bodyPr>
            <a:normAutofit/>
          </a:bodyPr>
          <a:lstStyle/>
          <a:p>
            <a:pPr>
              <a:buNone/>
            </a:pPr>
            <a:r>
              <a:rPr lang="en-US" dirty="0" smtClean="0"/>
              <a:t>Path represents a </a:t>
            </a:r>
            <a:r>
              <a:rPr lang="en-US" b="1" dirty="0" smtClean="0"/>
              <a:t>sequence of edges </a:t>
            </a:r>
            <a:r>
              <a:rPr lang="en-US" dirty="0" smtClean="0"/>
              <a:t>between the two vertices.                                                </a:t>
            </a:r>
          </a:p>
        </p:txBody>
      </p:sp>
      <p:sp>
        <p:nvSpPr>
          <p:cNvPr id="4" name="Oval 3"/>
          <p:cNvSpPr/>
          <p:nvPr/>
        </p:nvSpPr>
        <p:spPr>
          <a:xfrm>
            <a:off x="2381224" y="3128192"/>
            <a:ext cx="812800" cy="802154"/>
          </a:xfrm>
          <a:prstGeom prst="ellipse">
            <a:avLst/>
          </a:prstGeom>
        </p:spPr>
        <p:style>
          <a:lnRef idx="2">
            <a:schemeClr val="dk1"/>
          </a:lnRef>
          <a:fillRef idx="1">
            <a:schemeClr val="lt1"/>
          </a:fillRef>
          <a:effectRef idx="0">
            <a:schemeClr val="dk1"/>
          </a:effectRef>
          <a:fontRef idx="minor">
            <a:schemeClr val="dk1"/>
          </a:fontRef>
        </p:style>
        <p:txBody>
          <a:bodyPr lIns="121332" tIns="60666" rIns="121332" bIns="60666" rtlCol="0" anchor="ctr"/>
          <a:lstStyle/>
          <a:p>
            <a:pPr algn="ctr"/>
            <a:r>
              <a:rPr lang="en-US" dirty="0" smtClean="0">
                <a:solidFill>
                  <a:schemeClr val="tx1"/>
                </a:solidFill>
              </a:rPr>
              <a:t>1</a:t>
            </a:r>
            <a:endParaRPr lang="en-US" dirty="0">
              <a:solidFill>
                <a:schemeClr val="tx1"/>
              </a:solidFill>
            </a:endParaRPr>
          </a:p>
        </p:txBody>
      </p:sp>
      <p:sp>
        <p:nvSpPr>
          <p:cNvPr id="5" name="Oval 4"/>
          <p:cNvSpPr/>
          <p:nvPr/>
        </p:nvSpPr>
        <p:spPr>
          <a:xfrm>
            <a:off x="5022824" y="3027922"/>
            <a:ext cx="812800" cy="802154"/>
          </a:xfrm>
          <a:prstGeom prst="ellipse">
            <a:avLst/>
          </a:prstGeom>
        </p:spPr>
        <p:style>
          <a:lnRef idx="2">
            <a:schemeClr val="dk1"/>
          </a:lnRef>
          <a:fillRef idx="1">
            <a:schemeClr val="lt1"/>
          </a:fillRef>
          <a:effectRef idx="0">
            <a:schemeClr val="dk1"/>
          </a:effectRef>
          <a:fontRef idx="minor">
            <a:schemeClr val="dk1"/>
          </a:fontRef>
        </p:style>
        <p:txBody>
          <a:bodyPr lIns="121332" tIns="60666" rIns="121332" bIns="60666" rtlCol="0" anchor="ctr"/>
          <a:lstStyle/>
          <a:p>
            <a:pPr algn="ctr"/>
            <a:r>
              <a:rPr lang="en-US" dirty="0" smtClean="0">
                <a:solidFill>
                  <a:schemeClr val="tx1"/>
                </a:solidFill>
              </a:rPr>
              <a:t>3</a:t>
            </a:r>
            <a:endParaRPr lang="en-US" dirty="0">
              <a:solidFill>
                <a:schemeClr val="tx1"/>
              </a:solidFill>
            </a:endParaRPr>
          </a:p>
        </p:txBody>
      </p:sp>
      <p:sp>
        <p:nvSpPr>
          <p:cNvPr id="6" name="Oval 5"/>
          <p:cNvSpPr/>
          <p:nvPr/>
        </p:nvSpPr>
        <p:spPr>
          <a:xfrm>
            <a:off x="3295624" y="4832769"/>
            <a:ext cx="812800" cy="701885"/>
          </a:xfrm>
          <a:prstGeom prst="ellipse">
            <a:avLst/>
          </a:prstGeom>
        </p:spPr>
        <p:style>
          <a:lnRef idx="2">
            <a:schemeClr val="dk1"/>
          </a:lnRef>
          <a:fillRef idx="1">
            <a:schemeClr val="lt1"/>
          </a:fillRef>
          <a:effectRef idx="0">
            <a:schemeClr val="dk1"/>
          </a:effectRef>
          <a:fontRef idx="minor">
            <a:schemeClr val="dk1"/>
          </a:fontRef>
        </p:style>
        <p:txBody>
          <a:bodyPr lIns="121332" tIns="60666" rIns="121332" bIns="60666" rtlCol="0" anchor="ctr"/>
          <a:lstStyle/>
          <a:p>
            <a:pPr algn="ctr"/>
            <a:r>
              <a:rPr lang="en-US" dirty="0" smtClean="0">
                <a:solidFill>
                  <a:schemeClr val="tx1"/>
                </a:solidFill>
              </a:rPr>
              <a:t>2</a:t>
            </a:r>
            <a:endParaRPr lang="en-US" dirty="0">
              <a:solidFill>
                <a:schemeClr val="tx1"/>
              </a:solidFill>
            </a:endParaRPr>
          </a:p>
        </p:txBody>
      </p:sp>
      <p:sp>
        <p:nvSpPr>
          <p:cNvPr id="7" name="Oval 6"/>
          <p:cNvSpPr/>
          <p:nvPr/>
        </p:nvSpPr>
        <p:spPr>
          <a:xfrm>
            <a:off x="5429224" y="5233846"/>
            <a:ext cx="914400" cy="701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lIns="121332" tIns="60666" rIns="121332" bIns="60666" rtlCol="0" anchor="ctr"/>
          <a:lstStyle/>
          <a:p>
            <a:pPr algn="ctr"/>
            <a:r>
              <a:rPr lang="en-US" dirty="0" smtClean="0">
                <a:solidFill>
                  <a:schemeClr val="tx1"/>
                </a:solidFill>
              </a:rPr>
              <a:t>4</a:t>
            </a:r>
            <a:endParaRPr lang="en-US" dirty="0">
              <a:solidFill>
                <a:schemeClr val="tx1"/>
              </a:solidFill>
            </a:endParaRPr>
          </a:p>
        </p:txBody>
      </p:sp>
      <p:cxnSp>
        <p:nvCxnSpPr>
          <p:cNvPr id="9" name="Straight Connector 8"/>
          <p:cNvCxnSpPr>
            <a:stCxn id="4" idx="4"/>
            <a:endCxn id="6" idx="1"/>
          </p:cNvCxnSpPr>
          <p:nvPr/>
        </p:nvCxnSpPr>
        <p:spPr>
          <a:xfrm rot="16200000" flipH="1">
            <a:off x="2598535" y="4119435"/>
            <a:ext cx="1005212" cy="627032"/>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a:endCxn id="7" idx="2"/>
          </p:cNvCxnSpPr>
          <p:nvPr/>
        </p:nvCxnSpPr>
        <p:spPr>
          <a:xfrm>
            <a:off x="4108424" y="5334115"/>
            <a:ext cx="1320800" cy="250673"/>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a:endCxn id="5" idx="1"/>
          </p:cNvCxnSpPr>
          <p:nvPr/>
        </p:nvCxnSpPr>
        <p:spPr>
          <a:xfrm flipV="1">
            <a:off x="3194024" y="3145395"/>
            <a:ext cx="1947832" cy="383873"/>
          </a:xfrm>
          <a:prstGeom prst="line">
            <a:avLst/>
          </a:prstGeom>
        </p:spPr>
        <p:style>
          <a:lnRef idx="2">
            <a:schemeClr val="accent3"/>
          </a:lnRef>
          <a:fillRef idx="0">
            <a:schemeClr val="accent3"/>
          </a:fillRef>
          <a:effectRef idx="1">
            <a:schemeClr val="accent3"/>
          </a:effectRef>
          <a:fontRef idx="minor">
            <a:schemeClr val="tx1"/>
          </a:fontRef>
        </p:style>
      </p:cxnSp>
      <p:sp>
        <p:nvSpPr>
          <p:cNvPr id="16" name="Oval 15"/>
          <p:cNvSpPr/>
          <p:nvPr/>
        </p:nvSpPr>
        <p:spPr>
          <a:xfrm>
            <a:off x="4514824" y="4130884"/>
            <a:ext cx="914400" cy="802154"/>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lIns="121332" tIns="60666" rIns="121332" bIns="60666" rtlCol="0" anchor="ctr"/>
          <a:lstStyle/>
          <a:p>
            <a:pPr algn="ctr"/>
            <a:r>
              <a:rPr lang="en-US" dirty="0" smtClean="0">
                <a:solidFill>
                  <a:schemeClr val="tx1"/>
                </a:solidFill>
              </a:rPr>
              <a:t>5</a:t>
            </a:r>
            <a:endParaRPr lang="en-US" dirty="0">
              <a:solidFill>
                <a:schemeClr val="tx1"/>
              </a:solidFill>
            </a:endParaRPr>
          </a:p>
        </p:txBody>
      </p:sp>
      <p:cxnSp>
        <p:nvCxnSpPr>
          <p:cNvPr id="19" name="Straight Connector 18"/>
          <p:cNvCxnSpPr>
            <a:stCxn id="4" idx="5"/>
            <a:endCxn id="16" idx="2"/>
          </p:cNvCxnSpPr>
          <p:nvPr/>
        </p:nvCxnSpPr>
        <p:spPr>
          <a:xfrm rot="16200000" flipH="1">
            <a:off x="3435364" y="3452501"/>
            <a:ext cx="719088" cy="1439832"/>
          </a:xfrm>
          <a:prstGeom prst="line">
            <a:avLst/>
          </a:prstGeom>
        </p:spPr>
        <p:style>
          <a:lnRef idx="2">
            <a:schemeClr val="accent2"/>
          </a:lnRef>
          <a:fillRef idx="0">
            <a:schemeClr val="accent2"/>
          </a:fillRef>
          <a:effectRef idx="1">
            <a:schemeClr val="accent2"/>
          </a:effectRef>
          <a:fontRef idx="minor">
            <a:schemeClr val="tx1"/>
          </a:fontRef>
        </p:style>
      </p:cxnSp>
      <p:cxnSp>
        <p:nvCxnSpPr>
          <p:cNvPr id="21" name="Straight Connector 20"/>
          <p:cNvCxnSpPr>
            <a:stCxn id="5" idx="4"/>
            <a:endCxn id="16" idx="7"/>
          </p:cNvCxnSpPr>
          <p:nvPr/>
        </p:nvCxnSpPr>
        <p:spPr>
          <a:xfrm rot="5400000">
            <a:off x="5153129" y="3972263"/>
            <a:ext cx="418281" cy="133911"/>
          </a:xfrm>
          <a:prstGeom prst="line">
            <a:avLst/>
          </a:prstGeom>
        </p:spPr>
        <p:style>
          <a:lnRef idx="2">
            <a:schemeClr val="accent3"/>
          </a:lnRef>
          <a:fillRef idx="0">
            <a:schemeClr val="accent3"/>
          </a:fillRef>
          <a:effectRef idx="1">
            <a:schemeClr val="accent3"/>
          </a:effectRef>
          <a:fontRef idx="minor">
            <a:schemeClr val="tx1"/>
          </a:fontRef>
        </p:style>
      </p:cxnSp>
      <p:sp>
        <p:nvSpPr>
          <p:cNvPr id="23" name="Rectangle 22"/>
          <p:cNvSpPr/>
          <p:nvPr/>
        </p:nvSpPr>
        <p:spPr>
          <a:xfrm>
            <a:off x="6416636" y="3027922"/>
            <a:ext cx="3860800" cy="2707270"/>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lIns="121332" tIns="60666" rIns="121332" bIns="60666" rtlCol="0" anchor="ctr"/>
          <a:lstStyle/>
          <a:p>
            <a:pPr algn="ctr"/>
            <a:r>
              <a:rPr lang="en-US" dirty="0" smtClean="0">
                <a:solidFill>
                  <a:schemeClr val="tx1"/>
                </a:solidFill>
              </a:rPr>
              <a:t>Path from 1 – 5</a:t>
            </a:r>
          </a:p>
          <a:p>
            <a:pPr algn="ctr"/>
            <a:endParaRPr lang="en-US" dirty="0" smtClean="0">
              <a:solidFill>
                <a:schemeClr val="tx1"/>
              </a:solidFill>
            </a:endParaRPr>
          </a:p>
          <a:p>
            <a:pPr algn="ctr"/>
            <a:r>
              <a:rPr lang="en-US" dirty="0" smtClean="0">
                <a:solidFill>
                  <a:schemeClr val="tx1"/>
                </a:solidFill>
              </a:rPr>
              <a:t>                 Path from 1-5 through 3</a:t>
            </a:r>
          </a:p>
          <a:p>
            <a:pPr algn="ctr"/>
            <a:endParaRPr lang="en-US" dirty="0" smtClean="0">
              <a:solidFill>
                <a:schemeClr val="tx1"/>
              </a:solidFill>
            </a:endParaRPr>
          </a:p>
          <a:p>
            <a:pPr algn="ctr"/>
            <a:r>
              <a:rPr lang="en-US" dirty="0" smtClean="0">
                <a:solidFill>
                  <a:schemeClr val="tx1"/>
                </a:solidFill>
              </a:rPr>
              <a:t>Path from 1-4</a:t>
            </a:r>
            <a:endParaRPr lang="en-US" dirty="0">
              <a:solidFill>
                <a:schemeClr val="tx1"/>
              </a:solidFill>
            </a:endParaRPr>
          </a:p>
        </p:txBody>
      </p:sp>
      <p:cxnSp>
        <p:nvCxnSpPr>
          <p:cNvPr id="25" name="Straight Connector 24"/>
          <p:cNvCxnSpPr/>
          <p:nvPr/>
        </p:nvCxnSpPr>
        <p:spPr>
          <a:xfrm>
            <a:off x="6851624" y="4431692"/>
            <a:ext cx="508000" cy="2090"/>
          </a:xfrm>
          <a:prstGeom prst="line">
            <a:avLst/>
          </a:prstGeom>
        </p:spPr>
        <p:style>
          <a:lnRef idx="2">
            <a:schemeClr val="accent3"/>
          </a:lnRef>
          <a:fillRef idx="0">
            <a:schemeClr val="accent3"/>
          </a:fillRef>
          <a:effectRef idx="1">
            <a:schemeClr val="accent3"/>
          </a:effectRef>
          <a:fontRef idx="minor">
            <a:schemeClr val="tx1"/>
          </a:fontRef>
        </p:style>
      </p:cxnSp>
      <p:cxnSp>
        <p:nvCxnSpPr>
          <p:cNvPr id="27" name="Straight Connector 26"/>
          <p:cNvCxnSpPr/>
          <p:nvPr/>
        </p:nvCxnSpPr>
        <p:spPr>
          <a:xfrm>
            <a:off x="6851624" y="3830076"/>
            <a:ext cx="508000" cy="2090"/>
          </a:xfrm>
          <a:prstGeom prst="line">
            <a:avLst/>
          </a:prstGeom>
        </p:spPr>
        <p:style>
          <a:lnRef idx="2">
            <a:schemeClr val="accent2"/>
          </a:lnRef>
          <a:fillRef idx="0">
            <a:schemeClr val="accent2"/>
          </a:fillRef>
          <a:effectRef idx="1">
            <a:schemeClr val="accent2"/>
          </a:effectRef>
          <a:fontRef idx="minor">
            <a:schemeClr val="tx1"/>
          </a:fontRef>
        </p:style>
      </p:cxnSp>
      <p:cxnSp>
        <p:nvCxnSpPr>
          <p:cNvPr id="29" name="Straight Connector 28"/>
          <p:cNvCxnSpPr/>
          <p:nvPr/>
        </p:nvCxnSpPr>
        <p:spPr>
          <a:xfrm>
            <a:off x="6721436" y="4933038"/>
            <a:ext cx="508000" cy="2090"/>
          </a:xfrm>
          <a:prstGeom prst="line">
            <a:avLst/>
          </a:prstGeom>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 xmlns:a16="http://schemas.microsoft.com/office/drawing/2014/main" id="{AA635DAA-35C4-4438-9D75-515C2C193139}"/>
              </a:ext>
            </a:extLst>
          </p:cNvPr>
          <p:cNvSpPr txBox="1"/>
          <p:nvPr/>
        </p:nvSpPr>
        <p:spPr>
          <a:xfrm>
            <a:off x="526224" y="769163"/>
            <a:ext cx="11136326" cy="784830"/>
          </a:xfrm>
          <a:prstGeom prst="rect">
            <a:avLst/>
          </a:prstGeom>
          <a:noFill/>
        </p:spPr>
        <p:txBody>
          <a:bodyPr wrap="square" rtlCol="0">
            <a:spAutoFit/>
          </a:bodyPr>
          <a:lstStyle/>
          <a:p>
            <a:r>
              <a:rPr lang="en-US" sz="4500" b="1" dirty="0" smtClean="0">
                <a:latin typeface="Nunito Sans" panose="00000500000000000000" pitchFamily="2" charset="0"/>
              </a:rPr>
              <a:t>Path</a:t>
            </a:r>
            <a:endParaRPr lang="en-US" sz="4500" b="1" dirty="0">
              <a:latin typeface="Nunito Sans" panose="00000500000000000000" pitchFamily="2" charset="0"/>
            </a:endParaRPr>
          </a:p>
        </p:txBody>
      </p:sp>
      <p:sp>
        <p:nvSpPr>
          <p:cNvPr id="22" name="Rectangle 21">
            <a:extLst>
              <a:ext uri="{FF2B5EF4-FFF2-40B4-BE49-F238E27FC236}">
                <a16:creationId xmlns=""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smtClean="0"/>
              <a:t>Rule 1</a:t>
            </a:r>
            <a:r>
              <a:rPr lang="en-US" dirty="0" smtClean="0"/>
              <a:t> − Visit the adjacent unvisited vertex. Mark it as visited. Display it. Insert it in a queue.</a:t>
            </a:r>
          </a:p>
          <a:p>
            <a:endParaRPr lang="en-US" dirty="0" smtClean="0"/>
          </a:p>
          <a:p>
            <a:r>
              <a:rPr lang="en-US" b="1" dirty="0" smtClean="0"/>
              <a:t>Rule 2</a:t>
            </a:r>
            <a:r>
              <a:rPr lang="en-US" dirty="0" smtClean="0"/>
              <a:t> − If no adjacent vertex is found, remove the first vertex from the queue.</a:t>
            </a:r>
          </a:p>
          <a:p>
            <a:endParaRPr lang="en-US" dirty="0" smtClean="0"/>
          </a:p>
          <a:p>
            <a:r>
              <a:rPr lang="en-US" b="1" dirty="0" smtClean="0"/>
              <a:t>Rule 3</a:t>
            </a:r>
            <a:r>
              <a:rPr lang="en-US" dirty="0" smtClean="0"/>
              <a:t> − Repeat Rule 1 and Rule 2 until the queue is empty.</a:t>
            </a:r>
          </a:p>
          <a:p>
            <a:endParaRPr lang="en-US" dirty="0"/>
          </a:p>
        </p:txBody>
      </p:sp>
      <p:sp>
        <p:nvSpPr>
          <p:cNvPr id="5" name="TextBox 4">
            <a:extLst>
              <a:ext uri="{FF2B5EF4-FFF2-40B4-BE49-F238E27FC236}">
                <a16:creationId xmlns="" xmlns:a16="http://schemas.microsoft.com/office/drawing/2014/main" id="{AA635DAA-35C4-4438-9D75-515C2C193139}"/>
              </a:ext>
            </a:extLst>
          </p:cNvPr>
          <p:cNvSpPr txBox="1"/>
          <p:nvPr/>
        </p:nvSpPr>
        <p:spPr>
          <a:xfrm>
            <a:off x="526224" y="769163"/>
            <a:ext cx="11136326" cy="830997"/>
          </a:xfrm>
          <a:prstGeom prst="rect">
            <a:avLst/>
          </a:prstGeom>
          <a:noFill/>
        </p:spPr>
        <p:txBody>
          <a:bodyPr wrap="square" rtlCol="0">
            <a:spAutoFit/>
          </a:bodyPr>
          <a:lstStyle/>
          <a:p>
            <a:r>
              <a:rPr lang="en-US" sz="4800" b="1" dirty="0" smtClean="0">
                <a:latin typeface="Nunito Sans" panose="00000500000000000000" pitchFamily="2" charset="0"/>
              </a:rPr>
              <a:t>BFS Traversal Rules</a:t>
            </a:r>
            <a:endParaRPr lang="en-US" sz="4500" b="1" dirty="0">
              <a:latin typeface="Nunito Sans" panose="00000500000000000000" pitchFamily="2" charset="0"/>
            </a:endParaRPr>
          </a:p>
        </p:txBody>
      </p:sp>
      <p:sp>
        <p:nvSpPr>
          <p:cNvPr id="6" name="Rectangle 5">
            <a:extLst>
              <a:ext uri="{FF2B5EF4-FFF2-40B4-BE49-F238E27FC236}">
                <a16:creationId xmlns=""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1727200" y="1423614"/>
            <a:ext cx="711200" cy="701885"/>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S</a:t>
            </a:r>
            <a:endParaRPr lang="en-US" sz="2400" b="1" dirty="0"/>
          </a:p>
        </p:txBody>
      </p:sp>
      <p:sp>
        <p:nvSpPr>
          <p:cNvPr id="8" name="Oval 7"/>
          <p:cNvSpPr/>
          <p:nvPr/>
        </p:nvSpPr>
        <p:spPr>
          <a:xfrm>
            <a:off x="1727200" y="4531961"/>
            <a:ext cx="711200" cy="701885"/>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D</a:t>
            </a:r>
            <a:endParaRPr lang="en-US" sz="2400" b="1" dirty="0"/>
          </a:p>
        </p:txBody>
      </p:sp>
      <p:sp>
        <p:nvSpPr>
          <p:cNvPr id="9" name="Oval 8"/>
          <p:cNvSpPr/>
          <p:nvPr/>
        </p:nvSpPr>
        <p:spPr>
          <a:xfrm>
            <a:off x="406400" y="2927653"/>
            <a:ext cx="711200" cy="701885"/>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A</a:t>
            </a:r>
            <a:endParaRPr lang="en-US" sz="2400" b="1" dirty="0"/>
          </a:p>
        </p:txBody>
      </p:sp>
      <p:sp>
        <p:nvSpPr>
          <p:cNvPr id="10" name="Oval 9"/>
          <p:cNvSpPr/>
          <p:nvPr/>
        </p:nvSpPr>
        <p:spPr>
          <a:xfrm>
            <a:off x="1727200" y="2927653"/>
            <a:ext cx="711200" cy="701885"/>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B</a:t>
            </a:r>
            <a:endParaRPr lang="en-US" sz="2400" b="1" dirty="0"/>
          </a:p>
        </p:txBody>
      </p:sp>
      <p:sp>
        <p:nvSpPr>
          <p:cNvPr id="11" name="Oval 10"/>
          <p:cNvSpPr/>
          <p:nvPr/>
        </p:nvSpPr>
        <p:spPr>
          <a:xfrm>
            <a:off x="3048000" y="2927653"/>
            <a:ext cx="711200" cy="701885"/>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C</a:t>
            </a:r>
            <a:endParaRPr lang="en-US" sz="2400" b="1" dirty="0"/>
          </a:p>
        </p:txBody>
      </p:sp>
      <p:cxnSp>
        <p:nvCxnSpPr>
          <p:cNvPr id="12" name="Straight Connector 11"/>
          <p:cNvCxnSpPr>
            <a:stCxn id="7" idx="3"/>
            <a:endCxn id="9" idx="7"/>
          </p:cNvCxnSpPr>
          <p:nvPr/>
        </p:nvCxnSpPr>
        <p:spPr>
          <a:xfrm rot="5400000">
            <a:off x="918534" y="2117623"/>
            <a:ext cx="1007732" cy="81790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3" name="Straight Connector 12"/>
          <p:cNvCxnSpPr>
            <a:stCxn id="8" idx="1"/>
            <a:endCxn id="9" idx="5"/>
          </p:cNvCxnSpPr>
          <p:nvPr/>
        </p:nvCxnSpPr>
        <p:spPr>
          <a:xfrm rot="16200000" flipV="1">
            <a:off x="868399" y="3671796"/>
            <a:ext cx="1108002" cy="81790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4" name="Straight Connector 13"/>
          <p:cNvCxnSpPr>
            <a:stCxn id="11" idx="1"/>
            <a:endCxn id="7" idx="5"/>
          </p:cNvCxnSpPr>
          <p:nvPr/>
        </p:nvCxnSpPr>
        <p:spPr>
          <a:xfrm rot="16200000" flipV="1">
            <a:off x="2239334" y="2117623"/>
            <a:ext cx="1007732" cy="81790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5" name="Straight Connector 14"/>
          <p:cNvCxnSpPr>
            <a:stCxn id="8" idx="7"/>
            <a:endCxn id="11" idx="3"/>
          </p:cNvCxnSpPr>
          <p:nvPr/>
        </p:nvCxnSpPr>
        <p:spPr>
          <a:xfrm rot="5400000" flipH="1" flipV="1">
            <a:off x="2189199" y="3671796"/>
            <a:ext cx="1108002" cy="81790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6" name="Straight Connector 15"/>
          <p:cNvCxnSpPr>
            <a:stCxn id="10" idx="4"/>
            <a:endCxn id="8" idx="0"/>
          </p:cNvCxnSpPr>
          <p:nvPr/>
        </p:nvCxnSpPr>
        <p:spPr>
          <a:xfrm rot="5400000">
            <a:off x="1631589" y="4080736"/>
            <a:ext cx="902423" cy="211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7" name="Straight Connector 16"/>
          <p:cNvCxnSpPr>
            <a:stCxn id="7" idx="4"/>
            <a:endCxn id="10" idx="0"/>
          </p:cNvCxnSpPr>
          <p:nvPr/>
        </p:nvCxnSpPr>
        <p:spPr>
          <a:xfrm rot="5400000">
            <a:off x="1681723" y="2526562"/>
            <a:ext cx="802154" cy="211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9" name="Straight Connector 18"/>
          <p:cNvCxnSpPr/>
          <p:nvPr/>
        </p:nvCxnSpPr>
        <p:spPr>
          <a:xfrm>
            <a:off x="4876800" y="1724422"/>
            <a:ext cx="6299200" cy="2090"/>
          </a:xfrm>
          <a:prstGeom prst="line">
            <a:avLst/>
          </a:prstGeom>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4876800" y="2725025"/>
            <a:ext cx="6299200" cy="2090"/>
          </a:xfrm>
          <a:prstGeom prst="line">
            <a:avLst/>
          </a:prstGeom>
        </p:spPr>
        <p:style>
          <a:lnRef idx="3">
            <a:schemeClr val="dk1"/>
          </a:lnRef>
          <a:fillRef idx="0">
            <a:schemeClr val="dk1"/>
          </a:fillRef>
          <a:effectRef idx="2">
            <a:schemeClr val="dk1"/>
          </a:effectRef>
          <a:fontRef idx="minor">
            <a:schemeClr val="tx1"/>
          </a:fontRef>
        </p:style>
      </p:cxnSp>
      <p:sp>
        <p:nvSpPr>
          <p:cNvPr id="21" name="TextBox 20"/>
          <p:cNvSpPr txBox="1"/>
          <p:nvPr/>
        </p:nvSpPr>
        <p:spPr>
          <a:xfrm>
            <a:off x="6604000" y="4231153"/>
            <a:ext cx="2634599" cy="491849"/>
          </a:xfrm>
          <a:prstGeom prst="rect">
            <a:avLst/>
          </a:prstGeom>
          <a:noFill/>
        </p:spPr>
        <p:txBody>
          <a:bodyPr wrap="none" lIns="121332" tIns="60666" rIns="121332" bIns="60666" rtlCol="0">
            <a:spAutoFit/>
          </a:bodyPr>
          <a:lstStyle/>
          <a:p>
            <a:r>
              <a:rPr lang="en-US" sz="2400" dirty="0" smtClean="0"/>
              <a:t>Initialize the queue</a:t>
            </a:r>
            <a:endParaRPr lang="en-US" sz="2400" dirty="0"/>
          </a:p>
        </p:txBody>
      </p:sp>
      <p:pic>
        <p:nvPicPr>
          <p:cNvPr id="18" name="Picture 17"/>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1727200" y="1423614"/>
            <a:ext cx="711200" cy="701885"/>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S</a:t>
            </a:r>
            <a:endParaRPr lang="en-US" sz="2400" b="1" dirty="0"/>
          </a:p>
        </p:txBody>
      </p:sp>
      <p:sp>
        <p:nvSpPr>
          <p:cNvPr id="8" name="Oval 7"/>
          <p:cNvSpPr/>
          <p:nvPr/>
        </p:nvSpPr>
        <p:spPr>
          <a:xfrm>
            <a:off x="1727200" y="4531961"/>
            <a:ext cx="711200" cy="701885"/>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D</a:t>
            </a:r>
            <a:endParaRPr lang="en-US" sz="2400" b="1" dirty="0"/>
          </a:p>
        </p:txBody>
      </p:sp>
      <p:sp>
        <p:nvSpPr>
          <p:cNvPr id="9" name="Oval 8"/>
          <p:cNvSpPr/>
          <p:nvPr/>
        </p:nvSpPr>
        <p:spPr>
          <a:xfrm>
            <a:off x="406400" y="2927653"/>
            <a:ext cx="711200" cy="701885"/>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A</a:t>
            </a:r>
            <a:endParaRPr lang="en-US" sz="2400" b="1" dirty="0"/>
          </a:p>
        </p:txBody>
      </p:sp>
      <p:sp>
        <p:nvSpPr>
          <p:cNvPr id="10" name="Oval 9"/>
          <p:cNvSpPr/>
          <p:nvPr/>
        </p:nvSpPr>
        <p:spPr>
          <a:xfrm>
            <a:off x="1727200" y="2927653"/>
            <a:ext cx="711200" cy="701885"/>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B</a:t>
            </a:r>
            <a:endParaRPr lang="en-US" sz="2400" b="1" dirty="0"/>
          </a:p>
        </p:txBody>
      </p:sp>
      <p:sp>
        <p:nvSpPr>
          <p:cNvPr id="11" name="Oval 10"/>
          <p:cNvSpPr/>
          <p:nvPr/>
        </p:nvSpPr>
        <p:spPr>
          <a:xfrm>
            <a:off x="3048000" y="2927653"/>
            <a:ext cx="711200" cy="701885"/>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C</a:t>
            </a:r>
            <a:endParaRPr lang="en-US" sz="2400" b="1" dirty="0"/>
          </a:p>
        </p:txBody>
      </p:sp>
      <p:cxnSp>
        <p:nvCxnSpPr>
          <p:cNvPr id="12" name="Straight Connector 11"/>
          <p:cNvCxnSpPr>
            <a:stCxn id="7" idx="3"/>
            <a:endCxn id="9" idx="7"/>
          </p:cNvCxnSpPr>
          <p:nvPr/>
        </p:nvCxnSpPr>
        <p:spPr>
          <a:xfrm rot="5400000">
            <a:off x="918534" y="2117623"/>
            <a:ext cx="1007732" cy="81790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3" name="Straight Connector 12"/>
          <p:cNvCxnSpPr>
            <a:stCxn id="8" idx="1"/>
            <a:endCxn id="9" idx="5"/>
          </p:cNvCxnSpPr>
          <p:nvPr/>
        </p:nvCxnSpPr>
        <p:spPr>
          <a:xfrm rot="16200000" flipV="1">
            <a:off x="868399" y="3671796"/>
            <a:ext cx="1108002" cy="81790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4" name="Straight Connector 13"/>
          <p:cNvCxnSpPr>
            <a:stCxn id="11" idx="1"/>
            <a:endCxn id="7" idx="5"/>
          </p:cNvCxnSpPr>
          <p:nvPr/>
        </p:nvCxnSpPr>
        <p:spPr>
          <a:xfrm rot="16200000" flipV="1">
            <a:off x="2239334" y="2117623"/>
            <a:ext cx="1007732" cy="81790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5" name="Straight Connector 14"/>
          <p:cNvCxnSpPr>
            <a:stCxn id="8" idx="7"/>
            <a:endCxn id="11" idx="3"/>
          </p:cNvCxnSpPr>
          <p:nvPr/>
        </p:nvCxnSpPr>
        <p:spPr>
          <a:xfrm rot="5400000" flipH="1" flipV="1">
            <a:off x="2189199" y="3671796"/>
            <a:ext cx="1108002" cy="81790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6" name="Straight Connector 15"/>
          <p:cNvCxnSpPr>
            <a:stCxn id="10" idx="4"/>
            <a:endCxn id="8" idx="0"/>
          </p:cNvCxnSpPr>
          <p:nvPr/>
        </p:nvCxnSpPr>
        <p:spPr>
          <a:xfrm rot="5400000">
            <a:off x="1631589" y="4080736"/>
            <a:ext cx="902423" cy="211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7" name="Straight Connector 16"/>
          <p:cNvCxnSpPr>
            <a:stCxn id="7" idx="4"/>
            <a:endCxn id="10" idx="0"/>
          </p:cNvCxnSpPr>
          <p:nvPr/>
        </p:nvCxnSpPr>
        <p:spPr>
          <a:xfrm rot="5400000">
            <a:off x="1681723" y="2526562"/>
            <a:ext cx="802154" cy="211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9" name="Straight Connector 18"/>
          <p:cNvCxnSpPr/>
          <p:nvPr/>
        </p:nvCxnSpPr>
        <p:spPr>
          <a:xfrm>
            <a:off x="4876800" y="1724422"/>
            <a:ext cx="6299200" cy="2090"/>
          </a:xfrm>
          <a:prstGeom prst="line">
            <a:avLst/>
          </a:prstGeom>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4876800" y="2725025"/>
            <a:ext cx="6299200" cy="2090"/>
          </a:xfrm>
          <a:prstGeom prst="line">
            <a:avLst/>
          </a:prstGeom>
        </p:spPr>
        <p:style>
          <a:lnRef idx="3">
            <a:schemeClr val="dk1"/>
          </a:lnRef>
          <a:fillRef idx="0">
            <a:schemeClr val="dk1"/>
          </a:fillRef>
          <a:effectRef idx="2">
            <a:schemeClr val="dk1"/>
          </a:effectRef>
          <a:fontRef idx="minor">
            <a:schemeClr val="tx1"/>
          </a:fontRef>
        </p:style>
      </p:cxnSp>
      <p:sp>
        <p:nvSpPr>
          <p:cNvPr id="21" name="TextBox 20"/>
          <p:cNvSpPr txBox="1"/>
          <p:nvPr/>
        </p:nvSpPr>
        <p:spPr>
          <a:xfrm>
            <a:off x="5486400" y="3729808"/>
            <a:ext cx="5597205" cy="861181"/>
          </a:xfrm>
          <a:prstGeom prst="rect">
            <a:avLst/>
          </a:prstGeom>
          <a:noFill/>
        </p:spPr>
        <p:txBody>
          <a:bodyPr wrap="none" lIns="121332" tIns="60666" rIns="121332" bIns="60666" rtlCol="0">
            <a:spAutoFit/>
          </a:bodyPr>
          <a:lstStyle/>
          <a:p>
            <a:r>
              <a:rPr lang="en-US" sz="2400" dirty="0" smtClean="0"/>
              <a:t>We start from visiting S(starting node), and</a:t>
            </a:r>
          </a:p>
          <a:p>
            <a:r>
              <a:rPr lang="en-US" sz="2400" dirty="0" smtClean="0"/>
              <a:t>mark it as visited. </a:t>
            </a:r>
            <a:endParaRPr lang="en-US" sz="2400" dirty="0"/>
          </a:p>
        </p:txBody>
      </p:sp>
      <p:pic>
        <p:nvPicPr>
          <p:cNvPr id="18" name="Picture 17"/>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1727200" y="1423614"/>
            <a:ext cx="711200" cy="701885"/>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S</a:t>
            </a:r>
            <a:endParaRPr lang="en-US" sz="2400" b="1" dirty="0"/>
          </a:p>
        </p:txBody>
      </p:sp>
      <p:sp>
        <p:nvSpPr>
          <p:cNvPr id="8" name="Oval 7"/>
          <p:cNvSpPr/>
          <p:nvPr/>
        </p:nvSpPr>
        <p:spPr>
          <a:xfrm>
            <a:off x="1727200" y="4531961"/>
            <a:ext cx="711200" cy="701885"/>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D</a:t>
            </a:r>
            <a:endParaRPr lang="en-US" sz="2400" b="1" dirty="0"/>
          </a:p>
        </p:txBody>
      </p:sp>
      <p:sp>
        <p:nvSpPr>
          <p:cNvPr id="9" name="Oval 8"/>
          <p:cNvSpPr/>
          <p:nvPr/>
        </p:nvSpPr>
        <p:spPr>
          <a:xfrm>
            <a:off x="406400" y="2927653"/>
            <a:ext cx="711200" cy="701885"/>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A</a:t>
            </a:r>
            <a:endParaRPr lang="en-US" sz="2400" b="1" dirty="0"/>
          </a:p>
        </p:txBody>
      </p:sp>
      <p:sp>
        <p:nvSpPr>
          <p:cNvPr id="10" name="Oval 9"/>
          <p:cNvSpPr/>
          <p:nvPr/>
        </p:nvSpPr>
        <p:spPr>
          <a:xfrm>
            <a:off x="1727200" y="2927653"/>
            <a:ext cx="711200" cy="701885"/>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B</a:t>
            </a:r>
            <a:endParaRPr lang="en-US" sz="2400" b="1" dirty="0"/>
          </a:p>
        </p:txBody>
      </p:sp>
      <p:sp>
        <p:nvSpPr>
          <p:cNvPr id="11" name="Oval 10"/>
          <p:cNvSpPr/>
          <p:nvPr/>
        </p:nvSpPr>
        <p:spPr>
          <a:xfrm>
            <a:off x="3048000" y="2927653"/>
            <a:ext cx="711200" cy="701885"/>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C</a:t>
            </a:r>
            <a:endParaRPr lang="en-US" sz="2400" b="1" dirty="0"/>
          </a:p>
        </p:txBody>
      </p:sp>
      <p:cxnSp>
        <p:nvCxnSpPr>
          <p:cNvPr id="12" name="Straight Connector 11"/>
          <p:cNvCxnSpPr>
            <a:stCxn id="7" idx="3"/>
            <a:endCxn id="9" idx="7"/>
          </p:cNvCxnSpPr>
          <p:nvPr/>
        </p:nvCxnSpPr>
        <p:spPr>
          <a:xfrm rot="5400000">
            <a:off x="918534" y="2117623"/>
            <a:ext cx="1007732" cy="81790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3" name="Straight Connector 12"/>
          <p:cNvCxnSpPr>
            <a:stCxn id="8" idx="1"/>
            <a:endCxn id="9" idx="5"/>
          </p:cNvCxnSpPr>
          <p:nvPr/>
        </p:nvCxnSpPr>
        <p:spPr>
          <a:xfrm rot="16200000" flipV="1">
            <a:off x="868399" y="3671796"/>
            <a:ext cx="1108002" cy="81790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4" name="Straight Connector 13"/>
          <p:cNvCxnSpPr>
            <a:stCxn id="11" idx="1"/>
            <a:endCxn id="7" idx="5"/>
          </p:cNvCxnSpPr>
          <p:nvPr/>
        </p:nvCxnSpPr>
        <p:spPr>
          <a:xfrm rot="16200000" flipV="1">
            <a:off x="2239334" y="2117623"/>
            <a:ext cx="1007732" cy="81790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5" name="Straight Connector 14"/>
          <p:cNvCxnSpPr>
            <a:stCxn id="8" idx="7"/>
            <a:endCxn id="11" idx="3"/>
          </p:cNvCxnSpPr>
          <p:nvPr/>
        </p:nvCxnSpPr>
        <p:spPr>
          <a:xfrm rot="5400000" flipH="1" flipV="1">
            <a:off x="2189199" y="3671796"/>
            <a:ext cx="1108002" cy="81790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6" name="Straight Connector 15"/>
          <p:cNvCxnSpPr>
            <a:stCxn id="10" idx="4"/>
            <a:endCxn id="8" idx="0"/>
          </p:cNvCxnSpPr>
          <p:nvPr/>
        </p:nvCxnSpPr>
        <p:spPr>
          <a:xfrm rot="5400000">
            <a:off x="1631589" y="4080736"/>
            <a:ext cx="902423" cy="211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7" name="Straight Connector 16"/>
          <p:cNvCxnSpPr>
            <a:stCxn id="7" idx="4"/>
            <a:endCxn id="10" idx="0"/>
          </p:cNvCxnSpPr>
          <p:nvPr/>
        </p:nvCxnSpPr>
        <p:spPr>
          <a:xfrm rot="5400000">
            <a:off x="1681723" y="2526562"/>
            <a:ext cx="802154" cy="211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9" name="Straight Connector 18"/>
          <p:cNvCxnSpPr/>
          <p:nvPr/>
        </p:nvCxnSpPr>
        <p:spPr>
          <a:xfrm>
            <a:off x="4876800" y="1724422"/>
            <a:ext cx="6299200" cy="2090"/>
          </a:xfrm>
          <a:prstGeom prst="line">
            <a:avLst/>
          </a:prstGeom>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4876800" y="2725025"/>
            <a:ext cx="6299200" cy="2090"/>
          </a:xfrm>
          <a:prstGeom prst="line">
            <a:avLst/>
          </a:prstGeom>
        </p:spPr>
        <p:style>
          <a:lnRef idx="3">
            <a:schemeClr val="dk1"/>
          </a:lnRef>
          <a:fillRef idx="0">
            <a:schemeClr val="dk1"/>
          </a:fillRef>
          <a:effectRef idx="2">
            <a:schemeClr val="dk1"/>
          </a:effectRef>
          <a:fontRef idx="minor">
            <a:schemeClr val="tx1"/>
          </a:fontRef>
        </p:style>
      </p:cxnSp>
      <p:sp>
        <p:nvSpPr>
          <p:cNvPr id="21" name="TextBox 20"/>
          <p:cNvSpPr txBox="1"/>
          <p:nvPr/>
        </p:nvSpPr>
        <p:spPr>
          <a:xfrm>
            <a:off x="4673600" y="3729808"/>
            <a:ext cx="7258877" cy="1784510"/>
          </a:xfrm>
          <a:prstGeom prst="rect">
            <a:avLst/>
          </a:prstGeom>
          <a:noFill/>
        </p:spPr>
        <p:txBody>
          <a:bodyPr wrap="none" lIns="121332" tIns="60666" rIns="121332" bIns="60666" rtlCol="0">
            <a:spAutoFit/>
          </a:bodyPr>
          <a:lstStyle/>
          <a:p>
            <a:r>
              <a:rPr lang="en-US" sz="2700" dirty="0" smtClean="0"/>
              <a:t>We then see an unvisited adjacent node from S. </a:t>
            </a:r>
          </a:p>
          <a:p>
            <a:r>
              <a:rPr lang="en-US" sz="2700" dirty="0" smtClean="0"/>
              <a:t>In this example, we have three nodes but </a:t>
            </a:r>
          </a:p>
          <a:p>
            <a:r>
              <a:rPr lang="en-US" sz="2700" dirty="0" smtClean="0"/>
              <a:t>alphabetically we choose A, mark it as visited and </a:t>
            </a:r>
          </a:p>
          <a:p>
            <a:r>
              <a:rPr lang="en-US" sz="2700" dirty="0" smtClean="0"/>
              <a:t>enqueue it.</a:t>
            </a:r>
            <a:endParaRPr lang="en-US" sz="2700" dirty="0"/>
          </a:p>
        </p:txBody>
      </p:sp>
      <p:sp>
        <p:nvSpPr>
          <p:cNvPr id="25" name="Rectangle 24"/>
          <p:cNvSpPr/>
          <p:nvPr/>
        </p:nvSpPr>
        <p:spPr>
          <a:xfrm>
            <a:off x="4978400" y="1824691"/>
            <a:ext cx="1117600" cy="802154"/>
          </a:xfrm>
          <a:prstGeom prst="rect">
            <a:avLst/>
          </a:prstGeom>
          <a:solidFill>
            <a:srgbClr val="FF1901"/>
          </a:solidFill>
          <a:ln>
            <a:solidFill>
              <a:srgbClr val="BD1F05"/>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A</a:t>
            </a:r>
            <a:endParaRPr lang="en-US" sz="2400" b="1" dirty="0"/>
          </a:p>
        </p:txBody>
      </p:sp>
      <p:pic>
        <p:nvPicPr>
          <p:cNvPr id="18" name="Picture 17"/>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1727200" y="1423614"/>
            <a:ext cx="711200" cy="701885"/>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S</a:t>
            </a:r>
            <a:endParaRPr lang="en-US" sz="2400" b="1" dirty="0"/>
          </a:p>
        </p:txBody>
      </p:sp>
      <p:sp>
        <p:nvSpPr>
          <p:cNvPr id="8" name="Oval 7"/>
          <p:cNvSpPr/>
          <p:nvPr/>
        </p:nvSpPr>
        <p:spPr>
          <a:xfrm>
            <a:off x="1727200" y="4531961"/>
            <a:ext cx="711200" cy="701885"/>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D</a:t>
            </a:r>
            <a:endParaRPr lang="en-US" sz="2400" b="1" dirty="0"/>
          </a:p>
        </p:txBody>
      </p:sp>
      <p:sp>
        <p:nvSpPr>
          <p:cNvPr id="9" name="Oval 8"/>
          <p:cNvSpPr/>
          <p:nvPr/>
        </p:nvSpPr>
        <p:spPr>
          <a:xfrm>
            <a:off x="406400" y="2927653"/>
            <a:ext cx="711200" cy="701885"/>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A</a:t>
            </a:r>
            <a:endParaRPr lang="en-US" sz="2400" b="1" dirty="0"/>
          </a:p>
        </p:txBody>
      </p:sp>
      <p:sp>
        <p:nvSpPr>
          <p:cNvPr id="10" name="Oval 9"/>
          <p:cNvSpPr/>
          <p:nvPr/>
        </p:nvSpPr>
        <p:spPr>
          <a:xfrm>
            <a:off x="1727200" y="2927653"/>
            <a:ext cx="711200" cy="701885"/>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B</a:t>
            </a:r>
            <a:endParaRPr lang="en-US" sz="2400" b="1" dirty="0"/>
          </a:p>
        </p:txBody>
      </p:sp>
      <p:sp>
        <p:nvSpPr>
          <p:cNvPr id="11" name="Oval 10"/>
          <p:cNvSpPr/>
          <p:nvPr/>
        </p:nvSpPr>
        <p:spPr>
          <a:xfrm>
            <a:off x="3048000" y="2927653"/>
            <a:ext cx="711200" cy="701885"/>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C</a:t>
            </a:r>
            <a:endParaRPr lang="en-US" sz="2400" b="1" dirty="0"/>
          </a:p>
        </p:txBody>
      </p:sp>
      <p:cxnSp>
        <p:nvCxnSpPr>
          <p:cNvPr id="12" name="Straight Connector 11"/>
          <p:cNvCxnSpPr>
            <a:stCxn id="7" idx="3"/>
            <a:endCxn id="9" idx="7"/>
          </p:cNvCxnSpPr>
          <p:nvPr/>
        </p:nvCxnSpPr>
        <p:spPr>
          <a:xfrm rot="5400000">
            <a:off x="918534" y="2117623"/>
            <a:ext cx="1007732" cy="81790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3" name="Straight Connector 12"/>
          <p:cNvCxnSpPr>
            <a:stCxn id="8" idx="1"/>
            <a:endCxn id="9" idx="5"/>
          </p:cNvCxnSpPr>
          <p:nvPr/>
        </p:nvCxnSpPr>
        <p:spPr>
          <a:xfrm rot="16200000" flipV="1">
            <a:off x="868399" y="3671796"/>
            <a:ext cx="1108002" cy="81790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4" name="Straight Connector 13"/>
          <p:cNvCxnSpPr>
            <a:stCxn id="11" idx="1"/>
            <a:endCxn id="7" idx="5"/>
          </p:cNvCxnSpPr>
          <p:nvPr/>
        </p:nvCxnSpPr>
        <p:spPr>
          <a:xfrm rot="16200000" flipV="1">
            <a:off x="2239334" y="2117623"/>
            <a:ext cx="1007732" cy="81790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5" name="Straight Connector 14"/>
          <p:cNvCxnSpPr>
            <a:stCxn id="8" idx="7"/>
            <a:endCxn id="11" idx="3"/>
          </p:cNvCxnSpPr>
          <p:nvPr/>
        </p:nvCxnSpPr>
        <p:spPr>
          <a:xfrm rot="5400000" flipH="1" flipV="1">
            <a:off x="2189199" y="3671796"/>
            <a:ext cx="1108002" cy="81790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6" name="Straight Connector 15"/>
          <p:cNvCxnSpPr>
            <a:stCxn id="10" idx="4"/>
            <a:endCxn id="8" idx="0"/>
          </p:cNvCxnSpPr>
          <p:nvPr/>
        </p:nvCxnSpPr>
        <p:spPr>
          <a:xfrm rot="5400000">
            <a:off x="1631589" y="4080736"/>
            <a:ext cx="902423" cy="211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7" name="Straight Connector 16"/>
          <p:cNvCxnSpPr>
            <a:stCxn id="7" idx="4"/>
            <a:endCxn id="10" idx="0"/>
          </p:cNvCxnSpPr>
          <p:nvPr/>
        </p:nvCxnSpPr>
        <p:spPr>
          <a:xfrm rot="5400000">
            <a:off x="1681723" y="2526562"/>
            <a:ext cx="802154" cy="211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9" name="Straight Connector 18"/>
          <p:cNvCxnSpPr/>
          <p:nvPr/>
        </p:nvCxnSpPr>
        <p:spPr>
          <a:xfrm>
            <a:off x="4876800" y="1724422"/>
            <a:ext cx="6299200" cy="2090"/>
          </a:xfrm>
          <a:prstGeom prst="line">
            <a:avLst/>
          </a:prstGeom>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4876800" y="2725025"/>
            <a:ext cx="6299200" cy="2090"/>
          </a:xfrm>
          <a:prstGeom prst="line">
            <a:avLst/>
          </a:prstGeom>
        </p:spPr>
        <p:style>
          <a:lnRef idx="3">
            <a:schemeClr val="dk1"/>
          </a:lnRef>
          <a:fillRef idx="0">
            <a:schemeClr val="dk1"/>
          </a:fillRef>
          <a:effectRef idx="2">
            <a:schemeClr val="dk1"/>
          </a:effectRef>
          <a:fontRef idx="minor">
            <a:schemeClr val="tx1"/>
          </a:fontRef>
        </p:style>
      </p:cxnSp>
      <p:sp>
        <p:nvSpPr>
          <p:cNvPr id="21" name="TextBox 20"/>
          <p:cNvSpPr txBox="1"/>
          <p:nvPr/>
        </p:nvSpPr>
        <p:spPr>
          <a:xfrm>
            <a:off x="4978400" y="3629538"/>
            <a:ext cx="6608892" cy="953514"/>
          </a:xfrm>
          <a:prstGeom prst="rect">
            <a:avLst/>
          </a:prstGeom>
          <a:noFill/>
        </p:spPr>
        <p:txBody>
          <a:bodyPr wrap="none" lIns="121332" tIns="60666" rIns="121332" bIns="60666" rtlCol="0">
            <a:spAutoFit/>
          </a:bodyPr>
          <a:lstStyle/>
          <a:p>
            <a:r>
              <a:rPr lang="en-US" sz="2700" dirty="0" smtClean="0"/>
              <a:t>Next, the unvisited adjacent node from S is B.</a:t>
            </a:r>
          </a:p>
          <a:p>
            <a:r>
              <a:rPr lang="en-US" sz="2700" dirty="0" smtClean="0"/>
              <a:t>We mark it as visited and enqueue it.</a:t>
            </a:r>
            <a:endParaRPr lang="en-US" sz="2700" dirty="0"/>
          </a:p>
        </p:txBody>
      </p:sp>
      <p:sp>
        <p:nvSpPr>
          <p:cNvPr id="25" name="Rectangle 24"/>
          <p:cNvSpPr/>
          <p:nvPr/>
        </p:nvSpPr>
        <p:spPr>
          <a:xfrm>
            <a:off x="4978400" y="1824691"/>
            <a:ext cx="1117600" cy="802154"/>
          </a:xfrm>
          <a:prstGeom prst="rect">
            <a:avLst/>
          </a:prstGeom>
          <a:solidFill>
            <a:srgbClr val="82EB03"/>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B</a:t>
            </a:r>
            <a:endParaRPr lang="en-US" sz="2400" b="1" dirty="0"/>
          </a:p>
        </p:txBody>
      </p:sp>
      <p:sp>
        <p:nvSpPr>
          <p:cNvPr id="22" name="Rectangle 21"/>
          <p:cNvSpPr/>
          <p:nvPr/>
        </p:nvSpPr>
        <p:spPr>
          <a:xfrm>
            <a:off x="6197600" y="1824691"/>
            <a:ext cx="1117600" cy="802154"/>
          </a:xfrm>
          <a:prstGeom prst="rect">
            <a:avLst/>
          </a:prstGeom>
          <a:solidFill>
            <a:srgbClr val="FF1901"/>
          </a:solidFill>
          <a:ln>
            <a:solidFill>
              <a:srgbClr val="BD1F05"/>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A</a:t>
            </a:r>
            <a:endParaRPr lang="en-US" sz="2400" b="1" dirty="0"/>
          </a:p>
        </p:txBody>
      </p:sp>
      <p:pic>
        <p:nvPicPr>
          <p:cNvPr id="23" name="Picture 22"/>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1727200" y="1423614"/>
            <a:ext cx="711200" cy="701885"/>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S</a:t>
            </a:r>
            <a:endParaRPr lang="en-US" sz="2400" b="1" dirty="0"/>
          </a:p>
        </p:txBody>
      </p:sp>
      <p:sp>
        <p:nvSpPr>
          <p:cNvPr id="8" name="Oval 7"/>
          <p:cNvSpPr/>
          <p:nvPr/>
        </p:nvSpPr>
        <p:spPr>
          <a:xfrm>
            <a:off x="1727200" y="4531961"/>
            <a:ext cx="711200" cy="701885"/>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D</a:t>
            </a:r>
            <a:endParaRPr lang="en-US" sz="2400" b="1" dirty="0"/>
          </a:p>
        </p:txBody>
      </p:sp>
      <p:sp>
        <p:nvSpPr>
          <p:cNvPr id="9" name="Oval 8"/>
          <p:cNvSpPr/>
          <p:nvPr/>
        </p:nvSpPr>
        <p:spPr>
          <a:xfrm>
            <a:off x="406400" y="2927653"/>
            <a:ext cx="711200" cy="701885"/>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A</a:t>
            </a:r>
            <a:endParaRPr lang="en-US" sz="2400" b="1" dirty="0"/>
          </a:p>
        </p:txBody>
      </p:sp>
      <p:sp>
        <p:nvSpPr>
          <p:cNvPr id="10" name="Oval 9"/>
          <p:cNvSpPr/>
          <p:nvPr/>
        </p:nvSpPr>
        <p:spPr>
          <a:xfrm>
            <a:off x="1727200" y="2927653"/>
            <a:ext cx="711200" cy="701885"/>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B</a:t>
            </a:r>
            <a:endParaRPr lang="en-US" sz="2400" b="1" dirty="0"/>
          </a:p>
        </p:txBody>
      </p:sp>
      <p:sp>
        <p:nvSpPr>
          <p:cNvPr id="11" name="Oval 10"/>
          <p:cNvSpPr/>
          <p:nvPr/>
        </p:nvSpPr>
        <p:spPr>
          <a:xfrm>
            <a:off x="3048000" y="2927653"/>
            <a:ext cx="711200" cy="701885"/>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C</a:t>
            </a:r>
            <a:endParaRPr lang="en-US" sz="2400" b="1" dirty="0"/>
          </a:p>
        </p:txBody>
      </p:sp>
      <p:cxnSp>
        <p:nvCxnSpPr>
          <p:cNvPr id="12" name="Straight Connector 11"/>
          <p:cNvCxnSpPr>
            <a:stCxn id="7" idx="3"/>
            <a:endCxn id="9" idx="7"/>
          </p:cNvCxnSpPr>
          <p:nvPr/>
        </p:nvCxnSpPr>
        <p:spPr>
          <a:xfrm rot="5400000">
            <a:off x="918534" y="2117623"/>
            <a:ext cx="1007732" cy="81790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3" name="Straight Connector 12"/>
          <p:cNvCxnSpPr>
            <a:stCxn id="8" idx="1"/>
            <a:endCxn id="9" idx="5"/>
          </p:cNvCxnSpPr>
          <p:nvPr/>
        </p:nvCxnSpPr>
        <p:spPr>
          <a:xfrm rot="16200000" flipV="1">
            <a:off x="868399" y="3671796"/>
            <a:ext cx="1108002" cy="81790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4" name="Straight Connector 13"/>
          <p:cNvCxnSpPr>
            <a:stCxn id="11" idx="1"/>
            <a:endCxn id="7" idx="5"/>
          </p:cNvCxnSpPr>
          <p:nvPr/>
        </p:nvCxnSpPr>
        <p:spPr>
          <a:xfrm rot="16200000" flipV="1">
            <a:off x="2239334" y="2117623"/>
            <a:ext cx="1007732" cy="81790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5" name="Straight Connector 14"/>
          <p:cNvCxnSpPr>
            <a:stCxn id="8" idx="7"/>
            <a:endCxn id="11" idx="3"/>
          </p:cNvCxnSpPr>
          <p:nvPr/>
        </p:nvCxnSpPr>
        <p:spPr>
          <a:xfrm rot="5400000" flipH="1" flipV="1">
            <a:off x="2189199" y="3671796"/>
            <a:ext cx="1108002" cy="81790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6" name="Straight Connector 15"/>
          <p:cNvCxnSpPr>
            <a:stCxn id="10" idx="4"/>
            <a:endCxn id="8" idx="0"/>
          </p:cNvCxnSpPr>
          <p:nvPr/>
        </p:nvCxnSpPr>
        <p:spPr>
          <a:xfrm rot="5400000">
            <a:off x="1631589" y="4080736"/>
            <a:ext cx="902423" cy="211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7" name="Straight Connector 16"/>
          <p:cNvCxnSpPr>
            <a:stCxn id="7" idx="4"/>
            <a:endCxn id="10" idx="0"/>
          </p:cNvCxnSpPr>
          <p:nvPr/>
        </p:nvCxnSpPr>
        <p:spPr>
          <a:xfrm rot="5400000">
            <a:off x="1681723" y="2526562"/>
            <a:ext cx="802154" cy="211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9" name="Straight Connector 18"/>
          <p:cNvCxnSpPr/>
          <p:nvPr/>
        </p:nvCxnSpPr>
        <p:spPr>
          <a:xfrm>
            <a:off x="4876800" y="1724422"/>
            <a:ext cx="6299200" cy="2090"/>
          </a:xfrm>
          <a:prstGeom prst="line">
            <a:avLst/>
          </a:prstGeom>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4876800" y="2725025"/>
            <a:ext cx="6299200" cy="2090"/>
          </a:xfrm>
          <a:prstGeom prst="line">
            <a:avLst/>
          </a:prstGeom>
        </p:spPr>
        <p:style>
          <a:lnRef idx="3">
            <a:schemeClr val="dk1"/>
          </a:lnRef>
          <a:fillRef idx="0">
            <a:schemeClr val="dk1"/>
          </a:fillRef>
          <a:effectRef idx="2">
            <a:schemeClr val="dk1"/>
          </a:effectRef>
          <a:fontRef idx="minor">
            <a:schemeClr val="tx1"/>
          </a:fontRef>
        </p:style>
      </p:cxnSp>
      <p:sp>
        <p:nvSpPr>
          <p:cNvPr id="21" name="TextBox 20"/>
          <p:cNvSpPr txBox="1"/>
          <p:nvPr/>
        </p:nvSpPr>
        <p:spPr>
          <a:xfrm>
            <a:off x="4978400" y="3629538"/>
            <a:ext cx="6605686" cy="953514"/>
          </a:xfrm>
          <a:prstGeom prst="rect">
            <a:avLst/>
          </a:prstGeom>
          <a:noFill/>
        </p:spPr>
        <p:txBody>
          <a:bodyPr wrap="none" lIns="121332" tIns="60666" rIns="121332" bIns="60666" rtlCol="0">
            <a:spAutoFit/>
          </a:bodyPr>
          <a:lstStyle/>
          <a:p>
            <a:r>
              <a:rPr lang="en-US" sz="2700" dirty="0" smtClean="0"/>
              <a:t>Next, the unvisited adjacent node from S is C.</a:t>
            </a:r>
          </a:p>
          <a:p>
            <a:r>
              <a:rPr lang="en-US" sz="2700" dirty="0" smtClean="0"/>
              <a:t>We mark it as visited and enqueue it.</a:t>
            </a:r>
            <a:endParaRPr lang="en-US" sz="2700" dirty="0"/>
          </a:p>
        </p:txBody>
      </p:sp>
      <p:sp>
        <p:nvSpPr>
          <p:cNvPr id="25" name="Rectangle 24"/>
          <p:cNvSpPr/>
          <p:nvPr/>
        </p:nvSpPr>
        <p:spPr>
          <a:xfrm>
            <a:off x="4978400" y="1824691"/>
            <a:ext cx="1117600" cy="802154"/>
          </a:xfrm>
          <a:prstGeom prst="rect">
            <a:avLst/>
          </a:prstGeom>
          <a:solidFill>
            <a:srgbClr val="0ECCE0"/>
          </a:solidFill>
          <a:ln>
            <a:solidFill>
              <a:srgbClr val="09DBE5"/>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C</a:t>
            </a:r>
            <a:endParaRPr lang="en-US" sz="2400" b="1" dirty="0"/>
          </a:p>
        </p:txBody>
      </p:sp>
      <p:sp>
        <p:nvSpPr>
          <p:cNvPr id="22" name="Rectangle 21"/>
          <p:cNvSpPr/>
          <p:nvPr/>
        </p:nvSpPr>
        <p:spPr>
          <a:xfrm>
            <a:off x="6197600" y="1824691"/>
            <a:ext cx="1117600" cy="802154"/>
          </a:xfrm>
          <a:prstGeom prst="rect">
            <a:avLst/>
          </a:prstGeom>
          <a:solidFill>
            <a:srgbClr val="82EB03"/>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B</a:t>
            </a:r>
            <a:endParaRPr lang="en-US" sz="2400" b="1" dirty="0"/>
          </a:p>
        </p:txBody>
      </p:sp>
      <p:sp>
        <p:nvSpPr>
          <p:cNvPr id="26" name="Rectangle 25"/>
          <p:cNvSpPr/>
          <p:nvPr/>
        </p:nvSpPr>
        <p:spPr>
          <a:xfrm>
            <a:off x="7416800" y="1824691"/>
            <a:ext cx="1117600" cy="802154"/>
          </a:xfrm>
          <a:prstGeom prst="rect">
            <a:avLst/>
          </a:prstGeom>
          <a:solidFill>
            <a:srgbClr val="FF1901"/>
          </a:solidFill>
          <a:ln>
            <a:solidFill>
              <a:srgbClr val="BD1F05"/>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A</a:t>
            </a:r>
            <a:endParaRPr lang="en-US" sz="2400" b="1" dirty="0"/>
          </a:p>
        </p:txBody>
      </p:sp>
      <p:pic>
        <p:nvPicPr>
          <p:cNvPr id="23" name="Picture 22"/>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1727200" y="1423614"/>
            <a:ext cx="711200" cy="701885"/>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S</a:t>
            </a:r>
            <a:endParaRPr lang="en-US" sz="2400" b="1" dirty="0"/>
          </a:p>
        </p:txBody>
      </p:sp>
      <p:sp>
        <p:nvSpPr>
          <p:cNvPr id="8" name="Oval 7"/>
          <p:cNvSpPr/>
          <p:nvPr/>
        </p:nvSpPr>
        <p:spPr>
          <a:xfrm>
            <a:off x="1727200" y="4531961"/>
            <a:ext cx="711200" cy="701885"/>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D</a:t>
            </a:r>
            <a:endParaRPr lang="en-US" sz="2400" b="1" dirty="0"/>
          </a:p>
        </p:txBody>
      </p:sp>
      <p:sp>
        <p:nvSpPr>
          <p:cNvPr id="9" name="Oval 8"/>
          <p:cNvSpPr/>
          <p:nvPr/>
        </p:nvSpPr>
        <p:spPr>
          <a:xfrm>
            <a:off x="406400" y="2927653"/>
            <a:ext cx="711200" cy="701885"/>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A</a:t>
            </a:r>
            <a:endParaRPr lang="en-US" sz="2400" b="1" dirty="0"/>
          </a:p>
        </p:txBody>
      </p:sp>
      <p:sp>
        <p:nvSpPr>
          <p:cNvPr id="10" name="Oval 9"/>
          <p:cNvSpPr/>
          <p:nvPr/>
        </p:nvSpPr>
        <p:spPr>
          <a:xfrm>
            <a:off x="1727200" y="2927653"/>
            <a:ext cx="711200" cy="701885"/>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B</a:t>
            </a:r>
            <a:endParaRPr lang="en-US" sz="2400" b="1" dirty="0"/>
          </a:p>
        </p:txBody>
      </p:sp>
      <p:sp>
        <p:nvSpPr>
          <p:cNvPr id="11" name="Oval 10"/>
          <p:cNvSpPr/>
          <p:nvPr/>
        </p:nvSpPr>
        <p:spPr>
          <a:xfrm>
            <a:off x="3048000" y="2927653"/>
            <a:ext cx="711200" cy="701885"/>
          </a:xfrm>
          <a:prstGeom prst="ellipse">
            <a:avLst/>
          </a:prstGeom>
          <a:solidFill>
            <a:schemeClr val="tx1"/>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C</a:t>
            </a:r>
            <a:endParaRPr lang="en-US" sz="2400" b="1" dirty="0"/>
          </a:p>
        </p:txBody>
      </p:sp>
      <p:cxnSp>
        <p:nvCxnSpPr>
          <p:cNvPr id="12" name="Straight Connector 11"/>
          <p:cNvCxnSpPr>
            <a:stCxn id="7" idx="3"/>
            <a:endCxn id="9" idx="7"/>
          </p:cNvCxnSpPr>
          <p:nvPr/>
        </p:nvCxnSpPr>
        <p:spPr>
          <a:xfrm rot="5400000">
            <a:off x="918534" y="2117623"/>
            <a:ext cx="1007732" cy="81790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3" name="Straight Connector 12"/>
          <p:cNvCxnSpPr>
            <a:stCxn id="8" idx="1"/>
            <a:endCxn id="9" idx="5"/>
          </p:cNvCxnSpPr>
          <p:nvPr/>
        </p:nvCxnSpPr>
        <p:spPr>
          <a:xfrm rot="16200000" flipV="1">
            <a:off x="868399" y="3671796"/>
            <a:ext cx="1108002" cy="81790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4" name="Straight Connector 13"/>
          <p:cNvCxnSpPr>
            <a:stCxn id="11" idx="1"/>
            <a:endCxn id="7" idx="5"/>
          </p:cNvCxnSpPr>
          <p:nvPr/>
        </p:nvCxnSpPr>
        <p:spPr>
          <a:xfrm rot="16200000" flipV="1">
            <a:off x="2239334" y="2117623"/>
            <a:ext cx="1007732" cy="81790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5" name="Straight Connector 14"/>
          <p:cNvCxnSpPr>
            <a:stCxn id="8" idx="7"/>
            <a:endCxn id="11" idx="3"/>
          </p:cNvCxnSpPr>
          <p:nvPr/>
        </p:nvCxnSpPr>
        <p:spPr>
          <a:xfrm rot="5400000" flipH="1" flipV="1">
            <a:off x="2189199" y="3671796"/>
            <a:ext cx="1108002" cy="81790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6" name="Straight Connector 15"/>
          <p:cNvCxnSpPr>
            <a:stCxn id="10" idx="4"/>
            <a:endCxn id="8" idx="0"/>
          </p:cNvCxnSpPr>
          <p:nvPr/>
        </p:nvCxnSpPr>
        <p:spPr>
          <a:xfrm rot="5400000">
            <a:off x="1631589" y="4080736"/>
            <a:ext cx="902423" cy="2117"/>
          </a:xfrm>
          <a:prstGeom prst="line">
            <a:avLst/>
          </a:prstGeom>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7" name="Straight Connector 16"/>
          <p:cNvCxnSpPr>
            <a:stCxn id="7" idx="4"/>
            <a:endCxn id="10" idx="0"/>
          </p:cNvCxnSpPr>
          <p:nvPr/>
        </p:nvCxnSpPr>
        <p:spPr>
          <a:xfrm rot="5400000">
            <a:off x="1681723" y="2526562"/>
            <a:ext cx="802154" cy="2117"/>
          </a:xfrm>
          <a:prstGeom prst="line">
            <a:avLst/>
          </a:prstGeom>
          <a:effectLst>
            <a:glow rad="139700">
              <a:schemeClr val="accent4">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9" name="Straight Connector 18"/>
          <p:cNvCxnSpPr/>
          <p:nvPr/>
        </p:nvCxnSpPr>
        <p:spPr>
          <a:xfrm>
            <a:off x="4876800" y="1724422"/>
            <a:ext cx="6299200" cy="2090"/>
          </a:xfrm>
          <a:prstGeom prst="line">
            <a:avLst/>
          </a:prstGeom>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4876800" y="2725025"/>
            <a:ext cx="6299200" cy="2090"/>
          </a:xfrm>
          <a:prstGeom prst="line">
            <a:avLst/>
          </a:prstGeom>
        </p:spPr>
        <p:style>
          <a:lnRef idx="3">
            <a:schemeClr val="dk1"/>
          </a:lnRef>
          <a:fillRef idx="0">
            <a:schemeClr val="dk1"/>
          </a:fillRef>
          <a:effectRef idx="2">
            <a:schemeClr val="dk1"/>
          </a:effectRef>
          <a:fontRef idx="minor">
            <a:schemeClr val="tx1"/>
          </a:fontRef>
        </p:style>
      </p:cxnSp>
      <p:sp>
        <p:nvSpPr>
          <p:cNvPr id="21" name="TextBox 20"/>
          <p:cNvSpPr txBox="1"/>
          <p:nvPr/>
        </p:nvSpPr>
        <p:spPr>
          <a:xfrm>
            <a:off x="4978400" y="3629538"/>
            <a:ext cx="6684297" cy="953514"/>
          </a:xfrm>
          <a:prstGeom prst="rect">
            <a:avLst/>
          </a:prstGeom>
          <a:noFill/>
        </p:spPr>
        <p:txBody>
          <a:bodyPr wrap="none" lIns="121332" tIns="60666" rIns="121332" bIns="60666" rtlCol="0">
            <a:spAutoFit/>
          </a:bodyPr>
          <a:lstStyle/>
          <a:p>
            <a:r>
              <a:rPr lang="en-US" sz="2700" dirty="0" smtClean="0"/>
              <a:t>From A we have D as unvisited adjacent node.</a:t>
            </a:r>
          </a:p>
          <a:p>
            <a:r>
              <a:rPr lang="en-US" sz="2700" dirty="0" smtClean="0"/>
              <a:t>We mark it as visited and enqueue it.</a:t>
            </a:r>
            <a:endParaRPr lang="en-US" sz="2700" dirty="0"/>
          </a:p>
        </p:txBody>
      </p:sp>
      <p:sp>
        <p:nvSpPr>
          <p:cNvPr id="25" name="Rectangle 24"/>
          <p:cNvSpPr/>
          <p:nvPr/>
        </p:nvSpPr>
        <p:spPr>
          <a:xfrm>
            <a:off x="4978400" y="1824691"/>
            <a:ext cx="1117600" cy="802154"/>
          </a:xfrm>
          <a:prstGeom prst="rect">
            <a:avLst/>
          </a:prstGeom>
          <a:solidFill>
            <a:srgbClr val="7030A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D</a:t>
            </a:r>
            <a:endParaRPr lang="en-US" sz="2400" b="1" dirty="0"/>
          </a:p>
        </p:txBody>
      </p:sp>
      <p:sp>
        <p:nvSpPr>
          <p:cNvPr id="22" name="Rectangle 21"/>
          <p:cNvSpPr/>
          <p:nvPr/>
        </p:nvSpPr>
        <p:spPr>
          <a:xfrm>
            <a:off x="6197600" y="1824691"/>
            <a:ext cx="1117600" cy="802154"/>
          </a:xfrm>
          <a:prstGeom prst="rect">
            <a:avLst/>
          </a:prstGeom>
          <a:solidFill>
            <a:srgbClr val="0ECCE0"/>
          </a:solidFill>
          <a:ln>
            <a:solidFill>
              <a:srgbClr val="09DBE5"/>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C</a:t>
            </a:r>
            <a:endParaRPr lang="en-US" sz="2400" b="1" dirty="0"/>
          </a:p>
        </p:txBody>
      </p:sp>
      <p:sp>
        <p:nvSpPr>
          <p:cNvPr id="26" name="Rectangle 25"/>
          <p:cNvSpPr/>
          <p:nvPr/>
        </p:nvSpPr>
        <p:spPr>
          <a:xfrm>
            <a:off x="7416800" y="1824691"/>
            <a:ext cx="1117600" cy="802154"/>
          </a:xfrm>
          <a:prstGeom prst="rect">
            <a:avLst/>
          </a:prstGeom>
          <a:solidFill>
            <a:srgbClr val="82EB03"/>
          </a:solidFill>
          <a:ln>
            <a:solidFill>
              <a:srgbClr val="06BC06"/>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400" b="1" dirty="0" smtClean="0"/>
              <a:t>B</a:t>
            </a:r>
            <a:endParaRPr lang="en-US" sz="2400" b="1" dirty="0"/>
          </a:p>
        </p:txBody>
      </p:sp>
      <p:pic>
        <p:nvPicPr>
          <p:cNvPr id="23" name="Picture 22"/>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2727115"/>
            <a:ext cx="10972800" cy="1143000"/>
          </a:xfrm>
        </p:spPr>
        <p:txBody>
          <a:bodyPr/>
          <a:lstStyle/>
          <a:p>
            <a:r>
              <a:rPr lang="en-US" b="1" dirty="0" smtClean="0"/>
              <a:t>MINIMUM SPANNING TREE</a:t>
            </a:r>
            <a:endParaRPr lang="en-US" b="1" dirty="0"/>
          </a:p>
        </p:txBody>
      </p:sp>
      <p:pic>
        <p:nvPicPr>
          <p:cNvPr id="5" name="Picture 4"/>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0384"/>
            <a:ext cx="10972800" cy="1143000"/>
          </a:xfrm>
        </p:spPr>
        <p:txBody>
          <a:bodyPr/>
          <a:lstStyle/>
          <a:p>
            <a:r>
              <a:rPr lang="en-US" b="1" dirty="0" smtClean="0"/>
              <a:t>A  Spanning Tree</a:t>
            </a:r>
            <a:endParaRPr lang="en-US" dirty="0"/>
          </a:p>
        </p:txBody>
      </p:sp>
      <p:sp>
        <p:nvSpPr>
          <p:cNvPr id="6" name="Oval 5"/>
          <p:cNvSpPr/>
          <p:nvPr/>
        </p:nvSpPr>
        <p:spPr>
          <a:xfrm>
            <a:off x="5994400" y="1323345"/>
            <a:ext cx="508000" cy="501346"/>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A</a:t>
            </a:r>
            <a:endParaRPr lang="en-US" sz="2700" b="1" dirty="0"/>
          </a:p>
        </p:txBody>
      </p:sp>
      <p:sp>
        <p:nvSpPr>
          <p:cNvPr id="7" name="Oval 6"/>
          <p:cNvSpPr/>
          <p:nvPr/>
        </p:nvSpPr>
        <p:spPr>
          <a:xfrm>
            <a:off x="4775200" y="2727115"/>
            <a:ext cx="508000" cy="501346"/>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B</a:t>
            </a:r>
            <a:endParaRPr lang="en-US" sz="2700" b="1" dirty="0"/>
          </a:p>
        </p:txBody>
      </p:sp>
      <p:sp>
        <p:nvSpPr>
          <p:cNvPr id="8" name="Oval 7"/>
          <p:cNvSpPr/>
          <p:nvPr/>
        </p:nvSpPr>
        <p:spPr>
          <a:xfrm>
            <a:off x="7416800" y="2727115"/>
            <a:ext cx="508000" cy="501346"/>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C</a:t>
            </a:r>
            <a:endParaRPr lang="en-US" sz="2700" b="1" dirty="0"/>
          </a:p>
        </p:txBody>
      </p:sp>
      <p:cxnSp>
        <p:nvCxnSpPr>
          <p:cNvPr id="10" name="Straight Connector 9"/>
          <p:cNvCxnSpPr>
            <a:stCxn id="7" idx="7"/>
            <a:endCxn id="6" idx="3"/>
          </p:cNvCxnSpPr>
          <p:nvPr/>
        </p:nvCxnSpPr>
        <p:spPr>
          <a:xfrm rot="5400000" flipH="1" flipV="1">
            <a:off x="5114168" y="1845908"/>
            <a:ext cx="1049264" cy="859989"/>
          </a:xfrm>
          <a:prstGeom prst="line">
            <a:avLst/>
          </a:prstGeom>
          <a:effectLst>
            <a:glow rad="1397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1" name="Straight Connector 10"/>
          <p:cNvCxnSpPr>
            <a:stCxn id="8" idx="1"/>
            <a:endCxn id="6" idx="5"/>
          </p:cNvCxnSpPr>
          <p:nvPr/>
        </p:nvCxnSpPr>
        <p:spPr>
          <a:xfrm rot="16200000" flipV="1">
            <a:off x="6434968" y="1744308"/>
            <a:ext cx="1049264" cy="1063189"/>
          </a:xfrm>
          <a:prstGeom prst="line">
            <a:avLst/>
          </a:prstGeom>
          <a:effectLst>
            <a:glow rad="1397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4" name="Straight Connector 13"/>
          <p:cNvCxnSpPr>
            <a:stCxn id="8" idx="2"/>
            <a:endCxn id="7" idx="6"/>
          </p:cNvCxnSpPr>
          <p:nvPr/>
        </p:nvCxnSpPr>
        <p:spPr>
          <a:xfrm rot="10800000">
            <a:off x="5283200" y="2977787"/>
            <a:ext cx="2133600" cy="2090"/>
          </a:xfrm>
          <a:prstGeom prst="line">
            <a:avLst/>
          </a:prstGeom>
          <a:effectLst>
            <a:glow rad="1397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17" name="Oval 16"/>
          <p:cNvSpPr/>
          <p:nvPr/>
        </p:nvSpPr>
        <p:spPr>
          <a:xfrm>
            <a:off x="5994400" y="4431692"/>
            <a:ext cx="508000" cy="501346"/>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A</a:t>
            </a:r>
            <a:endParaRPr lang="en-US" sz="2700" b="1" dirty="0"/>
          </a:p>
        </p:txBody>
      </p:sp>
      <p:sp>
        <p:nvSpPr>
          <p:cNvPr id="18" name="Oval 17"/>
          <p:cNvSpPr/>
          <p:nvPr/>
        </p:nvSpPr>
        <p:spPr>
          <a:xfrm>
            <a:off x="4775200" y="5835462"/>
            <a:ext cx="508000" cy="501346"/>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B</a:t>
            </a:r>
            <a:endParaRPr lang="en-US" sz="2700" b="1" dirty="0"/>
          </a:p>
        </p:txBody>
      </p:sp>
      <p:sp>
        <p:nvSpPr>
          <p:cNvPr id="19" name="Oval 18"/>
          <p:cNvSpPr/>
          <p:nvPr/>
        </p:nvSpPr>
        <p:spPr>
          <a:xfrm>
            <a:off x="7416800" y="5835462"/>
            <a:ext cx="508000" cy="501346"/>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C</a:t>
            </a:r>
            <a:endParaRPr lang="en-US" sz="2700" b="1" dirty="0"/>
          </a:p>
        </p:txBody>
      </p:sp>
      <p:cxnSp>
        <p:nvCxnSpPr>
          <p:cNvPr id="20" name="Straight Connector 19"/>
          <p:cNvCxnSpPr>
            <a:stCxn id="18" idx="7"/>
            <a:endCxn id="17" idx="3"/>
          </p:cNvCxnSpPr>
          <p:nvPr/>
        </p:nvCxnSpPr>
        <p:spPr>
          <a:xfrm rot="5400000" flipH="1" flipV="1">
            <a:off x="5114168" y="4954255"/>
            <a:ext cx="1049264" cy="859989"/>
          </a:xfrm>
          <a:prstGeom prst="line">
            <a:avLst/>
          </a:prstGeom>
          <a:effectLst>
            <a:glow rad="1397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21" name="Straight Connector 20"/>
          <p:cNvCxnSpPr>
            <a:stCxn id="19" idx="1"/>
            <a:endCxn id="17" idx="5"/>
          </p:cNvCxnSpPr>
          <p:nvPr/>
        </p:nvCxnSpPr>
        <p:spPr>
          <a:xfrm rot="16200000" flipV="1">
            <a:off x="6434968" y="4852655"/>
            <a:ext cx="1049264" cy="1063189"/>
          </a:xfrm>
          <a:prstGeom prst="line">
            <a:avLst/>
          </a:prstGeom>
          <a:effectLst>
            <a:glow rad="1397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23" name="Oval 22"/>
          <p:cNvSpPr/>
          <p:nvPr/>
        </p:nvSpPr>
        <p:spPr>
          <a:xfrm>
            <a:off x="9855200" y="4431692"/>
            <a:ext cx="508000" cy="501346"/>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A</a:t>
            </a:r>
            <a:endParaRPr lang="en-US" sz="2700" b="1" dirty="0"/>
          </a:p>
        </p:txBody>
      </p:sp>
      <p:sp>
        <p:nvSpPr>
          <p:cNvPr id="24" name="Oval 23"/>
          <p:cNvSpPr/>
          <p:nvPr/>
        </p:nvSpPr>
        <p:spPr>
          <a:xfrm>
            <a:off x="8636000" y="5835462"/>
            <a:ext cx="508000" cy="501346"/>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B</a:t>
            </a:r>
            <a:endParaRPr lang="en-US" sz="2700" b="1" dirty="0"/>
          </a:p>
        </p:txBody>
      </p:sp>
      <p:sp>
        <p:nvSpPr>
          <p:cNvPr id="25" name="Oval 24"/>
          <p:cNvSpPr/>
          <p:nvPr/>
        </p:nvSpPr>
        <p:spPr>
          <a:xfrm>
            <a:off x="11277600" y="5835462"/>
            <a:ext cx="508000" cy="501346"/>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C</a:t>
            </a:r>
            <a:endParaRPr lang="en-US" sz="2700" b="1" dirty="0"/>
          </a:p>
        </p:txBody>
      </p:sp>
      <p:cxnSp>
        <p:nvCxnSpPr>
          <p:cNvPr id="26" name="Straight Connector 25"/>
          <p:cNvCxnSpPr>
            <a:stCxn id="24" idx="7"/>
            <a:endCxn id="23" idx="3"/>
          </p:cNvCxnSpPr>
          <p:nvPr/>
        </p:nvCxnSpPr>
        <p:spPr>
          <a:xfrm rot="5400000" flipH="1" flipV="1">
            <a:off x="8974968" y="4954255"/>
            <a:ext cx="1049264" cy="859989"/>
          </a:xfrm>
          <a:prstGeom prst="line">
            <a:avLst/>
          </a:prstGeom>
          <a:effectLst>
            <a:glow rad="1397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28" name="Straight Connector 27"/>
          <p:cNvCxnSpPr>
            <a:stCxn id="25" idx="2"/>
            <a:endCxn id="24" idx="6"/>
          </p:cNvCxnSpPr>
          <p:nvPr/>
        </p:nvCxnSpPr>
        <p:spPr>
          <a:xfrm rot="10800000">
            <a:off x="9144000" y="6086134"/>
            <a:ext cx="2133600" cy="2090"/>
          </a:xfrm>
          <a:prstGeom prst="line">
            <a:avLst/>
          </a:prstGeom>
          <a:effectLst>
            <a:glow rad="1397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29" name="Oval 28"/>
          <p:cNvSpPr/>
          <p:nvPr/>
        </p:nvSpPr>
        <p:spPr>
          <a:xfrm>
            <a:off x="2032000" y="4431692"/>
            <a:ext cx="508000" cy="501346"/>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A</a:t>
            </a:r>
            <a:endParaRPr lang="en-US" sz="2700" b="1" dirty="0"/>
          </a:p>
        </p:txBody>
      </p:sp>
      <p:sp>
        <p:nvSpPr>
          <p:cNvPr id="30" name="Oval 29"/>
          <p:cNvSpPr/>
          <p:nvPr/>
        </p:nvSpPr>
        <p:spPr>
          <a:xfrm>
            <a:off x="812800" y="5835462"/>
            <a:ext cx="508000" cy="501346"/>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B</a:t>
            </a:r>
            <a:endParaRPr lang="en-US" sz="2700" b="1" dirty="0"/>
          </a:p>
        </p:txBody>
      </p:sp>
      <p:sp>
        <p:nvSpPr>
          <p:cNvPr id="31" name="Oval 30"/>
          <p:cNvSpPr/>
          <p:nvPr/>
        </p:nvSpPr>
        <p:spPr>
          <a:xfrm>
            <a:off x="3454400" y="5835462"/>
            <a:ext cx="508000" cy="501346"/>
          </a:xfrm>
          <a:prstGeom prst="ellipse">
            <a:avLst/>
          </a:prstGeom>
          <a:solidFill>
            <a:schemeClr val="tx1"/>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C</a:t>
            </a:r>
            <a:endParaRPr lang="en-US" sz="2700" b="1" dirty="0"/>
          </a:p>
        </p:txBody>
      </p:sp>
      <p:cxnSp>
        <p:nvCxnSpPr>
          <p:cNvPr id="33" name="Straight Connector 32"/>
          <p:cNvCxnSpPr>
            <a:stCxn id="31" idx="1"/>
            <a:endCxn id="29" idx="5"/>
          </p:cNvCxnSpPr>
          <p:nvPr/>
        </p:nvCxnSpPr>
        <p:spPr>
          <a:xfrm rot="16200000" flipV="1">
            <a:off x="2472568" y="4852655"/>
            <a:ext cx="1049264" cy="1063189"/>
          </a:xfrm>
          <a:prstGeom prst="line">
            <a:avLst/>
          </a:prstGeom>
          <a:effectLst>
            <a:glow rad="1397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34" name="Straight Connector 33"/>
          <p:cNvCxnSpPr>
            <a:stCxn id="31" idx="2"/>
            <a:endCxn id="30" idx="6"/>
          </p:cNvCxnSpPr>
          <p:nvPr/>
        </p:nvCxnSpPr>
        <p:spPr>
          <a:xfrm rot="10800000">
            <a:off x="1320800" y="6086134"/>
            <a:ext cx="2133600" cy="2090"/>
          </a:xfrm>
          <a:prstGeom prst="line">
            <a:avLst/>
          </a:prstGeom>
          <a:effectLst>
            <a:glow rad="1397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36" name="TextBox 35"/>
          <p:cNvSpPr txBox="1"/>
          <p:nvPr/>
        </p:nvSpPr>
        <p:spPr>
          <a:xfrm>
            <a:off x="3860801" y="3429000"/>
            <a:ext cx="4661306" cy="614959"/>
          </a:xfrm>
          <a:prstGeom prst="rect">
            <a:avLst/>
          </a:prstGeom>
          <a:noFill/>
        </p:spPr>
        <p:txBody>
          <a:bodyPr wrap="none" lIns="121332" tIns="60666" rIns="121332" bIns="60666" rtlCol="0">
            <a:spAutoFit/>
          </a:bodyPr>
          <a:lstStyle/>
          <a:p>
            <a:pPr algn="ctr"/>
            <a:r>
              <a:rPr lang="en-US" sz="3200" b="1" dirty="0" smtClean="0"/>
              <a:t>Minimum Spanning Trees </a:t>
            </a:r>
            <a:endParaRPr lang="en-US" sz="3200" b="1" dirty="0"/>
          </a:p>
        </p:txBody>
      </p:sp>
      <p:pic>
        <p:nvPicPr>
          <p:cNvPr id="27" name="Picture 26"/>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The cost of the spanning tree is the sum of the weights of all the edges in the tree. </a:t>
            </a:r>
          </a:p>
          <a:p>
            <a:pPr>
              <a:buNone/>
            </a:pPr>
            <a:endParaRPr lang="en-US" dirty="0" smtClean="0"/>
          </a:p>
          <a:p>
            <a:pPr>
              <a:buNone/>
            </a:pPr>
            <a:r>
              <a:rPr lang="en-US" dirty="0" smtClean="0"/>
              <a:t>Minimum spanning tree is the spanning tree where the cost is minimum among all the spanning trees. </a:t>
            </a:r>
            <a:endParaRPr lang="en-US" dirty="0"/>
          </a:p>
        </p:txBody>
      </p:sp>
      <p:sp>
        <p:nvSpPr>
          <p:cNvPr id="5" name="TextBox 4">
            <a:extLst>
              <a:ext uri="{FF2B5EF4-FFF2-40B4-BE49-F238E27FC236}">
                <a16:creationId xmlns="" xmlns:a16="http://schemas.microsoft.com/office/drawing/2014/main" id="{AA635DAA-35C4-4438-9D75-515C2C193139}"/>
              </a:ext>
            </a:extLst>
          </p:cNvPr>
          <p:cNvSpPr txBox="1"/>
          <p:nvPr/>
        </p:nvSpPr>
        <p:spPr>
          <a:xfrm>
            <a:off x="526224" y="769163"/>
            <a:ext cx="11136326" cy="830997"/>
          </a:xfrm>
          <a:prstGeom prst="rect">
            <a:avLst/>
          </a:prstGeom>
          <a:noFill/>
        </p:spPr>
        <p:txBody>
          <a:bodyPr wrap="square" rtlCol="0">
            <a:spAutoFit/>
          </a:bodyPr>
          <a:lstStyle/>
          <a:p>
            <a:r>
              <a:rPr lang="en-US" sz="4800" b="1" dirty="0" smtClean="0">
                <a:latin typeface="Nunito Sans" panose="00000500000000000000" pitchFamily="2" charset="0"/>
              </a:rPr>
              <a:t>Minimum Spanning Tree</a:t>
            </a:r>
            <a:endParaRPr lang="en-US" sz="4500" b="1" dirty="0">
              <a:latin typeface="Nunito Sans" panose="00000500000000000000" pitchFamily="2" charset="0"/>
            </a:endParaRPr>
          </a:p>
        </p:txBody>
      </p:sp>
      <p:sp>
        <p:nvSpPr>
          <p:cNvPr id="6" name="Rectangle 5">
            <a:extLst>
              <a:ext uri="{FF2B5EF4-FFF2-40B4-BE49-F238E27FC236}">
                <a16:creationId xmlns=""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dirty="0" smtClean="0"/>
              <a:t>   Two node or vertices are adjacent if they are </a:t>
            </a:r>
            <a:r>
              <a:rPr lang="en-US" b="1" dirty="0" smtClean="0"/>
              <a:t>connected</a:t>
            </a:r>
            <a:r>
              <a:rPr lang="en-US" dirty="0" smtClean="0"/>
              <a:t> to each other </a:t>
            </a:r>
            <a:r>
              <a:rPr lang="en-US" b="1" dirty="0" smtClean="0"/>
              <a:t>through an edge</a:t>
            </a:r>
            <a:endParaRPr lang="en-US" b="1" dirty="0"/>
          </a:p>
        </p:txBody>
      </p:sp>
      <p:sp>
        <p:nvSpPr>
          <p:cNvPr id="4" name="Oval 3"/>
          <p:cNvSpPr/>
          <p:nvPr/>
        </p:nvSpPr>
        <p:spPr>
          <a:xfrm>
            <a:off x="2235200" y="3228461"/>
            <a:ext cx="711200" cy="701885"/>
          </a:xfrm>
          <a:prstGeom prst="ellipse">
            <a:avLst/>
          </a:prstGeom>
        </p:spPr>
        <p:style>
          <a:lnRef idx="2">
            <a:schemeClr val="dk1"/>
          </a:lnRef>
          <a:fillRef idx="1">
            <a:schemeClr val="lt1"/>
          </a:fillRef>
          <a:effectRef idx="0">
            <a:schemeClr val="dk1"/>
          </a:effectRef>
          <a:fontRef idx="minor">
            <a:schemeClr val="dk1"/>
          </a:fontRef>
        </p:style>
        <p:txBody>
          <a:bodyPr lIns="121332" tIns="60666" rIns="121332" bIns="60666" rtlCol="0" anchor="ctr"/>
          <a:lstStyle/>
          <a:p>
            <a:pPr algn="ctr"/>
            <a:r>
              <a:rPr lang="en-US" dirty="0" smtClean="0">
                <a:solidFill>
                  <a:schemeClr val="tx1"/>
                </a:solidFill>
              </a:rPr>
              <a:t>1</a:t>
            </a:r>
            <a:endParaRPr lang="en-US" dirty="0">
              <a:solidFill>
                <a:schemeClr val="tx1"/>
              </a:solidFill>
            </a:endParaRPr>
          </a:p>
        </p:txBody>
      </p:sp>
      <p:sp>
        <p:nvSpPr>
          <p:cNvPr id="5" name="Oval 4"/>
          <p:cNvSpPr/>
          <p:nvPr/>
        </p:nvSpPr>
        <p:spPr>
          <a:xfrm>
            <a:off x="3149600" y="4431692"/>
            <a:ext cx="812800" cy="802154"/>
          </a:xfrm>
          <a:prstGeom prst="ellipse">
            <a:avLst/>
          </a:prstGeom>
        </p:spPr>
        <p:style>
          <a:lnRef idx="2">
            <a:schemeClr val="dk1"/>
          </a:lnRef>
          <a:fillRef idx="1">
            <a:schemeClr val="lt1"/>
          </a:fillRef>
          <a:effectRef idx="0">
            <a:schemeClr val="dk1"/>
          </a:effectRef>
          <a:fontRef idx="minor">
            <a:schemeClr val="dk1"/>
          </a:fontRef>
        </p:style>
        <p:txBody>
          <a:bodyPr lIns="121332" tIns="60666" rIns="121332" bIns="60666" rtlCol="0" anchor="ctr"/>
          <a:lstStyle/>
          <a:p>
            <a:pPr algn="ctr"/>
            <a:r>
              <a:rPr lang="en-US" dirty="0" smtClean="0">
                <a:solidFill>
                  <a:schemeClr val="tx1"/>
                </a:solidFill>
              </a:rPr>
              <a:t>2</a:t>
            </a:r>
            <a:endParaRPr lang="en-US" dirty="0">
              <a:solidFill>
                <a:schemeClr val="tx1"/>
              </a:solidFill>
            </a:endParaRPr>
          </a:p>
        </p:txBody>
      </p:sp>
      <p:sp>
        <p:nvSpPr>
          <p:cNvPr id="6" name="Oval 5"/>
          <p:cNvSpPr/>
          <p:nvPr/>
        </p:nvSpPr>
        <p:spPr>
          <a:xfrm>
            <a:off x="5080000" y="3027922"/>
            <a:ext cx="711200" cy="802154"/>
          </a:xfrm>
          <a:prstGeom prst="ellipse">
            <a:avLst/>
          </a:prstGeom>
        </p:spPr>
        <p:style>
          <a:lnRef idx="2">
            <a:schemeClr val="dk1"/>
          </a:lnRef>
          <a:fillRef idx="1">
            <a:schemeClr val="lt1"/>
          </a:fillRef>
          <a:effectRef idx="0">
            <a:schemeClr val="dk1"/>
          </a:effectRef>
          <a:fontRef idx="minor">
            <a:schemeClr val="dk1"/>
          </a:fontRef>
        </p:style>
        <p:txBody>
          <a:bodyPr lIns="121332" tIns="60666" rIns="121332" bIns="60666" rtlCol="0" anchor="ctr"/>
          <a:lstStyle/>
          <a:p>
            <a:pPr algn="ctr"/>
            <a:r>
              <a:rPr lang="en-US" dirty="0" smtClean="0">
                <a:solidFill>
                  <a:schemeClr val="tx1"/>
                </a:solidFill>
              </a:rPr>
              <a:t>3</a:t>
            </a:r>
            <a:endParaRPr lang="en-US" dirty="0">
              <a:solidFill>
                <a:schemeClr val="tx1"/>
              </a:solidFill>
            </a:endParaRPr>
          </a:p>
        </p:txBody>
      </p:sp>
      <p:cxnSp>
        <p:nvCxnSpPr>
          <p:cNvPr id="8" name="Straight Connector 7"/>
          <p:cNvCxnSpPr>
            <a:stCxn id="4" idx="5"/>
            <a:endCxn id="5" idx="1"/>
          </p:cNvCxnSpPr>
          <p:nvPr/>
        </p:nvCxnSpPr>
        <p:spPr>
          <a:xfrm rot="16200000" flipH="1">
            <a:off x="2694636" y="3975168"/>
            <a:ext cx="721608" cy="426385"/>
          </a:xfrm>
          <a:prstGeom prst="line">
            <a:avLst/>
          </a:prstGeom>
        </p:spPr>
        <p:style>
          <a:lnRef idx="2">
            <a:schemeClr val="accent2"/>
          </a:lnRef>
          <a:fillRef idx="0">
            <a:schemeClr val="accent2"/>
          </a:fillRef>
          <a:effectRef idx="1">
            <a:schemeClr val="accent2"/>
          </a:effectRef>
          <a:fontRef idx="minor">
            <a:schemeClr val="tx1"/>
          </a:fontRef>
        </p:style>
      </p:cxnSp>
      <p:cxnSp>
        <p:nvCxnSpPr>
          <p:cNvPr id="10" name="Straight Connector 9"/>
          <p:cNvCxnSpPr>
            <a:stCxn id="4" idx="7"/>
            <a:endCxn id="6" idx="2"/>
          </p:cNvCxnSpPr>
          <p:nvPr/>
        </p:nvCxnSpPr>
        <p:spPr>
          <a:xfrm rot="16200000" flipH="1">
            <a:off x="3912248" y="2261249"/>
            <a:ext cx="97749" cy="2237753"/>
          </a:xfrm>
          <a:prstGeom prst="line">
            <a:avLst/>
          </a:prstGeom>
        </p:spPr>
        <p:style>
          <a:lnRef idx="2">
            <a:schemeClr val="accent1"/>
          </a:lnRef>
          <a:fillRef idx="0">
            <a:schemeClr val="accent1"/>
          </a:fillRef>
          <a:effectRef idx="1">
            <a:schemeClr val="accent1"/>
          </a:effectRef>
          <a:fontRef idx="minor">
            <a:schemeClr val="tx1"/>
          </a:fontRef>
        </p:style>
      </p:cxnSp>
      <p:sp>
        <p:nvSpPr>
          <p:cNvPr id="11" name="Oval 10"/>
          <p:cNvSpPr/>
          <p:nvPr/>
        </p:nvSpPr>
        <p:spPr>
          <a:xfrm>
            <a:off x="5486400" y="5233846"/>
            <a:ext cx="812800" cy="70188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dirty="0" smtClean="0">
                <a:solidFill>
                  <a:schemeClr val="tx1"/>
                </a:solidFill>
              </a:rPr>
              <a:t>4</a:t>
            </a:r>
            <a:endParaRPr lang="en-US" dirty="0">
              <a:solidFill>
                <a:schemeClr val="tx1"/>
              </a:solidFill>
            </a:endParaRPr>
          </a:p>
        </p:txBody>
      </p:sp>
      <p:cxnSp>
        <p:nvCxnSpPr>
          <p:cNvPr id="13" name="Straight Connector 12"/>
          <p:cNvCxnSpPr>
            <a:stCxn id="5" idx="5"/>
            <a:endCxn id="11" idx="1"/>
          </p:cNvCxnSpPr>
          <p:nvPr/>
        </p:nvCxnSpPr>
        <p:spPr>
          <a:xfrm rot="16200000" flipH="1">
            <a:off x="4614270" y="4345471"/>
            <a:ext cx="220262" cy="1762064"/>
          </a:xfrm>
          <a:prstGeom prst="line">
            <a:avLst/>
          </a:prstGeom>
        </p:spPr>
        <p:style>
          <a:lnRef idx="2">
            <a:schemeClr val="accent4"/>
          </a:lnRef>
          <a:fillRef idx="0">
            <a:schemeClr val="accent4"/>
          </a:fillRef>
          <a:effectRef idx="1">
            <a:schemeClr val="accent4"/>
          </a:effectRef>
          <a:fontRef idx="minor">
            <a:schemeClr val="tx1"/>
          </a:fontRef>
        </p:style>
      </p:cxnSp>
      <p:cxnSp>
        <p:nvCxnSpPr>
          <p:cNvPr id="15" name="Straight Connector 14"/>
          <p:cNvCxnSpPr>
            <a:stCxn id="6" idx="4"/>
            <a:endCxn id="11" idx="7"/>
          </p:cNvCxnSpPr>
          <p:nvPr/>
        </p:nvCxnSpPr>
        <p:spPr>
          <a:xfrm rot="16200000" flipH="1">
            <a:off x="5054606" y="4211071"/>
            <a:ext cx="1506559" cy="744568"/>
          </a:xfrm>
          <a:prstGeom prst="line">
            <a:avLst/>
          </a:prstGeom>
        </p:spPr>
        <p:style>
          <a:lnRef idx="2">
            <a:schemeClr val="accent3"/>
          </a:lnRef>
          <a:fillRef idx="0">
            <a:schemeClr val="accent3"/>
          </a:fillRef>
          <a:effectRef idx="1">
            <a:schemeClr val="accent3"/>
          </a:effectRef>
          <a:fontRef idx="minor">
            <a:schemeClr val="tx1"/>
          </a:fontRef>
        </p:style>
      </p:cxnSp>
      <p:sp>
        <p:nvSpPr>
          <p:cNvPr id="17" name="TextBox 16"/>
          <p:cNvSpPr txBox="1"/>
          <p:nvPr/>
        </p:nvSpPr>
        <p:spPr>
          <a:xfrm>
            <a:off x="7721600" y="2357430"/>
            <a:ext cx="3759200" cy="3446504"/>
          </a:xfrm>
          <a:prstGeom prst="rect">
            <a:avLst/>
          </a:prstGeom>
          <a:noFill/>
        </p:spPr>
        <p:txBody>
          <a:bodyPr wrap="square" lIns="121332" tIns="60666" rIns="121332" bIns="60666" rtlCol="0">
            <a:spAutoFit/>
          </a:bodyPr>
          <a:lstStyle/>
          <a:p>
            <a:r>
              <a:rPr lang="en-US" sz="2700" dirty="0" smtClean="0"/>
              <a:t>(1,2) are adjacent.</a:t>
            </a:r>
          </a:p>
          <a:p>
            <a:r>
              <a:rPr lang="en-US" sz="2700" dirty="0" smtClean="0"/>
              <a:t>(1,3) are adjacent.</a:t>
            </a:r>
          </a:p>
          <a:p>
            <a:r>
              <a:rPr lang="en-US" sz="2700" dirty="0" smtClean="0"/>
              <a:t>(2,4) are adjacent.</a:t>
            </a:r>
          </a:p>
          <a:p>
            <a:r>
              <a:rPr lang="en-US" sz="2700" dirty="0" smtClean="0"/>
              <a:t>(3,4) are adjacent</a:t>
            </a:r>
          </a:p>
          <a:p>
            <a:endParaRPr lang="en-US" sz="2700" dirty="0" smtClean="0"/>
          </a:p>
          <a:p>
            <a:r>
              <a:rPr lang="en-US" sz="2700" dirty="0" smtClean="0"/>
              <a:t>But, (2,3) are </a:t>
            </a:r>
            <a:r>
              <a:rPr lang="en-US" sz="2700" b="1" dirty="0" smtClean="0"/>
              <a:t>not adjacent</a:t>
            </a:r>
            <a:r>
              <a:rPr lang="en-US" sz="2700" dirty="0" smtClean="0"/>
              <a:t> as it is not connected by edges.</a:t>
            </a:r>
            <a:endParaRPr lang="en-US" sz="2700" dirty="0"/>
          </a:p>
        </p:txBody>
      </p:sp>
      <p:sp>
        <p:nvSpPr>
          <p:cNvPr id="16" name="TextBox 15">
            <a:extLst>
              <a:ext uri="{FF2B5EF4-FFF2-40B4-BE49-F238E27FC236}">
                <a16:creationId xmlns="" xmlns:a16="http://schemas.microsoft.com/office/drawing/2014/main" id="{AA635DAA-35C4-4438-9D75-515C2C193139}"/>
              </a:ext>
            </a:extLst>
          </p:cNvPr>
          <p:cNvSpPr txBox="1"/>
          <p:nvPr/>
        </p:nvSpPr>
        <p:spPr>
          <a:xfrm>
            <a:off x="526224" y="769163"/>
            <a:ext cx="11136326" cy="784830"/>
          </a:xfrm>
          <a:prstGeom prst="rect">
            <a:avLst/>
          </a:prstGeom>
          <a:noFill/>
        </p:spPr>
        <p:txBody>
          <a:bodyPr wrap="square" rtlCol="0">
            <a:spAutoFit/>
          </a:bodyPr>
          <a:lstStyle/>
          <a:p>
            <a:r>
              <a:rPr lang="en-US" sz="4500" b="1" dirty="0" smtClean="0">
                <a:latin typeface="Nunito Sans" panose="00000500000000000000" pitchFamily="2" charset="0"/>
              </a:rPr>
              <a:t>Adjacency</a:t>
            </a:r>
            <a:endParaRPr lang="en-US" sz="4500" b="1" dirty="0">
              <a:latin typeface="Nunito Sans" panose="00000500000000000000" pitchFamily="2" charset="0"/>
            </a:endParaRPr>
          </a:p>
        </p:txBody>
      </p:sp>
      <p:sp>
        <p:nvSpPr>
          <p:cNvPr id="18" name="Rectangle 17">
            <a:extLst>
              <a:ext uri="{FF2B5EF4-FFF2-40B4-BE49-F238E27FC236}">
                <a16:creationId xmlns=""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721730"/>
            <a:ext cx="10972800" cy="5404435"/>
          </a:xfrm>
        </p:spPr>
        <p:txBody>
          <a:bodyPr>
            <a:normAutofit/>
          </a:bodyPr>
          <a:lstStyle/>
          <a:p>
            <a:pPr>
              <a:buNone/>
            </a:pPr>
            <a:r>
              <a:rPr lang="en-US" dirty="0" smtClean="0"/>
              <a:t>Find the </a:t>
            </a:r>
            <a:r>
              <a:rPr lang="en-US" b="1" dirty="0" smtClean="0"/>
              <a:t>minimum spanning tree </a:t>
            </a:r>
            <a:r>
              <a:rPr lang="en-US" dirty="0" smtClean="0"/>
              <a:t>of the following graph.</a:t>
            </a:r>
            <a:endParaRPr lang="en-US" dirty="0"/>
          </a:p>
        </p:txBody>
      </p:sp>
      <p:sp>
        <p:nvSpPr>
          <p:cNvPr id="6" name="Oval 5"/>
          <p:cNvSpPr/>
          <p:nvPr/>
        </p:nvSpPr>
        <p:spPr>
          <a:xfrm>
            <a:off x="5689600" y="1624152"/>
            <a:ext cx="609600" cy="6016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1</a:t>
            </a:r>
            <a:endParaRPr lang="en-US" sz="2700" b="1" dirty="0"/>
          </a:p>
        </p:txBody>
      </p:sp>
      <p:sp>
        <p:nvSpPr>
          <p:cNvPr id="7" name="Oval 6"/>
          <p:cNvSpPr/>
          <p:nvPr/>
        </p:nvSpPr>
        <p:spPr>
          <a:xfrm>
            <a:off x="4165600" y="2727114"/>
            <a:ext cx="609600" cy="6016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2</a:t>
            </a:r>
            <a:endParaRPr lang="en-US" sz="2700" b="1" dirty="0"/>
          </a:p>
        </p:txBody>
      </p:sp>
      <p:sp>
        <p:nvSpPr>
          <p:cNvPr id="8" name="Oval 7"/>
          <p:cNvSpPr/>
          <p:nvPr/>
        </p:nvSpPr>
        <p:spPr>
          <a:xfrm>
            <a:off x="5689600" y="3428999"/>
            <a:ext cx="609600" cy="6016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3</a:t>
            </a:r>
            <a:endParaRPr lang="en-US" sz="2700" b="1" dirty="0"/>
          </a:p>
        </p:txBody>
      </p:sp>
      <p:sp>
        <p:nvSpPr>
          <p:cNvPr id="9" name="Oval 8"/>
          <p:cNvSpPr/>
          <p:nvPr/>
        </p:nvSpPr>
        <p:spPr>
          <a:xfrm>
            <a:off x="7416800" y="2727114"/>
            <a:ext cx="609600" cy="6016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4</a:t>
            </a:r>
            <a:endParaRPr lang="en-US" sz="2700" b="1" dirty="0"/>
          </a:p>
        </p:txBody>
      </p:sp>
      <p:sp>
        <p:nvSpPr>
          <p:cNvPr id="10" name="Oval 9"/>
          <p:cNvSpPr/>
          <p:nvPr/>
        </p:nvSpPr>
        <p:spPr>
          <a:xfrm>
            <a:off x="7416800" y="4832769"/>
            <a:ext cx="609600" cy="6016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6</a:t>
            </a:r>
            <a:endParaRPr lang="en-US" sz="2700" b="1" dirty="0"/>
          </a:p>
        </p:txBody>
      </p:sp>
      <p:sp>
        <p:nvSpPr>
          <p:cNvPr id="12" name="Oval 11"/>
          <p:cNvSpPr/>
          <p:nvPr/>
        </p:nvSpPr>
        <p:spPr>
          <a:xfrm>
            <a:off x="4165600" y="4832769"/>
            <a:ext cx="609600" cy="6016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5</a:t>
            </a:r>
            <a:endParaRPr lang="en-US" sz="2700" b="1" dirty="0"/>
          </a:p>
        </p:txBody>
      </p:sp>
      <p:cxnSp>
        <p:nvCxnSpPr>
          <p:cNvPr id="15" name="Straight Connector 14"/>
          <p:cNvCxnSpPr>
            <a:stCxn id="7" idx="7"/>
            <a:endCxn id="6" idx="3"/>
          </p:cNvCxnSpPr>
          <p:nvPr/>
        </p:nvCxnSpPr>
        <p:spPr>
          <a:xfrm rot="5400000" flipH="1" flipV="1">
            <a:off x="4893623" y="1929968"/>
            <a:ext cx="677554" cy="1092947"/>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p:cNvCxnSpPr>
            <a:stCxn id="8" idx="0"/>
            <a:endCxn id="6" idx="4"/>
          </p:cNvCxnSpPr>
          <p:nvPr/>
        </p:nvCxnSpPr>
        <p:spPr>
          <a:xfrm rot="5400000" flipH="1" flipV="1">
            <a:off x="5392785" y="2827370"/>
            <a:ext cx="1203231" cy="2117"/>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p:cNvCxnSpPr>
            <a:stCxn id="9" idx="1"/>
            <a:endCxn id="6" idx="5"/>
          </p:cNvCxnSpPr>
          <p:nvPr/>
        </p:nvCxnSpPr>
        <p:spPr>
          <a:xfrm rot="16200000" flipV="1">
            <a:off x="6519223" y="1828368"/>
            <a:ext cx="677554" cy="1296147"/>
          </a:xfrm>
          <a:prstGeom prst="line">
            <a:avLst/>
          </a:prstGeom>
        </p:spPr>
        <p:style>
          <a:lnRef idx="3">
            <a:schemeClr val="dk1"/>
          </a:lnRef>
          <a:fillRef idx="0">
            <a:schemeClr val="dk1"/>
          </a:fillRef>
          <a:effectRef idx="2">
            <a:schemeClr val="dk1"/>
          </a:effectRef>
          <a:fontRef idx="minor">
            <a:schemeClr val="tx1"/>
          </a:fontRef>
        </p:style>
      </p:cxnSp>
      <p:cxnSp>
        <p:nvCxnSpPr>
          <p:cNvPr id="22" name="Straight Connector 21"/>
          <p:cNvCxnSpPr>
            <a:stCxn id="9" idx="2"/>
            <a:endCxn id="8" idx="7"/>
          </p:cNvCxnSpPr>
          <p:nvPr/>
        </p:nvCxnSpPr>
        <p:spPr>
          <a:xfrm rot="10800000" flipV="1">
            <a:off x="6209929" y="3027922"/>
            <a:ext cx="1206873" cy="489181"/>
          </a:xfrm>
          <a:prstGeom prst="line">
            <a:avLst/>
          </a:prstGeom>
        </p:spPr>
        <p:style>
          <a:lnRef idx="3">
            <a:schemeClr val="dk1"/>
          </a:lnRef>
          <a:fillRef idx="0">
            <a:schemeClr val="dk1"/>
          </a:fillRef>
          <a:effectRef idx="2">
            <a:schemeClr val="dk1"/>
          </a:effectRef>
          <a:fontRef idx="minor">
            <a:schemeClr val="tx1"/>
          </a:fontRef>
        </p:style>
      </p:cxnSp>
      <p:cxnSp>
        <p:nvCxnSpPr>
          <p:cNvPr id="26" name="Straight Connector 25"/>
          <p:cNvCxnSpPr>
            <a:stCxn id="8" idx="1"/>
            <a:endCxn id="7" idx="6"/>
          </p:cNvCxnSpPr>
          <p:nvPr/>
        </p:nvCxnSpPr>
        <p:spPr>
          <a:xfrm rot="16200000" flipV="1">
            <a:off x="5032448" y="2770677"/>
            <a:ext cx="489181" cy="1003673"/>
          </a:xfrm>
          <a:prstGeom prst="line">
            <a:avLst/>
          </a:prstGeom>
        </p:spPr>
        <p:style>
          <a:lnRef idx="3">
            <a:schemeClr val="dk1"/>
          </a:lnRef>
          <a:fillRef idx="0">
            <a:schemeClr val="dk1"/>
          </a:fillRef>
          <a:effectRef idx="2">
            <a:schemeClr val="dk1"/>
          </a:effectRef>
          <a:fontRef idx="minor">
            <a:schemeClr val="tx1"/>
          </a:fontRef>
        </p:style>
      </p:cxnSp>
      <p:cxnSp>
        <p:nvCxnSpPr>
          <p:cNvPr id="31" name="Straight Connector 30"/>
          <p:cNvCxnSpPr>
            <a:stCxn id="12" idx="0"/>
            <a:endCxn id="7" idx="4"/>
          </p:cNvCxnSpPr>
          <p:nvPr/>
        </p:nvCxnSpPr>
        <p:spPr>
          <a:xfrm rot="5400000" flipH="1" flipV="1">
            <a:off x="3718381" y="4080736"/>
            <a:ext cx="1504039" cy="2117"/>
          </a:xfrm>
          <a:prstGeom prst="line">
            <a:avLst/>
          </a:prstGeom>
        </p:spPr>
        <p:style>
          <a:lnRef idx="3">
            <a:schemeClr val="dk1"/>
          </a:lnRef>
          <a:fillRef idx="0">
            <a:schemeClr val="dk1"/>
          </a:fillRef>
          <a:effectRef idx="2">
            <a:schemeClr val="dk1"/>
          </a:effectRef>
          <a:fontRef idx="minor">
            <a:schemeClr val="tx1"/>
          </a:fontRef>
        </p:style>
      </p:cxnSp>
      <p:cxnSp>
        <p:nvCxnSpPr>
          <p:cNvPr id="34" name="Straight Connector 33"/>
          <p:cNvCxnSpPr>
            <a:stCxn id="10" idx="0"/>
            <a:endCxn id="9" idx="4"/>
          </p:cNvCxnSpPr>
          <p:nvPr/>
        </p:nvCxnSpPr>
        <p:spPr>
          <a:xfrm rot="5400000" flipH="1" flipV="1">
            <a:off x="6969581" y="4080736"/>
            <a:ext cx="1504039" cy="2117"/>
          </a:xfrm>
          <a:prstGeom prst="line">
            <a:avLst/>
          </a:prstGeom>
        </p:spPr>
        <p:style>
          <a:lnRef idx="3">
            <a:schemeClr val="dk1"/>
          </a:lnRef>
          <a:fillRef idx="0">
            <a:schemeClr val="dk1"/>
          </a:fillRef>
          <a:effectRef idx="2">
            <a:schemeClr val="dk1"/>
          </a:effectRef>
          <a:fontRef idx="minor">
            <a:schemeClr val="tx1"/>
          </a:fontRef>
        </p:style>
      </p:cxnSp>
      <p:cxnSp>
        <p:nvCxnSpPr>
          <p:cNvPr id="37" name="Straight Connector 36"/>
          <p:cNvCxnSpPr>
            <a:stCxn id="10" idx="2"/>
            <a:endCxn id="12" idx="6"/>
          </p:cNvCxnSpPr>
          <p:nvPr/>
        </p:nvCxnSpPr>
        <p:spPr>
          <a:xfrm rot="10800000">
            <a:off x="4775200" y="5133576"/>
            <a:ext cx="2641600" cy="2090"/>
          </a:xfrm>
          <a:prstGeom prst="line">
            <a:avLst/>
          </a:prstGeom>
        </p:spPr>
        <p:style>
          <a:lnRef idx="3">
            <a:schemeClr val="dk1"/>
          </a:lnRef>
          <a:fillRef idx="0">
            <a:schemeClr val="dk1"/>
          </a:fillRef>
          <a:effectRef idx="2">
            <a:schemeClr val="dk1"/>
          </a:effectRef>
          <a:fontRef idx="minor">
            <a:schemeClr val="tx1"/>
          </a:fontRef>
        </p:style>
      </p:cxnSp>
      <p:cxnSp>
        <p:nvCxnSpPr>
          <p:cNvPr id="40" name="Straight Connector 39"/>
          <p:cNvCxnSpPr>
            <a:stCxn id="12" idx="7"/>
            <a:endCxn id="8" idx="3"/>
          </p:cNvCxnSpPr>
          <p:nvPr/>
        </p:nvCxnSpPr>
        <p:spPr>
          <a:xfrm rot="5400000" flipH="1" flipV="1">
            <a:off x="4743219" y="3885218"/>
            <a:ext cx="978362" cy="1092947"/>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Connector 42"/>
          <p:cNvCxnSpPr>
            <a:stCxn id="10" idx="1"/>
            <a:endCxn id="8" idx="5"/>
          </p:cNvCxnSpPr>
          <p:nvPr/>
        </p:nvCxnSpPr>
        <p:spPr>
          <a:xfrm rot="16200000" flipV="1">
            <a:off x="6368819" y="3783618"/>
            <a:ext cx="978362" cy="1296147"/>
          </a:xfrm>
          <a:prstGeom prst="line">
            <a:avLst/>
          </a:prstGeom>
        </p:spPr>
        <p:style>
          <a:lnRef idx="3">
            <a:schemeClr val="dk1"/>
          </a:lnRef>
          <a:fillRef idx="0">
            <a:schemeClr val="dk1"/>
          </a:fillRef>
          <a:effectRef idx="2">
            <a:schemeClr val="dk1"/>
          </a:effectRef>
          <a:fontRef idx="minor">
            <a:schemeClr val="tx1"/>
          </a:fontRef>
        </p:style>
      </p:cxnSp>
      <p:sp>
        <p:nvSpPr>
          <p:cNvPr id="46" name="TextBox 45"/>
          <p:cNvSpPr txBox="1"/>
          <p:nvPr/>
        </p:nvSpPr>
        <p:spPr>
          <a:xfrm>
            <a:off x="4978400" y="2025230"/>
            <a:ext cx="419762" cy="538015"/>
          </a:xfrm>
          <a:prstGeom prst="rect">
            <a:avLst/>
          </a:prstGeom>
          <a:noFill/>
        </p:spPr>
        <p:txBody>
          <a:bodyPr wrap="none" lIns="121332" tIns="60666" rIns="121332" bIns="60666" rtlCol="0">
            <a:spAutoFit/>
          </a:bodyPr>
          <a:lstStyle/>
          <a:p>
            <a:r>
              <a:rPr lang="en-US" sz="2700" b="1" dirty="0" smtClean="0"/>
              <a:t>6</a:t>
            </a:r>
            <a:endParaRPr lang="en-US" sz="2700" b="1" dirty="0"/>
          </a:p>
        </p:txBody>
      </p:sp>
      <p:sp>
        <p:nvSpPr>
          <p:cNvPr id="47" name="TextBox 46"/>
          <p:cNvSpPr txBox="1"/>
          <p:nvPr/>
        </p:nvSpPr>
        <p:spPr>
          <a:xfrm>
            <a:off x="6794253" y="2025230"/>
            <a:ext cx="419762" cy="538015"/>
          </a:xfrm>
          <a:prstGeom prst="rect">
            <a:avLst/>
          </a:prstGeom>
          <a:noFill/>
        </p:spPr>
        <p:txBody>
          <a:bodyPr wrap="none" lIns="121332" tIns="60666" rIns="121332" bIns="60666" rtlCol="0">
            <a:spAutoFit/>
          </a:bodyPr>
          <a:lstStyle/>
          <a:p>
            <a:r>
              <a:rPr lang="en-US" sz="2700" b="1" dirty="0" smtClean="0"/>
              <a:t>5</a:t>
            </a:r>
            <a:endParaRPr lang="en-US" sz="2700" b="1" dirty="0"/>
          </a:p>
        </p:txBody>
      </p:sp>
      <p:sp>
        <p:nvSpPr>
          <p:cNvPr id="48" name="TextBox 47"/>
          <p:cNvSpPr txBox="1"/>
          <p:nvPr/>
        </p:nvSpPr>
        <p:spPr>
          <a:xfrm>
            <a:off x="5981453" y="2501430"/>
            <a:ext cx="419762" cy="538015"/>
          </a:xfrm>
          <a:prstGeom prst="rect">
            <a:avLst/>
          </a:prstGeom>
          <a:noFill/>
        </p:spPr>
        <p:txBody>
          <a:bodyPr wrap="none" lIns="121332" tIns="60666" rIns="121332" bIns="60666" rtlCol="0">
            <a:spAutoFit/>
          </a:bodyPr>
          <a:lstStyle/>
          <a:p>
            <a:r>
              <a:rPr lang="en-US" sz="2700" b="1" dirty="0" smtClean="0"/>
              <a:t>1</a:t>
            </a:r>
            <a:endParaRPr lang="en-US" sz="2700" b="1" dirty="0"/>
          </a:p>
        </p:txBody>
      </p:sp>
      <p:sp>
        <p:nvSpPr>
          <p:cNvPr id="49" name="TextBox 48"/>
          <p:cNvSpPr txBox="1"/>
          <p:nvPr/>
        </p:nvSpPr>
        <p:spPr>
          <a:xfrm>
            <a:off x="5181600" y="2827384"/>
            <a:ext cx="419762" cy="538015"/>
          </a:xfrm>
          <a:prstGeom prst="rect">
            <a:avLst/>
          </a:prstGeom>
          <a:noFill/>
        </p:spPr>
        <p:txBody>
          <a:bodyPr wrap="none" lIns="121332" tIns="60666" rIns="121332" bIns="60666" rtlCol="0">
            <a:spAutoFit/>
          </a:bodyPr>
          <a:lstStyle/>
          <a:p>
            <a:r>
              <a:rPr lang="en-US" sz="2700" b="1" dirty="0" smtClean="0"/>
              <a:t>5</a:t>
            </a:r>
            <a:endParaRPr lang="en-US" sz="2700" b="1" dirty="0"/>
          </a:p>
        </p:txBody>
      </p:sp>
      <p:sp>
        <p:nvSpPr>
          <p:cNvPr id="50" name="TextBox 49"/>
          <p:cNvSpPr txBox="1"/>
          <p:nvPr/>
        </p:nvSpPr>
        <p:spPr>
          <a:xfrm>
            <a:off x="6794253" y="3128191"/>
            <a:ext cx="419762" cy="538015"/>
          </a:xfrm>
          <a:prstGeom prst="rect">
            <a:avLst/>
          </a:prstGeom>
          <a:noFill/>
        </p:spPr>
        <p:txBody>
          <a:bodyPr wrap="none" lIns="121332" tIns="60666" rIns="121332" bIns="60666" rtlCol="0">
            <a:spAutoFit/>
          </a:bodyPr>
          <a:lstStyle/>
          <a:p>
            <a:r>
              <a:rPr lang="en-US" sz="2700" b="1" dirty="0" smtClean="0"/>
              <a:t>5</a:t>
            </a:r>
            <a:endParaRPr lang="en-US" sz="2700" b="1" dirty="0"/>
          </a:p>
        </p:txBody>
      </p:sp>
      <p:sp>
        <p:nvSpPr>
          <p:cNvPr id="51" name="TextBox 50"/>
          <p:cNvSpPr txBox="1"/>
          <p:nvPr/>
        </p:nvSpPr>
        <p:spPr>
          <a:xfrm>
            <a:off x="7708653" y="3729807"/>
            <a:ext cx="419762" cy="538015"/>
          </a:xfrm>
          <a:prstGeom prst="rect">
            <a:avLst/>
          </a:prstGeom>
          <a:noFill/>
        </p:spPr>
        <p:txBody>
          <a:bodyPr wrap="none" lIns="121332" tIns="60666" rIns="121332" bIns="60666" rtlCol="0">
            <a:spAutoFit/>
          </a:bodyPr>
          <a:lstStyle/>
          <a:p>
            <a:r>
              <a:rPr lang="en-US" sz="2700" b="1" dirty="0" smtClean="0"/>
              <a:t>2</a:t>
            </a:r>
            <a:endParaRPr lang="en-US" sz="2700" b="1" dirty="0"/>
          </a:p>
        </p:txBody>
      </p:sp>
      <p:sp>
        <p:nvSpPr>
          <p:cNvPr id="52" name="TextBox 51"/>
          <p:cNvSpPr txBox="1"/>
          <p:nvPr/>
        </p:nvSpPr>
        <p:spPr>
          <a:xfrm>
            <a:off x="6299200" y="4130884"/>
            <a:ext cx="419762" cy="538015"/>
          </a:xfrm>
          <a:prstGeom prst="rect">
            <a:avLst/>
          </a:prstGeom>
          <a:noFill/>
        </p:spPr>
        <p:txBody>
          <a:bodyPr wrap="none" lIns="121332" tIns="60666" rIns="121332" bIns="60666" rtlCol="0">
            <a:spAutoFit/>
          </a:bodyPr>
          <a:lstStyle/>
          <a:p>
            <a:r>
              <a:rPr lang="en-US" sz="2700" b="1" dirty="0" smtClean="0"/>
              <a:t>4</a:t>
            </a:r>
            <a:endParaRPr lang="en-US" sz="2700" b="1" dirty="0"/>
          </a:p>
        </p:txBody>
      </p:sp>
      <p:sp>
        <p:nvSpPr>
          <p:cNvPr id="53" name="TextBox 52"/>
          <p:cNvSpPr txBox="1"/>
          <p:nvPr/>
        </p:nvSpPr>
        <p:spPr>
          <a:xfrm>
            <a:off x="4965453" y="3930345"/>
            <a:ext cx="419762" cy="538015"/>
          </a:xfrm>
          <a:prstGeom prst="rect">
            <a:avLst/>
          </a:prstGeom>
          <a:noFill/>
        </p:spPr>
        <p:txBody>
          <a:bodyPr wrap="none" lIns="121332" tIns="60666" rIns="121332" bIns="60666" rtlCol="0">
            <a:spAutoFit/>
          </a:bodyPr>
          <a:lstStyle/>
          <a:p>
            <a:r>
              <a:rPr lang="en-US" sz="2700" b="1" dirty="0" smtClean="0"/>
              <a:t>6</a:t>
            </a:r>
            <a:endParaRPr lang="en-US" sz="2700" b="1" dirty="0"/>
          </a:p>
        </p:txBody>
      </p:sp>
      <p:sp>
        <p:nvSpPr>
          <p:cNvPr id="54" name="TextBox 53"/>
          <p:cNvSpPr txBox="1"/>
          <p:nvPr/>
        </p:nvSpPr>
        <p:spPr>
          <a:xfrm>
            <a:off x="4064000" y="3729807"/>
            <a:ext cx="419762" cy="538015"/>
          </a:xfrm>
          <a:prstGeom prst="rect">
            <a:avLst/>
          </a:prstGeom>
          <a:noFill/>
        </p:spPr>
        <p:txBody>
          <a:bodyPr wrap="none" lIns="121332" tIns="60666" rIns="121332" bIns="60666" rtlCol="0">
            <a:spAutoFit/>
          </a:bodyPr>
          <a:lstStyle/>
          <a:p>
            <a:r>
              <a:rPr lang="en-US" sz="2700" b="1" dirty="0" smtClean="0"/>
              <a:t>3</a:t>
            </a:r>
            <a:endParaRPr lang="en-US" sz="2700" b="1" dirty="0"/>
          </a:p>
        </p:txBody>
      </p:sp>
      <p:sp>
        <p:nvSpPr>
          <p:cNvPr id="55" name="TextBox 54"/>
          <p:cNvSpPr txBox="1"/>
          <p:nvPr/>
        </p:nvSpPr>
        <p:spPr>
          <a:xfrm>
            <a:off x="5879853" y="5108430"/>
            <a:ext cx="419762" cy="538015"/>
          </a:xfrm>
          <a:prstGeom prst="rect">
            <a:avLst/>
          </a:prstGeom>
          <a:noFill/>
        </p:spPr>
        <p:txBody>
          <a:bodyPr wrap="none" lIns="121332" tIns="60666" rIns="121332" bIns="60666" rtlCol="0">
            <a:spAutoFit/>
          </a:bodyPr>
          <a:lstStyle/>
          <a:p>
            <a:r>
              <a:rPr lang="en-US" sz="2700" b="1" dirty="0" smtClean="0"/>
              <a:t>6</a:t>
            </a:r>
            <a:endParaRPr lang="en-US" sz="2700" b="1" dirty="0"/>
          </a:p>
        </p:txBody>
      </p:sp>
      <p:sp>
        <p:nvSpPr>
          <p:cNvPr id="56" name="TextBox 55"/>
          <p:cNvSpPr txBox="1"/>
          <p:nvPr/>
        </p:nvSpPr>
        <p:spPr>
          <a:xfrm>
            <a:off x="4892554" y="5735192"/>
            <a:ext cx="2629533" cy="491849"/>
          </a:xfrm>
          <a:prstGeom prst="rect">
            <a:avLst/>
          </a:prstGeom>
          <a:noFill/>
        </p:spPr>
        <p:txBody>
          <a:bodyPr wrap="none" lIns="121332" tIns="60666" rIns="121332" bIns="60666" rtlCol="0">
            <a:spAutoFit/>
          </a:bodyPr>
          <a:lstStyle/>
          <a:p>
            <a:r>
              <a:rPr lang="en-US" sz="2400" b="1" dirty="0" smtClean="0"/>
              <a:t>A connected graph</a:t>
            </a:r>
            <a:endParaRPr lang="en-US" sz="2400" b="1" dirty="0"/>
          </a:p>
        </p:txBody>
      </p:sp>
      <p:pic>
        <p:nvPicPr>
          <p:cNvPr id="32" name="Picture 3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5689600" y="1022537"/>
            <a:ext cx="609600" cy="6016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1</a:t>
            </a:r>
            <a:endParaRPr lang="en-US" sz="2700" b="1" dirty="0"/>
          </a:p>
        </p:txBody>
      </p:sp>
      <p:sp>
        <p:nvSpPr>
          <p:cNvPr id="7" name="Oval 6"/>
          <p:cNvSpPr/>
          <p:nvPr/>
        </p:nvSpPr>
        <p:spPr>
          <a:xfrm>
            <a:off x="4165600" y="2125499"/>
            <a:ext cx="609600" cy="6016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2</a:t>
            </a:r>
            <a:endParaRPr lang="en-US" sz="2700" b="1" dirty="0"/>
          </a:p>
        </p:txBody>
      </p:sp>
      <p:sp>
        <p:nvSpPr>
          <p:cNvPr id="8" name="Oval 7"/>
          <p:cNvSpPr/>
          <p:nvPr/>
        </p:nvSpPr>
        <p:spPr>
          <a:xfrm>
            <a:off x="5689600" y="2827384"/>
            <a:ext cx="609600" cy="6016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3</a:t>
            </a:r>
            <a:endParaRPr lang="en-US" sz="2700" b="1" dirty="0"/>
          </a:p>
        </p:txBody>
      </p:sp>
      <p:sp>
        <p:nvSpPr>
          <p:cNvPr id="9" name="Oval 8"/>
          <p:cNvSpPr/>
          <p:nvPr/>
        </p:nvSpPr>
        <p:spPr>
          <a:xfrm>
            <a:off x="7416800" y="2125499"/>
            <a:ext cx="609600" cy="6016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4</a:t>
            </a:r>
            <a:endParaRPr lang="en-US" sz="2700" b="1" dirty="0"/>
          </a:p>
        </p:txBody>
      </p:sp>
      <p:sp>
        <p:nvSpPr>
          <p:cNvPr id="10" name="Oval 9"/>
          <p:cNvSpPr/>
          <p:nvPr/>
        </p:nvSpPr>
        <p:spPr>
          <a:xfrm>
            <a:off x="7416800" y="4231153"/>
            <a:ext cx="609600" cy="6016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6</a:t>
            </a:r>
            <a:endParaRPr lang="en-US" sz="2700" b="1" dirty="0"/>
          </a:p>
        </p:txBody>
      </p:sp>
      <p:sp>
        <p:nvSpPr>
          <p:cNvPr id="11" name="Oval 10"/>
          <p:cNvSpPr/>
          <p:nvPr/>
        </p:nvSpPr>
        <p:spPr>
          <a:xfrm>
            <a:off x="4165600" y="4231153"/>
            <a:ext cx="609600" cy="6016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5</a:t>
            </a:r>
            <a:endParaRPr lang="en-US" sz="2700" b="1" dirty="0"/>
          </a:p>
        </p:txBody>
      </p:sp>
      <p:cxnSp>
        <p:nvCxnSpPr>
          <p:cNvPr id="14" name="Straight Connector 13"/>
          <p:cNvCxnSpPr>
            <a:stCxn id="9" idx="1"/>
            <a:endCxn id="6" idx="5"/>
          </p:cNvCxnSpPr>
          <p:nvPr/>
        </p:nvCxnSpPr>
        <p:spPr>
          <a:xfrm rot="16200000" flipV="1">
            <a:off x="6519223" y="1226752"/>
            <a:ext cx="677554" cy="1296147"/>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p:cNvCxnSpPr>
            <a:stCxn id="9" idx="2"/>
            <a:endCxn id="8" idx="7"/>
          </p:cNvCxnSpPr>
          <p:nvPr/>
        </p:nvCxnSpPr>
        <p:spPr>
          <a:xfrm rot="10800000" flipV="1">
            <a:off x="6209929" y="2426306"/>
            <a:ext cx="1206873" cy="489181"/>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16"/>
          <p:cNvCxnSpPr>
            <a:stCxn id="11" idx="0"/>
            <a:endCxn id="7" idx="4"/>
          </p:cNvCxnSpPr>
          <p:nvPr/>
        </p:nvCxnSpPr>
        <p:spPr>
          <a:xfrm rot="5400000" flipH="1" flipV="1">
            <a:off x="3718381" y="3479120"/>
            <a:ext cx="1504039" cy="2117"/>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p:cNvCxnSpPr>
            <a:stCxn id="10" idx="2"/>
            <a:endCxn id="11" idx="6"/>
          </p:cNvCxnSpPr>
          <p:nvPr/>
        </p:nvCxnSpPr>
        <p:spPr>
          <a:xfrm rot="10800000">
            <a:off x="4775200" y="4531961"/>
            <a:ext cx="2641600" cy="2090"/>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p:cNvCxnSpPr>
            <a:stCxn id="10" idx="1"/>
            <a:endCxn id="8" idx="5"/>
          </p:cNvCxnSpPr>
          <p:nvPr/>
        </p:nvCxnSpPr>
        <p:spPr>
          <a:xfrm rot="16200000" flipV="1">
            <a:off x="6368819" y="3182003"/>
            <a:ext cx="978362" cy="1296147"/>
          </a:xfrm>
          <a:prstGeom prst="line">
            <a:avLst/>
          </a:prstGeom>
        </p:spPr>
        <p:style>
          <a:lnRef idx="3">
            <a:schemeClr val="dk1"/>
          </a:lnRef>
          <a:fillRef idx="0">
            <a:schemeClr val="dk1"/>
          </a:fillRef>
          <a:effectRef idx="2">
            <a:schemeClr val="dk1"/>
          </a:effectRef>
          <a:fontRef idx="minor">
            <a:schemeClr val="tx1"/>
          </a:fontRef>
        </p:style>
      </p:cxnSp>
      <p:sp>
        <p:nvSpPr>
          <p:cNvPr id="23" name="TextBox 22"/>
          <p:cNvSpPr txBox="1"/>
          <p:nvPr/>
        </p:nvSpPr>
        <p:spPr>
          <a:xfrm>
            <a:off x="6794253" y="1423614"/>
            <a:ext cx="419762" cy="538015"/>
          </a:xfrm>
          <a:prstGeom prst="rect">
            <a:avLst/>
          </a:prstGeom>
          <a:noFill/>
        </p:spPr>
        <p:txBody>
          <a:bodyPr wrap="none" lIns="121332" tIns="60666" rIns="121332" bIns="60666" rtlCol="0">
            <a:spAutoFit/>
          </a:bodyPr>
          <a:lstStyle/>
          <a:p>
            <a:r>
              <a:rPr lang="en-US" sz="2700" b="1" dirty="0" smtClean="0"/>
              <a:t>5</a:t>
            </a:r>
            <a:endParaRPr lang="en-US" sz="2700" b="1" dirty="0"/>
          </a:p>
        </p:txBody>
      </p:sp>
      <p:sp>
        <p:nvSpPr>
          <p:cNvPr id="26" name="TextBox 25"/>
          <p:cNvSpPr txBox="1"/>
          <p:nvPr/>
        </p:nvSpPr>
        <p:spPr>
          <a:xfrm>
            <a:off x="6794253" y="2526576"/>
            <a:ext cx="419762" cy="538015"/>
          </a:xfrm>
          <a:prstGeom prst="rect">
            <a:avLst/>
          </a:prstGeom>
          <a:noFill/>
        </p:spPr>
        <p:txBody>
          <a:bodyPr wrap="none" lIns="121332" tIns="60666" rIns="121332" bIns="60666" rtlCol="0">
            <a:spAutoFit/>
          </a:bodyPr>
          <a:lstStyle/>
          <a:p>
            <a:r>
              <a:rPr lang="en-US" sz="2700" b="1" dirty="0" smtClean="0"/>
              <a:t>5</a:t>
            </a:r>
            <a:endParaRPr lang="en-US" sz="2700" b="1" dirty="0"/>
          </a:p>
        </p:txBody>
      </p:sp>
      <p:sp>
        <p:nvSpPr>
          <p:cNvPr id="28" name="TextBox 27"/>
          <p:cNvSpPr txBox="1"/>
          <p:nvPr/>
        </p:nvSpPr>
        <p:spPr>
          <a:xfrm>
            <a:off x="6299200" y="3529268"/>
            <a:ext cx="419762" cy="538015"/>
          </a:xfrm>
          <a:prstGeom prst="rect">
            <a:avLst/>
          </a:prstGeom>
          <a:noFill/>
        </p:spPr>
        <p:txBody>
          <a:bodyPr wrap="none" lIns="121332" tIns="60666" rIns="121332" bIns="60666" rtlCol="0">
            <a:spAutoFit/>
          </a:bodyPr>
          <a:lstStyle/>
          <a:p>
            <a:r>
              <a:rPr lang="en-US" sz="2700" b="1" dirty="0" smtClean="0"/>
              <a:t>4</a:t>
            </a:r>
            <a:endParaRPr lang="en-US" sz="2700" b="1" dirty="0"/>
          </a:p>
        </p:txBody>
      </p:sp>
      <p:sp>
        <p:nvSpPr>
          <p:cNvPr id="30" name="TextBox 29"/>
          <p:cNvSpPr txBox="1"/>
          <p:nvPr/>
        </p:nvSpPr>
        <p:spPr>
          <a:xfrm>
            <a:off x="4064000" y="3128191"/>
            <a:ext cx="419762" cy="538015"/>
          </a:xfrm>
          <a:prstGeom prst="rect">
            <a:avLst/>
          </a:prstGeom>
          <a:noFill/>
        </p:spPr>
        <p:txBody>
          <a:bodyPr wrap="none" lIns="121332" tIns="60666" rIns="121332" bIns="60666" rtlCol="0">
            <a:spAutoFit/>
          </a:bodyPr>
          <a:lstStyle/>
          <a:p>
            <a:r>
              <a:rPr lang="en-US" sz="2700" b="1" dirty="0" smtClean="0"/>
              <a:t>3</a:t>
            </a:r>
            <a:endParaRPr lang="en-US" sz="2700" b="1" dirty="0"/>
          </a:p>
        </p:txBody>
      </p:sp>
      <p:sp>
        <p:nvSpPr>
          <p:cNvPr id="31" name="TextBox 30"/>
          <p:cNvSpPr txBox="1"/>
          <p:nvPr/>
        </p:nvSpPr>
        <p:spPr>
          <a:xfrm>
            <a:off x="5879853" y="4506815"/>
            <a:ext cx="419762" cy="538015"/>
          </a:xfrm>
          <a:prstGeom prst="rect">
            <a:avLst/>
          </a:prstGeom>
          <a:noFill/>
        </p:spPr>
        <p:txBody>
          <a:bodyPr wrap="none" lIns="121332" tIns="60666" rIns="121332" bIns="60666" rtlCol="0">
            <a:spAutoFit/>
          </a:bodyPr>
          <a:lstStyle/>
          <a:p>
            <a:r>
              <a:rPr lang="en-US" sz="2700" b="1" dirty="0" smtClean="0"/>
              <a:t>6</a:t>
            </a:r>
            <a:endParaRPr lang="en-US" sz="2700" b="1" dirty="0"/>
          </a:p>
        </p:txBody>
      </p:sp>
      <p:sp>
        <p:nvSpPr>
          <p:cNvPr id="32" name="TextBox 31"/>
          <p:cNvSpPr txBox="1"/>
          <p:nvPr/>
        </p:nvSpPr>
        <p:spPr>
          <a:xfrm>
            <a:off x="3917034" y="5334115"/>
            <a:ext cx="4571667" cy="538015"/>
          </a:xfrm>
          <a:prstGeom prst="rect">
            <a:avLst/>
          </a:prstGeom>
          <a:noFill/>
        </p:spPr>
        <p:txBody>
          <a:bodyPr wrap="none" lIns="121332" tIns="60666" rIns="121332" bIns="60666" rtlCol="0">
            <a:spAutoFit/>
          </a:bodyPr>
          <a:lstStyle/>
          <a:p>
            <a:r>
              <a:rPr lang="en-US" sz="2700" b="1" dirty="0" smtClean="0"/>
              <a:t>A spanning tree with cost = 23</a:t>
            </a:r>
            <a:endParaRPr lang="en-US" sz="2700" b="1" dirty="0"/>
          </a:p>
        </p:txBody>
      </p:sp>
      <p:pic>
        <p:nvPicPr>
          <p:cNvPr id="20" name="Picture 19"/>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5689600" y="1624152"/>
            <a:ext cx="609600" cy="6016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1</a:t>
            </a:r>
            <a:endParaRPr lang="en-US" sz="2700" b="1" dirty="0"/>
          </a:p>
        </p:txBody>
      </p:sp>
      <p:sp>
        <p:nvSpPr>
          <p:cNvPr id="7" name="Oval 6"/>
          <p:cNvSpPr/>
          <p:nvPr/>
        </p:nvSpPr>
        <p:spPr>
          <a:xfrm>
            <a:off x="4165600" y="2727114"/>
            <a:ext cx="609600" cy="6016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2</a:t>
            </a:r>
            <a:endParaRPr lang="en-US" sz="2700" b="1" dirty="0"/>
          </a:p>
        </p:txBody>
      </p:sp>
      <p:sp>
        <p:nvSpPr>
          <p:cNvPr id="8" name="Oval 7"/>
          <p:cNvSpPr/>
          <p:nvPr/>
        </p:nvSpPr>
        <p:spPr>
          <a:xfrm>
            <a:off x="5689600" y="3428999"/>
            <a:ext cx="609600" cy="6016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3</a:t>
            </a:r>
            <a:endParaRPr lang="en-US" sz="2700" b="1" dirty="0"/>
          </a:p>
        </p:txBody>
      </p:sp>
      <p:sp>
        <p:nvSpPr>
          <p:cNvPr id="9" name="Oval 8"/>
          <p:cNvSpPr/>
          <p:nvPr/>
        </p:nvSpPr>
        <p:spPr>
          <a:xfrm>
            <a:off x="7416800" y="2727114"/>
            <a:ext cx="609600" cy="6016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4</a:t>
            </a:r>
            <a:endParaRPr lang="en-US" sz="2700" b="1" dirty="0"/>
          </a:p>
        </p:txBody>
      </p:sp>
      <p:sp>
        <p:nvSpPr>
          <p:cNvPr id="10" name="Oval 9"/>
          <p:cNvSpPr/>
          <p:nvPr/>
        </p:nvSpPr>
        <p:spPr>
          <a:xfrm>
            <a:off x="7416800" y="4832769"/>
            <a:ext cx="609600" cy="6016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6</a:t>
            </a:r>
            <a:endParaRPr lang="en-US" sz="2700" b="1" dirty="0"/>
          </a:p>
        </p:txBody>
      </p:sp>
      <p:sp>
        <p:nvSpPr>
          <p:cNvPr id="11" name="Oval 10"/>
          <p:cNvSpPr/>
          <p:nvPr/>
        </p:nvSpPr>
        <p:spPr>
          <a:xfrm>
            <a:off x="4165600" y="4832769"/>
            <a:ext cx="609600" cy="6016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5</a:t>
            </a:r>
            <a:endParaRPr lang="en-US" sz="2700" b="1" dirty="0"/>
          </a:p>
        </p:txBody>
      </p:sp>
      <p:cxnSp>
        <p:nvCxnSpPr>
          <p:cNvPr id="13" name="Straight Connector 12"/>
          <p:cNvCxnSpPr>
            <a:stCxn id="8" idx="0"/>
            <a:endCxn id="6" idx="4"/>
          </p:cNvCxnSpPr>
          <p:nvPr/>
        </p:nvCxnSpPr>
        <p:spPr>
          <a:xfrm rot="5400000" flipH="1" flipV="1">
            <a:off x="5392785" y="2827370"/>
            <a:ext cx="1203231" cy="2117"/>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p:cNvCxnSpPr>
            <a:stCxn id="9" idx="2"/>
            <a:endCxn id="8" idx="7"/>
          </p:cNvCxnSpPr>
          <p:nvPr/>
        </p:nvCxnSpPr>
        <p:spPr>
          <a:xfrm rot="10800000" flipV="1">
            <a:off x="6209929" y="3027922"/>
            <a:ext cx="1206873" cy="489181"/>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p:cNvCxnSpPr>
            <a:stCxn id="8" idx="1"/>
            <a:endCxn id="7" idx="6"/>
          </p:cNvCxnSpPr>
          <p:nvPr/>
        </p:nvCxnSpPr>
        <p:spPr>
          <a:xfrm rot="16200000" flipV="1">
            <a:off x="5032448" y="2770677"/>
            <a:ext cx="489181" cy="1003673"/>
          </a:xfrm>
          <a:prstGeom prst="line">
            <a:avLst/>
          </a:prstGeom>
        </p:spPr>
        <p:style>
          <a:lnRef idx="3">
            <a:schemeClr val="dk1"/>
          </a:lnRef>
          <a:fillRef idx="0">
            <a:schemeClr val="dk1"/>
          </a:fillRef>
          <a:effectRef idx="2">
            <a:schemeClr val="dk1"/>
          </a:effectRef>
          <a:fontRef idx="minor">
            <a:schemeClr val="tx1"/>
          </a:fontRef>
        </p:style>
      </p:cxnSp>
      <p:cxnSp>
        <p:nvCxnSpPr>
          <p:cNvPr id="20" name="Straight Connector 19"/>
          <p:cNvCxnSpPr>
            <a:stCxn id="11" idx="7"/>
            <a:endCxn id="8" idx="3"/>
          </p:cNvCxnSpPr>
          <p:nvPr/>
        </p:nvCxnSpPr>
        <p:spPr>
          <a:xfrm rot="5400000" flipH="1" flipV="1">
            <a:off x="4743219" y="3885218"/>
            <a:ext cx="978362" cy="1092947"/>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p:cNvCxnSpPr>
            <a:stCxn id="10" idx="1"/>
            <a:endCxn id="8" idx="5"/>
          </p:cNvCxnSpPr>
          <p:nvPr/>
        </p:nvCxnSpPr>
        <p:spPr>
          <a:xfrm rot="16200000" flipV="1">
            <a:off x="6368819" y="3783618"/>
            <a:ext cx="978362" cy="1296147"/>
          </a:xfrm>
          <a:prstGeom prst="line">
            <a:avLst/>
          </a:prstGeom>
        </p:spPr>
        <p:style>
          <a:lnRef idx="3">
            <a:schemeClr val="dk1"/>
          </a:lnRef>
          <a:fillRef idx="0">
            <a:schemeClr val="dk1"/>
          </a:fillRef>
          <a:effectRef idx="2">
            <a:schemeClr val="dk1"/>
          </a:effectRef>
          <a:fontRef idx="minor">
            <a:schemeClr val="tx1"/>
          </a:fontRef>
        </p:style>
      </p:cxnSp>
      <p:sp>
        <p:nvSpPr>
          <p:cNvPr id="24" name="TextBox 23"/>
          <p:cNvSpPr txBox="1"/>
          <p:nvPr/>
        </p:nvSpPr>
        <p:spPr>
          <a:xfrm>
            <a:off x="5981453" y="2501430"/>
            <a:ext cx="419762" cy="538015"/>
          </a:xfrm>
          <a:prstGeom prst="rect">
            <a:avLst/>
          </a:prstGeom>
          <a:noFill/>
        </p:spPr>
        <p:txBody>
          <a:bodyPr wrap="none" lIns="121332" tIns="60666" rIns="121332" bIns="60666" rtlCol="0">
            <a:spAutoFit/>
          </a:bodyPr>
          <a:lstStyle/>
          <a:p>
            <a:r>
              <a:rPr lang="en-US" sz="2700" b="1" dirty="0" smtClean="0"/>
              <a:t>1</a:t>
            </a:r>
            <a:endParaRPr lang="en-US" sz="2700" b="1" dirty="0"/>
          </a:p>
        </p:txBody>
      </p:sp>
      <p:sp>
        <p:nvSpPr>
          <p:cNvPr id="25" name="TextBox 24"/>
          <p:cNvSpPr txBox="1"/>
          <p:nvPr/>
        </p:nvSpPr>
        <p:spPr>
          <a:xfrm>
            <a:off x="5181600" y="2827384"/>
            <a:ext cx="419762" cy="538015"/>
          </a:xfrm>
          <a:prstGeom prst="rect">
            <a:avLst/>
          </a:prstGeom>
          <a:noFill/>
        </p:spPr>
        <p:txBody>
          <a:bodyPr wrap="none" lIns="121332" tIns="60666" rIns="121332" bIns="60666" rtlCol="0">
            <a:spAutoFit/>
          </a:bodyPr>
          <a:lstStyle/>
          <a:p>
            <a:r>
              <a:rPr lang="en-US" sz="2700" b="1" dirty="0" smtClean="0"/>
              <a:t>5</a:t>
            </a:r>
            <a:endParaRPr lang="en-US" sz="2700" b="1" dirty="0"/>
          </a:p>
        </p:txBody>
      </p:sp>
      <p:sp>
        <p:nvSpPr>
          <p:cNvPr id="26" name="TextBox 25"/>
          <p:cNvSpPr txBox="1"/>
          <p:nvPr/>
        </p:nvSpPr>
        <p:spPr>
          <a:xfrm>
            <a:off x="6794253" y="3128191"/>
            <a:ext cx="419762" cy="538015"/>
          </a:xfrm>
          <a:prstGeom prst="rect">
            <a:avLst/>
          </a:prstGeom>
          <a:noFill/>
        </p:spPr>
        <p:txBody>
          <a:bodyPr wrap="none" lIns="121332" tIns="60666" rIns="121332" bIns="60666" rtlCol="0">
            <a:spAutoFit/>
          </a:bodyPr>
          <a:lstStyle/>
          <a:p>
            <a:r>
              <a:rPr lang="en-US" sz="2700" b="1" dirty="0" smtClean="0"/>
              <a:t>5</a:t>
            </a:r>
            <a:endParaRPr lang="en-US" sz="2700" b="1" dirty="0"/>
          </a:p>
        </p:txBody>
      </p:sp>
      <p:sp>
        <p:nvSpPr>
          <p:cNvPr id="28" name="TextBox 27"/>
          <p:cNvSpPr txBox="1"/>
          <p:nvPr/>
        </p:nvSpPr>
        <p:spPr>
          <a:xfrm>
            <a:off x="6299200" y="4130884"/>
            <a:ext cx="419762" cy="538015"/>
          </a:xfrm>
          <a:prstGeom prst="rect">
            <a:avLst/>
          </a:prstGeom>
          <a:noFill/>
        </p:spPr>
        <p:txBody>
          <a:bodyPr wrap="none" lIns="121332" tIns="60666" rIns="121332" bIns="60666" rtlCol="0">
            <a:spAutoFit/>
          </a:bodyPr>
          <a:lstStyle/>
          <a:p>
            <a:r>
              <a:rPr lang="en-US" sz="2700" b="1" dirty="0" smtClean="0"/>
              <a:t>4</a:t>
            </a:r>
            <a:endParaRPr lang="en-US" sz="2700" b="1" dirty="0"/>
          </a:p>
        </p:txBody>
      </p:sp>
      <p:sp>
        <p:nvSpPr>
          <p:cNvPr id="29" name="TextBox 28"/>
          <p:cNvSpPr txBox="1"/>
          <p:nvPr/>
        </p:nvSpPr>
        <p:spPr>
          <a:xfrm>
            <a:off x="4965453" y="3930345"/>
            <a:ext cx="419762" cy="538015"/>
          </a:xfrm>
          <a:prstGeom prst="rect">
            <a:avLst/>
          </a:prstGeom>
          <a:noFill/>
        </p:spPr>
        <p:txBody>
          <a:bodyPr wrap="none" lIns="121332" tIns="60666" rIns="121332" bIns="60666" rtlCol="0">
            <a:spAutoFit/>
          </a:bodyPr>
          <a:lstStyle/>
          <a:p>
            <a:r>
              <a:rPr lang="en-US" sz="2700" b="1" dirty="0" smtClean="0"/>
              <a:t>6</a:t>
            </a:r>
            <a:endParaRPr lang="en-US" sz="2700" b="1" dirty="0"/>
          </a:p>
        </p:txBody>
      </p:sp>
      <p:sp>
        <p:nvSpPr>
          <p:cNvPr id="32" name="TextBox 31"/>
          <p:cNvSpPr txBox="1"/>
          <p:nvPr/>
        </p:nvSpPr>
        <p:spPr>
          <a:xfrm>
            <a:off x="4064001" y="5634923"/>
            <a:ext cx="4155976" cy="491849"/>
          </a:xfrm>
          <a:prstGeom prst="rect">
            <a:avLst/>
          </a:prstGeom>
          <a:noFill/>
        </p:spPr>
        <p:txBody>
          <a:bodyPr wrap="none" lIns="121332" tIns="60666" rIns="121332" bIns="60666" rtlCol="0">
            <a:spAutoFit/>
          </a:bodyPr>
          <a:lstStyle/>
          <a:p>
            <a:r>
              <a:rPr lang="en-US" sz="2400" b="1" dirty="0" smtClean="0"/>
              <a:t>A spanning tree with cost =  21</a:t>
            </a:r>
            <a:endParaRPr lang="en-US" sz="2400" b="1" dirty="0"/>
          </a:p>
        </p:txBody>
      </p:sp>
      <p:pic>
        <p:nvPicPr>
          <p:cNvPr id="22" name="Picture 2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674772" y="6099048"/>
            <a:ext cx="1993392" cy="430628"/>
          </a:xfrm>
          <a:prstGeom prst="rect">
            <a:avLst/>
          </a:prstGeom>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5689600" y="1639506"/>
            <a:ext cx="609600" cy="6016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1</a:t>
            </a:r>
            <a:endParaRPr lang="en-US" sz="2700" b="1" dirty="0"/>
          </a:p>
        </p:txBody>
      </p:sp>
      <p:sp>
        <p:nvSpPr>
          <p:cNvPr id="7" name="Oval 6"/>
          <p:cNvSpPr/>
          <p:nvPr/>
        </p:nvSpPr>
        <p:spPr>
          <a:xfrm>
            <a:off x="4165600" y="2742468"/>
            <a:ext cx="609600" cy="6016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2</a:t>
            </a:r>
            <a:endParaRPr lang="en-US" sz="2700" b="1" dirty="0"/>
          </a:p>
        </p:txBody>
      </p:sp>
      <p:sp>
        <p:nvSpPr>
          <p:cNvPr id="8" name="Oval 7"/>
          <p:cNvSpPr/>
          <p:nvPr/>
        </p:nvSpPr>
        <p:spPr>
          <a:xfrm>
            <a:off x="5689600" y="3444353"/>
            <a:ext cx="609600" cy="6016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3</a:t>
            </a:r>
            <a:endParaRPr lang="en-US" sz="2700" b="1" dirty="0"/>
          </a:p>
        </p:txBody>
      </p:sp>
      <p:sp>
        <p:nvSpPr>
          <p:cNvPr id="9" name="Oval 8"/>
          <p:cNvSpPr/>
          <p:nvPr/>
        </p:nvSpPr>
        <p:spPr>
          <a:xfrm>
            <a:off x="7416800" y="2742468"/>
            <a:ext cx="609600" cy="6016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4</a:t>
            </a:r>
            <a:endParaRPr lang="en-US" sz="2700" b="1" dirty="0"/>
          </a:p>
        </p:txBody>
      </p:sp>
      <p:sp>
        <p:nvSpPr>
          <p:cNvPr id="10" name="Oval 9"/>
          <p:cNvSpPr/>
          <p:nvPr/>
        </p:nvSpPr>
        <p:spPr>
          <a:xfrm>
            <a:off x="7416800" y="4848122"/>
            <a:ext cx="609600" cy="6016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6</a:t>
            </a:r>
            <a:endParaRPr lang="en-US" sz="2700" b="1" dirty="0"/>
          </a:p>
        </p:txBody>
      </p:sp>
      <p:sp>
        <p:nvSpPr>
          <p:cNvPr id="11" name="Oval 10"/>
          <p:cNvSpPr/>
          <p:nvPr/>
        </p:nvSpPr>
        <p:spPr>
          <a:xfrm>
            <a:off x="4165600" y="4848122"/>
            <a:ext cx="609600" cy="6016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sz="2700" b="1" dirty="0" smtClean="0"/>
              <a:t>5</a:t>
            </a:r>
            <a:endParaRPr lang="en-US" sz="2700" b="1" dirty="0"/>
          </a:p>
        </p:txBody>
      </p:sp>
      <p:cxnSp>
        <p:nvCxnSpPr>
          <p:cNvPr id="13" name="Straight Connector 12"/>
          <p:cNvCxnSpPr>
            <a:stCxn id="8" idx="0"/>
            <a:endCxn id="6" idx="4"/>
          </p:cNvCxnSpPr>
          <p:nvPr/>
        </p:nvCxnSpPr>
        <p:spPr>
          <a:xfrm rot="5400000" flipH="1" flipV="1">
            <a:off x="5392785" y="2842724"/>
            <a:ext cx="1203231" cy="2117"/>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p:cNvCxnSpPr>
            <a:stCxn id="8" idx="1"/>
            <a:endCxn id="7" idx="6"/>
          </p:cNvCxnSpPr>
          <p:nvPr/>
        </p:nvCxnSpPr>
        <p:spPr>
          <a:xfrm rot="16200000" flipV="1">
            <a:off x="5032448" y="2786031"/>
            <a:ext cx="489181" cy="1003673"/>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16"/>
          <p:cNvCxnSpPr>
            <a:stCxn id="11" idx="0"/>
            <a:endCxn id="7" idx="4"/>
          </p:cNvCxnSpPr>
          <p:nvPr/>
        </p:nvCxnSpPr>
        <p:spPr>
          <a:xfrm rot="5400000" flipH="1" flipV="1">
            <a:off x="3718381" y="4096089"/>
            <a:ext cx="1504039" cy="2117"/>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p:cNvCxnSpPr>
            <a:stCxn id="10" idx="0"/>
            <a:endCxn id="9" idx="4"/>
          </p:cNvCxnSpPr>
          <p:nvPr/>
        </p:nvCxnSpPr>
        <p:spPr>
          <a:xfrm rot="5400000" flipH="1" flipV="1">
            <a:off x="6969581" y="4096089"/>
            <a:ext cx="1504039" cy="2117"/>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p:cNvCxnSpPr>
            <a:stCxn id="10" idx="1"/>
            <a:endCxn id="8" idx="5"/>
          </p:cNvCxnSpPr>
          <p:nvPr/>
        </p:nvCxnSpPr>
        <p:spPr>
          <a:xfrm rot="16200000" flipV="1">
            <a:off x="6368819" y="3798972"/>
            <a:ext cx="978362" cy="1296147"/>
          </a:xfrm>
          <a:prstGeom prst="line">
            <a:avLst/>
          </a:prstGeom>
        </p:spPr>
        <p:style>
          <a:lnRef idx="3">
            <a:schemeClr val="dk1"/>
          </a:lnRef>
          <a:fillRef idx="0">
            <a:schemeClr val="dk1"/>
          </a:fillRef>
          <a:effectRef idx="2">
            <a:schemeClr val="dk1"/>
          </a:effectRef>
          <a:fontRef idx="minor">
            <a:schemeClr val="tx1"/>
          </a:fontRef>
        </p:style>
      </p:cxnSp>
      <p:sp>
        <p:nvSpPr>
          <p:cNvPr id="24" name="TextBox 23"/>
          <p:cNvSpPr txBox="1"/>
          <p:nvPr/>
        </p:nvSpPr>
        <p:spPr>
          <a:xfrm>
            <a:off x="5981453" y="2516783"/>
            <a:ext cx="419762" cy="538015"/>
          </a:xfrm>
          <a:prstGeom prst="rect">
            <a:avLst/>
          </a:prstGeom>
          <a:noFill/>
        </p:spPr>
        <p:txBody>
          <a:bodyPr wrap="none" lIns="121332" tIns="60666" rIns="121332" bIns="60666" rtlCol="0">
            <a:spAutoFit/>
          </a:bodyPr>
          <a:lstStyle/>
          <a:p>
            <a:r>
              <a:rPr lang="en-US" sz="2700" b="1" dirty="0" smtClean="0"/>
              <a:t>1</a:t>
            </a:r>
            <a:endParaRPr lang="en-US" sz="2700" b="1" dirty="0"/>
          </a:p>
        </p:txBody>
      </p:sp>
      <p:sp>
        <p:nvSpPr>
          <p:cNvPr id="25" name="TextBox 24"/>
          <p:cNvSpPr txBox="1"/>
          <p:nvPr/>
        </p:nvSpPr>
        <p:spPr>
          <a:xfrm>
            <a:off x="5181600" y="2842737"/>
            <a:ext cx="419762" cy="538015"/>
          </a:xfrm>
          <a:prstGeom prst="rect">
            <a:avLst/>
          </a:prstGeom>
          <a:noFill/>
        </p:spPr>
        <p:txBody>
          <a:bodyPr wrap="none" lIns="121332" tIns="60666" rIns="121332" bIns="60666" rtlCol="0">
            <a:spAutoFit/>
          </a:bodyPr>
          <a:lstStyle/>
          <a:p>
            <a:r>
              <a:rPr lang="en-US" sz="2700" b="1" dirty="0" smtClean="0"/>
              <a:t>5</a:t>
            </a:r>
            <a:endParaRPr lang="en-US" sz="2700" b="1" dirty="0"/>
          </a:p>
        </p:txBody>
      </p:sp>
      <p:sp>
        <p:nvSpPr>
          <p:cNvPr id="27" name="TextBox 26"/>
          <p:cNvSpPr txBox="1"/>
          <p:nvPr/>
        </p:nvSpPr>
        <p:spPr>
          <a:xfrm>
            <a:off x="7708653" y="3745160"/>
            <a:ext cx="419762" cy="538015"/>
          </a:xfrm>
          <a:prstGeom prst="rect">
            <a:avLst/>
          </a:prstGeom>
          <a:noFill/>
        </p:spPr>
        <p:txBody>
          <a:bodyPr wrap="none" lIns="121332" tIns="60666" rIns="121332" bIns="60666" rtlCol="0">
            <a:spAutoFit/>
          </a:bodyPr>
          <a:lstStyle/>
          <a:p>
            <a:r>
              <a:rPr lang="en-US" sz="2700" b="1" dirty="0" smtClean="0"/>
              <a:t>2</a:t>
            </a:r>
            <a:endParaRPr lang="en-US" sz="2700" b="1" dirty="0"/>
          </a:p>
        </p:txBody>
      </p:sp>
      <p:sp>
        <p:nvSpPr>
          <p:cNvPr id="28" name="TextBox 27"/>
          <p:cNvSpPr txBox="1"/>
          <p:nvPr/>
        </p:nvSpPr>
        <p:spPr>
          <a:xfrm>
            <a:off x="6299200" y="4146237"/>
            <a:ext cx="419762" cy="538015"/>
          </a:xfrm>
          <a:prstGeom prst="rect">
            <a:avLst/>
          </a:prstGeom>
          <a:noFill/>
        </p:spPr>
        <p:txBody>
          <a:bodyPr wrap="none" lIns="121332" tIns="60666" rIns="121332" bIns="60666" rtlCol="0">
            <a:spAutoFit/>
          </a:bodyPr>
          <a:lstStyle/>
          <a:p>
            <a:r>
              <a:rPr lang="en-US" sz="2700" b="1" dirty="0" smtClean="0"/>
              <a:t>4</a:t>
            </a:r>
            <a:endParaRPr lang="en-US" sz="2700" b="1" dirty="0"/>
          </a:p>
        </p:txBody>
      </p:sp>
      <p:sp>
        <p:nvSpPr>
          <p:cNvPr id="30" name="TextBox 29"/>
          <p:cNvSpPr txBox="1"/>
          <p:nvPr/>
        </p:nvSpPr>
        <p:spPr>
          <a:xfrm>
            <a:off x="4064000" y="3745160"/>
            <a:ext cx="419762" cy="538015"/>
          </a:xfrm>
          <a:prstGeom prst="rect">
            <a:avLst/>
          </a:prstGeom>
          <a:noFill/>
        </p:spPr>
        <p:txBody>
          <a:bodyPr wrap="none" lIns="121332" tIns="60666" rIns="121332" bIns="60666" rtlCol="0">
            <a:spAutoFit/>
          </a:bodyPr>
          <a:lstStyle/>
          <a:p>
            <a:r>
              <a:rPr lang="en-US" sz="2700" b="1" dirty="0" smtClean="0"/>
              <a:t>3</a:t>
            </a:r>
            <a:endParaRPr lang="en-US" sz="2700" b="1" dirty="0"/>
          </a:p>
        </p:txBody>
      </p:sp>
      <p:sp>
        <p:nvSpPr>
          <p:cNvPr id="32" name="TextBox 31"/>
          <p:cNvSpPr txBox="1"/>
          <p:nvPr/>
        </p:nvSpPr>
        <p:spPr>
          <a:xfrm>
            <a:off x="5080000" y="5750546"/>
            <a:ext cx="2120932" cy="491849"/>
          </a:xfrm>
          <a:prstGeom prst="rect">
            <a:avLst/>
          </a:prstGeom>
          <a:noFill/>
        </p:spPr>
        <p:txBody>
          <a:bodyPr wrap="none" lIns="121332" tIns="60666" rIns="121332" bIns="60666" rtlCol="0">
            <a:spAutoFit/>
          </a:bodyPr>
          <a:lstStyle/>
          <a:p>
            <a:r>
              <a:rPr lang="en-US" sz="2400" b="1" dirty="0" smtClean="0"/>
              <a:t>MST, cost  = 15</a:t>
            </a:r>
            <a:endParaRPr lang="en-US" sz="2400" b="1" dirty="0"/>
          </a:p>
        </p:txBody>
      </p:sp>
      <p:pic>
        <p:nvPicPr>
          <p:cNvPr id="20" name="Picture 19"/>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dirty="0" smtClean="0"/>
              <a:t>		</a:t>
            </a:r>
          </a:p>
          <a:p>
            <a:pPr>
              <a:buNone/>
            </a:pPr>
            <a:r>
              <a:rPr lang="en-US" dirty="0" smtClean="0"/>
              <a:t>			1</a:t>
            </a:r>
            <a:r>
              <a:rPr lang="en-US" dirty="0" smtClean="0"/>
              <a:t>) Cluster Analysis</a:t>
            </a:r>
          </a:p>
          <a:p>
            <a:pPr>
              <a:buNone/>
            </a:pPr>
            <a:r>
              <a:rPr lang="en-US" dirty="0" smtClean="0"/>
              <a:t>		</a:t>
            </a:r>
            <a:r>
              <a:rPr lang="en-US" dirty="0" smtClean="0"/>
              <a:t>	2</a:t>
            </a:r>
            <a:r>
              <a:rPr lang="en-US" dirty="0" smtClean="0"/>
              <a:t>) Handwriting recognition</a:t>
            </a:r>
          </a:p>
          <a:p>
            <a:pPr>
              <a:buNone/>
            </a:pPr>
            <a:r>
              <a:rPr lang="en-US" dirty="0" smtClean="0"/>
              <a:t>		</a:t>
            </a:r>
            <a:r>
              <a:rPr lang="en-US" dirty="0" smtClean="0"/>
              <a:t>	3</a:t>
            </a:r>
            <a:r>
              <a:rPr lang="en-US" dirty="0" smtClean="0"/>
              <a:t>) Image segmentation</a:t>
            </a:r>
          </a:p>
          <a:p>
            <a:endParaRPr lang="en-US" dirty="0"/>
          </a:p>
        </p:txBody>
      </p:sp>
      <p:sp>
        <p:nvSpPr>
          <p:cNvPr id="5" name="TextBox 4">
            <a:extLst>
              <a:ext uri="{FF2B5EF4-FFF2-40B4-BE49-F238E27FC236}">
                <a16:creationId xmlns="" xmlns:a16="http://schemas.microsoft.com/office/drawing/2014/main" id="{AA635DAA-35C4-4438-9D75-515C2C193139}"/>
              </a:ext>
            </a:extLst>
          </p:cNvPr>
          <p:cNvSpPr txBox="1"/>
          <p:nvPr/>
        </p:nvSpPr>
        <p:spPr>
          <a:xfrm>
            <a:off x="526224" y="769163"/>
            <a:ext cx="11136326" cy="830997"/>
          </a:xfrm>
          <a:prstGeom prst="rect">
            <a:avLst/>
          </a:prstGeom>
          <a:noFill/>
        </p:spPr>
        <p:txBody>
          <a:bodyPr wrap="square" rtlCol="0">
            <a:spAutoFit/>
          </a:bodyPr>
          <a:lstStyle/>
          <a:p>
            <a:r>
              <a:rPr lang="en-US" sz="4800" b="1" dirty="0" smtClean="0">
                <a:latin typeface="Nunito Sans" panose="00000500000000000000" pitchFamily="2" charset="0"/>
              </a:rPr>
              <a:t>Applications</a:t>
            </a:r>
            <a:endParaRPr lang="en-US" sz="4500" b="1" dirty="0">
              <a:latin typeface="Nunito Sans" panose="00000500000000000000" pitchFamily="2" charset="0"/>
            </a:endParaRPr>
          </a:p>
        </p:txBody>
      </p:sp>
      <p:sp>
        <p:nvSpPr>
          <p:cNvPr id="6" name="Rectangle 5">
            <a:extLst>
              <a:ext uri="{FF2B5EF4-FFF2-40B4-BE49-F238E27FC236}">
                <a16:creationId xmlns=""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pic>
        <p:nvPicPr>
          <p:cNvPr id="1026" name="Picture 2" descr="C:\Users\admins\Desktop\Face\Images\Cluster.jpg"/>
          <p:cNvPicPr>
            <a:picLocks noGrp="1" noChangeAspect="1" noChangeArrowheads="1"/>
          </p:cNvPicPr>
          <p:nvPr>
            <p:ph idx="1"/>
          </p:nvPr>
        </p:nvPicPr>
        <p:blipFill>
          <a:blip r:embed="rId3"/>
          <a:srcRect/>
          <a:stretch>
            <a:fillRect/>
          </a:stretch>
        </p:blipFill>
        <p:spPr bwMode="auto">
          <a:xfrm>
            <a:off x="1452530" y="1571612"/>
            <a:ext cx="8001056" cy="4954591"/>
          </a:xfrm>
          <a:prstGeom prst="rect">
            <a:avLst/>
          </a:prstGeom>
          <a:noFill/>
        </p:spPr>
      </p:pic>
      <p:sp>
        <p:nvSpPr>
          <p:cNvPr id="10" name="TextBox 9">
            <a:extLst>
              <a:ext uri="{FF2B5EF4-FFF2-40B4-BE49-F238E27FC236}">
                <a16:creationId xmlns="" xmlns:a16="http://schemas.microsoft.com/office/drawing/2014/main" id="{AA635DAA-35C4-4438-9D75-515C2C193139}"/>
              </a:ext>
            </a:extLst>
          </p:cNvPr>
          <p:cNvSpPr txBox="1"/>
          <p:nvPr/>
        </p:nvSpPr>
        <p:spPr>
          <a:xfrm>
            <a:off x="526224" y="769163"/>
            <a:ext cx="11136326" cy="830997"/>
          </a:xfrm>
          <a:prstGeom prst="rect">
            <a:avLst/>
          </a:prstGeom>
          <a:noFill/>
        </p:spPr>
        <p:txBody>
          <a:bodyPr wrap="square" rtlCol="0">
            <a:spAutoFit/>
          </a:bodyPr>
          <a:lstStyle/>
          <a:p>
            <a:r>
              <a:rPr lang="en-US" sz="4800" b="1" dirty="0" smtClean="0">
                <a:latin typeface="Nunito Sans" panose="00000500000000000000" pitchFamily="2" charset="0"/>
              </a:rPr>
              <a:t>Cluster Analysis</a:t>
            </a:r>
            <a:endParaRPr lang="en-US" sz="4500" b="1" dirty="0">
              <a:latin typeface="Nunito Sans" panose="00000500000000000000" pitchFamily="2" charset="0"/>
            </a:endParaRPr>
          </a:p>
        </p:txBody>
      </p:sp>
      <p:sp>
        <p:nvSpPr>
          <p:cNvPr id="11" name="Rectangle 10">
            <a:extLst>
              <a:ext uri="{FF2B5EF4-FFF2-40B4-BE49-F238E27FC236}">
                <a16:creationId xmlns=""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pic>
        <p:nvPicPr>
          <p:cNvPr id="6" name="Picture 3" descr="C:\Users\admins\Desktop\Face\Images\Handwritten recognition.jpeg"/>
          <p:cNvPicPr>
            <a:picLocks noChangeAspect="1" noChangeArrowheads="1"/>
          </p:cNvPicPr>
          <p:nvPr/>
        </p:nvPicPr>
        <p:blipFill>
          <a:blip r:embed="rId3"/>
          <a:srcRect/>
          <a:stretch>
            <a:fillRect/>
          </a:stretch>
        </p:blipFill>
        <p:spPr bwMode="auto">
          <a:xfrm>
            <a:off x="595274" y="1614510"/>
            <a:ext cx="8786874" cy="4743448"/>
          </a:xfrm>
          <a:prstGeom prst="rect">
            <a:avLst/>
          </a:prstGeom>
          <a:noFill/>
        </p:spPr>
      </p:pic>
      <p:sp>
        <p:nvSpPr>
          <p:cNvPr id="7" name="TextBox 6">
            <a:extLst>
              <a:ext uri="{FF2B5EF4-FFF2-40B4-BE49-F238E27FC236}">
                <a16:creationId xmlns="" xmlns:a16="http://schemas.microsoft.com/office/drawing/2014/main" id="{AA635DAA-35C4-4438-9D75-515C2C193139}"/>
              </a:ext>
            </a:extLst>
          </p:cNvPr>
          <p:cNvSpPr txBox="1"/>
          <p:nvPr/>
        </p:nvSpPr>
        <p:spPr>
          <a:xfrm>
            <a:off x="526224" y="769163"/>
            <a:ext cx="11136326" cy="830997"/>
          </a:xfrm>
          <a:prstGeom prst="rect">
            <a:avLst/>
          </a:prstGeom>
          <a:noFill/>
        </p:spPr>
        <p:txBody>
          <a:bodyPr wrap="square" rtlCol="0">
            <a:spAutoFit/>
          </a:bodyPr>
          <a:lstStyle/>
          <a:p>
            <a:r>
              <a:rPr lang="en-US" sz="4800" b="1" dirty="0" smtClean="0">
                <a:latin typeface="Nunito Sans" panose="00000500000000000000" pitchFamily="2" charset="0"/>
              </a:rPr>
              <a:t>Handwriting Recognition</a:t>
            </a:r>
            <a:endParaRPr lang="en-US" sz="4500" b="1" dirty="0">
              <a:latin typeface="Nunito Sans" panose="00000500000000000000" pitchFamily="2" charset="0"/>
            </a:endParaRPr>
          </a:p>
        </p:txBody>
      </p:sp>
      <p:sp>
        <p:nvSpPr>
          <p:cNvPr id="9" name="Rectangle 8">
            <a:extLst>
              <a:ext uri="{FF2B5EF4-FFF2-40B4-BE49-F238E27FC236}">
                <a16:creationId xmlns=""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pic>
        <p:nvPicPr>
          <p:cNvPr id="2050" name="Picture 2" descr="C:\Users\admins\Desktop\Face\Images\Image Segmentation.jpg"/>
          <p:cNvPicPr>
            <a:picLocks noChangeAspect="1" noChangeArrowheads="1"/>
          </p:cNvPicPr>
          <p:nvPr/>
        </p:nvPicPr>
        <p:blipFill>
          <a:blip r:embed="rId3"/>
          <a:srcRect/>
          <a:stretch>
            <a:fillRect/>
          </a:stretch>
        </p:blipFill>
        <p:spPr bwMode="auto">
          <a:xfrm>
            <a:off x="595274" y="1604997"/>
            <a:ext cx="10930014" cy="4324333"/>
          </a:xfrm>
          <a:prstGeom prst="rect">
            <a:avLst/>
          </a:prstGeom>
          <a:noFill/>
        </p:spPr>
      </p:pic>
      <p:sp>
        <p:nvSpPr>
          <p:cNvPr id="6" name="TextBox 5">
            <a:extLst>
              <a:ext uri="{FF2B5EF4-FFF2-40B4-BE49-F238E27FC236}">
                <a16:creationId xmlns="" xmlns:a16="http://schemas.microsoft.com/office/drawing/2014/main" id="{AA635DAA-35C4-4438-9D75-515C2C193139}"/>
              </a:ext>
            </a:extLst>
          </p:cNvPr>
          <p:cNvSpPr txBox="1"/>
          <p:nvPr/>
        </p:nvSpPr>
        <p:spPr>
          <a:xfrm>
            <a:off x="526224" y="769163"/>
            <a:ext cx="11136326" cy="830997"/>
          </a:xfrm>
          <a:prstGeom prst="rect">
            <a:avLst/>
          </a:prstGeom>
          <a:noFill/>
        </p:spPr>
        <p:txBody>
          <a:bodyPr wrap="square" rtlCol="0">
            <a:spAutoFit/>
          </a:bodyPr>
          <a:lstStyle/>
          <a:p>
            <a:r>
              <a:rPr lang="en-US" sz="4800" b="1" dirty="0" smtClean="0">
                <a:latin typeface="Nunito Sans" panose="00000500000000000000" pitchFamily="2" charset="0"/>
              </a:rPr>
              <a:t>Image Segmentation</a:t>
            </a:r>
            <a:endParaRPr lang="en-US" sz="4500" b="1" dirty="0">
              <a:latin typeface="Nunito Sans" panose="00000500000000000000" pitchFamily="2" charset="0"/>
            </a:endParaRPr>
          </a:p>
        </p:txBody>
      </p:sp>
      <p:sp>
        <p:nvSpPr>
          <p:cNvPr id="7" name="Rectangle 6">
            <a:extLst>
              <a:ext uri="{FF2B5EF4-FFF2-40B4-BE49-F238E27FC236}">
                <a16:creationId xmlns=""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 xmlns:a16="http://schemas.microsoft.com/office/drawing/2014/main" id="{D71EE1CC-5860-4236-A6FD-56296450190E}"/>
              </a:ext>
            </a:extLst>
          </p:cNvPr>
          <p:cNvPicPr>
            <a:picLocks noChangeAspect="1"/>
          </p:cNvPicPr>
          <p:nvPr/>
        </p:nvPicPr>
        <p:blipFill>
          <a:blip r:embed="rId3">
            <a:extLst>
              <a:ext uri="{28A0092B-C50C-407E-A947-70E740481C1C}">
                <a14:useLocalDpi xmlns="" xmlns:a14="http://schemas.microsoft.com/office/drawing/2010/main" val="0"/>
              </a:ext>
            </a:extLst>
          </a:blip>
          <a:srcRect l="1110" b="849"/>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 xmlns:a16="http://schemas.microsoft.com/office/drawing/2014/main"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 xmlns:p14="http://schemas.microsoft.com/office/powerpoint/2010/main" val="31241366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2451088" y="1523883"/>
            <a:ext cx="609600" cy="601616"/>
          </a:xfrm>
          <a:prstGeom prst="ellipse">
            <a:avLst/>
          </a:prstGeom>
          <a:solidFill>
            <a:schemeClr val="tx1"/>
          </a:solidFill>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dirty="0" smtClean="0"/>
              <a:t>A</a:t>
            </a:r>
            <a:endParaRPr lang="en-US" dirty="0"/>
          </a:p>
        </p:txBody>
      </p:sp>
      <p:sp>
        <p:nvSpPr>
          <p:cNvPr id="7" name="Oval 6"/>
          <p:cNvSpPr/>
          <p:nvPr/>
        </p:nvSpPr>
        <p:spPr>
          <a:xfrm>
            <a:off x="1130288" y="2927653"/>
            <a:ext cx="609600" cy="601616"/>
          </a:xfrm>
          <a:prstGeom prst="ellipse">
            <a:avLst/>
          </a:prstGeom>
          <a:solidFill>
            <a:schemeClr val="tx1"/>
          </a:solidFill>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dirty="0" smtClean="0"/>
              <a:t>B</a:t>
            </a:r>
            <a:endParaRPr lang="en-US" dirty="0"/>
          </a:p>
        </p:txBody>
      </p:sp>
      <p:sp>
        <p:nvSpPr>
          <p:cNvPr id="8" name="Oval 7"/>
          <p:cNvSpPr/>
          <p:nvPr/>
        </p:nvSpPr>
        <p:spPr>
          <a:xfrm>
            <a:off x="2451088" y="2927653"/>
            <a:ext cx="609600" cy="601616"/>
          </a:xfrm>
          <a:prstGeom prst="ellipse">
            <a:avLst/>
          </a:prstGeom>
          <a:solidFill>
            <a:schemeClr val="tx1"/>
          </a:solidFill>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dirty="0" smtClean="0"/>
              <a:t>E</a:t>
            </a:r>
            <a:endParaRPr lang="en-US" dirty="0"/>
          </a:p>
        </p:txBody>
      </p:sp>
      <p:sp>
        <p:nvSpPr>
          <p:cNvPr id="9" name="Oval 8"/>
          <p:cNvSpPr/>
          <p:nvPr/>
        </p:nvSpPr>
        <p:spPr>
          <a:xfrm>
            <a:off x="3771888" y="2927653"/>
            <a:ext cx="609600" cy="601616"/>
          </a:xfrm>
          <a:prstGeom prst="ellipse">
            <a:avLst/>
          </a:prstGeom>
          <a:solidFill>
            <a:schemeClr val="tx1"/>
          </a:solidFill>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dirty="0" smtClean="0"/>
              <a:t>F</a:t>
            </a:r>
            <a:endParaRPr lang="en-US" dirty="0"/>
          </a:p>
        </p:txBody>
      </p:sp>
      <p:sp>
        <p:nvSpPr>
          <p:cNvPr id="10" name="Oval 9"/>
          <p:cNvSpPr/>
          <p:nvPr/>
        </p:nvSpPr>
        <p:spPr>
          <a:xfrm>
            <a:off x="1130288" y="4632230"/>
            <a:ext cx="609600" cy="601616"/>
          </a:xfrm>
          <a:prstGeom prst="ellipse">
            <a:avLst/>
          </a:prstGeom>
          <a:solidFill>
            <a:schemeClr val="tx1"/>
          </a:solidFill>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dirty="0" smtClean="0"/>
              <a:t>C</a:t>
            </a:r>
            <a:endParaRPr lang="en-US" dirty="0"/>
          </a:p>
        </p:txBody>
      </p:sp>
      <p:sp>
        <p:nvSpPr>
          <p:cNvPr id="11" name="Oval 10"/>
          <p:cNvSpPr/>
          <p:nvPr/>
        </p:nvSpPr>
        <p:spPr>
          <a:xfrm>
            <a:off x="2451088" y="6036000"/>
            <a:ext cx="609600" cy="601616"/>
          </a:xfrm>
          <a:prstGeom prst="ellipse">
            <a:avLst/>
          </a:prstGeom>
          <a:solidFill>
            <a:schemeClr val="tx1"/>
          </a:solidFill>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dirty="0" smtClean="0"/>
              <a:t>D</a:t>
            </a:r>
            <a:endParaRPr lang="en-US" dirty="0"/>
          </a:p>
        </p:txBody>
      </p:sp>
      <p:cxnSp>
        <p:nvCxnSpPr>
          <p:cNvPr id="12" name="Straight Connector 11"/>
          <p:cNvCxnSpPr>
            <a:stCxn id="6" idx="5"/>
            <a:endCxn id="9" idx="1"/>
          </p:cNvCxnSpPr>
          <p:nvPr/>
        </p:nvCxnSpPr>
        <p:spPr>
          <a:xfrm rot="16200000" flipH="1">
            <a:off x="2927107" y="2081703"/>
            <a:ext cx="978362" cy="889747"/>
          </a:xfrm>
          <a:prstGeom prst="line">
            <a:avLst/>
          </a:prstGeom>
          <a:effectLst>
            <a:glow rad="635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3" name="Straight Connector 12"/>
          <p:cNvCxnSpPr>
            <a:stCxn id="7" idx="7"/>
            <a:endCxn id="6" idx="3"/>
          </p:cNvCxnSpPr>
          <p:nvPr/>
        </p:nvCxnSpPr>
        <p:spPr>
          <a:xfrm rot="5400000" flipH="1" flipV="1">
            <a:off x="1606307" y="2081703"/>
            <a:ext cx="978362" cy="889747"/>
          </a:xfrm>
          <a:prstGeom prst="line">
            <a:avLst/>
          </a:prstGeom>
          <a:effectLst>
            <a:glow rad="635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4" name="Straight Connector 13"/>
          <p:cNvCxnSpPr>
            <a:stCxn id="6" idx="4"/>
            <a:endCxn id="8" idx="0"/>
          </p:cNvCxnSpPr>
          <p:nvPr/>
        </p:nvCxnSpPr>
        <p:spPr>
          <a:xfrm rot="5400000">
            <a:off x="2354811" y="2526562"/>
            <a:ext cx="802154" cy="2117"/>
          </a:xfrm>
          <a:prstGeom prst="line">
            <a:avLst/>
          </a:prstGeom>
          <a:effectLst>
            <a:glow rad="635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5" name="Straight Connector 14"/>
          <p:cNvCxnSpPr>
            <a:stCxn id="7" idx="4"/>
            <a:endCxn id="10" idx="0"/>
          </p:cNvCxnSpPr>
          <p:nvPr/>
        </p:nvCxnSpPr>
        <p:spPr>
          <a:xfrm rot="5400000">
            <a:off x="883607" y="4080736"/>
            <a:ext cx="1102962" cy="2117"/>
          </a:xfrm>
          <a:prstGeom prst="line">
            <a:avLst/>
          </a:prstGeom>
          <a:effectLst>
            <a:glow rad="635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6" name="Straight Connector 15"/>
          <p:cNvCxnSpPr>
            <a:stCxn id="10" idx="5"/>
            <a:endCxn id="11" idx="1"/>
          </p:cNvCxnSpPr>
          <p:nvPr/>
        </p:nvCxnSpPr>
        <p:spPr>
          <a:xfrm rot="16200000" flipH="1">
            <a:off x="1606307" y="5190049"/>
            <a:ext cx="978362" cy="889747"/>
          </a:xfrm>
          <a:prstGeom prst="line">
            <a:avLst/>
          </a:prstGeom>
          <a:effectLst>
            <a:glow rad="635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17" name="Oval 16"/>
          <p:cNvSpPr/>
          <p:nvPr/>
        </p:nvSpPr>
        <p:spPr>
          <a:xfrm>
            <a:off x="3771888" y="4632230"/>
            <a:ext cx="609600" cy="601616"/>
          </a:xfrm>
          <a:prstGeom prst="ellipse">
            <a:avLst/>
          </a:prstGeom>
          <a:solidFill>
            <a:schemeClr val="tx1"/>
          </a:solidFill>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dirty="0" smtClean="0"/>
              <a:t>F</a:t>
            </a:r>
            <a:endParaRPr lang="en-US" dirty="0"/>
          </a:p>
        </p:txBody>
      </p:sp>
      <p:cxnSp>
        <p:nvCxnSpPr>
          <p:cNvPr id="18" name="Straight Connector 17"/>
          <p:cNvCxnSpPr/>
          <p:nvPr/>
        </p:nvCxnSpPr>
        <p:spPr>
          <a:xfrm rot="5400000">
            <a:off x="3526266" y="4079691"/>
            <a:ext cx="1102962" cy="2117"/>
          </a:xfrm>
          <a:prstGeom prst="line">
            <a:avLst/>
          </a:prstGeom>
          <a:effectLst>
            <a:glow rad="635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19" name="TextBox 18"/>
          <p:cNvSpPr txBox="1"/>
          <p:nvPr/>
        </p:nvSpPr>
        <p:spPr>
          <a:xfrm>
            <a:off x="2044688" y="1323346"/>
            <a:ext cx="368051" cy="404994"/>
          </a:xfrm>
          <a:prstGeom prst="rect">
            <a:avLst/>
          </a:prstGeom>
          <a:noFill/>
        </p:spPr>
        <p:txBody>
          <a:bodyPr wrap="none" lIns="121332" tIns="60666" rIns="121332" bIns="60666" rtlCol="0">
            <a:spAutoFit/>
          </a:bodyPr>
          <a:lstStyle/>
          <a:p>
            <a:r>
              <a:rPr lang="en-US" b="1" dirty="0" smtClean="0"/>
              <a:t>0</a:t>
            </a:r>
            <a:endParaRPr lang="en-US" b="1" dirty="0"/>
          </a:p>
        </p:txBody>
      </p:sp>
      <p:sp>
        <p:nvSpPr>
          <p:cNvPr id="20" name="TextBox 19"/>
          <p:cNvSpPr txBox="1"/>
          <p:nvPr/>
        </p:nvSpPr>
        <p:spPr>
          <a:xfrm>
            <a:off x="723888" y="2827385"/>
            <a:ext cx="368051" cy="404994"/>
          </a:xfrm>
          <a:prstGeom prst="rect">
            <a:avLst/>
          </a:prstGeom>
          <a:noFill/>
        </p:spPr>
        <p:txBody>
          <a:bodyPr wrap="none" lIns="121332" tIns="60666" rIns="121332" bIns="60666" rtlCol="0">
            <a:spAutoFit/>
          </a:bodyPr>
          <a:lstStyle/>
          <a:p>
            <a:r>
              <a:rPr lang="en-US" b="1" dirty="0" smtClean="0"/>
              <a:t>1</a:t>
            </a:r>
            <a:endParaRPr lang="en-US" b="1" dirty="0"/>
          </a:p>
        </p:txBody>
      </p:sp>
      <p:sp>
        <p:nvSpPr>
          <p:cNvPr id="21" name="TextBox 20"/>
          <p:cNvSpPr txBox="1"/>
          <p:nvPr/>
        </p:nvSpPr>
        <p:spPr>
          <a:xfrm>
            <a:off x="723888" y="4531962"/>
            <a:ext cx="368051" cy="404994"/>
          </a:xfrm>
          <a:prstGeom prst="rect">
            <a:avLst/>
          </a:prstGeom>
          <a:noFill/>
        </p:spPr>
        <p:txBody>
          <a:bodyPr wrap="none" lIns="121332" tIns="60666" rIns="121332" bIns="60666" rtlCol="0">
            <a:spAutoFit/>
          </a:bodyPr>
          <a:lstStyle/>
          <a:p>
            <a:r>
              <a:rPr lang="en-US" b="1" dirty="0" smtClean="0"/>
              <a:t>2</a:t>
            </a:r>
            <a:endParaRPr lang="en-US" b="1" dirty="0"/>
          </a:p>
        </p:txBody>
      </p:sp>
      <p:sp>
        <p:nvSpPr>
          <p:cNvPr id="22" name="TextBox 21"/>
          <p:cNvSpPr txBox="1"/>
          <p:nvPr/>
        </p:nvSpPr>
        <p:spPr>
          <a:xfrm>
            <a:off x="1981437" y="5935732"/>
            <a:ext cx="368051" cy="404994"/>
          </a:xfrm>
          <a:prstGeom prst="rect">
            <a:avLst/>
          </a:prstGeom>
          <a:noFill/>
        </p:spPr>
        <p:txBody>
          <a:bodyPr wrap="none" lIns="121332" tIns="60666" rIns="121332" bIns="60666" rtlCol="0">
            <a:spAutoFit/>
          </a:bodyPr>
          <a:lstStyle/>
          <a:p>
            <a:r>
              <a:rPr lang="en-US" b="1" dirty="0" smtClean="0"/>
              <a:t>3</a:t>
            </a:r>
            <a:endParaRPr lang="en-US" b="1" dirty="0"/>
          </a:p>
        </p:txBody>
      </p:sp>
      <p:sp>
        <p:nvSpPr>
          <p:cNvPr id="23" name="TextBox 22"/>
          <p:cNvSpPr txBox="1"/>
          <p:nvPr/>
        </p:nvSpPr>
        <p:spPr>
          <a:xfrm>
            <a:off x="3403837" y="4531962"/>
            <a:ext cx="368051" cy="404994"/>
          </a:xfrm>
          <a:prstGeom prst="rect">
            <a:avLst/>
          </a:prstGeom>
          <a:noFill/>
        </p:spPr>
        <p:txBody>
          <a:bodyPr wrap="none" lIns="121332" tIns="60666" rIns="121332" bIns="60666" rtlCol="0">
            <a:spAutoFit/>
          </a:bodyPr>
          <a:lstStyle/>
          <a:p>
            <a:r>
              <a:rPr lang="en-US" b="1" dirty="0" smtClean="0"/>
              <a:t>6</a:t>
            </a:r>
            <a:endParaRPr lang="en-US" b="1" dirty="0"/>
          </a:p>
        </p:txBody>
      </p:sp>
      <p:sp>
        <p:nvSpPr>
          <p:cNvPr id="24" name="TextBox 23"/>
          <p:cNvSpPr txBox="1"/>
          <p:nvPr/>
        </p:nvSpPr>
        <p:spPr>
          <a:xfrm>
            <a:off x="2044688" y="2823467"/>
            <a:ext cx="368051" cy="404994"/>
          </a:xfrm>
          <a:prstGeom prst="rect">
            <a:avLst/>
          </a:prstGeom>
          <a:noFill/>
        </p:spPr>
        <p:txBody>
          <a:bodyPr wrap="none" lIns="121332" tIns="60666" rIns="121332" bIns="60666" rtlCol="0">
            <a:spAutoFit/>
          </a:bodyPr>
          <a:lstStyle/>
          <a:p>
            <a:r>
              <a:rPr lang="en-US" b="1" dirty="0" smtClean="0"/>
              <a:t>4</a:t>
            </a:r>
            <a:endParaRPr lang="en-US" b="1" dirty="0"/>
          </a:p>
        </p:txBody>
      </p:sp>
      <p:sp>
        <p:nvSpPr>
          <p:cNvPr id="25" name="TextBox 24"/>
          <p:cNvSpPr txBox="1"/>
          <p:nvPr/>
        </p:nvSpPr>
        <p:spPr>
          <a:xfrm>
            <a:off x="3403837" y="2827385"/>
            <a:ext cx="368051" cy="404994"/>
          </a:xfrm>
          <a:prstGeom prst="rect">
            <a:avLst/>
          </a:prstGeom>
          <a:noFill/>
        </p:spPr>
        <p:txBody>
          <a:bodyPr wrap="none" lIns="121332" tIns="60666" rIns="121332" bIns="60666" rtlCol="0">
            <a:spAutoFit/>
          </a:bodyPr>
          <a:lstStyle/>
          <a:p>
            <a:r>
              <a:rPr lang="en-US" b="1" dirty="0" smtClean="0"/>
              <a:t>5</a:t>
            </a:r>
            <a:endParaRPr lang="en-US" b="1" dirty="0"/>
          </a:p>
        </p:txBody>
      </p:sp>
      <p:sp>
        <p:nvSpPr>
          <p:cNvPr id="26" name="TextBox 25">
            <a:extLst>
              <a:ext uri="{FF2B5EF4-FFF2-40B4-BE49-F238E27FC236}">
                <a16:creationId xmlns="" xmlns:a16="http://schemas.microsoft.com/office/drawing/2014/main" id="{AA635DAA-35C4-4438-9D75-515C2C193139}"/>
              </a:ext>
            </a:extLst>
          </p:cNvPr>
          <p:cNvSpPr txBox="1"/>
          <p:nvPr/>
        </p:nvSpPr>
        <p:spPr>
          <a:xfrm>
            <a:off x="526224" y="769163"/>
            <a:ext cx="11136326" cy="784830"/>
          </a:xfrm>
          <a:prstGeom prst="rect">
            <a:avLst/>
          </a:prstGeom>
          <a:noFill/>
        </p:spPr>
        <p:txBody>
          <a:bodyPr wrap="square" rtlCol="0">
            <a:spAutoFit/>
          </a:bodyPr>
          <a:lstStyle/>
          <a:p>
            <a:r>
              <a:rPr lang="en-US" sz="4500" b="1" dirty="0" smtClean="0">
                <a:latin typeface="Nunito Sans" panose="00000500000000000000" pitchFamily="2" charset="0"/>
              </a:rPr>
              <a:t>Example For Graph</a:t>
            </a:r>
            <a:endParaRPr lang="en-US" sz="4500" b="1" dirty="0">
              <a:latin typeface="Nunito Sans" panose="00000500000000000000" pitchFamily="2" charset="0"/>
            </a:endParaRPr>
          </a:p>
        </p:txBody>
      </p:sp>
      <p:sp>
        <p:nvSpPr>
          <p:cNvPr id="27" name="Rectangle 26">
            <a:extLst>
              <a:ext uri="{FF2B5EF4-FFF2-40B4-BE49-F238E27FC236}">
                <a16:creationId xmlns=""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
        <p:nvSpPr>
          <p:cNvPr id="30" name="Content Placeholder 2"/>
          <p:cNvSpPr>
            <a:spLocks noGrp="1"/>
          </p:cNvSpPr>
          <p:nvPr>
            <p:ph idx="1"/>
          </p:nvPr>
        </p:nvSpPr>
        <p:spPr>
          <a:xfrm>
            <a:off x="5738810" y="1617681"/>
            <a:ext cx="6453190" cy="4525963"/>
          </a:xfrm>
        </p:spPr>
        <p:txBody>
          <a:bodyPr>
            <a:normAutofit/>
          </a:bodyPr>
          <a:lstStyle/>
          <a:p>
            <a:pPr>
              <a:buNone/>
            </a:pPr>
            <a:r>
              <a:rPr lang="en-US" dirty="0" smtClean="0"/>
              <a:t>From the above example,</a:t>
            </a:r>
          </a:p>
          <a:p>
            <a:pPr>
              <a:buNone/>
            </a:pPr>
            <a:r>
              <a:rPr lang="en-US" b="1" dirty="0" smtClean="0"/>
              <a:t>VERTICES:   </a:t>
            </a:r>
            <a:r>
              <a:rPr lang="en-US" dirty="0" smtClean="0"/>
              <a:t>{A , B , C , D, E, F , G}.</a:t>
            </a:r>
          </a:p>
          <a:p>
            <a:pPr>
              <a:buNone/>
            </a:pPr>
            <a:endParaRPr lang="en-US" dirty="0" smtClean="0"/>
          </a:p>
          <a:p>
            <a:pPr>
              <a:buNone/>
            </a:pPr>
            <a:r>
              <a:rPr lang="en-US" b="1" dirty="0" smtClean="0"/>
              <a:t>EDGES: </a:t>
            </a:r>
            <a:r>
              <a:rPr lang="en-US" dirty="0" smtClean="0"/>
              <a:t> The lines from A to B, B to C,      and so on represents edges.</a:t>
            </a:r>
          </a:p>
          <a:p>
            <a:pPr>
              <a:buNone/>
            </a:pPr>
            <a:endParaRPr lang="en-US" dirty="0" smtClean="0"/>
          </a:p>
          <a:p>
            <a:pPr>
              <a:buNone/>
            </a:pPr>
            <a:r>
              <a:rPr lang="en-US" b="1" dirty="0" smtClean="0"/>
              <a:t>PATH:  </a:t>
            </a:r>
            <a:r>
              <a:rPr lang="en-US" dirty="0" smtClean="0"/>
              <a:t>ABCD represents a path from A to D.</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b="1" dirty="0" smtClean="0"/>
              <a:t>A) DIRECTED GRAPH:</a:t>
            </a:r>
            <a:endParaRPr lang="en-US" b="1" dirty="0"/>
          </a:p>
        </p:txBody>
      </p:sp>
      <p:sp>
        <p:nvSpPr>
          <p:cNvPr id="6" name="Oval 5"/>
          <p:cNvSpPr/>
          <p:nvPr/>
        </p:nvSpPr>
        <p:spPr>
          <a:xfrm>
            <a:off x="2844800" y="3328730"/>
            <a:ext cx="711200" cy="701885"/>
          </a:xfrm>
          <a:prstGeom prst="ellipse">
            <a:avLst/>
          </a:prstGeom>
          <a:solidFill>
            <a:schemeClr val="tx1"/>
          </a:solidFill>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b="1" dirty="0" smtClean="0"/>
              <a:t>A</a:t>
            </a:r>
            <a:endParaRPr lang="en-US" b="1" dirty="0"/>
          </a:p>
        </p:txBody>
      </p:sp>
      <p:sp>
        <p:nvSpPr>
          <p:cNvPr id="7" name="Oval 6"/>
          <p:cNvSpPr/>
          <p:nvPr/>
        </p:nvSpPr>
        <p:spPr>
          <a:xfrm>
            <a:off x="4470400" y="3328730"/>
            <a:ext cx="711200" cy="701885"/>
          </a:xfrm>
          <a:prstGeom prst="ellipse">
            <a:avLst/>
          </a:prstGeom>
          <a:solidFill>
            <a:schemeClr val="tx1"/>
          </a:solidFill>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b="1" dirty="0" smtClean="0"/>
              <a:t>B</a:t>
            </a:r>
            <a:endParaRPr lang="en-US" b="1" dirty="0"/>
          </a:p>
        </p:txBody>
      </p:sp>
      <p:sp>
        <p:nvSpPr>
          <p:cNvPr id="8" name="Oval 7"/>
          <p:cNvSpPr/>
          <p:nvPr/>
        </p:nvSpPr>
        <p:spPr>
          <a:xfrm>
            <a:off x="6299200" y="2326037"/>
            <a:ext cx="711200" cy="701885"/>
          </a:xfrm>
          <a:prstGeom prst="ellipse">
            <a:avLst/>
          </a:prstGeom>
          <a:solidFill>
            <a:schemeClr val="tx1"/>
          </a:solidFill>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b="1" dirty="0" smtClean="0"/>
              <a:t>C</a:t>
            </a:r>
            <a:endParaRPr lang="en-US" b="1" dirty="0"/>
          </a:p>
        </p:txBody>
      </p:sp>
      <p:sp>
        <p:nvSpPr>
          <p:cNvPr id="9" name="Oval 8"/>
          <p:cNvSpPr/>
          <p:nvPr/>
        </p:nvSpPr>
        <p:spPr>
          <a:xfrm>
            <a:off x="8026400" y="3729807"/>
            <a:ext cx="711200" cy="701885"/>
          </a:xfrm>
          <a:prstGeom prst="ellipse">
            <a:avLst/>
          </a:prstGeom>
          <a:solidFill>
            <a:schemeClr val="tx1"/>
          </a:solidFill>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b="1" dirty="0" smtClean="0"/>
              <a:t>E</a:t>
            </a:r>
            <a:endParaRPr lang="en-US" b="1" dirty="0"/>
          </a:p>
        </p:txBody>
      </p:sp>
      <p:sp>
        <p:nvSpPr>
          <p:cNvPr id="10" name="Oval 9"/>
          <p:cNvSpPr/>
          <p:nvPr/>
        </p:nvSpPr>
        <p:spPr>
          <a:xfrm>
            <a:off x="7518400" y="5334115"/>
            <a:ext cx="711200" cy="701885"/>
          </a:xfrm>
          <a:prstGeom prst="ellipse">
            <a:avLst/>
          </a:prstGeom>
          <a:solidFill>
            <a:schemeClr val="tx1"/>
          </a:solidFill>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b="1" dirty="0" smtClean="0"/>
              <a:t>F</a:t>
            </a:r>
            <a:endParaRPr lang="en-US" b="1" dirty="0"/>
          </a:p>
        </p:txBody>
      </p:sp>
      <p:sp>
        <p:nvSpPr>
          <p:cNvPr id="11" name="Oval 10"/>
          <p:cNvSpPr/>
          <p:nvPr/>
        </p:nvSpPr>
        <p:spPr>
          <a:xfrm>
            <a:off x="5689600" y="4832769"/>
            <a:ext cx="711200" cy="701885"/>
          </a:xfrm>
          <a:prstGeom prst="ellipse">
            <a:avLst/>
          </a:prstGeom>
          <a:solidFill>
            <a:schemeClr val="tx1"/>
          </a:solidFill>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b="1" dirty="0" smtClean="0"/>
              <a:t>D</a:t>
            </a:r>
            <a:endParaRPr lang="en-US" b="1" dirty="0"/>
          </a:p>
        </p:txBody>
      </p:sp>
      <p:sp>
        <p:nvSpPr>
          <p:cNvPr id="12" name="Oval 11"/>
          <p:cNvSpPr/>
          <p:nvPr/>
        </p:nvSpPr>
        <p:spPr>
          <a:xfrm>
            <a:off x="3962400" y="5534654"/>
            <a:ext cx="711200" cy="701885"/>
          </a:xfrm>
          <a:prstGeom prst="ellipse">
            <a:avLst/>
          </a:prstGeom>
          <a:solidFill>
            <a:schemeClr val="tx1"/>
          </a:solidFill>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21332" tIns="60666" rIns="121332" bIns="60666" rtlCol="0" anchor="ctr"/>
          <a:lstStyle/>
          <a:p>
            <a:pPr algn="ctr"/>
            <a:r>
              <a:rPr lang="en-US" b="1" dirty="0" smtClean="0"/>
              <a:t>G</a:t>
            </a:r>
            <a:endParaRPr lang="en-US" b="1" dirty="0"/>
          </a:p>
        </p:txBody>
      </p:sp>
      <p:cxnSp>
        <p:nvCxnSpPr>
          <p:cNvPr id="14" name="Straight Arrow Connector 13"/>
          <p:cNvCxnSpPr>
            <a:stCxn id="6" idx="6"/>
            <a:endCxn id="7" idx="2"/>
          </p:cNvCxnSpPr>
          <p:nvPr/>
        </p:nvCxnSpPr>
        <p:spPr>
          <a:xfrm>
            <a:off x="3556000" y="3679672"/>
            <a:ext cx="914400" cy="2090"/>
          </a:xfrm>
          <a:prstGeom prst="straightConnector1">
            <a:avLst/>
          </a:prstGeom>
          <a:ln>
            <a:tailEnd type="arrow"/>
          </a:ln>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5" name="Straight Arrow Connector 14"/>
          <p:cNvCxnSpPr>
            <a:stCxn id="7" idx="7"/>
            <a:endCxn id="8" idx="2"/>
          </p:cNvCxnSpPr>
          <p:nvPr/>
        </p:nvCxnSpPr>
        <p:spPr>
          <a:xfrm rot="5400000" flipH="1" flipV="1">
            <a:off x="5311055" y="2443375"/>
            <a:ext cx="754539" cy="1221753"/>
          </a:xfrm>
          <a:prstGeom prst="straightConnector1">
            <a:avLst/>
          </a:prstGeom>
          <a:ln>
            <a:tailEnd type="arrow"/>
          </a:ln>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8" name="Straight Arrow Connector 17"/>
          <p:cNvCxnSpPr>
            <a:stCxn id="7" idx="6"/>
            <a:endCxn id="9" idx="2"/>
          </p:cNvCxnSpPr>
          <p:nvPr/>
        </p:nvCxnSpPr>
        <p:spPr>
          <a:xfrm>
            <a:off x="5181600" y="3679672"/>
            <a:ext cx="2844800" cy="401077"/>
          </a:xfrm>
          <a:prstGeom prst="straightConnector1">
            <a:avLst/>
          </a:prstGeom>
          <a:ln>
            <a:tailEnd type="arrow"/>
          </a:ln>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21" name="Straight Arrow Connector 20"/>
          <p:cNvCxnSpPr>
            <a:stCxn id="7" idx="5"/>
            <a:endCxn id="11" idx="1"/>
          </p:cNvCxnSpPr>
          <p:nvPr/>
        </p:nvCxnSpPr>
        <p:spPr>
          <a:xfrm rot="16200000" flipH="1">
            <a:off x="4931734" y="4073538"/>
            <a:ext cx="1007732" cy="716307"/>
          </a:xfrm>
          <a:prstGeom prst="straightConnector1">
            <a:avLst/>
          </a:prstGeom>
          <a:ln>
            <a:tailEnd type="arrow"/>
          </a:ln>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24" name="Straight Arrow Connector 23"/>
          <p:cNvCxnSpPr>
            <a:stCxn id="12" idx="6"/>
            <a:endCxn id="11" idx="3"/>
          </p:cNvCxnSpPr>
          <p:nvPr/>
        </p:nvCxnSpPr>
        <p:spPr>
          <a:xfrm flipV="1">
            <a:off x="4673601" y="5431865"/>
            <a:ext cx="1120153" cy="453732"/>
          </a:xfrm>
          <a:prstGeom prst="straightConnector1">
            <a:avLst/>
          </a:prstGeom>
          <a:ln>
            <a:tailEnd type="arrow"/>
          </a:ln>
          <a:effectLst>
            <a:glow rad="1016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27" name="Straight Arrow Connector 26"/>
          <p:cNvCxnSpPr>
            <a:stCxn id="11" idx="7"/>
            <a:endCxn id="9" idx="3"/>
          </p:cNvCxnSpPr>
          <p:nvPr/>
        </p:nvCxnSpPr>
        <p:spPr>
          <a:xfrm rot="5400000" flipH="1" flipV="1">
            <a:off x="6910273" y="3715277"/>
            <a:ext cx="606655" cy="1833907"/>
          </a:xfrm>
          <a:prstGeom prst="straightConnector1">
            <a:avLst/>
          </a:prstGeom>
          <a:ln>
            <a:tailEnd type="arrow"/>
          </a:ln>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30" name="Straight Arrow Connector 29"/>
          <p:cNvCxnSpPr>
            <a:stCxn id="9" idx="4"/>
            <a:endCxn id="10" idx="0"/>
          </p:cNvCxnSpPr>
          <p:nvPr/>
        </p:nvCxnSpPr>
        <p:spPr>
          <a:xfrm rot="5400000">
            <a:off x="7676789" y="4628904"/>
            <a:ext cx="902423" cy="508000"/>
          </a:xfrm>
          <a:prstGeom prst="straightConnector1">
            <a:avLst/>
          </a:prstGeom>
          <a:ln>
            <a:tailEnd type="arrow"/>
          </a:ln>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33" name="Straight Arrow Connector 32"/>
          <p:cNvCxnSpPr>
            <a:stCxn id="8" idx="5"/>
            <a:endCxn id="9" idx="1"/>
          </p:cNvCxnSpPr>
          <p:nvPr/>
        </p:nvCxnSpPr>
        <p:spPr>
          <a:xfrm rot="16200000" flipH="1">
            <a:off x="7064669" y="2766711"/>
            <a:ext cx="907463" cy="1224307"/>
          </a:xfrm>
          <a:prstGeom prst="straightConnector1">
            <a:avLst/>
          </a:prstGeom>
          <a:ln>
            <a:tailEnd type="arrow"/>
          </a:ln>
          <a:effectLst>
            <a:glow rad="63500">
              <a:schemeClr val="accent5">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20" name="TextBox 19">
            <a:extLst>
              <a:ext uri="{FF2B5EF4-FFF2-40B4-BE49-F238E27FC236}">
                <a16:creationId xmlns="" xmlns:a16="http://schemas.microsoft.com/office/drawing/2014/main" id="{AA635DAA-35C4-4438-9D75-515C2C193139}"/>
              </a:ext>
            </a:extLst>
          </p:cNvPr>
          <p:cNvSpPr txBox="1"/>
          <p:nvPr/>
        </p:nvSpPr>
        <p:spPr>
          <a:xfrm>
            <a:off x="526224" y="769163"/>
            <a:ext cx="11136326" cy="784830"/>
          </a:xfrm>
          <a:prstGeom prst="rect">
            <a:avLst/>
          </a:prstGeom>
          <a:noFill/>
        </p:spPr>
        <p:txBody>
          <a:bodyPr wrap="square" rtlCol="0">
            <a:spAutoFit/>
          </a:bodyPr>
          <a:lstStyle/>
          <a:p>
            <a:r>
              <a:rPr lang="en-US" sz="4500" b="1" dirty="0" smtClean="0">
                <a:latin typeface="Nunito Sans" panose="00000500000000000000" pitchFamily="2" charset="0"/>
              </a:rPr>
              <a:t>Types of Graph</a:t>
            </a:r>
            <a:endParaRPr lang="en-US" sz="4500" b="1" dirty="0">
              <a:latin typeface="Nunito Sans" panose="00000500000000000000" pitchFamily="2" charset="0"/>
            </a:endParaRPr>
          </a:p>
        </p:txBody>
      </p:sp>
      <p:sp>
        <p:nvSpPr>
          <p:cNvPr id="22" name="Rectangle 21">
            <a:extLst>
              <a:ext uri="{FF2B5EF4-FFF2-40B4-BE49-F238E27FC236}">
                <a16:creationId xmlns=""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1607</TotalTime>
  <Words>2312</Words>
  <Application>Microsoft Office PowerPoint</Application>
  <PresentationFormat>Custom</PresentationFormat>
  <Paragraphs>959</Paragraphs>
  <Slides>78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78</vt:i4>
      </vt:variant>
    </vt:vector>
  </HeadingPairs>
  <TitlesOfParts>
    <vt:vector size="82" baseType="lpstr">
      <vt:lpstr>Arial</vt:lpstr>
      <vt:lpstr>Calibri</vt:lpstr>
      <vt:lpstr>Nunito Sans</vt:lpstr>
      <vt:lpstr>Office Theme</vt:lpstr>
      <vt:lpstr>Slide 1</vt:lpstr>
      <vt:lpstr>GRAPHS</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TRAVERSAL AND ITS DESCRIPTIONS</vt:lpstr>
      <vt:lpstr>Slide 60</vt:lpstr>
      <vt:lpstr>Slide 61</vt:lpstr>
      <vt:lpstr>Slide 62</vt:lpstr>
      <vt:lpstr>Slide 63</vt:lpstr>
      <vt:lpstr>Slide 64</vt:lpstr>
      <vt:lpstr>Slide 65</vt:lpstr>
      <vt:lpstr>Slide 66</vt:lpstr>
      <vt:lpstr>MINIMUM SPANNING TREE</vt:lpstr>
      <vt:lpstr>A  Spanning Tree</vt:lpstr>
      <vt:lpstr>Slide 69</vt:lpstr>
      <vt:lpstr>Slide 70</vt:lpstr>
      <vt:lpstr>Slide 71</vt:lpstr>
      <vt:lpstr>Slide 72</vt:lpstr>
      <vt:lpstr>Slide 73</vt:lpstr>
      <vt:lpstr>Slide 74</vt:lpstr>
      <vt:lpstr>Slide 75</vt:lpstr>
      <vt:lpstr>Slide 76</vt:lpstr>
      <vt:lpstr>Slide 77</vt:lpstr>
      <vt:lpstr>Slide 78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FACE-45</dc:creator>
  <cp:lastModifiedBy>computer</cp:lastModifiedBy>
  <cp:revision>135</cp:revision>
  <dcterms:created xsi:type="dcterms:W3CDTF">2006-08-16T00:00:00Z</dcterms:created>
  <dcterms:modified xsi:type="dcterms:W3CDTF">2019-03-29T10:02:18Z</dcterms:modified>
</cp:coreProperties>
</file>