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Default Extension="fntdata" ContentType="application/x-fontdata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5"/>
  </p:notesMasterIdLst>
  <p:handoutMasterIdLst>
    <p:handoutMasterId r:id="rId156"/>
  </p:handoutMasterIdLst>
  <p:sldIdLst>
    <p:sldId id="272" r:id="rId2"/>
    <p:sldId id="275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5" r:id="rId12"/>
    <p:sldId id="303" r:id="rId13"/>
    <p:sldId id="304" r:id="rId14"/>
    <p:sldId id="306" r:id="rId15"/>
    <p:sldId id="307" r:id="rId16"/>
    <p:sldId id="290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291" r:id="rId31"/>
    <p:sldId id="321" r:id="rId32"/>
    <p:sldId id="322" r:id="rId33"/>
    <p:sldId id="293" r:id="rId34"/>
    <p:sldId id="323" r:id="rId35"/>
    <p:sldId id="324" r:id="rId36"/>
    <p:sldId id="294" r:id="rId37"/>
    <p:sldId id="325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7" r:id="rId48"/>
    <p:sldId id="336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49" r:id="rId61"/>
    <p:sldId id="350" r:id="rId62"/>
    <p:sldId id="351" r:id="rId63"/>
    <p:sldId id="352" r:id="rId64"/>
    <p:sldId id="353" r:id="rId65"/>
    <p:sldId id="354" r:id="rId66"/>
    <p:sldId id="355" r:id="rId67"/>
    <p:sldId id="356" r:id="rId68"/>
    <p:sldId id="357" r:id="rId69"/>
    <p:sldId id="358" r:id="rId70"/>
    <p:sldId id="359" r:id="rId71"/>
    <p:sldId id="360" r:id="rId72"/>
    <p:sldId id="361" r:id="rId73"/>
    <p:sldId id="362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371" r:id="rId83"/>
    <p:sldId id="372" r:id="rId84"/>
    <p:sldId id="373" r:id="rId85"/>
    <p:sldId id="374" r:id="rId86"/>
    <p:sldId id="375" r:id="rId87"/>
    <p:sldId id="376" r:id="rId88"/>
    <p:sldId id="377" r:id="rId89"/>
    <p:sldId id="379" r:id="rId90"/>
    <p:sldId id="380" r:id="rId91"/>
    <p:sldId id="381" r:id="rId92"/>
    <p:sldId id="382" r:id="rId93"/>
    <p:sldId id="383" r:id="rId94"/>
    <p:sldId id="384" r:id="rId95"/>
    <p:sldId id="385" r:id="rId96"/>
    <p:sldId id="386" r:id="rId97"/>
    <p:sldId id="387" r:id="rId98"/>
    <p:sldId id="388" r:id="rId99"/>
    <p:sldId id="389" r:id="rId100"/>
    <p:sldId id="390" r:id="rId101"/>
    <p:sldId id="391" r:id="rId102"/>
    <p:sldId id="392" r:id="rId103"/>
    <p:sldId id="393" r:id="rId104"/>
    <p:sldId id="394" r:id="rId105"/>
    <p:sldId id="395" r:id="rId106"/>
    <p:sldId id="396" r:id="rId107"/>
    <p:sldId id="397" r:id="rId108"/>
    <p:sldId id="398" r:id="rId109"/>
    <p:sldId id="399" r:id="rId110"/>
    <p:sldId id="400" r:id="rId111"/>
    <p:sldId id="401" r:id="rId112"/>
    <p:sldId id="402" r:id="rId113"/>
    <p:sldId id="403" r:id="rId114"/>
    <p:sldId id="404" r:id="rId115"/>
    <p:sldId id="405" r:id="rId116"/>
    <p:sldId id="406" r:id="rId117"/>
    <p:sldId id="407" r:id="rId118"/>
    <p:sldId id="408" r:id="rId119"/>
    <p:sldId id="409" r:id="rId120"/>
    <p:sldId id="410" r:id="rId121"/>
    <p:sldId id="411" r:id="rId122"/>
    <p:sldId id="412" r:id="rId123"/>
    <p:sldId id="413" r:id="rId124"/>
    <p:sldId id="414" r:id="rId125"/>
    <p:sldId id="415" r:id="rId126"/>
    <p:sldId id="416" r:id="rId127"/>
    <p:sldId id="417" r:id="rId128"/>
    <p:sldId id="418" r:id="rId129"/>
    <p:sldId id="419" r:id="rId130"/>
    <p:sldId id="420" r:id="rId131"/>
    <p:sldId id="421" r:id="rId132"/>
    <p:sldId id="422" r:id="rId133"/>
    <p:sldId id="423" r:id="rId134"/>
    <p:sldId id="424" r:id="rId135"/>
    <p:sldId id="425" r:id="rId136"/>
    <p:sldId id="426" r:id="rId137"/>
    <p:sldId id="427" r:id="rId138"/>
    <p:sldId id="428" r:id="rId139"/>
    <p:sldId id="429" r:id="rId140"/>
    <p:sldId id="430" r:id="rId141"/>
    <p:sldId id="431" r:id="rId142"/>
    <p:sldId id="432" r:id="rId143"/>
    <p:sldId id="433" r:id="rId144"/>
    <p:sldId id="434" r:id="rId145"/>
    <p:sldId id="435" r:id="rId146"/>
    <p:sldId id="436" r:id="rId147"/>
    <p:sldId id="437" r:id="rId148"/>
    <p:sldId id="438" r:id="rId149"/>
    <p:sldId id="439" r:id="rId150"/>
    <p:sldId id="440" r:id="rId151"/>
    <p:sldId id="441" r:id="rId152"/>
    <p:sldId id="442" r:id="rId153"/>
    <p:sldId id="289" r:id="rId154"/>
  </p:sldIdLst>
  <p:sldSz cx="12192000" cy="6858000"/>
  <p:notesSz cx="6858000" cy="9144000"/>
  <p:embeddedFontLst>
    <p:embeddedFont>
      <p:font typeface="Nunito Sans" pitchFamily="2" charset="0"/>
      <p:regular r:id="rId157"/>
      <p:bold r:id="rId158"/>
      <p:italic r:id="rId159"/>
      <p:boldItalic r:id="rId160"/>
    </p:embeddedFont>
    <p:embeddedFont>
      <p:font typeface="Calibri" pitchFamily="34" charset="0"/>
      <p:regular r:id="rId161"/>
      <p:bold r:id="rId162"/>
      <p:italic r:id="rId163"/>
      <p:boldItalic r:id="rId164"/>
    </p:embeddedFont>
    <p:embeddedFont>
      <p:font typeface="Consolas" pitchFamily="49" charset="0"/>
      <p:regular r:id="rId165"/>
      <p:bold r:id="rId166"/>
      <p:italic r:id="rId167"/>
      <p:boldItalic r:id="rId16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F69180"/>
    <a:srgbClr val="F05136"/>
    <a:srgbClr val="4A4A4A"/>
    <a:srgbClr val="3D3D3D"/>
    <a:srgbClr val="212121"/>
    <a:srgbClr val="000000"/>
    <a:srgbClr val="131313"/>
    <a:srgbClr val="FBD0C9"/>
    <a:srgbClr val="E9E9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94" autoAdjust="0"/>
    <p:restoredTop sz="84899" autoAdjust="0"/>
  </p:normalViewPr>
  <p:slideViewPr>
    <p:cSldViewPr>
      <p:cViewPr>
        <p:scale>
          <a:sx n="66" d="100"/>
          <a:sy n="66" d="100"/>
        </p:scale>
        <p:origin x="-156" y="-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font" Target="fonts/font3.fntdata"/><Relationship Id="rId170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font" Target="fonts/font4.fntdata"/><Relationship Id="rId165" Type="http://schemas.openxmlformats.org/officeDocument/2006/relationships/font" Target="fonts/font9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71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font" Target="fonts/font5.fntdata"/><Relationship Id="rId16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handoutMaster" Target="handoutMasters/handoutMaster1.xml"/><Relationship Id="rId164" Type="http://schemas.openxmlformats.org/officeDocument/2006/relationships/font" Target="fonts/font8.fntdata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font" Target="fonts/font1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font" Target="fonts/font7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4B6EE-10DA-4DA0-885C-A71B08B7FE75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E77E-C543-4CDB-BB8E-B6D12BE1E9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E5254-630C-4058-BB7B-B160EA2804C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96759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96759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95</a:t>
            </a:fld>
            <a:endParaRPr lang="en-I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96</a:t>
            </a:fld>
            <a:endParaRPr lang="en-I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97</a:t>
            </a:fld>
            <a:endParaRPr lang="en-I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98</a:t>
            </a:fld>
            <a:endParaRPr lang="en-I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99</a:t>
            </a:fld>
            <a:endParaRPr lang="en-I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100</a:t>
            </a:fld>
            <a:endParaRPr lang="en-I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101</a:t>
            </a:fld>
            <a:endParaRPr lang="en-I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102</a:t>
            </a:fld>
            <a:endParaRPr lang="en-I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103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104</a:t>
            </a:fld>
            <a:endParaRPr lang="en-I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105</a:t>
            </a:fld>
            <a:endParaRPr lang="en-I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106</a:t>
            </a:fld>
            <a:endParaRPr lang="en-I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107</a:t>
            </a:fld>
            <a:endParaRPr lang="en-I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108</a:t>
            </a:fld>
            <a:endParaRPr lang="en-I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109</a:t>
            </a:fld>
            <a:endParaRPr lang="en-I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110</a:t>
            </a:fld>
            <a:endParaRPr lang="en-I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111</a:t>
            </a:fld>
            <a:endParaRPr lang="en-I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112</a:t>
            </a:fld>
            <a:endParaRPr lang="en-I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113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114</a:t>
            </a:fld>
            <a:endParaRPr lang="en-I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115</a:t>
            </a:fld>
            <a:endParaRPr lang="en-I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116</a:t>
            </a:fld>
            <a:endParaRPr lang="en-I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117</a:t>
            </a:fld>
            <a:endParaRPr lang="en-I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118</a:t>
            </a:fld>
            <a:endParaRPr lang="en-I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120</a:t>
            </a:fld>
            <a:endParaRPr lang="en-I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973715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151</a:t>
            </a:fld>
            <a:endParaRPr lang="en-I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0133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1200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2741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6400" y="1581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(list)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36800" y="3239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4168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568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8940800" y="34290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016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23368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*prev</a:t>
            </a:r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49784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57" name="Elbow Connector 56"/>
          <p:cNvCxnSpPr/>
          <p:nvPr/>
        </p:nvCxnSpPr>
        <p:spPr>
          <a:xfrm rot="10800000">
            <a:off x="3048000" y="2717800"/>
            <a:ext cx="812800" cy="711200"/>
          </a:xfrm>
          <a:prstGeom prst="bentConnector3">
            <a:avLst>
              <a:gd name="adj1" fmla="val -50000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0800000">
            <a:off x="5588000" y="2819400"/>
            <a:ext cx="812800" cy="609600"/>
          </a:xfrm>
          <a:prstGeom prst="bentConnector3">
            <a:avLst>
              <a:gd name="adj1" fmla="val -37931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235200" y="36322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220</a:t>
            </a:r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775200" y="3632200"/>
            <a:ext cx="9144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230  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315200" y="36322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cxnSp>
        <p:nvCxnSpPr>
          <p:cNvPr id="23" name="Elbow Connector 22"/>
          <p:cNvCxnSpPr/>
          <p:nvPr/>
        </p:nvCxnSpPr>
        <p:spPr>
          <a:xfrm rot="10800000" flipV="1">
            <a:off x="1625600" y="2717800"/>
            <a:ext cx="1422400" cy="812800"/>
          </a:xfrm>
          <a:prstGeom prst="bentConnector3">
            <a:avLst>
              <a:gd name="adj1" fmla="val 58867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030259" y="42915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2489200" y="4292600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3860800" y="2819400"/>
            <a:ext cx="1727200" cy="8128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0" y="2794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current-&gt;link = </a:t>
            </a:r>
            <a:r>
              <a:rPr lang="en-US" sz="2100" b="1" dirty="0" err="1" smtClean="0"/>
              <a:t>prev</a:t>
            </a:r>
            <a:endParaRPr lang="en-US" sz="2100" b="1" dirty="0" smtClean="0"/>
          </a:p>
          <a:p>
            <a:pPr algn="ctr"/>
            <a:endParaRPr lang="en-US" sz="1500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36800" y="3239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4168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568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8940800" y="34290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400800" y="34290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016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23368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*prev</a:t>
            </a:r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49784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19" name="Elbow Connector 18"/>
          <p:cNvCxnSpPr/>
          <p:nvPr/>
        </p:nvCxnSpPr>
        <p:spPr>
          <a:xfrm rot="10800000" flipV="1">
            <a:off x="3860800" y="2819400"/>
            <a:ext cx="1727200" cy="8128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0800000">
            <a:off x="3048000" y="2717800"/>
            <a:ext cx="812800" cy="711200"/>
          </a:xfrm>
          <a:prstGeom prst="bentConnector3">
            <a:avLst>
              <a:gd name="adj1" fmla="val -50000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0800000">
            <a:off x="5588000" y="2819400"/>
            <a:ext cx="812800" cy="609600"/>
          </a:xfrm>
          <a:prstGeom prst="bentConnector3">
            <a:avLst>
              <a:gd name="adj1" fmla="val -37931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235200" y="36322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220</a:t>
            </a:r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775200" y="3632200"/>
            <a:ext cx="9144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230  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315200" y="36322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5880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150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689600" y="3225800"/>
            <a:ext cx="597273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220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200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7669741" y="42915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0800000" flipV="1">
            <a:off x="1625600" y="2717800"/>
            <a:ext cx="1422400" cy="812800"/>
          </a:xfrm>
          <a:prstGeom prst="bentConnector3">
            <a:avLst>
              <a:gd name="adj1" fmla="val 58867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5030259" y="42915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2489200" y="4292600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ular Callout 43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current-&gt;link = </a:t>
            </a:r>
            <a:r>
              <a:rPr lang="en-US" sz="2100" b="1" dirty="0" err="1" smtClean="0"/>
              <a:t>prev</a:t>
            </a:r>
            <a:endParaRPr lang="en-US" sz="2100" b="1" dirty="0" smtClean="0"/>
          </a:p>
          <a:p>
            <a:pPr algn="ctr"/>
            <a:endParaRPr lang="en-US" sz="1500" dirty="0" smtClean="0"/>
          </a:p>
        </p:txBody>
      </p:sp>
      <p:sp>
        <p:nvSpPr>
          <p:cNvPr id="45" name="Rectangular Callout 4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temp = current-&gt;link </a:t>
            </a:r>
          </a:p>
          <a:p>
            <a:pPr algn="ctr"/>
            <a:endParaRPr lang="en-US" sz="1500" dirty="0" smtClean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allAtOnce"/>
      <p:bldP spid="31" grpId="0" animBg="1"/>
      <p:bldP spid="44" grpId="0" animBg="1"/>
      <p:bldP spid="4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36800" y="3239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4168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568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8940800" y="34290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016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23368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*prev</a:t>
            </a:r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49784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2" name="Straight Arrow Connector 41"/>
          <p:cNvCxnSpPr>
            <a:stCxn id="38" idx="0"/>
          </p:cNvCxnSpPr>
          <p:nvPr/>
        </p:nvCxnSpPr>
        <p:spPr>
          <a:xfrm rot="5400000" flipH="1" flipV="1">
            <a:off x="2489200" y="4292600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5030259" y="42915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3860800" y="2819400"/>
            <a:ext cx="1727200" cy="8128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0800000">
            <a:off x="3048000" y="2717800"/>
            <a:ext cx="812800" cy="711200"/>
          </a:xfrm>
          <a:prstGeom prst="bentConnector3">
            <a:avLst>
              <a:gd name="adj1" fmla="val -50000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0800000">
            <a:off x="5588000" y="2819400"/>
            <a:ext cx="812800" cy="609600"/>
          </a:xfrm>
          <a:prstGeom prst="bentConnector3">
            <a:avLst>
              <a:gd name="adj1" fmla="val -37931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235200" y="36322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220</a:t>
            </a:r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775200" y="3632200"/>
            <a:ext cx="9144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230  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315200" y="36322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5880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6896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220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200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7669741" y="42915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0800000" flipV="1">
            <a:off x="1625600" y="2717800"/>
            <a:ext cx="1422400" cy="812800"/>
          </a:xfrm>
          <a:prstGeom prst="bentConnector3">
            <a:avLst>
              <a:gd name="adj1" fmla="val 58867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556000" y="3733800"/>
            <a:ext cx="1320800" cy="11176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ular Callout 44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current-&gt;link = </a:t>
            </a:r>
            <a:r>
              <a:rPr lang="en-US" sz="2100" b="1" dirty="0" err="1" smtClean="0"/>
              <a:t>prev</a:t>
            </a:r>
            <a:endParaRPr lang="en-US" sz="2100" b="1" dirty="0" smtClean="0"/>
          </a:p>
          <a:p>
            <a:pPr algn="ctr"/>
            <a:endParaRPr lang="en-US" sz="1500" dirty="0" smtClean="0"/>
          </a:p>
        </p:txBody>
      </p:sp>
      <p:sp>
        <p:nvSpPr>
          <p:cNvPr id="47" name="Rectangular Callout 46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 </a:t>
            </a:r>
            <a:r>
              <a:rPr lang="en-US" sz="2100" b="1" dirty="0" err="1" smtClean="0"/>
              <a:t>prev</a:t>
            </a:r>
            <a:r>
              <a:rPr lang="en-US" sz="2100" b="1" dirty="0" smtClean="0"/>
              <a:t> = current </a:t>
            </a:r>
          </a:p>
          <a:p>
            <a:pPr algn="ctr"/>
            <a:endParaRPr lang="en-US" sz="1500" dirty="0" smtClean="0"/>
          </a:p>
        </p:txBody>
      </p:sp>
      <p:sp>
        <p:nvSpPr>
          <p:cNvPr id="48" name="Rectangular Callout 47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temp = current-&gt;link </a:t>
            </a:r>
          </a:p>
          <a:p>
            <a:pPr algn="ctr"/>
            <a:endParaRPr lang="en-US" sz="1500" dirty="0" smtClean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36800" y="3239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4168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568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8940800" y="34290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016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49784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5030259" y="42915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ular Callout 17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current-&gt;link = </a:t>
            </a:r>
            <a:r>
              <a:rPr lang="en-US" sz="2100" b="1" dirty="0" err="1" smtClean="0"/>
              <a:t>prev</a:t>
            </a:r>
            <a:endParaRPr lang="en-US" sz="2100" b="1" dirty="0" smtClean="0"/>
          </a:p>
          <a:p>
            <a:pPr algn="ctr"/>
            <a:endParaRPr lang="en-US" sz="1500" dirty="0" smtClean="0"/>
          </a:p>
        </p:txBody>
      </p:sp>
      <p:cxnSp>
        <p:nvCxnSpPr>
          <p:cNvPr id="19" name="Elbow Connector 18"/>
          <p:cNvCxnSpPr/>
          <p:nvPr/>
        </p:nvCxnSpPr>
        <p:spPr>
          <a:xfrm rot="10800000" flipV="1">
            <a:off x="3860800" y="2819400"/>
            <a:ext cx="1727200" cy="8128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0800000">
            <a:off x="3048000" y="2717800"/>
            <a:ext cx="812800" cy="711200"/>
          </a:xfrm>
          <a:prstGeom prst="bentConnector3">
            <a:avLst>
              <a:gd name="adj1" fmla="val -50000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0800000">
            <a:off x="5588000" y="2819400"/>
            <a:ext cx="812800" cy="609600"/>
          </a:xfrm>
          <a:prstGeom prst="bentConnector3">
            <a:avLst>
              <a:gd name="adj1" fmla="val -37931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235200" y="36322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220</a:t>
            </a:r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775200" y="3632200"/>
            <a:ext cx="9144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230  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315200" y="36322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5880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6896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220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200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7669741" y="42915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0800000" flipV="1">
            <a:off x="1625600" y="2717800"/>
            <a:ext cx="1422400" cy="812800"/>
          </a:xfrm>
          <a:prstGeom prst="bentConnector3">
            <a:avLst>
              <a:gd name="adj1" fmla="val 58867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ular Callout 32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 </a:t>
            </a:r>
            <a:r>
              <a:rPr lang="en-US" sz="2100" b="1" dirty="0" err="1" smtClean="0"/>
              <a:t>prev</a:t>
            </a:r>
            <a:r>
              <a:rPr lang="en-US" sz="2100" b="1" dirty="0" smtClean="0"/>
              <a:t> = current </a:t>
            </a:r>
          </a:p>
          <a:p>
            <a:pPr algn="ctr"/>
            <a:endParaRPr lang="en-US" sz="1500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556000" y="3733800"/>
            <a:ext cx="1320800" cy="11176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0" y="21082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current = temp</a:t>
            </a:r>
          </a:p>
          <a:p>
            <a:pPr algn="ctr"/>
            <a:endParaRPr lang="en-US" sz="1500" dirty="0" smtClean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791200" y="3530600"/>
            <a:ext cx="1625600" cy="1320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3368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*prev</a:t>
            </a:r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66" name="Rectangular Callout 65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temp = current-&gt;link </a:t>
            </a:r>
          </a:p>
          <a:p>
            <a:pPr algn="ctr"/>
            <a:endParaRPr lang="en-US" sz="1500" dirty="0" smtClean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 – Logic Initially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304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8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668000" y="45444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76000" y="43434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200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250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400</a:t>
            </a:r>
            <a:endParaRPr lang="en-US" sz="2000" dirty="0"/>
          </a:p>
        </p:txBody>
      </p:sp>
      <p:sp>
        <p:nvSpPr>
          <p:cNvPr id="41" name="Rectangular Callout 40"/>
          <p:cNvSpPr/>
          <p:nvPr/>
        </p:nvSpPr>
        <p:spPr>
          <a:xfrm>
            <a:off x="0" y="5359400"/>
            <a:ext cx="13208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</a:t>
            </a:r>
            <a:r>
              <a:rPr lang="en-US" sz="2100" b="1" dirty="0" err="1" smtClean="0"/>
              <a:t>prev</a:t>
            </a:r>
            <a:r>
              <a:rPr lang="en-US" sz="2100" b="1" dirty="0" smtClean="0"/>
              <a:t> = ??</a:t>
            </a:r>
          </a:p>
          <a:p>
            <a:pPr algn="ctr"/>
            <a:endParaRPr lang="en-US" sz="1500" dirty="0" smtClean="0"/>
          </a:p>
        </p:txBody>
      </p:sp>
      <p:sp>
        <p:nvSpPr>
          <p:cNvPr id="42" name="Rectangular Callout 41"/>
          <p:cNvSpPr/>
          <p:nvPr/>
        </p:nvSpPr>
        <p:spPr>
          <a:xfrm>
            <a:off x="1727200" y="53594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b="1" dirty="0" smtClean="0"/>
          </a:p>
          <a:p>
            <a:r>
              <a:rPr lang="en-US" sz="2100" b="1" dirty="0" smtClean="0"/>
              <a:t> current = head</a:t>
            </a:r>
          </a:p>
          <a:p>
            <a:pPr algn="ctr"/>
            <a:endParaRPr lang="en-US" sz="1500" dirty="0" smtClean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 – Logic Initially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304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8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668000" y="45444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76000" y="43434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200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250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400</a:t>
            </a:r>
            <a:endParaRPr lang="en-US" sz="2000" dirty="0"/>
          </a:p>
        </p:txBody>
      </p:sp>
      <p:sp>
        <p:nvSpPr>
          <p:cNvPr id="23" name="Rectangular Callout 22"/>
          <p:cNvSpPr/>
          <p:nvPr/>
        </p:nvSpPr>
        <p:spPr>
          <a:xfrm>
            <a:off x="0" y="5359400"/>
            <a:ext cx="17272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</a:t>
            </a:r>
            <a:r>
              <a:rPr lang="en-US" sz="2100" b="1" dirty="0" err="1" smtClean="0"/>
              <a:t>prev</a:t>
            </a:r>
            <a:r>
              <a:rPr lang="en-US" sz="2100" b="1" dirty="0" smtClean="0"/>
              <a:t> = NULL</a:t>
            </a:r>
          </a:p>
          <a:p>
            <a:pPr algn="ctr"/>
            <a:endParaRPr lang="en-US" sz="1500" dirty="0" smtClean="0"/>
          </a:p>
        </p:txBody>
      </p:sp>
      <p:sp>
        <p:nvSpPr>
          <p:cNvPr id="24" name="Rectangular Callout 23"/>
          <p:cNvSpPr/>
          <p:nvPr/>
        </p:nvSpPr>
        <p:spPr>
          <a:xfrm>
            <a:off x="1727200" y="53594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b="1" dirty="0" smtClean="0"/>
          </a:p>
          <a:p>
            <a:r>
              <a:rPr lang="en-US" sz="2100" b="1" dirty="0" smtClean="0"/>
              <a:t> current = head</a:t>
            </a:r>
          </a:p>
          <a:p>
            <a:pPr algn="ctr"/>
            <a:endParaRPr lang="en-US" sz="1500" dirty="0" smtClean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 – Logic Demo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304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8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668000" y="45444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76000" y="43434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200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250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400</a:t>
            </a:r>
            <a:endParaRPr lang="en-US" sz="2000" dirty="0"/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temp = current-&gt;link </a:t>
            </a:r>
          </a:p>
          <a:p>
            <a:pPr algn="ctr"/>
            <a:endParaRPr lang="en-US" sz="15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4064000" y="27178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4266141" y="3834342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ular Callout 31"/>
          <p:cNvSpPr/>
          <p:nvPr/>
        </p:nvSpPr>
        <p:spPr>
          <a:xfrm>
            <a:off x="0" y="5359400"/>
            <a:ext cx="17272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</a:t>
            </a:r>
            <a:r>
              <a:rPr lang="en-US" sz="2100" b="1" dirty="0" err="1" smtClean="0"/>
              <a:t>prev</a:t>
            </a:r>
            <a:r>
              <a:rPr lang="en-US" sz="2100" b="1" dirty="0" smtClean="0"/>
              <a:t> = NULL</a:t>
            </a:r>
          </a:p>
          <a:p>
            <a:pPr algn="ctr"/>
            <a:endParaRPr lang="en-US" sz="15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 – Logic Demo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304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8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668000" y="45444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76000" y="43434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200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250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400</a:t>
            </a:r>
            <a:endParaRPr lang="en-US" sz="2000" dirty="0"/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temp = current-&gt;link </a:t>
            </a:r>
          </a:p>
          <a:p>
            <a:pPr algn="ctr"/>
            <a:endParaRPr lang="en-US" sz="1500" dirty="0" smtClean="0"/>
          </a:p>
        </p:txBody>
      </p:sp>
      <p:sp>
        <p:nvSpPr>
          <p:cNvPr id="24" name="Rectangular Callout 23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current-&gt;link = </a:t>
            </a:r>
            <a:r>
              <a:rPr lang="en-US" sz="2100" b="1" dirty="0" err="1" smtClean="0"/>
              <a:t>prev</a:t>
            </a:r>
            <a:endParaRPr lang="en-US" sz="2100" b="1" dirty="0" smtClean="0"/>
          </a:p>
          <a:p>
            <a:pPr algn="ctr"/>
            <a:endParaRPr lang="en-US" sz="15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200</a:t>
            </a:r>
            <a:endParaRPr lang="en-US" dirty="0"/>
          </a:p>
        </p:txBody>
      </p:sp>
      <p:sp>
        <p:nvSpPr>
          <p:cNvPr id="39" name="Rectangular Callout 38"/>
          <p:cNvSpPr/>
          <p:nvPr/>
        </p:nvSpPr>
        <p:spPr>
          <a:xfrm>
            <a:off x="0" y="5359400"/>
            <a:ext cx="17272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</a:t>
            </a:r>
            <a:r>
              <a:rPr lang="en-US" sz="2100" b="1" dirty="0" err="1" smtClean="0"/>
              <a:t>prev</a:t>
            </a:r>
            <a:r>
              <a:rPr lang="en-US" sz="2100" b="1" dirty="0" smtClean="0"/>
              <a:t> = NULL</a:t>
            </a:r>
          </a:p>
          <a:p>
            <a:pPr algn="ctr"/>
            <a:endParaRPr lang="en-US" sz="1500" dirty="0" smtClean="0"/>
          </a:p>
        </p:txBody>
      </p:sp>
      <p:cxnSp>
        <p:nvCxnSpPr>
          <p:cNvPr id="56" name="Elbow Connector 55"/>
          <p:cNvCxnSpPr>
            <a:endCxn id="39" idx="3"/>
          </p:cNvCxnSpPr>
          <p:nvPr/>
        </p:nvCxnSpPr>
        <p:spPr>
          <a:xfrm rot="10800000" flipV="1">
            <a:off x="1727200" y="4851400"/>
            <a:ext cx="1016000" cy="812800"/>
          </a:xfrm>
          <a:prstGeom prst="bentConnector3">
            <a:avLst>
              <a:gd name="adj1" fmla="val 1724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36800" y="4358957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63" name="Rectangle 62"/>
          <p:cNvSpPr/>
          <p:nvPr/>
        </p:nvSpPr>
        <p:spPr>
          <a:xfrm>
            <a:off x="4064000" y="27178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64" name="Straight Arrow Connector 63"/>
          <p:cNvCxnSpPr/>
          <p:nvPr/>
        </p:nvCxnSpPr>
        <p:spPr>
          <a:xfrm rot="16200000" flipH="1">
            <a:off x="4266141" y="3834342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 – Logic Demo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558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668000" y="45444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76000" y="43434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200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250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400</a:t>
            </a:r>
            <a:endParaRPr lang="en-US" sz="2000" dirty="0"/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temp = current-&gt;link </a:t>
            </a:r>
          </a:p>
          <a:p>
            <a:pPr algn="ctr"/>
            <a:endParaRPr lang="en-US" sz="1500" dirty="0" smtClean="0"/>
          </a:p>
        </p:txBody>
      </p:sp>
      <p:sp>
        <p:nvSpPr>
          <p:cNvPr id="24" name="Rectangular Callout 23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current-&gt;link = </a:t>
            </a:r>
            <a:r>
              <a:rPr lang="en-US" sz="2100" b="1" dirty="0" err="1" smtClean="0"/>
              <a:t>prev</a:t>
            </a:r>
            <a:endParaRPr lang="en-US" sz="2100" b="1" dirty="0" smtClean="0"/>
          </a:p>
          <a:p>
            <a:pPr algn="ctr"/>
            <a:endParaRPr lang="en-US" sz="15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235200" y="43434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40" name="Rectangular Callout 39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 </a:t>
            </a:r>
            <a:r>
              <a:rPr lang="en-US" sz="2100" b="1" dirty="0" err="1" smtClean="0"/>
              <a:t>prev</a:t>
            </a:r>
            <a:r>
              <a:rPr lang="en-US" sz="2100" b="1" dirty="0" smtClean="0"/>
              <a:t> = current </a:t>
            </a:r>
          </a:p>
          <a:p>
            <a:pPr algn="ctr"/>
            <a:endParaRPr lang="en-US" sz="1500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1944159" y="5244042"/>
            <a:ext cx="787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30400" y="55626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2133600" y="2906987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*prev</a:t>
            </a:r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4064000" y="27178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4266141" y="3834342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234141" y="3937000"/>
            <a:ext cx="813859" cy="105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 – Logic Demo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558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668000" y="45444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76000" y="43434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200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250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400</a:t>
            </a:r>
            <a:endParaRPr lang="en-US" sz="2000" dirty="0"/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temp = current-&gt;link </a:t>
            </a:r>
          </a:p>
          <a:p>
            <a:pPr algn="ctr"/>
            <a:endParaRPr lang="en-US" sz="1500" dirty="0" smtClean="0"/>
          </a:p>
        </p:txBody>
      </p:sp>
      <p:sp>
        <p:nvSpPr>
          <p:cNvPr id="24" name="Rectangular Callout 23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current-&gt;link = </a:t>
            </a:r>
            <a:r>
              <a:rPr lang="en-US" sz="2100" b="1" dirty="0" err="1" smtClean="0"/>
              <a:t>prev</a:t>
            </a:r>
            <a:endParaRPr lang="en-US" sz="2100" b="1" dirty="0" smtClean="0"/>
          </a:p>
          <a:p>
            <a:pPr algn="ctr"/>
            <a:endParaRPr lang="en-US" sz="15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235200" y="43434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40" name="Rectangular Callout 39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 </a:t>
            </a:r>
            <a:r>
              <a:rPr lang="en-US" sz="2100" b="1" dirty="0" err="1" smtClean="0"/>
              <a:t>prev</a:t>
            </a:r>
            <a:r>
              <a:rPr lang="en-US" sz="2100" b="1" dirty="0" smtClean="0"/>
              <a:t> = current </a:t>
            </a:r>
          </a:p>
          <a:p>
            <a:pPr algn="ctr"/>
            <a:endParaRPr lang="en-US" sz="1500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1944159" y="5244042"/>
            <a:ext cx="787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30400" y="55626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2133600" y="2906987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*prev</a:t>
            </a:r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4064000" y="27178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4266141" y="3834342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234141" y="3937000"/>
            <a:ext cx="813859" cy="105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0" y="21082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current = temp</a:t>
            </a:r>
          </a:p>
          <a:p>
            <a:pPr algn="ctr"/>
            <a:endParaRPr lang="en-US" sz="15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4165600" y="59690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4217459" y="54091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1200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2741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6400" y="1581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(list)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 – Logic Demo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558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668000" y="45444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76000" y="43434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200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250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400</a:t>
            </a:r>
            <a:endParaRPr lang="en-US" sz="2000" dirty="0"/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temp = current-&gt;link </a:t>
            </a:r>
          </a:p>
          <a:p>
            <a:pPr algn="ctr"/>
            <a:endParaRPr lang="en-US" sz="1500" dirty="0" smtClean="0"/>
          </a:p>
        </p:txBody>
      </p:sp>
      <p:sp>
        <p:nvSpPr>
          <p:cNvPr id="24" name="Rectangular Callout 23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current-&gt;link = </a:t>
            </a:r>
            <a:r>
              <a:rPr lang="en-US" sz="2100" b="1" dirty="0" err="1" smtClean="0"/>
              <a:t>prev</a:t>
            </a:r>
            <a:endParaRPr lang="en-US" sz="2100" b="1" dirty="0" smtClean="0"/>
          </a:p>
          <a:p>
            <a:pPr algn="ctr"/>
            <a:endParaRPr lang="en-US" sz="15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235200" y="4343400"/>
            <a:ext cx="8128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 0</a:t>
            </a:r>
            <a:endParaRPr lang="en-US" sz="2400" dirty="0"/>
          </a:p>
        </p:txBody>
      </p:sp>
      <p:sp>
        <p:nvSpPr>
          <p:cNvPr id="40" name="Rectangular Callout 39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 </a:t>
            </a:r>
            <a:r>
              <a:rPr lang="en-US" sz="2100" b="1" dirty="0" err="1" smtClean="0"/>
              <a:t>prev</a:t>
            </a:r>
            <a:r>
              <a:rPr lang="en-US" sz="2100" b="1" dirty="0" smtClean="0"/>
              <a:t> = current </a:t>
            </a:r>
          </a:p>
          <a:p>
            <a:pPr algn="ctr"/>
            <a:endParaRPr lang="en-US" sz="1500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1944159" y="5244042"/>
            <a:ext cx="787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30400" y="55626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2133600" y="2906987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*prev</a:t>
            </a:r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4064000" y="27178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4266141" y="3834342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234141" y="3937000"/>
            <a:ext cx="813859" cy="105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0" y="21082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current = temp</a:t>
            </a:r>
          </a:p>
          <a:p>
            <a:pPr algn="ctr"/>
            <a:endParaRPr lang="en-US" sz="15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4165600" y="59690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4217459" y="54091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7097E-6 L 0.20833 -2.9709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69426E-6 L 0.20851 -4.6942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038600" y="4343400"/>
            <a:ext cx="1524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          100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 – Logic Demo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558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668000" y="45444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76000" y="43434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200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250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400</a:t>
            </a:r>
            <a:endParaRPr lang="en-US" sz="2000" dirty="0"/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temp = current-&gt;link </a:t>
            </a:r>
          </a:p>
          <a:p>
            <a:pPr algn="ctr"/>
            <a:endParaRPr lang="en-US" sz="1500" dirty="0" smtClean="0"/>
          </a:p>
        </p:txBody>
      </p:sp>
      <p:sp>
        <p:nvSpPr>
          <p:cNvPr id="24" name="Rectangular Callout 23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current-&gt;link = </a:t>
            </a:r>
            <a:r>
              <a:rPr lang="en-US" sz="2100" b="1" dirty="0" err="1" smtClean="0"/>
              <a:t>prev</a:t>
            </a:r>
            <a:endParaRPr lang="en-US" sz="2100" b="1" dirty="0" smtClean="0"/>
          </a:p>
          <a:p>
            <a:pPr algn="ctr"/>
            <a:endParaRPr lang="en-US" sz="15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235200" y="4343400"/>
            <a:ext cx="8128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 0</a:t>
            </a:r>
            <a:endParaRPr lang="en-US" sz="2400" dirty="0"/>
          </a:p>
        </p:txBody>
      </p:sp>
      <p:sp>
        <p:nvSpPr>
          <p:cNvPr id="40" name="Rectangular Callout 39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 </a:t>
            </a:r>
            <a:r>
              <a:rPr lang="en-US" sz="2100" b="1" dirty="0" err="1" smtClean="0"/>
              <a:t>prev</a:t>
            </a:r>
            <a:r>
              <a:rPr lang="en-US" sz="2100" b="1" dirty="0" smtClean="0"/>
              <a:t> = current </a:t>
            </a:r>
          </a:p>
          <a:p>
            <a:pPr algn="ctr"/>
            <a:endParaRPr lang="en-US" sz="1500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1944159" y="5244042"/>
            <a:ext cx="787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30400" y="55626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2133600" y="2906987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*prev</a:t>
            </a:r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6604000" y="27178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6808259" y="3834342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234141" y="3937000"/>
            <a:ext cx="813859" cy="105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0" y="21082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current = temp</a:t>
            </a:r>
          </a:p>
          <a:p>
            <a:pPr algn="ctr"/>
            <a:endParaRPr lang="en-US" sz="15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4165600" y="59690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4217459" y="54091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 flipV="1">
            <a:off x="3048000" y="4038600"/>
            <a:ext cx="1727200" cy="609600"/>
          </a:xfrm>
          <a:prstGeom prst="bentConnector3">
            <a:avLst>
              <a:gd name="adj1" fmla="val 59736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91000" y="4343400"/>
            <a:ext cx="1524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</a:t>
            </a:r>
            <a:r>
              <a:rPr lang="en-US" sz="2400" dirty="0" smtClean="0"/>
              <a:t>150</a:t>
            </a:r>
            <a:endParaRPr lang="en-US" sz="2400" dirty="0"/>
          </a:p>
        </p:txBody>
      </p:sp>
      <p:cxnSp>
        <p:nvCxnSpPr>
          <p:cNvPr id="51" name="Elbow Connector 50"/>
          <p:cNvCxnSpPr/>
          <p:nvPr/>
        </p:nvCxnSpPr>
        <p:spPr>
          <a:xfrm rot="10800000">
            <a:off x="477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 – Logic Demo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668000" y="45444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76000" y="43434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250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400</a:t>
            </a:r>
            <a:endParaRPr lang="en-US" sz="2000" dirty="0"/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temp = current-&gt;link </a:t>
            </a:r>
          </a:p>
          <a:p>
            <a:pPr algn="ctr"/>
            <a:endParaRPr lang="en-US" sz="1500" dirty="0" smtClean="0"/>
          </a:p>
        </p:txBody>
      </p:sp>
      <p:sp>
        <p:nvSpPr>
          <p:cNvPr id="24" name="Rectangular Callout 23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current-&gt;link = </a:t>
            </a:r>
            <a:r>
              <a:rPr lang="en-US" sz="2100" b="1" dirty="0" err="1" smtClean="0"/>
              <a:t>prev</a:t>
            </a:r>
            <a:endParaRPr lang="en-US" sz="2100" b="1" dirty="0" smtClean="0"/>
          </a:p>
          <a:p>
            <a:pPr algn="ctr"/>
            <a:endParaRPr lang="en-US" sz="15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235200" y="4343400"/>
            <a:ext cx="8128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 0</a:t>
            </a:r>
            <a:endParaRPr lang="en-US" sz="2400" dirty="0"/>
          </a:p>
        </p:txBody>
      </p:sp>
      <p:sp>
        <p:nvSpPr>
          <p:cNvPr id="40" name="Rectangular Callout 39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 </a:t>
            </a:r>
            <a:r>
              <a:rPr lang="en-US" sz="2100" b="1" dirty="0" err="1" smtClean="0"/>
              <a:t>prev</a:t>
            </a:r>
            <a:r>
              <a:rPr lang="en-US" sz="2100" b="1" dirty="0" smtClean="0"/>
              <a:t> = current </a:t>
            </a:r>
          </a:p>
          <a:p>
            <a:pPr algn="ctr"/>
            <a:endParaRPr lang="en-US" sz="1500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1944159" y="5244042"/>
            <a:ext cx="787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30400" y="55626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133600" y="2906987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*prev</a:t>
            </a:r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6604000" y="27178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6808259" y="3834342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234141" y="3937000"/>
            <a:ext cx="813859" cy="105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0" y="21082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current = temp</a:t>
            </a:r>
          </a:p>
          <a:p>
            <a:pPr algn="ctr"/>
            <a:endParaRPr lang="en-US" sz="15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4165600" y="59690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4217459" y="54091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 flipV="1">
            <a:off x="3048000" y="4038600"/>
            <a:ext cx="1727200" cy="609600"/>
          </a:xfrm>
          <a:prstGeom prst="bentConnector3">
            <a:avLst>
              <a:gd name="adj1" fmla="val 59736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64000" y="4343400"/>
            <a:ext cx="1524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          100</a:t>
            </a:r>
            <a:endParaRPr lang="en-US" sz="2400" dirty="0"/>
          </a:p>
        </p:txBody>
      </p:sp>
      <p:cxnSp>
        <p:nvCxnSpPr>
          <p:cNvPr id="51" name="Elbow Connector 50"/>
          <p:cNvCxnSpPr/>
          <p:nvPr/>
        </p:nvCxnSpPr>
        <p:spPr>
          <a:xfrm rot="10800000">
            <a:off x="477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200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333 0 " pathEditMode="relative" ptsTypes="AA">
                                      <p:cBhvr>
                                        <p:cTn id="1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333 0 " pathEditMode="relative" ptsTypes="AA">
                                      <p:cBhvr>
                                        <p:cTn id="1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833 0 " pathEditMode="relative" ptsTypes="AA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833 0 " pathEditMode="relative" ptsTypes="AA">
                                      <p:cBhvr>
                                        <p:cTn id="2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39" grpId="0" animBg="1"/>
      <p:bldP spid="42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 – Logic Demo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668000" y="45444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76000" y="43434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250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400</a:t>
            </a:r>
            <a:endParaRPr lang="en-US" sz="2000" dirty="0"/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temp = current-&gt;link </a:t>
            </a:r>
          </a:p>
          <a:p>
            <a:pPr algn="ctr"/>
            <a:endParaRPr lang="en-US" sz="1500" dirty="0" smtClean="0"/>
          </a:p>
        </p:txBody>
      </p:sp>
      <p:sp>
        <p:nvSpPr>
          <p:cNvPr id="24" name="Rectangular Callout 23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current-&gt;link = </a:t>
            </a:r>
            <a:r>
              <a:rPr lang="en-US" sz="2100" b="1" dirty="0" err="1" smtClean="0"/>
              <a:t>prev</a:t>
            </a:r>
            <a:endParaRPr lang="en-US" sz="2100" b="1" dirty="0" smtClean="0"/>
          </a:p>
          <a:p>
            <a:pPr algn="ctr"/>
            <a:endParaRPr lang="en-US" sz="15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235200" y="4343400"/>
            <a:ext cx="8128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 0</a:t>
            </a:r>
            <a:endParaRPr lang="en-US" sz="2400" dirty="0"/>
          </a:p>
        </p:txBody>
      </p:sp>
      <p:sp>
        <p:nvSpPr>
          <p:cNvPr id="40" name="Rectangular Callout 39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 </a:t>
            </a:r>
            <a:r>
              <a:rPr lang="en-US" sz="2100" b="1" dirty="0" err="1" smtClean="0"/>
              <a:t>prev</a:t>
            </a:r>
            <a:r>
              <a:rPr lang="en-US" sz="2100" b="1" dirty="0" smtClean="0"/>
              <a:t> = current </a:t>
            </a:r>
          </a:p>
          <a:p>
            <a:pPr algn="ctr"/>
            <a:endParaRPr lang="en-US" sz="1500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1944159" y="5244042"/>
            <a:ext cx="787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30400" y="55626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4368800" y="29210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*prev</a:t>
            </a:r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6604000" y="27178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6808259" y="3834342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4469341" y="3935941"/>
            <a:ext cx="813859" cy="105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0" y="21082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current = temp</a:t>
            </a:r>
          </a:p>
          <a:p>
            <a:pPr algn="ctr"/>
            <a:endParaRPr lang="en-US" sz="15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6705600" y="59690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6757459" y="54091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 flipV="1">
            <a:off x="3048000" y="4038600"/>
            <a:ext cx="1727200" cy="609600"/>
          </a:xfrm>
          <a:prstGeom prst="bentConnector3">
            <a:avLst>
              <a:gd name="adj1" fmla="val 59736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64000" y="4343400"/>
            <a:ext cx="1524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          100</a:t>
            </a:r>
            <a:endParaRPr lang="en-US" sz="2400" dirty="0"/>
          </a:p>
        </p:txBody>
      </p:sp>
      <p:cxnSp>
        <p:nvCxnSpPr>
          <p:cNvPr id="35" name="Elbow Connector 34"/>
          <p:cNvCxnSpPr/>
          <p:nvPr/>
        </p:nvCxnSpPr>
        <p:spPr>
          <a:xfrm rot="10800000">
            <a:off x="477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200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1482 L 0.20833 -0.014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1482 L 0.20816 -0.0148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 – Logic Demo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668000" y="45444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76000" y="43434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250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400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235200" y="4343400"/>
            <a:ext cx="8128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 0</a:t>
            </a:r>
            <a:endParaRPr lang="en-US" sz="2400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1944159" y="5244042"/>
            <a:ext cx="787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30400" y="55626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4368800" y="29210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*prev</a:t>
            </a:r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9144000" y="26162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9348259" y="3732741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4469341" y="3951013"/>
            <a:ext cx="813859" cy="105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705600" y="59690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6755341" y="54091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>
            <a:off x="477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 flipV="1">
            <a:off x="3048000" y="4038600"/>
            <a:ext cx="1727200" cy="609600"/>
          </a:xfrm>
          <a:prstGeom prst="bentConnector3">
            <a:avLst>
              <a:gd name="adj1" fmla="val 59736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64000" y="4343400"/>
            <a:ext cx="1524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          100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660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250</a:t>
            </a:r>
            <a:endParaRPr lang="en-US" dirty="0"/>
          </a:p>
        </p:txBody>
      </p:sp>
      <p:cxnSp>
        <p:nvCxnSpPr>
          <p:cNvPr id="51" name="Elbow Connector 50"/>
          <p:cNvCxnSpPr/>
          <p:nvPr/>
        </p:nvCxnSpPr>
        <p:spPr>
          <a:xfrm rot="10800000" flipV="1">
            <a:off x="5588000" y="4038600"/>
            <a:ext cx="1727200" cy="7112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04000" y="21082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200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60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200</a:t>
            </a:r>
            <a:endParaRPr lang="en-US" dirty="0"/>
          </a:p>
        </p:txBody>
      </p:sp>
      <p:cxnSp>
        <p:nvCxnSpPr>
          <p:cNvPr id="62" name="Elbow Connector 61"/>
          <p:cNvCxnSpPr/>
          <p:nvPr/>
        </p:nvCxnSpPr>
        <p:spPr>
          <a:xfrm rot="10800000">
            <a:off x="731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ular Callout 53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temp = current-&gt;link </a:t>
            </a:r>
          </a:p>
          <a:p>
            <a:pPr algn="ctr"/>
            <a:endParaRPr lang="en-US" sz="1500" dirty="0" smtClean="0"/>
          </a:p>
        </p:txBody>
      </p:sp>
      <p:sp>
        <p:nvSpPr>
          <p:cNvPr id="56" name="Rectangular Callout 55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current-&gt;link = </a:t>
            </a:r>
            <a:r>
              <a:rPr lang="en-US" sz="2100" b="1" dirty="0" err="1" smtClean="0"/>
              <a:t>prev</a:t>
            </a:r>
            <a:endParaRPr lang="en-US" sz="2100" b="1" dirty="0" smtClean="0"/>
          </a:p>
          <a:p>
            <a:pPr algn="ctr"/>
            <a:endParaRPr lang="en-US" sz="1500" dirty="0" smtClean="0"/>
          </a:p>
        </p:txBody>
      </p:sp>
      <p:sp>
        <p:nvSpPr>
          <p:cNvPr id="63" name="Rectangular Callout 62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 </a:t>
            </a:r>
            <a:r>
              <a:rPr lang="en-US" sz="2100" b="1" dirty="0" err="1" smtClean="0"/>
              <a:t>prev</a:t>
            </a:r>
            <a:r>
              <a:rPr lang="en-US" sz="2100" b="1" dirty="0" smtClean="0"/>
              <a:t> = current </a:t>
            </a:r>
          </a:p>
          <a:p>
            <a:pPr algn="ctr"/>
            <a:endParaRPr lang="en-US" sz="1500" dirty="0" smtClean="0"/>
          </a:p>
        </p:txBody>
      </p:sp>
      <p:sp>
        <p:nvSpPr>
          <p:cNvPr id="64" name="Rectangular Callout 63"/>
          <p:cNvSpPr/>
          <p:nvPr/>
        </p:nvSpPr>
        <p:spPr>
          <a:xfrm>
            <a:off x="0" y="21082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current = temp</a:t>
            </a:r>
          </a:p>
          <a:p>
            <a:pPr algn="ctr"/>
            <a:endParaRPr lang="en-US" sz="1500" dirty="0" smtClean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 0 " pathEditMode="relative" ptsTypes="AA">
                                      <p:cBhvr>
                                        <p:cTn id="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 0 " pathEditMode="relative" ptsTypes="AA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742 L 0.20833 -0.0074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1482 L 0.20834 -0.0148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2" grpId="0" animBg="1"/>
      <p:bldP spid="61" grpId="0" build="allAtOnce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 – Logic Demo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67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10668000" y="45444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76000" y="43434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250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400</a:t>
            </a:r>
            <a:endParaRPr lang="en-US" sz="2000" dirty="0"/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temp = current-&gt;link </a:t>
            </a:r>
          </a:p>
          <a:p>
            <a:pPr algn="ctr"/>
            <a:endParaRPr lang="en-US" sz="1500" dirty="0" smtClean="0"/>
          </a:p>
        </p:txBody>
      </p:sp>
      <p:sp>
        <p:nvSpPr>
          <p:cNvPr id="24" name="Rectangular Callout 23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current-&gt;link = </a:t>
            </a:r>
            <a:r>
              <a:rPr lang="en-US" sz="2100" b="1" dirty="0" err="1" smtClean="0"/>
              <a:t>prev</a:t>
            </a:r>
            <a:endParaRPr lang="en-US" sz="2100" b="1" dirty="0" smtClean="0"/>
          </a:p>
          <a:p>
            <a:pPr algn="ctr"/>
            <a:endParaRPr lang="en-US" sz="15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235200" y="4343400"/>
            <a:ext cx="8128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 0</a:t>
            </a:r>
            <a:endParaRPr lang="en-US" sz="2400" dirty="0"/>
          </a:p>
        </p:txBody>
      </p:sp>
      <p:sp>
        <p:nvSpPr>
          <p:cNvPr id="40" name="Rectangular Callout 39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 </a:t>
            </a:r>
            <a:r>
              <a:rPr lang="en-US" sz="2100" b="1" dirty="0" err="1" smtClean="0"/>
              <a:t>prev</a:t>
            </a:r>
            <a:r>
              <a:rPr lang="en-US" sz="2100" b="1" dirty="0" smtClean="0"/>
              <a:t> = current </a:t>
            </a:r>
          </a:p>
          <a:p>
            <a:pPr algn="ctr"/>
            <a:endParaRPr lang="en-US" sz="1500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1944159" y="5244042"/>
            <a:ext cx="787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30400" y="55626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6808259" y="2906987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*prev</a:t>
            </a:r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9144000" y="26162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9348259" y="3732741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6908800" y="3937000"/>
            <a:ext cx="813859" cy="105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0" y="21082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current = temp</a:t>
            </a:r>
          </a:p>
          <a:p>
            <a:pPr algn="ctr"/>
            <a:endParaRPr lang="en-US" sz="15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9247717" y="5867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9297459" y="53075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>
            <a:off x="477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 flipV="1">
            <a:off x="3048000" y="4038600"/>
            <a:ext cx="1727200" cy="609600"/>
          </a:xfrm>
          <a:prstGeom prst="bentConnector3">
            <a:avLst>
              <a:gd name="adj1" fmla="val 59736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64000" y="4343400"/>
            <a:ext cx="1524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          100</a:t>
            </a:r>
            <a:endParaRPr lang="en-US" sz="2400" dirty="0"/>
          </a:p>
        </p:txBody>
      </p:sp>
      <p:cxnSp>
        <p:nvCxnSpPr>
          <p:cNvPr id="51" name="Elbow Connector 50"/>
          <p:cNvCxnSpPr/>
          <p:nvPr/>
        </p:nvCxnSpPr>
        <p:spPr>
          <a:xfrm rot="10800000" flipV="1">
            <a:off x="5588000" y="4038600"/>
            <a:ext cx="1727200" cy="7112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04000" y="21082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200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cxnSp>
        <p:nvCxnSpPr>
          <p:cNvPr id="62" name="Elbow Connector 61"/>
          <p:cNvCxnSpPr/>
          <p:nvPr/>
        </p:nvCxnSpPr>
        <p:spPr>
          <a:xfrm rot="10800000">
            <a:off x="731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144000" y="2616200"/>
            <a:ext cx="21336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*temp=0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9144000" y="4241800"/>
            <a:ext cx="1524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            0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 – Logic Demo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67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10668000" y="45444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76000" y="43434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250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400</a:t>
            </a:r>
            <a:endParaRPr lang="en-US" sz="2000" dirty="0"/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temp = current-&gt;link </a:t>
            </a:r>
          </a:p>
          <a:p>
            <a:pPr algn="ctr"/>
            <a:endParaRPr lang="en-US" sz="1500" dirty="0" smtClean="0"/>
          </a:p>
        </p:txBody>
      </p:sp>
      <p:sp>
        <p:nvSpPr>
          <p:cNvPr id="24" name="Rectangular Callout 23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current-&gt;link = </a:t>
            </a:r>
            <a:r>
              <a:rPr lang="en-US" sz="2100" b="1" dirty="0" err="1" smtClean="0"/>
              <a:t>prev</a:t>
            </a:r>
            <a:endParaRPr lang="en-US" sz="2100" b="1" dirty="0" smtClean="0"/>
          </a:p>
          <a:p>
            <a:pPr algn="ctr"/>
            <a:endParaRPr lang="en-US" sz="15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235200" y="4343400"/>
            <a:ext cx="8128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 0</a:t>
            </a:r>
            <a:endParaRPr lang="en-US" sz="2400" dirty="0"/>
          </a:p>
        </p:txBody>
      </p:sp>
      <p:sp>
        <p:nvSpPr>
          <p:cNvPr id="40" name="Rectangular Callout 39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 </a:t>
            </a:r>
            <a:r>
              <a:rPr lang="en-US" sz="2100" b="1" dirty="0" err="1" smtClean="0"/>
              <a:t>prev</a:t>
            </a:r>
            <a:r>
              <a:rPr lang="en-US" sz="2100" b="1" dirty="0" smtClean="0"/>
              <a:t> = current </a:t>
            </a:r>
          </a:p>
          <a:p>
            <a:pPr algn="ctr"/>
            <a:endParaRPr lang="en-US" sz="1500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1944159" y="5244042"/>
            <a:ext cx="787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30400" y="55626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6808259" y="2906987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*prev</a:t>
            </a:r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9245600" y="14986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6908800" y="3937000"/>
            <a:ext cx="813859" cy="105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0" y="21082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current = temp</a:t>
            </a:r>
          </a:p>
          <a:p>
            <a:pPr algn="ctr"/>
            <a:endParaRPr lang="en-US" sz="15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9247717" y="5867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9297459" y="53075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>
            <a:off x="477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 flipV="1">
            <a:off x="3048000" y="4038600"/>
            <a:ext cx="1727200" cy="609600"/>
          </a:xfrm>
          <a:prstGeom prst="bentConnector3">
            <a:avLst>
              <a:gd name="adj1" fmla="val 59736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64000" y="4343400"/>
            <a:ext cx="1524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          100</a:t>
            </a:r>
            <a:endParaRPr lang="en-US" sz="2400" dirty="0"/>
          </a:p>
        </p:txBody>
      </p:sp>
      <p:cxnSp>
        <p:nvCxnSpPr>
          <p:cNvPr id="51" name="Elbow Connector 50"/>
          <p:cNvCxnSpPr/>
          <p:nvPr/>
        </p:nvCxnSpPr>
        <p:spPr>
          <a:xfrm rot="10800000" flipV="1">
            <a:off x="5588000" y="4038600"/>
            <a:ext cx="1727200" cy="7112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04000" y="21082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200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cxnSp>
        <p:nvCxnSpPr>
          <p:cNvPr id="62" name="Elbow Connector 61"/>
          <p:cNvCxnSpPr/>
          <p:nvPr/>
        </p:nvCxnSpPr>
        <p:spPr>
          <a:xfrm rot="10800000">
            <a:off x="731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144000" y="1498600"/>
            <a:ext cx="21336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*temp=0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9144000" y="4241800"/>
            <a:ext cx="1524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          150</a:t>
            </a:r>
            <a:endParaRPr lang="en-US" sz="2400" dirty="0"/>
          </a:p>
        </p:txBody>
      </p:sp>
      <p:cxnSp>
        <p:nvCxnSpPr>
          <p:cNvPr id="63" name="Elbow Connector 62"/>
          <p:cNvCxnSpPr/>
          <p:nvPr/>
        </p:nvCxnSpPr>
        <p:spPr>
          <a:xfrm rot="10800000">
            <a:off x="9855200" y="39370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 flipV="1">
            <a:off x="8128000" y="3937000"/>
            <a:ext cx="1727200" cy="7112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 – Logic Demo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67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150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250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400</a:t>
            </a:r>
            <a:endParaRPr lang="en-US" sz="2000" dirty="0"/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temp = current-&gt;link </a:t>
            </a:r>
          </a:p>
          <a:p>
            <a:pPr algn="ctr"/>
            <a:endParaRPr lang="en-US" sz="1500" dirty="0" smtClean="0"/>
          </a:p>
        </p:txBody>
      </p:sp>
      <p:sp>
        <p:nvSpPr>
          <p:cNvPr id="24" name="Rectangular Callout 23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current-&gt;link = </a:t>
            </a:r>
            <a:r>
              <a:rPr lang="en-US" sz="2100" b="1" dirty="0" err="1" smtClean="0"/>
              <a:t>prev</a:t>
            </a:r>
            <a:endParaRPr lang="en-US" sz="2100" b="1" dirty="0" smtClean="0"/>
          </a:p>
          <a:p>
            <a:pPr algn="ctr"/>
            <a:endParaRPr lang="en-US" sz="15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235200" y="4343400"/>
            <a:ext cx="8128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 0</a:t>
            </a:r>
            <a:endParaRPr lang="en-US" sz="2400" dirty="0"/>
          </a:p>
        </p:txBody>
      </p:sp>
      <p:sp>
        <p:nvSpPr>
          <p:cNvPr id="40" name="Rectangular Callout 39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 </a:t>
            </a:r>
            <a:r>
              <a:rPr lang="en-US" sz="2100" b="1" dirty="0" err="1" smtClean="0"/>
              <a:t>prev</a:t>
            </a:r>
            <a:r>
              <a:rPr lang="en-US" sz="2100" b="1" dirty="0" smtClean="0"/>
              <a:t> = current </a:t>
            </a:r>
          </a:p>
          <a:p>
            <a:pPr algn="ctr"/>
            <a:endParaRPr lang="en-US" sz="1500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1944159" y="5244042"/>
            <a:ext cx="787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30400" y="55626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6808259" y="2906987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*prev</a:t>
            </a:r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9245600" y="14986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6908800" y="3937000"/>
            <a:ext cx="813859" cy="105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0" y="21082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current = temp</a:t>
            </a:r>
          </a:p>
          <a:p>
            <a:pPr algn="ctr"/>
            <a:endParaRPr lang="en-US" sz="15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9247717" y="5867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9297459" y="53075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>
            <a:off x="477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 flipV="1">
            <a:off x="3048000" y="4038600"/>
            <a:ext cx="1727200" cy="609600"/>
          </a:xfrm>
          <a:prstGeom prst="bentConnector3">
            <a:avLst>
              <a:gd name="adj1" fmla="val 59736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64000" y="4343400"/>
            <a:ext cx="1524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          100</a:t>
            </a:r>
            <a:endParaRPr lang="en-US" sz="2400" dirty="0"/>
          </a:p>
        </p:txBody>
      </p:sp>
      <p:cxnSp>
        <p:nvCxnSpPr>
          <p:cNvPr id="51" name="Elbow Connector 50"/>
          <p:cNvCxnSpPr/>
          <p:nvPr/>
        </p:nvCxnSpPr>
        <p:spPr>
          <a:xfrm rot="10800000" flipV="1">
            <a:off x="5588000" y="4038600"/>
            <a:ext cx="1727200" cy="7112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04000" y="21082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200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cxnSp>
        <p:nvCxnSpPr>
          <p:cNvPr id="62" name="Elbow Connector 61"/>
          <p:cNvCxnSpPr/>
          <p:nvPr/>
        </p:nvCxnSpPr>
        <p:spPr>
          <a:xfrm rot="10800000">
            <a:off x="731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144000" y="42418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  <p:cxnSp>
        <p:nvCxnSpPr>
          <p:cNvPr id="63" name="Elbow Connector 62"/>
          <p:cNvCxnSpPr/>
          <p:nvPr/>
        </p:nvCxnSpPr>
        <p:spPr>
          <a:xfrm rot="10800000">
            <a:off x="9855200" y="39370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 flipV="1">
            <a:off x="8128000" y="3937000"/>
            <a:ext cx="1727200" cy="7112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144000" y="1498600"/>
            <a:ext cx="21336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*temp=0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9042400" y="5867400"/>
            <a:ext cx="21336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*current=0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1266 L 0.21667 -0.012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1483 L 0.21667 -0.0148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 – Logic Demo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67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150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250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400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235200" y="4343400"/>
            <a:ext cx="8128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 0</a:t>
            </a:r>
            <a:endParaRPr lang="en-US" sz="2400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1944159" y="5244042"/>
            <a:ext cx="787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30400" y="55626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9449859" y="2805387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*prev</a:t>
            </a:r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9245600" y="14986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9550400" y="3835400"/>
            <a:ext cx="813859" cy="105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47717" y="5867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cxnSp>
        <p:nvCxnSpPr>
          <p:cNvPr id="49" name="Elbow Connector 48"/>
          <p:cNvCxnSpPr/>
          <p:nvPr/>
        </p:nvCxnSpPr>
        <p:spPr>
          <a:xfrm rot="10800000">
            <a:off x="477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 flipV="1">
            <a:off x="3048000" y="4038600"/>
            <a:ext cx="1727200" cy="609600"/>
          </a:xfrm>
          <a:prstGeom prst="bentConnector3">
            <a:avLst>
              <a:gd name="adj1" fmla="val 59736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64000" y="4343400"/>
            <a:ext cx="1524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          100</a:t>
            </a:r>
            <a:endParaRPr lang="en-US" sz="2400" dirty="0"/>
          </a:p>
        </p:txBody>
      </p:sp>
      <p:cxnSp>
        <p:nvCxnSpPr>
          <p:cNvPr id="51" name="Elbow Connector 50"/>
          <p:cNvCxnSpPr/>
          <p:nvPr/>
        </p:nvCxnSpPr>
        <p:spPr>
          <a:xfrm rot="10800000" flipV="1">
            <a:off x="5588000" y="4038600"/>
            <a:ext cx="1727200" cy="7112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04000" y="21082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200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cxnSp>
        <p:nvCxnSpPr>
          <p:cNvPr id="62" name="Elbow Connector 61"/>
          <p:cNvCxnSpPr/>
          <p:nvPr/>
        </p:nvCxnSpPr>
        <p:spPr>
          <a:xfrm rot="10800000">
            <a:off x="731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9855200" y="39370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 flipV="1">
            <a:off x="8128000" y="3937000"/>
            <a:ext cx="1727200" cy="7112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144000" y="1498600"/>
            <a:ext cx="21336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*temp=0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042400" y="5867400"/>
            <a:ext cx="21336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 *current=0</a:t>
            </a:r>
            <a:endParaRPr lang="en-US" sz="2400" dirty="0"/>
          </a:p>
        </p:txBody>
      </p:sp>
      <p:sp>
        <p:nvSpPr>
          <p:cNvPr id="54" name="Rectangular Callout 53"/>
          <p:cNvSpPr/>
          <p:nvPr/>
        </p:nvSpPr>
        <p:spPr>
          <a:xfrm>
            <a:off x="5080000" y="23114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head = *</a:t>
            </a:r>
            <a:r>
              <a:rPr lang="en-US" sz="2100" b="1" dirty="0" err="1" smtClean="0"/>
              <a:t>prev</a:t>
            </a:r>
            <a:endParaRPr lang="en-US" sz="2100" b="1" dirty="0" smtClean="0"/>
          </a:p>
          <a:p>
            <a:pPr algn="ctr"/>
            <a:endParaRPr lang="en-US" sz="1500" dirty="0" smtClean="0"/>
          </a:p>
        </p:txBody>
      </p:sp>
      <p:cxnSp>
        <p:nvCxnSpPr>
          <p:cNvPr id="72" name="Straight Arrow Connector 71"/>
          <p:cNvCxnSpPr/>
          <p:nvPr/>
        </p:nvCxnSpPr>
        <p:spPr>
          <a:xfrm rot="5400000">
            <a:off x="10770659" y="4951942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0668000" y="4648200"/>
            <a:ext cx="405341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566400" y="5257800"/>
            <a:ext cx="1219200" cy="4001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250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363200" y="48514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400</a:t>
            </a:r>
            <a:endParaRPr lang="en-US" sz="2000" dirty="0"/>
          </a:p>
        </p:txBody>
      </p:sp>
      <p:sp>
        <p:nvSpPr>
          <p:cNvPr id="43" name="Rectangular Callout 42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temp = current-&gt;link </a:t>
            </a:r>
          </a:p>
          <a:p>
            <a:pPr algn="ctr"/>
            <a:endParaRPr lang="en-US" sz="1500" dirty="0" smtClean="0"/>
          </a:p>
        </p:txBody>
      </p:sp>
      <p:sp>
        <p:nvSpPr>
          <p:cNvPr id="56" name="Rectangular Callout 55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current-&gt;link = </a:t>
            </a:r>
            <a:r>
              <a:rPr lang="en-US" sz="2100" b="1" dirty="0" err="1" smtClean="0"/>
              <a:t>prev</a:t>
            </a:r>
            <a:endParaRPr lang="en-US" sz="2100" b="1" dirty="0" smtClean="0"/>
          </a:p>
          <a:p>
            <a:pPr algn="ctr"/>
            <a:endParaRPr lang="en-US" sz="1500" dirty="0" smtClean="0"/>
          </a:p>
        </p:txBody>
      </p:sp>
      <p:sp>
        <p:nvSpPr>
          <p:cNvPr id="61" name="Rectangular Callout 60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 </a:t>
            </a:r>
            <a:r>
              <a:rPr lang="en-US" sz="2100" b="1" dirty="0" err="1" smtClean="0"/>
              <a:t>prev</a:t>
            </a:r>
            <a:r>
              <a:rPr lang="en-US" sz="2100" b="1" dirty="0" smtClean="0"/>
              <a:t> = current </a:t>
            </a:r>
          </a:p>
          <a:p>
            <a:pPr algn="ctr"/>
            <a:endParaRPr lang="en-US" sz="1500" dirty="0" smtClean="0"/>
          </a:p>
        </p:txBody>
      </p:sp>
      <p:sp>
        <p:nvSpPr>
          <p:cNvPr id="65" name="Rectangular Callout 64"/>
          <p:cNvSpPr/>
          <p:nvPr/>
        </p:nvSpPr>
        <p:spPr>
          <a:xfrm>
            <a:off x="0" y="21082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 current = temp</a:t>
            </a:r>
          </a:p>
          <a:p>
            <a:pPr algn="ctr"/>
            <a:endParaRPr lang="en-US" sz="1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5" grpId="0" animBg="1"/>
      <p:bldP spid="54" grpId="0" animBg="1"/>
      <p:bldP spid="80" grpId="0" animBg="1"/>
      <p:bldP spid="81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 Reversal – Recursive </a:t>
            </a:r>
            <a:r>
              <a:rPr lang="en-US" dirty="0" err="1" smtClean="0"/>
              <a:t>impl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1200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6400" y="1581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(list)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" y="2741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Changing Links Recursively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5146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25146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25146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25146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14986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3048000" y="28194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88000" y="28172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28000" y="28194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668000" y="28172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76000" y="25301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0" y="29210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04000" y="29210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064000" y="29210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042400" y="29210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250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24124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2819400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1422400" y="4749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6705600" y="4749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4064000" y="4749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9347200" y="4763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422400" y="51717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962400" y="51717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705600" y="5156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47200" y="51717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250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10871200" y="5052483"/>
            <a:ext cx="7112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11175471" y="54604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812800" y="5054600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0" y="4851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10769600" y="58674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85" name="Straight Arrow Connector 84"/>
          <p:cNvCxnSpPr/>
          <p:nvPr/>
        </p:nvCxnSpPr>
        <p:spPr>
          <a:xfrm rot="10800000">
            <a:off x="8229600" y="5052483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5588000" y="5054600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>
            <a:off x="2946400" y="5054600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11200" y="904557"/>
            <a:ext cx="14224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Input: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711200" y="3632200"/>
            <a:ext cx="14224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14400" y="19050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769600" y="54610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52800" y="1092200"/>
            <a:ext cx="5486400" cy="1231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2400" b="1" dirty="0" smtClean="0"/>
              <a:t>Either </a:t>
            </a:r>
          </a:p>
          <a:p>
            <a:r>
              <a:rPr lang="en-US" sz="2400" b="1" dirty="0" smtClean="0"/>
              <a:t>i)</a:t>
            </a:r>
            <a:r>
              <a:rPr lang="en-US" sz="2400" dirty="0" smtClean="0"/>
              <a:t>  Return new head or  </a:t>
            </a:r>
          </a:p>
          <a:p>
            <a:r>
              <a:rPr lang="en-US" sz="2400" b="1" dirty="0" smtClean="0"/>
              <a:t>ii)</a:t>
            </a:r>
            <a:r>
              <a:rPr lang="en-US" sz="2400" dirty="0" smtClean="0"/>
              <a:t> Take head as reference and modify it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N</a:t>
            </a:r>
            <a:r>
              <a:rPr lang="en-US" b="1" baseline="30000" dirty="0" smtClean="0"/>
              <a:t>th</a:t>
            </a:r>
            <a:r>
              <a:rPr lang="en-US" b="1" dirty="0" smtClean="0"/>
              <a:t> </a:t>
            </a:r>
            <a:r>
              <a:rPr lang="en-US" dirty="0" smtClean="0"/>
              <a:t>element from the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25176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N</a:t>
            </a:r>
            <a:r>
              <a:rPr lang="en-US" sz="3200" b="1" baseline="30000" dirty="0" smtClean="0"/>
              <a:t>th  </a:t>
            </a:r>
            <a:r>
              <a:rPr lang="en-US" sz="3200" b="1" dirty="0" smtClean="0"/>
              <a:t>element  from the end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700" dirty="0" smtClean="0"/>
              <a:t>Given a linked list , find the N</a:t>
            </a:r>
            <a:r>
              <a:rPr lang="en-US" sz="2700" baseline="30000" dirty="0" smtClean="0"/>
              <a:t>th</a:t>
            </a:r>
            <a:r>
              <a:rPr lang="en-US" sz="2700" dirty="0" smtClean="0"/>
              <a:t> element from the end</a:t>
            </a:r>
            <a:endParaRPr 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514600"/>
            <a:ext cx="29464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b="1" dirty="0" smtClean="0"/>
              <a:t>Example: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225800"/>
            <a:ext cx="51816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LL = 10-&gt;2-&gt;7-&gt;6-&gt;9-&gt;4-&gt;3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038600"/>
            <a:ext cx="19304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N = 5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336800" y="3225800"/>
            <a:ext cx="406400" cy="508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4749800"/>
            <a:ext cx="19304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Output: 7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3439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N </a:t>
            </a:r>
            <a:r>
              <a:rPr lang="en-US" sz="3200" b="1" baseline="30000" dirty="0" err="1" smtClean="0"/>
              <a:t>th</a:t>
            </a:r>
            <a:r>
              <a:rPr lang="en-US" sz="3200" b="1" baseline="30000" dirty="0" smtClean="0"/>
              <a:t> </a:t>
            </a:r>
            <a:r>
              <a:rPr lang="en-US" sz="3200" b="1" dirty="0" smtClean="0"/>
              <a:t>element from the end- Solution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Brute force:      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One traversal to find the length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Second traversal till (length-n)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Optimal ?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One traversal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How ??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122572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326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N </a:t>
            </a:r>
            <a:r>
              <a:rPr lang="en-US" sz="3200" b="1" baseline="30000" dirty="0" err="1" smtClean="0"/>
              <a:t>th</a:t>
            </a:r>
            <a:r>
              <a:rPr lang="en-US" sz="3200" b="1" baseline="30000" dirty="0" smtClean="0"/>
              <a:t> </a:t>
            </a:r>
            <a:r>
              <a:rPr lang="en-US" sz="3200" b="1" dirty="0" smtClean="0"/>
              <a:t>element from the end – Logic Demo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080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0104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9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48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33600" y="2934547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848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592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7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6360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2616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43200" y="16002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32387" y="20221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30400" y="16157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25600" y="3223683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76800" y="3225800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02400" y="3225800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753600" y="3225800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64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320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576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832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08800" y="3342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5344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1600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46400" y="1600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16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*fast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153459" y="42915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128000" y="3225800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51200" y="3327400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8534400" y="1803400"/>
            <a:ext cx="1117600" cy="5080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 smtClean="0"/>
              <a:t>N = 5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1238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3334 0 " pathEditMode="relative" ptsTypes="AA">
                                      <p:cBhvr>
                                        <p:cTn id="1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3334 0 " pathEditMode="relative" ptsTypes="AA">
                                      <p:cBhvr>
                                        <p:cTn id="1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4" grpId="0"/>
      <p:bldP spid="35" grpId="0" animBg="1"/>
      <p:bldP spid="35" grpId="1" animBg="1"/>
      <p:bldP spid="41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N </a:t>
            </a:r>
            <a:r>
              <a:rPr lang="en-US" sz="3200" b="1" baseline="30000" dirty="0" err="1" smtClean="0"/>
              <a:t>th</a:t>
            </a:r>
            <a:r>
              <a:rPr lang="en-US" sz="3200" b="1" baseline="30000" dirty="0" smtClean="0"/>
              <a:t> </a:t>
            </a:r>
            <a:r>
              <a:rPr lang="en-US" sz="3200" b="1" dirty="0" smtClean="0"/>
              <a:t>element from the end – Logic Demo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080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0104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9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48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33600" y="2934547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848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592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7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6360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2616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43200" y="16002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32387" y="20221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30400" y="16157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25600" y="3223683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76800" y="3225800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02400" y="3225800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753600" y="3225800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64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320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576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832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08800" y="3342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5344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1600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46400" y="1600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6040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*fast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6655859" y="42915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128000" y="3225800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51200" y="3327400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8534400" y="1803400"/>
            <a:ext cx="1117600" cy="5080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 smtClean="0"/>
              <a:t>N = 5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16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*slow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153459" y="42915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295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N </a:t>
            </a:r>
            <a:r>
              <a:rPr lang="en-US" sz="3200" b="1" baseline="30000" dirty="0" err="1" smtClean="0"/>
              <a:t>th</a:t>
            </a:r>
            <a:r>
              <a:rPr lang="en-US" sz="3200" b="1" baseline="30000" dirty="0" smtClean="0"/>
              <a:t> </a:t>
            </a:r>
            <a:r>
              <a:rPr lang="en-US" sz="3200" b="1" dirty="0" smtClean="0"/>
              <a:t>element from the end – Logic Demo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080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0104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9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48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33600" y="2934547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848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592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7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6360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2616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43200" y="16002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32387" y="20221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30400" y="16157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25600" y="3223683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76800" y="3225800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02400" y="3225800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753600" y="3225800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64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320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576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832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08800" y="3342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5344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1600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46400" y="1600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6040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*fast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6655859" y="42915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16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*slow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rot="5400000" flipH="1" flipV="1">
            <a:off x="153459" y="42915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128000" y="3225800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51200" y="3327400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8534400" y="1803400"/>
            <a:ext cx="1117600" cy="5080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 smtClean="0"/>
              <a:t>N = 5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1182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" pathEditMode="relative" ptsTypes="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" pathEditMode="relative" ptsTypes="AA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" pathEditMode="relative" ptsTypes="AA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" pathEditMode="relative" ptsTypes="AA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N </a:t>
            </a:r>
            <a:r>
              <a:rPr lang="en-US" sz="3200" b="1" baseline="30000" dirty="0" err="1" smtClean="0"/>
              <a:t>th</a:t>
            </a:r>
            <a:r>
              <a:rPr lang="en-US" sz="3200" b="1" baseline="30000" dirty="0" smtClean="0"/>
              <a:t> </a:t>
            </a:r>
            <a:r>
              <a:rPr lang="en-US" sz="3200" b="1" dirty="0" smtClean="0"/>
              <a:t>element from the end – Logic Demo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080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0104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9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48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33600" y="2934547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848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592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7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6360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261600" y="2921000"/>
          <a:ext cx="111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43200" y="16002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32387" y="20221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30400" y="16157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25600" y="3223683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76800" y="3225800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02400" y="3225800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753600" y="3225800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64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320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576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832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08800" y="3342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5344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1600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46400" y="1600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1280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*fast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8179859" y="42915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256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*slow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rot="5400000" flipH="1" flipV="1">
            <a:off x="1677459" y="42915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128000" y="3225800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51200" y="3327400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8534400" y="1803400"/>
            <a:ext cx="1117600" cy="5080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 smtClean="0"/>
              <a:t>N = 5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6781800" y="5867400"/>
            <a:ext cx="2540000" cy="711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100" dirty="0" smtClean="0"/>
              <a:t>Fast reaches tail element</a:t>
            </a:r>
            <a:endParaRPr lang="en-US" sz="1500" dirty="0" smtClean="0"/>
          </a:p>
        </p:txBody>
      </p:sp>
      <p:sp>
        <p:nvSpPr>
          <p:cNvPr id="33" name="Rectangular Callout 32"/>
          <p:cNvSpPr/>
          <p:nvPr/>
        </p:nvSpPr>
        <p:spPr>
          <a:xfrm>
            <a:off x="533400" y="5867400"/>
            <a:ext cx="5384800" cy="711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100" dirty="0" smtClean="0"/>
              <a:t>Slow will be at Nth from last !!!</a:t>
            </a:r>
            <a:endParaRPr lang="en-US" sz="1500" dirty="0" smtClean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3474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334 0 " pathEditMode="relative" ptsTypes="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334 0 " pathEditMode="relative" ptsTypes="AA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334 0 " pathEditMode="relative" ptsTypes="AA">
                                      <p:cBhvr>
                                        <p:cTn id="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334 0 " pathEditMode="relative" ptsTypes="AA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2" grpId="0" animBg="1"/>
      <p:bldP spid="3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Middle element of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69880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Middle element  of Linked List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03400"/>
            <a:ext cx="29464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b="1" dirty="0" smtClean="0"/>
              <a:t>Example: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514600"/>
            <a:ext cx="51816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LL = 1-&gt;2-&gt;3-&gt;4-&gt;5-&gt;6-&gt;7 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641600" y="2514600"/>
            <a:ext cx="406400" cy="508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3530600"/>
            <a:ext cx="19304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Output: 4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1002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1200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3122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6400" y="1581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(list)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Middle element  of Linked List - Solution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Brute force:      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One traversal to find the length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Second traversal till (length/2)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Optimal ?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One traversal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How ??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7783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Middle element  of Linked List 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9906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00" y="10061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256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64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320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250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576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848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350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120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392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450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6680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0" y="9906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1600" y="56642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*fast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153459" y="51043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0320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7592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486400" y="3747347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7213600" y="3747347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8940800" y="3747347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106680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7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33528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800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8072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5344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02616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1600" y="21082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*slow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16200000" flipH="1">
            <a:off x="204259" y="3224742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9158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4" grpId="0"/>
      <p:bldP spid="35" grpId="0" animBg="1"/>
      <p:bldP spid="51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Middle element  of Linked List 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9906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00" y="10061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256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0" y="9906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1600" y="56642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*fast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153459" y="51043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0320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7592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486400" y="3747347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7213600" y="3747347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8940800" y="3747347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106680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7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33528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800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8072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5344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02616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1600" y="21082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*slow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16200000" flipH="1">
            <a:off x="204259" y="3224742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64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320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250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6576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848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350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120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8392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450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6680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7883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67 0 " pathEditMode="relative" ptsTypes="AA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67 0 " pathEditMode="relative" ptsTypes="AA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334 0 " pathEditMode="relative" ptsTypes="AA">
                                      <p:cBhvr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334 0 " pathEditMode="relative" ptsTypes="AA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1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Middle element  of Linked List 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9906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00" y="10061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256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0" y="9906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352800" y="56642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*fast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3404659" y="51043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0320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7592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486400" y="3747347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7213600" y="3747347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8940800" y="3747347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106680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7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33528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800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8072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5344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02616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727200" y="21082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*slow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16200000" flipH="1">
            <a:off x="1829859" y="3224742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64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320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250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6576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848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350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120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8392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450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6680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124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167 0 " pathEditMode="relative" ptsTypes="AA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167 0 " pathEditMode="relative" ptsTypes="AA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334 0 " pathEditMode="relative" ptsTypes="AA">
                                      <p:cBhvr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334 0 " pathEditMode="relative" ptsTypes="AA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1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Middle element  of Linked List 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9906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00" y="10061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256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0" y="9906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908800" y="56642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*fast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6960659" y="51043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0320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7592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486400" y="3747347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7213600" y="3747347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8940800" y="3747347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106680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7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33528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800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8072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5344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0261600" y="403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352800" y="21082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*slow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16200000" flipH="1">
            <a:off x="3455459" y="3224742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64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320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250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6576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848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350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120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8392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450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6680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54" name="Rectangular Callout 53"/>
          <p:cNvSpPr/>
          <p:nvPr/>
        </p:nvSpPr>
        <p:spPr>
          <a:xfrm>
            <a:off x="2895600" y="5334000"/>
            <a:ext cx="2540000" cy="711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100" dirty="0" smtClean="0"/>
              <a:t>Fast reaches tail element</a:t>
            </a:r>
            <a:endParaRPr lang="en-US" sz="1500" dirty="0" smtClean="0"/>
          </a:p>
        </p:txBody>
      </p:sp>
      <p:sp>
        <p:nvSpPr>
          <p:cNvPr id="55" name="Rectangular Callout 54"/>
          <p:cNvSpPr/>
          <p:nvPr/>
        </p:nvSpPr>
        <p:spPr>
          <a:xfrm>
            <a:off x="6324600" y="1295400"/>
            <a:ext cx="5384800" cy="711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100" dirty="0" smtClean="0"/>
              <a:t>Slow will be at Middle element !!!</a:t>
            </a:r>
            <a:endParaRPr lang="en-US" sz="1500" dirty="0" smtClean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9902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167 0 " pathEditMode="relative" ptsTypes="AA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167 0 " pathEditMode="relative" ptsTypes="AA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334 0 " pathEditMode="relative" ptsTypes="AA">
                                      <p:cBhvr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334 0 " pathEditMode="relative" ptsTypes="AA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4" grpId="0" animBg="1"/>
      <p:bldP spid="5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 - Adding Numbers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7934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- Adding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+mj-lt"/>
              </a:rPr>
              <a:t>Number represented in Linked list</a:t>
            </a:r>
          </a:p>
          <a:p>
            <a:pPr lvl="1"/>
            <a:r>
              <a:rPr lang="en-US" sz="2400" dirty="0" smtClean="0">
                <a:latin typeface="+mj-lt"/>
              </a:rPr>
              <a:t>Example: 563 as 5-&gt;6-&gt;3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Add two such numbers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Save the output in third linked list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Example:</a:t>
            </a:r>
          </a:p>
          <a:p>
            <a:pPr lvl="1"/>
            <a:r>
              <a:rPr lang="en-US" sz="2400" dirty="0" smtClean="0">
                <a:latin typeface="+mj-lt"/>
              </a:rPr>
              <a:t>Input:</a:t>
            </a:r>
          </a:p>
          <a:p>
            <a:pPr lvl="2"/>
            <a:r>
              <a:rPr lang="en-US" dirty="0" smtClean="0">
                <a:latin typeface="+mj-lt"/>
              </a:rPr>
              <a:t>5-&gt;6-&gt;3</a:t>
            </a:r>
          </a:p>
          <a:p>
            <a:pPr lvl="2"/>
            <a:r>
              <a:rPr lang="en-US" dirty="0" smtClean="0">
                <a:latin typeface="+mj-lt"/>
              </a:rPr>
              <a:t>4-&gt;1</a:t>
            </a:r>
          </a:p>
          <a:p>
            <a:pPr lvl="1"/>
            <a:r>
              <a:rPr lang="en-US" sz="2400" dirty="0" smtClean="0">
                <a:latin typeface="+mj-lt"/>
              </a:rPr>
              <a:t>Output:</a:t>
            </a:r>
          </a:p>
          <a:p>
            <a:pPr lvl="2"/>
            <a:r>
              <a:rPr lang="en-US" dirty="0" smtClean="0">
                <a:latin typeface="+mj-lt"/>
              </a:rPr>
              <a:t>6-&gt;0-&gt;4 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9469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900" dirty="0" smtClean="0"/>
              <a:t>Addition has to be performed from the Least Significant Digit. </a:t>
            </a:r>
          </a:p>
          <a:p>
            <a:endParaRPr lang="en-US" sz="1900" dirty="0" smtClean="0"/>
          </a:p>
          <a:p>
            <a:r>
              <a:rPr lang="en-US" sz="1900" dirty="0" smtClean="0"/>
              <a:t>In Linked list, traversing from the end is time intensive.</a:t>
            </a:r>
          </a:p>
          <a:p>
            <a:endParaRPr lang="en-US" sz="1900" dirty="0" smtClean="0"/>
          </a:p>
          <a:p>
            <a:r>
              <a:rPr lang="en-US" sz="1900" dirty="0" smtClean="0"/>
              <a:t>Brute Force</a:t>
            </a:r>
          </a:p>
          <a:p>
            <a:pPr lvl="1"/>
            <a:r>
              <a:rPr lang="en-US" sz="1900" dirty="0" smtClean="0"/>
              <a:t>Go to tail element of list 1 and tail element of list 2</a:t>
            </a:r>
          </a:p>
          <a:p>
            <a:pPr lvl="1"/>
            <a:r>
              <a:rPr lang="en-US" sz="1900" dirty="0" smtClean="0"/>
              <a:t>Add and insert in a new list</a:t>
            </a:r>
          </a:p>
          <a:p>
            <a:pPr lvl="1"/>
            <a:r>
              <a:rPr lang="en-US" sz="1900" dirty="0" smtClean="0"/>
              <a:t>Go to (tail-1)</a:t>
            </a:r>
            <a:r>
              <a:rPr lang="en-US" sz="1900" dirty="0" err="1" smtClean="0"/>
              <a:t>th</a:t>
            </a:r>
            <a:r>
              <a:rPr lang="en-US" sz="1900" dirty="0" smtClean="0"/>
              <a:t> element in both list</a:t>
            </a:r>
          </a:p>
          <a:p>
            <a:pPr lvl="1"/>
            <a:r>
              <a:rPr lang="en-US" sz="1900" dirty="0" smtClean="0"/>
              <a:t>Add and insert in the new list</a:t>
            </a:r>
          </a:p>
          <a:p>
            <a:pPr lvl="1"/>
            <a:r>
              <a:rPr lang="en-US" sz="1900" dirty="0" smtClean="0"/>
              <a:t>Repeat the above steps till reaching head nodes</a:t>
            </a:r>
          </a:p>
          <a:p>
            <a:pPr lvl="1"/>
            <a:endParaRPr lang="en-US" sz="1900" dirty="0" smtClean="0"/>
          </a:p>
          <a:p>
            <a:r>
              <a:rPr lang="en-US" sz="1900" dirty="0" smtClean="0"/>
              <a:t>Optimal ?</a:t>
            </a:r>
          </a:p>
          <a:p>
            <a:pPr lvl="1"/>
            <a:r>
              <a:rPr lang="en-US" sz="1900" dirty="0" smtClean="0"/>
              <a:t>Modify the data such that traversal is from the beginning</a:t>
            </a:r>
          </a:p>
          <a:p>
            <a:pPr lvl="1"/>
            <a:r>
              <a:rPr lang="en-US" sz="1900" dirty="0" smtClean="0"/>
              <a:t>Got it??</a:t>
            </a:r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0780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300" dirty="0" smtClean="0"/>
              <a:t>Optimal Solution</a:t>
            </a:r>
            <a:br>
              <a:rPr lang="en-US" sz="4300" dirty="0" smtClean="0"/>
            </a:br>
            <a:r>
              <a:rPr lang="en-US" sz="4300" dirty="0"/>
              <a:t>5-&gt;6-&gt;</a:t>
            </a:r>
            <a:r>
              <a:rPr lang="en-US" sz="4300" dirty="0" smtClean="0"/>
              <a:t>3     +     4-&gt;1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Reverse list 1 L1R</a:t>
            </a:r>
          </a:p>
          <a:p>
            <a:r>
              <a:rPr lang="en-US" sz="2100" dirty="0" smtClean="0"/>
              <a:t>Reverse list 2 L2R</a:t>
            </a:r>
          </a:p>
          <a:p>
            <a:endParaRPr lang="en-US" sz="2100" dirty="0" smtClean="0"/>
          </a:p>
          <a:p>
            <a:r>
              <a:rPr lang="en-US" sz="2100" dirty="0" smtClean="0"/>
              <a:t>Traversing from the beginning, add digits</a:t>
            </a:r>
          </a:p>
          <a:p>
            <a:r>
              <a:rPr lang="en-US" sz="2100" dirty="0" smtClean="0"/>
              <a:t>Append the sum in result linked list L3</a:t>
            </a:r>
          </a:p>
          <a:p>
            <a:endParaRPr lang="en-US" sz="2100" dirty="0" smtClean="0"/>
          </a:p>
          <a:p>
            <a:r>
              <a:rPr lang="en-US" sz="2100" dirty="0" smtClean="0"/>
              <a:t>Reverse L3R</a:t>
            </a:r>
          </a:p>
          <a:p>
            <a:endParaRPr lang="en-US" sz="2100" dirty="0" smtClean="0"/>
          </a:p>
          <a:p>
            <a:r>
              <a:rPr lang="en-US" sz="2100" dirty="0" smtClean="0"/>
              <a:t>Done ?</a:t>
            </a:r>
          </a:p>
          <a:p>
            <a:pPr lvl="1"/>
            <a:r>
              <a:rPr lang="en-US" sz="2100" dirty="0" smtClean="0"/>
              <a:t>Reverse L1 and L2 again</a:t>
            </a:r>
          </a:p>
          <a:p>
            <a:endParaRPr lang="en-US" sz="2100" dirty="0" smtClean="0"/>
          </a:p>
          <a:p>
            <a:endParaRPr lang="en-US" sz="21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3-&gt;6-&gt;5</a:t>
            </a:r>
          </a:p>
          <a:p>
            <a:endParaRPr lang="en-US" sz="2100" dirty="0" smtClean="0"/>
          </a:p>
          <a:p>
            <a:r>
              <a:rPr lang="en-US" sz="2100" dirty="0" smtClean="0"/>
              <a:t>1-&gt;4</a:t>
            </a:r>
          </a:p>
          <a:p>
            <a:endParaRPr lang="en-US" sz="2100" dirty="0" smtClean="0"/>
          </a:p>
          <a:p>
            <a:r>
              <a:rPr lang="en-US" sz="2100" dirty="0" smtClean="0"/>
              <a:t>4</a:t>
            </a:r>
          </a:p>
          <a:p>
            <a:r>
              <a:rPr lang="en-US" sz="2100" dirty="0" smtClean="0"/>
              <a:t>4 -&gt; 0</a:t>
            </a:r>
          </a:p>
          <a:p>
            <a:r>
              <a:rPr lang="en-US" sz="2100" dirty="0" smtClean="0"/>
              <a:t>4 -&gt; 0 -&gt; 6</a:t>
            </a:r>
          </a:p>
          <a:p>
            <a:endParaRPr lang="en-US" sz="2100" dirty="0" smtClean="0"/>
          </a:p>
          <a:p>
            <a:r>
              <a:rPr lang="en-US" sz="2100" dirty="0" smtClean="0"/>
              <a:t>6 -&gt; 0 -&gt; 4</a:t>
            </a:r>
          </a:p>
          <a:p>
            <a:endParaRPr lang="en-US" sz="2100" dirty="0" smtClean="0"/>
          </a:p>
          <a:p>
            <a:r>
              <a:rPr lang="en-US" sz="2100" dirty="0" smtClean="0"/>
              <a:t>5-&gt;6-&gt;3</a:t>
            </a:r>
          </a:p>
          <a:p>
            <a:r>
              <a:rPr lang="en-US" sz="2100" dirty="0" smtClean="0"/>
              <a:t>4-&gt;1</a:t>
            </a:r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1766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Loop in a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1856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1200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3122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6400" y="1581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(list)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Finding Loop in a Linked List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2616200"/>
            <a:ext cx="711200" cy="4001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1600" y="2616200"/>
            <a:ext cx="711200" cy="4001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59200" y="2631757"/>
            <a:ext cx="711200" cy="4001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76800" y="2616200"/>
            <a:ext cx="711200" cy="4001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94400" y="2616200"/>
            <a:ext cx="711200" cy="4001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5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9" idx="3"/>
            <a:endCxn id="10" idx="1"/>
          </p:cNvCxnSpPr>
          <p:nvPr/>
        </p:nvCxnSpPr>
        <p:spPr>
          <a:xfrm>
            <a:off x="2235200" y="2816253"/>
            <a:ext cx="406400" cy="1588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52800" y="2918883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70400" y="29210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17600" y="1498600"/>
            <a:ext cx="2235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6000" y="4445000"/>
            <a:ext cx="2235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Output: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1727200" y="5156200"/>
            <a:ext cx="711200" cy="4001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44800" y="5156200"/>
            <a:ext cx="711200" cy="4001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62400" y="5171757"/>
            <a:ext cx="711200" cy="4001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080000" y="5156200"/>
            <a:ext cx="711200" cy="4001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197600" y="5156200"/>
            <a:ext cx="711200" cy="4001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5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49" idx="3"/>
            <a:endCxn id="50" idx="1"/>
          </p:cNvCxnSpPr>
          <p:nvPr/>
        </p:nvCxnSpPr>
        <p:spPr>
          <a:xfrm>
            <a:off x="2438400" y="5356253"/>
            <a:ext cx="406400" cy="1588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556000" y="5458883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673600" y="54610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994400" y="4648200"/>
            <a:ext cx="812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588000" y="29210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791200" y="54610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6146800" y="2462741"/>
            <a:ext cx="305859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946400" y="2311400"/>
            <a:ext cx="3353859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2795059" y="2462742"/>
            <a:ext cx="3048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 flipH="1" flipV="1">
            <a:off x="6350000" y="5002741"/>
            <a:ext cx="305859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149600" y="4851400"/>
            <a:ext cx="3353859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>
            <a:off x="2998259" y="5002742"/>
            <a:ext cx="3048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0760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7" grpId="0" animBg="1"/>
      <p:bldP spid="18" grpId="0" animBg="1"/>
      <p:bldP spid="46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63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Finding Loop in a Linked List - Solution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Brute force:      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Traverse  and store the address in array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Check any current address points to the previous  address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Extra space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Optimal ?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One traversal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How ??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7549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     Finding Loop in a Linked List – Logic Demo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192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9906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00" y="10061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176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54400" y="41557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250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280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350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4648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25600" y="9906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727200" y="45466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*fast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560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8928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8229600" y="3747347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05664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4876800" y="40386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727200" y="2819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*slow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40000" y="40386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213600" y="40386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0"/>
          </p:cNvCxnSpPr>
          <p:nvPr/>
        </p:nvCxnSpPr>
        <p:spPr>
          <a:xfrm rot="5400000" flipH="1" flipV="1">
            <a:off x="2286000" y="4394200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2287059" y="3580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550400" y="40386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 flipH="1" flipV="1">
            <a:off x="11124141" y="3581400"/>
            <a:ext cx="305859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759200" y="3429000"/>
            <a:ext cx="7518400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3606800" y="3581400"/>
            <a:ext cx="3048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7200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  <p:bldP spid="25" grpId="0"/>
      <p:bldP spid="26" grpId="0"/>
      <p:bldP spid="27" grpId="0"/>
      <p:bldP spid="29" grpId="0"/>
      <p:bldP spid="34" grpId="0"/>
      <p:bldP spid="35" grpId="0" animBg="1"/>
      <p:bldP spid="51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   Finding Loop in a Linked List – Logic Demo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192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9906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00" y="10061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176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54400" y="41557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250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280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350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4648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25600" y="9906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727200" y="45466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*fast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560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8928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8229600" y="3747347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05664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4876800" y="40386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727200" y="2819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*slow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40000" y="40386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213600" y="40386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0"/>
          </p:cNvCxnSpPr>
          <p:nvPr/>
        </p:nvCxnSpPr>
        <p:spPr>
          <a:xfrm rot="5400000" flipH="1" flipV="1">
            <a:off x="2286000" y="4394200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2287059" y="3580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550400" y="40386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 flipH="1" flipV="1">
            <a:off x="11124141" y="3581400"/>
            <a:ext cx="305859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759200" y="3429000"/>
            <a:ext cx="7518400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3606800" y="3581400"/>
            <a:ext cx="3048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6935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667 0 " pathEditMode="relative" ptsTypes="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667 0 " pathEditMode="relative" ptsTypes="AA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5833 0 " pathEditMode="relative" ptsTypes="AA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5833 0 " pathEditMode="relative" ptsTypes="AA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1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  Finding Loop in a Linked List – Logic Demo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192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9906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00" y="10061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176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54400" y="41557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250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280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350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4648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25600" y="9906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96000" y="45466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*fast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560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8928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8229600" y="3747347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05664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4876800" y="40386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759200" y="2819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*slow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40000" y="40386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213600" y="40386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0"/>
          </p:cNvCxnSpPr>
          <p:nvPr/>
        </p:nvCxnSpPr>
        <p:spPr>
          <a:xfrm rot="5400000" flipH="1" flipV="1">
            <a:off x="6654800" y="4394200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19059" y="3580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550400" y="40386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 flipH="1" flipV="1">
            <a:off x="11124141" y="3581400"/>
            <a:ext cx="305859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759200" y="3429000"/>
            <a:ext cx="7518400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3606800" y="3581400"/>
            <a:ext cx="3048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6212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667 0 " pathEditMode="relative" ptsTypes="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667 0 " pathEditMode="relative" ptsTypes="AA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5833 0 " pathEditMode="relative" ptsTypes="AA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5833 0 " pathEditMode="relative" ptsTypes="AA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1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   Finding Loop in a Linked List – Logic Demo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192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9906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00" y="10061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176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54400" y="41557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250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280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350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464800" y="41402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25600" y="9906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464800" y="45466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*fast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560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8928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8229600" y="3747347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0566400" y="3733800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4876800" y="40386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791200" y="2819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*slow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40000" y="40386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213600" y="40386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0"/>
          </p:cNvCxnSpPr>
          <p:nvPr/>
        </p:nvCxnSpPr>
        <p:spPr>
          <a:xfrm rot="5400000" flipH="1" flipV="1">
            <a:off x="11023600" y="4394200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6351059" y="3580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550400" y="40386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 flipH="1" flipV="1">
            <a:off x="11124141" y="3581400"/>
            <a:ext cx="305859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759200" y="3429000"/>
            <a:ext cx="7518400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3606800" y="3581400"/>
            <a:ext cx="3048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27"/>
          <p:cNvSpPr/>
          <p:nvPr/>
        </p:nvSpPr>
        <p:spPr>
          <a:xfrm>
            <a:off x="473389" y="4851400"/>
            <a:ext cx="3657600" cy="711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100" dirty="0" smtClean="0"/>
              <a:t>fast-&gt;next == slow</a:t>
            </a:r>
          </a:p>
          <a:p>
            <a:pPr algn="ctr"/>
            <a:r>
              <a:rPr lang="en-US" sz="2100" dirty="0" smtClean="0"/>
              <a:t>Loop </a:t>
            </a:r>
            <a:r>
              <a:rPr lang="en-US" sz="2100" dirty="0" err="1" smtClean="0"/>
              <a:t>Loop</a:t>
            </a:r>
            <a:r>
              <a:rPr lang="en-US" sz="2100" dirty="0" smtClean="0"/>
              <a:t> Loop!!!</a:t>
            </a:r>
            <a:endParaRPr lang="en-US" sz="1500" dirty="0" smtClean="0"/>
          </a:p>
        </p:txBody>
      </p:sp>
      <p:sp>
        <p:nvSpPr>
          <p:cNvPr id="36" name="Rectangular Callout 35"/>
          <p:cNvSpPr/>
          <p:nvPr/>
        </p:nvSpPr>
        <p:spPr>
          <a:xfrm>
            <a:off x="459991" y="5765800"/>
            <a:ext cx="3657600" cy="711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100" dirty="0" smtClean="0"/>
              <a:t>Any other case possible?</a:t>
            </a:r>
          </a:p>
          <a:p>
            <a:pPr algn="ctr"/>
            <a:r>
              <a:rPr lang="en-US" sz="2100" dirty="0" smtClean="0"/>
              <a:t>fast == slow as well.</a:t>
            </a:r>
            <a:endParaRPr lang="en-US" sz="1500" dirty="0" smtClean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9225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834 0 " pathEditMode="relative" ptsTypes="AA">
                                      <p:cBhvr>
                                        <p:cTn id="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834 0 " pathEditMode="relative" ptsTypes="AA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5 0 " pathEditMode="relative" ptsTypes="AA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5 0 " pathEditMode="relative" ptsTypes="AA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1" grpId="0" animBg="1"/>
      <p:bldP spid="28" grpId="0" animBg="1"/>
      <p:bldP spid="36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Deleting a node without access to previous node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Most asked question in interviews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7437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Given: Pointer to node to be deleted</a:t>
            </a:r>
          </a:p>
          <a:p>
            <a:r>
              <a:rPr lang="en-US" sz="2400" dirty="0" smtClean="0"/>
              <a:t>Do not have access to previous node</a:t>
            </a:r>
          </a:p>
          <a:p>
            <a:endParaRPr lang="en-US" sz="2400" dirty="0"/>
          </a:p>
          <a:p>
            <a:r>
              <a:rPr lang="en-US" sz="2400" dirty="0" smtClean="0"/>
              <a:t>How?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89680312"/>
              </p:ext>
            </p:extLst>
          </p:nvPr>
        </p:nvGraphicFramePr>
        <p:xfrm>
          <a:off x="304800" y="3952558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625600" y="4257358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6400" y="435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32000" y="435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250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435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84800" y="435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350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12000" y="435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39200" y="435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450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0" y="435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94515" y="59690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5146373" y="54091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8112489"/>
              </p:ext>
            </p:extLst>
          </p:nvPr>
        </p:nvGraphicFramePr>
        <p:xfrm>
          <a:off x="2032000" y="3952558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8322566"/>
              </p:ext>
            </p:extLst>
          </p:nvPr>
        </p:nvGraphicFramePr>
        <p:xfrm>
          <a:off x="3759200" y="3952558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1792279"/>
              </p:ext>
            </p:extLst>
          </p:nvPr>
        </p:nvGraphicFramePr>
        <p:xfrm>
          <a:off x="5486400" y="3966104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7842798"/>
              </p:ext>
            </p:extLst>
          </p:nvPr>
        </p:nvGraphicFramePr>
        <p:xfrm>
          <a:off x="7213600" y="3966104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9051200"/>
              </p:ext>
            </p:extLst>
          </p:nvPr>
        </p:nvGraphicFramePr>
        <p:xfrm>
          <a:off x="8940800" y="3966104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6196828"/>
              </p:ext>
            </p:extLst>
          </p:nvPr>
        </p:nvGraphicFramePr>
        <p:xfrm>
          <a:off x="10668000" y="3952558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7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3352800" y="4257358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80000" y="4257358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807200" y="4257358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534400" y="4257358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261600" y="4257358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ular Callout 25"/>
          <p:cNvSpPr/>
          <p:nvPr/>
        </p:nvSpPr>
        <p:spPr>
          <a:xfrm>
            <a:off x="5943600" y="1498600"/>
            <a:ext cx="1727200" cy="1625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100" dirty="0" smtClean="0"/>
              <a:t>Copy next node’s data to node</a:t>
            </a:r>
            <a:endParaRPr lang="en-US" sz="1500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5509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Given: Pointer to node to be deleted</a:t>
            </a:r>
          </a:p>
          <a:p>
            <a:r>
              <a:rPr lang="en-US" sz="2400" dirty="0" smtClean="0"/>
              <a:t>Do not have access to previous node</a:t>
            </a:r>
          </a:p>
          <a:p>
            <a:endParaRPr lang="en-US" sz="2400" dirty="0"/>
          </a:p>
          <a:p>
            <a:r>
              <a:rPr lang="en-US" sz="2400" dirty="0" smtClean="0"/>
              <a:t>How?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80566920"/>
              </p:ext>
            </p:extLst>
          </p:nvPr>
        </p:nvGraphicFramePr>
        <p:xfrm>
          <a:off x="304800" y="3952558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625600" y="4257358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6400" y="435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32000" y="435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250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435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84800" y="435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350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12000" y="435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39200" y="435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450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0" y="435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94515" y="59690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5146373" y="54091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03103333"/>
              </p:ext>
            </p:extLst>
          </p:nvPr>
        </p:nvGraphicFramePr>
        <p:xfrm>
          <a:off x="2032000" y="3952558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3349822"/>
              </p:ext>
            </p:extLst>
          </p:nvPr>
        </p:nvGraphicFramePr>
        <p:xfrm>
          <a:off x="3759200" y="3952558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6434403"/>
              </p:ext>
            </p:extLst>
          </p:nvPr>
        </p:nvGraphicFramePr>
        <p:xfrm>
          <a:off x="5486400" y="3966104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8665028"/>
              </p:ext>
            </p:extLst>
          </p:nvPr>
        </p:nvGraphicFramePr>
        <p:xfrm>
          <a:off x="7213600" y="3966104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6629749"/>
              </p:ext>
            </p:extLst>
          </p:nvPr>
        </p:nvGraphicFramePr>
        <p:xfrm>
          <a:off x="8940800" y="3966104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0879590"/>
              </p:ext>
            </p:extLst>
          </p:nvPr>
        </p:nvGraphicFramePr>
        <p:xfrm>
          <a:off x="10668000" y="3952558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7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3352800" y="4257358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80000" y="4257358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807200" y="4257358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534400" y="4257358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261600" y="4257358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ular Callout 25"/>
          <p:cNvSpPr/>
          <p:nvPr/>
        </p:nvSpPr>
        <p:spPr>
          <a:xfrm>
            <a:off x="5943600" y="1498600"/>
            <a:ext cx="1727200" cy="1625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100" dirty="0" smtClean="0"/>
              <a:t>Copy next node’s data to node</a:t>
            </a:r>
            <a:endParaRPr lang="en-US" sz="1500" dirty="0" smtClean="0"/>
          </a:p>
        </p:txBody>
      </p:sp>
      <p:sp>
        <p:nvSpPr>
          <p:cNvPr id="27" name="Rectangular Callout 26"/>
          <p:cNvSpPr/>
          <p:nvPr/>
        </p:nvSpPr>
        <p:spPr>
          <a:xfrm>
            <a:off x="7924800" y="1498600"/>
            <a:ext cx="4165600" cy="1625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r>
              <a:rPr lang="en-US" sz="2100" dirty="0" smtClean="0"/>
              <a:t>Delete next node</a:t>
            </a:r>
          </a:p>
          <a:p>
            <a:r>
              <a:rPr lang="en-US" sz="2100" dirty="0" smtClean="0"/>
              <a:t>1) </a:t>
            </a:r>
            <a:r>
              <a:rPr lang="en-US" sz="2100" dirty="0" err="1" smtClean="0"/>
              <a:t>tmp</a:t>
            </a:r>
            <a:r>
              <a:rPr lang="en-US" sz="2100" dirty="0" smtClean="0"/>
              <a:t> = node-&gt;link</a:t>
            </a:r>
          </a:p>
          <a:p>
            <a:r>
              <a:rPr lang="en-US" sz="2100" dirty="0"/>
              <a:t>2) node-&gt;link = node-&gt;link-&gt;</a:t>
            </a:r>
            <a:r>
              <a:rPr lang="en-US" sz="2100" dirty="0" smtClean="0"/>
              <a:t>link</a:t>
            </a:r>
          </a:p>
          <a:p>
            <a:endParaRPr lang="en-US" sz="21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7010400" y="59690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7062259" y="54091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861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Given: Pointer to node to be deleted</a:t>
            </a:r>
          </a:p>
          <a:p>
            <a:r>
              <a:rPr lang="en-US" sz="2400" dirty="0" smtClean="0"/>
              <a:t>Do not have access to previous node</a:t>
            </a:r>
          </a:p>
          <a:p>
            <a:endParaRPr lang="en-US" sz="2400" dirty="0"/>
          </a:p>
          <a:p>
            <a:r>
              <a:rPr lang="en-US" sz="2400" dirty="0" smtClean="0"/>
              <a:t>How?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5721264"/>
              </p:ext>
            </p:extLst>
          </p:nvPr>
        </p:nvGraphicFramePr>
        <p:xfrm>
          <a:off x="304800" y="3952558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625600" y="4257358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6400" y="435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32000" y="435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250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435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84800" y="435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350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12000" y="435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39200" y="435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450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0" y="435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94515" y="59690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5146373" y="54091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62762496"/>
              </p:ext>
            </p:extLst>
          </p:nvPr>
        </p:nvGraphicFramePr>
        <p:xfrm>
          <a:off x="2032000" y="3952558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85957458"/>
              </p:ext>
            </p:extLst>
          </p:nvPr>
        </p:nvGraphicFramePr>
        <p:xfrm>
          <a:off x="3759200" y="3952558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6656428"/>
              </p:ext>
            </p:extLst>
          </p:nvPr>
        </p:nvGraphicFramePr>
        <p:xfrm>
          <a:off x="5486400" y="3966104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87091"/>
              </p:ext>
            </p:extLst>
          </p:nvPr>
        </p:nvGraphicFramePr>
        <p:xfrm>
          <a:off x="7213600" y="3966104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74572569"/>
              </p:ext>
            </p:extLst>
          </p:nvPr>
        </p:nvGraphicFramePr>
        <p:xfrm>
          <a:off x="8940800" y="3966104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9257072"/>
              </p:ext>
            </p:extLst>
          </p:nvPr>
        </p:nvGraphicFramePr>
        <p:xfrm>
          <a:off x="10668000" y="3952558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1"/>
                <a:gridCol w="840509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7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3352800" y="4257358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80000" y="4257358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807200" y="3530600"/>
            <a:ext cx="406400" cy="72675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534400" y="4257358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261600" y="4257358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ular Callout 25"/>
          <p:cNvSpPr/>
          <p:nvPr/>
        </p:nvSpPr>
        <p:spPr>
          <a:xfrm>
            <a:off x="5943600" y="1498600"/>
            <a:ext cx="1727200" cy="1625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100" dirty="0" smtClean="0"/>
              <a:t>Copy next node’s data to node</a:t>
            </a:r>
            <a:endParaRPr lang="en-US" sz="1500" dirty="0" smtClean="0"/>
          </a:p>
        </p:txBody>
      </p:sp>
      <p:sp>
        <p:nvSpPr>
          <p:cNvPr id="27" name="Rectangular Callout 26"/>
          <p:cNvSpPr/>
          <p:nvPr/>
        </p:nvSpPr>
        <p:spPr>
          <a:xfrm>
            <a:off x="7924800" y="1498600"/>
            <a:ext cx="4165600" cy="1625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r>
              <a:rPr lang="en-US" sz="2100" dirty="0" smtClean="0"/>
              <a:t>Delete next node</a:t>
            </a:r>
          </a:p>
          <a:p>
            <a:r>
              <a:rPr lang="en-US" sz="2100" dirty="0" smtClean="0"/>
              <a:t>1) </a:t>
            </a:r>
            <a:r>
              <a:rPr lang="en-US" sz="2100" dirty="0" err="1" smtClean="0"/>
              <a:t>tmp</a:t>
            </a:r>
            <a:r>
              <a:rPr lang="en-US" sz="2100" dirty="0" smtClean="0"/>
              <a:t> = node-&gt;link</a:t>
            </a:r>
          </a:p>
          <a:p>
            <a:r>
              <a:rPr lang="en-US" sz="2100" dirty="0" smtClean="0"/>
              <a:t>2) node-&gt;link = node-&gt;link-&gt;link</a:t>
            </a:r>
          </a:p>
          <a:p>
            <a:r>
              <a:rPr lang="en-US" sz="2100" dirty="0" smtClean="0"/>
              <a:t>3) free(temp)</a:t>
            </a:r>
            <a:endParaRPr lang="en-US" sz="15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7010400" y="59690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7062259" y="54091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213600" y="3543087"/>
            <a:ext cx="12192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432800" y="3545205"/>
            <a:ext cx="508000" cy="493396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807200" y="4257358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664309" y="5045250"/>
            <a:ext cx="2891692" cy="729901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100" dirty="0" smtClean="0"/>
              <a:t>One corner case</a:t>
            </a:r>
            <a:endParaRPr lang="en-US" sz="1500" dirty="0" smtClean="0"/>
          </a:p>
        </p:txBody>
      </p:sp>
      <p:sp>
        <p:nvSpPr>
          <p:cNvPr id="35" name="Rectangular Callout 34"/>
          <p:cNvSpPr/>
          <p:nvPr/>
        </p:nvSpPr>
        <p:spPr>
          <a:xfrm>
            <a:off x="880906" y="5239099"/>
            <a:ext cx="2891692" cy="729901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100" dirty="0" smtClean="0"/>
              <a:t>node-to-be-deleted == tail node</a:t>
            </a:r>
            <a:endParaRPr lang="en-US" sz="1500" dirty="0" smtClean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1819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1200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rgbClr val="F69180"/>
                          </a:solidFill>
                        </a:rPr>
                        <a:t>1500</a:t>
                      </a:r>
                      <a:endParaRPr lang="en-US" sz="2000" dirty="0">
                        <a:solidFill>
                          <a:srgbClr val="F6918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69180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rgbClr val="F6918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6918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69180"/>
                          </a:solidFill>
                        </a:rPr>
                        <a:t>3000</a:t>
                      </a:r>
                      <a:endParaRPr lang="en-US" sz="2000" dirty="0">
                        <a:solidFill>
                          <a:srgbClr val="F6918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35814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6400" y="1581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(list)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  <p:sp>
        <p:nvSpPr>
          <p:cNvPr id="19" name="Rectangular Callout 18"/>
          <p:cNvSpPr/>
          <p:nvPr/>
        </p:nvSpPr>
        <p:spPr>
          <a:xfrm>
            <a:off x="3276600" y="1524000"/>
            <a:ext cx="2546555" cy="893885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head</a:t>
            </a:r>
            <a:r>
              <a:rPr lang="en-US" sz="2400" dirty="0" smtClean="0"/>
              <a:t> is still pointing to 1500</a:t>
            </a:r>
            <a:endParaRPr lang="en-US" sz="2400" dirty="0" smtClean="0">
              <a:solidFill>
                <a:schemeClr val="dk1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3962400" y="2819400"/>
            <a:ext cx="2819400" cy="116205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Most dangerous aspect of this is not even deleting </a:t>
            </a:r>
            <a:endParaRPr lang="en-US" sz="2400" dirty="0" smtClean="0">
              <a:solidFill>
                <a:schemeClr val="dk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4800600" y="4419600"/>
            <a:ext cx="2364658" cy="715108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Guess What???</a:t>
            </a:r>
            <a:endParaRPr lang="en-US" sz="2400" dirty="0" smtClean="0">
              <a:solidFill>
                <a:schemeClr val="dk1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5486400" y="5486400"/>
            <a:ext cx="2819400" cy="116205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head</a:t>
            </a:r>
            <a:r>
              <a:rPr lang="en-US" sz="2400" dirty="0" smtClean="0"/>
              <a:t> is pointing to freed element !!!</a:t>
            </a:r>
            <a:endParaRPr lang="en-US" sz="2400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 Two Sorted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Merge Two Sorted Linked List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45267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 algn="just">
              <a:lnSpc>
                <a:spcPct val="150000"/>
              </a:lnSpc>
              <a:buNone/>
            </a:pPr>
            <a:r>
              <a:rPr lang="en-US" sz="2100" dirty="0" smtClean="0"/>
              <a:t>  </a:t>
            </a:r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1200" y="889000"/>
            <a:ext cx="17272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b="1" dirty="0" smtClean="0"/>
              <a:t>Input:</a:t>
            </a:r>
            <a:endParaRPr lang="en-US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625600" y="1889443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165600" y="1889443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10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705600" y="1905000"/>
          <a:ext cx="1422400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/>
                <a:gridCol w="7112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30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3149600" y="219424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89600" y="2192126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25600" y="2295843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05600" y="2295843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65600" y="2295843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727200" y="3241358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267200" y="3241358"/>
          <a:ext cx="1727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/>
                <a:gridCol w="8636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251200" y="3546158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27200" y="36477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600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67200" y="36477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700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9600" y="1905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b="1" dirty="0" smtClean="0"/>
              <a:t>LL 1: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9600" y="3241357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b="1" dirty="0" smtClean="0"/>
              <a:t>LL 2: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9600" y="4054157"/>
            <a:ext cx="17272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914400" y="50546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3149600" y="50546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5384800" y="5070157"/>
          <a:ext cx="1524000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10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300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2438400" y="5359400"/>
            <a:ext cx="7112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14400" y="54610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384800" y="54610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149600" y="54610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600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03200" y="5070157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b="1" dirty="0" smtClean="0"/>
              <a:t>LL 1: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7620000" y="5070158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30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9855200" y="5070158"/>
          <a:ext cx="1727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/>
                <a:gridCol w="8636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7620000" y="5476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855200" y="5476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700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673600" y="5359400"/>
            <a:ext cx="7112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908800" y="5359400"/>
            <a:ext cx="7112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144000" y="5359400"/>
            <a:ext cx="7112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200" y="60706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b="1" dirty="0" smtClean="0"/>
              <a:t>LL 2: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19200" y="6070600"/>
            <a:ext cx="14224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34" grpId="0"/>
      <p:bldP spid="35" grpId="0"/>
      <p:bldP spid="46" grpId="0"/>
      <p:bldP spid="48" grpId="0"/>
      <p:bldP spid="49" grpId="0"/>
      <p:bldP spid="50" grpId="0"/>
      <p:bldP spid="51" grpId="0"/>
      <p:bldP spid="57" grpId="0"/>
      <p:bldP spid="58" grpId="0"/>
      <p:bldP spid="59" grpId="0"/>
      <p:bldP spid="60" grpId="0"/>
      <p:bldP spid="64" grpId="0"/>
      <p:bldP spid="65" grpId="0"/>
      <p:bldP spid="36" grpId="0"/>
      <p:bldP spid="37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1 or List 2 being NULL</a:t>
            </a:r>
          </a:p>
          <a:p>
            <a:endParaRPr lang="en-US" dirty="0" smtClean="0"/>
          </a:p>
          <a:p>
            <a:r>
              <a:rPr lang="en-US" dirty="0" smtClean="0"/>
              <a:t>List 1 head change</a:t>
            </a:r>
          </a:p>
          <a:p>
            <a:pPr lvl="1"/>
            <a:r>
              <a:rPr lang="en-US" dirty="0" smtClean="0"/>
              <a:t>First element in list 1 &gt; First element in list 2</a:t>
            </a:r>
          </a:p>
          <a:p>
            <a:endParaRPr lang="en-US" dirty="0" smtClean="0"/>
          </a:p>
          <a:p>
            <a:r>
              <a:rPr lang="en-US" dirty="0" smtClean="0"/>
              <a:t>List 2 elements added at tail end of List 1</a:t>
            </a:r>
          </a:p>
          <a:p>
            <a:pPr lvl="1"/>
            <a:r>
              <a:rPr lang="en-US" dirty="0" smtClean="0"/>
              <a:t>LL1 : 1-&gt;5-&gt;10</a:t>
            </a:r>
          </a:p>
          <a:p>
            <a:pPr lvl="1"/>
            <a:r>
              <a:rPr lang="en-US" dirty="0" smtClean="0"/>
              <a:t>LL2: 2-&gt;15-&gt;20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38400" y="5410200"/>
            <a:ext cx="17272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Deleting head – Solution 1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49514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Deleting head – Solution 1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5865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Deleting head – Solution 1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5865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Deleting head – Solution 1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5865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Deleting head – Solution 1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5865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Deleting head – Solution 1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600" y="18272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Deleting head – Solution 1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1200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600" y="18272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(list)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Deleting head – Solution 1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1200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600" y="18272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(list)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0668000" y="12192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Deleting head – Solution 1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1200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" y="2741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(list)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0668000" y="12192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Deleting head – Solution 1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1200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" y="2741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(list)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0668000" y="12192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Deleting head – Solution 1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1200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" y="2741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(list)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0668000" y="12192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Deleting head – Solution 1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1200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" y="3122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(list)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0668000" y="12192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Deleting head – Solution 1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1200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" y="3122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(list)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0668000" y="12192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Deleting head – Solution 1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1200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1500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3000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" y="3579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(list)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0668000" y="12192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" y="49514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Deleting head – Solution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(list)-&gt;link;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    return list;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667000" y="3352800"/>
            <a:ext cx="2743200" cy="139065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Deletes head and returns new head !!!</a:t>
            </a:r>
            <a:endParaRPr lang="en-US" sz="2400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6400" y="1967984"/>
            <a:ext cx="4470400" cy="138255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200" dirty="0" smtClean="0"/>
              <a:t>    Create node1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200" dirty="0" smtClean="0"/>
              <a:t>    Populate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400" y="3350538"/>
            <a:ext cx="4470400" cy="138255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200" dirty="0" smtClean="0"/>
              <a:t>    Create node2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200" dirty="0" smtClean="0"/>
              <a:t>    Populate data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077200" y="1295400"/>
          <a:ext cx="11176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600"/>
              </a:tblGrid>
              <a:tr h="365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20" marR="121920" marT="60960" marB="6096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8077200" y="5664200"/>
            <a:ext cx="1117600" cy="736600"/>
          </a:xfrm>
          <a:prstGeom prst="rect">
            <a:avLst/>
          </a:prstGeom>
          <a:solidFill>
            <a:schemeClr val="bg1"/>
          </a:solidFill>
          <a:ln>
            <a:solidFill>
              <a:srgbClr val="30303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100" dirty="0"/>
          </a:p>
        </p:txBody>
      </p:sp>
      <p:sp>
        <p:nvSpPr>
          <p:cNvPr id="51" name="TextBox 50"/>
          <p:cNvSpPr txBox="1"/>
          <p:nvPr/>
        </p:nvSpPr>
        <p:spPr>
          <a:xfrm>
            <a:off x="7575491" y="1230869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7387812" y="3225801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7387812" y="4990069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3000</a:t>
            </a:r>
            <a:endParaRPr lang="en-US" sz="2000" dirty="0"/>
          </a:p>
        </p:txBody>
      </p:sp>
      <p:sp>
        <p:nvSpPr>
          <p:cNvPr id="54" name="Rectangle 53"/>
          <p:cNvSpPr/>
          <p:nvPr/>
        </p:nvSpPr>
        <p:spPr>
          <a:xfrm>
            <a:off x="8077200" y="1600200"/>
            <a:ext cx="1117600" cy="812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100" dirty="0"/>
          </a:p>
        </p:txBody>
      </p:sp>
      <p:sp>
        <p:nvSpPr>
          <p:cNvPr id="57" name="Rectangle 56"/>
          <p:cNvSpPr/>
          <p:nvPr/>
        </p:nvSpPr>
        <p:spPr>
          <a:xfrm>
            <a:off x="8077200" y="3022600"/>
            <a:ext cx="1117600" cy="812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100" dirty="0"/>
          </a:p>
        </p:txBody>
      </p:sp>
      <p:sp>
        <p:nvSpPr>
          <p:cNvPr id="58" name="Rectangle 57"/>
          <p:cNvSpPr/>
          <p:nvPr/>
        </p:nvSpPr>
        <p:spPr>
          <a:xfrm>
            <a:off x="8077200" y="3835400"/>
            <a:ext cx="1117600" cy="73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100" dirty="0"/>
          </a:p>
        </p:txBody>
      </p:sp>
      <p:sp>
        <p:nvSpPr>
          <p:cNvPr id="59" name="Rectangle 58"/>
          <p:cNvSpPr/>
          <p:nvPr/>
        </p:nvSpPr>
        <p:spPr>
          <a:xfrm>
            <a:off x="8077200" y="4851400"/>
            <a:ext cx="1117600" cy="812800"/>
          </a:xfrm>
          <a:prstGeom prst="rect">
            <a:avLst/>
          </a:prstGeom>
          <a:solidFill>
            <a:schemeClr val="bg1"/>
          </a:solidFill>
          <a:ln>
            <a:solidFill>
              <a:srgbClr val="30303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100" dirty="0"/>
          </a:p>
        </p:txBody>
      </p:sp>
      <p:sp>
        <p:nvSpPr>
          <p:cNvPr id="61" name="TextBox 60"/>
          <p:cNvSpPr txBox="1"/>
          <p:nvPr/>
        </p:nvSpPr>
        <p:spPr>
          <a:xfrm>
            <a:off x="7387812" y="1701801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1000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7387812" y="2108201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1001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7387812" y="3567669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2001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87812" y="3937001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2002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387812" y="4278869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2003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7387812" y="5396469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3001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7387812" y="5802869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3002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7387812" y="6172201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3003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7387812" y="2514601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1002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7546998" y="2754869"/>
            <a:ext cx="374455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..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7546998" y="4583669"/>
            <a:ext cx="374455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..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8439587" y="2717801"/>
            <a:ext cx="348813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..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8439587" y="4546601"/>
            <a:ext cx="348813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..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8382000" y="3225800"/>
            <a:ext cx="401707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8386152" y="5054600"/>
            <a:ext cx="401707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8199620" y="3952557"/>
            <a:ext cx="868180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400" dirty="0" smtClean="0"/>
              <a:t>3000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8242156" y="5848295"/>
            <a:ext cx="90184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406401" y="1669677"/>
            <a:ext cx="2651554" cy="461661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    Create head point</a:t>
            </a:r>
            <a:endParaRPr lang="en-US" sz="2200" dirty="0"/>
          </a:p>
        </p:txBody>
      </p:sp>
      <p:sp>
        <p:nvSpPr>
          <p:cNvPr id="86" name="TextBox 85"/>
          <p:cNvSpPr txBox="1"/>
          <p:nvPr/>
        </p:nvSpPr>
        <p:spPr>
          <a:xfrm>
            <a:off x="8178801" y="1803400"/>
            <a:ext cx="868180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400" dirty="0" smtClean="0"/>
              <a:t>2000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06400" y="4722138"/>
            <a:ext cx="4470400" cy="205966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200" dirty="0" smtClean="0"/>
              <a:t>    Link first node to head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200" dirty="0" smtClean="0"/>
              <a:t>    Link second node to first node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200" dirty="0" smtClean="0"/>
              <a:t>    Mark 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node as end of list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 smtClean="0">
                <a:latin typeface="Nunito Sans" panose="00000500000000000000" pitchFamily="2" charset="0"/>
              </a:rPr>
              <a:t>Adhoc</a:t>
            </a:r>
            <a:r>
              <a:rPr lang="en-US" sz="4500" b="1" dirty="0" smtClean="0">
                <a:latin typeface="Nunito Sans" panose="00000500000000000000" pitchFamily="2" charset="0"/>
              </a:rPr>
              <a:t> 2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014615" y="1752600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(head)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/>
      <p:bldP spid="52" grpId="0"/>
      <p:bldP spid="53" grpId="0"/>
      <p:bldP spid="54" grpId="0" animBg="1"/>
      <p:bldP spid="57" grpId="0" animBg="1"/>
      <p:bldP spid="59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9" grpId="0"/>
      <p:bldP spid="80" grpId="0"/>
      <p:bldP spid="81" grpId="0"/>
      <p:bldP spid="82" grpId="0"/>
      <p:bldP spid="85" grpId="0"/>
      <p:bldP spid="86" grpId="0"/>
      <p:bldP spid="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81000" y="2133600"/>
            <a:ext cx="6282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struct</a:t>
            </a:r>
            <a:r>
              <a:rPr lang="en-US" sz="2400" dirty="0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Node *node1 = </a:t>
            </a:r>
          </a:p>
          <a:p>
            <a:r>
              <a:rPr lang="en-US" sz="2400" dirty="0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(</a:t>
            </a:r>
            <a:r>
              <a:rPr lang="en-US" sz="2400" dirty="0" err="1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struct</a:t>
            </a:r>
            <a:r>
              <a:rPr lang="en-US" sz="2400" dirty="0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Node *) </a:t>
            </a:r>
            <a:r>
              <a:rPr lang="en-US" sz="2400" dirty="0" err="1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malloc</a:t>
            </a:r>
            <a:r>
              <a:rPr lang="en-US" sz="2400" dirty="0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(</a:t>
            </a:r>
            <a:r>
              <a:rPr lang="en-US" sz="2400" dirty="0" err="1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sizeof</a:t>
            </a:r>
            <a:r>
              <a:rPr lang="en-US" sz="2400" dirty="0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(</a:t>
            </a:r>
            <a:r>
              <a:rPr lang="en-US" sz="2400" dirty="0" err="1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struct</a:t>
            </a:r>
            <a:r>
              <a:rPr lang="en-US" sz="2400" dirty="0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Node));</a:t>
            </a:r>
            <a:endParaRPr lang="en-US" sz="2400" dirty="0">
              <a:latin typeface="Nunito Sans" pitchFamily="2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6400" y="1967984"/>
            <a:ext cx="4470400" cy="138255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200" dirty="0" smtClean="0"/>
              <a:t>    Create node1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200" dirty="0" smtClean="0"/>
              <a:t>    Populate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400" y="3350538"/>
            <a:ext cx="4470400" cy="138255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200" dirty="0" smtClean="0"/>
              <a:t>    Create node2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200" dirty="0" smtClean="0"/>
              <a:t>    Populate data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077200" y="1295400"/>
          <a:ext cx="11176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600"/>
              </a:tblGrid>
              <a:tr h="365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20" marR="121920" marT="60960" marB="6096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8077200" y="5664200"/>
            <a:ext cx="1117600" cy="736600"/>
          </a:xfrm>
          <a:prstGeom prst="rect">
            <a:avLst/>
          </a:prstGeom>
          <a:solidFill>
            <a:schemeClr val="bg1"/>
          </a:solidFill>
          <a:ln>
            <a:solidFill>
              <a:srgbClr val="30303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100" dirty="0"/>
          </a:p>
        </p:txBody>
      </p:sp>
      <p:sp>
        <p:nvSpPr>
          <p:cNvPr id="51" name="TextBox 50"/>
          <p:cNvSpPr txBox="1"/>
          <p:nvPr/>
        </p:nvSpPr>
        <p:spPr>
          <a:xfrm>
            <a:off x="7575491" y="1230869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7387812" y="3225801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7387812" y="4990069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3000</a:t>
            </a:r>
            <a:endParaRPr lang="en-US" sz="2000" dirty="0"/>
          </a:p>
        </p:txBody>
      </p:sp>
      <p:sp>
        <p:nvSpPr>
          <p:cNvPr id="54" name="Rectangle 53"/>
          <p:cNvSpPr/>
          <p:nvPr/>
        </p:nvSpPr>
        <p:spPr>
          <a:xfrm>
            <a:off x="8077200" y="1600200"/>
            <a:ext cx="1117600" cy="812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100" dirty="0"/>
          </a:p>
        </p:txBody>
      </p:sp>
      <p:sp>
        <p:nvSpPr>
          <p:cNvPr id="57" name="Rectangle 56"/>
          <p:cNvSpPr/>
          <p:nvPr/>
        </p:nvSpPr>
        <p:spPr>
          <a:xfrm>
            <a:off x="8077200" y="3022600"/>
            <a:ext cx="1117600" cy="812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100" dirty="0"/>
          </a:p>
        </p:txBody>
      </p:sp>
      <p:sp>
        <p:nvSpPr>
          <p:cNvPr id="58" name="Rectangle 57"/>
          <p:cNvSpPr/>
          <p:nvPr/>
        </p:nvSpPr>
        <p:spPr>
          <a:xfrm>
            <a:off x="8077200" y="3835400"/>
            <a:ext cx="1117600" cy="73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100" dirty="0"/>
          </a:p>
        </p:txBody>
      </p:sp>
      <p:sp>
        <p:nvSpPr>
          <p:cNvPr id="59" name="Rectangle 58"/>
          <p:cNvSpPr/>
          <p:nvPr/>
        </p:nvSpPr>
        <p:spPr>
          <a:xfrm>
            <a:off x="8077200" y="4851400"/>
            <a:ext cx="1117600" cy="812800"/>
          </a:xfrm>
          <a:prstGeom prst="rect">
            <a:avLst/>
          </a:prstGeom>
          <a:solidFill>
            <a:schemeClr val="bg1"/>
          </a:solidFill>
          <a:ln>
            <a:solidFill>
              <a:srgbClr val="30303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100" dirty="0"/>
          </a:p>
        </p:txBody>
      </p:sp>
      <p:sp>
        <p:nvSpPr>
          <p:cNvPr id="61" name="TextBox 60"/>
          <p:cNvSpPr txBox="1"/>
          <p:nvPr/>
        </p:nvSpPr>
        <p:spPr>
          <a:xfrm>
            <a:off x="7387812" y="1701801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1000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7387812" y="2108201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1001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7387812" y="3567669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2001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87812" y="3937001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2002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387812" y="4278869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2003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7387812" y="5396469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3001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7387812" y="5802869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3002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7387812" y="6172201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3003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7387812" y="2514601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1002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7546998" y="2754869"/>
            <a:ext cx="374455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..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7546998" y="4583669"/>
            <a:ext cx="374455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..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8439587" y="2717801"/>
            <a:ext cx="348813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..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8439587" y="4546601"/>
            <a:ext cx="348813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..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8382000" y="3225800"/>
            <a:ext cx="401707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8386152" y="5054600"/>
            <a:ext cx="401707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8199620" y="3952557"/>
            <a:ext cx="868180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400" dirty="0" smtClean="0"/>
              <a:t>3000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8242156" y="5848295"/>
            <a:ext cx="90184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406401" y="1669677"/>
            <a:ext cx="2651554" cy="461661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    Create head point</a:t>
            </a:r>
            <a:endParaRPr lang="en-US" sz="2200" dirty="0"/>
          </a:p>
        </p:txBody>
      </p:sp>
      <p:sp>
        <p:nvSpPr>
          <p:cNvPr id="86" name="TextBox 85"/>
          <p:cNvSpPr txBox="1"/>
          <p:nvPr/>
        </p:nvSpPr>
        <p:spPr>
          <a:xfrm>
            <a:off x="8178801" y="1803400"/>
            <a:ext cx="868180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400" dirty="0" smtClean="0"/>
              <a:t>2000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06400" y="4722138"/>
            <a:ext cx="4470400" cy="205966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200" dirty="0" smtClean="0"/>
              <a:t>    Link first node to head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200" dirty="0" smtClean="0"/>
              <a:t>    Link second node to first node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200" dirty="0" smtClean="0"/>
              <a:t>    Mark 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node as end of list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 smtClean="0">
                <a:latin typeface="Nunito Sans" panose="00000500000000000000" pitchFamily="2" charset="0"/>
              </a:rPr>
              <a:t>Adhoc</a:t>
            </a:r>
            <a:r>
              <a:rPr lang="en-US" sz="4500" b="1" dirty="0" smtClean="0">
                <a:latin typeface="Nunito Sans" panose="00000500000000000000" pitchFamily="2" charset="0"/>
              </a:rPr>
              <a:t> 2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014615" y="1752600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(head)</a:t>
            </a:r>
            <a:endParaRPr lang="en-US" sz="24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4495800" y="4419600"/>
            <a:ext cx="2895600" cy="2152650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endParaRPr lang="en-US" sz="2000" dirty="0" smtClean="0">
              <a:solidFill>
                <a:schemeClr val="tx1"/>
              </a:solidFill>
              <a:latin typeface="Nunito Sans" pitchFamily="2" charset="0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solidFill>
                  <a:schemeClr val="tx1"/>
                </a:solidFill>
                <a:latin typeface="Nunito Sans" pitchFamily="2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Nunito Sans" pitchFamily="2" charset="0"/>
                <a:cs typeface="Consolas" pitchFamily="49" charset="0"/>
              </a:rPr>
              <a:t>struct</a:t>
            </a:r>
            <a:r>
              <a:rPr lang="en-US" sz="2000" dirty="0" smtClean="0">
                <a:solidFill>
                  <a:schemeClr val="tx1"/>
                </a:solidFill>
                <a:latin typeface="Nunito Sans" pitchFamily="2" charset="0"/>
                <a:cs typeface="Consolas" pitchFamily="49" charset="0"/>
              </a:rPr>
              <a:t>  Node</a:t>
            </a:r>
            <a:endParaRPr lang="en-US" sz="2000" dirty="0" smtClean="0">
              <a:solidFill>
                <a:schemeClr val="tx1"/>
              </a:solidFill>
              <a:latin typeface="Nunito Sans" pitchFamily="2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solidFill>
                  <a:schemeClr val="tx1"/>
                </a:solidFill>
                <a:latin typeface="Nunito Sans" pitchFamily="2" charset="0"/>
                <a:cs typeface="Consolas" pitchFamily="49" charset="0"/>
              </a:rPr>
              <a:t> { </a:t>
            </a:r>
            <a:endParaRPr lang="en-US" sz="2000" dirty="0" smtClean="0">
              <a:solidFill>
                <a:schemeClr val="tx1"/>
              </a:solidFill>
              <a:latin typeface="Nunito Sans" pitchFamily="2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solidFill>
                  <a:schemeClr val="tx1"/>
                </a:solidFill>
                <a:latin typeface="Nunito Sans" pitchFamily="2" charset="0"/>
                <a:cs typeface="Consolas" pitchFamily="49" charset="0"/>
              </a:rPr>
              <a:t>     </a:t>
            </a:r>
            <a:r>
              <a:rPr lang="en-US" sz="2000" dirty="0" err="1" smtClean="0">
                <a:solidFill>
                  <a:schemeClr val="tx1"/>
                </a:solidFill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Nunito Sans" pitchFamily="2" charset="0"/>
                <a:cs typeface="Consolas" pitchFamily="49" charset="0"/>
              </a:rPr>
              <a:t> data; </a:t>
            </a:r>
            <a:endParaRPr lang="en-US" sz="2000" dirty="0" smtClean="0">
              <a:solidFill>
                <a:schemeClr val="tx1"/>
              </a:solidFill>
              <a:latin typeface="Nunito Sans" pitchFamily="2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solidFill>
                  <a:schemeClr val="tx1"/>
                </a:solidFill>
                <a:latin typeface="Nunito Sans" pitchFamily="2" charset="0"/>
                <a:cs typeface="Consolas" pitchFamily="49" charset="0"/>
              </a:rPr>
              <a:t>     </a:t>
            </a:r>
            <a:r>
              <a:rPr lang="en-US" sz="2000" dirty="0" err="1" smtClean="0">
                <a:solidFill>
                  <a:schemeClr val="tx1"/>
                </a:solidFill>
                <a:latin typeface="Nunito Sans" pitchFamily="2" charset="0"/>
                <a:cs typeface="Consolas" pitchFamily="49" charset="0"/>
              </a:rPr>
              <a:t>struct</a:t>
            </a:r>
            <a:r>
              <a:rPr lang="en-US" sz="2000" dirty="0" smtClean="0">
                <a:solidFill>
                  <a:schemeClr val="tx1"/>
                </a:solidFill>
                <a:latin typeface="Nunito Sans" pitchFamily="2" charset="0"/>
                <a:cs typeface="Consolas" pitchFamily="49" charset="0"/>
              </a:rPr>
              <a:t> Node *next; </a:t>
            </a:r>
            <a:endParaRPr lang="en-US" sz="2000" dirty="0" smtClean="0">
              <a:solidFill>
                <a:schemeClr val="tx1"/>
              </a:solidFill>
              <a:latin typeface="Nunito Sans" pitchFamily="2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solidFill>
                  <a:schemeClr val="tx1"/>
                </a:solidFill>
                <a:latin typeface="Nunito Sans" pitchFamily="2" charset="0"/>
                <a:cs typeface="Consolas" pitchFamily="49" charset="0"/>
              </a:rPr>
              <a:t> } </a:t>
            </a:r>
            <a:endParaRPr lang="en-US" sz="2000" dirty="0" smtClean="0">
              <a:solidFill>
                <a:schemeClr val="tx1"/>
              </a:solidFill>
              <a:latin typeface="Nunito Sans" pitchFamily="2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solidFill>
                  <a:schemeClr val="tx1"/>
                </a:solidFill>
                <a:latin typeface="Nunito Sans" pitchFamily="2" charset="0"/>
                <a:ea typeface="Calibri"/>
                <a:cs typeface="Consolas" pitchFamily="49" charset="0"/>
              </a:rPr>
              <a:t> </a:t>
            </a:r>
            <a:endParaRPr lang="en-US" sz="2000" dirty="0">
              <a:solidFill>
                <a:schemeClr val="tx1"/>
              </a:solidFill>
              <a:latin typeface="Nunito Sans" pitchFamily="2" charset="0"/>
              <a:ea typeface="Calibri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4958" y="1671935"/>
            <a:ext cx="3908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struct</a:t>
            </a:r>
            <a:r>
              <a:rPr lang="en-US" sz="2400" dirty="0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Node *head = </a:t>
            </a:r>
            <a:r>
              <a:rPr lang="en-US" sz="2400" b="1" dirty="0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NULL;</a:t>
            </a:r>
            <a:endParaRPr lang="en-US" sz="2400" dirty="0">
              <a:latin typeface="Nunito Sans" pitchFamily="2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1000" y="2971800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node1-&gt;data = 8;</a:t>
            </a:r>
            <a:endParaRPr lang="en-US" sz="2400" dirty="0">
              <a:latin typeface="Nunito Sans" pitchFamily="2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1000" y="3429000"/>
            <a:ext cx="6282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struct</a:t>
            </a:r>
            <a:r>
              <a:rPr lang="en-US" sz="2400" dirty="0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Node *node2 = </a:t>
            </a:r>
          </a:p>
          <a:p>
            <a:r>
              <a:rPr lang="en-US" sz="2400" dirty="0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(</a:t>
            </a:r>
            <a:r>
              <a:rPr lang="en-US" sz="2400" dirty="0" err="1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struct</a:t>
            </a:r>
            <a:r>
              <a:rPr lang="en-US" sz="2400" dirty="0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Node *) </a:t>
            </a:r>
            <a:r>
              <a:rPr lang="en-US" sz="2400" dirty="0" err="1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malloc</a:t>
            </a:r>
            <a:r>
              <a:rPr lang="en-US" sz="2400" dirty="0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(</a:t>
            </a:r>
            <a:r>
              <a:rPr lang="en-US" sz="2400" dirty="0" err="1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sizeof</a:t>
            </a:r>
            <a:r>
              <a:rPr lang="en-US" sz="2400" dirty="0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(</a:t>
            </a:r>
            <a:r>
              <a:rPr lang="en-US" sz="2400" dirty="0" err="1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struct</a:t>
            </a:r>
            <a:r>
              <a:rPr lang="en-US" sz="2400" dirty="0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Node));</a:t>
            </a:r>
            <a:endParaRPr lang="en-US" sz="2400" dirty="0">
              <a:latin typeface="Nunito Sans" pitchFamily="2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000" y="4262735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node2-&gt;data = 9;</a:t>
            </a:r>
            <a:endParaRPr lang="en-US" sz="2400" dirty="0">
              <a:latin typeface="Nunito Sans" pitchFamily="2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1000" y="4895671"/>
            <a:ext cx="4749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head = node1;</a:t>
            </a:r>
          </a:p>
          <a:p>
            <a:endParaRPr lang="en-US" sz="2400" dirty="0" smtClean="0">
              <a:highlight>
                <a:srgbClr val="FFFFFF"/>
              </a:highlight>
              <a:latin typeface="Nunito Sans" pitchFamily="2" charset="0"/>
              <a:cs typeface="Consolas" pitchFamily="49" charset="0"/>
            </a:endParaRPr>
          </a:p>
          <a:p>
            <a:r>
              <a:rPr lang="en-US" sz="2400" dirty="0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head-&gt;next = node2;</a:t>
            </a:r>
            <a:endParaRPr lang="en-US" sz="2400" dirty="0" smtClean="0">
              <a:latin typeface="Nunito Sans" pitchFamily="2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1000" y="63246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head-&gt;next-&gt;next = NULL;</a:t>
            </a:r>
            <a:endParaRPr lang="en-US" sz="2400" dirty="0">
              <a:latin typeface="Nunito Sans" pitchFamily="2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5" grpId="0"/>
      <p:bldP spid="37" grpId="0" animBg="1"/>
      <p:bldP spid="38" grpId="0"/>
      <p:bldP spid="43" grpId="0"/>
      <p:bldP spid="44" grpId="0"/>
      <p:bldP spid="45" grpId="0"/>
      <p:bldP spid="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anose="00000500000000000000" pitchFamily="2" charset="0"/>
              </a:rPr>
              <a:t>#include&lt;</a:t>
            </a:r>
            <a:r>
              <a:rPr lang="en-US" sz="2000" dirty="0" err="1" smtClean="0">
                <a:latin typeface="Nunito Sans" panose="00000500000000000000" pitchFamily="2" charset="0"/>
              </a:rPr>
              <a:t>stdio.h</a:t>
            </a:r>
            <a:r>
              <a:rPr lang="en-US" sz="2000" dirty="0" smtClean="0">
                <a:latin typeface="Nunito Sans" panose="00000500000000000000" pitchFamily="2" charset="0"/>
              </a:rPr>
              <a:t>&gt;</a:t>
            </a:r>
          </a:p>
          <a:p>
            <a:r>
              <a:rPr lang="en-US" sz="2000" dirty="0" smtClean="0">
                <a:latin typeface="Nunito Sans" panose="00000500000000000000" pitchFamily="2" charset="0"/>
              </a:rPr>
              <a:t>#include&lt;</a:t>
            </a:r>
            <a:r>
              <a:rPr lang="en-US" sz="2000" dirty="0" err="1" smtClean="0">
                <a:latin typeface="Nunito Sans" panose="00000500000000000000" pitchFamily="2" charset="0"/>
              </a:rPr>
              <a:t>stdlib.h</a:t>
            </a:r>
            <a:r>
              <a:rPr lang="en-US" sz="2000" dirty="0" smtClean="0">
                <a:latin typeface="Nunito Sans" panose="00000500000000000000" pitchFamily="2" charset="0"/>
              </a:rPr>
              <a:t>&gt;</a:t>
            </a:r>
          </a:p>
          <a:p>
            <a:r>
              <a:rPr lang="en-US" sz="2000" dirty="0" err="1" smtClean="0">
                <a:latin typeface="Nunito Sans" panose="00000500000000000000" pitchFamily="2" charset="0"/>
              </a:rPr>
              <a:t>struct</a:t>
            </a:r>
            <a:r>
              <a:rPr lang="en-US" sz="2000" dirty="0" smtClean="0">
                <a:latin typeface="Nunito Sans" panose="00000500000000000000" pitchFamily="2" charset="0"/>
              </a:rPr>
              <a:t>  Node</a:t>
            </a:r>
          </a:p>
          <a:p>
            <a:r>
              <a:rPr lang="en-US" sz="2000" dirty="0" smtClean="0">
                <a:latin typeface="Nunito Sans" panose="00000500000000000000" pitchFamily="2" charset="0"/>
              </a:rPr>
              <a:t>{</a:t>
            </a:r>
          </a:p>
          <a:p>
            <a:r>
              <a:rPr lang="en-US" sz="2000" dirty="0" smtClean="0">
                <a:latin typeface="Nunito Sans" panose="00000500000000000000" pitchFamily="2" charset="0"/>
              </a:rPr>
              <a:t>   </a:t>
            </a:r>
            <a:r>
              <a:rPr lang="en-US" sz="2000" dirty="0" err="1" smtClean="0">
                <a:latin typeface="Nunito Sans" panose="00000500000000000000" pitchFamily="2" charset="0"/>
              </a:rPr>
              <a:t>int</a:t>
            </a:r>
            <a:r>
              <a:rPr lang="en-US" sz="2000" dirty="0" smtClean="0">
                <a:latin typeface="Nunito Sans" panose="00000500000000000000" pitchFamily="2" charset="0"/>
              </a:rPr>
              <a:t> data;</a:t>
            </a:r>
          </a:p>
          <a:p>
            <a:r>
              <a:rPr lang="en-US" sz="2000" dirty="0" smtClean="0">
                <a:latin typeface="Nunito Sans" panose="00000500000000000000" pitchFamily="2" charset="0"/>
              </a:rPr>
              <a:t>   </a:t>
            </a:r>
            <a:r>
              <a:rPr lang="en-US" sz="2000" dirty="0" err="1" smtClean="0">
                <a:latin typeface="Nunito Sans" panose="00000500000000000000" pitchFamily="2" charset="0"/>
              </a:rPr>
              <a:t>struct</a:t>
            </a:r>
            <a:r>
              <a:rPr lang="en-US" sz="2000" dirty="0" smtClean="0">
                <a:latin typeface="Nunito Sans" panose="00000500000000000000" pitchFamily="2" charset="0"/>
              </a:rPr>
              <a:t> Node *next;</a:t>
            </a:r>
          </a:p>
          <a:p>
            <a:r>
              <a:rPr lang="en-US" sz="2000" dirty="0" smtClean="0">
                <a:latin typeface="Nunito Sans" panose="00000500000000000000" pitchFamily="2" charset="0"/>
              </a:rPr>
              <a:t>};</a:t>
            </a:r>
          </a:p>
          <a:p>
            <a:r>
              <a:rPr lang="en-US" sz="2000" dirty="0" err="1" smtClean="0">
                <a:latin typeface="Nunito Sans" panose="00000500000000000000" pitchFamily="2" charset="0"/>
              </a:rPr>
              <a:t>int</a:t>
            </a:r>
            <a:r>
              <a:rPr lang="en-US" sz="2000" dirty="0" smtClean="0">
                <a:latin typeface="Nunito Sans" panose="00000500000000000000" pitchFamily="2" charset="0"/>
              </a:rPr>
              <a:t> main()</a:t>
            </a:r>
          </a:p>
          <a:p>
            <a:r>
              <a:rPr lang="en-US" sz="2000" dirty="0" smtClean="0">
                <a:latin typeface="Nunito Sans" panose="00000500000000000000" pitchFamily="2" charset="0"/>
              </a:rPr>
              <a:t>{</a:t>
            </a:r>
          </a:p>
          <a:p>
            <a:r>
              <a:rPr lang="en-US" sz="2000" dirty="0" smtClean="0">
                <a:latin typeface="Nunito Sans" panose="00000500000000000000" pitchFamily="2" charset="0"/>
              </a:rPr>
              <a:t>  // create head point</a:t>
            </a:r>
          </a:p>
          <a:p>
            <a:r>
              <a:rPr lang="en-US" sz="2000" dirty="0" smtClean="0">
                <a:latin typeface="Nunito Sans" panose="00000500000000000000" pitchFamily="2" charset="0"/>
              </a:rPr>
              <a:t>  </a:t>
            </a:r>
            <a:r>
              <a:rPr lang="en-US" sz="2000" dirty="0" err="1" smtClean="0">
                <a:latin typeface="Nunito Sans" panose="00000500000000000000" pitchFamily="2" charset="0"/>
              </a:rPr>
              <a:t>struct</a:t>
            </a:r>
            <a:r>
              <a:rPr lang="en-US" sz="2000" dirty="0" smtClean="0">
                <a:latin typeface="Nunito Sans" panose="00000500000000000000" pitchFamily="2" charset="0"/>
              </a:rPr>
              <a:t> Node *head = NULL;</a:t>
            </a:r>
          </a:p>
          <a:p>
            <a:r>
              <a:rPr lang="en-US" sz="2000" dirty="0" smtClean="0">
                <a:latin typeface="Nunito Sans" panose="00000500000000000000" pitchFamily="2" charset="0"/>
              </a:rPr>
              <a:t>  // Create 2 nodes and populate data in it</a:t>
            </a:r>
          </a:p>
          <a:p>
            <a:r>
              <a:rPr lang="en-US" sz="2000" dirty="0" smtClean="0">
                <a:latin typeface="Nunito Sans" panose="00000500000000000000" pitchFamily="2" charset="0"/>
              </a:rPr>
              <a:t>  </a:t>
            </a:r>
            <a:r>
              <a:rPr lang="en-US" sz="2000" dirty="0" err="1" smtClean="0">
                <a:latin typeface="Nunito Sans" panose="00000500000000000000" pitchFamily="2" charset="0"/>
              </a:rPr>
              <a:t>struct</a:t>
            </a:r>
            <a:r>
              <a:rPr lang="en-US" sz="2000" dirty="0" smtClean="0">
                <a:latin typeface="Nunito Sans" panose="00000500000000000000" pitchFamily="2" charset="0"/>
              </a:rPr>
              <a:t> Node *node1 =(</a:t>
            </a:r>
            <a:r>
              <a:rPr lang="en-US" sz="2000" dirty="0" err="1" smtClean="0">
                <a:latin typeface="Nunito Sans" panose="00000500000000000000" pitchFamily="2" charset="0"/>
              </a:rPr>
              <a:t>struct</a:t>
            </a:r>
            <a:r>
              <a:rPr lang="en-US" sz="2000" dirty="0" smtClean="0">
                <a:latin typeface="Nunito Sans" panose="00000500000000000000" pitchFamily="2" charset="0"/>
              </a:rPr>
              <a:t> Node*)</a:t>
            </a:r>
            <a:r>
              <a:rPr lang="en-US" sz="2000" dirty="0" err="1" smtClean="0">
                <a:latin typeface="Nunito Sans" panose="00000500000000000000" pitchFamily="2" charset="0"/>
              </a:rPr>
              <a:t>malloc</a:t>
            </a:r>
            <a:r>
              <a:rPr lang="en-US" sz="2000" dirty="0" smtClean="0">
                <a:latin typeface="Nunito Sans" panose="00000500000000000000" pitchFamily="2" charset="0"/>
              </a:rPr>
              <a:t>(</a:t>
            </a:r>
            <a:r>
              <a:rPr lang="en-US" sz="2000" dirty="0" err="1" smtClean="0">
                <a:latin typeface="Nunito Sans" panose="00000500000000000000" pitchFamily="2" charset="0"/>
              </a:rPr>
              <a:t>sizeof</a:t>
            </a:r>
            <a:r>
              <a:rPr lang="en-US" sz="2000" dirty="0" smtClean="0">
                <a:latin typeface="Nunito Sans" panose="00000500000000000000" pitchFamily="2" charset="0"/>
              </a:rPr>
              <a:t>(</a:t>
            </a:r>
            <a:r>
              <a:rPr lang="en-US" sz="2000" dirty="0" err="1" smtClean="0">
                <a:latin typeface="Nunito Sans" panose="00000500000000000000" pitchFamily="2" charset="0"/>
              </a:rPr>
              <a:t>struct</a:t>
            </a:r>
            <a:r>
              <a:rPr lang="en-US" sz="2000" dirty="0" smtClean="0">
                <a:latin typeface="Nunito Sans" panose="00000500000000000000" pitchFamily="2" charset="0"/>
              </a:rPr>
              <a:t> Node));</a:t>
            </a:r>
          </a:p>
          <a:p>
            <a:r>
              <a:rPr lang="en-US" sz="2000" dirty="0" smtClean="0">
                <a:latin typeface="Nunito Sans" panose="00000500000000000000" pitchFamily="2" charset="0"/>
              </a:rPr>
              <a:t>  node1-&gt;data = 8;</a:t>
            </a:r>
          </a:p>
          <a:p>
            <a:r>
              <a:rPr lang="en-US" sz="2000" dirty="0" smtClean="0">
                <a:latin typeface="Nunito Sans" panose="00000500000000000000" pitchFamily="2" charset="0"/>
              </a:rPr>
              <a:t>  </a:t>
            </a:r>
            <a:r>
              <a:rPr lang="en-US" sz="2000" dirty="0" err="1" smtClean="0">
                <a:latin typeface="Nunito Sans" panose="00000500000000000000" pitchFamily="2" charset="0"/>
              </a:rPr>
              <a:t>struct</a:t>
            </a:r>
            <a:r>
              <a:rPr lang="en-US" sz="2000" dirty="0" smtClean="0">
                <a:latin typeface="Nunito Sans" panose="00000500000000000000" pitchFamily="2" charset="0"/>
              </a:rPr>
              <a:t> Node *node2 =(</a:t>
            </a:r>
            <a:r>
              <a:rPr lang="en-US" sz="2000" dirty="0" err="1" smtClean="0">
                <a:latin typeface="Nunito Sans" panose="00000500000000000000" pitchFamily="2" charset="0"/>
              </a:rPr>
              <a:t>struct</a:t>
            </a:r>
            <a:r>
              <a:rPr lang="en-US" sz="2000" dirty="0" smtClean="0">
                <a:latin typeface="Nunito Sans" panose="00000500000000000000" pitchFamily="2" charset="0"/>
              </a:rPr>
              <a:t> Node*)</a:t>
            </a:r>
            <a:r>
              <a:rPr lang="en-US" sz="2000" dirty="0" err="1" smtClean="0">
                <a:latin typeface="Nunito Sans" panose="00000500000000000000" pitchFamily="2" charset="0"/>
              </a:rPr>
              <a:t>malloc</a:t>
            </a:r>
            <a:r>
              <a:rPr lang="en-US" sz="2000" dirty="0" smtClean="0">
                <a:latin typeface="Nunito Sans" panose="00000500000000000000" pitchFamily="2" charset="0"/>
              </a:rPr>
              <a:t>(</a:t>
            </a:r>
            <a:r>
              <a:rPr lang="en-US" sz="2000" dirty="0" err="1" smtClean="0">
                <a:latin typeface="Nunito Sans" panose="00000500000000000000" pitchFamily="2" charset="0"/>
              </a:rPr>
              <a:t>sizeof</a:t>
            </a:r>
            <a:r>
              <a:rPr lang="en-US" sz="2000" dirty="0" smtClean="0">
                <a:latin typeface="Nunito Sans" panose="00000500000000000000" pitchFamily="2" charset="0"/>
              </a:rPr>
              <a:t>(</a:t>
            </a:r>
            <a:r>
              <a:rPr lang="en-US" sz="2000" dirty="0" err="1" smtClean="0">
                <a:latin typeface="Nunito Sans" panose="00000500000000000000" pitchFamily="2" charset="0"/>
              </a:rPr>
              <a:t>struct</a:t>
            </a:r>
            <a:r>
              <a:rPr lang="en-US" sz="2000" dirty="0" smtClean="0">
                <a:latin typeface="Nunito Sans" panose="00000500000000000000" pitchFamily="2" charset="0"/>
              </a:rPr>
              <a:t> Node));</a:t>
            </a:r>
          </a:p>
          <a:p>
            <a:r>
              <a:rPr lang="en-US" sz="2000" dirty="0" smtClean="0">
                <a:latin typeface="Nunito Sans" panose="00000500000000000000" pitchFamily="2" charset="0"/>
              </a:rPr>
              <a:t>  node2-&gt;data = 9;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2800" y="1432679"/>
            <a:ext cx="48910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 smtClean="0">
                <a:solidFill>
                  <a:prstClr val="black"/>
                </a:solidFill>
                <a:latin typeface="Nunito Sans" panose="00000500000000000000" pitchFamily="2" charset="0"/>
              </a:rPr>
              <a:t>// Link 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  <a:latin typeface="Nunito Sans" panose="00000500000000000000" pitchFamily="2" charset="0"/>
              </a:rPr>
              <a:t>  head = node1;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  <a:latin typeface="Nunito Sans" panose="00000500000000000000" pitchFamily="2" charset="0"/>
              </a:rPr>
              <a:t>  head-&gt;next = node2;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  <a:latin typeface="Nunito Sans" panose="00000500000000000000" pitchFamily="2" charset="0"/>
              </a:rPr>
              <a:t>  head-&gt;next-&gt;next = NULL;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  <a:latin typeface="Nunito Sans" panose="00000500000000000000" pitchFamily="2" charset="0"/>
              </a:rPr>
              <a:t>  // Print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  <a:latin typeface="Nunito Sans" panose="00000500000000000000" pitchFamily="2" charset="0"/>
              </a:rPr>
              <a:t>  </a:t>
            </a:r>
            <a:r>
              <a:rPr lang="en-US" sz="2000" dirty="0" err="1" smtClean="0">
                <a:solidFill>
                  <a:prstClr val="black"/>
                </a:solidFill>
                <a:latin typeface="Nunito Sans" panose="00000500000000000000" pitchFamily="2" charset="0"/>
              </a:rPr>
              <a:t>printf</a:t>
            </a:r>
            <a:r>
              <a:rPr lang="en-US" sz="2000" dirty="0" smtClean="0">
                <a:solidFill>
                  <a:prstClr val="black"/>
                </a:solidFill>
                <a:latin typeface="Nunito Sans" panose="00000500000000000000" pitchFamily="2" charset="0"/>
              </a:rPr>
              <a:t>("%d-&gt;", head-&gt;data);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  <a:latin typeface="Nunito Sans" panose="00000500000000000000" pitchFamily="2" charset="0"/>
              </a:rPr>
              <a:t>  </a:t>
            </a:r>
            <a:r>
              <a:rPr lang="en-US" sz="2000" dirty="0" err="1" smtClean="0">
                <a:solidFill>
                  <a:prstClr val="black"/>
                </a:solidFill>
                <a:latin typeface="Nunito Sans" panose="00000500000000000000" pitchFamily="2" charset="0"/>
              </a:rPr>
              <a:t>printf</a:t>
            </a:r>
            <a:r>
              <a:rPr lang="en-US" sz="2000" dirty="0" smtClean="0">
                <a:solidFill>
                  <a:prstClr val="black"/>
                </a:solidFill>
                <a:latin typeface="Nunito Sans" panose="00000500000000000000" pitchFamily="2" charset="0"/>
              </a:rPr>
              <a:t>("%d-&gt;NULL", head-&gt;next-&gt;data);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  <a:latin typeface="Nunito Sans" panose="00000500000000000000" pitchFamily="2" charset="0"/>
              </a:rPr>
              <a:t>  return 0;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  <a:latin typeface="Nunito Sans" panose="00000500000000000000" pitchFamily="2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08800" y="1803400"/>
            <a:ext cx="2692400" cy="1117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lvl="0"/>
            <a:endParaRPr lang="en-US" sz="2400" dirty="0" smtClean="0">
              <a:solidFill>
                <a:prstClr val="black"/>
              </a:solidFill>
            </a:endParaRPr>
          </a:p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Let’s see another notation</a:t>
            </a:r>
          </a:p>
          <a:p>
            <a:pPr algn="ctr"/>
            <a:endParaRPr lang="en-US" sz="2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283200" y="4140200"/>
          <a:ext cx="1828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8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128000" y="4140200"/>
          <a:ext cx="1727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/>
                <a:gridCol w="8636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9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876800" y="3038158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7112000" y="4445000"/>
            <a:ext cx="1016000" cy="211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855200" y="4442883"/>
            <a:ext cx="1016000" cy="211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83200" y="4546600"/>
            <a:ext cx="1016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2000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128000" y="4546600"/>
            <a:ext cx="1016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3000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080000" y="3444557"/>
            <a:ext cx="1016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1000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0883216" y="4191000"/>
            <a:ext cx="90184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072214" y="2479362"/>
            <a:ext cx="871386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400" dirty="0" smtClean="0"/>
              <a:t>head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080001" y="3022600"/>
            <a:ext cx="868180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400" dirty="0" smtClean="0"/>
              <a:t>2000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5892800" y="5562600"/>
            <a:ext cx="3251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b="1" dirty="0" smtClean="0"/>
              <a:t>Anything pending?</a:t>
            </a:r>
            <a:endParaRPr lang="en-US" sz="2400" b="1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Another Notation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057400" y="1485785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2062585" y="1371600"/>
          <a:ext cx="11176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600"/>
              </a:tblGrid>
              <a:tr h="365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20" marR="121920" marT="60960" marB="6096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2062585" y="5740400"/>
            <a:ext cx="1117600" cy="736600"/>
          </a:xfrm>
          <a:prstGeom prst="rect">
            <a:avLst/>
          </a:prstGeom>
          <a:solidFill>
            <a:schemeClr val="bg1"/>
          </a:solidFill>
          <a:ln>
            <a:solidFill>
              <a:srgbClr val="30303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100" dirty="0"/>
          </a:p>
        </p:txBody>
      </p:sp>
      <p:sp>
        <p:nvSpPr>
          <p:cNvPr id="48" name="TextBox 47"/>
          <p:cNvSpPr txBox="1"/>
          <p:nvPr/>
        </p:nvSpPr>
        <p:spPr>
          <a:xfrm>
            <a:off x="1560876" y="1535669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373197" y="3302001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1373197" y="5066269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3000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>
          <a:xfrm>
            <a:off x="2062585" y="1676400"/>
            <a:ext cx="1117600" cy="812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100" dirty="0"/>
          </a:p>
        </p:txBody>
      </p:sp>
      <p:sp>
        <p:nvSpPr>
          <p:cNvPr id="52" name="Rectangle 51"/>
          <p:cNvSpPr/>
          <p:nvPr/>
        </p:nvSpPr>
        <p:spPr>
          <a:xfrm>
            <a:off x="2062585" y="3098800"/>
            <a:ext cx="1117600" cy="812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100" dirty="0"/>
          </a:p>
        </p:txBody>
      </p:sp>
      <p:sp>
        <p:nvSpPr>
          <p:cNvPr id="53" name="Rectangle 52"/>
          <p:cNvSpPr/>
          <p:nvPr/>
        </p:nvSpPr>
        <p:spPr>
          <a:xfrm>
            <a:off x="2062585" y="3911600"/>
            <a:ext cx="1117600" cy="73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100" dirty="0"/>
          </a:p>
        </p:txBody>
      </p:sp>
      <p:sp>
        <p:nvSpPr>
          <p:cNvPr id="54" name="Rectangle 53"/>
          <p:cNvSpPr/>
          <p:nvPr/>
        </p:nvSpPr>
        <p:spPr>
          <a:xfrm>
            <a:off x="2062585" y="4927600"/>
            <a:ext cx="1117600" cy="812800"/>
          </a:xfrm>
          <a:prstGeom prst="rect">
            <a:avLst/>
          </a:prstGeom>
          <a:solidFill>
            <a:schemeClr val="bg1"/>
          </a:solidFill>
          <a:ln>
            <a:solidFill>
              <a:srgbClr val="30303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100" dirty="0"/>
          </a:p>
        </p:txBody>
      </p:sp>
      <p:sp>
        <p:nvSpPr>
          <p:cNvPr id="55" name="TextBox 54"/>
          <p:cNvSpPr txBox="1"/>
          <p:nvPr/>
        </p:nvSpPr>
        <p:spPr>
          <a:xfrm>
            <a:off x="1373197" y="1778001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1000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1373197" y="2184401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1001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1373197" y="3643869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2001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1373197" y="4013201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2002</a:t>
            </a:r>
            <a:endParaRPr 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1373197" y="4355069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2003</a:t>
            </a:r>
            <a:endParaRPr lang="en-US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1373197" y="5472669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3001</a:t>
            </a:r>
            <a:endParaRPr 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1373197" y="5879069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3002</a:t>
            </a:r>
            <a:endParaRPr lang="en-US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1373197" y="6248401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3003</a:t>
            </a:r>
            <a:endParaRPr 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1373197" y="2590801"/>
            <a:ext cx="76558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1002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1532383" y="2831069"/>
            <a:ext cx="374455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..</a:t>
            </a:r>
            <a:endParaRPr 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1532383" y="4659869"/>
            <a:ext cx="374455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/>
              <a:t>..</a:t>
            </a:r>
            <a:endParaRPr lang="en-US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2424972" y="2794001"/>
            <a:ext cx="348813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..</a:t>
            </a:r>
            <a:endParaRPr 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2424972" y="4622801"/>
            <a:ext cx="348813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..</a:t>
            </a:r>
            <a:endParaRPr lang="en-US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2367385" y="3302000"/>
            <a:ext cx="401707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371537" y="5130800"/>
            <a:ext cx="401707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185005" y="4028757"/>
            <a:ext cx="868180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400" dirty="0" smtClean="0"/>
              <a:t>3000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227541" y="5924495"/>
            <a:ext cx="90184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164186" y="1879600"/>
            <a:ext cx="868180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400" dirty="0" smtClean="0"/>
              <a:t>2000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28215" y="1752600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(head)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/>
      <p:bldP spid="28" grpId="0"/>
      <p:bldP spid="29" grpId="0"/>
      <p:bldP spid="5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762000" y="35814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762000" y="3990164"/>
            <a:ext cx="504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Nunito Sans" pitchFamily="2" charset="0"/>
              </a:rPr>
              <a:t>8 -&gt; 9 -&gt; 6 -&gt; 7-&gt; NULL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Nunito Sans" panose="00000500000000000000" pitchFamily="2" charset="0"/>
              </a:rPr>
              <a:t>Adhoc</a:t>
            </a:r>
            <a:r>
              <a:rPr lang="en-US" sz="2500" b="1" dirty="0" smtClean="0">
                <a:latin typeface="Nunito Sans" panose="00000500000000000000" pitchFamily="2" charset="0"/>
              </a:rPr>
              <a:t> 4 elements linked list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90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 smtClean="0">
                <a:latin typeface="Nunito Sans" panose="00000500000000000000" pitchFamily="2" charset="0"/>
              </a:rPr>
              <a:t>Adhoc</a:t>
            </a:r>
            <a:r>
              <a:rPr lang="en-US" sz="4500" b="1" dirty="0" smtClean="0">
                <a:latin typeface="Nunito Sans" panose="00000500000000000000" pitchFamily="2" charset="0"/>
              </a:rPr>
              <a:t> 4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2057400"/>
            <a:ext cx="24577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#include&lt;</a:t>
            </a:r>
            <a:r>
              <a:rPr lang="en-US" sz="2000" dirty="0" err="1" smtClean="0">
                <a:latin typeface="Nunito Sans" pitchFamily="2" charset="0"/>
              </a:rPr>
              <a:t>stdio.h</a:t>
            </a:r>
            <a:r>
              <a:rPr lang="en-US" sz="2000" dirty="0" smtClean="0">
                <a:latin typeface="Nunito Sans" pitchFamily="2" charset="0"/>
              </a:rPr>
              <a:t>&gt;</a:t>
            </a:r>
          </a:p>
          <a:p>
            <a:r>
              <a:rPr lang="en-US" sz="2000" dirty="0" smtClean="0">
                <a:latin typeface="Nunito Sans" pitchFamily="2" charset="0"/>
              </a:rPr>
              <a:t>#include&lt;</a:t>
            </a:r>
            <a:r>
              <a:rPr lang="en-US" sz="2000" dirty="0" err="1" smtClean="0">
                <a:latin typeface="Nunito Sans" pitchFamily="2" charset="0"/>
              </a:rPr>
              <a:t>stdlib.h</a:t>
            </a:r>
            <a:r>
              <a:rPr lang="en-US" sz="2000" dirty="0" smtClean="0">
                <a:latin typeface="Nunito Sans" pitchFamily="2" charset="0"/>
              </a:rPr>
              <a:t>&gt;</a:t>
            </a:r>
          </a:p>
          <a:p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 Node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</a:t>
            </a:r>
            <a:r>
              <a:rPr lang="en-US" sz="2000" dirty="0" err="1" smtClean="0">
                <a:latin typeface="Nunito Sans" pitchFamily="2" charset="0"/>
              </a:rPr>
              <a:t>int</a:t>
            </a:r>
            <a:r>
              <a:rPr lang="en-US" sz="2000" dirty="0" smtClean="0">
                <a:latin typeface="Nunito Sans" pitchFamily="2" charset="0"/>
              </a:rPr>
              <a:t> data;</a:t>
            </a:r>
          </a:p>
          <a:p>
            <a:r>
              <a:rPr lang="en-US" sz="2000" dirty="0" smtClean="0">
                <a:latin typeface="Nunito Sans" pitchFamily="2" charset="0"/>
              </a:rPr>
              <a:t>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*next;</a:t>
            </a:r>
          </a:p>
          <a:p>
            <a:r>
              <a:rPr lang="en-US" sz="2000" dirty="0" smtClean="0">
                <a:latin typeface="Nunito Sans" pitchFamily="2" charset="0"/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1676400"/>
            <a:ext cx="678743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Nunito Sans" pitchFamily="2" charset="0"/>
              </a:rPr>
              <a:t>int</a:t>
            </a:r>
            <a:r>
              <a:rPr lang="en-US" dirty="0" smtClean="0">
                <a:latin typeface="Nunito Sans" pitchFamily="2" charset="0"/>
              </a:rPr>
              <a:t> main()</a:t>
            </a:r>
          </a:p>
          <a:p>
            <a:r>
              <a:rPr lang="en-US" dirty="0" smtClean="0">
                <a:latin typeface="Nunito Sans" pitchFamily="2" charset="0"/>
              </a:rPr>
              <a:t>{</a:t>
            </a:r>
          </a:p>
          <a:p>
            <a:r>
              <a:rPr lang="en-US" dirty="0" smtClean="0">
                <a:latin typeface="Nunito Sans" pitchFamily="2" charset="0"/>
              </a:rPr>
              <a:t>   // create head point</a:t>
            </a:r>
          </a:p>
          <a:p>
            <a:r>
              <a:rPr lang="en-US" dirty="0" smtClean="0">
                <a:latin typeface="Nunito Sans" pitchFamily="2" charset="0"/>
              </a:rPr>
              <a:t>   </a:t>
            </a:r>
            <a:r>
              <a:rPr lang="en-US" dirty="0" err="1" smtClean="0">
                <a:latin typeface="Nunito Sans" pitchFamily="2" charset="0"/>
              </a:rPr>
              <a:t>struct</a:t>
            </a:r>
            <a:r>
              <a:rPr lang="en-US" dirty="0" smtClean="0">
                <a:latin typeface="Nunito Sans" pitchFamily="2" charset="0"/>
              </a:rPr>
              <a:t> Node *head = NULL;</a:t>
            </a:r>
          </a:p>
          <a:p>
            <a:r>
              <a:rPr lang="en-US" dirty="0" smtClean="0">
                <a:latin typeface="Nunito Sans" pitchFamily="2" charset="0"/>
              </a:rPr>
              <a:t>   // Create 4 nodes and populate data in it</a:t>
            </a:r>
          </a:p>
          <a:p>
            <a:r>
              <a:rPr lang="en-US" dirty="0" smtClean="0">
                <a:latin typeface="Nunito Sans" pitchFamily="2" charset="0"/>
              </a:rPr>
              <a:t>   </a:t>
            </a:r>
            <a:r>
              <a:rPr lang="en-US" dirty="0" err="1" smtClean="0">
                <a:latin typeface="Nunito Sans" pitchFamily="2" charset="0"/>
              </a:rPr>
              <a:t>struct</a:t>
            </a:r>
            <a:r>
              <a:rPr lang="en-US" dirty="0" smtClean="0">
                <a:latin typeface="Nunito Sans" pitchFamily="2" charset="0"/>
              </a:rPr>
              <a:t> Node *node1 =(</a:t>
            </a:r>
            <a:r>
              <a:rPr lang="en-US" dirty="0" err="1" smtClean="0">
                <a:latin typeface="Nunito Sans" pitchFamily="2" charset="0"/>
              </a:rPr>
              <a:t>struct</a:t>
            </a:r>
            <a:r>
              <a:rPr lang="en-US" dirty="0" smtClean="0">
                <a:latin typeface="Nunito Sans" pitchFamily="2" charset="0"/>
              </a:rPr>
              <a:t> Node*)</a:t>
            </a:r>
            <a:r>
              <a:rPr lang="en-US" dirty="0" err="1" smtClean="0">
                <a:latin typeface="Nunito Sans" pitchFamily="2" charset="0"/>
              </a:rPr>
              <a:t>malloc</a:t>
            </a:r>
            <a:r>
              <a:rPr lang="en-US" dirty="0" smtClean="0">
                <a:latin typeface="Nunito Sans" pitchFamily="2" charset="0"/>
              </a:rPr>
              <a:t>(</a:t>
            </a:r>
            <a:r>
              <a:rPr lang="en-US" dirty="0" err="1" smtClean="0">
                <a:latin typeface="Nunito Sans" pitchFamily="2" charset="0"/>
              </a:rPr>
              <a:t>sizeof</a:t>
            </a:r>
            <a:r>
              <a:rPr lang="en-US" dirty="0" smtClean="0">
                <a:latin typeface="Nunito Sans" pitchFamily="2" charset="0"/>
              </a:rPr>
              <a:t>(</a:t>
            </a:r>
            <a:r>
              <a:rPr lang="en-US" dirty="0" err="1" smtClean="0">
                <a:latin typeface="Nunito Sans" pitchFamily="2" charset="0"/>
              </a:rPr>
              <a:t>struct</a:t>
            </a:r>
            <a:r>
              <a:rPr lang="en-US" dirty="0" smtClean="0">
                <a:latin typeface="Nunito Sans" pitchFamily="2" charset="0"/>
              </a:rPr>
              <a:t> Node));</a:t>
            </a:r>
          </a:p>
          <a:p>
            <a:r>
              <a:rPr lang="en-US" dirty="0" smtClean="0">
                <a:latin typeface="Nunito Sans" pitchFamily="2" charset="0"/>
              </a:rPr>
              <a:t>   node1-&gt;data = 8;</a:t>
            </a:r>
          </a:p>
          <a:p>
            <a:r>
              <a:rPr lang="en-US" dirty="0" smtClean="0">
                <a:latin typeface="Nunito Sans" pitchFamily="2" charset="0"/>
              </a:rPr>
              <a:t>   </a:t>
            </a:r>
            <a:r>
              <a:rPr lang="en-US" dirty="0" err="1" smtClean="0">
                <a:latin typeface="Nunito Sans" pitchFamily="2" charset="0"/>
              </a:rPr>
              <a:t>struct</a:t>
            </a:r>
            <a:r>
              <a:rPr lang="en-US" dirty="0" smtClean="0">
                <a:latin typeface="Nunito Sans" pitchFamily="2" charset="0"/>
              </a:rPr>
              <a:t> Node *node2 =(</a:t>
            </a:r>
            <a:r>
              <a:rPr lang="en-US" dirty="0" err="1" smtClean="0">
                <a:latin typeface="Nunito Sans" pitchFamily="2" charset="0"/>
              </a:rPr>
              <a:t>struct</a:t>
            </a:r>
            <a:r>
              <a:rPr lang="en-US" dirty="0" smtClean="0">
                <a:latin typeface="Nunito Sans" pitchFamily="2" charset="0"/>
              </a:rPr>
              <a:t> Node*)</a:t>
            </a:r>
            <a:r>
              <a:rPr lang="en-US" dirty="0" err="1" smtClean="0">
                <a:latin typeface="Nunito Sans" pitchFamily="2" charset="0"/>
              </a:rPr>
              <a:t>malloc</a:t>
            </a:r>
            <a:r>
              <a:rPr lang="en-US" dirty="0" smtClean="0">
                <a:latin typeface="Nunito Sans" pitchFamily="2" charset="0"/>
              </a:rPr>
              <a:t>(</a:t>
            </a:r>
            <a:r>
              <a:rPr lang="en-US" dirty="0" err="1" smtClean="0">
                <a:latin typeface="Nunito Sans" pitchFamily="2" charset="0"/>
              </a:rPr>
              <a:t>sizeof</a:t>
            </a:r>
            <a:r>
              <a:rPr lang="en-US" dirty="0" smtClean="0">
                <a:latin typeface="Nunito Sans" pitchFamily="2" charset="0"/>
              </a:rPr>
              <a:t>(</a:t>
            </a:r>
            <a:r>
              <a:rPr lang="en-US" dirty="0" err="1" smtClean="0">
                <a:latin typeface="Nunito Sans" pitchFamily="2" charset="0"/>
              </a:rPr>
              <a:t>struct</a:t>
            </a:r>
            <a:r>
              <a:rPr lang="en-US" dirty="0" smtClean="0">
                <a:latin typeface="Nunito Sans" pitchFamily="2" charset="0"/>
              </a:rPr>
              <a:t> Node));</a:t>
            </a:r>
          </a:p>
          <a:p>
            <a:r>
              <a:rPr lang="en-US" dirty="0" smtClean="0">
                <a:latin typeface="Nunito Sans" pitchFamily="2" charset="0"/>
              </a:rPr>
              <a:t>   node2-&gt;data = 9;</a:t>
            </a:r>
          </a:p>
          <a:p>
            <a:r>
              <a:rPr lang="en-US" dirty="0" smtClean="0">
                <a:latin typeface="Nunito Sans" pitchFamily="2" charset="0"/>
              </a:rPr>
              <a:t>   </a:t>
            </a:r>
            <a:r>
              <a:rPr lang="en-US" dirty="0" err="1" smtClean="0">
                <a:latin typeface="Nunito Sans" pitchFamily="2" charset="0"/>
              </a:rPr>
              <a:t>struct</a:t>
            </a:r>
            <a:r>
              <a:rPr lang="en-US" dirty="0" smtClean="0">
                <a:latin typeface="Nunito Sans" pitchFamily="2" charset="0"/>
              </a:rPr>
              <a:t> Node *node3 =(</a:t>
            </a:r>
            <a:r>
              <a:rPr lang="en-US" dirty="0" err="1" smtClean="0">
                <a:latin typeface="Nunito Sans" pitchFamily="2" charset="0"/>
              </a:rPr>
              <a:t>struct</a:t>
            </a:r>
            <a:r>
              <a:rPr lang="en-US" dirty="0" smtClean="0">
                <a:latin typeface="Nunito Sans" pitchFamily="2" charset="0"/>
              </a:rPr>
              <a:t> Node*)</a:t>
            </a:r>
            <a:r>
              <a:rPr lang="en-US" dirty="0" err="1" smtClean="0">
                <a:latin typeface="Nunito Sans" pitchFamily="2" charset="0"/>
              </a:rPr>
              <a:t>malloc</a:t>
            </a:r>
            <a:r>
              <a:rPr lang="en-US" dirty="0" smtClean="0">
                <a:latin typeface="Nunito Sans" pitchFamily="2" charset="0"/>
              </a:rPr>
              <a:t>(</a:t>
            </a:r>
            <a:r>
              <a:rPr lang="en-US" dirty="0" err="1" smtClean="0">
                <a:latin typeface="Nunito Sans" pitchFamily="2" charset="0"/>
              </a:rPr>
              <a:t>sizeof</a:t>
            </a:r>
            <a:r>
              <a:rPr lang="en-US" dirty="0" smtClean="0">
                <a:latin typeface="Nunito Sans" pitchFamily="2" charset="0"/>
              </a:rPr>
              <a:t>(</a:t>
            </a:r>
            <a:r>
              <a:rPr lang="en-US" dirty="0" err="1" smtClean="0">
                <a:latin typeface="Nunito Sans" pitchFamily="2" charset="0"/>
              </a:rPr>
              <a:t>struct</a:t>
            </a:r>
            <a:r>
              <a:rPr lang="en-US" dirty="0" smtClean="0">
                <a:latin typeface="Nunito Sans" pitchFamily="2" charset="0"/>
              </a:rPr>
              <a:t> Node));</a:t>
            </a:r>
          </a:p>
          <a:p>
            <a:r>
              <a:rPr lang="en-US" dirty="0" smtClean="0">
                <a:latin typeface="Nunito Sans" pitchFamily="2" charset="0"/>
              </a:rPr>
              <a:t>   node3-&gt;data = 6;</a:t>
            </a:r>
          </a:p>
          <a:p>
            <a:r>
              <a:rPr lang="en-US" dirty="0" smtClean="0">
                <a:latin typeface="Nunito Sans" pitchFamily="2" charset="0"/>
              </a:rPr>
              <a:t>   </a:t>
            </a:r>
            <a:r>
              <a:rPr lang="en-US" dirty="0" err="1" smtClean="0">
                <a:latin typeface="Nunito Sans" pitchFamily="2" charset="0"/>
              </a:rPr>
              <a:t>struct</a:t>
            </a:r>
            <a:r>
              <a:rPr lang="en-US" dirty="0" smtClean="0">
                <a:latin typeface="Nunito Sans" pitchFamily="2" charset="0"/>
              </a:rPr>
              <a:t> Node *node4 =(</a:t>
            </a:r>
            <a:r>
              <a:rPr lang="en-US" dirty="0" err="1" smtClean="0">
                <a:latin typeface="Nunito Sans" pitchFamily="2" charset="0"/>
              </a:rPr>
              <a:t>struct</a:t>
            </a:r>
            <a:r>
              <a:rPr lang="en-US" dirty="0" smtClean="0">
                <a:latin typeface="Nunito Sans" pitchFamily="2" charset="0"/>
              </a:rPr>
              <a:t> Node*)</a:t>
            </a:r>
            <a:r>
              <a:rPr lang="en-US" dirty="0" err="1" smtClean="0">
                <a:latin typeface="Nunito Sans" pitchFamily="2" charset="0"/>
              </a:rPr>
              <a:t>malloc</a:t>
            </a:r>
            <a:r>
              <a:rPr lang="en-US" dirty="0" smtClean="0">
                <a:latin typeface="Nunito Sans" pitchFamily="2" charset="0"/>
              </a:rPr>
              <a:t>(</a:t>
            </a:r>
            <a:r>
              <a:rPr lang="en-US" dirty="0" err="1" smtClean="0">
                <a:latin typeface="Nunito Sans" pitchFamily="2" charset="0"/>
              </a:rPr>
              <a:t>sizeof</a:t>
            </a:r>
            <a:r>
              <a:rPr lang="en-US" dirty="0" smtClean="0">
                <a:latin typeface="Nunito Sans" pitchFamily="2" charset="0"/>
              </a:rPr>
              <a:t>(</a:t>
            </a:r>
            <a:r>
              <a:rPr lang="en-US" dirty="0" err="1" smtClean="0">
                <a:latin typeface="Nunito Sans" pitchFamily="2" charset="0"/>
              </a:rPr>
              <a:t>struct</a:t>
            </a:r>
            <a:r>
              <a:rPr lang="en-US" dirty="0" smtClean="0">
                <a:latin typeface="Nunito Sans" pitchFamily="2" charset="0"/>
              </a:rPr>
              <a:t> Node));</a:t>
            </a:r>
          </a:p>
          <a:p>
            <a:r>
              <a:rPr lang="en-US" dirty="0" smtClean="0">
                <a:latin typeface="Nunito Sans" pitchFamily="2" charset="0"/>
              </a:rPr>
              <a:t>   node4-&gt;data = 7;</a:t>
            </a:r>
          </a:p>
          <a:p>
            <a:r>
              <a:rPr lang="en-US" dirty="0" smtClean="0">
                <a:latin typeface="Nunito Sans" pitchFamily="2" charset="0"/>
              </a:rPr>
              <a:t>  </a:t>
            </a:r>
          </a:p>
          <a:p>
            <a:endParaRPr lang="en-US" dirty="0" smtClean="0">
              <a:latin typeface="Nunito Sans" pitchFamily="2" charset="0"/>
            </a:endParaRPr>
          </a:p>
          <a:p>
            <a:endParaRPr lang="en-US" dirty="0" smtClean="0">
              <a:latin typeface="Nunito Sans" pitchFamily="2" charset="0"/>
            </a:endParaRPr>
          </a:p>
          <a:p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020094" y="3999706"/>
            <a:ext cx="46482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 smtClean="0">
                <a:latin typeface="Nunito Sans" panose="00000500000000000000" pitchFamily="2" charset="0"/>
              </a:rPr>
              <a:t>Adhoc</a:t>
            </a:r>
            <a:r>
              <a:rPr lang="en-US" sz="4500" b="1" dirty="0" smtClean="0">
                <a:latin typeface="Nunito Sans" panose="00000500000000000000" pitchFamily="2" charset="0"/>
              </a:rPr>
              <a:t> 4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2057400"/>
            <a:ext cx="579998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unito Sans" pitchFamily="2" charset="0"/>
              </a:rPr>
              <a:t>// Link </a:t>
            </a:r>
          </a:p>
          <a:p>
            <a:r>
              <a:rPr lang="en-US" dirty="0" smtClean="0">
                <a:latin typeface="Nunito Sans" pitchFamily="2" charset="0"/>
              </a:rPr>
              <a:t>  head = node1;</a:t>
            </a:r>
          </a:p>
          <a:p>
            <a:r>
              <a:rPr lang="en-US" dirty="0" smtClean="0">
                <a:latin typeface="Nunito Sans" pitchFamily="2" charset="0"/>
              </a:rPr>
              <a:t>  head-&gt;next = node2;</a:t>
            </a:r>
          </a:p>
          <a:p>
            <a:r>
              <a:rPr lang="en-US" dirty="0" smtClean="0">
                <a:latin typeface="Nunito Sans" pitchFamily="2" charset="0"/>
              </a:rPr>
              <a:t>  head-&gt;next-&gt;next= node3;</a:t>
            </a:r>
          </a:p>
          <a:p>
            <a:r>
              <a:rPr lang="en-US" dirty="0" smtClean="0">
                <a:latin typeface="Nunito Sans" pitchFamily="2" charset="0"/>
              </a:rPr>
              <a:t>  head-&gt;next-&gt;next-&gt;next = node4;</a:t>
            </a:r>
          </a:p>
          <a:p>
            <a:r>
              <a:rPr lang="en-US" dirty="0" smtClean="0">
                <a:latin typeface="Nunito Sans" pitchFamily="2" charset="0"/>
              </a:rPr>
              <a:t>  head-&gt;next-&gt;next-&gt;next-&gt;next = NULL;</a:t>
            </a:r>
          </a:p>
          <a:p>
            <a:r>
              <a:rPr lang="en-US" dirty="0" smtClean="0">
                <a:latin typeface="Nunito Sans" pitchFamily="2" charset="0"/>
              </a:rPr>
              <a:t>  // Print</a:t>
            </a:r>
          </a:p>
          <a:p>
            <a:r>
              <a:rPr lang="en-US" dirty="0" smtClean="0">
                <a:latin typeface="Nunito Sans" pitchFamily="2" charset="0"/>
              </a:rPr>
              <a:t>  </a:t>
            </a:r>
            <a:r>
              <a:rPr lang="en-US" dirty="0" err="1" smtClean="0">
                <a:latin typeface="Nunito Sans" pitchFamily="2" charset="0"/>
              </a:rPr>
              <a:t>printf</a:t>
            </a:r>
            <a:r>
              <a:rPr lang="en-US" dirty="0" smtClean="0">
                <a:latin typeface="Nunito Sans" pitchFamily="2" charset="0"/>
              </a:rPr>
              <a:t>("%d-&gt;", head-&gt;data);</a:t>
            </a:r>
          </a:p>
          <a:p>
            <a:r>
              <a:rPr lang="en-US" dirty="0" smtClean="0">
                <a:latin typeface="Nunito Sans" pitchFamily="2" charset="0"/>
              </a:rPr>
              <a:t>  </a:t>
            </a:r>
            <a:r>
              <a:rPr lang="en-US" dirty="0" err="1" smtClean="0">
                <a:latin typeface="Nunito Sans" pitchFamily="2" charset="0"/>
              </a:rPr>
              <a:t>printf</a:t>
            </a:r>
            <a:r>
              <a:rPr lang="en-US" dirty="0" smtClean="0">
                <a:latin typeface="Nunito Sans" pitchFamily="2" charset="0"/>
              </a:rPr>
              <a:t>("%d-&gt;", head-&gt;next-&gt;data);</a:t>
            </a:r>
          </a:p>
          <a:p>
            <a:r>
              <a:rPr lang="en-US" dirty="0" smtClean="0">
                <a:latin typeface="Nunito Sans" pitchFamily="2" charset="0"/>
              </a:rPr>
              <a:t>  </a:t>
            </a:r>
            <a:r>
              <a:rPr lang="en-US" dirty="0" err="1" smtClean="0">
                <a:latin typeface="Nunito Sans" pitchFamily="2" charset="0"/>
              </a:rPr>
              <a:t>printf</a:t>
            </a:r>
            <a:r>
              <a:rPr lang="en-US" dirty="0" smtClean="0">
                <a:latin typeface="Nunito Sans" pitchFamily="2" charset="0"/>
              </a:rPr>
              <a:t>("%d-&gt;", head-&gt;next-&gt;next-&gt;data);</a:t>
            </a:r>
          </a:p>
          <a:p>
            <a:r>
              <a:rPr lang="en-US" dirty="0" smtClean="0">
                <a:latin typeface="Nunito Sans" pitchFamily="2" charset="0"/>
              </a:rPr>
              <a:t>  </a:t>
            </a:r>
            <a:r>
              <a:rPr lang="en-US" dirty="0" err="1" smtClean="0">
                <a:latin typeface="Nunito Sans" pitchFamily="2" charset="0"/>
              </a:rPr>
              <a:t>printf</a:t>
            </a:r>
            <a:r>
              <a:rPr lang="en-US" dirty="0" smtClean="0">
                <a:latin typeface="Nunito Sans" pitchFamily="2" charset="0"/>
              </a:rPr>
              <a:t>("%d-&gt;NULL", head-&gt;next-&gt;next-&gt;next-&gt;data);</a:t>
            </a:r>
          </a:p>
          <a:p>
            <a:r>
              <a:rPr lang="en-US" dirty="0" smtClean="0">
                <a:latin typeface="Nunito Sans" pitchFamily="2" charset="0"/>
              </a:rPr>
              <a:t>  return 0;</a:t>
            </a:r>
          </a:p>
          <a:p>
            <a:r>
              <a:rPr lang="en-US" dirty="0" smtClean="0">
                <a:latin typeface="Nunito Sans" pitchFamily="2" charset="0"/>
              </a:rPr>
              <a:t>}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4953000"/>
            <a:ext cx="2286000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Better Coding Convention?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1524000"/>
            <a:ext cx="37353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Nunito Sans" pitchFamily="2" charset="0"/>
              </a:rPr>
              <a:t>void </a:t>
            </a:r>
            <a:r>
              <a:rPr lang="en-US" b="1" dirty="0" err="1" smtClean="0">
                <a:latin typeface="Nunito Sans" pitchFamily="2" charset="0"/>
              </a:rPr>
              <a:t>print_list</a:t>
            </a:r>
            <a:r>
              <a:rPr lang="en-US" b="1" dirty="0" smtClean="0">
                <a:latin typeface="Nunito Sans" pitchFamily="2" charset="0"/>
              </a:rPr>
              <a:t>(</a:t>
            </a:r>
            <a:r>
              <a:rPr lang="en-US" b="1" dirty="0" err="1" smtClean="0">
                <a:latin typeface="Nunito Sans" pitchFamily="2" charset="0"/>
              </a:rPr>
              <a:t>struct</a:t>
            </a:r>
            <a:r>
              <a:rPr lang="en-US" b="1" dirty="0" smtClean="0">
                <a:latin typeface="Nunito Sans" pitchFamily="2" charset="0"/>
              </a:rPr>
              <a:t> Node *head)</a:t>
            </a:r>
          </a:p>
          <a:p>
            <a:r>
              <a:rPr lang="en-US" dirty="0" smtClean="0">
                <a:latin typeface="Nunito Sans" pitchFamily="2" charset="0"/>
              </a:rPr>
              <a:t>{</a:t>
            </a:r>
          </a:p>
          <a:p>
            <a:r>
              <a:rPr lang="en-US" dirty="0" smtClean="0">
                <a:latin typeface="Nunito Sans" pitchFamily="2" charset="0"/>
              </a:rPr>
              <a:t>    while(head != NULL)</a:t>
            </a:r>
          </a:p>
          <a:p>
            <a:r>
              <a:rPr lang="en-US" dirty="0" smtClean="0">
                <a:latin typeface="Nunito Sans" pitchFamily="2" charset="0"/>
              </a:rPr>
              <a:t>    {</a:t>
            </a:r>
          </a:p>
          <a:p>
            <a:r>
              <a:rPr lang="en-US" dirty="0" smtClean="0">
                <a:latin typeface="Nunito Sans" pitchFamily="2" charset="0"/>
              </a:rPr>
              <a:t>        </a:t>
            </a:r>
            <a:r>
              <a:rPr lang="en-US" dirty="0" err="1" smtClean="0">
                <a:latin typeface="Nunito Sans" pitchFamily="2" charset="0"/>
              </a:rPr>
              <a:t>printf</a:t>
            </a:r>
            <a:r>
              <a:rPr lang="en-US" dirty="0" smtClean="0">
                <a:latin typeface="Nunito Sans" pitchFamily="2" charset="0"/>
              </a:rPr>
              <a:t>("%d-&gt;", head-&gt;data);</a:t>
            </a:r>
          </a:p>
          <a:p>
            <a:r>
              <a:rPr lang="en-US" dirty="0" smtClean="0">
                <a:latin typeface="Nunito Sans" pitchFamily="2" charset="0"/>
              </a:rPr>
              <a:t>        head = head-&gt;next;</a:t>
            </a:r>
          </a:p>
          <a:p>
            <a:r>
              <a:rPr lang="en-US" dirty="0" smtClean="0">
                <a:latin typeface="Nunito Sans" pitchFamily="2" charset="0"/>
              </a:rPr>
              <a:t>    }</a:t>
            </a:r>
          </a:p>
          <a:p>
            <a:r>
              <a:rPr lang="en-US" dirty="0" smtClean="0">
                <a:latin typeface="Nunito Sans" pitchFamily="2" charset="0"/>
              </a:rPr>
              <a:t>    </a:t>
            </a:r>
            <a:r>
              <a:rPr lang="en-US" dirty="0" err="1" smtClean="0">
                <a:latin typeface="Nunito Sans" pitchFamily="2" charset="0"/>
              </a:rPr>
              <a:t>printf</a:t>
            </a:r>
            <a:r>
              <a:rPr lang="en-US" dirty="0" smtClean="0">
                <a:latin typeface="Nunito Sans" pitchFamily="2" charset="0"/>
              </a:rPr>
              <a:t>("NULL");</a:t>
            </a:r>
          </a:p>
          <a:p>
            <a:r>
              <a:rPr lang="en-US" dirty="0" smtClean="0">
                <a:latin typeface="Nunito Sans" pitchFamily="2" charset="0"/>
              </a:rPr>
              <a:t>}</a:t>
            </a:r>
          </a:p>
          <a:p>
            <a:endParaRPr lang="en-US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3953470"/>
            <a:ext cx="1899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unito Sans" pitchFamily="2" charset="0"/>
              </a:rPr>
              <a:t>  </a:t>
            </a:r>
            <a:r>
              <a:rPr lang="en-US" dirty="0" err="1" smtClean="0">
                <a:latin typeface="Nunito Sans" pitchFamily="2" charset="0"/>
              </a:rPr>
              <a:t>print_list</a:t>
            </a:r>
            <a:r>
              <a:rPr lang="en-US" dirty="0" smtClean="0">
                <a:latin typeface="Nunito Sans" pitchFamily="2" charset="0"/>
              </a:rPr>
              <a:t>(head);</a:t>
            </a:r>
          </a:p>
          <a:p>
            <a:r>
              <a:rPr lang="en-US" dirty="0" smtClean="0">
                <a:latin typeface="Nunito Sans" pitchFamily="2" charset="0"/>
              </a:rPr>
              <a:t>  return 0;</a:t>
            </a:r>
          </a:p>
          <a:p>
            <a:r>
              <a:rPr lang="en-US" dirty="0" smtClean="0">
                <a:latin typeface="Nunito Sans" pitchFamily="2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3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7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8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9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3-&gt;2-&gt;7-&gt;8-&gt;9-&gt;NULL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Create N elements and display 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90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58000" y="1676400"/>
            <a:ext cx="457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**,</a:t>
            </a:r>
            <a:r>
              <a:rPr lang="en-US" sz="2000" dirty="0" err="1" smtClean="0">
                <a:latin typeface="Nunito Sans" pitchFamily="2" charset="0"/>
              </a:rPr>
              <a:t>int</a:t>
            </a:r>
            <a:r>
              <a:rPr lang="en-US" sz="2000" dirty="0" smtClean="0">
                <a:latin typeface="Nunito Sans" pitchFamily="2" charset="0"/>
              </a:rPr>
              <a:t>);</a:t>
            </a:r>
          </a:p>
          <a:p>
            <a:r>
              <a:rPr lang="en-US" sz="2000" dirty="0" err="1" smtClean="0">
                <a:latin typeface="Nunito Sans" pitchFamily="2" charset="0"/>
              </a:rPr>
              <a:t>int</a:t>
            </a:r>
            <a:r>
              <a:rPr lang="en-US" sz="2000" dirty="0" smtClean="0">
                <a:latin typeface="Nunito Sans" pitchFamily="2" charset="0"/>
              </a:rPr>
              <a:t> main()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*head;</a:t>
            </a:r>
          </a:p>
          <a:p>
            <a:r>
              <a:rPr lang="en-US" sz="2000" dirty="0" smtClean="0">
                <a:latin typeface="Nunito Sans" pitchFamily="2" charset="0"/>
              </a:rPr>
              <a:t>    head = NULL;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int</a:t>
            </a:r>
            <a:r>
              <a:rPr lang="en-US" sz="2000" dirty="0" smtClean="0">
                <a:latin typeface="Nunito Sans" pitchFamily="2" charset="0"/>
              </a:rPr>
              <a:t> data;</a:t>
            </a:r>
          </a:p>
          <a:p>
            <a:r>
              <a:rPr lang="en-US" sz="2000" dirty="0" smtClean="0">
                <a:latin typeface="Nunito Sans" pitchFamily="2" charset="0"/>
              </a:rPr>
              <a:t>    do</a:t>
            </a:r>
          </a:p>
          <a:p>
            <a:r>
              <a:rPr lang="en-US" sz="2000" dirty="0" smtClean="0">
                <a:latin typeface="Nunito Sans" pitchFamily="2" charset="0"/>
              </a:rPr>
              <a:t>    {</a:t>
            </a:r>
          </a:p>
          <a:p>
            <a:r>
              <a:rPr lang="en-US" sz="2000" dirty="0" smtClean="0">
                <a:latin typeface="Nunito Sans" pitchFamily="2" charset="0"/>
              </a:rPr>
              <a:t>        </a:t>
            </a:r>
            <a:r>
              <a:rPr lang="en-US" sz="2000" dirty="0" err="1" smtClean="0">
                <a:latin typeface="Nunito Sans" pitchFamily="2" charset="0"/>
              </a:rPr>
              <a:t>scanf</a:t>
            </a:r>
            <a:r>
              <a:rPr lang="en-US" sz="2000" dirty="0" smtClean="0">
                <a:latin typeface="Nunito Sans" pitchFamily="2" charset="0"/>
              </a:rPr>
              <a:t>("%</a:t>
            </a:r>
            <a:r>
              <a:rPr lang="en-US" sz="2000" dirty="0" err="1" smtClean="0">
                <a:latin typeface="Nunito Sans" pitchFamily="2" charset="0"/>
              </a:rPr>
              <a:t>d",&amp;data</a:t>
            </a:r>
            <a:r>
              <a:rPr lang="en-US" sz="2000" dirty="0" smtClean="0">
                <a:latin typeface="Nunito Sans" pitchFamily="2" charset="0"/>
              </a:rPr>
              <a:t>);</a:t>
            </a:r>
          </a:p>
          <a:p>
            <a:r>
              <a:rPr lang="en-US" sz="2000" dirty="0" smtClean="0">
                <a:latin typeface="Nunito Sans" pitchFamily="2" charset="0"/>
              </a:rPr>
              <a:t>        if(data &gt; 0)</a:t>
            </a:r>
          </a:p>
          <a:p>
            <a:r>
              <a:rPr lang="en-US" sz="2000" dirty="0" smtClean="0">
                <a:latin typeface="Nunito Sans" pitchFamily="2" charset="0"/>
              </a:rPr>
              <a:t>            append(&amp;</a:t>
            </a:r>
            <a:r>
              <a:rPr lang="en-US" sz="2000" dirty="0" err="1" smtClean="0">
                <a:latin typeface="Nunito Sans" pitchFamily="2" charset="0"/>
              </a:rPr>
              <a:t>head,data</a:t>
            </a:r>
            <a:r>
              <a:rPr lang="en-US" sz="2000" dirty="0" smtClean="0">
                <a:latin typeface="Nunito Sans" pitchFamily="2" charset="0"/>
              </a:rPr>
              <a:t>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</a:p>
          <a:p>
            <a:r>
              <a:rPr lang="en-US" sz="2000" dirty="0" smtClean="0">
                <a:latin typeface="Nunito Sans" pitchFamily="2" charset="0"/>
              </a:rPr>
              <a:t>    }while(data&gt;0);</a:t>
            </a:r>
          </a:p>
          <a:p>
            <a:r>
              <a:rPr lang="en-US" sz="2000" dirty="0" smtClean="0">
                <a:latin typeface="Nunito Sans" pitchFamily="2" charset="0"/>
              </a:rPr>
              <a:t>    display(head);</a:t>
            </a:r>
          </a:p>
          <a:p>
            <a:r>
              <a:rPr lang="en-US" sz="2000" dirty="0" smtClean="0">
                <a:latin typeface="Nunito Sans" pitchFamily="2" charset="0"/>
              </a:rPr>
              <a:t>    return 0;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2057400"/>
            <a:ext cx="23727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#include&lt;</a:t>
            </a:r>
            <a:r>
              <a:rPr lang="en-US" sz="2000" dirty="0" err="1" smtClean="0">
                <a:latin typeface="Nunito Sans" pitchFamily="2" charset="0"/>
              </a:rPr>
              <a:t>stdio.h</a:t>
            </a:r>
            <a:r>
              <a:rPr lang="en-US" sz="2000" dirty="0" smtClean="0">
                <a:latin typeface="Nunito Sans" pitchFamily="2" charset="0"/>
              </a:rPr>
              <a:t>&gt;</a:t>
            </a:r>
          </a:p>
          <a:p>
            <a:r>
              <a:rPr lang="en-US" sz="2000" dirty="0" smtClean="0">
                <a:latin typeface="Nunito Sans" pitchFamily="2" charset="0"/>
              </a:rPr>
              <a:t>#include&lt;</a:t>
            </a:r>
            <a:r>
              <a:rPr lang="en-US" sz="2000" dirty="0" err="1" smtClean="0">
                <a:latin typeface="Nunito Sans" pitchFamily="2" charset="0"/>
              </a:rPr>
              <a:t>stdlib.h</a:t>
            </a:r>
            <a:r>
              <a:rPr lang="en-US" sz="2000" dirty="0" smtClean="0">
                <a:latin typeface="Nunito Sans" pitchFamily="2" charset="0"/>
              </a:rPr>
              <a:t>&gt;</a:t>
            </a:r>
          </a:p>
          <a:p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int</a:t>
            </a:r>
            <a:r>
              <a:rPr lang="en-US" sz="2000" dirty="0" smtClean="0">
                <a:latin typeface="Nunito Sans" pitchFamily="2" charset="0"/>
              </a:rPr>
              <a:t>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*link;</a:t>
            </a:r>
          </a:p>
          <a:p>
            <a:r>
              <a:rPr lang="en-US" sz="2000" dirty="0" smtClean="0">
                <a:latin typeface="Nunito Sans" pitchFamily="2" charset="0"/>
              </a:rPr>
              <a:t>};</a:t>
            </a:r>
          </a:p>
          <a:p>
            <a:endParaRPr lang="en-US" sz="2000" dirty="0" smtClean="0">
              <a:latin typeface="Nunito Sans" pitchFamily="2" charset="0"/>
            </a:endParaRP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2080" y="4074855"/>
            <a:ext cx="50177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display(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	while(temp!=NULL)</a:t>
            </a:r>
          </a:p>
          <a:p>
            <a:r>
              <a:rPr lang="en-US" sz="2000" dirty="0" smtClean="0">
                <a:latin typeface="Nunito Sans" pitchFamily="2" charset="0"/>
              </a:rPr>
              <a:t>	{</a:t>
            </a:r>
          </a:p>
          <a:p>
            <a:r>
              <a:rPr lang="en-US" sz="2000" dirty="0" smtClean="0">
                <a:latin typeface="Nunito Sans" pitchFamily="2" charset="0"/>
              </a:rPr>
              <a:t>		</a:t>
            </a:r>
            <a:r>
              <a:rPr lang="en-US" sz="2000" dirty="0" err="1" smtClean="0">
                <a:latin typeface="Nunito Sans" pitchFamily="2" charset="0"/>
              </a:rPr>
              <a:t>printf</a:t>
            </a:r>
            <a:r>
              <a:rPr lang="en-US" sz="2000" dirty="0" smtClean="0">
                <a:latin typeface="Nunito Sans" pitchFamily="2" charset="0"/>
              </a:rPr>
              <a:t>("%d ", temp-&gt;data);</a:t>
            </a:r>
          </a:p>
          <a:p>
            <a:r>
              <a:rPr lang="en-US" sz="2000" dirty="0" smtClean="0">
                <a:latin typeface="Nunito Sans" pitchFamily="2" charset="0"/>
              </a:rPr>
              <a:t>		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	}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4001294" y="4152106"/>
            <a:ext cx="46482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58674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6200" y="17510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6200" y="17510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2362200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4000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7848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26654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4000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26654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4000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29702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35798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35798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38846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38846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58674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41894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44942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44942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8305800" y="914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8305800" y="9714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26654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8305800" y="9714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29702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248400" y="4419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467600" y="4419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6000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8305800" y="9714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35798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248400" y="4419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467600" y="4419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6000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8305800" y="9714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35798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248400" y="4419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467600" y="4419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6000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8305800" y="9714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38846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248400" y="4419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467600" y="4419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6000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8305800" y="9714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38846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248400" y="4419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467600" y="4419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6000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8305800" y="37146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8305800" y="9714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5029200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248400" y="4419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467600" y="4419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6000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8305800" y="37146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8305800" y="9714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58674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60182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248400" y="4419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467600" y="4419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6000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8305800" y="37146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8305800" y="9714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Create N elements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unito Sans" pitchFamily="2" charset="0"/>
              </a:rPr>
              <a:t>void append(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**</a:t>
            </a:r>
            <a:r>
              <a:rPr lang="en-US" sz="2000" dirty="0" err="1" smtClean="0">
                <a:latin typeface="Nunito Sans" pitchFamily="2" charset="0"/>
              </a:rPr>
              <a:t>headadd,int</a:t>
            </a:r>
            <a:r>
              <a:rPr lang="en-US" sz="2000" dirty="0" smtClean="0">
                <a:latin typeface="Nunito Sans" pitchFamily="2" charset="0"/>
              </a:rPr>
              <a:t> data)</a:t>
            </a:r>
          </a:p>
          <a:p>
            <a:r>
              <a:rPr lang="en-US" sz="2000" dirty="0" smtClean="0">
                <a:latin typeface="Nunito Sans" pitchFamily="2" charset="0"/>
              </a:rPr>
              <a:t>{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*temp;</a:t>
            </a:r>
          </a:p>
          <a:p>
            <a:r>
              <a:rPr lang="en-US" sz="2000" dirty="0" smtClean="0">
                <a:latin typeface="Nunito Sans" pitchFamily="2" charset="0"/>
              </a:rPr>
              <a:t>    temp =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= 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 *) 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malloc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sizeof</a:t>
            </a:r>
            <a:r>
              <a:rPr lang="en-US" sz="2000" dirty="0" smtClean="0">
                <a:latin typeface="Nunito Sans" pitchFamily="2" charset="0"/>
              </a:rPr>
              <a:t>(</a:t>
            </a:r>
            <a:r>
              <a:rPr lang="en-US" sz="2000" dirty="0" err="1" smtClean="0">
                <a:latin typeface="Nunito Sans" pitchFamily="2" charset="0"/>
              </a:rPr>
              <a:t>struct</a:t>
            </a:r>
            <a:r>
              <a:rPr lang="en-US" sz="2000" dirty="0" smtClean="0">
                <a:latin typeface="Nunito Sans" pitchFamily="2" charset="0"/>
              </a:rPr>
              <a:t> node));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data = data;</a:t>
            </a:r>
          </a:p>
          <a:p>
            <a:r>
              <a:rPr lang="en-US" sz="2000" dirty="0" smtClean="0">
                <a:latin typeface="Nunito Sans" pitchFamily="2" charset="0"/>
              </a:rPr>
              <a:t>   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 -&gt; link = NULL;</a:t>
            </a:r>
          </a:p>
          <a:p>
            <a:r>
              <a:rPr lang="en-US" sz="2000" dirty="0" smtClean="0">
                <a:latin typeface="Nunito Sans" pitchFamily="2" charset="0"/>
              </a:rPr>
              <a:t>    if(*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== NULL)</a:t>
            </a:r>
          </a:p>
          <a:p>
            <a:r>
              <a:rPr lang="en-US" sz="2000" dirty="0" smtClean="0">
                <a:latin typeface="Nunito Sans" pitchFamily="2" charset="0"/>
              </a:rPr>
              <a:t>        *</a:t>
            </a:r>
            <a:r>
              <a:rPr lang="en-US" sz="2000" dirty="0" err="1" smtClean="0">
                <a:latin typeface="Nunito Sans" pitchFamily="2" charset="0"/>
              </a:rPr>
              <a:t>headadd</a:t>
            </a:r>
            <a:r>
              <a:rPr lang="en-US" sz="2000" dirty="0" smtClean="0">
                <a:latin typeface="Nunito Sans" pitchFamily="2" charset="0"/>
              </a:rPr>
              <a:t>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else{</a:t>
            </a:r>
          </a:p>
          <a:p>
            <a:r>
              <a:rPr lang="en-US" sz="2000" dirty="0" smtClean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 smtClean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 smtClean="0">
                <a:latin typeface="Nunito Sans" pitchFamily="2" charset="0"/>
              </a:rPr>
              <a:t>        }</a:t>
            </a:r>
          </a:p>
          <a:p>
            <a:r>
              <a:rPr lang="en-US" sz="2000" dirty="0" smtClean="0">
                <a:latin typeface="Nunito Sans" pitchFamily="2" charset="0"/>
              </a:rPr>
              <a:t>        temp-&gt;link = </a:t>
            </a:r>
            <a:r>
              <a:rPr lang="en-US" sz="2000" dirty="0" err="1" smtClean="0">
                <a:latin typeface="Nunito Sans" pitchFamily="2" charset="0"/>
              </a:rPr>
              <a:t>newnode</a:t>
            </a:r>
            <a:r>
              <a:rPr lang="en-US" sz="2000" dirty="0" smtClean="0">
                <a:latin typeface="Nunito Sans" pitchFamily="2" charset="0"/>
              </a:rPr>
              <a:t>;</a:t>
            </a:r>
          </a:p>
          <a:p>
            <a:r>
              <a:rPr lang="en-US" sz="2000" dirty="0" smtClean="0">
                <a:latin typeface="Nunito Sans" pitchFamily="2" charset="0"/>
              </a:rPr>
              <a:t>    } </a:t>
            </a:r>
          </a:p>
          <a:p>
            <a:r>
              <a:rPr lang="en-US" sz="2000" dirty="0" smtClean="0">
                <a:latin typeface="Nunito Sans" pitchFamily="2" charset="0"/>
              </a:rPr>
              <a:t>}</a:t>
            </a:r>
          </a:p>
          <a:p>
            <a:endParaRPr lang="en-US" sz="2000" dirty="0" smtClean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60182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headadd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(temp)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248400" y="4419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467600" y="4419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6000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8305800" y="37146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8305800" y="37338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6000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8305800" y="9714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473431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Insert at the end</a:t>
            </a:r>
            <a:endParaRPr lang="en-US" sz="3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473431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Insert at the end</a:t>
            </a:r>
            <a:endParaRPr lang="en-US" sz="3700" dirty="0"/>
          </a:p>
        </p:txBody>
      </p:sp>
      <p:sp>
        <p:nvSpPr>
          <p:cNvPr id="7" name="Rectangle 6"/>
          <p:cNvSpPr/>
          <p:nvPr/>
        </p:nvSpPr>
        <p:spPr>
          <a:xfrm>
            <a:off x="4978400" y="1397000"/>
            <a:ext cx="3640478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1. Memory allocation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473431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Insert at the end</a:t>
            </a:r>
            <a:endParaRPr lang="en-US" sz="3700" dirty="0"/>
          </a:p>
        </p:txBody>
      </p:sp>
      <p:pic>
        <p:nvPicPr>
          <p:cNvPr id="6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4457">
            <a:off x="1570893" y="4375256"/>
            <a:ext cx="585219" cy="585219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978401" y="1397001"/>
            <a:ext cx="5876731" cy="160043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1.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Step 2. The address of new node should be- </a:t>
            </a:r>
          </a:p>
          <a:p>
            <a:r>
              <a:rPr lang="en-US" sz="2400" dirty="0" smtClean="0"/>
              <a:t>               stored in the last pointer of the list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473431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Insert at the end</a:t>
            </a:r>
            <a:endParaRPr lang="en-US" sz="3700" dirty="0"/>
          </a:p>
        </p:txBody>
      </p:sp>
      <p:pic>
        <p:nvPicPr>
          <p:cNvPr id="7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4457">
            <a:off x="1570893" y="4375256"/>
            <a:ext cx="585219" cy="58521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978401" y="1397001"/>
            <a:ext cx="5876731" cy="160043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1.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Step 2. The address of new node should be- </a:t>
            </a:r>
          </a:p>
          <a:p>
            <a:r>
              <a:rPr lang="en-US" sz="2400" dirty="0" smtClean="0"/>
              <a:t>               stored in the last pointer of the list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724394" y="3848974"/>
            <a:ext cx="1270007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200" dirty="0" smtClean="0"/>
              <a:t>Done!</a:t>
            </a:r>
            <a:endParaRPr lang="en-US" sz="37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10972800" cy="2235200"/>
          </a:xfrm>
        </p:spPr>
        <p:txBody>
          <a:bodyPr>
            <a:normAutofit/>
          </a:bodyPr>
          <a:lstStyle/>
          <a:p>
            <a:r>
              <a:rPr lang="en-US" dirty="0" smtClean="0"/>
              <a:t>Linked List </a:t>
            </a:r>
            <a:br>
              <a:rPr lang="en-US" dirty="0" smtClean="0"/>
            </a:br>
            <a:r>
              <a:rPr lang="en-US" dirty="0" smtClean="0"/>
              <a:t>Insert at the given position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0" y="0"/>
            <a:ext cx="5450039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Insert at the given position</a:t>
            </a:r>
            <a:endParaRPr lang="en-US" sz="3700" dirty="0"/>
          </a:p>
        </p:txBody>
      </p:sp>
      <p:sp>
        <p:nvSpPr>
          <p:cNvPr id="6" name="Rectangle 5"/>
          <p:cNvSpPr/>
          <p:nvPr/>
        </p:nvSpPr>
        <p:spPr>
          <a:xfrm>
            <a:off x="4572001" y="904557"/>
            <a:ext cx="6439321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 smtClean="0"/>
              <a:t>Let’s try to insert the new node at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position</a:t>
            </a:r>
            <a:endParaRPr lang="en-US" sz="2400" dirty="0"/>
          </a:p>
        </p:txBody>
      </p:sp>
      <p:sp>
        <p:nvSpPr>
          <p:cNvPr id="7" name="Left Arrow 6"/>
          <p:cNvSpPr/>
          <p:nvPr/>
        </p:nvSpPr>
        <p:spPr>
          <a:xfrm>
            <a:off x="3556000" y="2921000"/>
            <a:ext cx="406400" cy="5080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8400" y="1397000"/>
            <a:ext cx="3640478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1. Memory allocation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0"/>
            <a:ext cx="5450039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Insert at the given position</a:t>
            </a:r>
            <a:endParaRPr lang="en-US" sz="3700" dirty="0"/>
          </a:p>
        </p:txBody>
      </p:sp>
      <p:sp>
        <p:nvSpPr>
          <p:cNvPr id="8" name="Rectangle 7"/>
          <p:cNvSpPr/>
          <p:nvPr/>
        </p:nvSpPr>
        <p:spPr>
          <a:xfrm>
            <a:off x="4572001" y="904557"/>
            <a:ext cx="6439321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 smtClean="0"/>
              <a:t>Let’s try to insert the new node at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position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055175" flipH="1">
            <a:off x="3023121" y="3859050"/>
            <a:ext cx="1246825" cy="124682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572000" y="0"/>
            <a:ext cx="5450039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Insert at the given position</a:t>
            </a:r>
            <a:endParaRPr lang="en-US" sz="3700" dirty="0"/>
          </a:p>
        </p:txBody>
      </p:sp>
      <p:sp>
        <p:nvSpPr>
          <p:cNvPr id="9" name="Rectangle 8"/>
          <p:cNvSpPr/>
          <p:nvPr/>
        </p:nvSpPr>
        <p:spPr>
          <a:xfrm>
            <a:off x="4572000" y="904558"/>
            <a:ext cx="6439321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 smtClean="0"/>
              <a:t>Let’s try to insert the new node at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position</a:t>
            </a:r>
          </a:p>
          <a:p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978401" y="1397000"/>
            <a:ext cx="6289408" cy="123110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1.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Step 2. The new node should store the address-</a:t>
            </a:r>
          </a:p>
          <a:p>
            <a:r>
              <a:rPr lang="en-US" sz="2400" dirty="0" smtClean="0"/>
              <a:t>               of 3rd node of the list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58674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  <a:endParaRPr lang="en-US" sz="2400" b="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smtClean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0" y="0"/>
            <a:ext cx="5450039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Insert at the given position</a:t>
            </a:r>
            <a:endParaRPr lang="en-US" sz="3700" dirty="0"/>
          </a:p>
        </p:txBody>
      </p:sp>
      <p:sp>
        <p:nvSpPr>
          <p:cNvPr id="9" name="Rectangle 8"/>
          <p:cNvSpPr/>
          <p:nvPr/>
        </p:nvSpPr>
        <p:spPr>
          <a:xfrm>
            <a:off x="4572000" y="904558"/>
            <a:ext cx="6439321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 smtClean="0"/>
              <a:t>Let’s try to insert the new node at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position</a:t>
            </a:r>
          </a:p>
          <a:p>
            <a:endParaRPr lang="en-US" sz="2400" dirty="0"/>
          </a:p>
        </p:txBody>
      </p:sp>
      <p:pic>
        <p:nvPicPr>
          <p:cNvPr id="11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055175" flipH="1">
            <a:off x="3023121" y="3859050"/>
            <a:ext cx="1246825" cy="124682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978401" y="1397001"/>
            <a:ext cx="6289408" cy="160043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1.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Step 2. The new node should store the address-</a:t>
            </a:r>
          </a:p>
          <a:p>
            <a:r>
              <a:rPr lang="en-US" sz="2400" dirty="0" smtClean="0"/>
              <a:t>               of 3rd node of the list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  <a:endParaRPr lang="en-US" sz="2400" b="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smtClean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0" y="0"/>
            <a:ext cx="5450039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Insert at the given position</a:t>
            </a:r>
            <a:endParaRPr lang="en-US" sz="3700" dirty="0"/>
          </a:p>
        </p:txBody>
      </p:sp>
      <p:sp>
        <p:nvSpPr>
          <p:cNvPr id="9" name="Rectangle 8"/>
          <p:cNvSpPr/>
          <p:nvPr/>
        </p:nvSpPr>
        <p:spPr>
          <a:xfrm>
            <a:off x="4572000" y="904558"/>
            <a:ext cx="6439321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 smtClean="0"/>
              <a:t>Let’s try to insert the new node at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position</a:t>
            </a:r>
          </a:p>
          <a:p>
            <a:endParaRPr lang="en-US" sz="2400" dirty="0"/>
          </a:p>
        </p:txBody>
      </p:sp>
      <p:pic>
        <p:nvPicPr>
          <p:cNvPr id="10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97827" flipH="1">
            <a:off x="-161541" y="3117954"/>
            <a:ext cx="2063532" cy="2063532"/>
          </a:xfrm>
          <a:prstGeom prst="rect">
            <a:avLst/>
          </a:prstGeom>
          <a:noFill/>
        </p:spPr>
      </p:pic>
      <p:pic>
        <p:nvPicPr>
          <p:cNvPr id="11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055175" flipH="1">
            <a:off x="3023121" y="3859050"/>
            <a:ext cx="1246825" cy="124682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978401" y="1397001"/>
            <a:ext cx="6289408" cy="270843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1.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Step 2. The new node should store the address-</a:t>
            </a:r>
          </a:p>
          <a:p>
            <a:r>
              <a:rPr lang="en-US" sz="2400" dirty="0" smtClean="0"/>
              <a:t>               of 3rd node of the list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Step 3. The address of new node should be- </a:t>
            </a:r>
          </a:p>
          <a:p>
            <a:r>
              <a:rPr lang="en-US" sz="2400" dirty="0" smtClean="0"/>
              <a:t>               stored in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pointer of the list.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4050</a:t>
                      </a:r>
                      <a:endParaRPr lang="en-US" sz="2400" b="1" dirty="0">
                        <a:solidFill>
                          <a:srgbClr val="FF0000"/>
                        </a:solidFill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smtClean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8401" y="1397001"/>
            <a:ext cx="6289408" cy="270843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1.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Step 2. The new node should store the address-</a:t>
            </a:r>
          </a:p>
          <a:p>
            <a:r>
              <a:rPr lang="en-US" sz="2400" dirty="0" smtClean="0"/>
              <a:t>               of 3rd node of the list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Step 3. The address of new node should be- </a:t>
            </a:r>
          </a:p>
          <a:p>
            <a:r>
              <a:rPr lang="en-US" sz="2400" dirty="0" smtClean="0"/>
              <a:t>               stored in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pointer of the list.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5450039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Insert at the given position</a:t>
            </a:r>
            <a:endParaRPr lang="en-US" sz="3700" dirty="0"/>
          </a:p>
        </p:txBody>
      </p:sp>
      <p:sp>
        <p:nvSpPr>
          <p:cNvPr id="9" name="Rectangle 8"/>
          <p:cNvSpPr/>
          <p:nvPr/>
        </p:nvSpPr>
        <p:spPr>
          <a:xfrm>
            <a:off x="4572000" y="904558"/>
            <a:ext cx="6439321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 smtClean="0"/>
              <a:t>Let’s try to insert the new node at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position</a:t>
            </a:r>
          </a:p>
          <a:p>
            <a:endParaRPr lang="en-US" sz="2400" dirty="0"/>
          </a:p>
        </p:txBody>
      </p:sp>
      <p:pic>
        <p:nvPicPr>
          <p:cNvPr id="10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97827" flipH="1">
            <a:off x="-161541" y="3117954"/>
            <a:ext cx="2063532" cy="2063532"/>
          </a:xfrm>
          <a:prstGeom prst="rect">
            <a:avLst/>
          </a:prstGeom>
          <a:noFill/>
        </p:spPr>
      </p:pic>
      <p:pic>
        <p:nvPicPr>
          <p:cNvPr id="11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055175" flipH="1">
            <a:off x="3023121" y="3859050"/>
            <a:ext cx="1246825" cy="1246825"/>
          </a:xfrm>
          <a:prstGeom prst="rect">
            <a:avLst/>
          </a:prstGeom>
          <a:noFill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4050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8401" y="1397001"/>
            <a:ext cx="6289408" cy="1969766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1.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Step 2. The new node should store the address-</a:t>
            </a:r>
          </a:p>
          <a:p>
            <a:r>
              <a:rPr lang="en-US" sz="2400" dirty="0" smtClean="0"/>
              <a:t>               of 3rd node of the list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Step 3. The address of new node should be- </a:t>
            </a:r>
          </a:p>
          <a:p>
            <a:r>
              <a:rPr lang="en-US" sz="2400" dirty="0" smtClean="0"/>
              <a:t>               stored in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pointer of the list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5450039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Insert at the given position</a:t>
            </a:r>
            <a:endParaRPr lang="en-US" sz="3700" dirty="0"/>
          </a:p>
        </p:txBody>
      </p:sp>
      <p:sp>
        <p:nvSpPr>
          <p:cNvPr id="9" name="Rectangle 8"/>
          <p:cNvSpPr/>
          <p:nvPr/>
        </p:nvSpPr>
        <p:spPr>
          <a:xfrm>
            <a:off x="4572000" y="904558"/>
            <a:ext cx="6439321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 smtClean="0"/>
              <a:t>Let’s try to insert the new node at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position</a:t>
            </a:r>
          </a:p>
          <a:p>
            <a:endParaRPr lang="en-US" sz="2400" dirty="0"/>
          </a:p>
        </p:txBody>
      </p:sp>
      <p:pic>
        <p:nvPicPr>
          <p:cNvPr id="10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97827" flipH="1">
            <a:off x="-161541" y="3117954"/>
            <a:ext cx="2063532" cy="2063532"/>
          </a:xfrm>
          <a:prstGeom prst="rect">
            <a:avLst/>
          </a:prstGeom>
          <a:noFill/>
        </p:spPr>
      </p:pic>
      <p:pic>
        <p:nvPicPr>
          <p:cNvPr id="11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055175" flipH="1">
            <a:off x="3023121" y="3859050"/>
            <a:ext cx="1246825" cy="124682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724394" y="3848974"/>
            <a:ext cx="1270007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200" dirty="0" smtClean="0"/>
              <a:t>Done!</a:t>
            </a:r>
            <a:endParaRPr lang="en-US" sz="37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10972800" cy="2235200"/>
          </a:xfrm>
        </p:spPr>
        <p:txBody>
          <a:bodyPr>
            <a:normAutofit/>
          </a:bodyPr>
          <a:lstStyle/>
          <a:p>
            <a:r>
              <a:rPr lang="en-US" dirty="0" smtClean="0"/>
              <a:t>Linked List </a:t>
            </a:r>
            <a:br>
              <a:rPr lang="en-US" dirty="0" smtClean="0"/>
            </a:br>
            <a:r>
              <a:rPr lang="en-US" dirty="0" smtClean="0"/>
              <a:t>Delete at the 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617487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Delete at the end</a:t>
            </a:r>
            <a:endParaRPr lang="en-US" sz="3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617487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Delete at the end</a:t>
            </a:r>
            <a:endParaRPr lang="en-US" sz="3700" dirty="0"/>
          </a:p>
        </p:txBody>
      </p:sp>
      <p:sp>
        <p:nvSpPr>
          <p:cNvPr id="8" name="Rectangle 7"/>
          <p:cNvSpPr/>
          <p:nvPr/>
        </p:nvSpPr>
        <p:spPr>
          <a:xfrm>
            <a:off x="4978401" y="1397000"/>
            <a:ext cx="5836913" cy="123110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1. The address of the second last node </a:t>
            </a:r>
          </a:p>
          <a:p>
            <a:r>
              <a:rPr lang="en-US" sz="2400" dirty="0" smtClean="0"/>
              <a:t>               should be stored as null.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617487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Delete at the end</a:t>
            </a:r>
            <a:endParaRPr lang="en-US" sz="3700" dirty="0"/>
          </a:p>
        </p:txBody>
      </p:sp>
      <p:sp>
        <p:nvSpPr>
          <p:cNvPr id="8" name="Rectangle 7"/>
          <p:cNvSpPr/>
          <p:nvPr/>
        </p:nvSpPr>
        <p:spPr>
          <a:xfrm>
            <a:off x="4978401" y="1397000"/>
            <a:ext cx="5836913" cy="123110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1. The address of the second last node </a:t>
            </a:r>
          </a:p>
          <a:p>
            <a:r>
              <a:rPr lang="en-US" sz="2400" dirty="0" smtClean="0"/>
              <a:t>               should be stored as null.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617487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Delete at the end</a:t>
            </a:r>
            <a:endParaRPr lang="en-US" sz="3700" dirty="0"/>
          </a:p>
        </p:txBody>
      </p:sp>
      <p:sp>
        <p:nvSpPr>
          <p:cNvPr id="6" name="Rectangle 5"/>
          <p:cNvSpPr/>
          <p:nvPr/>
        </p:nvSpPr>
        <p:spPr>
          <a:xfrm>
            <a:off x="4978401" y="1397000"/>
            <a:ext cx="5836913" cy="123110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1. The address of the second last node </a:t>
            </a:r>
          </a:p>
          <a:p>
            <a:r>
              <a:rPr lang="en-US" sz="2400" dirty="0" smtClean="0"/>
              <a:t>               should be stored as null.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617487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Delete at the end</a:t>
            </a:r>
            <a:endParaRPr lang="en-US" sz="3700" dirty="0"/>
          </a:p>
        </p:txBody>
      </p:sp>
      <p:sp>
        <p:nvSpPr>
          <p:cNvPr id="6" name="Rectangle 5"/>
          <p:cNvSpPr/>
          <p:nvPr/>
        </p:nvSpPr>
        <p:spPr>
          <a:xfrm>
            <a:off x="4978401" y="1397000"/>
            <a:ext cx="5836913" cy="123110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1. The address of the second last node </a:t>
            </a:r>
          </a:p>
          <a:p>
            <a:r>
              <a:rPr lang="en-US" sz="2400" dirty="0" smtClean="0"/>
              <a:t>               should be stored as null.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978400" y="2413000"/>
            <a:ext cx="6096000" cy="914400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Are we forgetting something?</a:t>
            </a:r>
            <a:endParaRPr lang="en-US" sz="2700" b="1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Image result for red flag warning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1" y="2717801"/>
            <a:ext cx="313268" cy="406401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8600" y="18288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617487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Delete at the end</a:t>
            </a:r>
            <a:endParaRPr lang="en-US" sz="3700" dirty="0"/>
          </a:p>
        </p:txBody>
      </p:sp>
      <p:sp>
        <p:nvSpPr>
          <p:cNvPr id="6" name="Rectangle 5"/>
          <p:cNvSpPr/>
          <p:nvPr/>
        </p:nvSpPr>
        <p:spPr>
          <a:xfrm>
            <a:off x="4978401" y="1397000"/>
            <a:ext cx="5836913" cy="123110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1. The address of the second last node </a:t>
            </a:r>
          </a:p>
          <a:p>
            <a:r>
              <a:rPr lang="en-US" sz="2400" dirty="0" smtClean="0"/>
              <a:t>               should be stored as null.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978400" y="2413000"/>
            <a:ext cx="6096000" cy="914400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Are we forgetting something?</a:t>
            </a:r>
            <a:endParaRPr lang="en-US" sz="2700" b="1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Image result for red flag warning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1" y="2717801"/>
            <a:ext cx="313268" cy="40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978400" y="3925094"/>
            <a:ext cx="3499798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2. Free the memory.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617487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Delete at the end</a:t>
            </a:r>
            <a:endParaRPr lang="en-US" sz="3700" dirty="0"/>
          </a:p>
        </p:txBody>
      </p:sp>
      <p:sp>
        <p:nvSpPr>
          <p:cNvPr id="6" name="Rectangle 5"/>
          <p:cNvSpPr/>
          <p:nvPr/>
        </p:nvSpPr>
        <p:spPr>
          <a:xfrm>
            <a:off x="4978401" y="1397000"/>
            <a:ext cx="5836913" cy="123110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1. The address of the second last node </a:t>
            </a:r>
          </a:p>
          <a:p>
            <a:r>
              <a:rPr lang="en-US" sz="2400" dirty="0" smtClean="0"/>
              <a:t>               should be stored as null.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978400" y="2413000"/>
            <a:ext cx="6096000" cy="914400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Are we forgetting something?</a:t>
            </a:r>
            <a:endParaRPr lang="en-US" sz="2700" b="1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Image result for red flag warning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1" y="2717801"/>
            <a:ext cx="313268" cy="40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978400" y="3925094"/>
            <a:ext cx="3499798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2. Free the memory.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10972800" cy="2235200"/>
          </a:xfrm>
        </p:spPr>
        <p:txBody>
          <a:bodyPr>
            <a:normAutofit/>
          </a:bodyPr>
          <a:lstStyle/>
          <a:p>
            <a:r>
              <a:rPr lang="en-US" dirty="0" smtClean="0"/>
              <a:t>Linked List </a:t>
            </a:r>
            <a:br>
              <a:rPr lang="en-US" dirty="0" smtClean="0"/>
            </a:br>
            <a:r>
              <a:rPr lang="en-US" dirty="0" smtClean="0"/>
              <a:t>Delete at the given position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5594096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Delete at the given position</a:t>
            </a:r>
            <a:endParaRPr lang="en-US" sz="3700" dirty="0"/>
          </a:p>
        </p:txBody>
      </p:sp>
      <p:sp>
        <p:nvSpPr>
          <p:cNvPr id="6" name="Rectangle 5"/>
          <p:cNvSpPr/>
          <p:nvPr/>
        </p:nvSpPr>
        <p:spPr>
          <a:xfrm>
            <a:off x="4572000" y="904557"/>
            <a:ext cx="5911612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 smtClean="0"/>
              <a:t>Let’s try to delete the node at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position</a:t>
            </a:r>
            <a:endParaRPr lang="en-US" sz="2400" dirty="0"/>
          </a:p>
        </p:txBody>
      </p:sp>
      <p:sp>
        <p:nvSpPr>
          <p:cNvPr id="7" name="Left Arrow 6"/>
          <p:cNvSpPr/>
          <p:nvPr/>
        </p:nvSpPr>
        <p:spPr>
          <a:xfrm>
            <a:off x="3556000" y="3632200"/>
            <a:ext cx="406400" cy="5080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dirty="0" smtClean="0">
                          <a:solidFill>
                            <a:schemeClr val="tx1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8401" y="1397001"/>
            <a:ext cx="5674624" cy="160043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1. The address of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node should be- </a:t>
            </a:r>
          </a:p>
          <a:p>
            <a:r>
              <a:rPr lang="en-US" sz="2400" dirty="0" smtClean="0"/>
              <a:t>               stored in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pointer of the list.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10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97827" flipH="1">
            <a:off x="-161541" y="3117954"/>
            <a:ext cx="2063532" cy="2063532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4572000" y="0"/>
            <a:ext cx="5594096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Delete at the given position</a:t>
            </a:r>
            <a:endParaRPr lang="en-US" sz="3700" dirty="0"/>
          </a:p>
        </p:txBody>
      </p:sp>
      <p:sp>
        <p:nvSpPr>
          <p:cNvPr id="14" name="Rectangle 13"/>
          <p:cNvSpPr/>
          <p:nvPr/>
        </p:nvSpPr>
        <p:spPr>
          <a:xfrm>
            <a:off x="4572000" y="904557"/>
            <a:ext cx="5911612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 smtClean="0"/>
              <a:t>Let’s try to delete the node at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position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4050</a:t>
                      </a:r>
                      <a:endParaRPr lang="en-US" sz="2400" b="1" dirty="0">
                        <a:solidFill>
                          <a:srgbClr val="FF0000"/>
                        </a:solidFill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dirty="0" smtClean="0">
                          <a:solidFill>
                            <a:schemeClr val="tx1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97827" flipH="1">
            <a:off x="-161541" y="3117954"/>
            <a:ext cx="2063532" cy="2063532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4572000" y="0"/>
            <a:ext cx="5594096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Delete at the given position</a:t>
            </a:r>
            <a:endParaRPr lang="en-US" sz="3700" dirty="0"/>
          </a:p>
        </p:txBody>
      </p:sp>
      <p:sp>
        <p:nvSpPr>
          <p:cNvPr id="14" name="Rectangle 13"/>
          <p:cNvSpPr/>
          <p:nvPr/>
        </p:nvSpPr>
        <p:spPr>
          <a:xfrm>
            <a:off x="4572000" y="904557"/>
            <a:ext cx="5911612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 smtClean="0"/>
              <a:t>Let’s try to delete the node at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position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78401" y="1397001"/>
            <a:ext cx="5674624" cy="160043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1. The address of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node should be- </a:t>
            </a:r>
          </a:p>
          <a:p>
            <a:r>
              <a:rPr lang="en-US" sz="2400" dirty="0" smtClean="0"/>
              <a:t>               stored in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pointer of the list.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4050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0" y="0"/>
            <a:ext cx="5594096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Delete at the given position</a:t>
            </a:r>
            <a:endParaRPr lang="en-US" sz="3700" dirty="0"/>
          </a:p>
        </p:txBody>
      </p:sp>
      <p:sp>
        <p:nvSpPr>
          <p:cNvPr id="10" name="Rectangle 9"/>
          <p:cNvSpPr/>
          <p:nvPr/>
        </p:nvSpPr>
        <p:spPr>
          <a:xfrm>
            <a:off x="4572000" y="904557"/>
            <a:ext cx="5911612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 smtClean="0"/>
              <a:t>Let’s try to delete the node at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position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978400" y="3429000"/>
            <a:ext cx="6096000" cy="914400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Are we forgetting something?</a:t>
            </a:r>
            <a:endParaRPr lang="en-US" sz="2700" b="1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78401" y="1397001"/>
            <a:ext cx="5674624" cy="160043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1. The address of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node should be- </a:t>
            </a:r>
          </a:p>
          <a:p>
            <a:r>
              <a:rPr lang="en-US" sz="2400" dirty="0" smtClean="0"/>
              <a:t>               stored in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pointer of the list.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4050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0" y="0"/>
            <a:ext cx="5594096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Delete at the given position</a:t>
            </a:r>
            <a:endParaRPr lang="en-US" sz="3700" dirty="0"/>
          </a:p>
        </p:txBody>
      </p:sp>
      <p:sp>
        <p:nvSpPr>
          <p:cNvPr id="10" name="Rectangle 9"/>
          <p:cNvSpPr/>
          <p:nvPr/>
        </p:nvSpPr>
        <p:spPr>
          <a:xfrm>
            <a:off x="4572000" y="904557"/>
            <a:ext cx="5911612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 smtClean="0"/>
              <a:t>Let’s try to delete the node at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position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978400" y="3429000"/>
            <a:ext cx="6096000" cy="914400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Are we forgetting something?</a:t>
            </a:r>
            <a:endParaRPr lang="en-US" sz="2700" b="1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8400" y="4700826"/>
            <a:ext cx="3499798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2. Free the memory.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978401" y="1397001"/>
            <a:ext cx="5674624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1. The address of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node should be- </a:t>
            </a:r>
          </a:p>
          <a:p>
            <a:r>
              <a:rPr lang="en-US" sz="2400" dirty="0" smtClean="0"/>
              <a:t>               stored in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pointer of the list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/>
                <a:gridCol w="1113621"/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  <a:endParaRPr lang="en-US" sz="24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 smtClean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4050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0" y="0"/>
            <a:ext cx="5594096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 smtClean="0"/>
              <a:t>Delete at the given position</a:t>
            </a:r>
            <a:endParaRPr lang="en-US" sz="3700" dirty="0"/>
          </a:p>
        </p:txBody>
      </p:sp>
      <p:sp>
        <p:nvSpPr>
          <p:cNvPr id="10" name="Rectangle 9"/>
          <p:cNvSpPr/>
          <p:nvPr/>
        </p:nvSpPr>
        <p:spPr>
          <a:xfrm>
            <a:off x="4572000" y="904557"/>
            <a:ext cx="5911612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 smtClean="0"/>
              <a:t>Let’s try to delete the node at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position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978400" y="3429000"/>
            <a:ext cx="6096000" cy="914400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Are we forgetting something?</a:t>
            </a:r>
            <a:endParaRPr lang="en-US" sz="2700" b="1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8400" y="4700826"/>
            <a:ext cx="3499798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2. Free the memory.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978401" y="1397001"/>
            <a:ext cx="5674624" cy="160043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Step 1. The address of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node should be- </a:t>
            </a:r>
          </a:p>
          <a:p>
            <a:r>
              <a:rPr lang="en-US" sz="2400" dirty="0" smtClean="0"/>
              <a:t>               stored in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pointer of the list.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element from the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a two elements LL:</a:t>
            </a:r>
          </a:p>
          <a:p>
            <a:r>
              <a:rPr lang="en-US" sz="2400" dirty="0" smtClean="0"/>
              <a:t>	2-&gt;3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1200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(head)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8600" y="18288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6400" y="1581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(list)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3</a:t>
            </a:r>
            <a:r>
              <a:rPr lang="en-US" sz="3200" b="1" baseline="30000" dirty="0" smtClean="0"/>
              <a:t>rd</a:t>
            </a:r>
            <a:r>
              <a:rPr lang="en-US" sz="3200" b="1" dirty="0" smtClean="0"/>
              <a:t> element from the end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700" dirty="0" smtClean="0"/>
              <a:t>Given a linked list , find the 3</a:t>
            </a:r>
            <a:r>
              <a:rPr lang="en-US" sz="2700" baseline="30000" dirty="0" smtClean="0"/>
              <a:t>rd</a:t>
            </a:r>
            <a:r>
              <a:rPr lang="en-US" sz="2700" dirty="0" smtClean="0"/>
              <a:t> element from the end</a:t>
            </a:r>
            <a:endParaRPr 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514600"/>
            <a:ext cx="29464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b="1" dirty="0" smtClean="0"/>
              <a:t>Example: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20800" y="3225800"/>
            <a:ext cx="4775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5-&gt;6-&gt;7-&gt;8-&gt;9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1200" y="3835400"/>
            <a:ext cx="19304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Output : 7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133600" y="3225800"/>
            <a:ext cx="406400" cy="406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3</a:t>
            </a:r>
            <a:r>
              <a:rPr lang="en-US" sz="3200" b="1" baseline="30000" dirty="0" smtClean="0"/>
              <a:t>rd</a:t>
            </a:r>
            <a:r>
              <a:rPr lang="en-US" sz="3200" b="1" dirty="0" smtClean="0"/>
              <a:t> element from the end - Solution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Brute force:      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One traversal to find the length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Second traversal till (length-3)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Optimal ?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One traversal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How ??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</a:t>
            </a:r>
            <a:r>
              <a:rPr lang="en-US" b="1" baseline="30000" dirty="0" smtClean="0"/>
              <a:t>rd</a:t>
            </a:r>
            <a:r>
              <a:rPr lang="en-US" b="1" dirty="0" smtClean="0"/>
              <a:t> element from the end - Logic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819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49600" y="2819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89600" y="2819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7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43200" y="16002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133600" y="31242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73600" y="3122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13600" y="31242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753600" y="3122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896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496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280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250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32387" y="20221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0363200" y="2819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9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229600" y="2819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8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3632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30400" y="16157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86400" y="47498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*fast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5538259" y="41899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06400" y="47498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*slow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458259" y="41899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46400" y="1600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833 0 " pathEditMode="relative" ptsTypes="AA">
                                      <p:cBhvr>
                                        <p:cTn id="9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833 0 " pathEditMode="relative" ptsTypes="AA">
                                      <p:cBhvr>
                                        <p:cTn id="9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833 0 " pathEditMode="relative" ptsTypes="AA">
                                      <p:cBhvr>
                                        <p:cTn id="10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833 0 " pathEditMode="relative" ptsTypes="AA">
                                      <p:cBhvr>
                                        <p:cTn id="10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4" grpId="0"/>
      <p:bldP spid="25" grpId="0"/>
      <p:bldP spid="26" grpId="0" animBg="1"/>
      <p:bldP spid="26" grpId="1" animBg="1"/>
      <p:bldP spid="29" grpId="0" animBg="1"/>
      <p:bldP spid="29" grpId="1" animBg="1"/>
      <p:bldP spid="3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</a:t>
            </a:r>
            <a:r>
              <a:rPr lang="en-US" b="1" baseline="30000" dirty="0" smtClean="0"/>
              <a:t>rd</a:t>
            </a:r>
            <a:r>
              <a:rPr lang="en-US" b="1" dirty="0" smtClean="0"/>
              <a:t> element from the end - Logic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819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49600" y="2819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89600" y="2819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7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43200" y="16002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133600" y="31242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73600" y="3122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13600" y="31242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753600" y="3122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896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496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280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250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32387" y="20221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0363200" y="2819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9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229600" y="2819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8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3632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30400" y="16157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026400" y="47498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*fast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8078259" y="41899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46400" y="47498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*slow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2998259" y="41899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46400" y="1600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8" name="Rectangular Callout 27"/>
          <p:cNvSpPr/>
          <p:nvPr/>
        </p:nvSpPr>
        <p:spPr>
          <a:xfrm>
            <a:off x="812800" y="5156200"/>
            <a:ext cx="2540000" cy="711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100" dirty="0" smtClean="0"/>
              <a:t>Fast reaches tail element</a:t>
            </a:r>
            <a:endParaRPr lang="en-US" sz="1500" dirty="0" smtClean="0"/>
          </a:p>
        </p:txBody>
      </p:sp>
      <p:sp>
        <p:nvSpPr>
          <p:cNvPr id="32" name="Rectangular Callout 31"/>
          <p:cNvSpPr/>
          <p:nvPr/>
        </p:nvSpPr>
        <p:spPr>
          <a:xfrm>
            <a:off x="812800" y="5867400"/>
            <a:ext cx="5384800" cy="711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100" dirty="0" smtClean="0"/>
              <a:t>Slow will be at third from last !!!</a:t>
            </a:r>
            <a:endParaRPr lang="en-US" sz="1500" dirty="0" smtClean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5 0 " pathEditMode="relative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5 0 " pathEditMode="relative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66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666 0 " pathEditMode="relative" ptsTypes="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28" grpId="0" animBg="1"/>
      <p:bldP spid="3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Reverse a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 smtClean="0"/>
              <a:t>How???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       - changing links between nodes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	- Swapping data </a:t>
            </a:r>
          </a:p>
          <a:p>
            <a:pPr>
              <a:lnSpc>
                <a:spcPct val="150000"/>
              </a:lnSpc>
              <a:buNone/>
            </a:pPr>
            <a:endParaRPr lang="en-US" sz="2000" dirty="0" smtClean="0"/>
          </a:p>
          <a:p>
            <a:pPr>
              <a:lnSpc>
                <a:spcPct val="150000"/>
              </a:lnSpc>
              <a:buNone/>
            </a:pPr>
            <a:endParaRPr lang="en-US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2400" y="4876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62400" y="4876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02400" y="4876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042400" y="4876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8354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2946400" y="51816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86400" y="51794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026400" y="51816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591800" y="5105400"/>
            <a:ext cx="658282" cy="2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252200" y="4876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22400" y="5400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6502400" y="5384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5384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200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9042400" y="5384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250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711200" y="4241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400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508000" y="3276600"/>
            <a:ext cx="29464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b="1" dirty="0" smtClean="0"/>
              <a:t>Example:</a:t>
            </a:r>
            <a:endParaRPr lang="en-US" sz="20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5146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25146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25146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25146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14986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3048000" y="28194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88000" y="28172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28000" y="28194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668000" y="28172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76000" y="25301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0" y="29210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6604000" y="29210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064000" y="29210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200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9042400" y="29210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250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24124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2819400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1422400" y="42672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6705600" y="42672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4064000" y="42672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4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9347200" y="42807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422400" y="46891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3962400" y="46891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200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6705600" y="46736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9347200" y="46891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250</a:t>
            </a:r>
            <a:endParaRPr lang="en-US" sz="2000" dirty="0"/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10871200" y="4569883"/>
            <a:ext cx="7112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11175471" y="49778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812800" y="4572000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0" y="4368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NULL</a:t>
            </a:r>
            <a:endParaRPr lang="en-US" sz="2000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10769600" y="53848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85" name="Straight Arrow Connector 84"/>
          <p:cNvCxnSpPr/>
          <p:nvPr/>
        </p:nvCxnSpPr>
        <p:spPr>
          <a:xfrm rot="10800000">
            <a:off x="8229600" y="4569883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5588000" y="4572000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>
            <a:off x="2946400" y="4572000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11200" y="904557"/>
            <a:ext cx="14224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Input:</a:t>
            </a:r>
            <a:endParaRPr 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711200" y="3632200"/>
            <a:ext cx="14224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914400" y="19050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400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69600" y="49784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400</a:t>
            </a:r>
            <a:endParaRPr lang="en-US" sz="20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79" grpId="0"/>
      <p:bldP spid="3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36800" y="3239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4168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568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8940800" y="34290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400800" y="34290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016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23368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*prev</a:t>
            </a:r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49784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235200" y="36322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220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4775200" y="3632200"/>
            <a:ext cx="9144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230  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7315200" y="36322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cxnSp>
        <p:nvCxnSpPr>
          <p:cNvPr id="45" name="Elbow Connector 44"/>
          <p:cNvCxnSpPr/>
          <p:nvPr/>
        </p:nvCxnSpPr>
        <p:spPr>
          <a:xfrm rot="10800000" flipV="1">
            <a:off x="1625600" y="2717800"/>
            <a:ext cx="1422400" cy="812800"/>
          </a:xfrm>
          <a:prstGeom prst="bentConnector3">
            <a:avLst>
              <a:gd name="adj1" fmla="val 58867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>
            <a:off x="3048000" y="2717800"/>
            <a:ext cx="812800" cy="711200"/>
          </a:xfrm>
          <a:prstGeom prst="bentConnector3">
            <a:avLst>
              <a:gd name="adj1" fmla="val -50000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36800" y="3239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4168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568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8940800" y="34290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400800" y="34290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016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23368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*prev</a:t>
            </a:r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49784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2235200" y="36322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220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4775200" y="3632200"/>
            <a:ext cx="9144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230  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7315200" y="36322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cxnSp>
        <p:nvCxnSpPr>
          <p:cNvPr id="50" name="Elbow Connector 49"/>
          <p:cNvCxnSpPr/>
          <p:nvPr/>
        </p:nvCxnSpPr>
        <p:spPr>
          <a:xfrm rot="10800000">
            <a:off x="3048000" y="2717800"/>
            <a:ext cx="812800" cy="711200"/>
          </a:xfrm>
          <a:prstGeom prst="bentConnector3">
            <a:avLst>
              <a:gd name="adj1" fmla="val -50000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 flipV="1">
            <a:off x="1625600" y="2717800"/>
            <a:ext cx="1422400" cy="812800"/>
          </a:xfrm>
          <a:prstGeom prst="bentConnector3">
            <a:avLst>
              <a:gd name="adj1" fmla="val 58867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5030259" y="42915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 flipH="1" flipV="1">
            <a:off x="2489200" y="4292600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Reverse a Linked List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 smtClean="0"/>
          </a:p>
          <a:p>
            <a:pPr>
              <a:lnSpc>
                <a:spcPct val="150000"/>
              </a:lnSpc>
              <a:buNone/>
            </a:pPr>
            <a:endParaRPr lang="en-US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36800" y="3239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4168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3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568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8940800" y="34290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400800" y="34290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01600" y="3225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…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23368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*prev</a:t>
            </a:r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4978400" y="4851400"/>
            <a:ext cx="1422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0" y="2794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current-&gt;link = </a:t>
            </a:r>
            <a:r>
              <a:rPr lang="en-US" sz="2100" b="1" dirty="0" err="1" smtClean="0"/>
              <a:t>prev</a:t>
            </a:r>
            <a:endParaRPr lang="en-US" sz="2100" b="1" dirty="0" smtClean="0"/>
          </a:p>
          <a:p>
            <a:pPr algn="ctr"/>
            <a:endParaRPr lang="en-US" sz="1500" dirty="0" smtClean="0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6705600" y="3327400"/>
            <a:ext cx="406400" cy="203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6705600" y="3327400"/>
            <a:ext cx="406400" cy="203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ular Callout 55"/>
          <p:cNvSpPr/>
          <p:nvPr/>
        </p:nvSpPr>
        <p:spPr>
          <a:xfrm>
            <a:off x="7416800" y="4851400"/>
            <a:ext cx="18288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 smtClean="0"/>
          </a:p>
          <a:p>
            <a:r>
              <a:rPr lang="en-US" sz="2100" b="1" dirty="0" smtClean="0"/>
              <a:t>Any issue??</a:t>
            </a:r>
          </a:p>
          <a:p>
            <a:pPr algn="ctr"/>
            <a:endParaRPr lang="en-US" sz="1500" dirty="0" smtClean="0"/>
          </a:p>
        </p:txBody>
      </p:sp>
      <p:cxnSp>
        <p:nvCxnSpPr>
          <p:cNvPr id="57" name="Elbow Connector 56"/>
          <p:cNvCxnSpPr/>
          <p:nvPr/>
        </p:nvCxnSpPr>
        <p:spPr>
          <a:xfrm rot="10800000">
            <a:off x="3048000" y="2717800"/>
            <a:ext cx="812800" cy="711200"/>
          </a:xfrm>
          <a:prstGeom prst="bentConnector3">
            <a:avLst>
              <a:gd name="adj1" fmla="val -50000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0800000">
            <a:off x="5588000" y="2819400"/>
            <a:ext cx="812800" cy="609600"/>
          </a:xfrm>
          <a:prstGeom prst="bentConnector3">
            <a:avLst>
              <a:gd name="adj1" fmla="val -37931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235200" y="36322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220</a:t>
            </a:r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775200" y="3632200"/>
            <a:ext cx="9144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230  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315200" y="36322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 smtClean="0"/>
              <a:t>150</a:t>
            </a:r>
            <a:endParaRPr lang="en-US" sz="2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5880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150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686501" y="3225800"/>
            <a:ext cx="597273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220</a:t>
            </a:r>
            <a:endParaRPr lang="en-US" dirty="0"/>
          </a:p>
        </p:txBody>
      </p:sp>
      <p:cxnSp>
        <p:nvCxnSpPr>
          <p:cNvPr id="112" name="Elbow Connector 111"/>
          <p:cNvCxnSpPr/>
          <p:nvPr/>
        </p:nvCxnSpPr>
        <p:spPr>
          <a:xfrm rot="10800000" flipV="1">
            <a:off x="1625600" y="2717800"/>
            <a:ext cx="1422400" cy="812800"/>
          </a:xfrm>
          <a:prstGeom prst="bentConnector3">
            <a:avLst>
              <a:gd name="adj1" fmla="val 58867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5400000" flipH="1" flipV="1">
            <a:off x="5030259" y="42915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2489200" y="4292600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 rot="10800000" flipV="1">
            <a:off x="3860800" y="2819400"/>
            <a:ext cx="1727200" cy="8128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6" grpId="0" animBg="1"/>
      <p:bldP spid="111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10433</Words>
  <Application>Microsoft Office PowerPoint</Application>
  <PresentationFormat>Custom</PresentationFormat>
  <Paragraphs>3943</Paragraphs>
  <Slides>153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153</vt:i4>
      </vt:variant>
    </vt:vector>
  </HeadingPairs>
  <TitlesOfParts>
    <vt:vector size="158" baseType="lpstr">
      <vt:lpstr>Arial</vt:lpstr>
      <vt:lpstr>Nunito Sans</vt:lpstr>
      <vt:lpstr>Calibri</vt:lpstr>
      <vt:lpstr>Consolas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Linked List  Insert at the given position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Linked List  Delete at the end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Linked List  Delete at the given position</vt:lpstr>
      <vt:lpstr>Slide 83</vt:lpstr>
      <vt:lpstr>Slide 84</vt:lpstr>
      <vt:lpstr>Slide 85</vt:lpstr>
      <vt:lpstr>Slide 86</vt:lpstr>
      <vt:lpstr>Slide 87</vt:lpstr>
      <vt:lpstr>Slide 88</vt:lpstr>
      <vt:lpstr>3rd element from the end</vt:lpstr>
      <vt:lpstr>3rd element from the end</vt:lpstr>
      <vt:lpstr>3rd element from the end - Solution</vt:lpstr>
      <vt:lpstr>3rd element from the end - Logic</vt:lpstr>
      <vt:lpstr>3rd element from the end - Logic</vt:lpstr>
      <vt:lpstr>Reverse a Linked List</vt:lpstr>
      <vt:lpstr>Reverse a Linked List</vt:lpstr>
      <vt:lpstr>Reverse a Linked List</vt:lpstr>
      <vt:lpstr>Reverse a Linked List</vt:lpstr>
      <vt:lpstr>Reverse a Linked List</vt:lpstr>
      <vt:lpstr>Reverse a Linked List</vt:lpstr>
      <vt:lpstr>Reverse a Linked List</vt:lpstr>
      <vt:lpstr>Reverse a Linked List</vt:lpstr>
      <vt:lpstr>Reverse a Linked List</vt:lpstr>
      <vt:lpstr>Reverse a Linked List</vt:lpstr>
      <vt:lpstr>Reverse a Linked List – Logic Initially</vt:lpstr>
      <vt:lpstr>Reverse a Linked List – Logic Initially</vt:lpstr>
      <vt:lpstr>Reverse a Linked List – Logic Demo</vt:lpstr>
      <vt:lpstr>Reverse a Linked List – Logic Demo</vt:lpstr>
      <vt:lpstr>Reverse a Linked List – Logic Demo</vt:lpstr>
      <vt:lpstr>Reverse a Linked List – Logic Demo</vt:lpstr>
      <vt:lpstr>Reverse a Linked List – Logic Demo</vt:lpstr>
      <vt:lpstr>Reverse a Linked List – Logic Demo</vt:lpstr>
      <vt:lpstr>Reverse a Linked List – Logic Demo</vt:lpstr>
      <vt:lpstr>Reverse a Linked List – Logic Demo</vt:lpstr>
      <vt:lpstr>Reverse a Linked List – Logic Demo</vt:lpstr>
      <vt:lpstr>Reverse a Linked List – Logic Demo</vt:lpstr>
      <vt:lpstr>Reverse a Linked List – Logic Demo</vt:lpstr>
      <vt:lpstr>Reverse a Linked List – Logic Demo</vt:lpstr>
      <vt:lpstr>Reverse a Linked List – Logic Demo</vt:lpstr>
      <vt:lpstr>Linked List Reversal – Recursive impl.</vt:lpstr>
      <vt:lpstr>Changing Links Recursively</vt:lpstr>
      <vt:lpstr> Nth element from the end</vt:lpstr>
      <vt:lpstr>Nth  element  from the end</vt:lpstr>
      <vt:lpstr>N th element from the end- Solution</vt:lpstr>
      <vt:lpstr>N th element from the end – Logic Demo</vt:lpstr>
      <vt:lpstr>N th element from the end – Logic Demo</vt:lpstr>
      <vt:lpstr>N th element from the end – Logic Demo</vt:lpstr>
      <vt:lpstr>N th element from the end – Logic Demo</vt:lpstr>
      <vt:lpstr>Middle element of Linked List</vt:lpstr>
      <vt:lpstr>Middle element  of Linked List</vt:lpstr>
      <vt:lpstr>Middle element  of Linked List - Solution</vt:lpstr>
      <vt:lpstr>Middle element  of Linked List </vt:lpstr>
      <vt:lpstr>Middle element  of Linked List </vt:lpstr>
      <vt:lpstr>Middle element  of Linked List </vt:lpstr>
      <vt:lpstr>Middle element  of Linked List </vt:lpstr>
      <vt:lpstr>Linked List - Adding Numbers</vt:lpstr>
      <vt:lpstr>Linked List - Adding Numbers</vt:lpstr>
      <vt:lpstr>Solutions</vt:lpstr>
      <vt:lpstr>Optimal Solution 5-&gt;6-&gt;3     +     4-&gt;1</vt:lpstr>
      <vt:lpstr>Finding Loop in a Linked List</vt:lpstr>
      <vt:lpstr>Finding Loop in a Linked List</vt:lpstr>
      <vt:lpstr>Finding Loop in a Linked List - Solution</vt:lpstr>
      <vt:lpstr>     Finding Loop in a Linked List – Logic Demo</vt:lpstr>
      <vt:lpstr>   Finding Loop in a Linked List – Logic Demo</vt:lpstr>
      <vt:lpstr>  Finding Loop in a Linked List – Logic Demo</vt:lpstr>
      <vt:lpstr>   Finding Loop in a Linked List – Logic Demo</vt:lpstr>
      <vt:lpstr>Deleting a node without access to previous node</vt:lpstr>
      <vt:lpstr>Deleting a node</vt:lpstr>
      <vt:lpstr>Deleting a node</vt:lpstr>
      <vt:lpstr>Deleting a node</vt:lpstr>
      <vt:lpstr>Merge Two Sorted Linked List</vt:lpstr>
      <vt:lpstr>Merge Two Sorted Linked List</vt:lpstr>
      <vt:lpstr>Cases</vt:lpstr>
      <vt:lpstr>Slide 153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computer</cp:lastModifiedBy>
  <cp:revision>190</cp:revision>
  <dcterms:created xsi:type="dcterms:W3CDTF">2006-08-16T00:00:00Z</dcterms:created>
  <dcterms:modified xsi:type="dcterms:W3CDTF">2019-03-27T12:22:41Z</dcterms:modified>
</cp:coreProperties>
</file>