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3"/>
  </p:notesMasterIdLst>
  <p:sldIdLst>
    <p:sldId id="272" r:id="rId2"/>
    <p:sldId id="293" r:id="rId3"/>
    <p:sldId id="311" r:id="rId4"/>
    <p:sldId id="256"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289" r:id="rId22"/>
  </p:sldIdLst>
  <p:sldSz cx="12192000" cy="6858000"/>
  <p:notesSz cx="6858000" cy="9144000"/>
  <p:embeddedFontLst>
    <p:embeddedFont>
      <p:font typeface="Calibri" pitchFamily="34" charset="0"/>
      <p:regular r:id="rId24"/>
      <p:bold r:id="rId25"/>
      <p:italic r:id="rId26"/>
      <p:boldItalic r:id="rId27"/>
    </p:embeddedFont>
    <p:embeddedFont>
      <p:font typeface="Nunito Sans" pitchFamily="2"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294" autoAdjust="0"/>
    <p:restoredTop sz="84899" autoAdjust="0"/>
  </p:normalViewPr>
  <p:slideViewPr>
    <p:cSldViewPr>
      <p:cViewPr>
        <p:scale>
          <a:sx n="66" d="100"/>
          <a:sy n="66" d="100"/>
        </p:scale>
        <p:origin x="-684" y="-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pPr/>
              <a:t>3/28/2019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pPr/>
              <a:t>‹#›</a:t>
            </a:fld>
            <a:endParaRPr lang="en-US"/>
          </a:p>
        </p:txBody>
      </p:sp>
    </p:spTree>
    <p:extLst>
      <p:ext uri="{BB962C8B-B14F-4D97-AF65-F5344CB8AC3E}">
        <p14:creationId xmlns=""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11</a:t>
            </a:fld>
            <a:endParaRPr lang="en-US"/>
          </a:p>
        </p:txBody>
      </p:sp>
    </p:spTree>
    <p:extLst>
      <p:ext uri="{BB962C8B-B14F-4D97-AF65-F5344CB8AC3E}">
        <p14:creationId xmlns="" xmlns:p14="http://schemas.microsoft.com/office/powerpoint/2010/main" val="3597383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12</a:t>
            </a:fld>
            <a:endParaRPr lang="en-US"/>
          </a:p>
        </p:txBody>
      </p:sp>
    </p:spTree>
    <p:extLst>
      <p:ext uri="{BB962C8B-B14F-4D97-AF65-F5344CB8AC3E}">
        <p14:creationId xmlns="" xmlns:p14="http://schemas.microsoft.com/office/powerpoint/2010/main" val="3597383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13</a:t>
            </a:fld>
            <a:endParaRPr lang="en-US"/>
          </a:p>
        </p:txBody>
      </p:sp>
    </p:spTree>
    <p:extLst>
      <p:ext uri="{BB962C8B-B14F-4D97-AF65-F5344CB8AC3E}">
        <p14:creationId xmlns="" xmlns:p14="http://schemas.microsoft.com/office/powerpoint/2010/main" val="3597383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14</a:t>
            </a:fld>
            <a:endParaRPr lang="en-US"/>
          </a:p>
        </p:txBody>
      </p:sp>
    </p:spTree>
    <p:extLst>
      <p:ext uri="{BB962C8B-B14F-4D97-AF65-F5344CB8AC3E}">
        <p14:creationId xmlns="" xmlns:p14="http://schemas.microsoft.com/office/powerpoint/2010/main" val="3597383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15</a:t>
            </a:fld>
            <a:endParaRPr lang="en-US"/>
          </a:p>
        </p:txBody>
      </p:sp>
    </p:spTree>
    <p:extLst>
      <p:ext uri="{BB962C8B-B14F-4D97-AF65-F5344CB8AC3E}">
        <p14:creationId xmlns="" xmlns:p14="http://schemas.microsoft.com/office/powerpoint/2010/main" val="3597383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16</a:t>
            </a:fld>
            <a:endParaRPr lang="en-US"/>
          </a:p>
        </p:txBody>
      </p:sp>
    </p:spTree>
    <p:extLst>
      <p:ext uri="{BB962C8B-B14F-4D97-AF65-F5344CB8AC3E}">
        <p14:creationId xmlns="" xmlns:p14="http://schemas.microsoft.com/office/powerpoint/2010/main" val="3597383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17</a:t>
            </a:fld>
            <a:endParaRPr lang="en-US"/>
          </a:p>
        </p:txBody>
      </p:sp>
    </p:spTree>
    <p:extLst>
      <p:ext uri="{BB962C8B-B14F-4D97-AF65-F5344CB8AC3E}">
        <p14:creationId xmlns="" xmlns:p14="http://schemas.microsoft.com/office/powerpoint/2010/main" val="3597383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18</a:t>
            </a:fld>
            <a:endParaRPr lang="en-US"/>
          </a:p>
        </p:txBody>
      </p:sp>
    </p:spTree>
    <p:extLst>
      <p:ext uri="{BB962C8B-B14F-4D97-AF65-F5344CB8AC3E}">
        <p14:creationId xmlns="" xmlns:p14="http://schemas.microsoft.com/office/powerpoint/2010/main" val="3597383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19</a:t>
            </a:fld>
            <a:endParaRPr lang="en-US"/>
          </a:p>
        </p:txBody>
      </p:sp>
    </p:spTree>
    <p:extLst>
      <p:ext uri="{BB962C8B-B14F-4D97-AF65-F5344CB8AC3E}">
        <p14:creationId xmlns="" xmlns:p14="http://schemas.microsoft.com/office/powerpoint/2010/main" val="3597383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20</a:t>
            </a:fld>
            <a:endParaRPr lang="en-US"/>
          </a:p>
        </p:txBody>
      </p:sp>
    </p:spTree>
    <p:extLst>
      <p:ext uri="{BB962C8B-B14F-4D97-AF65-F5344CB8AC3E}">
        <p14:creationId xmlns="" xmlns:p14="http://schemas.microsoft.com/office/powerpoint/2010/main" val="3597383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a:spcBef>
                <a:spcPts val="0"/>
              </a:spcBef>
            </a:pPr>
            <a:r>
              <a:rPr lang="en" sz="1000" dirty="0" smtClean="0"/>
              <a:t>Stack is an ordereStack is an ordered list of similar data type.</a:t>
            </a:r>
          </a:p>
          <a:p>
            <a:pPr marL="457200" lvl="0" indent="-228600">
              <a:spcBef>
                <a:spcPts val="0"/>
              </a:spcBef>
            </a:pPr>
            <a:r>
              <a:rPr lang="en" sz="1000" dirty="0" smtClean="0"/>
              <a:t>Stack is a LIFO structure. (Last in First out).</a:t>
            </a:r>
          </a:p>
          <a:p>
            <a:pPr marL="457200" lvl="0" indent="-228600">
              <a:spcBef>
                <a:spcPts val="0"/>
              </a:spcBef>
            </a:pPr>
            <a:r>
              <a:rPr lang="en" sz="1000" dirty="0" smtClean="0"/>
              <a:t>push() function is used to insert new elements into the Stack and pop() is used to delete an element from the stack. Both insertion and deletion are allowed at only one end of Stack called Top.</a:t>
            </a:r>
          </a:p>
          <a:p>
            <a:pPr marL="457200" lvl="0" indent="-228600">
              <a:spcBef>
                <a:spcPts val="0"/>
              </a:spcBef>
            </a:pPr>
            <a:r>
              <a:rPr lang="en" sz="1000" dirty="0" smtClean="0"/>
              <a:t>d list of similar data type.</a:t>
            </a:r>
          </a:p>
          <a:p>
            <a:pPr marL="457200" lvl="0" indent="-228600">
              <a:spcBef>
                <a:spcPts val="0"/>
              </a:spcBef>
            </a:pPr>
            <a:r>
              <a:rPr lang="en" sz="1000" dirty="0" smtClean="0"/>
              <a:t>Stack is a LIFO structure. (Last in First out).</a:t>
            </a:r>
          </a:p>
          <a:p>
            <a:pPr marL="457200" lvl="0" indent="-228600">
              <a:spcBef>
                <a:spcPts val="0"/>
              </a:spcBef>
            </a:pPr>
            <a:r>
              <a:rPr lang="en" sz="1000" dirty="0" smtClean="0"/>
              <a:t>push() function is used to insert new elements into the Stack and pop() is used to delete an element from the stack. Both insertion and deletion are allowed at only one end of Stack called Top.</a:t>
            </a:r>
          </a:p>
          <a:p>
            <a:pPr marL="0" marR="0" lvl="0" indent="0" algn="l" defTabSz="736183" rtl="0" eaLnBrk="1" fontAlgn="auto" latinLnBrk="0" hangingPunct="1">
              <a:lnSpc>
                <a:spcPct val="100000"/>
              </a:lnSpc>
              <a:spcBef>
                <a:spcPts val="0"/>
              </a:spcBef>
              <a:spcAft>
                <a:spcPts val="0"/>
              </a:spcAft>
              <a:buClrTx/>
              <a:buSzTx/>
              <a:buFontTx/>
              <a:buNone/>
              <a:tabLst/>
              <a:defRPr/>
            </a:pPr>
            <a:r>
              <a:rPr lang="en" sz="1000" dirty="0" smtClean="0"/>
              <a:t>Stack is said to be in Overflow state when it is completely full and is said to be in Underflow state if it is completely empty.</a:t>
            </a:r>
          </a:p>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pPr/>
              <a:t>21</a:t>
            </a:fld>
            <a:endParaRPr lang="en-US"/>
          </a:p>
        </p:txBody>
      </p:sp>
    </p:spTree>
    <p:extLst>
      <p:ext uri="{BB962C8B-B14F-4D97-AF65-F5344CB8AC3E}">
        <p14:creationId xmlns=""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extLst>
      <p:ext uri="{BB962C8B-B14F-4D97-AF65-F5344CB8AC3E}">
        <p14:creationId xmlns="" xmlns:p14="http://schemas.microsoft.com/office/powerpoint/2010/main" val="3597383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extLst>
      <p:ext uri="{BB962C8B-B14F-4D97-AF65-F5344CB8AC3E}">
        <p14:creationId xmlns="" xmlns:p14="http://schemas.microsoft.com/office/powerpoint/2010/main" val="3597383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 xmlns:p14="http://schemas.microsoft.com/office/powerpoint/2010/main" val="3597383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a:p>
        </p:txBody>
      </p:sp>
    </p:spTree>
    <p:extLst>
      <p:ext uri="{BB962C8B-B14F-4D97-AF65-F5344CB8AC3E}">
        <p14:creationId xmlns="" xmlns:p14="http://schemas.microsoft.com/office/powerpoint/2010/main" val="3597383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8</a:t>
            </a:fld>
            <a:endParaRPr lang="en-US"/>
          </a:p>
        </p:txBody>
      </p:sp>
    </p:spTree>
    <p:extLst>
      <p:ext uri="{BB962C8B-B14F-4D97-AF65-F5344CB8AC3E}">
        <p14:creationId xmlns="" xmlns:p14="http://schemas.microsoft.com/office/powerpoint/2010/main" val="3597383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9</a:t>
            </a:fld>
            <a:endParaRPr lang="en-US"/>
          </a:p>
        </p:txBody>
      </p:sp>
    </p:spTree>
    <p:extLst>
      <p:ext uri="{BB962C8B-B14F-4D97-AF65-F5344CB8AC3E}">
        <p14:creationId xmlns="" xmlns:p14="http://schemas.microsoft.com/office/powerpoint/2010/main" val="3597383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10</a:t>
            </a:fld>
            <a:endParaRPr lang="en-US"/>
          </a:p>
        </p:txBody>
      </p:sp>
    </p:spTree>
    <p:extLst>
      <p:ext uri="{BB962C8B-B14F-4D97-AF65-F5344CB8AC3E}">
        <p14:creationId xmlns="" xmlns:p14="http://schemas.microsoft.com/office/powerpoint/2010/main" val="3597383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F4ED726-F685-44A1-B8DD-C121D1926DBA}"/>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Stack Using Linked List</a:t>
            </a:r>
            <a:endParaRPr lang="en-US" sz="4500" b="1" dirty="0">
              <a:latin typeface="Nunito Sans" panose="00000500000000000000" pitchFamily="2" charset="0"/>
            </a:endParaRPr>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10" name="Subtitle 2"/>
          <p:cNvSpPr txBox="1">
            <a:spLocks/>
          </p:cNvSpPr>
          <p:nvPr/>
        </p:nvSpPr>
        <p:spPr>
          <a:xfrm>
            <a:off x="152400" y="1786534"/>
            <a:ext cx="8229600" cy="3395066"/>
          </a:xfrm>
          <a:prstGeom prst="rect">
            <a:avLst/>
          </a:prstGeom>
        </p:spPr>
        <p:txBody>
          <a:bodyPr vert="horz" lIns="91440" tIns="45720" rIns="91440" bIns="45720" rtlCol="0">
            <a:noAutofit/>
          </a:bodyPr>
          <a:lstStyle/>
          <a:p>
            <a:pPr lvl="1">
              <a:spcBef>
                <a:spcPct val="20000"/>
              </a:spcBef>
            </a:pPr>
            <a:r>
              <a:rPr lang="en-US" sz="2200" dirty="0" smtClean="0">
                <a:solidFill>
                  <a:prstClr val="black"/>
                </a:solidFill>
                <a:latin typeface="Nunito Sans" pitchFamily="2" charset="0"/>
                <a:ea typeface="+mj-ea"/>
                <a:cs typeface="+mj-cs"/>
              </a:rPr>
              <a:t>void push(</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headadd,int</a:t>
            </a:r>
            <a:r>
              <a:rPr lang="en-US" sz="2200" dirty="0" smtClean="0">
                <a:solidFill>
                  <a:prstClr val="black"/>
                </a:solidFill>
                <a:latin typeface="Nunito Sans" pitchFamily="2" charset="0"/>
                <a:ea typeface="+mj-ea"/>
                <a:cs typeface="+mj-cs"/>
              </a:rPr>
              <a:t> 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malloc</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sizeof</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-&gt;data=data;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-&gt;link=NULL;</a:t>
            </a:r>
          </a:p>
          <a:p>
            <a:pPr lvl="1">
              <a:spcBef>
                <a:spcPct val="20000"/>
              </a:spcBef>
            </a:pPr>
            <a:r>
              <a:rPr lang="en-US" sz="2200" dirty="0" smtClean="0">
                <a:solidFill>
                  <a:prstClr val="black"/>
                </a:solidFill>
                <a:latin typeface="Nunito Sans" pitchFamily="2" charset="0"/>
                <a:ea typeface="+mj-ea"/>
                <a:cs typeface="+mj-cs"/>
              </a:rPr>
              <a:t>	if(*</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==NULL)</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 =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else{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p>
          <a:p>
            <a:pPr lvl="1">
              <a:spcBef>
                <a:spcPct val="20000"/>
              </a:spcBef>
            </a:pPr>
            <a:r>
              <a:rPr lang="en-US" sz="2200" dirty="0" smtClean="0">
                <a:solidFill>
                  <a:prstClr val="black"/>
                </a:solidFill>
                <a:latin typeface="Nunito Sans" pitchFamily="2" charset="0"/>
                <a:ea typeface="+mj-ea"/>
                <a:cs typeface="+mj-cs"/>
              </a:rPr>
              <a:t>}</a:t>
            </a:r>
            <a:endParaRPr kumimoji="0" lang="en-US" sz="2200" b="0" i="0" u="none" strike="noStrike" kern="1200" cap="none" spc="0" normalizeH="0" baseline="0" noProof="0" dirty="0" smtClean="0">
              <a:ln>
                <a:noFill/>
              </a:ln>
              <a:solidFill>
                <a:prstClr val="black"/>
              </a:solidFill>
              <a:effectLst/>
              <a:uLnTx/>
              <a:uFillTx/>
              <a:latin typeface="Nunito Sans" pitchFamily="2" charset="0"/>
              <a:ea typeface="+mj-ea"/>
              <a:cs typeface="+mj-cs"/>
            </a:endParaRPr>
          </a:p>
        </p:txBody>
      </p:sp>
      <p:graphicFrame>
        <p:nvGraphicFramePr>
          <p:cNvPr id="6" name="Table 5"/>
          <p:cNvGraphicFramePr>
            <a:graphicFrameLocks noGrp="1"/>
          </p:cNvGraphicFramePr>
          <p:nvPr/>
        </p:nvGraphicFramePr>
        <p:xfrm>
          <a:off x="9829800" y="914400"/>
          <a:ext cx="2057400" cy="4754880"/>
        </p:xfrm>
        <a:graphic>
          <a:graphicData uri="http://schemas.openxmlformats.org/drawingml/2006/table">
            <a:tbl>
              <a:tblPr firstRow="1" bandRow="1">
                <a:tableStyleId>{5940675A-B579-460E-94D1-54222C63F5DA}</a:tableStyleId>
              </a:tblPr>
              <a:tblGrid>
                <a:gridCol w="1028700"/>
                <a:gridCol w="1028700"/>
              </a:tblGrid>
              <a:tr h="374650">
                <a:tc>
                  <a:txBody>
                    <a:bodyPr/>
                    <a:lstStyle/>
                    <a:p>
                      <a:pPr algn="r"/>
                      <a:r>
                        <a:rPr lang="en-US" sz="2000" dirty="0" smtClean="0"/>
                        <a:t>1000</a:t>
                      </a: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052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9296400" y="914400"/>
            <a:ext cx="914400" cy="400110"/>
          </a:xfrm>
          <a:prstGeom prst="rect">
            <a:avLst/>
          </a:prstGeom>
          <a:noFill/>
        </p:spPr>
        <p:txBody>
          <a:bodyPr wrap="square" rtlCol="0">
            <a:spAutoFit/>
          </a:bodyPr>
          <a:lstStyle/>
          <a:p>
            <a:r>
              <a:rPr lang="en-US" sz="2000" dirty="0" smtClean="0"/>
              <a:t>(head)</a:t>
            </a:r>
            <a:endParaRPr lang="en-US" sz="2000" dirty="0"/>
          </a:p>
        </p:txBody>
      </p:sp>
      <p:cxnSp>
        <p:nvCxnSpPr>
          <p:cNvPr id="11" name="Straight Arrow Connector 10"/>
          <p:cNvCxnSpPr/>
          <p:nvPr/>
        </p:nvCxnSpPr>
        <p:spPr>
          <a:xfrm>
            <a:off x="457200" y="3656012"/>
            <a:ext cx="457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15400" y="1676400"/>
            <a:ext cx="1524000" cy="400110"/>
          </a:xfrm>
          <a:prstGeom prst="rect">
            <a:avLst/>
          </a:prstGeom>
          <a:noFill/>
        </p:spPr>
        <p:txBody>
          <a:bodyPr wrap="square" rtlCol="0">
            <a:spAutoFit/>
          </a:bodyPr>
          <a:lstStyle/>
          <a:p>
            <a:r>
              <a:rPr lang="en-US" sz="2000" dirty="0" smtClean="0"/>
              <a:t>(</a:t>
            </a:r>
            <a:r>
              <a:rPr lang="en-US" sz="2000" dirty="0" err="1" smtClean="0"/>
              <a:t>headadd</a:t>
            </a:r>
            <a:r>
              <a:rPr lang="en-US" sz="2000" dirty="0" smtClean="0"/>
              <a:t>)</a:t>
            </a:r>
            <a:endParaRPr lang="en-US" sz="2000" dirty="0"/>
          </a:p>
        </p:txBody>
      </p:sp>
      <p:sp>
        <p:nvSpPr>
          <p:cNvPr id="13" name="TextBox 12"/>
          <p:cNvSpPr txBox="1"/>
          <p:nvPr/>
        </p:nvSpPr>
        <p:spPr>
          <a:xfrm>
            <a:off x="10134600" y="1676400"/>
            <a:ext cx="838200" cy="400110"/>
          </a:xfrm>
          <a:prstGeom prst="rect">
            <a:avLst/>
          </a:prstGeom>
          <a:noFill/>
        </p:spPr>
        <p:txBody>
          <a:bodyPr wrap="square" rtlCol="0">
            <a:spAutoFit/>
          </a:bodyPr>
          <a:lstStyle/>
          <a:p>
            <a:r>
              <a:rPr lang="en-US" sz="2000" dirty="0" smtClean="0"/>
              <a:t>2000</a:t>
            </a:r>
            <a:endParaRPr lang="en-US" sz="2000" dirty="0"/>
          </a:p>
        </p:txBody>
      </p:sp>
      <p:sp>
        <p:nvSpPr>
          <p:cNvPr id="14" name="TextBox 13"/>
          <p:cNvSpPr txBox="1"/>
          <p:nvPr/>
        </p:nvSpPr>
        <p:spPr>
          <a:xfrm>
            <a:off x="11049000" y="1676400"/>
            <a:ext cx="838200" cy="400110"/>
          </a:xfrm>
          <a:prstGeom prst="rect">
            <a:avLst/>
          </a:prstGeom>
          <a:noFill/>
        </p:spPr>
        <p:txBody>
          <a:bodyPr wrap="square" rtlCol="0">
            <a:spAutoFit/>
          </a:bodyPr>
          <a:lstStyle/>
          <a:p>
            <a:r>
              <a:rPr lang="en-US" sz="2000" dirty="0" smtClean="0"/>
              <a:t>1000</a:t>
            </a:r>
            <a:endParaRPr lang="en-US" sz="2000" dirty="0"/>
          </a:p>
        </p:txBody>
      </p:sp>
      <p:sp>
        <p:nvSpPr>
          <p:cNvPr id="15" name="TextBox 14"/>
          <p:cNvSpPr txBox="1"/>
          <p:nvPr/>
        </p:nvSpPr>
        <p:spPr>
          <a:xfrm>
            <a:off x="10972800" y="914400"/>
            <a:ext cx="838200" cy="400110"/>
          </a:xfrm>
          <a:prstGeom prst="rect">
            <a:avLst/>
          </a:prstGeom>
          <a:noFill/>
        </p:spPr>
        <p:txBody>
          <a:bodyPr wrap="square" rtlCol="0">
            <a:spAutoFit/>
          </a:bodyPr>
          <a:lstStyle/>
          <a:p>
            <a:r>
              <a:rPr lang="en-US" sz="2000" dirty="0" smtClean="0"/>
              <a:t>NULL</a:t>
            </a:r>
            <a:endParaRPr lang="en-US" sz="2000" dirty="0"/>
          </a:p>
        </p:txBody>
      </p:sp>
      <p:sp>
        <p:nvSpPr>
          <p:cNvPr id="20" name="TextBox 19"/>
          <p:cNvSpPr txBox="1"/>
          <p:nvPr/>
        </p:nvSpPr>
        <p:spPr>
          <a:xfrm>
            <a:off x="6553200" y="4343400"/>
            <a:ext cx="3276600" cy="1200329"/>
          </a:xfrm>
          <a:prstGeom prst="rect">
            <a:avLst/>
          </a:prstGeom>
          <a:noFill/>
        </p:spPr>
        <p:txBody>
          <a:bodyPr wrap="square" rtlCol="0">
            <a:spAutoFit/>
          </a:bodyPr>
          <a:lstStyle/>
          <a:p>
            <a:r>
              <a:rPr lang="en-US" sz="2400" b="1" dirty="0" smtClean="0"/>
              <a:t>Only a two elements :</a:t>
            </a:r>
          </a:p>
          <a:p>
            <a:r>
              <a:rPr lang="en-US" sz="2400" b="1" dirty="0" smtClean="0"/>
              <a:t>	</a:t>
            </a:r>
            <a:r>
              <a:rPr lang="en-US" sz="2400" dirty="0" smtClean="0"/>
              <a:t>3</a:t>
            </a:r>
          </a:p>
          <a:p>
            <a:r>
              <a:rPr lang="en-US" sz="2400" dirty="0" smtClean="0"/>
              <a:t>	5</a:t>
            </a:r>
          </a:p>
        </p:txBody>
      </p:sp>
      <p:sp>
        <p:nvSpPr>
          <p:cNvPr id="22" name="TextBox 21"/>
          <p:cNvSpPr txBox="1"/>
          <p:nvPr/>
        </p:nvSpPr>
        <p:spPr>
          <a:xfrm>
            <a:off x="11201400" y="3333690"/>
            <a:ext cx="533400" cy="400110"/>
          </a:xfrm>
          <a:prstGeom prst="rect">
            <a:avLst/>
          </a:prstGeom>
          <a:noFill/>
        </p:spPr>
        <p:txBody>
          <a:bodyPr wrap="square" rtlCol="0">
            <a:spAutoFit/>
          </a:bodyPr>
          <a:lstStyle/>
          <a:p>
            <a:r>
              <a:rPr lang="en-US" sz="2000" dirty="0" smtClean="0"/>
              <a:t>3</a:t>
            </a:r>
            <a:endParaRPr lang="en-US" sz="2000" dirty="0"/>
          </a:p>
        </p:txBody>
      </p:sp>
      <p:sp>
        <p:nvSpPr>
          <p:cNvPr id="23" name="TextBox 22"/>
          <p:cNvSpPr txBox="1"/>
          <p:nvPr/>
        </p:nvSpPr>
        <p:spPr>
          <a:xfrm>
            <a:off x="8915400" y="3333690"/>
            <a:ext cx="1524000" cy="400110"/>
          </a:xfrm>
          <a:prstGeom prst="rect">
            <a:avLst/>
          </a:prstGeom>
          <a:noFill/>
        </p:spPr>
        <p:txBody>
          <a:bodyPr wrap="square" rtlCol="0">
            <a:spAutoFit/>
          </a:bodyPr>
          <a:lstStyle/>
          <a:p>
            <a:r>
              <a:rPr lang="en-US" sz="2000" dirty="0" smtClean="0"/>
              <a:t>(</a:t>
            </a:r>
            <a:r>
              <a:rPr lang="en-US" sz="2000" dirty="0" err="1" smtClean="0"/>
              <a:t>newnode</a:t>
            </a:r>
            <a:r>
              <a:rPr lang="en-US" sz="2000" dirty="0" smtClean="0"/>
              <a:t>)</a:t>
            </a:r>
            <a:endParaRPr lang="en-US" sz="2000" dirty="0"/>
          </a:p>
        </p:txBody>
      </p:sp>
      <p:sp>
        <p:nvSpPr>
          <p:cNvPr id="24" name="TextBox 23"/>
          <p:cNvSpPr txBox="1"/>
          <p:nvPr/>
        </p:nvSpPr>
        <p:spPr>
          <a:xfrm>
            <a:off x="10134600" y="3333690"/>
            <a:ext cx="838200" cy="400110"/>
          </a:xfrm>
          <a:prstGeom prst="rect">
            <a:avLst/>
          </a:prstGeom>
          <a:noFill/>
        </p:spPr>
        <p:txBody>
          <a:bodyPr wrap="square" rtlCol="0">
            <a:spAutoFit/>
          </a:bodyPr>
          <a:lstStyle/>
          <a:p>
            <a:r>
              <a:rPr lang="en-US" sz="2000" dirty="0" smtClean="0"/>
              <a:t>3000</a:t>
            </a:r>
            <a:endParaRPr lang="en-US" sz="2000" dirty="0"/>
          </a:p>
        </p:txBody>
      </p:sp>
      <p:sp>
        <p:nvSpPr>
          <p:cNvPr id="25" name="TextBox 24"/>
          <p:cNvSpPr txBox="1"/>
          <p:nvPr/>
        </p:nvSpPr>
        <p:spPr>
          <a:xfrm>
            <a:off x="10972800" y="3714690"/>
            <a:ext cx="838200" cy="400110"/>
          </a:xfrm>
          <a:prstGeom prst="rect">
            <a:avLst/>
          </a:prstGeom>
          <a:noFill/>
        </p:spPr>
        <p:txBody>
          <a:bodyPr wrap="square" rtlCol="0">
            <a:spAutoFit/>
          </a:bodyPr>
          <a:lstStyle/>
          <a:p>
            <a:r>
              <a:rPr lang="en-US" sz="2000" dirty="0" smtClean="0"/>
              <a:t>NULL</a:t>
            </a:r>
            <a:endParaRPr lang="en-US" sz="2000" dirty="0"/>
          </a:p>
        </p:txBody>
      </p:sp>
    </p:spTree>
    <p:extLst>
      <p:ext uri="{BB962C8B-B14F-4D97-AF65-F5344CB8AC3E}">
        <p14:creationId xmlns="" xmlns:p14="http://schemas.microsoft.com/office/powerpoint/2010/main" val="1016221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Stack Using Linked List</a:t>
            </a:r>
            <a:endParaRPr lang="en-US" sz="4500" b="1" dirty="0">
              <a:latin typeface="Nunito Sans" panose="00000500000000000000" pitchFamily="2" charset="0"/>
            </a:endParaRPr>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10" name="Subtitle 2"/>
          <p:cNvSpPr txBox="1">
            <a:spLocks/>
          </p:cNvSpPr>
          <p:nvPr/>
        </p:nvSpPr>
        <p:spPr>
          <a:xfrm>
            <a:off x="152400" y="1786534"/>
            <a:ext cx="8229600" cy="3395066"/>
          </a:xfrm>
          <a:prstGeom prst="rect">
            <a:avLst/>
          </a:prstGeom>
        </p:spPr>
        <p:txBody>
          <a:bodyPr vert="horz" lIns="91440" tIns="45720" rIns="91440" bIns="45720" rtlCol="0">
            <a:noAutofit/>
          </a:bodyPr>
          <a:lstStyle/>
          <a:p>
            <a:pPr lvl="1">
              <a:spcBef>
                <a:spcPct val="20000"/>
              </a:spcBef>
            </a:pPr>
            <a:r>
              <a:rPr lang="en-US" sz="2200" dirty="0" smtClean="0">
                <a:solidFill>
                  <a:prstClr val="black"/>
                </a:solidFill>
                <a:latin typeface="Nunito Sans" pitchFamily="2" charset="0"/>
                <a:ea typeface="+mj-ea"/>
                <a:cs typeface="+mj-cs"/>
              </a:rPr>
              <a:t>void push(</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headadd,int</a:t>
            </a:r>
            <a:r>
              <a:rPr lang="en-US" sz="2200" dirty="0" smtClean="0">
                <a:solidFill>
                  <a:prstClr val="black"/>
                </a:solidFill>
                <a:latin typeface="Nunito Sans" pitchFamily="2" charset="0"/>
                <a:ea typeface="+mj-ea"/>
                <a:cs typeface="+mj-cs"/>
              </a:rPr>
              <a:t> 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malloc</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sizeof</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-&gt;data=data;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-&gt;link=NULL;</a:t>
            </a:r>
          </a:p>
          <a:p>
            <a:pPr lvl="1">
              <a:spcBef>
                <a:spcPct val="20000"/>
              </a:spcBef>
            </a:pPr>
            <a:r>
              <a:rPr lang="en-US" sz="2200" dirty="0" smtClean="0">
                <a:solidFill>
                  <a:prstClr val="black"/>
                </a:solidFill>
                <a:latin typeface="Nunito Sans" pitchFamily="2" charset="0"/>
                <a:ea typeface="+mj-ea"/>
                <a:cs typeface="+mj-cs"/>
              </a:rPr>
              <a:t>	if(*</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==NULL)</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 =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else{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p>
          <a:p>
            <a:pPr lvl="1">
              <a:spcBef>
                <a:spcPct val="20000"/>
              </a:spcBef>
            </a:pPr>
            <a:r>
              <a:rPr lang="en-US" sz="2200" dirty="0" smtClean="0">
                <a:solidFill>
                  <a:prstClr val="black"/>
                </a:solidFill>
                <a:latin typeface="Nunito Sans" pitchFamily="2" charset="0"/>
                <a:ea typeface="+mj-ea"/>
                <a:cs typeface="+mj-cs"/>
              </a:rPr>
              <a:t>}</a:t>
            </a:r>
            <a:endParaRPr kumimoji="0" lang="en-US" sz="2200" b="0" i="0" u="none" strike="noStrike" kern="1200" cap="none" spc="0" normalizeH="0" baseline="0" noProof="0" dirty="0" smtClean="0">
              <a:ln>
                <a:noFill/>
              </a:ln>
              <a:solidFill>
                <a:prstClr val="black"/>
              </a:solidFill>
              <a:effectLst/>
              <a:uLnTx/>
              <a:uFillTx/>
              <a:latin typeface="Nunito Sans" pitchFamily="2" charset="0"/>
              <a:ea typeface="+mj-ea"/>
              <a:cs typeface="+mj-cs"/>
            </a:endParaRPr>
          </a:p>
        </p:txBody>
      </p:sp>
      <p:graphicFrame>
        <p:nvGraphicFramePr>
          <p:cNvPr id="6" name="Table 5"/>
          <p:cNvGraphicFramePr>
            <a:graphicFrameLocks noGrp="1"/>
          </p:cNvGraphicFramePr>
          <p:nvPr/>
        </p:nvGraphicFramePr>
        <p:xfrm>
          <a:off x="9829800" y="914400"/>
          <a:ext cx="2057400" cy="4754880"/>
        </p:xfrm>
        <a:graphic>
          <a:graphicData uri="http://schemas.openxmlformats.org/drawingml/2006/table">
            <a:tbl>
              <a:tblPr firstRow="1" bandRow="1">
                <a:tableStyleId>{5940675A-B579-460E-94D1-54222C63F5DA}</a:tableStyleId>
              </a:tblPr>
              <a:tblGrid>
                <a:gridCol w="1028700"/>
                <a:gridCol w="1028700"/>
              </a:tblGrid>
              <a:tr h="374650">
                <a:tc>
                  <a:txBody>
                    <a:bodyPr/>
                    <a:lstStyle/>
                    <a:p>
                      <a:pPr algn="r"/>
                      <a:r>
                        <a:rPr lang="en-US" sz="2000" dirty="0" smtClean="0"/>
                        <a:t>1000</a:t>
                      </a: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052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9296400" y="914400"/>
            <a:ext cx="914400" cy="400110"/>
          </a:xfrm>
          <a:prstGeom prst="rect">
            <a:avLst/>
          </a:prstGeom>
          <a:noFill/>
        </p:spPr>
        <p:txBody>
          <a:bodyPr wrap="square" rtlCol="0">
            <a:spAutoFit/>
          </a:bodyPr>
          <a:lstStyle/>
          <a:p>
            <a:r>
              <a:rPr lang="en-US" sz="2000" dirty="0" smtClean="0"/>
              <a:t>(head)</a:t>
            </a:r>
            <a:endParaRPr lang="en-US" sz="2000" dirty="0"/>
          </a:p>
        </p:txBody>
      </p:sp>
      <p:cxnSp>
        <p:nvCxnSpPr>
          <p:cNvPr id="11" name="Straight Arrow Connector 10"/>
          <p:cNvCxnSpPr/>
          <p:nvPr/>
        </p:nvCxnSpPr>
        <p:spPr>
          <a:xfrm>
            <a:off x="457200" y="3960812"/>
            <a:ext cx="457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15400" y="1676400"/>
            <a:ext cx="1524000" cy="400110"/>
          </a:xfrm>
          <a:prstGeom prst="rect">
            <a:avLst/>
          </a:prstGeom>
          <a:noFill/>
        </p:spPr>
        <p:txBody>
          <a:bodyPr wrap="square" rtlCol="0">
            <a:spAutoFit/>
          </a:bodyPr>
          <a:lstStyle/>
          <a:p>
            <a:r>
              <a:rPr lang="en-US" sz="2000" dirty="0" smtClean="0"/>
              <a:t>(</a:t>
            </a:r>
            <a:r>
              <a:rPr lang="en-US" sz="2000" dirty="0" err="1" smtClean="0"/>
              <a:t>headadd</a:t>
            </a:r>
            <a:r>
              <a:rPr lang="en-US" sz="2000" dirty="0" smtClean="0"/>
              <a:t>)</a:t>
            </a:r>
            <a:endParaRPr lang="en-US" sz="2000" dirty="0"/>
          </a:p>
        </p:txBody>
      </p:sp>
      <p:sp>
        <p:nvSpPr>
          <p:cNvPr id="13" name="TextBox 12"/>
          <p:cNvSpPr txBox="1"/>
          <p:nvPr/>
        </p:nvSpPr>
        <p:spPr>
          <a:xfrm>
            <a:off x="10134600" y="1676400"/>
            <a:ext cx="838200" cy="400110"/>
          </a:xfrm>
          <a:prstGeom prst="rect">
            <a:avLst/>
          </a:prstGeom>
          <a:noFill/>
        </p:spPr>
        <p:txBody>
          <a:bodyPr wrap="square" rtlCol="0">
            <a:spAutoFit/>
          </a:bodyPr>
          <a:lstStyle/>
          <a:p>
            <a:r>
              <a:rPr lang="en-US" sz="2000" dirty="0" smtClean="0"/>
              <a:t>2000</a:t>
            </a:r>
            <a:endParaRPr lang="en-US" sz="2000" dirty="0"/>
          </a:p>
        </p:txBody>
      </p:sp>
      <p:sp>
        <p:nvSpPr>
          <p:cNvPr id="14" name="TextBox 13"/>
          <p:cNvSpPr txBox="1"/>
          <p:nvPr/>
        </p:nvSpPr>
        <p:spPr>
          <a:xfrm>
            <a:off x="11049000" y="1676400"/>
            <a:ext cx="838200" cy="400110"/>
          </a:xfrm>
          <a:prstGeom prst="rect">
            <a:avLst/>
          </a:prstGeom>
          <a:noFill/>
        </p:spPr>
        <p:txBody>
          <a:bodyPr wrap="square" rtlCol="0">
            <a:spAutoFit/>
          </a:bodyPr>
          <a:lstStyle/>
          <a:p>
            <a:r>
              <a:rPr lang="en-US" sz="2000" dirty="0" smtClean="0"/>
              <a:t>1000</a:t>
            </a:r>
            <a:endParaRPr lang="en-US" sz="2000" dirty="0"/>
          </a:p>
        </p:txBody>
      </p:sp>
      <p:sp>
        <p:nvSpPr>
          <p:cNvPr id="15" name="TextBox 14"/>
          <p:cNvSpPr txBox="1"/>
          <p:nvPr/>
        </p:nvSpPr>
        <p:spPr>
          <a:xfrm>
            <a:off x="10972800" y="914400"/>
            <a:ext cx="838200" cy="400110"/>
          </a:xfrm>
          <a:prstGeom prst="rect">
            <a:avLst/>
          </a:prstGeom>
          <a:noFill/>
        </p:spPr>
        <p:txBody>
          <a:bodyPr wrap="square" rtlCol="0">
            <a:spAutoFit/>
          </a:bodyPr>
          <a:lstStyle/>
          <a:p>
            <a:r>
              <a:rPr lang="en-US" sz="2000" dirty="0" smtClean="0"/>
              <a:t>NULL</a:t>
            </a:r>
            <a:endParaRPr lang="en-US" sz="2000" dirty="0"/>
          </a:p>
        </p:txBody>
      </p:sp>
      <p:sp>
        <p:nvSpPr>
          <p:cNvPr id="20" name="TextBox 19"/>
          <p:cNvSpPr txBox="1"/>
          <p:nvPr/>
        </p:nvSpPr>
        <p:spPr>
          <a:xfrm>
            <a:off x="6553200" y="4343400"/>
            <a:ext cx="3276600" cy="1200329"/>
          </a:xfrm>
          <a:prstGeom prst="rect">
            <a:avLst/>
          </a:prstGeom>
          <a:noFill/>
        </p:spPr>
        <p:txBody>
          <a:bodyPr wrap="square" rtlCol="0">
            <a:spAutoFit/>
          </a:bodyPr>
          <a:lstStyle/>
          <a:p>
            <a:r>
              <a:rPr lang="en-US" sz="2400" b="1" dirty="0" smtClean="0"/>
              <a:t>Only a two elements :</a:t>
            </a:r>
          </a:p>
          <a:p>
            <a:r>
              <a:rPr lang="en-US" sz="2400" b="1" dirty="0" smtClean="0"/>
              <a:t>	</a:t>
            </a:r>
            <a:r>
              <a:rPr lang="en-US" sz="2400" dirty="0" smtClean="0"/>
              <a:t>3</a:t>
            </a:r>
          </a:p>
          <a:p>
            <a:r>
              <a:rPr lang="en-US" sz="2400" dirty="0" smtClean="0"/>
              <a:t>	5</a:t>
            </a:r>
          </a:p>
        </p:txBody>
      </p:sp>
      <p:sp>
        <p:nvSpPr>
          <p:cNvPr id="22" name="TextBox 21"/>
          <p:cNvSpPr txBox="1"/>
          <p:nvPr/>
        </p:nvSpPr>
        <p:spPr>
          <a:xfrm>
            <a:off x="11201400" y="3333690"/>
            <a:ext cx="533400" cy="400110"/>
          </a:xfrm>
          <a:prstGeom prst="rect">
            <a:avLst/>
          </a:prstGeom>
          <a:noFill/>
        </p:spPr>
        <p:txBody>
          <a:bodyPr wrap="square" rtlCol="0">
            <a:spAutoFit/>
          </a:bodyPr>
          <a:lstStyle/>
          <a:p>
            <a:r>
              <a:rPr lang="en-US" sz="2000" dirty="0" smtClean="0"/>
              <a:t>3</a:t>
            </a:r>
            <a:endParaRPr lang="en-US" sz="2000" dirty="0"/>
          </a:p>
        </p:txBody>
      </p:sp>
      <p:sp>
        <p:nvSpPr>
          <p:cNvPr id="23" name="TextBox 22"/>
          <p:cNvSpPr txBox="1"/>
          <p:nvPr/>
        </p:nvSpPr>
        <p:spPr>
          <a:xfrm>
            <a:off x="8915400" y="3333690"/>
            <a:ext cx="1524000" cy="400110"/>
          </a:xfrm>
          <a:prstGeom prst="rect">
            <a:avLst/>
          </a:prstGeom>
          <a:noFill/>
        </p:spPr>
        <p:txBody>
          <a:bodyPr wrap="square" rtlCol="0">
            <a:spAutoFit/>
          </a:bodyPr>
          <a:lstStyle/>
          <a:p>
            <a:r>
              <a:rPr lang="en-US" sz="2000" dirty="0" smtClean="0"/>
              <a:t>(</a:t>
            </a:r>
            <a:r>
              <a:rPr lang="en-US" sz="2000" dirty="0" err="1" smtClean="0"/>
              <a:t>newnode</a:t>
            </a:r>
            <a:r>
              <a:rPr lang="en-US" sz="2000" dirty="0" smtClean="0"/>
              <a:t>)</a:t>
            </a:r>
            <a:endParaRPr lang="en-US" sz="2000" dirty="0"/>
          </a:p>
        </p:txBody>
      </p:sp>
      <p:sp>
        <p:nvSpPr>
          <p:cNvPr id="24" name="TextBox 23"/>
          <p:cNvSpPr txBox="1"/>
          <p:nvPr/>
        </p:nvSpPr>
        <p:spPr>
          <a:xfrm>
            <a:off x="10134600" y="3333690"/>
            <a:ext cx="838200" cy="400110"/>
          </a:xfrm>
          <a:prstGeom prst="rect">
            <a:avLst/>
          </a:prstGeom>
          <a:noFill/>
        </p:spPr>
        <p:txBody>
          <a:bodyPr wrap="square" rtlCol="0">
            <a:spAutoFit/>
          </a:bodyPr>
          <a:lstStyle/>
          <a:p>
            <a:r>
              <a:rPr lang="en-US" sz="2000" dirty="0" smtClean="0"/>
              <a:t>3000</a:t>
            </a:r>
            <a:endParaRPr lang="en-US" sz="2000" dirty="0"/>
          </a:p>
        </p:txBody>
      </p:sp>
      <p:sp>
        <p:nvSpPr>
          <p:cNvPr id="25" name="TextBox 24"/>
          <p:cNvSpPr txBox="1"/>
          <p:nvPr/>
        </p:nvSpPr>
        <p:spPr>
          <a:xfrm>
            <a:off x="10972800" y="3714690"/>
            <a:ext cx="838200" cy="400110"/>
          </a:xfrm>
          <a:prstGeom prst="rect">
            <a:avLst/>
          </a:prstGeom>
          <a:noFill/>
        </p:spPr>
        <p:txBody>
          <a:bodyPr wrap="square" rtlCol="0">
            <a:spAutoFit/>
          </a:bodyPr>
          <a:lstStyle/>
          <a:p>
            <a:r>
              <a:rPr lang="en-US" sz="2000" dirty="0" smtClean="0"/>
              <a:t>NULL</a:t>
            </a:r>
            <a:endParaRPr lang="en-US" sz="2000" dirty="0"/>
          </a:p>
        </p:txBody>
      </p:sp>
    </p:spTree>
    <p:extLst>
      <p:ext uri="{BB962C8B-B14F-4D97-AF65-F5344CB8AC3E}">
        <p14:creationId xmlns="" xmlns:p14="http://schemas.microsoft.com/office/powerpoint/2010/main" val="1016221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Stack Using Linked List</a:t>
            </a:r>
            <a:endParaRPr lang="en-US" sz="4500" b="1" dirty="0">
              <a:latin typeface="Nunito Sans" panose="00000500000000000000" pitchFamily="2" charset="0"/>
            </a:endParaRPr>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10" name="Subtitle 2"/>
          <p:cNvSpPr txBox="1">
            <a:spLocks/>
          </p:cNvSpPr>
          <p:nvPr/>
        </p:nvSpPr>
        <p:spPr>
          <a:xfrm>
            <a:off x="152400" y="1786534"/>
            <a:ext cx="8229600" cy="3395066"/>
          </a:xfrm>
          <a:prstGeom prst="rect">
            <a:avLst/>
          </a:prstGeom>
        </p:spPr>
        <p:txBody>
          <a:bodyPr vert="horz" lIns="91440" tIns="45720" rIns="91440" bIns="45720" rtlCol="0">
            <a:noAutofit/>
          </a:bodyPr>
          <a:lstStyle/>
          <a:p>
            <a:pPr lvl="1">
              <a:spcBef>
                <a:spcPct val="20000"/>
              </a:spcBef>
            </a:pPr>
            <a:r>
              <a:rPr lang="en-US" sz="2200" dirty="0" smtClean="0">
                <a:solidFill>
                  <a:prstClr val="black"/>
                </a:solidFill>
                <a:latin typeface="Nunito Sans" pitchFamily="2" charset="0"/>
                <a:ea typeface="+mj-ea"/>
                <a:cs typeface="+mj-cs"/>
              </a:rPr>
              <a:t>void push(</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headadd,int</a:t>
            </a:r>
            <a:r>
              <a:rPr lang="en-US" sz="2200" dirty="0" smtClean="0">
                <a:solidFill>
                  <a:prstClr val="black"/>
                </a:solidFill>
                <a:latin typeface="Nunito Sans" pitchFamily="2" charset="0"/>
                <a:ea typeface="+mj-ea"/>
                <a:cs typeface="+mj-cs"/>
              </a:rPr>
              <a:t> 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malloc</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sizeof</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-&gt;data=data;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-&gt;link=NULL;</a:t>
            </a:r>
          </a:p>
          <a:p>
            <a:pPr lvl="1">
              <a:spcBef>
                <a:spcPct val="20000"/>
              </a:spcBef>
            </a:pPr>
            <a:r>
              <a:rPr lang="en-US" sz="2200" dirty="0" smtClean="0">
                <a:solidFill>
                  <a:prstClr val="black"/>
                </a:solidFill>
                <a:latin typeface="Nunito Sans" pitchFamily="2" charset="0"/>
                <a:ea typeface="+mj-ea"/>
                <a:cs typeface="+mj-cs"/>
              </a:rPr>
              <a:t>	if(*</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==NULL)</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 =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else{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p>
          <a:p>
            <a:pPr lvl="1">
              <a:spcBef>
                <a:spcPct val="20000"/>
              </a:spcBef>
            </a:pPr>
            <a:r>
              <a:rPr lang="en-US" sz="2200" dirty="0" smtClean="0">
                <a:solidFill>
                  <a:prstClr val="black"/>
                </a:solidFill>
                <a:latin typeface="Nunito Sans" pitchFamily="2" charset="0"/>
                <a:ea typeface="+mj-ea"/>
                <a:cs typeface="+mj-cs"/>
              </a:rPr>
              <a:t>}</a:t>
            </a:r>
            <a:endParaRPr kumimoji="0" lang="en-US" sz="2200" b="0" i="0" u="none" strike="noStrike" kern="1200" cap="none" spc="0" normalizeH="0" baseline="0" noProof="0" dirty="0" smtClean="0">
              <a:ln>
                <a:noFill/>
              </a:ln>
              <a:solidFill>
                <a:prstClr val="black"/>
              </a:solidFill>
              <a:effectLst/>
              <a:uLnTx/>
              <a:uFillTx/>
              <a:latin typeface="Nunito Sans" pitchFamily="2" charset="0"/>
              <a:ea typeface="+mj-ea"/>
              <a:cs typeface="+mj-cs"/>
            </a:endParaRPr>
          </a:p>
        </p:txBody>
      </p:sp>
      <p:graphicFrame>
        <p:nvGraphicFramePr>
          <p:cNvPr id="6" name="Table 5"/>
          <p:cNvGraphicFramePr>
            <a:graphicFrameLocks noGrp="1"/>
          </p:cNvGraphicFramePr>
          <p:nvPr/>
        </p:nvGraphicFramePr>
        <p:xfrm>
          <a:off x="9829800" y="914400"/>
          <a:ext cx="2057400" cy="4754880"/>
        </p:xfrm>
        <a:graphic>
          <a:graphicData uri="http://schemas.openxmlformats.org/drawingml/2006/table">
            <a:tbl>
              <a:tblPr firstRow="1" bandRow="1">
                <a:tableStyleId>{5940675A-B579-460E-94D1-54222C63F5DA}</a:tableStyleId>
              </a:tblPr>
              <a:tblGrid>
                <a:gridCol w="1028700"/>
                <a:gridCol w="1028700"/>
              </a:tblGrid>
              <a:tr h="374650">
                <a:tc>
                  <a:txBody>
                    <a:bodyPr/>
                    <a:lstStyle/>
                    <a:p>
                      <a:pPr algn="r"/>
                      <a:r>
                        <a:rPr lang="en-US" sz="2000" dirty="0" smtClean="0"/>
                        <a:t>1000</a:t>
                      </a: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052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9296400" y="914400"/>
            <a:ext cx="914400" cy="400110"/>
          </a:xfrm>
          <a:prstGeom prst="rect">
            <a:avLst/>
          </a:prstGeom>
          <a:noFill/>
        </p:spPr>
        <p:txBody>
          <a:bodyPr wrap="square" rtlCol="0">
            <a:spAutoFit/>
          </a:bodyPr>
          <a:lstStyle/>
          <a:p>
            <a:r>
              <a:rPr lang="en-US" sz="2000" dirty="0" smtClean="0"/>
              <a:t>(head)</a:t>
            </a:r>
            <a:endParaRPr lang="en-US" sz="2000" dirty="0"/>
          </a:p>
        </p:txBody>
      </p:sp>
      <p:cxnSp>
        <p:nvCxnSpPr>
          <p:cNvPr id="11" name="Straight Arrow Connector 10"/>
          <p:cNvCxnSpPr/>
          <p:nvPr/>
        </p:nvCxnSpPr>
        <p:spPr>
          <a:xfrm>
            <a:off x="1295400" y="4418012"/>
            <a:ext cx="457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15400" y="1676400"/>
            <a:ext cx="1524000" cy="400110"/>
          </a:xfrm>
          <a:prstGeom prst="rect">
            <a:avLst/>
          </a:prstGeom>
          <a:noFill/>
        </p:spPr>
        <p:txBody>
          <a:bodyPr wrap="square" rtlCol="0">
            <a:spAutoFit/>
          </a:bodyPr>
          <a:lstStyle/>
          <a:p>
            <a:r>
              <a:rPr lang="en-US" sz="2000" dirty="0" smtClean="0"/>
              <a:t>(</a:t>
            </a:r>
            <a:r>
              <a:rPr lang="en-US" sz="2000" dirty="0" err="1" smtClean="0"/>
              <a:t>headadd</a:t>
            </a:r>
            <a:r>
              <a:rPr lang="en-US" sz="2000" dirty="0" smtClean="0"/>
              <a:t>)</a:t>
            </a:r>
            <a:endParaRPr lang="en-US" sz="2000" dirty="0"/>
          </a:p>
        </p:txBody>
      </p:sp>
      <p:sp>
        <p:nvSpPr>
          <p:cNvPr id="13" name="TextBox 12"/>
          <p:cNvSpPr txBox="1"/>
          <p:nvPr/>
        </p:nvSpPr>
        <p:spPr>
          <a:xfrm>
            <a:off x="10134600" y="1676400"/>
            <a:ext cx="838200" cy="400110"/>
          </a:xfrm>
          <a:prstGeom prst="rect">
            <a:avLst/>
          </a:prstGeom>
          <a:noFill/>
        </p:spPr>
        <p:txBody>
          <a:bodyPr wrap="square" rtlCol="0">
            <a:spAutoFit/>
          </a:bodyPr>
          <a:lstStyle/>
          <a:p>
            <a:r>
              <a:rPr lang="en-US" sz="2000" dirty="0" smtClean="0"/>
              <a:t>2000</a:t>
            </a:r>
            <a:endParaRPr lang="en-US" sz="2000" dirty="0"/>
          </a:p>
        </p:txBody>
      </p:sp>
      <p:sp>
        <p:nvSpPr>
          <p:cNvPr id="14" name="TextBox 13"/>
          <p:cNvSpPr txBox="1"/>
          <p:nvPr/>
        </p:nvSpPr>
        <p:spPr>
          <a:xfrm>
            <a:off x="11049000" y="1676400"/>
            <a:ext cx="838200" cy="400110"/>
          </a:xfrm>
          <a:prstGeom prst="rect">
            <a:avLst/>
          </a:prstGeom>
          <a:noFill/>
        </p:spPr>
        <p:txBody>
          <a:bodyPr wrap="square" rtlCol="0">
            <a:spAutoFit/>
          </a:bodyPr>
          <a:lstStyle/>
          <a:p>
            <a:r>
              <a:rPr lang="en-US" sz="2000" dirty="0" smtClean="0"/>
              <a:t>1000</a:t>
            </a:r>
            <a:endParaRPr lang="en-US" sz="2000" dirty="0"/>
          </a:p>
        </p:txBody>
      </p:sp>
      <p:sp>
        <p:nvSpPr>
          <p:cNvPr id="15" name="TextBox 14"/>
          <p:cNvSpPr txBox="1"/>
          <p:nvPr/>
        </p:nvSpPr>
        <p:spPr>
          <a:xfrm>
            <a:off x="10972800" y="914400"/>
            <a:ext cx="838200" cy="400110"/>
          </a:xfrm>
          <a:prstGeom prst="rect">
            <a:avLst/>
          </a:prstGeom>
          <a:noFill/>
        </p:spPr>
        <p:txBody>
          <a:bodyPr wrap="square" rtlCol="0">
            <a:spAutoFit/>
          </a:bodyPr>
          <a:lstStyle/>
          <a:p>
            <a:r>
              <a:rPr lang="en-US" sz="2000" dirty="0" smtClean="0"/>
              <a:t>NULL</a:t>
            </a:r>
            <a:endParaRPr lang="en-US" sz="2000" dirty="0"/>
          </a:p>
        </p:txBody>
      </p:sp>
      <p:sp>
        <p:nvSpPr>
          <p:cNvPr id="20" name="TextBox 19"/>
          <p:cNvSpPr txBox="1"/>
          <p:nvPr/>
        </p:nvSpPr>
        <p:spPr>
          <a:xfrm>
            <a:off x="6553200" y="4343400"/>
            <a:ext cx="3276600" cy="1200329"/>
          </a:xfrm>
          <a:prstGeom prst="rect">
            <a:avLst/>
          </a:prstGeom>
          <a:noFill/>
        </p:spPr>
        <p:txBody>
          <a:bodyPr wrap="square" rtlCol="0">
            <a:spAutoFit/>
          </a:bodyPr>
          <a:lstStyle/>
          <a:p>
            <a:r>
              <a:rPr lang="en-US" sz="2400" b="1" dirty="0" smtClean="0"/>
              <a:t>Only a two elements :</a:t>
            </a:r>
          </a:p>
          <a:p>
            <a:r>
              <a:rPr lang="en-US" sz="2400" b="1" dirty="0" smtClean="0"/>
              <a:t>	</a:t>
            </a:r>
            <a:r>
              <a:rPr lang="en-US" sz="2400" dirty="0" smtClean="0"/>
              <a:t>3</a:t>
            </a:r>
          </a:p>
          <a:p>
            <a:r>
              <a:rPr lang="en-US" sz="2400" dirty="0" smtClean="0"/>
              <a:t>	5</a:t>
            </a:r>
          </a:p>
        </p:txBody>
      </p:sp>
      <p:sp>
        <p:nvSpPr>
          <p:cNvPr id="22" name="TextBox 21"/>
          <p:cNvSpPr txBox="1"/>
          <p:nvPr/>
        </p:nvSpPr>
        <p:spPr>
          <a:xfrm>
            <a:off x="11201400" y="3333690"/>
            <a:ext cx="533400" cy="400110"/>
          </a:xfrm>
          <a:prstGeom prst="rect">
            <a:avLst/>
          </a:prstGeom>
          <a:noFill/>
        </p:spPr>
        <p:txBody>
          <a:bodyPr wrap="square" rtlCol="0">
            <a:spAutoFit/>
          </a:bodyPr>
          <a:lstStyle/>
          <a:p>
            <a:r>
              <a:rPr lang="en-US" sz="2000" dirty="0" smtClean="0"/>
              <a:t>3</a:t>
            </a:r>
            <a:endParaRPr lang="en-US" sz="2000" dirty="0"/>
          </a:p>
        </p:txBody>
      </p:sp>
      <p:sp>
        <p:nvSpPr>
          <p:cNvPr id="23" name="TextBox 22"/>
          <p:cNvSpPr txBox="1"/>
          <p:nvPr/>
        </p:nvSpPr>
        <p:spPr>
          <a:xfrm>
            <a:off x="8915400" y="3333690"/>
            <a:ext cx="1524000" cy="400110"/>
          </a:xfrm>
          <a:prstGeom prst="rect">
            <a:avLst/>
          </a:prstGeom>
          <a:noFill/>
        </p:spPr>
        <p:txBody>
          <a:bodyPr wrap="square" rtlCol="0">
            <a:spAutoFit/>
          </a:bodyPr>
          <a:lstStyle/>
          <a:p>
            <a:r>
              <a:rPr lang="en-US" sz="2000" dirty="0" smtClean="0"/>
              <a:t>(</a:t>
            </a:r>
            <a:r>
              <a:rPr lang="en-US" sz="2000" dirty="0" err="1" smtClean="0"/>
              <a:t>newnode</a:t>
            </a:r>
            <a:r>
              <a:rPr lang="en-US" sz="2000" dirty="0" smtClean="0"/>
              <a:t>)</a:t>
            </a:r>
            <a:endParaRPr lang="en-US" sz="2000" dirty="0"/>
          </a:p>
        </p:txBody>
      </p:sp>
      <p:sp>
        <p:nvSpPr>
          <p:cNvPr id="24" name="TextBox 23"/>
          <p:cNvSpPr txBox="1"/>
          <p:nvPr/>
        </p:nvSpPr>
        <p:spPr>
          <a:xfrm>
            <a:off x="10134600" y="3333690"/>
            <a:ext cx="838200" cy="400110"/>
          </a:xfrm>
          <a:prstGeom prst="rect">
            <a:avLst/>
          </a:prstGeom>
          <a:noFill/>
        </p:spPr>
        <p:txBody>
          <a:bodyPr wrap="square" rtlCol="0">
            <a:spAutoFit/>
          </a:bodyPr>
          <a:lstStyle/>
          <a:p>
            <a:r>
              <a:rPr lang="en-US" sz="2000" dirty="0" smtClean="0"/>
              <a:t>3000</a:t>
            </a:r>
            <a:endParaRPr lang="en-US" sz="2000" dirty="0"/>
          </a:p>
        </p:txBody>
      </p:sp>
      <p:sp>
        <p:nvSpPr>
          <p:cNvPr id="25" name="TextBox 24"/>
          <p:cNvSpPr txBox="1"/>
          <p:nvPr/>
        </p:nvSpPr>
        <p:spPr>
          <a:xfrm>
            <a:off x="10972800" y="3714690"/>
            <a:ext cx="838200" cy="400110"/>
          </a:xfrm>
          <a:prstGeom prst="rect">
            <a:avLst/>
          </a:prstGeom>
          <a:noFill/>
        </p:spPr>
        <p:txBody>
          <a:bodyPr wrap="square" rtlCol="0">
            <a:spAutoFit/>
          </a:bodyPr>
          <a:lstStyle/>
          <a:p>
            <a:r>
              <a:rPr lang="en-US" sz="2000" dirty="0" smtClean="0"/>
              <a:t>NULL</a:t>
            </a:r>
            <a:endParaRPr lang="en-US" sz="2000" dirty="0"/>
          </a:p>
        </p:txBody>
      </p:sp>
      <p:sp>
        <p:nvSpPr>
          <p:cNvPr id="19" name="TextBox 18"/>
          <p:cNvSpPr txBox="1"/>
          <p:nvPr/>
        </p:nvSpPr>
        <p:spPr>
          <a:xfrm>
            <a:off x="10972800" y="914400"/>
            <a:ext cx="838200" cy="400110"/>
          </a:xfrm>
          <a:prstGeom prst="rect">
            <a:avLst/>
          </a:prstGeom>
          <a:noFill/>
        </p:spPr>
        <p:txBody>
          <a:bodyPr wrap="square" rtlCol="0">
            <a:spAutoFit/>
          </a:bodyPr>
          <a:lstStyle/>
          <a:p>
            <a:r>
              <a:rPr lang="en-US" sz="2000" dirty="0" smtClean="0"/>
              <a:t>3000</a:t>
            </a:r>
            <a:endParaRPr lang="en-US" sz="2000" dirty="0"/>
          </a:p>
        </p:txBody>
      </p:sp>
    </p:spTree>
    <p:extLst>
      <p:ext uri="{BB962C8B-B14F-4D97-AF65-F5344CB8AC3E}">
        <p14:creationId xmlns="" xmlns:p14="http://schemas.microsoft.com/office/powerpoint/2010/main" val="101622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9" name="TextBox 18"/>
          <p:cNvSpPr txBox="1"/>
          <p:nvPr/>
        </p:nvSpPr>
        <p:spPr>
          <a:xfrm>
            <a:off x="10972800" y="914400"/>
            <a:ext cx="838200" cy="400110"/>
          </a:xfrm>
          <a:prstGeom prst="rect">
            <a:avLst/>
          </a:prstGeom>
          <a:noFill/>
        </p:spPr>
        <p:txBody>
          <a:bodyPr wrap="square" rtlCol="0">
            <a:spAutoFit/>
          </a:bodyPr>
          <a:lstStyle/>
          <a:p>
            <a:r>
              <a:rPr lang="en-US" sz="2000" dirty="0" smtClean="0"/>
              <a:t>3000</a:t>
            </a:r>
            <a:endParaRPr lang="en-US" sz="2000" dirty="0"/>
          </a:p>
        </p:txBody>
      </p:sp>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Stack Using Linked List</a:t>
            </a:r>
            <a:endParaRPr lang="en-US" sz="4500" b="1" dirty="0">
              <a:latin typeface="Nunito Sans" panose="00000500000000000000" pitchFamily="2" charset="0"/>
            </a:endParaRPr>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10" name="Subtitle 2"/>
          <p:cNvSpPr txBox="1">
            <a:spLocks/>
          </p:cNvSpPr>
          <p:nvPr/>
        </p:nvSpPr>
        <p:spPr>
          <a:xfrm>
            <a:off x="152400" y="1786534"/>
            <a:ext cx="8229600" cy="3395066"/>
          </a:xfrm>
          <a:prstGeom prst="rect">
            <a:avLst/>
          </a:prstGeom>
        </p:spPr>
        <p:txBody>
          <a:bodyPr vert="horz" lIns="91440" tIns="45720" rIns="91440" bIns="45720" rtlCol="0">
            <a:noAutofit/>
          </a:bodyPr>
          <a:lstStyle/>
          <a:p>
            <a:pPr lvl="1">
              <a:spcBef>
                <a:spcPct val="20000"/>
              </a:spcBef>
            </a:pPr>
            <a:r>
              <a:rPr lang="en-US" sz="2200" dirty="0" smtClean="0">
                <a:solidFill>
                  <a:prstClr val="black"/>
                </a:solidFill>
                <a:latin typeface="Nunito Sans" pitchFamily="2" charset="0"/>
                <a:ea typeface="+mj-ea"/>
                <a:cs typeface="+mj-cs"/>
              </a:rPr>
              <a:t>void push(</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headadd,int</a:t>
            </a:r>
            <a:r>
              <a:rPr lang="en-US" sz="2200" dirty="0" smtClean="0">
                <a:solidFill>
                  <a:prstClr val="black"/>
                </a:solidFill>
                <a:latin typeface="Nunito Sans" pitchFamily="2" charset="0"/>
                <a:ea typeface="+mj-ea"/>
                <a:cs typeface="+mj-cs"/>
              </a:rPr>
              <a:t> 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malloc</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sizeof</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-&gt;data=data;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-&gt;link=NULL;</a:t>
            </a:r>
          </a:p>
          <a:p>
            <a:pPr lvl="1">
              <a:spcBef>
                <a:spcPct val="20000"/>
              </a:spcBef>
            </a:pPr>
            <a:r>
              <a:rPr lang="en-US" sz="2200" dirty="0" smtClean="0">
                <a:solidFill>
                  <a:prstClr val="black"/>
                </a:solidFill>
                <a:latin typeface="Nunito Sans" pitchFamily="2" charset="0"/>
                <a:ea typeface="+mj-ea"/>
                <a:cs typeface="+mj-cs"/>
              </a:rPr>
              <a:t>	if(*</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==NULL)</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 =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else{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p>
          <a:p>
            <a:pPr lvl="1">
              <a:spcBef>
                <a:spcPct val="20000"/>
              </a:spcBef>
            </a:pPr>
            <a:r>
              <a:rPr lang="en-US" sz="2200" dirty="0" smtClean="0">
                <a:solidFill>
                  <a:prstClr val="black"/>
                </a:solidFill>
                <a:latin typeface="Nunito Sans" pitchFamily="2" charset="0"/>
                <a:ea typeface="+mj-ea"/>
                <a:cs typeface="+mj-cs"/>
              </a:rPr>
              <a:t>}</a:t>
            </a:r>
            <a:endParaRPr kumimoji="0" lang="en-US" sz="2200" b="0" i="0" u="none" strike="noStrike" kern="1200" cap="none" spc="0" normalizeH="0" baseline="0" noProof="0" dirty="0" smtClean="0">
              <a:ln>
                <a:noFill/>
              </a:ln>
              <a:solidFill>
                <a:prstClr val="black"/>
              </a:solidFill>
              <a:effectLst/>
              <a:uLnTx/>
              <a:uFillTx/>
              <a:latin typeface="Nunito Sans" pitchFamily="2" charset="0"/>
              <a:ea typeface="+mj-ea"/>
              <a:cs typeface="+mj-cs"/>
            </a:endParaRPr>
          </a:p>
        </p:txBody>
      </p:sp>
      <p:graphicFrame>
        <p:nvGraphicFramePr>
          <p:cNvPr id="6" name="Table 5"/>
          <p:cNvGraphicFramePr>
            <a:graphicFrameLocks noGrp="1"/>
          </p:cNvGraphicFramePr>
          <p:nvPr/>
        </p:nvGraphicFramePr>
        <p:xfrm>
          <a:off x="9829800" y="914400"/>
          <a:ext cx="2057400" cy="4754880"/>
        </p:xfrm>
        <a:graphic>
          <a:graphicData uri="http://schemas.openxmlformats.org/drawingml/2006/table">
            <a:tbl>
              <a:tblPr firstRow="1" bandRow="1">
                <a:tableStyleId>{5940675A-B579-460E-94D1-54222C63F5DA}</a:tableStyleId>
              </a:tblPr>
              <a:tblGrid>
                <a:gridCol w="1028700"/>
                <a:gridCol w="1028700"/>
              </a:tblGrid>
              <a:tr h="374650">
                <a:tc>
                  <a:txBody>
                    <a:bodyPr/>
                    <a:lstStyle/>
                    <a:p>
                      <a:pPr algn="r"/>
                      <a:r>
                        <a:rPr lang="en-US" sz="2000" dirty="0" smtClean="0"/>
                        <a:t>1000</a:t>
                      </a: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052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9296400" y="914400"/>
            <a:ext cx="914400" cy="400110"/>
          </a:xfrm>
          <a:prstGeom prst="rect">
            <a:avLst/>
          </a:prstGeom>
          <a:noFill/>
        </p:spPr>
        <p:txBody>
          <a:bodyPr wrap="square" rtlCol="0">
            <a:spAutoFit/>
          </a:bodyPr>
          <a:lstStyle/>
          <a:p>
            <a:r>
              <a:rPr lang="en-US" sz="2000" dirty="0" smtClean="0"/>
              <a:t>(head)</a:t>
            </a:r>
            <a:endParaRPr lang="en-US" sz="2000" dirty="0"/>
          </a:p>
        </p:txBody>
      </p:sp>
      <p:cxnSp>
        <p:nvCxnSpPr>
          <p:cNvPr id="11" name="Straight Arrow Connector 10"/>
          <p:cNvCxnSpPr/>
          <p:nvPr/>
        </p:nvCxnSpPr>
        <p:spPr>
          <a:xfrm>
            <a:off x="228600" y="1981200"/>
            <a:ext cx="457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15400" y="1676400"/>
            <a:ext cx="1524000" cy="400110"/>
          </a:xfrm>
          <a:prstGeom prst="rect">
            <a:avLst/>
          </a:prstGeom>
          <a:noFill/>
        </p:spPr>
        <p:txBody>
          <a:bodyPr wrap="square" rtlCol="0">
            <a:spAutoFit/>
          </a:bodyPr>
          <a:lstStyle/>
          <a:p>
            <a:r>
              <a:rPr lang="en-US" sz="2000" dirty="0" smtClean="0"/>
              <a:t>(</a:t>
            </a:r>
            <a:r>
              <a:rPr lang="en-US" sz="2000" dirty="0" err="1" smtClean="0"/>
              <a:t>headadd</a:t>
            </a:r>
            <a:r>
              <a:rPr lang="en-US" sz="2000" dirty="0" smtClean="0"/>
              <a:t>)</a:t>
            </a:r>
            <a:endParaRPr lang="en-US" sz="2000" dirty="0"/>
          </a:p>
        </p:txBody>
      </p:sp>
      <p:sp>
        <p:nvSpPr>
          <p:cNvPr id="13" name="TextBox 12"/>
          <p:cNvSpPr txBox="1"/>
          <p:nvPr/>
        </p:nvSpPr>
        <p:spPr>
          <a:xfrm>
            <a:off x="10134600" y="1676400"/>
            <a:ext cx="838200" cy="400110"/>
          </a:xfrm>
          <a:prstGeom prst="rect">
            <a:avLst/>
          </a:prstGeom>
          <a:noFill/>
        </p:spPr>
        <p:txBody>
          <a:bodyPr wrap="square" rtlCol="0">
            <a:spAutoFit/>
          </a:bodyPr>
          <a:lstStyle/>
          <a:p>
            <a:r>
              <a:rPr lang="en-US" sz="2000" dirty="0" smtClean="0"/>
              <a:t>2000</a:t>
            </a:r>
            <a:endParaRPr lang="en-US" sz="2000" dirty="0"/>
          </a:p>
        </p:txBody>
      </p:sp>
      <p:sp>
        <p:nvSpPr>
          <p:cNvPr id="14" name="TextBox 13"/>
          <p:cNvSpPr txBox="1"/>
          <p:nvPr/>
        </p:nvSpPr>
        <p:spPr>
          <a:xfrm>
            <a:off x="11049000" y="1676400"/>
            <a:ext cx="838200" cy="400110"/>
          </a:xfrm>
          <a:prstGeom prst="rect">
            <a:avLst/>
          </a:prstGeom>
          <a:noFill/>
        </p:spPr>
        <p:txBody>
          <a:bodyPr wrap="square" rtlCol="0">
            <a:spAutoFit/>
          </a:bodyPr>
          <a:lstStyle/>
          <a:p>
            <a:r>
              <a:rPr lang="en-US" sz="2000" dirty="0" smtClean="0"/>
              <a:t>1000</a:t>
            </a:r>
            <a:endParaRPr lang="en-US" sz="2000" dirty="0"/>
          </a:p>
        </p:txBody>
      </p:sp>
      <p:sp>
        <p:nvSpPr>
          <p:cNvPr id="20" name="TextBox 19"/>
          <p:cNvSpPr txBox="1"/>
          <p:nvPr/>
        </p:nvSpPr>
        <p:spPr>
          <a:xfrm>
            <a:off x="6553200" y="4343400"/>
            <a:ext cx="3276600" cy="1200329"/>
          </a:xfrm>
          <a:prstGeom prst="rect">
            <a:avLst/>
          </a:prstGeom>
          <a:noFill/>
        </p:spPr>
        <p:txBody>
          <a:bodyPr wrap="square" rtlCol="0">
            <a:spAutoFit/>
          </a:bodyPr>
          <a:lstStyle/>
          <a:p>
            <a:r>
              <a:rPr lang="en-US" sz="2400" b="1" dirty="0" smtClean="0"/>
              <a:t>Only a two elements :</a:t>
            </a:r>
          </a:p>
          <a:p>
            <a:r>
              <a:rPr lang="en-US" sz="2400" b="1" dirty="0" smtClean="0"/>
              <a:t>	</a:t>
            </a:r>
            <a:r>
              <a:rPr lang="en-US" sz="2400" dirty="0" smtClean="0"/>
              <a:t>3</a:t>
            </a:r>
          </a:p>
          <a:p>
            <a:r>
              <a:rPr lang="en-US" sz="2400" dirty="0" smtClean="0"/>
              <a:t>	5</a:t>
            </a:r>
          </a:p>
        </p:txBody>
      </p:sp>
      <p:sp>
        <p:nvSpPr>
          <p:cNvPr id="22" name="TextBox 21"/>
          <p:cNvSpPr txBox="1"/>
          <p:nvPr/>
        </p:nvSpPr>
        <p:spPr>
          <a:xfrm>
            <a:off x="11201400" y="3333690"/>
            <a:ext cx="533400" cy="400110"/>
          </a:xfrm>
          <a:prstGeom prst="rect">
            <a:avLst/>
          </a:prstGeom>
          <a:noFill/>
        </p:spPr>
        <p:txBody>
          <a:bodyPr wrap="square" rtlCol="0">
            <a:spAutoFit/>
          </a:bodyPr>
          <a:lstStyle/>
          <a:p>
            <a:r>
              <a:rPr lang="en-US" sz="2000" dirty="0" smtClean="0"/>
              <a:t>3</a:t>
            </a:r>
            <a:endParaRPr lang="en-US" sz="2000" dirty="0"/>
          </a:p>
        </p:txBody>
      </p:sp>
      <p:sp>
        <p:nvSpPr>
          <p:cNvPr id="24" name="TextBox 23"/>
          <p:cNvSpPr txBox="1"/>
          <p:nvPr/>
        </p:nvSpPr>
        <p:spPr>
          <a:xfrm>
            <a:off x="10134600" y="3333690"/>
            <a:ext cx="838200" cy="400110"/>
          </a:xfrm>
          <a:prstGeom prst="rect">
            <a:avLst/>
          </a:prstGeom>
          <a:noFill/>
        </p:spPr>
        <p:txBody>
          <a:bodyPr wrap="square" rtlCol="0">
            <a:spAutoFit/>
          </a:bodyPr>
          <a:lstStyle/>
          <a:p>
            <a:r>
              <a:rPr lang="en-US" sz="2000" dirty="0" smtClean="0"/>
              <a:t>3000</a:t>
            </a:r>
            <a:endParaRPr lang="en-US" sz="2000" dirty="0"/>
          </a:p>
        </p:txBody>
      </p:sp>
      <p:sp>
        <p:nvSpPr>
          <p:cNvPr id="25" name="TextBox 24"/>
          <p:cNvSpPr txBox="1"/>
          <p:nvPr/>
        </p:nvSpPr>
        <p:spPr>
          <a:xfrm>
            <a:off x="10972800" y="3714690"/>
            <a:ext cx="838200" cy="400110"/>
          </a:xfrm>
          <a:prstGeom prst="rect">
            <a:avLst/>
          </a:prstGeom>
          <a:noFill/>
        </p:spPr>
        <p:txBody>
          <a:bodyPr wrap="square" rtlCol="0">
            <a:spAutoFit/>
          </a:bodyPr>
          <a:lstStyle/>
          <a:p>
            <a:r>
              <a:rPr lang="en-US" sz="2000" dirty="0" smtClean="0"/>
              <a:t>NULL</a:t>
            </a:r>
            <a:endParaRPr lang="en-US" sz="2000" dirty="0"/>
          </a:p>
        </p:txBody>
      </p:sp>
    </p:spTree>
    <p:extLst>
      <p:ext uri="{BB962C8B-B14F-4D97-AF65-F5344CB8AC3E}">
        <p14:creationId xmlns="" xmlns:p14="http://schemas.microsoft.com/office/powerpoint/2010/main" val="10162216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9" name="TextBox 18"/>
          <p:cNvSpPr txBox="1"/>
          <p:nvPr/>
        </p:nvSpPr>
        <p:spPr>
          <a:xfrm>
            <a:off x="10972800" y="914400"/>
            <a:ext cx="838200" cy="400110"/>
          </a:xfrm>
          <a:prstGeom prst="rect">
            <a:avLst/>
          </a:prstGeom>
          <a:noFill/>
        </p:spPr>
        <p:txBody>
          <a:bodyPr wrap="square" rtlCol="0">
            <a:spAutoFit/>
          </a:bodyPr>
          <a:lstStyle/>
          <a:p>
            <a:r>
              <a:rPr lang="en-US" sz="2000" dirty="0" smtClean="0"/>
              <a:t>3000</a:t>
            </a:r>
            <a:endParaRPr lang="en-US" sz="2000" dirty="0"/>
          </a:p>
        </p:txBody>
      </p:sp>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Stack Using Linked List</a:t>
            </a:r>
            <a:endParaRPr lang="en-US" sz="4500" b="1" dirty="0">
              <a:latin typeface="Nunito Sans" panose="00000500000000000000" pitchFamily="2" charset="0"/>
            </a:endParaRPr>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10" name="Subtitle 2"/>
          <p:cNvSpPr txBox="1">
            <a:spLocks/>
          </p:cNvSpPr>
          <p:nvPr/>
        </p:nvSpPr>
        <p:spPr>
          <a:xfrm>
            <a:off x="152400" y="1786534"/>
            <a:ext cx="8229600" cy="3395066"/>
          </a:xfrm>
          <a:prstGeom prst="rect">
            <a:avLst/>
          </a:prstGeom>
        </p:spPr>
        <p:txBody>
          <a:bodyPr vert="horz" lIns="91440" tIns="45720" rIns="91440" bIns="45720" rtlCol="0">
            <a:noAutofit/>
          </a:bodyPr>
          <a:lstStyle/>
          <a:p>
            <a:pPr lvl="1">
              <a:spcBef>
                <a:spcPct val="20000"/>
              </a:spcBef>
            </a:pPr>
            <a:r>
              <a:rPr lang="en-US" sz="2200" dirty="0" smtClean="0">
                <a:solidFill>
                  <a:prstClr val="black"/>
                </a:solidFill>
                <a:latin typeface="Nunito Sans" pitchFamily="2" charset="0"/>
                <a:ea typeface="+mj-ea"/>
                <a:cs typeface="+mj-cs"/>
              </a:rPr>
              <a:t>void push(</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headadd,int</a:t>
            </a:r>
            <a:r>
              <a:rPr lang="en-US" sz="2200" dirty="0" smtClean="0">
                <a:solidFill>
                  <a:prstClr val="black"/>
                </a:solidFill>
                <a:latin typeface="Nunito Sans" pitchFamily="2" charset="0"/>
                <a:ea typeface="+mj-ea"/>
                <a:cs typeface="+mj-cs"/>
              </a:rPr>
              <a:t> 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malloc</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sizeof</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-&gt;data=data;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-&gt;link=NULL;</a:t>
            </a:r>
          </a:p>
          <a:p>
            <a:pPr lvl="1">
              <a:spcBef>
                <a:spcPct val="20000"/>
              </a:spcBef>
            </a:pPr>
            <a:r>
              <a:rPr lang="en-US" sz="2200" dirty="0" smtClean="0">
                <a:solidFill>
                  <a:prstClr val="black"/>
                </a:solidFill>
                <a:latin typeface="Nunito Sans" pitchFamily="2" charset="0"/>
                <a:ea typeface="+mj-ea"/>
                <a:cs typeface="+mj-cs"/>
              </a:rPr>
              <a:t>	if(*</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==NULL)</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 =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else{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p>
          <a:p>
            <a:pPr lvl="1">
              <a:spcBef>
                <a:spcPct val="20000"/>
              </a:spcBef>
            </a:pPr>
            <a:r>
              <a:rPr lang="en-US" sz="2200" dirty="0" smtClean="0">
                <a:solidFill>
                  <a:prstClr val="black"/>
                </a:solidFill>
                <a:latin typeface="Nunito Sans" pitchFamily="2" charset="0"/>
                <a:ea typeface="+mj-ea"/>
                <a:cs typeface="+mj-cs"/>
              </a:rPr>
              <a:t>}</a:t>
            </a:r>
            <a:endParaRPr kumimoji="0" lang="en-US" sz="2200" b="0" i="0" u="none" strike="noStrike" kern="1200" cap="none" spc="0" normalizeH="0" baseline="0" noProof="0" dirty="0" smtClean="0">
              <a:ln>
                <a:noFill/>
              </a:ln>
              <a:solidFill>
                <a:prstClr val="black"/>
              </a:solidFill>
              <a:effectLst/>
              <a:uLnTx/>
              <a:uFillTx/>
              <a:latin typeface="Nunito Sans" pitchFamily="2" charset="0"/>
              <a:ea typeface="+mj-ea"/>
              <a:cs typeface="+mj-cs"/>
            </a:endParaRPr>
          </a:p>
        </p:txBody>
      </p:sp>
      <p:graphicFrame>
        <p:nvGraphicFramePr>
          <p:cNvPr id="6" name="Table 5"/>
          <p:cNvGraphicFramePr>
            <a:graphicFrameLocks noGrp="1"/>
          </p:cNvGraphicFramePr>
          <p:nvPr/>
        </p:nvGraphicFramePr>
        <p:xfrm>
          <a:off x="9829800" y="914400"/>
          <a:ext cx="2057400" cy="4754880"/>
        </p:xfrm>
        <a:graphic>
          <a:graphicData uri="http://schemas.openxmlformats.org/drawingml/2006/table">
            <a:tbl>
              <a:tblPr firstRow="1" bandRow="1">
                <a:tableStyleId>{5940675A-B579-460E-94D1-54222C63F5DA}</a:tableStyleId>
              </a:tblPr>
              <a:tblGrid>
                <a:gridCol w="1028700"/>
                <a:gridCol w="1028700"/>
              </a:tblGrid>
              <a:tr h="374650">
                <a:tc>
                  <a:txBody>
                    <a:bodyPr/>
                    <a:lstStyle/>
                    <a:p>
                      <a:pPr algn="r"/>
                      <a:r>
                        <a:rPr lang="en-US" sz="2000" dirty="0" smtClean="0"/>
                        <a:t>1000</a:t>
                      </a: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052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9296400" y="914400"/>
            <a:ext cx="914400" cy="400110"/>
          </a:xfrm>
          <a:prstGeom prst="rect">
            <a:avLst/>
          </a:prstGeom>
          <a:noFill/>
        </p:spPr>
        <p:txBody>
          <a:bodyPr wrap="square" rtlCol="0">
            <a:spAutoFit/>
          </a:bodyPr>
          <a:lstStyle/>
          <a:p>
            <a:r>
              <a:rPr lang="en-US" sz="2000" dirty="0" smtClean="0"/>
              <a:t>(head)</a:t>
            </a:r>
            <a:endParaRPr lang="en-US" sz="2000" dirty="0"/>
          </a:p>
        </p:txBody>
      </p:sp>
      <p:cxnSp>
        <p:nvCxnSpPr>
          <p:cNvPr id="11" name="Straight Arrow Connector 10"/>
          <p:cNvCxnSpPr/>
          <p:nvPr/>
        </p:nvCxnSpPr>
        <p:spPr>
          <a:xfrm>
            <a:off x="533400" y="2362200"/>
            <a:ext cx="457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15400" y="1676400"/>
            <a:ext cx="1524000" cy="400110"/>
          </a:xfrm>
          <a:prstGeom prst="rect">
            <a:avLst/>
          </a:prstGeom>
          <a:noFill/>
        </p:spPr>
        <p:txBody>
          <a:bodyPr wrap="square" rtlCol="0">
            <a:spAutoFit/>
          </a:bodyPr>
          <a:lstStyle/>
          <a:p>
            <a:r>
              <a:rPr lang="en-US" sz="2000" dirty="0" smtClean="0"/>
              <a:t>(</a:t>
            </a:r>
            <a:r>
              <a:rPr lang="en-US" sz="2000" dirty="0" err="1" smtClean="0"/>
              <a:t>headadd</a:t>
            </a:r>
            <a:r>
              <a:rPr lang="en-US" sz="2000" dirty="0" smtClean="0"/>
              <a:t>)</a:t>
            </a:r>
            <a:endParaRPr lang="en-US" sz="2000" dirty="0"/>
          </a:p>
        </p:txBody>
      </p:sp>
      <p:sp>
        <p:nvSpPr>
          <p:cNvPr id="13" name="TextBox 12"/>
          <p:cNvSpPr txBox="1"/>
          <p:nvPr/>
        </p:nvSpPr>
        <p:spPr>
          <a:xfrm>
            <a:off x="10134600" y="1676400"/>
            <a:ext cx="838200" cy="400110"/>
          </a:xfrm>
          <a:prstGeom prst="rect">
            <a:avLst/>
          </a:prstGeom>
          <a:noFill/>
        </p:spPr>
        <p:txBody>
          <a:bodyPr wrap="square" rtlCol="0">
            <a:spAutoFit/>
          </a:bodyPr>
          <a:lstStyle/>
          <a:p>
            <a:r>
              <a:rPr lang="en-US" sz="2000" dirty="0" smtClean="0"/>
              <a:t>2000</a:t>
            </a:r>
            <a:endParaRPr lang="en-US" sz="2000" dirty="0"/>
          </a:p>
        </p:txBody>
      </p:sp>
      <p:sp>
        <p:nvSpPr>
          <p:cNvPr id="14" name="TextBox 13"/>
          <p:cNvSpPr txBox="1"/>
          <p:nvPr/>
        </p:nvSpPr>
        <p:spPr>
          <a:xfrm>
            <a:off x="11049000" y="1676400"/>
            <a:ext cx="838200" cy="400110"/>
          </a:xfrm>
          <a:prstGeom prst="rect">
            <a:avLst/>
          </a:prstGeom>
          <a:noFill/>
        </p:spPr>
        <p:txBody>
          <a:bodyPr wrap="square" rtlCol="0">
            <a:spAutoFit/>
          </a:bodyPr>
          <a:lstStyle/>
          <a:p>
            <a:r>
              <a:rPr lang="en-US" sz="2000" dirty="0" smtClean="0"/>
              <a:t>1000</a:t>
            </a:r>
            <a:endParaRPr lang="en-US" sz="2000" dirty="0"/>
          </a:p>
        </p:txBody>
      </p:sp>
      <p:sp>
        <p:nvSpPr>
          <p:cNvPr id="20" name="TextBox 19"/>
          <p:cNvSpPr txBox="1"/>
          <p:nvPr/>
        </p:nvSpPr>
        <p:spPr>
          <a:xfrm>
            <a:off x="6553200" y="4343400"/>
            <a:ext cx="3276600" cy="1200329"/>
          </a:xfrm>
          <a:prstGeom prst="rect">
            <a:avLst/>
          </a:prstGeom>
          <a:noFill/>
        </p:spPr>
        <p:txBody>
          <a:bodyPr wrap="square" rtlCol="0">
            <a:spAutoFit/>
          </a:bodyPr>
          <a:lstStyle/>
          <a:p>
            <a:r>
              <a:rPr lang="en-US" sz="2400" b="1" dirty="0" smtClean="0"/>
              <a:t>Only a two elements :</a:t>
            </a:r>
          </a:p>
          <a:p>
            <a:r>
              <a:rPr lang="en-US" sz="2400" b="1" dirty="0" smtClean="0"/>
              <a:t>	</a:t>
            </a:r>
            <a:r>
              <a:rPr lang="en-US" sz="2400" dirty="0" smtClean="0"/>
              <a:t>3</a:t>
            </a:r>
          </a:p>
          <a:p>
            <a:r>
              <a:rPr lang="en-US" sz="2400" dirty="0" smtClean="0"/>
              <a:t>	5</a:t>
            </a:r>
          </a:p>
        </p:txBody>
      </p:sp>
      <p:sp>
        <p:nvSpPr>
          <p:cNvPr id="22" name="TextBox 21"/>
          <p:cNvSpPr txBox="1"/>
          <p:nvPr/>
        </p:nvSpPr>
        <p:spPr>
          <a:xfrm>
            <a:off x="11201400" y="3333690"/>
            <a:ext cx="533400" cy="400110"/>
          </a:xfrm>
          <a:prstGeom prst="rect">
            <a:avLst/>
          </a:prstGeom>
          <a:noFill/>
        </p:spPr>
        <p:txBody>
          <a:bodyPr wrap="square" rtlCol="0">
            <a:spAutoFit/>
          </a:bodyPr>
          <a:lstStyle/>
          <a:p>
            <a:r>
              <a:rPr lang="en-US" sz="2000" dirty="0" smtClean="0"/>
              <a:t>3</a:t>
            </a:r>
            <a:endParaRPr lang="en-US" sz="2000" dirty="0"/>
          </a:p>
        </p:txBody>
      </p:sp>
      <p:sp>
        <p:nvSpPr>
          <p:cNvPr id="24" name="TextBox 23"/>
          <p:cNvSpPr txBox="1"/>
          <p:nvPr/>
        </p:nvSpPr>
        <p:spPr>
          <a:xfrm>
            <a:off x="10134600" y="3333690"/>
            <a:ext cx="838200" cy="400110"/>
          </a:xfrm>
          <a:prstGeom prst="rect">
            <a:avLst/>
          </a:prstGeom>
          <a:noFill/>
        </p:spPr>
        <p:txBody>
          <a:bodyPr wrap="square" rtlCol="0">
            <a:spAutoFit/>
          </a:bodyPr>
          <a:lstStyle/>
          <a:p>
            <a:r>
              <a:rPr lang="en-US" sz="2000" dirty="0" smtClean="0"/>
              <a:t>3000</a:t>
            </a:r>
            <a:endParaRPr lang="en-US" sz="2000" dirty="0"/>
          </a:p>
        </p:txBody>
      </p:sp>
      <p:sp>
        <p:nvSpPr>
          <p:cNvPr id="25" name="TextBox 24"/>
          <p:cNvSpPr txBox="1"/>
          <p:nvPr/>
        </p:nvSpPr>
        <p:spPr>
          <a:xfrm>
            <a:off x="10972800" y="3714690"/>
            <a:ext cx="838200" cy="400110"/>
          </a:xfrm>
          <a:prstGeom prst="rect">
            <a:avLst/>
          </a:prstGeom>
          <a:noFill/>
        </p:spPr>
        <p:txBody>
          <a:bodyPr wrap="square" rtlCol="0">
            <a:spAutoFit/>
          </a:bodyPr>
          <a:lstStyle/>
          <a:p>
            <a:r>
              <a:rPr lang="en-US" sz="2000" dirty="0" smtClean="0"/>
              <a:t>NULL</a:t>
            </a:r>
            <a:endParaRPr lang="en-US" sz="2000" dirty="0"/>
          </a:p>
        </p:txBody>
      </p:sp>
      <p:sp>
        <p:nvSpPr>
          <p:cNvPr id="26" name="TextBox 25"/>
          <p:cNvSpPr txBox="1"/>
          <p:nvPr/>
        </p:nvSpPr>
        <p:spPr>
          <a:xfrm>
            <a:off x="10134600" y="4572000"/>
            <a:ext cx="838200" cy="400110"/>
          </a:xfrm>
          <a:prstGeom prst="rect">
            <a:avLst/>
          </a:prstGeom>
          <a:noFill/>
        </p:spPr>
        <p:txBody>
          <a:bodyPr wrap="square" rtlCol="0">
            <a:spAutoFit/>
          </a:bodyPr>
          <a:lstStyle/>
          <a:p>
            <a:r>
              <a:rPr lang="en-US" sz="2000" dirty="0" smtClean="0"/>
              <a:t>4000</a:t>
            </a:r>
            <a:endParaRPr lang="en-US" sz="2000" dirty="0"/>
          </a:p>
        </p:txBody>
      </p:sp>
      <p:sp>
        <p:nvSpPr>
          <p:cNvPr id="27" name="TextBox 26"/>
          <p:cNvSpPr txBox="1"/>
          <p:nvPr/>
        </p:nvSpPr>
        <p:spPr>
          <a:xfrm>
            <a:off x="9525000" y="4171890"/>
            <a:ext cx="1447800" cy="400110"/>
          </a:xfrm>
          <a:prstGeom prst="rect">
            <a:avLst/>
          </a:prstGeom>
          <a:noFill/>
        </p:spPr>
        <p:txBody>
          <a:bodyPr wrap="square" rtlCol="0">
            <a:spAutoFit/>
          </a:bodyPr>
          <a:lstStyle/>
          <a:p>
            <a:r>
              <a:rPr lang="en-US" sz="2000" dirty="0" smtClean="0"/>
              <a:t>(</a:t>
            </a:r>
            <a:r>
              <a:rPr lang="en-US" sz="2000" dirty="0" err="1" smtClean="0"/>
              <a:t>newnode</a:t>
            </a:r>
            <a:r>
              <a:rPr lang="en-US" sz="2000" dirty="0" smtClean="0"/>
              <a:t>)</a:t>
            </a:r>
            <a:endParaRPr lang="en-US" sz="2000" dirty="0"/>
          </a:p>
        </p:txBody>
      </p:sp>
    </p:spTree>
    <p:extLst>
      <p:ext uri="{BB962C8B-B14F-4D97-AF65-F5344CB8AC3E}">
        <p14:creationId xmlns="" xmlns:p14="http://schemas.microsoft.com/office/powerpoint/2010/main" val="101622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9" name="TextBox 18"/>
          <p:cNvSpPr txBox="1"/>
          <p:nvPr/>
        </p:nvSpPr>
        <p:spPr>
          <a:xfrm>
            <a:off x="10972800" y="914400"/>
            <a:ext cx="838200" cy="400110"/>
          </a:xfrm>
          <a:prstGeom prst="rect">
            <a:avLst/>
          </a:prstGeom>
          <a:noFill/>
        </p:spPr>
        <p:txBody>
          <a:bodyPr wrap="square" rtlCol="0">
            <a:spAutoFit/>
          </a:bodyPr>
          <a:lstStyle/>
          <a:p>
            <a:r>
              <a:rPr lang="en-US" sz="2000" dirty="0" smtClean="0"/>
              <a:t>3000</a:t>
            </a:r>
            <a:endParaRPr lang="en-US" sz="2000" dirty="0"/>
          </a:p>
        </p:txBody>
      </p:sp>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Stack Using Linked List</a:t>
            </a:r>
            <a:endParaRPr lang="en-US" sz="4500" b="1" dirty="0">
              <a:latin typeface="Nunito Sans" panose="00000500000000000000" pitchFamily="2" charset="0"/>
            </a:endParaRPr>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10" name="Subtitle 2"/>
          <p:cNvSpPr txBox="1">
            <a:spLocks/>
          </p:cNvSpPr>
          <p:nvPr/>
        </p:nvSpPr>
        <p:spPr>
          <a:xfrm>
            <a:off x="152400" y="1786534"/>
            <a:ext cx="8229600" cy="3395066"/>
          </a:xfrm>
          <a:prstGeom prst="rect">
            <a:avLst/>
          </a:prstGeom>
        </p:spPr>
        <p:txBody>
          <a:bodyPr vert="horz" lIns="91440" tIns="45720" rIns="91440" bIns="45720" rtlCol="0">
            <a:noAutofit/>
          </a:bodyPr>
          <a:lstStyle/>
          <a:p>
            <a:pPr lvl="1">
              <a:spcBef>
                <a:spcPct val="20000"/>
              </a:spcBef>
            </a:pPr>
            <a:r>
              <a:rPr lang="en-US" sz="2200" dirty="0" smtClean="0">
                <a:solidFill>
                  <a:prstClr val="black"/>
                </a:solidFill>
                <a:latin typeface="Nunito Sans" pitchFamily="2" charset="0"/>
                <a:ea typeface="+mj-ea"/>
                <a:cs typeface="+mj-cs"/>
              </a:rPr>
              <a:t>void push(</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headadd,int</a:t>
            </a:r>
            <a:r>
              <a:rPr lang="en-US" sz="2200" dirty="0" smtClean="0">
                <a:solidFill>
                  <a:prstClr val="black"/>
                </a:solidFill>
                <a:latin typeface="Nunito Sans" pitchFamily="2" charset="0"/>
                <a:ea typeface="+mj-ea"/>
                <a:cs typeface="+mj-cs"/>
              </a:rPr>
              <a:t> 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malloc</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sizeof</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-&gt;data=data;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-&gt;link=NULL;</a:t>
            </a:r>
          </a:p>
          <a:p>
            <a:pPr lvl="1">
              <a:spcBef>
                <a:spcPct val="20000"/>
              </a:spcBef>
            </a:pPr>
            <a:r>
              <a:rPr lang="en-US" sz="2200" dirty="0" smtClean="0">
                <a:solidFill>
                  <a:prstClr val="black"/>
                </a:solidFill>
                <a:latin typeface="Nunito Sans" pitchFamily="2" charset="0"/>
                <a:ea typeface="+mj-ea"/>
                <a:cs typeface="+mj-cs"/>
              </a:rPr>
              <a:t>	if(*</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==NULL)</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 =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else{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p>
          <a:p>
            <a:pPr lvl="1">
              <a:spcBef>
                <a:spcPct val="20000"/>
              </a:spcBef>
            </a:pPr>
            <a:r>
              <a:rPr lang="en-US" sz="2200" dirty="0" smtClean="0">
                <a:solidFill>
                  <a:prstClr val="black"/>
                </a:solidFill>
                <a:latin typeface="Nunito Sans" pitchFamily="2" charset="0"/>
                <a:ea typeface="+mj-ea"/>
                <a:cs typeface="+mj-cs"/>
              </a:rPr>
              <a:t>}</a:t>
            </a:r>
            <a:endParaRPr kumimoji="0" lang="en-US" sz="2200" b="0" i="0" u="none" strike="noStrike" kern="1200" cap="none" spc="0" normalizeH="0" baseline="0" noProof="0" dirty="0" smtClean="0">
              <a:ln>
                <a:noFill/>
              </a:ln>
              <a:solidFill>
                <a:prstClr val="black"/>
              </a:solidFill>
              <a:effectLst/>
              <a:uLnTx/>
              <a:uFillTx/>
              <a:latin typeface="Nunito Sans" pitchFamily="2" charset="0"/>
              <a:ea typeface="+mj-ea"/>
              <a:cs typeface="+mj-cs"/>
            </a:endParaRPr>
          </a:p>
        </p:txBody>
      </p:sp>
      <p:graphicFrame>
        <p:nvGraphicFramePr>
          <p:cNvPr id="6" name="Table 5"/>
          <p:cNvGraphicFramePr>
            <a:graphicFrameLocks noGrp="1"/>
          </p:cNvGraphicFramePr>
          <p:nvPr/>
        </p:nvGraphicFramePr>
        <p:xfrm>
          <a:off x="9829800" y="914400"/>
          <a:ext cx="2057400" cy="4754880"/>
        </p:xfrm>
        <a:graphic>
          <a:graphicData uri="http://schemas.openxmlformats.org/drawingml/2006/table">
            <a:tbl>
              <a:tblPr firstRow="1" bandRow="1">
                <a:tableStyleId>{5940675A-B579-460E-94D1-54222C63F5DA}</a:tableStyleId>
              </a:tblPr>
              <a:tblGrid>
                <a:gridCol w="1028700"/>
                <a:gridCol w="1028700"/>
              </a:tblGrid>
              <a:tr h="374650">
                <a:tc>
                  <a:txBody>
                    <a:bodyPr/>
                    <a:lstStyle/>
                    <a:p>
                      <a:pPr algn="r"/>
                      <a:r>
                        <a:rPr lang="en-US" sz="2000" dirty="0" smtClean="0"/>
                        <a:t>1000</a:t>
                      </a: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052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9296400" y="914400"/>
            <a:ext cx="914400" cy="400110"/>
          </a:xfrm>
          <a:prstGeom prst="rect">
            <a:avLst/>
          </a:prstGeom>
          <a:noFill/>
        </p:spPr>
        <p:txBody>
          <a:bodyPr wrap="square" rtlCol="0">
            <a:spAutoFit/>
          </a:bodyPr>
          <a:lstStyle/>
          <a:p>
            <a:r>
              <a:rPr lang="en-US" sz="2000" dirty="0" smtClean="0"/>
              <a:t>(head)</a:t>
            </a:r>
            <a:endParaRPr lang="en-US" sz="2000" dirty="0"/>
          </a:p>
        </p:txBody>
      </p:sp>
      <p:cxnSp>
        <p:nvCxnSpPr>
          <p:cNvPr id="11" name="Straight Arrow Connector 10"/>
          <p:cNvCxnSpPr/>
          <p:nvPr/>
        </p:nvCxnSpPr>
        <p:spPr>
          <a:xfrm>
            <a:off x="609600" y="3200400"/>
            <a:ext cx="457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15400" y="1676400"/>
            <a:ext cx="1524000" cy="400110"/>
          </a:xfrm>
          <a:prstGeom prst="rect">
            <a:avLst/>
          </a:prstGeom>
          <a:noFill/>
        </p:spPr>
        <p:txBody>
          <a:bodyPr wrap="square" rtlCol="0">
            <a:spAutoFit/>
          </a:bodyPr>
          <a:lstStyle/>
          <a:p>
            <a:r>
              <a:rPr lang="en-US" sz="2000" dirty="0" smtClean="0"/>
              <a:t>(</a:t>
            </a:r>
            <a:r>
              <a:rPr lang="en-US" sz="2000" dirty="0" err="1" smtClean="0"/>
              <a:t>headadd</a:t>
            </a:r>
            <a:r>
              <a:rPr lang="en-US" sz="2000" dirty="0" smtClean="0"/>
              <a:t>)</a:t>
            </a:r>
            <a:endParaRPr lang="en-US" sz="2000" dirty="0"/>
          </a:p>
        </p:txBody>
      </p:sp>
      <p:sp>
        <p:nvSpPr>
          <p:cNvPr id="13" name="TextBox 12"/>
          <p:cNvSpPr txBox="1"/>
          <p:nvPr/>
        </p:nvSpPr>
        <p:spPr>
          <a:xfrm>
            <a:off x="10134600" y="1676400"/>
            <a:ext cx="838200" cy="400110"/>
          </a:xfrm>
          <a:prstGeom prst="rect">
            <a:avLst/>
          </a:prstGeom>
          <a:noFill/>
        </p:spPr>
        <p:txBody>
          <a:bodyPr wrap="square" rtlCol="0">
            <a:spAutoFit/>
          </a:bodyPr>
          <a:lstStyle/>
          <a:p>
            <a:r>
              <a:rPr lang="en-US" sz="2000" dirty="0" smtClean="0"/>
              <a:t>2000</a:t>
            </a:r>
            <a:endParaRPr lang="en-US" sz="2000" dirty="0"/>
          </a:p>
        </p:txBody>
      </p:sp>
      <p:sp>
        <p:nvSpPr>
          <p:cNvPr id="14" name="TextBox 13"/>
          <p:cNvSpPr txBox="1"/>
          <p:nvPr/>
        </p:nvSpPr>
        <p:spPr>
          <a:xfrm>
            <a:off x="11049000" y="1676400"/>
            <a:ext cx="838200" cy="400110"/>
          </a:xfrm>
          <a:prstGeom prst="rect">
            <a:avLst/>
          </a:prstGeom>
          <a:noFill/>
        </p:spPr>
        <p:txBody>
          <a:bodyPr wrap="square" rtlCol="0">
            <a:spAutoFit/>
          </a:bodyPr>
          <a:lstStyle/>
          <a:p>
            <a:r>
              <a:rPr lang="en-US" sz="2000" dirty="0" smtClean="0"/>
              <a:t>1000</a:t>
            </a:r>
            <a:endParaRPr lang="en-US" sz="2000" dirty="0"/>
          </a:p>
        </p:txBody>
      </p:sp>
      <p:sp>
        <p:nvSpPr>
          <p:cNvPr id="20" name="TextBox 19"/>
          <p:cNvSpPr txBox="1"/>
          <p:nvPr/>
        </p:nvSpPr>
        <p:spPr>
          <a:xfrm>
            <a:off x="6553200" y="4343400"/>
            <a:ext cx="3276600" cy="1200329"/>
          </a:xfrm>
          <a:prstGeom prst="rect">
            <a:avLst/>
          </a:prstGeom>
          <a:noFill/>
        </p:spPr>
        <p:txBody>
          <a:bodyPr wrap="square" rtlCol="0">
            <a:spAutoFit/>
          </a:bodyPr>
          <a:lstStyle/>
          <a:p>
            <a:r>
              <a:rPr lang="en-US" sz="2400" b="1" dirty="0" smtClean="0"/>
              <a:t>Only a two elements :</a:t>
            </a:r>
          </a:p>
          <a:p>
            <a:r>
              <a:rPr lang="en-US" sz="2400" b="1" dirty="0" smtClean="0"/>
              <a:t>	</a:t>
            </a:r>
            <a:r>
              <a:rPr lang="en-US" sz="2400" dirty="0" smtClean="0"/>
              <a:t>3</a:t>
            </a:r>
          </a:p>
          <a:p>
            <a:r>
              <a:rPr lang="en-US" sz="2400" dirty="0" smtClean="0"/>
              <a:t>	5</a:t>
            </a:r>
          </a:p>
        </p:txBody>
      </p:sp>
      <p:sp>
        <p:nvSpPr>
          <p:cNvPr id="22" name="TextBox 21"/>
          <p:cNvSpPr txBox="1"/>
          <p:nvPr/>
        </p:nvSpPr>
        <p:spPr>
          <a:xfrm>
            <a:off x="11201400" y="3333690"/>
            <a:ext cx="533400" cy="400110"/>
          </a:xfrm>
          <a:prstGeom prst="rect">
            <a:avLst/>
          </a:prstGeom>
          <a:noFill/>
        </p:spPr>
        <p:txBody>
          <a:bodyPr wrap="square" rtlCol="0">
            <a:spAutoFit/>
          </a:bodyPr>
          <a:lstStyle/>
          <a:p>
            <a:r>
              <a:rPr lang="en-US" sz="2000" dirty="0" smtClean="0"/>
              <a:t>3</a:t>
            </a:r>
            <a:endParaRPr lang="en-US" sz="2000" dirty="0"/>
          </a:p>
        </p:txBody>
      </p:sp>
      <p:sp>
        <p:nvSpPr>
          <p:cNvPr id="24" name="TextBox 23"/>
          <p:cNvSpPr txBox="1"/>
          <p:nvPr/>
        </p:nvSpPr>
        <p:spPr>
          <a:xfrm>
            <a:off x="10134600" y="3333690"/>
            <a:ext cx="838200" cy="400110"/>
          </a:xfrm>
          <a:prstGeom prst="rect">
            <a:avLst/>
          </a:prstGeom>
          <a:noFill/>
        </p:spPr>
        <p:txBody>
          <a:bodyPr wrap="square" rtlCol="0">
            <a:spAutoFit/>
          </a:bodyPr>
          <a:lstStyle/>
          <a:p>
            <a:r>
              <a:rPr lang="en-US" sz="2000" dirty="0" smtClean="0"/>
              <a:t>3000</a:t>
            </a:r>
            <a:endParaRPr lang="en-US" sz="2000" dirty="0"/>
          </a:p>
        </p:txBody>
      </p:sp>
      <p:sp>
        <p:nvSpPr>
          <p:cNvPr id="25" name="TextBox 24"/>
          <p:cNvSpPr txBox="1"/>
          <p:nvPr/>
        </p:nvSpPr>
        <p:spPr>
          <a:xfrm>
            <a:off x="10972800" y="3714690"/>
            <a:ext cx="838200" cy="400110"/>
          </a:xfrm>
          <a:prstGeom prst="rect">
            <a:avLst/>
          </a:prstGeom>
          <a:noFill/>
        </p:spPr>
        <p:txBody>
          <a:bodyPr wrap="square" rtlCol="0">
            <a:spAutoFit/>
          </a:bodyPr>
          <a:lstStyle/>
          <a:p>
            <a:r>
              <a:rPr lang="en-US" sz="2000" dirty="0" smtClean="0"/>
              <a:t>NULL</a:t>
            </a:r>
            <a:endParaRPr lang="en-US" sz="2000" dirty="0"/>
          </a:p>
        </p:txBody>
      </p:sp>
      <p:sp>
        <p:nvSpPr>
          <p:cNvPr id="26" name="TextBox 25"/>
          <p:cNvSpPr txBox="1"/>
          <p:nvPr/>
        </p:nvSpPr>
        <p:spPr>
          <a:xfrm>
            <a:off x="10134600" y="4572000"/>
            <a:ext cx="838200" cy="400110"/>
          </a:xfrm>
          <a:prstGeom prst="rect">
            <a:avLst/>
          </a:prstGeom>
          <a:noFill/>
        </p:spPr>
        <p:txBody>
          <a:bodyPr wrap="square" rtlCol="0">
            <a:spAutoFit/>
          </a:bodyPr>
          <a:lstStyle/>
          <a:p>
            <a:r>
              <a:rPr lang="en-US" sz="2000" dirty="0" smtClean="0"/>
              <a:t>4000</a:t>
            </a:r>
            <a:endParaRPr lang="en-US" sz="2000" dirty="0"/>
          </a:p>
        </p:txBody>
      </p:sp>
      <p:sp>
        <p:nvSpPr>
          <p:cNvPr id="27" name="TextBox 26"/>
          <p:cNvSpPr txBox="1"/>
          <p:nvPr/>
        </p:nvSpPr>
        <p:spPr>
          <a:xfrm>
            <a:off x="9525000" y="4171890"/>
            <a:ext cx="1447800" cy="400110"/>
          </a:xfrm>
          <a:prstGeom prst="rect">
            <a:avLst/>
          </a:prstGeom>
          <a:noFill/>
        </p:spPr>
        <p:txBody>
          <a:bodyPr wrap="square" rtlCol="0">
            <a:spAutoFit/>
          </a:bodyPr>
          <a:lstStyle/>
          <a:p>
            <a:r>
              <a:rPr lang="en-US" sz="2000" dirty="0" smtClean="0"/>
              <a:t>(</a:t>
            </a:r>
            <a:r>
              <a:rPr lang="en-US" sz="2000" dirty="0" err="1" smtClean="0"/>
              <a:t>newnode</a:t>
            </a:r>
            <a:r>
              <a:rPr lang="en-US" sz="2000" dirty="0" smtClean="0"/>
              <a:t>)</a:t>
            </a:r>
            <a:endParaRPr lang="en-US" sz="2000" dirty="0"/>
          </a:p>
        </p:txBody>
      </p:sp>
      <p:sp>
        <p:nvSpPr>
          <p:cNvPr id="21" name="TextBox 20"/>
          <p:cNvSpPr txBox="1"/>
          <p:nvPr/>
        </p:nvSpPr>
        <p:spPr>
          <a:xfrm>
            <a:off x="11201400" y="4476690"/>
            <a:ext cx="533400" cy="400110"/>
          </a:xfrm>
          <a:prstGeom prst="rect">
            <a:avLst/>
          </a:prstGeom>
          <a:noFill/>
        </p:spPr>
        <p:txBody>
          <a:bodyPr wrap="square" rtlCol="0">
            <a:spAutoFit/>
          </a:bodyPr>
          <a:lstStyle/>
          <a:p>
            <a:r>
              <a:rPr lang="en-US" sz="2000" dirty="0" smtClean="0"/>
              <a:t>5</a:t>
            </a:r>
            <a:endParaRPr lang="en-US" sz="2000" dirty="0"/>
          </a:p>
        </p:txBody>
      </p:sp>
    </p:spTree>
    <p:extLst>
      <p:ext uri="{BB962C8B-B14F-4D97-AF65-F5344CB8AC3E}">
        <p14:creationId xmlns="" xmlns:p14="http://schemas.microsoft.com/office/powerpoint/2010/main" val="101622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9" name="TextBox 18"/>
          <p:cNvSpPr txBox="1"/>
          <p:nvPr/>
        </p:nvSpPr>
        <p:spPr>
          <a:xfrm>
            <a:off x="10972800" y="914400"/>
            <a:ext cx="838200" cy="400110"/>
          </a:xfrm>
          <a:prstGeom prst="rect">
            <a:avLst/>
          </a:prstGeom>
          <a:noFill/>
        </p:spPr>
        <p:txBody>
          <a:bodyPr wrap="square" rtlCol="0">
            <a:spAutoFit/>
          </a:bodyPr>
          <a:lstStyle/>
          <a:p>
            <a:r>
              <a:rPr lang="en-US" sz="2000" dirty="0" smtClean="0"/>
              <a:t>3000</a:t>
            </a:r>
            <a:endParaRPr lang="en-US" sz="2000" dirty="0"/>
          </a:p>
        </p:txBody>
      </p:sp>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Stack Using Linked List</a:t>
            </a:r>
            <a:endParaRPr lang="en-US" sz="4500" b="1" dirty="0">
              <a:latin typeface="Nunito Sans" panose="00000500000000000000" pitchFamily="2" charset="0"/>
            </a:endParaRPr>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10" name="Subtitle 2"/>
          <p:cNvSpPr txBox="1">
            <a:spLocks/>
          </p:cNvSpPr>
          <p:nvPr/>
        </p:nvSpPr>
        <p:spPr>
          <a:xfrm>
            <a:off x="152400" y="1786534"/>
            <a:ext cx="8229600" cy="3395066"/>
          </a:xfrm>
          <a:prstGeom prst="rect">
            <a:avLst/>
          </a:prstGeom>
        </p:spPr>
        <p:txBody>
          <a:bodyPr vert="horz" lIns="91440" tIns="45720" rIns="91440" bIns="45720" rtlCol="0">
            <a:noAutofit/>
          </a:bodyPr>
          <a:lstStyle/>
          <a:p>
            <a:pPr lvl="1">
              <a:spcBef>
                <a:spcPct val="20000"/>
              </a:spcBef>
            </a:pPr>
            <a:r>
              <a:rPr lang="en-US" sz="2200" dirty="0" smtClean="0">
                <a:solidFill>
                  <a:prstClr val="black"/>
                </a:solidFill>
                <a:latin typeface="Nunito Sans" pitchFamily="2" charset="0"/>
                <a:ea typeface="+mj-ea"/>
                <a:cs typeface="+mj-cs"/>
              </a:rPr>
              <a:t>void push(</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headadd,int</a:t>
            </a:r>
            <a:r>
              <a:rPr lang="en-US" sz="2200" dirty="0" smtClean="0">
                <a:solidFill>
                  <a:prstClr val="black"/>
                </a:solidFill>
                <a:latin typeface="Nunito Sans" pitchFamily="2" charset="0"/>
                <a:ea typeface="+mj-ea"/>
                <a:cs typeface="+mj-cs"/>
              </a:rPr>
              <a:t> 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malloc</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sizeof</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-&gt;data=data;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-&gt;link=NULL;</a:t>
            </a:r>
          </a:p>
          <a:p>
            <a:pPr lvl="1">
              <a:spcBef>
                <a:spcPct val="20000"/>
              </a:spcBef>
            </a:pPr>
            <a:r>
              <a:rPr lang="en-US" sz="2200" dirty="0" smtClean="0">
                <a:solidFill>
                  <a:prstClr val="black"/>
                </a:solidFill>
                <a:latin typeface="Nunito Sans" pitchFamily="2" charset="0"/>
                <a:ea typeface="+mj-ea"/>
                <a:cs typeface="+mj-cs"/>
              </a:rPr>
              <a:t>	if(*</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==NULL)</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 =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else{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p>
          <a:p>
            <a:pPr lvl="1">
              <a:spcBef>
                <a:spcPct val="20000"/>
              </a:spcBef>
            </a:pPr>
            <a:r>
              <a:rPr lang="en-US" sz="2200" dirty="0" smtClean="0">
                <a:solidFill>
                  <a:prstClr val="black"/>
                </a:solidFill>
                <a:latin typeface="Nunito Sans" pitchFamily="2" charset="0"/>
                <a:ea typeface="+mj-ea"/>
                <a:cs typeface="+mj-cs"/>
              </a:rPr>
              <a:t>}</a:t>
            </a:r>
            <a:endParaRPr kumimoji="0" lang="en-US" sz="2200" b="0" i="0" u="none" strike="noStrike" kern="1200" cap="none" spc="0" normalizeH="0" baseline="0" noProof="0" dirty="0" smtClean="0">
              <a:ln>
                <a:noFill/>
              </a:ln>
              <a:solidFill>
                <a:prstClr val="black"/>
              </a:solidFill>
              <a:effectLst/>
              <a:uLnTx/>
              <a:uFillTx/>
              <a:latin typeface="Nunito Sans" pitchFamily="2" charset="0"/>
              <a:ea typeface="+mj-ea"/>
              <a:cs typeface="+mj-cs"/>
            </a:endParaRPr>
          </a:p>
        </p:txBody>
      </p:sp>
      <p:graphicFrame>
        <p:nvGraphicFramePr>
          <p:cNvPr id="6" name="Table 5"/>
          <p:cNvGraphicFramePr>
            <a:graphicFrameLocks noGrp="1"/>
          </p:cNvGraphicFramePr>
          <p:nvPr/>
        </p:nvGraphicFramePr>
        <p:xfrm>
          <a:off x="9829800" y="914400"/>
          <a:ext cx="2057400" cy="4754880"/>
        </p:xfrm>
        <a:graphic>
          <a:graphicData uri="http://schemas.openxmlformats.org/drawingml/2006/table">
            <a:tbl>
              <a:tblPr firstRow="1" bandRow="1">
                <a:tableStyleId>{5940675A-B579-460E-94D1-54222C63F5DA}</a:tableStyleId>
              </a:tblPr>
              <a:tblGrid>
                <a:gridCol w="1028700"/>
                <a:gridCol w="1028700"/>
              </a:tblGrid>
              <a:tr h="374650">
                <a:tc>
                  <a:txBody>
                    <a:bodyPr/>
                    <a:lstStyle/>
                    <a:p>
                      <a:pPr algn="r"/>
                      <a:r>
                        <a:rPr lang="en-US" sz="2000" dirty="0" smtClean="0"/>
                        <a:t>1000</a:t>
                      </a: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052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9296400" y="914400"/>
            <a:ext cx="914400" cy="400110"/>
          </a:xfrm>
          <a:prstGeom prst="rect">
            <a:avLst/>
          </a:prstGeom>
          <a:noFill/>
        </p:spPr>
        <p:txBody>
          <a:bodyPr wrap="square" rtlCol="0">
            <a:spAutoFit/>
          </a:bodyPr>
          <a:lstStyle/>
          <a:p>
            <a:r>
              <a:rPr lang="en-US" sz="2000" dirty="0" smtClean="0"/>
              <a:t>(head)</a:t>
            </a:r>
            <a:endParaRPr lang="en-US" sz="2000" dirty="0"/>
          </a:p>
        </p:txBody>
      </p:sp>
      <p:cxnSp>
        <p:nvCxnSpPr>
          <p:cNvPr id="11" name="Straight Arrow Connector 10"/>
          <p:cNvCxnSpPr/>
          <p:nvPr/>
        </p:nvCxnSpPr>
        <p:spPr>
          <a:xfrm>
            <a:off x="609600" y="3581400"/>
            <a:ext cx="457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15400" y="1676400"/>
            <a:ext cx="1524000" cy="400110"/>
          </a:xfrm>
          <a:prstGeom prst="rect">
            <a:avLst/>
          </a:prstGeom>
          <a:noFill/>
        </p:spPr>
        <p:txBody>
          <a:bodyPr wrap="square" rtlCol="0">
            <a:spAutoFit/>
          </a:bodyPr>
          <a:lstStyle/>
          <a:p>
            <a:r>
              <a:rPr lang="en-US" sz="2000" dirty="0" smtClean="0"/>
              <a:t>(</a:t>
            </a:r>
            <a:r>
              <a:rPr lang="en-US" sz="2000" dirty="0" err="1" smtClean="0"/>
              <a:t>headadd</a:t>
            </a:r>
            <a:r>
              <a:rPr lang="en-US" sz="2000" dirty="0" smtClean="0"/>
              <a:t>)</a:t>
            </a:r>
            <a:endParaRPr lang="en-US" sz="2000" dirty="0"/>
          </a:p>
        </p:txBody>
      </p:sp>
      <p:sp>
        <p:nvSpPr>
          <p:cNvPr id="13" name="TextBox 12"/>
          <p:cNvSpPr txBox="1"/>
          <p:nvPr/>
        </p:nvSpPr>
        <p:spPr>
          <a:xfrm>
            <a:off x="10134600" y="1676400"/>
            <a:ext cx="838200" cy="400110"/>
          </a:xfrm>
          <a:prstGeom prst="rect">
            <a:avLst/>
          </a:prstGeom>
          <a:noFill/>
        </p:spPr>
        <p:txBody>
          <a:bodyPr wrap="square" rtlCol="0">
            <a:spAutoFit/>
          </a:bodyPr>
          <a:lstStyle/>
          <a:p>
            <a:r>
              <a:rPr lang="en-US" sz="2000" dirty="0" smtClean="0"/>
              <a:t>2000</a:t>
            </a:r>
            <a:endParaRPr lang="en-US" sz="2000" dirty="0"/>
          </a:p>
        </p:txBody>
      </p:sp>
      <p:sp>
        <p:nvSpPr>
          <p:cNvPr id="14" name="TextBox 13"/>
          <p:cNvSpPr txBox="1"/>
          <p:nvPr/>
        </p:nvSpPr>
        <p:spPr>
          <a:xfrm>
            <a:off x="11049000" y="1676400"/>
            <a:ext cx="838200" cy="400110"/>
          </a:xfrm>
          <a:prstGeom prst="rect">
            <a:avLst/>
          </a:prstGeom>
          <a:noFill/>
        </p:spPr>
        <p:txBody>
          <a:bodyPr wrap="square" rtlCol="0">
            <a:spAutoFit/>
          </a:bodyPr>
          <a:lstStyle/>
          <a:p>
            <a:r>
              <a:rPr lang="en-US" sz="2000" dirty="0" smtClean="0"/>
              <a:t>1000</a:t>
            </a:r>
            <a:endParaRPr lang="en-US" sz="2000" dirty="0"/>
          </a:p>
        </p:txBody>
      </p:sp>
      <p:sp>
        <p:nvSpPr>
          <p:cNvPr id="20" name="TextBox 19"/>
          <p:cNvSpPr txBox="1"/>
          <p:nvPr/>
        </p:nvSpPr>
        <p:spPr>
          <a:xfrm>
            <a:off x="6553200" y="4343400"/>
            <a:ext cx="3276600" cy="1200329"/>
          </a:xfrm>
          <a:prstGeom prst="rect">
            <a:avLst/>
          </a:prstGeom>
          <a:noFill/>
        </p:spPr>
        <p:txBody>
          <a:bodyPr wrap="square" rtlCol="0">
            <a:spAutoFit/>
          </a:bodyPr>
          <a:lstStyle/>
          <a:p>
            <a:r>
              <a:rPr lang="en-US" sz="2400" b="1" dirty="0" smtClean="0"/>
              <a:t>Only a two elements :</a:t>
            </a:r>
          </a:p>
          <a:p>
            <a:r>
              <a:rPr lang="en-US" sz="2400" b="1" dirty="0" smtClean="0"/>
              <a:t>	</a:t>
            </a:r>
            <a:r>
              <a:rPr lang="en-US" sz="2400" dirty="0" smtClean="0"/>
              <a:t>3</a:t>
            </a:r>
          </a:p>
          <a:p>
            <a:r>
              <a:rPr lang="en-US" sz="2400" dirty="0" smtClean="0"/>
              <a:t>	5</a:t>
            </a:r>
          </a:p>
        </p:txBody>
      </p:sp>
      <p:sp>
        <p:nvSpPr>
          <p:cNvPr id="22" name="TextBox 21"/>
          <p:cNvSpPr txBox="1"/>
          <p:nvPr/>
        </p:nvSpPr>
        <p:spPr>
          <a:xfrm>
            <a:off x="11201400" y="3333690"/>
            <a:ext cx="533400" cy="400110"/>
          </a:xfrm>
          <a:prstGeom prst="rect">
            <a:avLst/>
          </a:prstGeom>
          <a:noFill/>
        </p:spPr>
        <p:txBody>
          <a:bodyPr wrap="square" rtlCol="0">
            <a:spAutoFit/>
          </a:bodyPr>
          <a:lstStyle/>
          <a:p>
            <a:r>
              <a:rPr lang="en-US" sz="2000" dirty="0" smtClean="0"/>
              <a:t>3</a:t>
            </a:r>
            <a:endParaRPr lang="en-US" sz="2000" dirty="0"/>
          </a:p>
        </p:txBody>
      </p:sp>
      <p:sp>
        <p:nvSpPr>
          <p:cNvPr id="24" name="TextBox 23"/>
          <p:cNvSpPr txBox="1"/>
          <p:nvPr/>
        </p:nvSpPr>
        <p:spPr>
          <a:xfrm>
            <a:off x="10134600" y="3333690"/>
            <a:ext cx="838200" cy="400110"/>
          </a:xfrm>
          <a:prstGeom prst="rect">
            <a:avLst/>
          </a:prstGeom>
          <a:noFill/>
        </p:spPr>
        <p:txBody>
          <a:bodyPr wrap="square" rtlCol="0">
            <a:spAutoFit/>
          </a:bodyPr>
          <a:lstStyle/>
          <a:p>
            <a:r>
              <a:rPr lang="en-US" sz="2000" dirty="0" smtClean="0"/>
              <a:t>3000</a:t>
            </a:r>
            <a:endParaRPr lang="en-US" sz="2000" dirty="0"/>
          </a:p>
        </p:txBody>
      </p:sp>
      <p:sp>
        <p:nvSpPr>
          <p:cNvPr id="25" name="TextBox 24"/>
          <p:cNvSpPr txBox="1"/>
          <p:nvPr/>
        </p:nvSpPr>
        <p:spPr>
          <a:xfrm>
            <a:off x="10972800" y="3714690"/>
            <a:ext cx="838200" cy="400110"/>
          </a:xfrm>
          <a:prstGeom prst="rect">
            <a:avLst/>
          </a:prstGeom>
          <a:noFill/>
        </p:spPr>
        <p:txBody>
          <a:bodyPr wrap="square" rtlCol="0">
            <a:spAutoFit/>
          </a:bodyPr>
          <a:lstStyle/>
          <a:p>
            <a:r>
              <a:rPr lang="en-US" sz="2000" dirty="0" smtClean="0"/>
              <a:t>NULL</a:t>
            </a:r>
            <a:endParaRPr lang="en-US" sz="2000" dirty="0"/>
          </a:p>
        </p:txBody>
      </p:sp>
      <p:sp>
        <p:nvSpPr>
          <p:cNvPr id="26" name="TextBox 25"/>
          <p:cNvSpPr txBox="1"/>
          <p:nvPr/>
        </p:nvSpPr>
        <p:spPr>
          <a:xfrm>
            <a:off x="10134600" y="4572000"/>
            <a:ext cx="838200" cy="400110"/>
          </a:xfrm>
          <a:prstGeom prst="rect">
            <a:avLst/>
          </a:prstGeom>
          <a:noFill/>
        </p:spPr>
        <p:txBody>
          <a:bodyPr wrap="square" rtlCol="0">
            <a:spAutoFit/>
          </a:bodyPr>
          <a:lstStyle/>
          <a:p>
            <a:r>
              <a:rPr lang="en-US" sz="2000" dirty="0" smtClean="0"/>
              <a:t>4000</a:t>
            </a:r>
            <a:endParaRPr lang="en-US" sz="2000" dirty="0"/>
          </a:p>
        </p:txBody>
      </p:sp>
      <p:sp>
        <p:nvSpPr>
          <p:cNvPr id="27" name="TextBox 26"/>
          <p:cNvSpPr txBox="1"/>
          <p:nvPr/>
        </p:nvSpPr>
        <p:spPr>
          <a:xfrm>
            <a:off x="9525000" y="4171890"/>
            <a:ext cx="1447800" cy="400110"/>
          </a:xfrm>
          <a:prstGeom prst="rect">
            <a:avLst/>
          </a:prstGeom>
          <a:noFill/>
        </p:spPr>
        <p:txBody>
          <a:bodyPr wrap="square" rtlCol="0">
            <a:spAutoFit/>
          </a:bodyPr>
          <a:lstStyle/>
          <a:p>
            <a:r>
              <a:rPr lang="en-US" sz="2000" dirty="0" smtClean="0"/>
              <a:t>(</a:t>
            </a:r>
            <a:r>
              <a:rPr lang="en-US" sz="2000" dirty="0" err="1" smtClean="0"/>
              <a:t>newnode</a:t>
            </a:r>
            <a:r>
              <a:rPr lang="en-US" sz="2000" dirty="0" smtClean="0"/>
              <a:t>)</a:t>
            </a:r>
            <a:endParaRPr lang="en-US" sz="2000" dirty="0"/>
          </a:p>
        </p:txBody>
      </p:sp>
      <p:sp>
        <p:nvSpPr>
          <p:cNvPr id="21" name="TextBox 20"/>
          <p:cNvSpPr txBox="1"/>
          <p:nvPr/>
        </p:nvSpPr>
        <p:spPr>
          <a:xfrm>
            <a:off x="11201400" y="4476690"/>
            <a:ext cx="533400" cy="400110"/>
          </a:xfrm>
          <a:prstGeom prst="rect">
            <a:avLst/>
          </a:prstGeom>
          <a:noFill/>
        </p:spPr>
        <p:txBody>
          <a:bodyPr wrap="square" rtlCol="0">
            <a:spAutoFit/>
          </a:bodyPr>
          <a:lstStyle/>
          <a:p>
            <a:r>
              <a:rPr lang="en-US" sz="2000" dirty="0" smtClean="0"/>
              <a:t>5</a:t>
            </a:r>
            <a:endParaRPr lang="en-US" sz="2000" dirty="0"/>
          </a:p>
        </p:txBody>
      </p:sp>
      <p:sp>
        <p:nvSpPr>
          <p:cNvPr id="23" name="TextBox 22"/>
          <p:cNvSpPr txBox="1"/>
          <p:nvPr/>
        </p:nvSpPr>
        <p:spPr>
          <a:xfrm>
            <a:off x="10972800" y="4857690"/>
            <a:ext cx="838200" cy="400110"/>
          </a:xfrm>
          <a:prstGeom prst="rect">
            <a:avLst/>
          </a:prstGeom>
          <a:noFill/>
        </p:spPr>
        <p:txBody>
          <a:bodyPr wrap="square" rtlCol="0">
            <a:spAutoFit/>
          </a:bodyPr>
          <a:lstStyle/>
          <a:p>
            <a:r>
              <a:rPr lang="en-US" sz="2000" dirty="0" smtClean="0"/>
              <a:t>NULL</a:t>
            </a:r>
            <a:endParaRPr lang="en-US" sz="2000" dirty="0"/>
          </a:p>
        </p:txBody>
      </p:sp>
    </p:spTree>
    <p:extLst>
      <p:ext uri="{BB962C8B-B14F-4D97-AF65-F5344CB8AC3E}">
        <p14:creationId xmlns="" xmlns:p14="http://schemas.microsoft.com/office/powerpoint/2010/main" val="101622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9" name="TextBox 18"/>
          <p:cNvSpPr txBox="1"/>
          <p:nvPr/>
        </p:nvSpPr>
        <p:spPr>
          <a:xfrm>
            <a:off x="10972800" y="914400"/>
            <a:ext cx="838200" cy="400110"/>
          </a:xfrm>
          <a:prstGeom prst="rect">
            <a:avLst/>
          </a:prstGeom>
          <a:noFill/>
        </p:spPr>
        <p:txBody>
          <a:bodyPr wrap="square" rtlCol="0">
            <a:spAutoFit/>
          </a:bodyPr>
          <a:lstStyle/>
          <a:p>
            <a:r>
              <a:rPr lang="en-US" sz="2000" dirty="0" smtClean="0"/>
              <a:t>3000</a:t>
            </a:r>
            <a:endParaRPr lang="en-US" sz="2000" dirty="0"/>
          </a:p>
        </p:txBody>
      </p:sp>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Stack Using Linked List</a:t>
            </a:r>
            <a:endParaRPr lang="en-US" sz="4500" b="1" dirty="0">
              <a:latin typeface="Nunito Sans" panose="00000500000000000000" pitchFamily="2" charset="0"/>
            </a:endParaRPr>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10" name="Subtitle 2"/>
          <p:cNvSpPr txBox="1">
            <a:spLocks/>
          </p:cNvSpPr>
          <p:nvPr/>
        </p:nvSpPr>
        <p:spPr>
          <a:xfrm>
            <a:off x="152400" y="1786534"/>
            <a:ext cx="8229600" cy="3395066"/>
          </a:xfrm>
          <a:prstGeom prst="rect">
            <a:avLst/>
          </a:prstGeom>
        </p:spPr>
        <p:txBody>
          <a:bodyPr vert="horz" lIns="91440" tIns="45720" rIns="91440" bIns="45720" rtlCol="0">
            <a:noAutofit/>
          </a:bodyPr>
          <a:lstStyle/>
          <a:p>
            <a:pPr lvl="1">
              <a:spcBef>
                <a:spcPct val="20000"/>
              </a:spcBef>
            </a:pPr>
            <a:r>
              <a:rPr lang="en-US" sz="2200" dirty="0" smtClean="0">
                <a:solidFill>
                  <a:prstClr val="black"/>
                </a:solidFill>
                <a:latin typeface="Nunito Sans" pitchFamily="2" charset="0"/>
                <a:ea typeface="+mj-ea"/>
                <a:cs typeface="+mj-cs"/>
              </a:rPr>
              <a:t>void push(</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headadd,int</a:t>
            </a:r>
            <a:r>
              <a:rPr lang="en-US" sz="2200" dirty="0" smtClean="0">
                <a:solidFill>
                  <a:prstClr val="black"/>
                </a:solidFill>
                <a:latin typeface="Nunito Sans" pitchFamily="2" charset="0"/>
                <a:ea typeface="+mj-ea"/>
                <a:cs typeface="+mj-cs"/>
              </a:rPr>
              <a:t> 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malloc</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sizeof</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-&gt;data=data;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-&gt;link=NULL;</a:t>
            </a:r>
          </a:p>
          <a:p>
            <a:pPr lvl="1">
              <a:spcBef>
                <a:spcPct val="20000"/>
              </a:spcBef>
            </a:pPr>
            <a:r>
              <a:rPr lang="en-US" sz="2200" dirty="0" smtClean="0">
                <a:solidFill>
                  <a:prstClr val="black"/>
                </a:solidFill>
                <a:latin typeface="Nunito Sans" pitchFamily="2" charset="0"/>
                <a:ea typeface="+mj-ea"/>
                <a:cs typeface="+mj-cs"/>
              </a:rPr>
              <a:t>	if(*</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==NULL)</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 =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else{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p>
          <a:p>
            <a:pPr lvl="1">
              <a:spcBef>
                <a:spcPct val="20000"/>
              </a:spcBef>
            </a:pPr>
            <a:r>
              <a:rPr lang="en-US" sz="2200" dirty="0" smtClean="0">
                <a:solidFill>
                  <a:prstClr val="black"/>
                </a:solidFill>
                <a:latin typeface="Nunito Sans" pitchFamily="2" charset="0"/>
                <a:ea typeface="+mj-ea"/>
                <a:cs typeface="+mj-cs"/>
              </a:rPr>
              <a:t>}</a:t>
            </a:r>
            <a:endParaRPr kumimoji="0" lang="en-US" sz="2200" b="0" i="0" u="none" strike="noStrike" kern="1200" cap="none" spc="0" normalizeH="0" baseline="0" noProof="0" dirty="0" smtClean="0">
              <a:ln>
                <a:noFill/>
              </a:ln>
              <a:solidFill>
                <a:prstClr val="black"/>
              </a:solidFill>
              <a:effectLst/>
              <a:uLnTx/>
              <a:uFillTx/>
              <a:latin typeface="Nunito Sans" pitchFamily="2" charset="0"/>
              <a:ea typeface="+mj-ea"/>
              <a:cs typeface="+mj-cs"/>
            </a:endParaRPr>
          </a:p>
        </p:txBody>
      </p:sp>
      <p:graphicFrame>
        <p:nvGraphicFramePr>
          <p:cNvPr id="6" name="Table 5"/>
          <p:cNvGraphicFramePr>
            <a:graphicFrameLocks noGrp="1"/>
          </p:cNvGraphicFramePr>
          <p:nvPr/>
        </p:nvGraphicFramePr>
        <p:xfrm>
          <a:off x="9829800" y="914400"/>
          <a:ext cx="2057400" cy="4754880"/>
        </p:xfrm>
        <a:graphic>
          <a:graphicData uri="http://schemas.openxmlformats.org/drawingml/2006/table">
            <a:tbl>
              <a:tblPr firstRow="1" bandRow="1">
                <a:tableStyleId>{5940675A-B579-460E-94D1-54222C63F5DA}</a:tableStyleId>
              </a:tblPr>
              <a:tblGrid>
                <a:gridCol w="1028700"/>
                <a:gridCol w="1028700"/>
              </a:tblGrid>
              <a:tr h="374650">
                <a:tc>
                  <a:txBody>
                    <a:bodyPr/>
                    <a:lstStyle/>
                    <a:p>
                      <a:pPr algn="r"/>
                      <a:r>
                        <a:rPr lang="en-US" sz="2000" dirty="0" smtClean="0"/>
                        <a:t>1000</a:t>
                      </a: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052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9296400" y="914400"/>
            <a:ext cx="914400" cy="400110"/>
          </a:xfrm>
          <a:prstGeom prst="rect">
            <a:avLst/>
          </a:prstGeom>
          <a:noFill/>
        </p:spPr>
        <p:txBody>
          <a:bodyPr wrap="square" rtlCol="0">
            <a:spAutoFit/>
          </a:bodyPr>
          <a:lstStyle/>
          <a:p>
            <a:r>
              <a:rPr lang="en-US" sz="2000" dirty="0" smtClean="0"/>
              <a:t>(head)</a:t>
            </a:r>
            <a:endParaRPr lang="en-US" sz="2000" dirty="0"/>
          </a:p>
        </p:txBody>
      </p:sp>
      <p:cxnSp>
        <p:nvCxnSpPr>
          <p:cNvPr id="11" name="Straight Arrow Connector 10"/>
          <p:cNvCxnSpPr/>
          <p:nvPr/>
        </p:nvCxnSpPr>
        <p:spPr>
          <a:xfrm>
            <a:off x="609600" y="3962400"/>
            <a:ext cx="457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15400" y="1676400"/>
            <a:ext cx="1524000" cy="400110"/>
          </a:xfrm>
          <a:prstGeom prst="rect">
            <a:avLst/>
          </a:prstGeom>
          <a:noFill/>
        </p:spPr>
        <p:txBody>
          <a:bodyPr wrap="square" rtlCol="0">
            <a:spAutoFit/>
          </a:bodyPr>
          <a:lstStyle/>
          <a:p>
            <a:r>
              <a:rPr lang="en-US" sz="2000" dirty="0" smtClean="0"/>
              <a:t>(</a:t>
            </a:r>
            <a:r>
              <a:rPr lang="en-US" sz="2000" dirty="0" err="1" smtClean="0"/>
              <a:t>headadd</a:t>
            </a:r>
            <a:r>
              <a:rPr lang="en-US" sz="2000" dirty="0" smtClean="0"/>
              <a:t>)</a:t>
            </a:r>
            <a:endParaRPr lang="en-US" sz="2000" dirty="0"/>
          </a:p>
        </p:txBody>
      </p:sp>
      <p:sp>
        <p:nvSpPr>
          <p:cNvPr id="13" name="TextBox 12"/>
          <p:cNvSpPr txBox="1"/>
          <p:nvPr/>
        </p:nvSpPr>
        <p:spPr>
          <a:xfrm>
            <a:off x="10134600" y="1676400"/>
            <a:ext cx="838200" cy="400110"/>
          </a:xfrm>
          <a:prstGeom prst="rect">
            <a:avLst/>
          </a:prstGeom>
          <a:noFill/>
        </p:spPr>
        <p:txBody>
          <a:bodyPr wrap="square" rtlCol="0">
            <a:spAutoFit/>
          </a:bodyPr>
          <a:lstStyle/>
          <a:p>
            <a:r>
              <a:rPr lang="en-US" sz="2000" dirty="0" smtClean="0"/>
              <a:t>2000</a:t>
            </a:r>
            <a:endParaRPr lang="en-US" sz="2000" dirty="0"/>
          </a:p>
        </p:txBody>
      </p:sp>
      <p:sp>
        <p:nvSpPr>
          <p:cNvPr id="14" name="TextBox 13"/>
          <p:cNvSpPr txBox="1"/>
          <p:nvPr/>
        </p:nvSpPr>
        <p:spPr>
          <a:xfrm>
            <a:off x="11049000" y="1676400"/>
            <a:ext cx="838200" cy="400110"/>
          </a:xfrm>
          <a:prstGeom prst="rect">
            <a:avLst/>
          </a:prstGeom>
          <a:noFill/>
        </p:spPr>
        <p:txBody>
          <a:bodyPr wrap="square" rtlCol="0">
            <a:spAutoFit/>
          </a:bodyPr>
          <a:lstStyle/>
          <a:p>
            <a:r>
              <a:rPr lang="en-US" sz="2000" dirty="0" smtClean="0"/>
              <a:t>1000</a:t>
            </a:r>
            <a:endParaRPr lang="en-US" sz="2000" dirty="0"/>
          </a:p>
        </p:txBody>
      </p:sp>
      <p:sp>
        <p:nvSpPr>
          <p:cNvPr id="20" name="TextBox 19"/>
          <p:cNvSpPr txBox="1"/>
          <p:nvPr/>
        </p:nvSpPr>
        <p:spPr>
          <a:xfrm>
            <a:off x="6553200" y="4343400"/>
            <a:ext cx="3276600" cy="1200329"/>
          </a:xfrm>
          <a:prstGeom prst="rect">
            <a:avLst/>
          </a:prstGeom>
          <a:noFill/>
        </p:spPr>
        <p:txBody>
          <a:bodyPr wrap="square" rtlCol="0">
            <a:spAutoFit/>
          </a:bodyPr>
          <a:lstStyle/>
          <a:p>
            <a:r>
              <a:rPr lang="en-US" sz="2400" b="1" dirty="0" smtClean="0"/>
              <a:t>Only a two elements :</a:t>
            </a:r>
          </a:p>
          <a:p>
            <a:r>
              <a:rPr lang="en-US" sz="2400" b="1" dirty="0" smtClean="0"/>
              <a:t>	</a:t>
            </a:r>
            <a:r>
              <a:rPr lang="en-US" sz="2400" dirty="0" smtClean="0"/>
              <a:t>3</a:t>
            </a:r>
          </a:p>
          <a:p>
            <a:r>
              <a:rPr lang="en-US" sz="2400" dirty="0" smtClean="0"/>
              <a:t>	5</a:t>
            </a:r>
          </a:p>
        </p:txBody>
      </p:sp>
      <p:sp>
        <p:nvSpPr>
          <p:cNvPr id="22" name="TextBox 21"/>
          <p:cNvSpPr txBox="1"/>
          <p:nvPr/>
        </p:nvSpPr>
        <p:spPr>
          <a:xfrm>
            <a:off x="11201400" y="3333690"/>
            <a:ext cx="533400" cy="400110"/>
          </a:xfrm>
          <a:prstGeom prst="rect">
            <a:avLst/>
          </a:prstGeom>
          <a:noFill/>
        </p:spPr>
        <p:txBody>
          <a:bodyPr wrap="square" rtlCol="0">
            <a:spAutoFit/>
          </a:bodyPr>
          <a:lstStyle/>
          <a:p>
            <a:r>
              <a:rPr lang="en-US" sz="2000" dirty="0" smtClean="0"/>
              <a:t>3</a:t>
            </a:r>
            <a:endParaRPr lang="en-US" sz="2000" dirty="0"/>
          </a:p>
        </p:txBody>
      </p:sp>
      <p:sp>
        <p:nvSpPr>
          <p:cNvPr id="24" name="TextBox 23"/>
          <p:cNvSpPr txBox="1"/>
          <p:nvPr/>
        </p:nvSpPr>
        <p:spPr>
          <a:xfrm>
            <a:off x="10134600" y="3333690"/>
            <a:ext cx="838200" cy="400110"/>
          </a:xfrm>
          <a:prstGeom prst="rect">
            <a:avLst/>
          </a:prstGeom>
          <a:noFill/>
        </p:spPr>
        <p:txBody>
          <a:bodyPr wrap="square" rtlCol="0">
            <a:spAutoFit/>
          </a:bodyPr>
          <a:lstStyle/>
          <a:p>
            <a:r>
              <a:rPr lang="en-US" sz="2000" dirty="0" smtClean="0"/>
              <a:t>3000</a:t>
            </a:r>
            <a:endParaRPr lang="en-US" sz="2000" dirty="0"/>
          </a:p>
        </p:txBody>
      </p:sp>
      <p:sp>
        <p:nvSpPr>
          <p:cNvPr id="25" name="TextBox 24"/>
          <p:cNvSpPr txBox="1"/>
          <p:nvPr/>
        </p:nvSpPr>
        <p:spPr>
          <a:xfrm>
            <a:off x="10972800" y="3714690"/>
            <a:ext cx="838200" cy="400110"/>
          </a:xfrm>
          <a:prstGeom prst="rect">
            <a:avLst/>
          </a:prstGeom>
          <a:noFill/>
        </p:spPr>
        <p:txBody>
          <a:bodyPr wrap="square" rtlCol="0">
            <a:spAutoFit/>
          </a:bodyPr>
          <a:lstStyle/>
          <a:p>
            <a:r>
              <a:rPr lang="en-US" sz="2000" dirty="0" smtClean="0"/>
              <a:t>NULL</a:t>
            </a:r>
            <a:endParaRPr lang="en-US" sz="2000" dirty="0"/>
          </a:p>
        </p:txBody>
      </p:sp>
      <p:sp>
        <p:nvSpPr>
          <p:cNvPr id="26" name="TextBox 25"/>
          <p:cNvSpPr txBox="1"/>
          <p:nvPr/>
        </p:nvSpPr>
        <p:spPr>
          <a:xfrm>
            <a:off x="10134600" y="4572000"/>
            <a:ext cx="838200" cy="400110"/>
          </a:xfrm>
          <a:prstGeom prst="rect">
            <a:avLst/>
          </a:prstGeom>
          <a:noFill/>
        </p:spPr>
        <p:txBody>
          <a:bodyPr wrap="square" rtlCol="0">
            <a:spAutoFit/>
          </a:bodyPr>
          <a:lstStyle/>
          <a:p>
            <a:r>
              <a:rPr lang="en-US" sz="2000" dirty="0" smtClean="0"/>
              <a:t>4000</a:t>
            </a:r>
            <a:endParaRPr lang="en-US" sz="2000" dirty="0"/>
          </a:p>
        </p:txBody>
      </p:sp>
      <p:sp>
        <p:nvSpPr>
          <p:cNvPr id="27" name="TextBox 26"/>
          <p:cNvSpPr txBox="1"/>
          <p:nvPr/>
        </p:nvSpPr>
        <p:spPr>
          <a:xfrm>
            <a:off x="9525000" y="4171890"/>
            <a:ext cx="1447800" cy="400110"/>
          </a:xfrm>
          <a:prstGeom prst="rect">
            <a:avLst/>
          </a:prstGeom>
          <a:noFill/>
        </p:spPr>
        <p:txBody>
          <a:bodyPr wrap="square" rtlCol="0">
            <a:spAutoFit/>
          </a:bodyPr>
          <a:lstStyle/>
          <a:p>
            <a:r>
              <a:rPr lang="en-US" sz="2000" dirty="0" smtClean="0"/>
              <a:t>(</a:t>
            </a:r>
            <a:r>
              <a:rPr lang="en-US" sz="2000" dirty="0" err="1" smtClean="0"/>
              <a:t>newnode</a:t>
            </a:r>
            <a:r>
              <a:rPr lang="en-US" sz="2000" dirty="0" smtClean="0"/>
              <a:t>)</a:t>
            </a:r>
            <a:endParaRPr lang="en-US" sz="2000" dirty="0"/>
          </a:p>
        </p:txBody>
      </p:sp>
      <p:sp>
        <p:nvSpPr>
          <p:cNvPr id="21" name="TextBox 20"/>
          <p:cNvSpPr txBox="1"/>
          <p:nvPr/>
        </p:nvSpPr>
        <p:spPr>
          <a:xfrm>
            <a:off x="11201400" y="4476690"/>
            <a:ext cx="533400" cy="400110"/>
          </a:xfrm>
          <a:prstGeom prst="rect">
            <a:avLst/>
          </a:prstGeom>
          <a:noFill/>
        </p:spPr>
        <p:txBody>
          <a:bodyPr wrap="square" rtlCol="0">
            <a:spAutoFit/>
          </a:bodyPr>
          <a:lstStyle/>
          <a:p>
            <a:r>
              <a:rPr lang="en-US" sz="2000" dirty="0" smtClean="0"/>
              <a:t>5</a:t>
            </a:r>
            <a:endParaRPr lang="en-US" sz="2000" dirty="0"/>
          </a:p>
        </p:txBody>
      </p:sp>
      <p:sp>
        <p:nvSpPr>
          <p:cNvPr id="23" name="TextBox 22"/>
          <p:cNvSpPr txBox="1"/>
          <p:nvPr/>
        </p:nvSpPr>
        <p:spPr>
          <a:xfrm>
            <a:off x="10972800" y="4857690"/>
            <a:ext cx="838200" cy="400110"/>
          </a:xfrm>
          <a:prstGeom prst="rect">
            <a:avLst/>
          </a:prstGeom>
          <a:noFill/>
        </p:spPr>
        <p:txBody>
          <a:bodyPr wrap="square" rtlCol="0">
            <a:spAutoFit/>
          </a:bodyPr>
          <a:lstStyle/>
          <a:p>
            <a:r>
              <a:rPr lang="en-US" sz="2000" dirty="0" smtClean="0"/>
              <a:t>NULL</a:t>
            </a:r>
            <a:endParaRPr lang="en-US" sz="2000" dirty="0"/>
          </a:p>
        </p:txBody>
      </p:sp>
    </p:spTree>
    <p:extLst>
      <p:ext uri="{BB962C8B-B14F-4D97-AF65-F5344CB8AC3E}">
        <p14:creationId xmlns="" xmlns:p14="http://schemas.microsoft.com/office/powerpoint/2010/main" val="10162216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9" name="TextBox 18"/>
          <p:cNvSpPr txBox="1"/>
          <p:nvPr/>
        </p:nvSpPr>
        <p:spPr>
          <a:xfrm>
            <a:off x="10972800" y="914400"/>
            <a:ext cx="838200" cy="400110"/>
          </a:xfrm>
          <a:prstGeom prst="rect">
            <a:avLst/>
          </a:prstGeom>
          <a:noFill/>
        </p:spPr>
        <p:txBody>
          <a:bodyPr wrap="square" rtlCol="0">
            <a:spAutoFit/>
          </a:bodyPr>
          <a:lstStyle/>
          <a:p>
            <a:r>
              <a:rPr lang="en-US" sz="2000" dirty="0" smtClean="0"/>
              <a:t>3000</a:t>
            </a:r>
            <a:endParaRPr lang="en-US" sz="2000" dirty="0"/>
          </a:p>
        </p:txBody>
      </p:sp>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Stack Using Linked List</a:t>
            </a:r>
            <a:endParaRPr lang="en-US" sz="4500" b="1" dirty="0">
              <a:latin typeface="Nunito Sans" panose="00000500000000000000" pitchFamily="2" charset="0"/>
            </a:endParaRPr>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10" name="Subtitle 2"/>
          <p:cNvSpPr txBox="1">
            <a:spLocks/>
          </p:cNvSpPr>
          <p:nvPr/>
        </p:nvSpPr>
        <p:spPr>
          <a:xfrm>
            <a:off x="152400" y="1786534"/>
            <a:ext cx="8229600" cy="3395066"/>
          </a:xfrm>
          <a:prstGeom prst="rect">
            <a:avLst/>
          </a:prstGeom>
        </p:spPr>
        <p:txBody>
          <a:bodyPr vert="horz" lIns="91440" tIns="45720" rIns="91440" bIns="45720" rtlCol="0">
            <a:noAutofit/>
          </a:bodyPr>
          <a:lstStyle/>
          <a:p>
            <a:pPr lvl="1">
              <a:spcBef>
                <a:spcPct val="20000"/>
              </a:spcBef>
            </a:pPr>
            <a:r>
              <a:rPr lang="en-US" sz="2200" dirty="0" smtClean="0">
                <a:solidFill>
                  <a:prstClr val="black"/>
                </a:solidFill>
                <a:latin typeface="Nunito Sans" pitchFamily="2" charset="0"/>
                <a:ea typeface="+mj-ea"/>
                <a:cs typeface="+mj-cs"/>
              </a:rPr>
              <a:t>void push(</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headadd,int</a:t>
            </a:r>
            <a:r>
              <a:rPr lang="en-US" sz="2200" dirty="0" smtClean="0">
                <a:solidFill>
                  <a:prstClr val="black"/>
                </a:solidFill>
                <a:latin typeface="Nunito Sans" pitchFamily="2" charset="0"/>
                <a:ea typeface="+mj-ea"/>
                <a:cs typeface="+mj-cs"/>
              </a:rPr>
              <a:t> 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malloc</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sizeof</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-&gt;data=data;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-&gt;link=NULL;</a:t>
            </a:r>
          </a:p>
          <a:p>
            <a:pPr lvl="1">
              <a:spcBef>
                <a:spcPct val="20000"/>
              </a:spcBef>
            </a:pPr>
            <a:r>
              <a:rPr lang="en-US" sz="2200" dirty="0" smtClean="0">
                <a:solidFill>
                  <a:prstClr val="black"/>
                </a:solidFill>
                <a:latin typeface="Nunito Sans" pitchFamily="2" charset="0"/>
                <a:ea typeface="+mj-ea"/>
                <a:cs typeface="+mj-cs"/>
              </a:rPr>
              <a:t>	if(*</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==NULL)</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 =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else{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p>
          <a:p>
            <a:pPr lvl="1">
              <a:spcBef>
                <a:spcPct val="20000"/>
              </a:spcBef>
            </a:pPr>
            <a:r>
              <a:rPr lang="en-US" sz="2200" dirty="0" smtClean="0">
                <a:solidFill>
                  <a:prstClr val="black"/>
                </a:solidFill>
                <a:latin typeface="Nunito Sans" pitchFamily="2" charset="0"/>
                <a:ea typeface="+mj-ea"/>
                <a:cs typeface="+mj-cs"/>
              </a:rPr>
              <a:t>}</a:t>
            </a:r>
            <a:endParaRPr kumimoji="0" lang="en-US" sz="2200" b="0" i="0" u="none" strike="noStrike" kern="1200" cap="none" spc="0" normalizeH="0" baseline="0" noProof="0" dirty="0" smtClean="0">
              <a:ln>
                <a:noFill/>
              </a:ln>
              <a:solidFill>
                <a:prstClr val="black"/>
              </a:solidFill>
              <a:effectLst/>
              <a:uLnTx/>
              <a:uFillTx/>
              <a:latin typeface="Nunito Sans" pitchFamily="2" charset="0"/>
              <a:ea typeface="+mj-ea"/>
              <a:cs typeface="+mj-cs"/>
            </a:endParaRPr>
          </a:p>
        </p:txBody>
      </p:sp>
      <p:graphicFrame>
        <p:nvGraphicFramePr>
          <p:cNvPr id="6" name="Table 5"/>
          <p:cNvGraphicFramePr>
            <a:graphicFrameLocks noGrp="1"/>
          </p:cNvGraphicFramePr>
          <p:nvPr/>
        </p:nvGraphicFramePr>
        <p:xfrm>
          <a:off x="9829800" y="914400"/>
          <a:ext cx="2057400" cy="4754880"/>
        </p:xfrm>
        <a:graphic>
          <a:graphicData uri="http://schemas.openxmlformats.org/drawingml/2006/table">
            <a:tbl>
              <a:tblPr firstRow="1" bandRow="1">
                <a:tableStyleId>{5940675A-B579-460E-94D1-54222C63F5DA}</a:tableStyleId>
              </a:tblPr>
              <a:tblGrid>
                <a:gridCol w="1028700"/>
                <a:gridCol w="1028700"/>
              </a:tblGrid>
              <a:tr h="374650">
                <a:tc>
                  <a:txBody>
                    <a:bodyPr/>
                    <a:lstStyle/>
                    <a:p>
                      <a:pPr algn="r"/>
                      <a:r>
                        <a:rPr lang="en-US" sz="2000" dirty="0" smtClean="0"/>
                        <a:t>1000</a:t>
                      </a: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052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9296400" y="914400"/>
            <a:ext cx="914400" cy="400110"/>
          </a:xfrm>
          <a:prstGeom prst="rect">
            <a:avLst/>
          </a:prstGeom>
          <a:noFill/>
        </p:spPr>
        <p:txBody>
          <a:bodyPr wrap="square" rtlCol="0">
            <a:spAutoFit/>
          </a:bodyPr>
          <a:lstStyle/>
          <a:p>
            <a:r>
              <a:rPr lang="en-US" sz="2000" dirty="0" smtClean="0"/>
              <a:t>(head)</a:t>
            </a:r>
            <a:endParaRPr lang="en-US" sz="2000" dirty="0"/>
          </a:p>
        </p:txBody>
      </p:sp>
      <p:cxnSp>
        <p:nvCxnSpPr>
          <p:cNvPr id="11" name="Straight Arrow Connector 10"/>
          <p:cNvCxnSpPr/>
          <p:nvPr/>
        </p:nvCxnSpPr>
        <p:spPr>
          <a:xfrm>
            <a:off x="533400" y="4800600"/>
            <a:ext cx="457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15400" y="1676400"/>
            <a:ext cx="1524000" cy="400110"/>
          </a:xfrm>
          <a:prstGeom prst="rect">
            <a:avLst/>
          </a:prstGeom>
          <a:noFill/>
        </p:spPr>
        <p:txBody>
          <a:bodyPr wrap="square" rtlCol="0">
            <a:spAutoFit/>
          </a:bodyPr>
          <a:lstStyle/>
          <a:p>
            <a:r>
              <a:rPr lang="en-US" sz="2000" dirty="0" smtClean="0"/>
              <a:t>(</a:t>
            </a:r>
            <a:r>
              <a:rPr lang="en-US" sz="2000" dirty="0" err="1" smtClean="0"/>
              <a:t>headadd</a:t>
            </a:r>
            <a:r>
              <a:rPr lang="en-US" sz="2000" dirty="0" smtClean="0"/>
              <a:t>)</a:t>
            </a:r>
            <a:endParaRPr lang="en-US" sz="2000" dirty="0"/>
          </a:p>
        </p:txBody>
      </p:sp>
      <p:sp>
        <p:nvSpPr>
          <p:cNvPr id="13" name="TextBox 12"/>
          <p:cNvSpPr txBox="1"/>
          <p:nvPr/>
        </p:nvSpPr>
        <p:spPr>
          <a:xfrm>
            <a:off x="10134600" y="1676400"/>
            <a:ext cx="838200" cy="400110"/>
          </a:xfrm>
          <a:prstGeom prst="rect">
            <a:avLst/>
          </a:prstGeom>
          <a:noFill/>
        </p:spPr>
        <p:txBody>
          <a:bodyPr wrap="square" rtlCol="0">
            <a:spAutoFit/>
          </a:bodyPr>
          <a:lstStyle/>
          <a:p>
            <a:r>
              <a:rPr lang="en-US" sz="2000" dirty="0" smtClean="0"/>
              <a:t>2000</a:t>
            </a:r>
            <a:endParaRPr lang="en-US" sz="2000" dirty="0"/>
          </a:p>
        </p:txBody>
      </p:sp>
      <p:sp>
        <p:nvSpPr>
          <p:cNvPr id="14" name="TextBox 13"/>
          <p:cNvSpPr txBox="1"/>
          <p:nvPr/>
        </p:nvSpPr>
        <p:spPr>
          <a:xfrm>
            <a:off x="11049000" y="1676400"/>
            <a:ext cx="838200" cy="400110"/>
          </a:xfrm>
          <a:prstGeom prst="rect">
            <a:avLst/>
          </a:prstGeom>
          <a:noFill/>
        </p:spPr>
        <p:txBody>
          <a:bodyPr wrap="square" rtlCol="0">
            <a:spAutoFit/>
          </a:bodyPr>
          <a:lstStyle/>
          <a:p>
            <a:r>
              <a:rPr lang="en-US" sz="2000" dirty="0" smtClean="0"/>
              <a:t>1000</a:t>
            </a:r>
            <a:endParaRPr lang="en-US" sz="2000" dirty="0"/>
          </a:p>
        </p:txBody>
      </p:sp>
      <p:sp>
        <p:nvSpPr>
          <p:cNvPr id="20" name="TextBox 19"/>
          <p:cNvSpPr txBox="1"/>
          <p:nvPr/>
        </p:nvSpPr>
        <p:spPr>
          <a:xfrm>
            <a:off x="6553200" y="4343400"/>
            <a:ext cx="3276600" cy="1200329"/>
          </a:xfrm>
          <a:prstGeom prst="rect">
            <a:avLst/>
          </a:prstGeom>
          <a:noFill/>
        </p:spPr>
        <p:txBody>
          <a:bodyPr wrap="square" rtlCol="0">
            <a:spAutoFit/>
          </a:bodyPr>
          <a:lstStyle/>
          <a:p>
            <a:r>
              <a:rPr lang="en-US" sz="2400" b="1" dirty="0" smtClean="0"/>
              <a:t>Only a two elements :</a:t>
            </a:r>
          </a:p>
          <a:p>
            <a:r>
              <a:rPr lang="en-US" sz="2400" b="1" dirty="0" smtClean="0"/>
              <a:t>	</a:t>
            </a:r>
            <a:r>
              <a:rPr lang="en-US" sz="2400" dirty="0" smtClean="0"/>
              <a:t>3</a:t>
            </a:r>
          </a:p>
          <a:p>
            <a:r>
              <a:rPr lang="en-US" sz="2400" dirty="0" smtClean="0"/>
              <a:t>	5</a:t>
            </a:r>
          </a:p>
        </p:txBody>
      </p:sp>
      <p:sp>
        <p:nvSpPr>
          <p:cNvPr id="22" name="TextBox 21"/>
          <p:cNvSpPr txBox="1"/>
          <p:nvPr/>
        </p:nvSpPr>
        <p:spPr>
          <a:xfrm>
            <a:off x="11201400" y="3333690"/>
            <a:ext cx="533400" cy="400110"/>
          </a:xfrm>
          <a:prstGeom prst="rect">
            <a:avLst/>
          </a:prstGeom>
          <a:noFill/>
        </p:spPr>
        <p:txBody>
          <a:bodyPr wrap="square" rtlCol="0">
            <a:spAutoFit/>
          </a:bodyPr>
          <a:lstStyle/>
          <a:p>
            <a:r>
              <a:rPr lang="en-US" sz="2000" dirty="0" smtClean="0"/>
              <a:t>3</a:t>
            </a:r>
            <a:endParaRPr lang="en-US" sz="2000" dirty="0"/>
          </a:p>
        </p:txBody>
      </p:sp>
      <p:sp>
        <p:nvSpPr>
          <p:cNvPr id="24" name="TextBox 23"/>
          <p:cNvSpPr txBox="1"/>
          <p:nvPr/>
        </p:nvSpPr>
        <p:spPr>
          <a:xfrm>
            <a:off x="10134600" y="3333690"/>
            <a:ext cx="838200" cy="400110"/>
          </a:xfrm>
          <a:prstGeom prst="rect">
            <a:avLst/>
          </a:prstGeom>
          <a:noFill/>
        </p:spPr>
        <p:txBody>
          <a:bodyPr wrap="square" rtlCol="0">
            <a:spAutoFit/>
          </a:bodyPr>
          <a:lstStyle/>
          <a:p>
            <a:r>
              <a:rPr lang="en-US" sz="2000" dirty="0" smtClean="0"/>
              <a:t>3000</a:t>
            </a:r>
            <a:endParaRPr lang="en-US" sz="2000" dirty="0"/>
          </a:p>
        </p:txBody>
      </p:sp>
      <p:sp>
        <p:nvSpPr>
          <p:cNvPr id="25" name="TextBox 24"/>
          <p:cNvSpPr txBox="1"/>
          <p:nvPr/>
        </p:nvSpPr>
        <p:spPr>
          <a:xfrm>
            <a:off x="10972800" y="3714690"/>
            <a:ext cx="838200" cy="400110"/>
          </a:xfrm>
          <a:prstGeom prst="rect">
            <a:avLst/>
          </a:prstGeom>
          <a:noFill/>
        </p:spPr>
        <p:txBody>
          <a:bodyPr wrap="square" rtlCol="0">
            <a:spAutoFit/>
          </a:bodyPr>
          <a:lstStyle/>
          <a:p>
            <a:r>
              <a:rPr lang="en-US" sz="2000" dirty="0" smtClean="0"/>
              <a:t>NULL</a:t>
            </a:r>
            <a:endParaRPr lang="en-US" sz="2000" dirty="0"/>
          </a:p>
        </p:txBody>
      </p:sp>
      <p:sp>
        <p:nvSpPr>
          <p:cNvPr id="26" name="TextBox 25"/>
          <p:cNvSpPr txBox="1"/>
          <p:nvPr/>
        </p:nvSpPr>
        <p:spPr>
          <a:xfrm>
            <a:off x="10134600" y="4572000"/>
            <a:ext cx="838200" cy="400110"/>
          </a:xfrm>
          <a:prstGeom prst="rect">
            <a:avLst/>
          </a:prstGeom>
          <a:noFill/>
        </p:spPr>
        <p:txBody>
          <a:bodyPr wrap="square" rtlCol="0">
            <a:spAutoFit/>
          </a:bodyPr>
          <a:lstStyle/>
          <a:p>
            <a:r>
              <a:rPr lang="en-US" sz="2000" dirty="0" smtClean="0"/>
              <a:t>4000</a:t>
            </a:r>
            <a:endParaRPr lang="en-US" sz="2000" dirty="0"/>
          </a:p>
        </p:txBody>
      </p:sp>
      <p:sp>
        <p:nvSpPr>
          <p:cNvPr id="27" name="TextBox 26"/>
          <p:cNvSpPr txBox="1"/>
          <p:nvPr/>
        </p:nvSpPr>
        <p:spPr>
          <a:xfrm>
            <a:off x="9525000" y="4171890"/>
            <a:ext cx="1447800" cy="400110"/>
          </a:xfrm>
          <a:prstGeom prst="rect">
            <a:avLst/>
          </a:prstGeom>
          <a:noFill/>
        </p:spPr>
        <p:txBody>
          <a:bodyPr wrap="square" rtlCol="0">
            <a:spAutoFit/>
          </a:bodyPr>
          <a:lstStyle/>
          <a:p>
            <a:r>
              <a:rPr lang="en-US" sz="2000" dirty="0" smtClean="0"/>
              <a:t>(</a:t>
            </a:r>
            <a:r>
              <a:rPr lang="en-US" sz="2000" dirty="0" err="1" smtClean="0"/>
              <a:t>newnode</a:t>
            </a:r>
            <a:r>
              <a:rPr lang="en-US" sz="2000" dirty="0" smtClean="0"/>
              <a:t>)</a:t>
            </a:r>
            <a:endParaRPr lang="en-US" sz="2000" dirty="0"/>
          </a:p>
        </p:txBody>
      </p:sp>
      <p:sp>
        <p:nvSpPr>
          <p:cNvPr id="21" name="TextBox 20"/>
          <p:cNvSpPr txBox="1"/>
          <p:nvPr/>
        </p:nvSpPr>
        <p:spPr>
          <a:xfrm>
            <a:off x="11201400" y="4476690"/>
            <a:ext cx="533400" cy="400110"/>
          </a:xfrm>
          <a:prstGeom prst="rect">
            <a:avLst/>
          </a:prstGeom>
          <a:noFill/>
        </p:spPr>
        <p:txBody>
          <a:bodyPr wrap="square" rtlCol="0">
            <a:spAutoFit/>
          </a:bodyPr>
          <a:lstStyle/>
          <a:p>
            <a:r>
              <a:rPr lang="en-US" sz="2000" dirty="0" smtClean="0"/>
              <a:t>5</a:t>
            </a:r>
            <a:endParaRPr lang="en-US" sz="2000" dirty="0"/>
          </a:p>
        </p:txBody>
      </p:sp>
      <p:sp>
        <p:nvSpPr>
          <p:cNvPr id="23" name="TextBox 22"/>
          <p:cNvSpPr txBox="1"/>
          <p:nvPr/>
        </p:nvSpPr>
        <p:spPr>
          <a:xfrm>
            <a:off x="10972800" y="4857690"/>
            <a:ext cx="838200" cy="400110"/>
          </a:xfrm>
          <a:prstGeom prst="rect">
            <a:avLst/>
          </a:prstGeom>
          <a:noFill/>
        </p:spPr>
        <p:txBody>
          <a:bodyPr wrap="square" rtlCol="0">
            <a:spAutoFit/>
          </a:bodyPr>
          <a:lstStyle/>
          <a:p>
            <a:r>
              <a:rPr lang="en-US" sz="2000" dirty="0" smtClean="0"/>
              <a:t>NULL</a:t>
            </a:r>
            <a:endParaRPr lang="en-US" sz="2000" dirty="0"/>
          </a:p>
        </p:txBody>
      </p:sp>
    </p:spTree>
    <p:extLst>
      <p:ext uri="{BB962C8B-B14F-4D97-AF65-F5344CB8AC3E}">
        <p14:creationId xmlns="" xmlns:p14="http://schemas.microsoft.com/office/powerpoint/2010/main" val="10162216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9829800" y="914400"/>
          <a:ext cx="2057400" cy="4754880"/>
        </p:xfrm>
        <a:graphic>
          <a:graphicData uri="http://schemas.openxmlformats.org/drawingml/2006/table">
            <a:tbl>
              <a:tblPr firstRow="1" bandRow="1">
                <a:tableStyleId>{5940675A-B579-460E-94D1-54222C63F5DA}</a:tableStyleId>
              </a:tblPr>
              <a:tblGrid>
                <a:gridCol w="1028700"/>
                <a:gridCol w="1028700"/>
              </a:tblGrid>
              <a:tr h="374650">
                <a:tc>
                  <a:txBody>
                    <a:bodyPr/>
                    <a:lstStyle/>
                    <a:p>
                      <a:pPr algn="r"/>
                      <a:r>
                        <a:rPr lang="en-US" sz="2000" dirty="0" smtClean="0"/>
                        <a:t>1000</a:t>
                      </a: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052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9" name="TextBox 18"/>
          <p:cNvSpPr txBox="1"/>
          <p:nvPr/>
        </p:nvSpPr>
        <p:spPr>
          <a:xfrm>
            <a:off x="10972800" y="914400"/>
            <a:ext cx="838200" cy="400110"/>
          </a:xfrm>
          <a:prstGeom prst="rect">
            <a:avLst/>
          </a:prstGeom>
          <a:noFill/>
        </p:spPr>
        <p:txBody>
          <a:bodyPr wrap="square" rtlCol="0">
            <a:spAutoFit/>
          </a:bodyPr>
          <a:lstStyle/>
          <a:p>
            <a:r>
              <a:rPr lang="en-US" sz="2000" dirty="0" smtClean="0"/>
              <a:t>3000</a:t>
            </a:r>
            <a:endParaRPr lang="en-US" sz="2000" dirty="0"/>
          </a:p>
        </p:txBody>
      </p:sp>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Stack Using Linked List</a:t>
            </a:r>
            <a:endParaRPr lang="en-US" sz="4500" b="1" dirty="0">
              <a:latin typeface="Nunito Sans" panose="00000500000000000000" pitchFamily="2" charset="0"/>
            </a:endParaRPr>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10" name="Subtitle 2"/>
          <p:cNvSpPr txBox="1">
            <a:spLocks/>
          </p:cNvSpPr>
          <p:nvPr/>
        </p:nvSpPr>
        <p:spPr>
          <a:xfrm>
            <a:off x="152400" y="1786534"/>
            <a:ext cx="8229600" cy="3395066"/>
          </a:xfrm>
          <a:prstGeom prst="rect">
            <a:avLst/>
          </a:prstGeom>
        </p:spPr>
        <p:txBody>
          <a:bodyPr vert="horz" lIns="91440" tIns="45720" rIns="91440" bIns="45720" rtlCol="0">
            <a:noAutofit/>
          </a:bodyPr>
          <a:lstStyle/>
          <a:p>
            <a:pPr lvl="1">
              <a:spcBef>
                <a:spcPct val="20000"/>
              </a:spcBef>
            </a:pPr>
            <a:r>
              <a:rPr lang="en-US" sz="2200" dirty="0" smtClean="0">
                <a:solidFill>
                  <a:prstClr val="black"/>
                </a:solidFill>
                <a:latin typeface="Nunito Sans" pitchFamily="2" charset="0"/>
                <a:ea typeface="+mj-ea"/>
                <a:cs typeface="+mj-cs"/>
              </a:rPr>
              <a:t>void push(</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headadd,int</a:t>
            </a:r>
            <a:r>
              <a:rPr lang="en-US" sz="2200" dirty="0" smtClean="0">
                <a:solidFill>
                  <a:prstClr val="black"/>
                </a:solidFill>
                <a:latin typeface="Nunito Sans" pitchFamily="2" charset="0"/>
                <a:ea typeface="+mj-ea"/>
                <a:cs typeface="+mj-cs"/>
              </a:rPr>
              <a:t> 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malloc</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sizeof</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-&gt;data=data;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-&gt;link=NULL;</a:t>
            </a:r>
          </a:p>
          <a:p>
            <a:pPr lvl="1">
              <a:spcBef>
                <a:spcPct val="20000"/>
              </a:spcBef>
            </a:pPr>
            <a:r>
              <a:rPr lang="en-US" sz="2200" dirty="0" smtClean="0">
                <a:solidFill>
                  <a:prstClr val="black"/>
                </a:solidFill>
                <a:latin typeface="Nunito Sans" pitchFamily="2" charset="0"/>
                <a:ea typeface="+mj-ea"/>
                <a:cs typeface="+mj-cs"/>
              </a:rPr>
              <a:t>	if(*</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==NULL)</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 =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else{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p>
          <a:p>
            <a:pPr lvl="1">
              <a:spcBef>
                <a:spcPct val="20000"/>
              </a:spcBef>
            </a:pPr>
            <a:r>
              <a:rPr lang="en-US" sz="2200" dirty="0" smtClean="0">
                <a:solidFill>
                  <a:prstClr val="black"/>
                </a:solidFill>
                <a:latin typeface="Nunito Sans" pitchFamily="2" charset="0"/>
                <a:ea typeface="+mj-ea"/>
                <a:cs typeface="+mj-cs"/>
              </a:rPr>
              <a:t>}</a:t>
            </a:r>
            <a:endParaRPr kumimoji="0" lang="en-US" sz="2200" b="0" i="0" u="none" strike="noStrike" kern="1200" cap="none" spc="0" normalizeH="0" baseline="0" noProof="0" dirty="0" smtClean="0">
              <a:ln>
                <a:noFill/>
              </a:ln>
              <a:solidFill>
                <a:prstClr val="black"/>
              </a:solidFill>
              <a:effectLst/>
              <a:uLnTx/>
              <a:uFillTx/>
              <a:latin typeface="Nunito Sans" pitchFamily="2" charset="0"/>
              <a:ea typeface="+mj-ea"/>
              <a:cs typeface="+mj-cs"/>
            </a:endParaRPr>
          </a:p>
        </p:txBody>
      </p:sp>
      <p:sp>
        <p:nvSpPr>
          <p:cNvPr id="8" name="TextBox 7"/>
          <p:cNvSpPr txBox="1"/>
          <p:nvPr/>
        </p:nvSpPr>
        <p:spPr>
          <a:xfrm>
            <a:off x="9296400" y="914400"/>
            <a:ext cx="914400" cy="400110"/>
          </a:xfrm>
          <a:prstGeom prst="rect">
            <a:avLst/>
          </a:prstGeom>
          <a:noFill/>
        </p:spPr>
        <p:txBody>
          <a:bodyPr wrap="square" rtlCol="0">
            <a:spAutoFit/>
          </a:bodyPr>
          <a:lstStyle/>
          <a:p>
            <a:r>
              <a:rPr lang="en-US" sz="2000" dirty="0" smtClean="0"/>
              <a:t>(head)</a:t>
            </a:r>
            <a:endParaRPr lang="en-US" sz="2000" dirty="0"/>
          </a:p>
        </p:txBody>
      </p:sp>
      <p:cxnSp>
        <p:nvCxnSpPr>
          <p:cNvPr id="11" name="Straight Arrow Connector 10"/>
          <p:cNvCxnSpPr/>
          <p:nvPr/>
        </p:nvCxnSpPr>
        <p:spPr>
          <a:xfrm>
            <a:off x="1371600" y="5257800"/>
            <a:ext cx="457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15400" y="1676400"/>
            <a:ext cx="1524000" cy="400110"/>
          </a:xfrm>
          <a:prstGeom prst="rect">
            <a:avLst/>
          </a:prstGeom>
          <a:noFill/>
        </p:spPr>
        <p:txBody>
          <a:bodyPr wrap="square" rtlCol="0">
            <a:spAutoFit/>
          </a:bodyPr>
          <a:lstStyle/>
          <a:p>
            <a:r>
              <a:rPr lang="en-US" sz="2000" dirty="0" smtClean="0"/>
              <a:t>(</a:t>
            </a:r>
            <a:r>
              <a:rPr lang="en-US" sz="2000" dirty="0" err="1" smtClean="0"/>
              <a:t>headadd</a:t>
            </a:r>
            <a:r>
              <a:rPr lang="en-US" sz="2000" dirty="0" smtClean="0"/>
              <a:t>)</a:t>
            </a:r>
            <a:endParaRPr lang="en-US" sz="2000" dirty="0"/>
          </a:p>
        </p:txBody>
      </p:sp>
      <p:sp>
        <p:nvSpPr>
          <p:cNvPr id="13" name="TextBox 12"/>
          <p:cNvSpPr txBox="1"/>
          <p:nvPr/>
        </p:nvSpPr>
        <p:spPr>
          <a:xfrm>
            <a:off x="10134600" y="1676400"/>
            <a:ext cx="838200" cy="400110"/>
          </a:xfrm>
          <a:prstGeom prst="rect">
            <a:avLst/>
          </a:prstGeom>
          <a:noFill/>
        </p:spPr>
        <p:txBody>
          <a:bodyPr wrap="square" rtlCol="0">
            <a:spAutoFit/>
          </a:bodyPr>
          <a:lstStyle/>
          <a:p>
            <a:r>
              <a:rPr lang="en-US" sz="2000" dirty="0" smtClean="0"/>
              <a:t>2000</a:t>
            </a:r>
            <a:endParaRPr lang="en-US" sz="2000" dirty="0"/>
          </a:p>
        </p:txBody>
      </p:sp>
      <p:sp>
        <p:nvSpPr>
          <p:cNvPr id="14" name="TextBox 13"/>
          <p:cNvSpPr txBox="1"/>
          <p:nvPr/>
        </p:nvSpPr>
        <p:spPr>
          <a:xfrm>
            <a:off x="11049000" y="1676400"/>
            <a:ext cx="838200" cy="400110"/>
          </a:xfrm>
          <a:prstGeom prst="rect">
            <a:avLst/>
          </a:prstGeom>
          <a:noFill/>
        </p:spPr>
        <p:txBody>
          <a:bodyPr wrap="square" rtlCol="0">
            <a:spAutoFit/>
          </a:bodyPr>
          <a:lstStyle/>
          <a:p>
            <a:r>
              <a:rPr lang="en-US" sz="2000" dirty="0" smtClean="0"/>
              <a:t>1000</a:t>
            </a:r>
            <a:endParaRPr lang="en-US" sz="2000" dirty="0"/>
          </a:p>
        </p:txBody>
      </p:sp>
      <p:sp>
        <p:nvSpPr>
          <p:cNvPr id="20" name="TextBox 19"/>
          <p:cNvSpPr txBox="1"/>
          <p:nvPr/>
        </p:nvSpPr>
        <p:spPr>
          <a:xfrm>
            <a:off x="6553200" y="4343400"/>
            <a:ext cx="3276600" cy="1200329"/>
          </a:xfrm>
          <a:prstGeom prst="rect">
            <a:avLst/>
          </a:prstGeom>
          <a:noFill/>
        </p:spPr>
        <p:txBody>
          <a:bodyPr wrap="square" rtlCol="0">
            <a:spAutoFit/>
          </a:bodyPr>
          <a:lstStyle/>
          <a:p>
            <a:r>
              <a:rPr lang="en-US" sz="2400" b="1" dirty="0" smtClean="0"/>
              <a:t>Only a two elements :</a:t>
            </a:r>
          </a:p>
          <a:p>
            <a:r>
              <a:rPr lang="en-US" sz="2400" b="1" dirty="0" smtClean="0"/>
              <a:t>	</a:t>
            </a:r>
            <a:r>
              <a:rPr lang="en-US" sz="2400" dirty="0" smtClean="0"/>
              <a:t>3</a:t>
            </a:r>
          </a:p>
          <a:p>
            <a:r>
              <a:rPr lang="en-US" sz="2400" dirty="0" smtClean="0"/>
              <a:t>	5</a:t>
            </a:r>
          </a:p>
        </p:txBody>
      </p:sp>
      <p:sp>
        <p:nvSpPr>
          <p:cNvPr id="22" name="TextBox 21"/>
          <p:cNvSpPr txBox="1"/>
          <p:nvPr/>
        </p:nvSpPr>
        <p:spPr>
          <a:xfrm>
            <a:off x="11201400" y="3333690"/>
            <a:ext cx="533400" cy="400110"/>
          </a:xfrm>
          <a:prstGeom prst="rect">
            <a:avLst/>
          </a:prstGeom>
          <a:noFill/>
        </p:spPr>
        <p:txBody>
          <a:bodyPr wrap="square" rtlCol="0">
            <a:spAutoFit/>
          </a:bodyPr>
          <a:lstStyle/>
          <a:p>
            <a:r>
              <a:rPr lang="en-US" sz="2000" dirty="0" smtClean="0"/>
              <a:t>3</a:t>
            </a:r>
            <a:endParaRPr lang="en-US" sz="2000" dirty="0"/>
          </a:p>
        </p:txBody>
      </p:sp>
      <p:sp>
        <p:nvSpPr>
          <p:cNvPr id="24" name="TextBox 23"/>
          <p:cNvSpPr txBox="1"/>
          <p:nvPr/>
        </p:nvSpPr>
        <p:spPr>
          <a:xfrm>
            <a:off x="10134600" y="3333690"/>
            <a:ext cx="838200" cy="400110"/>
          </a:xfrm>
          <a:prstGeom prst="rect">
            <a:avLst/>
          </a:prstGeom>
          <a:noFill/>
        </p:spPr>
        <p:txBody>
          <a:bodyPr wrap="square" rtlCol="0">
            <a:spAutoFit/>
          </a:bodyPr>
          <a:lstStyle/>
          <a:p>
            <a:r>
              <a:rPr lang="en-US" sz="2000" dirty="0" smtClean="0"/>
              <a:t>3000</a:t>
            </a:r>
            <a:endParaRPr lang="en-US" sz="2000" dirty="0"/>
          </a:p>
        </p:txBody>
      </p:sp>
      <p:sp>
        <p:nvSpPr>
          <p:cNvPr id="25" name="TextBox 24"/>
          <p:cNvSpPr txBox="1"/>
          <p:nvPr/>
        </p:nvSpPr>
        <p:spPr>
          <a:xfrm>
            <a:off x="10972800" y="3714690"/>
            <a:ext cx="838200" cy="400110"/>
          </a:xfrm>
          <a:prstGeom prst="rect">
            <a:avLst/>
          </a:prstGeom>
          <a:noFill/>
        </p:spPr>
        <p:txBody>
          <a:bodyPr wrap="square" rtlCol="0">
            <a:spAutoFit/>
          </a:bodyPr>
          <a:lstStyle/>
          <a:p>
            <a:r>
              <a:rPr lang="en-US" sz="2000" dirty="0" smtClean="0"/>
              <a:t>NULL</a:t>
            </a:r>
            <a:endParaRPr lang="en-US" sz="2000" dirty="0"/>
          </a:p>
        </p:txBody>
      </p:sp>
      <p:sp>
        <p:nvSpPr>
          <p:cNvPr id="26" name="TextBox 25"/>
          <p:cNvSpPr txBox="1"/>
          <p:nvPr/>
        </p:nvSpPr>
        <p:spPr>
          <a:xfrm>
            <a:off x="10134600" y="4572000"/>
            <a:ext cx="838200" cy="400110"/>
          </a:xfrm>
          <a:prstGeom prst="rect">
            <a:avLst/>
          </a:prstGeom>
          <a:noFill/>
        </p:spPr>
        <p:txBody>
          <a:bodyPr wrap="square" rtlCol="0">
            <a:spAutoFit/>
          </a:bodyPr>
          <a:lstStyle/>
          <a:p>
            <a:r>
              <a:rPr lang="en-US" sz="2000" dirty="0" smtClean="0"/>
              <a:t>4000</a:t>
            </a:r>
            <a:endParaRPr lang="en-US" sz="2000" dirty="0"/>
          </a:p>
        </p:txBody>
      </p:sp>
      <p:sp>
        <p:nvSpPr>
          <p:cNvPr id="27" name="TextBox 26"/>
          <p:cNvSpPr txBox="1"/>
          <p:nvPr/>
        </p:nvSpPr>
        <p:spPr>
          <a:xfrm>
            <a:off x="9525000" y="4171890"/>
            <a:ext cx="1447800" cy="400110"/>
          </a:xfrm>
          <a:prstGeom prst="rect">
            <a:avLst/>
          </a:prstGeom>
          <a:noFill/>
        </p:spPr>
        <p:txBody>
          <a:bodyPr wrap="square" rtlCol="0">
            <a:spAutoFit/>
          </a:bodyPr>
          <a:lstStyle/>
          <a:p>
            <a:r>
              <a:rPr lang="en-US" sz="2000" dirty="0" smtClean="0"/>
              <a:t>(</a:t>
            </a:r>
            <a:r>
              <a:rPr lang="en-US" sz="2000" dirty="0" err="1" smtClean="0"/>
              <a:t>newnode</a:t>
            </a:r>
            <a:r>
              <a:rPr lang="en-US" sz="2000" dirty="0" smtClean="0"/>
              <a:t>)</a:t>
            </a:r>
            <a:endParaRPr lang="en-US" sz="2000" dirty="0"/>
          </a:p>
        </p:txBody>
      </p:sp>
      <p:sp>
        <p:nvSpPr>
          <p:cNvPr id="21" name="TextBox 20"/>
          <p:cNvSpPr txBox="1"/>
          <p:nvPr/>
        </p:nvSpPr>
        <p:spPr>
          <a:xfrm>
            <a:off x="11201400" y="4476690"/>
            <a:ext cx="533400" cy="400110"/>
          </a:xfrm>
          <a:prstGeom prst="rect">
            <a:avLst/>
          </a:prstGeom>
          <a:noFill/>
        </p:spPr>
        <p:txBody>
          <a:bodyPr wrap="square" rtlCol="0">
            <a:spAutoFit/>
          </a:bodyPr>
          <a:lstStyle/>
          <a:p>
            <a:r>
              <a:rPr lang="en-US" sz="2000" dirty="0" smtClean="0"/>
              <a:t>5</a:t>
            </a:r>
            <a:endParaRPr lang="en-US" sz="2000" dirty="0"/>
          </a:p>
        </p:txBody>
      </p:sp>
      <p:sp>
        <p:nvSpPr>
          <p:cNvPr id="23" name="TextBox 22"/>
          <p:cNvSpPr txBox="1"/>
          <p:nvPr/>
        </p:nvSpPr>
        <p:spPr>
          <a:xfrm>
            <a:off x="10972800" y="4857690"/>
            <a:ext cx="838200" cy="400110"/>
          </a:xfrm>
          <a:prstGeom prst="rect">
            <a:avLst/>
          </a:prstGeom>
          <a:noFill/>
        </p:spPr>
        <p:txBody>
          <a:bodyPr wrap="square" rtlCol="0">
            <a:spAutoFit/>
          </a:bodyPr>
          <a:lstStyle/>
          <a:p>
            <a:r>
              <a:rPr lang="en-US" sz="2000" dirty="0" smtClean="0"/>
              <a:t>NULL</a:t>
            </a:r>
            <a:endParaRPr lang="en-US" sz="2000" dirty="0"/>
          </a:p>
        </p:txBody>
      </p:sp>
      <p:sp>
        <p:nvSpPr>
          <p:cNvPr id="28" name="TextBox 27"/>
          <p:cNvSpPr txBox="1"/>
          <p:nvPr/>
        </p:nvSpPr>
        <p:spPr>
          <a:xfrm>
            <a:off x="10972800" y="4876800"/>
            <a:ext cx="838200" cy="400110"/>
          </a:xfrm>
          <a:prstGeom prst="rect">
            <a:avLst/>
          </a:prstGeom>
          <a:noFill/>
        </p:spPr>
        <p:txBody>
          <a:bodyPr wrap="square" rtlCol="0">
            <a:spAutoFit/>
          </a:bodyPr>
          <a:lstStyle/>
          <a:p>
            <a:r>
              <a:rPr lang="en-US" sz="2000" dirty="0" smtClean="0"/>
              <a:t>3000</a:t>
            </a:r>
            <a:endParaRPr lang="en-US" sz="2000" dirty="0"/>
          </a:p>
        </p:txBody>
      </p:sp>
    </p:spTree>
    <p:extLst>
      <p:ext uri="{BB962C8B-B14F-4D97-AF65-F5344CB8AC3E}">
        <p14:creationId xmlns="" xmlns:p14="http://schemas.microsoft.com/office/powerpoint/2010/main" val="101622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grpSp>
        <p:nvGrpSpPr>
          <p:cNvPr id="2" name="Group 17"/>
          <p:cNvGrpSpPr/>
          <p:nvPr/>
        </p:nvGrpSpPr>
        <p:grpSpPr>
          <a:xfrm>
            <a:off x="4978400" y="4030615"/>
            <a:ext cx="1422400" cy="2707269"/>
            <a:chOff x="3733800" y="3063081"/>
            <a:chExt cx="1066800" cy="2057400"/>
          </a:xfrm>
        </p:grpSpPr>
        <p:sp>
          <p:nvSpPr>
            <p:cNvPr id="11" name="Rectangle 10"/>
            <p:cNvSpPr/>
            <p:nvPr/>
          </p:nvSpPr>
          <p:spPr>
            <a:xfrm>
              <a:off x="3810000" y="3139281"/>
              <a:ext cx="914400" cy="1981200"/>
            </a:xfrm>
            <a:prstGeom prst="rect">
              <a:avLst/>
            </a:prstGeom>
            <a:ln w="57150">
              <a:solidFill>
                <a:srgbClr val="C0000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Isosceles Triangle 16"/>
            <p:cNvSpPr/>
            <p:nvPr/>
          </p:nvSpPr>
          <p:spPr>
            <a:xfrm rot="10800000">
              <a:off x="3733800" y="3063081"/>
              <a:ext cx="1066800" cy="609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1320800" y="822001"/>
            <a:ext cx="3657600" cy="615553"/>
          </a:xfrm>
          <a:prstGeom prst="rect">
            <a:avLst/>
          </a:prstGeom>
        </p:spPr>
        <p:txBody>
          <a:bodyPr wrap="square" lIns="121917" tIns="60958" rIns="121917" bIns="60958">
            <a:spAutoFit/>
          </a:bodyPr>
          <a:lstStyle/>
          <a:p>
            <a:r>
              <a:rPr lang="en-US" sz="3200" dirty="0" smtClean="0">
                <a:solidFill>
                  <a:srgbClr val="002060"/>
                </a:solidFill>
                <a:effectLst>
                  <a:glow rad="63500">
                    <a:schemeClr val="accent5">
                      <a:satMod val="175000"/>
                      <a:alpha val="40000"/>
                    </a:schemeClr>
                  </a:glow>
                </a:effectLst>
              </a:rPr>
              <a:t>Push and Pop</a:t>
            </a:r>
            <a:endParaRPr lang="en-US" sz="3200" dirty="0"/>
          </a:p>
        </p:txBody>
      </p:sp>
      <p:sp>
        <p:nvSpPr>
          <p:cNvPr id="6" name="Rectangle 5"/>
          <p:cNvSpPr/>
          <p:nvPr/>
        </p:nvSpPr>
        <p:spPr>
          <a:xfrm>
            <a:off x="1320800" y="5233848"/>
            <a:ext cx="3657600" cy="615553"/>
          </a:xfrm>
          <a:prstGeom prst="rect">
            <a:avLst/>
          </a:prstGeom>
        </p:spPr>
        <p:txBody>
          <a:bodyPr wrap="square" lIns="121917" tIns="60958" rIns="121917" bIns="60958">
            <a:spAutoFit/>
          </a:bodyPr>
          <a:lstStyle/>
          <a:p>
            <a:r>
              <a:rPr lang="en-US" sz="3200" dirty="0" smtClean="0">
                <a:solidFill>
                  <a:srgbClr val="002060"/>
                </a:solidFill>
                <a:effectLst>
                  <a:glow rad="63500">
                    <a:schemeClr val="accent5">
                      <a:satMod val="175000"/>
                      <a:alpha val="40000"/>
                    </a:schemeClr>
                  </a:glow>
                </a:effectLst>
              </a:rPr>
              <a:t>Push and Pop</a:t>
            </a:r>
            <a:endParaRPr lang="en-US" sz="3200" dirty="0"/>
          </a:p>
        </p:txBody>
      </p:sp>
      <p:cxnSp>
        <p:nvCxnSpPr>
          <p:cNvPr id="8" name="Straight Connector 7"/>
          <p:cNvCxnSpPr/>
          <p:nvPr/>
        </p:nvCxnSpPr>
        <p:spPr>
          <a:xfrm>
            <a:off x="1320800" y="1423616"/>
            <a:ext cx="2336800" cy="2089"/>
          </a:xfrm>
          <a:prstGeom prst="line">
            <a:avLst/>
          </a:prstGeom>
        </p:spPr>
        <p:style>
          <a:lnRef idx="2">
            <a:schemeClr val="dk1"/>
          </a:lnRef>
          <a:fillRef idx="0">
            <a:schemeClr val="dk1"/>
          </a:fillRef>
          <a:effectRef idx="1">
            <a:schemeClr val="dk1"/>
          </a:effectRef>
          <a:fontRef idx="minor">
            <a:schemeClr val="tx1"/>
          </a:fontRef>
        </p:style>
      </p:cxnSp>
      <p:pic>
        <p:nvPicPr>
          <p:cNvPr id="12" name="Picture 2" descr="Image result for arrow marks png"/>
          <p:cNvPicPr>
            <a:picLocks noChangeAspect="1" noChangeArrowheads="1"/>
          </p:cNvPicPr>
          <p:nvPr/>
        </p:nvPicPr>
        <p:blipFill>
          <a:blip r:embed="rId3" cstate="print"/>
          <a:srcRect/>
          <a:stretch>
            <a:fillRect/>
          </a:stretch>
        </p:blipFill>
        <p:spPr bwMode="auto">
          <a:xfrm rot="6322246" flipH="1">
            <a:off x="4361322" y="2479833"/>
            <a:ext cx="784341" cy="1422400"/>
          </a:xfrm>
          <a:prstGeom prst="rect">
            <a:avLst/>
          </a:prstGeom>
          <a:noFill/>
        </p:spPr>
      </p:pic>
      <p:pic>
        <p:nvPicPr>
          <p:cNvPr id="13" name="Picture 2" descr="Image result for arrow marks png"/>
          <p:cNvPicPr>
            <a:picLocks noChangeAspect="1" noChangeArrowheads="1"/>
          </p:cNvPicPr>
          <p:nvPr/>
        </p:nvPicPr>
        <p:blipFill>
          <a:blip r:embed="rId3" cstate="print"/>
          <a:srcRect/>
          <a:stretch>
            <a:fillRect/>
          </a:stretch>
        </p:blipFill>
        <p:spPr bwMode="auto">
          <a:xfrm rot="1952169" flipH="1">
            <a:off x="6301911" y="2627340"/>
            <a:ext cx="794751" cy="1403769"/>
          </a:xfrm>
          <a:prstGeom prst="rect">
            <a:avLst/>
          </a:prstGeom>
          <a:noFill/>
        </p:spPr>
      </p:pic>
      <p:sp>
        <p:nvSpPr>
          <p:cNvPr id="14" name="Rectangle 13"/>
          <p:cNvSpPr/>
          <p:nvPr/>
        </p:nvSpPr>
        <p:spPr>
          <a:xfrm>
            <a:off x="2641600" y="2927653"/>
            <a:ext cx="1016000" cy="601616"/>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r>
              <a:rPr lang="en-US" sz="3200" b="1" dirty="0" smtClean="0"/>
              <a:t>1</a:t>
            </a:r>
            <a:endParaRPr lang="en-US" b="1" dirty="0"/>
          </a:p>
        </p:txBody>
      </p:sp>
      <p:sp>
        <p:nvSpPr>
          <p:cNvPr id="15" name="Rectangle 14"/>
          <p:cNvSpPr/>
          <p:nvPr/>
        </p:nvSpPr>
        <p:spPr>
          <a:xfrm>
            <a:off x="2641600" y="2225768"/>
            <a:ext cx="1016000" cy="601616"/>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r>
              <a:rPr lang="en-US" sz="3200" b="1" dirty="0" smtClean="0">
                <a:solidFill>
                  <a:prstClr val="white"/>
                </a:solidFill>
              </a:rPr>
              <a:t>2</a:t>
            </a:r>
            <a:endParaRPr lang="en-US" dirty="0"/>
          </a:p>
        </p:txBody>
      </p:sp>
      <p:sp>
        <p:nvSpPr>
          <p:cNvPr id="16" name="Rectangle 15"/>
          <p:cNvSpPr/>
          <p:nvPr/>
        </p:nvSpPr>
        <p:spPr>
          <a:xfrm>
            <a:off x="2641600" y="1523883"/>
            <a:ext cx="1016000" cy="601616"/>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r>
              <a:rPr lang="en-US" sz="3200" b="1" dirty="0" smtClean="0">
                <a:solidFill>
                  <a:prstClr val="white"/>
                </a:solidFill>
              </a:rPr>
              <a:t>3</a:t>
            </a:r>
            <a:endParaRPr lang="en-US" dirty="0"/>
          </a:p>
        </p:txBody>
      </p:sp>
      <p:sp>
        <p:nvSpPr>
          <p:cNvPr id="19" name="Rectangle 18"/>
          <p:cNvSpPr/>
          <p:nvPr/>
        </p:nvSpPr>
        <p:spPr>
          <a:xfrm>
            <a:off x="2641600" y="1523883"/>
            <a:ext cx="1016000" cy="601616"/>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r>
              <a:rPr lang="en-US" sz="3200" b="1" dirty="0" smtClean="0"/>
              <a:t>1</a:t>
            </a:r>
            <a:endParaRPr lang="en-US" b="1" dirty="0"/>
          </a:p>
        </p:txBody>
      </p:sp>
      <p:sp>
        <p:nvSpPr>
          <p:cNvPr id="20" name="Rectangle 19"/>
          <p:cNvSpPr/>
          <p:nvPr/>
        </p:nvSpPr>
        <p:spPr>
          <a:xfrm>
            <a:off x="2641600" y="2225768"/>
            <a:ext cx="1016000" cy="601616"/>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r>
              <a:rPr lang="en-US" sz="3200" b="1" dirty="0" smtClean="0">
                <a:solidFill>
                  <a:prstClr val="white"/>
                </a:solidFill>
              </a:rPr>
              <a:t>2</a:t>
            </a:r>
            <a:endParaRPr lang="en-US" dirty="0"/>
          </a:p>
        </p:txBody>
      </p:sp>
      <p:sp>
        <p:nvSpPr>
          <p:cNvPr id="21" name="Rectangle 20"/>
          <p:cNvSpPr/>
          <p:nvPr/>
        </p:nvSpPr>
        <p:spPr>
          <a:xfrm>
            <a:off x="2641600" y="2927653"/>
            <a:ext cx="1016000" cy="601616"/>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r>
              <a:rPr lang="en-US" sz="3200" b="1" dirty="0" smtClean="0">
                <a:solidFill>
                  <a:prstClr val="white"/>
                </a:solidFill>
              </a:rPr>
              <a:t>3</a:t>
            </a:r>
            <a:endParaRPr lang="en-US" dirty="0"/>
          </a:p>
        </p:txBody>
      </p:sp>
      <p:sp>
        <p:nvSpPr>
          <p:cNvPr id="22" name="Rectangle 21"/>
          <p:cNvSpPr/>
          <p:nvPr/>
        </p:nvSpPr>
        <p:spPr>
          <a:xfrm>
            <a:off x="4030142" y="3322857"/>
            <a:ext cx="1049860" cy="615553"/>
          </a:xfrm>
          <a:prstGeom prst="rect">
            <a:avLst/>
          </a:prstGeom>
        </p:spPr>
        <p:txBody>
          <a:bodyPr wrap="none" lIns="121917" tIns="60958" rIns="121917" bIns="60958">
            <a:spAutoFit/>
          </a:bodyPr>
          <a:lstStyle/>
          <a:p>
            <a:r>
              <a:rPr lang="en-US" sz="3200" dirty="0" smtClean="0">
                <a:solidFill>
                  <a:srgbClr val="002060"/>
                </a:solidFill>
                <a:effectLst>
                  <a:glow rad="63500">
                    <a:srgbClr val="4BACC6">
                      <a:satMod val="175000"/>
                      <a:alpha val="40000"/>
                    </a:srgbClr>
                  </a:glow>
                </a:effectLst>
              </a:rPr>
              <a:t>Push</a:t>
            </a:r>
            <a:endParaRPr lang="en-US" dirty="0"/>
          </a:p>
        </p:txBody>
      </p:sp>
      <p:sp>
        <p:nvSpPr>
          <p:cNvPr id="23" name="Rectangle 22"/>
          <p:cNvSpPr/>
          <p:nvPr/>
        </p:nvSpPr>
        <p:spPr>
          <a:xfrm>
            <a:off x="6299202" y="3322857"/>
            <a:ext cx="881353" cy="615553"/>
          </a:xfrm>
          <a:prstGeom prst="rect">
            <a:avLst/>
          </a:prstGeom>
        </p:spPr>
        <p:txBody>
          <a:bodyPr wrap="none" lIns="121917" tIns="60958" rIns="121917" bIns="60958">
            <a:spAutoFit/>
          </a:bodyPr>
          <a:lstStyle/>
          <a:p>
            <a:r>
              <a:rPr lang="en-US" sz="3200" dirty="0" smtClean="0">
                <a:solidFill>
                  <a:srgbClr val="002060"/>
                </a:solidFill>
                <a:effectLst>
                  <a:glow rad="63500">
                    <a:srgbClr val="4BACC6">
                      <a:satMod val="175000"/>
                      <a:alpha val="40000"/>
                    </a:srgbClr>
                  </a:glow>
                </a:effectLst>
              </a:rPr>
              <a:t>Pop</a:t>
            </a:r>
            <a:endParaRPr lang="en-US" dirty="0"/>
          </a:p>
        </p:txBody>
      </p:sp>
      <p:sp>
        <p:nvSpPr>
          <p:cNvPr id="24" name="Rectangle 23"/>
          <p:cNvSpPr/>
          <p:nvPr/>
        </p:nvSpPr>
        <p:spPr>
          <a:xfrm>
            <a:off x="8432800" y="5033307"/>
            <a:ext cx="1828800" cy="701885"/>
          </a:xfrm>
          <a:prstGeom prst="rect">
            <a:avLst/>
          </a:prstGeom>
          <a:ln>
            <a:solidFill>
              <a:schemeClr val="tx2"/>
            </a:solidFill>
          </a:ln>
          <a:effectLst>
            <a:glow rad="101600">
              <a:schemeClr val="accent5">
                <a:satMod val="175000"/>
                <a:alpha val="40000"/>
              </a:schemeClr>
            </a:glow>
          </a:effectLst>
        </p:spPr>
        <p:style>
          <a:lnRef idx="2">
            <a:schemeClr val="accent6"/>
          </a:lnRef>
          <a:fillRef idx="1">
            <a:schemeClr val="lt1"/>
          </a:fillRef>
          <a:effectRef idx="0">
            <a:schemeClr val="accent6"/>
          </a:effectRef>
          <a:fontRef idx="minor">
            <a:schemeClr val="dk1"/>
          </a:fontRef>
        </p:style>
        <p:txBody>
          <a:bodyPr lIns="121917" tIns="60958" rIns="121917" bIns="60958" rtlCol="0" anchor="ctr"/>
          <a:lstStyle/>
          <a:p>
            <a:pPr lvl="0"/>
            <a:r>
              <a:rPr lang="en-US" sz="3200" dirty="0" smtClean="0">
                <a:solidFill>
                  <a:srgbClr val="002060"/>
                </a:solidFill>
                <a:effectLst>
                  <a:glow rad="63500">
                    <a:srgbClr val="4BACC6">
                      <a:satMod val="175000"/>
                      <a:alpha val="40000"/>
                    </a:srgbClr>
                  </a:glow>
                </a:effectLst>
              </a:rPr>
              <a:t>TOP=</a:t>
            </a:r>
            <a:endParaRPr lang="en-US" dirty="0">
              <a:solidFill>
                <a:prstClr val="black"/>
              </a:solidFill>
            </a:endParaRPr>
          </a:p>
        </p:txBody>
      </p:sp>
      <p:cxnSp>
        <p:nvCxnSpPr>
          <p:cNvPr id="27" name="Straight Connector 26"/>
          <p:cNvCxnSpPr/>
          <p:nvPr/>
        </p:nvCxnSpPr>
        <p:spPr>
          <a:xfrm rot="5400000">
            <a:off x="6861320" y="5883499"/>
            <a:ext cx="500301" cy="1059"/>
          </a:xfrm>
          <a:prstGeom prst="line">
            <a:avLst/>
          </a:prstGeom>
          <a:ln w="28575">
            <a:solidFill>
              <a:srgbClr val="0070C0"/>
            </a:solidFill>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flipV="1">
            <a:off x="6399741" y="6134180"/>
            <a:ext cx="711200" cy="2089"/>
          </a:xfrm>
          <a:prstGeom prst="straightConnector1">
            <a:avLst/>
          </a:prstGeom>
          <a:ln w="28575">
            <a:solidFill>
              <a:srgbClr val="0070C0"/>
            </a:solidFill>
            <a:tailEnd type="arrow"/>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0800000" flipV="1">
            <a:off x="6399741" y="6735796"/>
            <a:ext cx="711200" cy="2089"/>
          </a:xfrm>
          <a:prstGeom prst="straightConnector1">
            <a:avLst/>
          </a:prstGeom>
          <a:ln w="28575">
            <a:solidFill>
              <a:srgbClr val="0070C0"/>
            </a:solidFill>
            <a:tailEnd type="arrow"/>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6811185" y="6434979"/>
            <a:ext cx="600571" cy="1059"/>
          </a:xfrm>
          <a:prstGeom prst="line">
            <a:avLst/>
          </a:prstGeom>
          <a:ln w="28575">
            <a:solidFill>
              <a:srgbClr val="0070C0"/>
            </a:solidFill>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0800000">
            <a:off x="7112005" y="5633878"/>
            <a:ext cx="1320799" cy="1045"/>
          </a:xfrm>
          <a:prstGeom prst="line">
            <a:avLst/>
          </a:prstGeom>
          <a:ln w="28575">
            <a:solidFill>
              <a:srgbClr val="0070C0"/>
            </a:solidFill>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0800000" flipV="1">
            <a:off x="6400800" y="5032264"/>
            <a:ext cx="711200" cy="2089"/>
          </a:xfrm>
          <a:prstGeom prst="straightConnector1">
            <a:avLst/>
          </a:prstGeom>
          <a:ln w="28575">
            <a:solidFill>
              <a:srgbClr val="0070C0"/>
            </a:solidFill>
            <a:tailEnd type="arrow"/>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0800000" flipV="1">
            <a:off x="6400800" y="5633880"/>
            <a:ext cx="711200" cy="2089"/>
          </a:xfrm>
          <a:prstGeom prst="straightConnector1">
            <a:avLst/>
          </a:prstGeom>
          <a:ln w="28575">
            <a:solidFill>
              <a:srgbClr val="0070C0"/>
            </a:solidFill>
            <a:tailEnd type="arrow"/>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6812244" y="5333064"/>
            <a:ext cx="600571" cy="1059"/>
          </a:xfrm>
          <a:prstGeom prst="line">
            <a:avLst/>
          </a:prstGeom>
          <a:ln w="28575">
            <a:solidFill>
              <a:srgbClr val="0070C0"/>
            </a:solidFill>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9550400" y="5133576"/>
            <a:ext cx="609600" cy="501347"/>
          </a:xfrm>
          <a:prstGeom prst="rect">
            <a:avLst/>
          </a:prstGeom>
          <a:ln>
            <a:noFill/>
          </a:ln>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lIns="121917" tIns="60958" rIns="121917" bIns="60958" rtlCol="0" anchor="ctr"/>
          <a:lstStyle/>
          <a:p>
            <a:pPr algn="ctr"/>
            <a:r>
              <a:rPr lang="en-US" sz="3200" b="1" dirty="0" smtClean="0">
                <a:solidFill>
                  <a:srgbClr val="FF0000"/>
                </a:solidFill>
                <a:effectLst>
                  <a:glow rad="139700">
                    <a:schemeClr val="accent6">
                      <a:satMod val="175000"/>
                      <a:alpha val="40000"/>
                    </a:schemeClr>
                  </a:glow>
                </a:effectLst>
              </a:rPr>
              <a:t>-1</a:t>
            </a:r>
            <a:endParaRPr lang="en-US" b="1" dirty="0">
              <a:solidFill>
                <a:srgbClr val="FF0000"/>
              </a:solidFill>
              <a:effectLst>
                <a:glow rad="139700">
                  <a:schemeClr val="accent6">
                    <a:satMod val="175000"/>
                    <a:alpha val="40000"/>
                  </a:schemeClr>
                </a:glow>
              </a:effectLst>
            </a:endParaRPr>
          </a:p>
        </p:txBody>
      </p:sp>
      <p:sp>
        <p:nvSpPr>
          <p:cNvPr id="35" name="Rectangle 34"/>
          <p:cNvSpPr/>
          <p:nvPr/>
        </p:nvSpPr>
        <p:spPr>
          <a:xfrm>
            <a:off x="9550400" y="5133576"/>
            <a:ext cx="609600" cy="501347"/>
          </a:xfrm>
          <a:prstGeom prst="rect">
            <a:avLst/>
          </a:prstGeom>
          <a:ln>
            <a:noFill/>
          </a:ln>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lIns="121917" tIns="60958" rIns="121917" bIns="60958" rtlCol="0" anchor="ctr"/>
          <a:lstStyle/>
          <a:p>
            <a:pPr algn="ctr"/>
            <a:r>
              <a:rPr lang="en-US" sz="3200" b="1" dirty="0" smtClean="0">
                <a:solidFill>
                  <a:srgbClr val="FF0000"/>
                </a:solidFill>
                <a:effectLst>
                  <a:glow rad="139700">
                    <a:schemeClr val="accent6">
                      <a:satMod val="175000"/>
                      <a:alpha val="40000"/>
                    </a:schemeClr>
                  </a:glow>
                </a:effectLst>
              </a:rPr>
              <a:t>0</a:t>
            </a:r>
            <a:endParaRPr lang="en-US" b="1" dirty="0">
              <a:solidFill>
                <a:srgbClr val="FF0000"/>
              </a:solidFill>
              <a:effectLst>
                <a:glow rad="139700">
                  <a:schemeClr val="accent6">
                    <a:satMod val="175000"/>
                    <a:alpha val="40000"/>
                  </a:schemeClr>
                </a:glow>
              </a:effectLst>
            </a:endParaRPr>
          </a:p>
        </p:txBody>
      </p:sp>
      <p:sp>
        <p:nvSpPr>
          <p:cNvPr id="36" name="Rectangle 35"/>
          <p:cNvSpPr/>
          <p:nvPr/>
        </p:nvSpPr>
        <p:spPr>
          <a:xfrm>
            <a:off x="9550400" y="5133576"/>
            <a:ext cx="609600" cy="501347"/>
          </a:xfrm>
          <a:prstGeom prst="rect">
            <a:avLst/>
          </a:prstGeom>
          <a:ln>
            <a:noFill/>
          </a:ln>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lIns="121917" tIns="60958" rIns="121917" bIns="60958" rtlCol="0" anchor="ctr"/>
          <a:lstStyle/>
          <a:p>
            <a:pPr algn="ctr"/>
            <a:r>
              <a:rPr lang="en-US" sz="3200" b="1" dirty="0" smtClean="0">
                <a:solidFill>
                  <a:srgbClr val="FF0000"/>
                </a:solidFill>
                <a:effectLst>
                  <a:glow rad="139700">
                    <a:schemeClr val="accent6">
                      <a:satMod val="175000"/>
                      <a:alpha val="40000"/>
                    </a:schemeClr>
                  </a:glow>
                </a:effectLst>
              </a:rPr>
              <a:t>1</a:t>
            </a:r>
            <a:endParaRPr lang="en-US" b="1" dirty="0">
              <a:solidFill>
                <a:srgbClr val="FF0000"/>
              </a:solidFill>
              <a:effectLst>
                <a:glow rad="139700">
                  <a:schemeClr val="accent6">
                    <a:satMod val="175000"/>
                    <a:alpha val="40000"/>
                  </a:schemeClr>
                </a:glow>
              </a:effectLst>
            </a:endParaRPr>
          </a:p>
        </p:txBody>
      </p:sp>
      <p:sp>
        <p:nvSpPr>
          <p:cNvPr id="37" name="Rectangle 36"/>
          <p:cNvSpPr/>
          <p:nvPr/>
        </p:nvSpPr>
        <p:spPr>
          <a:xfrm>
            <a:off x="9550400" y="5133576"/>
            <a:ext cx="609600" cy="501347"/>
          </a:xfrm>
          <a:prstGeom prst="rect">
            <a:avLst/>
          </a:prstGeom>
          <a:ln>
            <a:noFill/>
          </a:ln>
          <a:effectLst>
            <a:glow rad="101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lIns="121917" tIns="60958" rIns="121917" bIns="60958" rtlCol="0" anchor="ctr"/>
          <a:lstStyle/>
          <a:p>
            <a:pPr algn="ctr"/>
            <a:r>
              <a:rPr lang="en-US" sz="3200" b="1" dirty="0" smtClean="0">
                <a:solidFill>
                  <a:srgbClr val="FF0000"/>
                </a:solidFill>
                <a:effectLst>
                  <a:glow rad="139700">
                    <a:schemeClr val="accent6">
                      <a:satMod val="175000"/>
                      <a:alpha val="40000"/>
                    </a:schemeClr>
                  </a:glow>
                </a:effectLst>
              </a:rPr>
              <a:t>2</a:t>
            </a:r>
            <a:endParaRPr lang="en-US" b="1" dirty="0">
              <a:solidFill>
                <a:srgbClr val="FF0000"/>
              </a:solidFill>
              <a:effectLst>
                <a:glow rad="139700">
                  <a:schemeClr val="accent6">
                    <a:satMod val="175000"/>
                    <a:alpha val="40000"/>
                  </a:schemeClr>
                </a:glow>
              </a:effectLst>
            </a:endParaRPr>
          </a:p>
        </p:txBody>
      </p:sp>
      <p:sp>
        <p:nvSpPr>
          <p:cNvPr id="38" name="Rectangle 37"/>
          <p:cNvSpPr/>
          <p:nvPr/>
        </p:nvSpPr>
        <p:spPr>
          <a:xfrm>
            <a:off x="1320800" y="4425818"/>
            <a:ext cx="3454400" cy="615553"/>
          </a:xfrm>
          <a:prstGeom prst="rect">
            <a:avLst/>
          </a:prstGeom>
        </p:spPr>
        <p:txBody>
          <a:bodyPr wrap="square" lIns="121917" tIns="60958" rIns="121917" bIns="60958">
            <a:spAutoFit/>
          </a:bodyPr>
          <a:lstStyle/>
          <a:p>
            <a:r>
              <a:rPr lang="en-US" sz="3200" dirty="0" smtClean="0">
                <a:solidFill>
                  <a:srgbClr val="002060"/>
                </a:solidFill>
                <a:effectLst>
                  <a:glow rad="63500">
                    <a:schemeClr val="accent5">
                      <a:satMod val="175000"/>
                      <a:alpha val="40000"/>
                    </a:schemeClr>
                  </a:glow>
                </a:effectLst>
              </a:rPr>
              <a:t>Top Of the Stack</a:t>
            </a:r>
            <a:endParaRPr lang="en-US" sz="3200" dirty="0"/>
          </a:p>
        </p:txBody>
      </p:sp>
      <p:sp>
        <p:nvSpPr>
          <p:cNvPr id="43" name="Rectangle 42"/>
          <p:cNvSpPr/>
          <p:nvPr/>
        </p:nvSpPr>
        <p:spPr>
          <a:xfrm>
            <a:off x="1320800" y="4431694"/>
            <a:ext cx="5080000" cy="615553"/>
          </a:xfrm>
          <a:prstGeom prst="rect">
            <a:avLst/>
          </a:prstGeom>
        </p:spPr>
        <p:txBody>
          <a:bodyPr wrap="square" lIns="121917" tIns="60958" rIns="121917" bIns="60958">
            <a:spAutoFit/>
          </a:bodyPr>
          <a:lstStyle/>
          <a:p>
            <a:r>
              <a:rPr lang="en-US" sz="3200" dirty="0" smtClean="0">
                <a:solidFill>
                  <a:srgbClr val="002060"/>
                </a:solidFill>
                <a:effectLst>
                  <a:glow rad="63500">
                    <a:schemeClr val="accent5">
                      <a:satMod val="175000"/>
                      <a:alpha val="40000"/>
                    </a:schemeClr>
                  </a:glow>
                </a:effectLst>
              </a:rPr>
              <a:t>Top Of the Stack = -1</a:t>
            </a:r>
            <a:endParaRPr lang="en-US" sz="3200" dirty="0"/>
          </a:p>
        </p:txBody>
      </p:sp>
      <p:sp>
        <p:nvSpPr>
          <p:cNvPr id="44" name="Rectangle 43"/>
          <p:cNvSpPr/>
          <p:nvPr/>
        </p:nvSpPr>
        <p:spPr>
          <a:xfrm>
            <a:off x="0" y="4927165"/>
            <a:ext cx="5080000" cy="615553"/>
          </a:xfrm>
          <a:prstGeom prst="rect">
            <a:avLst/>
          </a:prstGeom>
        </p:spPr>
        <p:txBody>
          <a:bodyPr wrap="square" lIns="121917" tIns="60958" rIns="121917" bIns="60958">
            <a:spAutoFit/>
          </a:bodyPr>
          <a:lstStyle/>
          <a:p>
            <a:r>
              <a:rPr lang="en-US" sz="3200" dirty="0" smtClean="0">
                <a:solidFill>
                  <a:srgbClr val="002060"/>
                </a:solidFill>
                <a:effectLst>
                  <a:glow rad="63500">
                    <a:schemeClr val="accent5">
                      <a:satMod val="175000"/>
                      <a:alpha val="40000"/>
                    </a:schemeClr>
                  </a:glow>
                </a:effectLst>
              </a:rPr>
              <a:t>Means, the Stack is empty.</a:t>
            </a:r>
            <a:endParaRPr lang="en-US" sz="3200" dirty="0"/>
          </a:p>
        </p:txBody>
      </p:sp>
      <p:sp>
        <p:nvSpPr>
          <p:cNvPr id="46" name="Rectangle 45"/>
          <p:cNvSpPr/>
          <p:nvPr/>
        </p:nvSpPr>
        <p:spPr>
          <a:xfrm>
            <a:off x="0" y="4425818"/>
            <a:ext cx="1460229" cy="615553"/>
          </a:xfrm>
          <a:prstGeom prst="rect">
            <a:avLst/>
          </a:prstGeom>
        </p:spPr>
        <p:txBody>
          <a:bodyPr wrap="none" lIns="121917" tIns="60958" rIns="121917" bIns="60958">
            <a:spAutoFit/>
          </a:bodyPr>
          <a:lstStyle/>
          <a:p>
            <a:r>
              <a:rPr lang="en-US" sz="3200" dirty="0" smtClean="0">
                <a:solidFill>
                  <a:srgbClr val="002060"/>
                </a:solidFill>
                <a:effectLst>
                  <a:glow rad="63500">
                    <a:srgbClr val="4BACC6">
                      <a:satMod val="175000"/>
                      <a:alpha val="40000"/>
                    </a:srgbClr>
                  </a:glow>
                </a:effectLst>
              </a:rPr>
              <a:t>Initially</a:t>
            </a:r>
            <a:endParaRPr lang="en-US" dirty="0"/>
          </a:p>
        </p:txBody>
      </p:sp>
      <p:pic>
        <p:nvPicPr>
          <p:cNvPr id="45" name="Picture 4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0 -3.27849E-6 L 0.50833 0.00061 " pathEditMode="relative" rAng="0" ptsTypes="AA">
                                      <p:cBhvr>
                                        <p:cTn id="6" dur="2000" fill="hold"/>
                                        <p:tgtEl>
                                          <p:spTgt spid="38"/>
                                        </p:tgtEl>
                                        <p:attrNameLst>
                                          <p:attrName>ppt_x</p:attrName>
                                          <p:attrName>ppt_y</p:attrName>
                                        </p:attrNameLst>
                                      </p:cBhvr>
                                      <p:rCtr x="254" y="0"/>
                                    </p:animMotion>
                                  </p:childTnLst>
                                </p:cTn>
                              </p:par>
                              <p:par>
                                <p:cTn id="7" presetID="22" presetClass="entr" presetSubtype="1" fill="hold" grpId="0" nodeType="withEffect">
                                  <p:stCondLst>
                                    <p:cond delay="1000"/>
                                  </p:stCondLst>
                                  <p:childTnLst>
                                    <p:set>
                                      <p:cBhvr>
                                        <p:cTn id="8" dur="1" fill="hold">
                                          <p:stCondLst>
                                            <p:cond delay="0"/>
                                          </p:stCondLst>
                                        </p:cTn>
                                        <p:tgtEl>
                                          <p:spTgt spid="24"/>
                                        </p:tgtEl>
                                        <p:attrNameLst>
                                          <p:attrName>style.visibility</p:attrName>
                                        </p:attrNameLst>
                                      </p:cBhvr>
                                      <p:to>
                                        <p:strVal val="visible"/>
                                      </p:to>
                                    </p:set>
                                    <p:animEffect transition="in" filter="wipe(up)">
                                      <p:cBhvr>
                                        <p:cTn id="9" dur="500"/>
                                        <p:tgtEl>
                                          <p:spTgt spid="24"/>
                                        </p:tgtEl>
                                      </p:cBhvr>
                                    </p:animEffect>
                                  </p:childTnLst>
                                </p:cTn>
                              </p:par>
                            </p:childTnLst>
                          </p:cTn>
                        </p:par>
                        <p:par>
                          <p:cTn id="10" fill="hold">
                            <p:stCondLst>
                              <p:cond delay="2000"/>
                            </p:stCondLst>
                            <p:childTnLst>
                              <p:par>
                                <p:cTn id="11" presetID="64" presetClass="path" presetSubtype="0" accel="50000" decel="50000" fill="hold" grpId="0" nodeType="afterEffect">
                                  <p:stCondLst>
                                    <p:cond delay="0"/>
                                  </p:stCondLst>
                                  <p:childTnLst>
                                    <p:animMotion origin="layout" path="M 2.77556E-17 -4.49116E-6 L 2.77556E-17 -0.64351 " pathEditMode="relative" rAng="0" ptsTypes="AA">
                                      <p:cBhvr>
                                        <p:cTn id="12" dur="2000" fill="hold"/>
                                        <p:tgtEl>
                                          <p:spTgt spid="6"/>
                                        </p:tgtEl>
                                        <p:attrNameLst>
                                          <p:attrName>ppt_x</p:attrName>
                                          <p:attrName>ppt_y</p:attrName>
                                        </p:attrNameLst>
                                      </p:cBhvr>
                                      <p:rCtr x="0" y="-322"/>
                                    </p:animMotion>
                                  </p:childTnLst>
                                </p:cTn>
                              </p:par>
                            </p:childTnLst>
                          </p:cTn>
                        </p:par>
                        <p:par>
                          <p:cTn id="13" fill="hold">
                            <p:stCondLst>
                              <p:cond delay="4000"/>
                            </p:stCondLst>
                            <p:childTnLst>
                              <p:par>
                                <p:cTn id="14" presetID="10" presetClass="exit" presetSubtype="0" fill="hold" grpId="1" nodeType="afterEffect">
                                  <p:stCondLst>
                                    <p:cond delay="0"/>
                                  </p:stCondLst>
                                  <p:childTnLst>
                                    <p:animEffect transition="out" filter="fade">
                                      <p:cBhvr>
                                        <p:cTn id="15" dur="2000"/>
                                        <p:tgtEl>
                                          <p:spTgt spid="6"/>
                                        </p:tgtEl>
                                      </p:cBhvr>
                                    </p:animEffect>
                                    <p:set>
                                      <p:cBhvr>
                                        <p:cTn id="16" dur="1" fill="hold">
                                          <p:stCondLst>
                                            <p:cond delay="1999"/>
                                          </p:stCondLst>
                                        </p:cTn>
                                        <p:tgtEl>
                                          <p:spTgt spid="6"/>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000"/>
                                        <p:tgtEl>
                                          <p:spTgt spid="5"/>
                                        </p:tgtEl>
                                      </p:cBhvr>
                                    </p:animEffect>
                                  </p:childTnLst>
                                </p:cTn>
                              </p:par>
                            </p:childTnLst>
                          </p:cTn>
                        </p:par>
                        <p:par>
                          <p:cTn id="20" fill="hold">
                            <p:stCondLst>
                              <p:cond delay="6000"/>
                            </p:stCondLst>
                            <p:childTnLst>
                              <p:par>
                                <p:cTn id="21" presetID="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0-#ppt_w/2"/>
                                          </p:val>
                                        </p:tav>
                                        <p:tav tm="100000">
                                          <p:val>
                                            <p:strVal val="#ppt_x"/>
                                          </p:val>
                                        </p:tav>
                                      </p:tavLst>
                                    </p:anim>
                                    <p:anim calcmode="lin" valueType="num">
                                      <p:cBhvr additive="base">
                                        <p:cTn id="24" dur="1000" fill="hold"/>
                                        <p:tgtEl>
                                          <p:spTgt spid="8"/>
                                        </p:tgtEl>
                                        <p:attrNameLst>
                                          <p:attrName>ppt_y</p:attrName>
                                        </p:attrNameLst>
                                      </p:cBhvr>
                                      <p:tavLst>
                                        <p:tav tm="0">
                                          <p:val>
                                            <p:strVal val="#ppt_y"/>
                                          </p:val>
                                        </p:tav>
                                        <p:tav tm="100000">
                                          <p:val>
                                            <p:strVal val="#ppt_y"/>
                                          </p:val>
                                        </p:tav>
                                      </p:tavLst>
                                    </p:anim>
                                  </p:childTnLst>
                                </p:cTn>
                              </p:par>
                            </p:childTnLst>
                          </p:cTn>
                        </p:par>
                        <p:par>
                          <p:cTn id="25" fill="hold">
                            <p:stCondLst>
                              <p:cond delay="7000"/>
                            </p:stCondLst>
                            <p:childTnLst>
                              <p:par>
                                <p:cTn id="26" presetID="21" presetClass="entr" presetSubtype="1"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heel(1)">
                                      <p:cBhvr>
                                        <p:cTn id="28" dur="10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right)">
                                      <p:cBhvr>
                                        <p:cTn id="33" dur="500"/>
                                        <p:tgtEl>
                                          <p:spTgt spid="39"/>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up)">
                                      <p:cBhvr>
                                        <p:cTn id="37" dur="500"/>
                                        <p:tgtEl>
                                          <p:spTgt spid="27"/>
                                        </p:tgtEl>
                                      </p:cBhvr>
                                    </p:animEffect>
                                  </p:childTnLst>
                                </p:cTn>
                              </p:par>
                            </p:childTnLst>
                          </p:cTn>
                        </p:par>
                        <p:par>
                          <p:cTn id="38" fill="hold">
                            <p:stCondLst>
                              <p:cond delay="1000"/>
                            </p:stCondLst>
                            <p:childTnLst>
                              <p:par>
                                <p:cTn id="39" presetID="22" presetClass="entr" presetSubtype="1" fill="hold"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up)">
                                      <p:cBhvr>
                                        <p:cTn id="41" dur="500"/>
                                        <p:tgtEl>
                                          <p:spTgt spid="30"/>
                                        </p:tgtEl>
                                      </p:cBhvr>
                                    </p:animEffect>
                                  </p:childTnLst>
                                </p:cTn>
                              </p:par>
                            </p:childTnLst>
                          </p:cTn>
                        </p:par>
                        <p:par>
                          <p:cTn id="42" fill="hold">
                            <p:stCondLst>
                              <p:cond delay="1500"/>
                            </p:stCondLst>
                            <p:childTnLst>
                              <p:par>
                                <p:cTn id="43" presetID="22" presetClass="entr" presetSubtype="2" fill="hold"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right)">
                                      <p:cBhvr>
                                        <p:cTn id="45" dur="500"/>
                                        <p:tgtEl>
                                          <p:spTgt spid="29"/>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slide(fromBottom)">
                                      <p:cBhvr>
                                        <p:cTn id="51" dur="500"/>
                                        <p:tgtEl>
                                          <p:spTgt spid="46"/>
                                        </p:tgtEl>
                                      </p:cBhvr>
                                    </p:animEffect>
                                  </p:childTnLst>
                                </p:cTn>
                              </p:par>
                              <p:par>
                                <p:cTn id="52" presetID="12" presetClass="entr" presetSubtype="4"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slide(fromBottom)">
                                      <p:cBhvr>
                                        <p:cTn id="54" dur="500"/>
                                        <p:tgtEl>
                                          <p:spTgt spid="43"/>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slide(fromBottom)">
                                      <p:cBhvr>
                                        <p:cTn id="57" dur="5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2"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10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0" nodeType="clickEffect">
                                  <p:stCondLst>
                                    <p:cond delay="0"/>
                                  </p:stCondLst>
                                  <p:childTnLst>
                                    <p:animMotion origin="layout" path="M -3.33333E-6 -3.32115E-6 C 0.08559 0.04997 0.17136 0.10025 0.20643 0.17581 C 0.24167 0.25168 0.20955 0.40677 0.21007 0.45339 " pathEditMode="relative" rAng="0" ptsTypes="aaA">
                                      <p:cBhvr>
                                        <p:cTn id="74" dur="2000" fill="hold"/>
                                        <p:tgtEl>
                                          <p:spTgt spid="14"/>
                                        </p:tgtEl>
                                        <p:attrNameLst>
                                          <p:attrName>ppt_x</p:attrName>
                                          <p:attrName>ppt_y</p:attrName>
                                        </p:attrNameLst>
                                      </p:cBhvr>
                                      <p:rCtr x="121" y="227"/>
                                    </p:animMotion>
                                  </p:childTnLst>
                                </p:cTn>
                              </p:par>
                            </p:childTnLst>
                          </p:cTn>
                        </p:par>
                        <p:par>
                          <p:cTn id="75" fill="hold">
                            <p:stCondLst>
                              <p:cond delay="2000"/>
                            </p:stCondLst>
                            <p:childTnLst>
                              <p:par>
                                <p:cTn id="76" presetID="22" presetClass="exit" presetSubtype="8" fill="hold" nodeType="afterEffect">
                                  <p:stCondLst>
                                    <p:cond delay="0"/>
                                  </p:stCondLst>
                                  <p:childTnLst>
                                    <p:animEffect transition="out" filter="wipe(left)">
                                      <p:cBhvr>
                                        <p:cTn id="77" dur="500"/>
                                        <p:tgtEl>
                                          <p:spTgt spid="29"/>
                                        </p:tgtEl>
                                      </p:cBhvr>
                                    </p:animEffect>
                                    <p:set>
                                      <p:cBhvr>
                                        <p:cTn id="78" dur="1" fill="hold">
                                          <p:stCondLst>
                                            <p:cond delay="499"/>
                                          </p:stCondLst>
                                        </p:cTn>
                                        <p:tgtEl>
                                          <p:spTgt spid="29"/>
                                        </p:tgtEl>
                                        <p:attrNameLst>
                                          <p:attrName>style.visibility</p:attrName>
                                        </p:attrNameLst>
                                      </p:cBhvr>
                                      <p:to>
                                        <p:strVal val="hidden"/>
                                      </p:to>
                                    </p:set>
                                  </p:childTnLst>
                                </p:cTn>
                              </p:par>
                            </p:childTnLst>
                          </p:cTn>
                        </p:par>
                        <p:par>
                          <p:cTn id="79" fill="hold">
                            <p:stCondLst>
                              <p:cond delay="2500"/>
                            </p:stCondLst>
                            <p:childTnLst>
                              <p:par>
                                <p:cTn id="80" presetID="22" presetClass="exit" presetSubtype="4" fill="hold" nodeType="afterEffect">
                                  <p:stCondLst>
                                    <p:cond delay="0"/>
                                  </p:stCondLst>
                                  <p:childTnLst>
                                    <p:animEffect transition="out" filter="wipe(down)">
                                      <p:cBhvr>
                                        <p:cTn id="81" dur="500"/>
                                        <p:tgtEl>
                                          <p:spTgt spid="30"/>
                                        </p:tgtEl>
                                      </p:cBhvr>
                                    </p:animEffect>
                                    <p:set>
                                      <p:cBhvr>
                                        <p:cTn id="82" dur="1" fill="hold">
                                          <p:stCondLst>
                                            <p:cond delay="499"/>
                                          </p:stCondLst>
                                        </p:cTn>
                                        <p:tgtEl>
                                          <p:spTgt spid="30"/>
                                        </p:tgtEl>
                                        <p:attrNameLst>
                                          <p:attrName>style.visibility</p:attrName>
                                        </p:attrNameLst>
                                      </p:cBhvr>
                                      <p:to>
                                        <p:strVal val="hidden"/>
                                      </p:to>
                                    </p:set>
                                  </p:childTnLst>
                                </p:cTn>
                              </p:par>
                              <p:par>
                                <p:cTn id="83" presetID="10" presetClass="exit" presetSubtype="0" fill="hold" grpId="2" nodeType="withEffect">
                                  <p:stCondLst>
                                    <p:cond delay="0"/>
                                  </p:stCondLst>
                                  <p:childTnLst>
                                    <p:animEffect transition="out" filter="fade">
                                      <p:cBhvr>
                                        <p:cTn id="84" dur="1000"/>
                                        <p:tgtEl>
                                          <p:spTgt spid="44"/>
                                        </p:tgtEl>
                                      </p:cBhvr>
                                    </p:animEffect>
                                    <p:set>
                                      <p:cBhvr>
                                        <p:cTn id="85" dur="1" fill="hold">
                                          <p:stCondLst>
                                            <p:cond delay="999"/>
                                          </p:stCondLst>
                                        </p:cTn>
                                        <p:tgtEl>
                                          <p:spTgt spid="44"/>
                                        </p:tgtEl>
                                        <p:attrNameLst>
                                          <p:attrName>style.visibility</p:attrName>
                                        </p:attrNameLst>
                                      </p:cBhvr>
                                      <p:to>
                                        <p:strVal val="hidden"/>
                                      </p:to>
                                    </p:set>
                                  </p:childTnLst>
                                </p:cTn>
                              </p:par>
                              <p:par>
                                <p:cTn id="86" presetID="10" presetClass="exit" presetSubtype="0" fill="hold" grpId="2" nodeType="withEffect">
                                  <p:stCondLst>
                                    <p:cond delay="0"/>
                                  </p:stCondLst>
                                  <p:childTnLst>
                                    <p:animEffect transition="out" filter="fade">
                                      <p:cBhvr>
                                        <p:cTn id="87" dur="1000"/>
                                        <p:tgtEl>
                                          <p:spTgt spid="43"/>
                                        </p:tgtEl>
                                      </p:cBhvr>
                                    </p:animEffect>
                                    <p:set>
                                      <p:cBhvr>
                                        <p:cTn id="88" dur="1" fill="hold">
                                          <p:stCondLst>
                                            <p:cond delay="999"/>
                                          </p:stCondLst>
                                        </p:cTn>
                                        <p:tgtEl>
                                          <p:spTgt spid="43"/>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1000"/>
                                        <p:tgtEl>
                                          <p:spTgt spid="46"/>
                                        </p:tgtEl>
                                      </p:cBhvr>
                                    </p:animEffect>
                                    <p:set>
                                      <p:cBhvr>
                                        <p:cTn id="91" dur="1" fill="hold">
                                          <p:stCondLst>
                                            <p:cond delay="999"/>
                                          </p:stCondLst>
                                        </p:cTn>
                                        <p:tgtEl>
                                          <p:spTgt spid="46"/>
                                        </p:tgtEl>
                                        <p:attrNameLst>
                                          <p:attrName>style.visibility</p:attrName>
                                        </p:attrNameLst>
                                      </p:cBhvr>
                                      <p:to>
                                        <p:strVal val="hidden"/>
                                      </p:to>
                                    </p:set>
                                  </p:childTnLst>
                                </p:cTn>
                              </p:par>
                            </p:childTnLst>
                          </p:cTn>
                        </p:par>
                        <p:par>
                          <p:cTn id="92" fill="hold">
                            <p:stCondLst>
                              <p:cond delay="3500"/>
                            </p:stCondLst>
                            <p:childTnLst>
                              <p:par>
                                <p:cTn id="93" presetID="22" presetClass="entr" presetSubtype="2" fill="hold" nodeType="after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wipe(right)">
                                      <p:cBhvr>
                                        <p:cTn id="95" dur="500"/>
                                        <p:tgtEl>
                                          <p:spTgt spid="28"/>
                                        </p:tgtEl>
                                      </p:cBhvr>
                                    </p:animEffect>
                                  </p:childTnLst>
                                </p:cTn>
                              </p:par>
                              <p:par>
                                <p:cTn id="96" presetID="1" presetClass="entr" presetSubtype="0" fill="hold" grpId="0" nodeType="withEffect">
                                  <p:stCondLst>
                                    <p:cond delay="0"/>
                                  </p:stCondLst>
                                  <p:childTnLst>
                                    <p:set>
                                      <p:cBhvr>
                                        <p:cTn id="97" dur="1" fill="hold">
                                          <p:stCondLst>
                                            <p:cond delay="0"/>
                                          </p:stCondLst>
                                        </p:cTn>
                                        <p:tgtEl>
                                          <p:spTgt spid="3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2" nodeType="clickEffect">
                                  <p:stCondLst>
                                    <p:cond delay="0"/>
                                  </p:stCondLst>
                                  <p:childTnLst>
                                    <p:set>
                                      <p:cBhvr>
                                        <p:cTn id="101" dur="1" fill="hold">
                                          <p:stCondLst>
                                            <p:cond delay="0"/>
                                          </p:stCondLst>
                                        </p:cTn>
                                        <p:tgtEl>
                                          <p:spTgt spid="15"/>
                                        </p:tgtEl>
                                        <p:attrNameLst>
                                          <p:attrName>style.visibility</p:attrName>
                                        </p:attrNameLst>
                                      </p:cBhvr>
                                      <p:to>
                                        <p:strVal val="visible"/>
                                      </p:to>
                                    </p:set>
                                    <p:animEffect transition="in" filter="fade">
                                      <p:cBhvr>
                                        <p:cTn id="102" dur="500"/>
                                        <p:tgtEl>
                                          <p:spTgt spid="15"/>
                                        </p:tgtEl>
                                      </p:cBhvr>
                                    </p:animEffect>
                                  </p:childTnLst>
                                </p:cTn>
                              </p:par>
                            </p:childTnLst>
                          </p:cTn>
                        </p:par>
                      </p:childTnLst>
                    </p:cTn>
                  </p:par>
                  <p:par>
                    <p:cTn id="103" fill="hold">
                      <p:stCondLst>
                        <p:cond delay="indefinite"/>
                      </p:stCondLst>
                      <p:childTnLst>
                        <p:par>
                          <p:cTn id="104" fill="hold">
                            <p:stCondLst>
                              <p:cond delay="0"/>
                            </p:stCondLst>
                            <p:childTnLst>
                              <p:par>
                                <p:cTn id="105" presetID="0" presetClass="path" presetSubtype="0" accel="50000" decel="50000" fill="hold" grpId="0" nodeType="clickEffect">
                                  <p:stCondLst>
                                    <p:cond delay="0"/>
                                  </p:stCondLst>
                                  <p:childTnLst>
                                    <p:animMotion origin="layout" path="M -3.33333E-6 -3.32115E-6 C 0.08559 0.04997 0.17136 0.10025 0.20643 0.17581 C 0.24167 0.25168 0.20955 0.40677 0.21007 0.45339 " pathEditMode="relative" rAng="0" ptsTypes="aaA">
                                      <p:cBhvr>
                                        <p:cTn id="106" dur="2000" fill="hold"/>
                                        <p:tgtEl>
                                          <p:spTgt spid="15"/>
                                        </p:tgtEl>
                                        <p:attrNameLst>
                                          <p:attrName>ppt_x</p:attrName>
                                          <p:attrName>ppt_y</p:attrName>
                                        </p:attrNameLst>
                                      </p:cBhvr>
                                      <p:rCtr x="121" y="227"/>
                                    </p:animMotion>
                                  </p:childTnLst>
                                </p:cTn>
                              </p:par>
                            </p:childTnLst>
                          </p:cTn>
                        </p:par>
                        <p:par>
                          <p:cTn id="107" fill="hold">
                            <p:stCondLst>
                              <p:cond delay="2000"/>
                            </p:stCondLst>
                            <p:childTnLst>
                              <p:par>
                                <p:cTn id="108" presetID="22" presetClass="exit" presetSubtype="8" fill="hold" nodeType="afterEffect">
                                  <p:stCondLst>
                                    <p:cond delay="0"/>
                                  </p:stCondLst>
                                  <p:childTnLst>
                                    <p:animEffect transition="out" filter="wipe(left)">
                                      <p:cBhvr>
                                        <p:cTn id="109" dur="500"/>
                                        <p:tgtEl>
                                          <p:spTgt spid="28"/>
                                        </p:tgtEl>
                                      </p:cBhvr>
                                    </p:animEffect>
                                    <p:set>
                                      <p:cBhvr>
                                        <p:cTn id="110" dur="1" fill="hold">
                                          <p:stCondLst>
                                            <p:cond delay="499"/>
                                          </p:stCondLst>
                                        </p:cTn>
                                        <p:tgtEl>
                                          <p:spTgt spid="28"/>
                                        </p:tgtEl>
                                        <p:attrNameLst>
                                          <p:attrName>style.visibility</p:attrName>
                                        </p:attrNameLst>
                                      </p:cBhvr>
                                      <p:to>
                                        <p:strVal val="hidden"/>
                                      </p:to>
                                    </p:set>
                                  </p:childTnLst>
                                </p:cTn>
                              </p:par>
                            </p:childTnLst>
                          </p:cTn>
                        </p:par>
                        <p:par>
                          <p:cTn id="111" fill="hold">
                            <p:stCondLst>
                              <p:cond delay="2500"/>
                            </p:stCondLst>
                            <p:childTnLst>
                              <p:par>
                                <p:cTn id="112" presetID="22" presetClass="exit" presetSubtype="4" fill="hold" nodeType="afterEffect">
                                  <p:stCondLst>
                                    <p:cond delay="0"/>
                                  </p:stCondLst>
                                  <p:childTnLst>
                                    <p:animEffect transition="out" filter="wipe(down)">
                                      <p:cBhvr>
                                        <p:cTn id="113" dur="500"/>
                                        <p:tgtEl>
                                          <p:spTgt spid="27"/>
                                        </p:tgtEl>
                                      </p:cBhvr>
                                    </p:animEffect>
                                    <p:set>
                                      <p:cBhvr>
                                        <p:cTn id="114" dur="1" fill="hold">
                                          <p:stCondLst>
                                            <p:cond delay="499"/>
                                          </p:stCondLst>
                                        </p:cTn>
                                        <p:tgtEl>
                                          <p:spTgt spid="27"/>
                                        </p:tgtEl>
                                        <p:attrNameLst>
                                          <p:attrName>style.visibility</p:attrName>
                                        </p:attrNameLst>
                                      </p:cBhvr>
                                      <p:to>
                                        <p:strVal val="hidden"/>
                                      </p:to>
                                    </p:set>
                                  </p:childTnLst>
                                </p:cTn>
                              </p:par>
                            </p:childTnLst>
                          </p:cTn>
                        </p:par>
                        <p:par>
                          <p:cTn id="115" fill="hold">
                            <p:stCondLst>
                              <p:cond delay="3000"/>
                            </p:stCondLst>
                            <p:childTnLst>
                              <p:par>
                                <p:cTn id="116" presetID="22" presetClass="entr" presetSubtype="2" fill="hold" nodeType="after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wipe(right)">
                                      <p:cBhvr>
                                        <p:cTn id="118" dur="500"/>
                                        <p:tgtEl>
                                          <p:spTgt spid="41"/>
                                        </p:tgtEl>
                                      </p:cBhvr>
                                    </p:animEffect>
                                  </p:childTnLst>
                                </p:cTn>
                              </p:par>
                              <p:par>
                                <p:cTn id="119" presetID="1" presetClass="entr" presetSubtype="0" fill="hold" grpId="0" nodeType="withEffect">
                                  <p:stCondLst>
                                    <p:cond delay="0"/>
                                  </p:stCondLst>
                                  <p:childTnLst>
                                    <p:set>
                                      <p:cBhvr>
                                        <p:cTn id="120" dur="1" fill="hold">
                                          <p:stCondLst>
                                            <p:cond delay="0"/>
                                          </p:stCondLst>
                                        </p:cTn>
                                        <p:tgtEl>
                                          <p:spTgt spid="3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2" nodeType="clickEffect">
                                  <p:stCondLst>
                                    <p:cond delay="0"/>
                                  </p:stCondLst>
                                  <p:childTnLst>
                                    <p:set>
                                      <p:cBhvr>
                                        <p:cTn id="124" dur="1" fill="hold">
                                          <p:stCondLst>
                                            <p:cond delay="0"/>
                                          </p:stCondLst>
                                        </p:cTn>
                                        <p:tgtEl>
                                          <p:spTgt spid="16"/>
                                        </p:tgtEl>
                                        <p:attrNameLst>
                                          <p:attrName>style.visibility</p:attrName>
                                        </p:attrNameLst>
                                      </p:cBhvr>
                                      <p:to>
                                        <p:strVal val="visible"/>
                                      </p:to>
                                    </p:set>
                                    <p:animEffect transition="in" filter="fade">
                                      <p:cBhvr>
                                        <p:cTn id="125" dur="500"/>
                                        <p:tgtEl>
                                          <p:spTgt spid="16"/>
                                        </p:tgtEl>
                                      </p:cBhvr>
                                    </p:animEffect>
                                  </p:childTnLst>
                                </p:cTn>
                              </p:par>
                            </p:childTnLst>
                          </p:cTn>
                        </p:par>
                      </p:childTnLst>
                    </p:cTn>
                  </p:par>
                  <p:par>
                    <p:cTn id="126" fill="hold">
                      <p:stCondLst>
                        <p:cond delay="indefinite"/>
                      </p:stCondLst>
                      <p:childTnLst>
                        <p:par>
                          <p:cTn id="127" fill="hold">
                            <p:stCondLst>
                              <p:cond delay="0"/>
                            </p:stCondLst>
                            <p:childTnLst>
                              <p:par>
                                <p:cTn id="128" presetID="0" presetClass="path" presetSubtype="0" accel="50000" decel="50000" fill="hold" grpId="0" nodeType="clickEffect">
                                  <p:stCondLst>
                                    <p:cond delay="0"/>
                                  </p:stCondLst>
                                  <p:childTnLst>
                                    <p:animMotion origin="layout" path="M -3.33333E-6 -3.32115E-6 C 0.08559 0.04997 0.17136 0.10025 0.20643 0.17581 C 0.24167 0.25168 0.20955 0.40677 0.21007 0.45339 " pathEditMode="relative" rAng="0" ptsTypes="aaA">
                                      <p:cBhvr>
                                        <p:cTn id="129" dur="2000" fill="hold"/>
                                        <p:tgtEl>
                                          <p:spTgt spid="16"/>
                                        </p:tgtEl>
                                        <p:attrNameLst>
                                          <p:attrName>ppt_x</p:attrName>
                                          <p:attrName>ppt_y</p:attrName>
                                        </p:attrNameLst>
                                      </p:cBhvr>
                                      <p:rCtr x="121" y="227"/>
                                    </p:animMotion>
                                  </p:childTnLst>
                                </p:cTn>
                              </p:par>
                            </p:childTnLst>
                          </p:cTn>
                        </p:par>
                        <p:par>
                          <p:cTn id="130" fill="hold">
                            <p:stCondLst>
                              <p:cond delay="2000"/>
                            </p:stCondLst>
                            <p:childTnLst>
                              <p:par>
                                <p:cTn id="131" presetID="22" presetClass="exit" presetSubtype="8" fill="hold" nodeType="afterEffect">
                                  <p:stCondLst>
                                    <p:cond delay="0"/>
                                  </p:stCondLst>
                                  <p:childTnLst>
                                    <p:animEffect transition="out" filter="wipe(left)">
                                      <p:cBhvr>
                                        <p:cTn id="132" dur="500"/>
                                        <p:tgtEl>
                                          <p:spTgt spid="41"/>
                                        </p:tgtEl>
                                      </p:cBhvr>
                                    </p:animEffect>
                                    <p:set>
                                      <p:cBhvr>
                                        <p:cTn id="133" dur="1" fill="hold">
                                          <p:stCondLst>
                                            <p:cond delay="499"/>
                                          </p:stCondLst>
                                        </p:cTn>
                                        <p:tgtEl>
                                          <p:spTgt spid="41"/>
                                        </p:tgtEl>
                                        <p:attrNameLst>
                                          <p:attrName>style.visibility</p:attrName>
                                        </p:attrNameLst>
                                      </p:cBhvr>
                                      <p:to>
                                        <p:strVal val="hidden"/>
                                      </p:to>
                                    </p:set>
                                  </p:childTnLst>
                                </p:cTn>
                              </p:par>
                            </p:childTnLst>
                          </p:cTn>
                        </p:par>
                        <p:par>
                          <p:cTn id="134" fill="hold">
                            <p:stCondLst>
                              <p:cond delay="2500"/>
                            </p:stCondLst>
                            <p:childTnLst>
                              <p:par>
                                <p:cTn id="135" presetID="22" presetClass="entr" presetSubtype="4" fill="hold" nodeType="afterEffect">
                                  <p:stCondLst>
                                    <p:cond delay="0"/>
                                  </p:stCondLst>
                                  <p:childTnLst>
                                    <p:set>
                                      <p:cBhvr>
                                        <p:cTn id="136" dur="1" fill="hold">
                                          <p:stCondLst>
                                            <p:cond delay="0"/>
                                          </p:stCondLst>
                                        </p:cTn>
                                        <p:tgtEl>
                                          <p:spTgt spid="42"/>
                                        </p:tgtEl>
                                        <p:attrNameLst>
                                          <p:attrName>style.visibility</p:attrName>
                                        </p:attrNameLst>
                                      </p:cBhvr>
                                      <p:to>
                                        <p:strVal val="visible"/>
                                      </p:to>
                                    </p:set>
                                    <p:animEffect transition="in" filter="wipe(down)">
                                      <p:cBhvr>
                                        <p:cTn id="137" dur="500"/>
                                        <p:tgtEl>
                                          <p:spTgt spid="42"/>
                                        </p:tgtEl>
                                      </p:cBhvr>
                                    </p:animEffect>
                                  </p:childTnLst>
                                </p:cTn>
                              </p:par>
                            </p:childTnLst>
                          </p:cTn>
                        </p:par>
                        <p:par>
                          <p:cTn id="138" fill="hold">
                            <p:stCondLst>
                              <p:cond delay="3000"/>
                            </p:stCondLst>
                            <p:childTnLst>
                              <p:par>
                                <p:cTn id="139" presetID="22" presetClass="entr" presetSubtype="2" fill="hold" nodeType="afterEffect">
                                  <p:stCondLst>
                                    <p:cond delay="0"/>
                                  </p:stCondLst>
                                  <p:childTnLst>
                                    <p:set>
                                      <p:cBhvr>
                                        <p:cTn id="140" dur="1" fill="hold">
                                          <p:stCondLst>
                                            <p:cond delay="0"/>
                                          </p:stCondLst>
                                        </p:cTn>
                                        <p:tgtEl>
                                          <p:spTgt spid="40"/>
                                        </p:tgtEl>
                                        <p:attrNameLst>
                                          <p:attrName>style.visibility</p:attrName>
                                        </p:attrNameLst>
                                      </p:cBhvr>
                                      <p:to>
                                        <p:strVal val="visible"/>
                                      </p:to>
                                    </p:set>
                                    <p:animEffect transition="in" filter="wipe(right)">
                                      <p:cBhvr>
                                        <p:cTn id="141" dur="500"/>
                                        <p:tgtEl>
                                          <p:spTgt spid="40"/>
                                        </p:tgtEl>
                                      </p:cBhvr>
                                    </p:animEffect>
                                  </p:childTnLst>
                                </p:cTn>
                              </p:par>
                              <p:par>
                                <p:cTn id="142" presetID="1" presetClass="entr" presetSubtype="0" fill="hold" grpId="0" nodeType="withEffect">
                                  <p:stCondLst>
                                    <p:cond delay="0"/>
                                  </p:stCondLst>
                                  <p:childTnLst>
                                    <p:set>
                                      <p:cBhvr>
                                        <p:cTn id="143" dur="1" fill="hold">
                                          <p:stCondLst>
                                            <p:cond delay="0"/>
                                          </p:stCondLst>
                                        </p:cTn>
                                        <p:tgtEl>
                                          <p:spTgt spid="37"/>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nodeType="clickEffect">
                                  <p:stCondLst>
                                    <p:cond delay="0"/>
                                  </p:stCondLst>
                                  <p:childTnLst>
                                    <p:set>
                                      <p:cBhvr>
                                        <p:cTn id="147" dur="1" fill="hold">
                                          <p:stCondLst>
                                            <p:cond delay="0"/>
                                          </p:stCondLst>
                                        </p:cTn>
                                        <p:tgtEl>
                                          <p:spTgt spid="13"/>
                                        </p:tgtEl>
                                        <p:attrNameLst>
                                          <p:attrName>style.visibility</p:attrName>
                                        </p:attrNameLst>
                                      </p:cBhvr>
                                      <p:to>
                                        <p:strVal val="visible"/>
                                      </p:to>
                                    </p:set>
                                    <p:animEffect transition="in" filter="wipe(left)">
                                      <p:cBhvr>
                                        <p:cTn id="148" dur="500"/>
                                        <p:tgtEl>
                                          <p:spTgt spid="13"/>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23"/>
                                        </p:tgtEl>
                                        <p:attrNameLst>
                                          <p:attrName>style.visibility</p:attrName>
                                        </p:attrNameLst>
                                      </p:cBhvr>
                                      <p:to>
                                        <p:strVal val="visible"/>
                                      </p:to>
                                    </p:set>
                                    <p:animEffect transition="in" filter="fade">
                                      <p:cBhvr>
                                        <p:cTn id="151" dur="500"/>
                                        <p:tgtEl>
                                          <p:spTgt spid="23"/>
                                        </p:tgtEl>
                                      </p:cBhvr>
                                    </p:animEffect>
                                  </p:childTnLst>
                                </p:cTn>
                              </p:par>
                            </p:childTnLst>
                          </p:cTn>
                        </p:par>
                      </p:childTnLst>
                    </p:cTn>
                  </p:par>
                  <p:par>
                    <p:cTn id="152" fill="hold">
                      <p:stCondLst>
                        <p:cond delay="indefinite"/>
                      </p:stCondLst>
                      <p:childTnLst>
                        <p:par>
                          <p:cTn id="153" fill="hold">
                            <p:stCondLst>
                              <p:cond delay="0"/>
                            </p:stCondLst>
                            <p:childTnLst>
                              <p:par>
                                <p:cTn id="154" presetID="0" presetClass="path" presetSubtype="0" accel="50000" decel="50000" fill="hold" grpId="1" nodeType="clickEffect">
                                  <p:stCondLst>
                                    <p:cond delay="0"/>
                                  </p:stCondLst>
                                  <p:childTnLst>
                                    <p:animMotion origin="layout" path="M 0.21007 0.45338 C 0.20851 0.28885 0.20712 0.12432 0.24739 0.05149 C 0.28767 -0.02133 0.41805 0.02255 0.45208 0.01676 " pathEditMode="relative" rAng="0" ptsTypes="aaA">
                                      <p:cBhvr>
                                        <p:cTn id="155" dur="2000" fill="hold"/>
                                        <p:tgtEl>
                                          <p:spTgt spid="16"/>
                                        </p:tgtEl>
                                        <p:attrNameLst>
                                          <p:attrName>ppt_x</p:attrName>
                                          <p:attrName>ppt_y</p:attrName>
                                        </p:attrNameLst>
                                      </p:cBhvr>
                                      <p:rCtr x="119" y="-237"/>
                                    </p:animMotion>
                                  </p:childTnLst>
                                </p:cTn>
                              </p:par>
                            </p:childTnLst>
                          </p:cTn>
                        </p:par>
                        <p:par>
                          <p:cTn id="156" fill="hold">
                            <p:stCondLst>
                              <p:cond delay="2000"/>
                            </p:stCondLst>
                            <p:childTnLst>
                              <p:par>
                                <p:cTn id="157" presetID="22" presetClass="exit" presetSubtype="8" fill="hold" nodeType="afterEffect">
                                  <p:stCondLst>
                                    <p:cond delay="0"/>
                                  </p:stCondLst>
                                  <p:childTnLst>
                                    <p:animEffect transition="out" filter="wipe(left)">
                                      <p:cBhvr>
                                        <p:cTn id="158" dur="500"/>
                                        <p:tgtEl>
                                          <p:spTgt spid="40"/>
                                        </p:tgtEl>
                                      </p:cBhvr>
                                    </p:animEffect>
                                    <p:set>
                                      <p:cBhvr>
                                        <p:cTn id="159" dur="1" fill="hold">
                                          <p:stCondLst>
                                            <p:cond delay="499"/>
                                          </p:stCondLst>
                                        </p:cTn>
                                        <p:tgtEl>
                                          <p:spTgt spid="40"/>
                                        </p:tgtEl>
                                        <p:attrNameLst>
                                          <p:attrName>style.visibility</p:attrName>
                                        </p:attrNameLst>
                                      </p:cBhvr>
                                      <p:to>
                                        <p:strVal val="hidden"/>
                                      </p:to>
                                    </p:set>
                                  </p:childTnLst>
                                </p:cTn>
                              </p:par>
                            </p:childTnLst>
                          </p:cTn>
                        </p:par>
                        <p:par>
                          <p:cTn id="160" fill="hold">
                            <p:stCondLst>
                              <p:cond delay="2500"/>
                            </p:stCondLst>
                            <p:childTnLst>
                              <p:par>
                                <p:cTn id="161" presetID="22" presetClass="exit" presetSubtype="1" fill="hold" nodeType="afterEffect">
                                  <p:stCondLst>
                                    <p:cond delay="0"/>
                                  </p:stCondLst>
                                  <p:childTnLst>
                                    <p:animEffect transition="out" filter="wipe(up)">
                                      <p:cBhvr>
                                        <p:cTn id="162" dur="500"/>
                                        <p:tgtEl>
                                          <p:spTgt spid="42"/>
                                        </p:tgtEl>
                                      </p:cBhvr>
                                    </p:animEffect>
                                    <p:set>
                                      <p:cBhvr>
                                        <p:cTn id="163" dur="1" fill="hold">
                                          <p:stCondLst>
                                            <p:cond delay="499"/>
                                          </p:stCondLst>
                                        </p:cTn>
                                        <p:tgtEl>
                                          <p:spTgt spid="42"/>
                                        </p:tgtEl>
                                        <p:attrNameLst>
                                          <p:attrName>style.visibility</p:attrName>
                                        </p:attrNameLst>
                                      </p:cBhvr>
                                      <p:to>
                                        <p:strVal val="hidden"/>
                                      </p:to>
                                    </p:set>
                                  </p:childTnLst>
                                </p:cTn>
                              </p:par>
                            </p:childTnLst>
                          </p:cTn>
                        </p:par>
                        <p:par>
                          <p:cTn id="164" fill="hold">
                            <p:stCondLst>
                              <p:cond delay="3000"/>
                            </p:stCondLst>
                            <p:childTnLst>
                              <p:par>
                                <p:cTn id="165" presetID="22" presetClass="entr" presetSubtype="2" fill="hold" nodeType="afterEffect">
                                  <p:stCondLst>
                                    <p:cond delay="0"/>
                                  </p:stCondLst>
                                  <p:childTnLst>
                                    <p:set>
                                      <p:cBhvr>
                                        <p:cTn id="166" dur="1" fill="hold">
                                          <p:stCondLst>
                                            <p:cond delay="0"/>
                                          </p:stCondLst>
                                        </p:cTn>
                                        <p:tgtEl>
                                          <p:spTgt spid="41"/>
                                        </p:tgtEl>
                                        <p:attrNameLst>
                                          <p:attrName>style.visibility</p:attrName>
                                        </p:attrNameLst>
                                      </p:cBhvr>
                                      <p:to>
                                        <p:strVal val="visible"/>
                                      </p:to>
                                    </p:set>
                                    <p:animEffect transition="in" filter="wipe(right)">
                                      <p:cBhvr>
                                        <p:cTn id="167" dur="500"/>
                                        <p:tgtEl>
                                          <p:spTgt spid="41"/>
                                        </p:tgtEl>
                                      </p:cBhvr>
                                    </p:animEffect>
                                  </p:childTnLst>
                                </p:cTn>
                              </p:par>
                              <p:par>
                                <p:cTn id="168" presetID="1" presetClass="exit" presetSubtype="0" fill="hold" grpId="1" nodeType="withEffect">
                                  <p:stCondLst>
                                    <p:cond delay="0"/>
                                  </p:stCondLst>
                                  <p:childTnLst>
                                    <p:set>
                                      <p:cBhvr>
                                        <p:cTn id="169" dur="1" fill="hold">
                                          <p:stCondLst>
                                            <p:cond delay="0"/>
                                          </p:stCondLst>
                                        </p:cTn>
                                        <p:tgtEl>
                                          <p:spTgt spid="37"/>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0" presetClass="path" presetSubtype="0" accel="50000" decel="50000" fill="hold" grpId="1" nodeType="clickEffect">
                                  <p:stCondLst>
                                    <p:cond delay="0"/>
                                  </p:stCondLst>
                                  <p:childTnLst>
                                    <p:animMotion origin="layout" path="M 0.21007 0.45338 C 0.20851 0.28885 0.20712 0.12432 0.24739 0.05149 C 0.28767 -0.02133 0.41805 0.02255 0.45208 0.01676 " pathEditMode="relative" rAng="0" ptsTypes="aaA">
                                      <p:cBhvr>
                                        <p:cTn id="173" dur="2000" fill="hold"/>
                                        <p:tgtEl>
                                          <p:spTgt spid="15"/>
                                        </p:tgtEl>
                                        <p:attrNameLst>
                                          <p:attrName>ppt_x</p:attrName>
                                          <p:attrName>ppt_y</p:attrName>
                                        </p:attrNameLst>
                                      </p:cBhvr>
                                      <p:rCtr x="119" y="-237"/>
                                    </p:animMotion>
                                  </p:childTnLst>
                                </p:cTn>
                              </p:par>
                            </p:childTnLst>
                          </p:cTn>
                        </p:par>
                        <p:par>
                          <p:cTn id="174" fill="hold">
                            <p:stCondLst>
                              <p:cond delay="2000"/>
                            </p:stCondLst>
                            <p:childTnLst>
                              <p:par>
                                <p:cTn id="175" presetID="22" presetClass="exit" presetSubtype="8" fill="hold" nodeType="afterEffect">
                                  <p:stCondLst>
                                    <p:cond delay="0"/>
                                  </p:stCondLst>
                                  <p:childTnLst>
                                    <p:animEffect transition="out" filter="wipe(left)">
                                      <p:cBhvr>
                                        <p:cTn id="176" dur="500"/>
                                        <p:tgtEl>
                                          <p:spTgt spid="41"/>
                                        </p:tgtEl>
                                      </p:cBhvr>
                                    </p:animEffect>
                                    <p:set>
                                      <p:cBhvr>
                                        <p:cTn id="177" dur="1" fill="hold">
                                          <p:stCondLst>
                                            <p:cond delay="499"/>
                                          </p:stCondLst>
                                        </p:cTn>
                                        <p:tgtEl>
                                          <p:spTgt spid="41"/>
                                        </p:tgtEl>
                                        <p:attrNameLst>
                                          <p:attrName>style.visibility</p:attrName>
                                        </p:attrNameLst>
                                      </p:cBhvr>
                                      <p:to>
                                        <p:strVal val="hidden"/>
                                      </p:to>
                                    </p:set>
                                  </p:childTnLst>
                                </p:cTn>
                              </p:par>
                            </p:childTnLst>
                          </p:cTn>
                        </p:par>
                        <p:par>
                          <p:cTn id="178" fill="hold">
                            <p:stCondLst>
                              <p:cond delay="2500"/>
                            </p:stCondLst>
                            <p:childTnLst>
                              <p:par>
                                <p:cTn id="179" presetID="22" presetClass="entr" presetSubtype="1" fill="hold" nodeType="afterEffect">
                                  <p:stCondLst>
                                    <p:cond delay="0"/>
                                  </p:stCondLst>
                                  <p:childTnLst>
                                    <p:set>
                                      <p:cBhvr>
                                        <p:cTn id="180" dur="1" fill="hold">
                                          <p:stCondLst>
                                            <p:cond delay="0"/>
                                          </p:stCondLst>
                                        </p:cTn>
                                        <p:tgtEl>
                                          <p:spTgt spid="27"/>
                                        </p:tgtEl>
                                        <p:attrNameLst>
                                          <p:attrName>style.visibility</p:attrName>
                                        </p:attrNameLst>
                                      </p:cBhvr>
                                      <p:to>
                                        <p:strVal val="visible"/>
                                      </p:to>
                                    </p:set>
                                    <p:animEffect transition="in" filter="wipe(up)">
                                      <p:cBhvr>
                                        <p:cTn id="181" dur="500"/>
                                        <p:tgtEl>
                                          <p:spTgt spid="27"/>
                                        </p:tgtEl>
                                      </p:cBhvr>
                                    </p:animEffect>
                                  </p:childTnLst>
                                </p:cTn>
                              </p:par>
                            </p:childTnLst>
                          </p:cTn>
                        </p:par>
                        <p:par>
                          <p:cTn id="182" fill="hold">
                            <p:stCondLst>
                              <p:cond delay="3000"/>
                            </p:stCondLst>
                            <p:childTnLst>
                              <p:par>
                                <p:cTn id="183" presetID="22" presetClass="entr" presetSubtype="2" fill="hold" nodeType="afterEffect">
                                  <p:stCondLst>
                                    <p:cond delay="0"/>
                                  </p:stCondLst>
                                  <p:childTnLst>
                                    <p:set>
                                      <p:cBhvr>
                                        <p:cTn id="184" dur="1" fill="hold">
                                          <p:stCondLst>
                                            <p:cond delay="0"/>
                                          </p:stCondLst>
                                        </p:cTn>
                                        <p:tgtEl>
                                          <p:spTgt spid="28"/>
                                        </p:tgtEl>
                                        <p:attrNameLst>
                                          <p:attrName>style.visibility</p:attrName>
                                        </p:attrNameLst>
                                      </p:cBhvr>
                                      <p:to>
                                        <p:strVal val="visible"/>
                                      </p:to>
                                    </p:set>
                                    <p:animEffect transition="in" filter="wipe(right)">
                                      <p:cBhvr>
                                        <p:cTn id="185" dur="500"/>
                                        <p:tgtEl>
                                          <p:spTgt spid="28"/>
                                        </p:tgtEl>
                                      </p:cBhvr>
                                    </p:animEffect>
                                  </p:childTnLst>
                                </p:cTn>
                              </p:par>
                              <p:par>
                                <p:cTn id="186" presetID="1" presetClass="exit" presetSubtype="0" fill="hold" grpId="1" nodeType="withEffect">
                                  <p:stCondLst>
                                    <p:cond delay="0"/>
                                  </p:stCondLst>
                                  <p:childTnLst>
                                    <p:set>
                                      <p:cBhvr>
                                        <p:cTn id="187" dur="1" fill="hold">
                                          <p:stCondLst>
                                            <p:cond delay="0"/>
                                          </p:stCondLst>
                                        </p:cTn>
                                        <p:tgtEl>
                                          <p:spTgt spid="36"/>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0" presetClass="path" presetSubtype="0" accel="50000" decel="50000" fill="hold" grpId="1" nodeType="clickEffect">
                                  <p:stCondLst>
                                    <p:cond delay="0"/>
                                  </p:stCondLst>
                                  <p:childTnLst>
                                    <p:animMotion origin="layout" path="M 0.21007 0.45338 C 0.20851 0.28885 0.20712 0.12432 0.24739 0.05149 C 0.28767 -0.02133 0.41805 0.02255 0.45208 0.01676 " pathEditMode="relative" rAng="0" ptsTypes="aaA">
                                      <p:cBhvr>
                                        <p:cTn id="191" dur="2000" fill="hold"/>
                                        <p:tgtEl>
                                          <p:spTgt spid="14"/>
                                        </p:tgtEl>
                                        <p:attrNameLst>
                                          <p:attrName>ppt_x</p:attrName>
                                          <p:attrName>ppt_y</p:attrName>
                                        </p:attrNameLst>
                                      </p:cBhvr>
                                      <p:rCtr x="119" y="-237"/>
                                    </p:animMotion>
                                  </p:childTnLst>
                                </p:cTn>
                              </p:par>
                            </p:childTnLst>
                          </p:cTn>
                        </p:par>
                        <p:par>
                          <p:cTn id="192" fill="hold">
                            <p:stCondLst>
                              <p:cond delay="2000"/>
                            </p:stCondLst>
                            <p:childTnLst>
                              <p:par>
                                <p:cTn id="193" presetID="22" presetClass="exit" presetSubtype="8" fill="hold" nodeType="afterEffect">
                                  <p:stCondLst>
                                    <p:cond delay="0"/>
                                  </p:stCondLst>
                                  <p:childTnLst>
                                    <p:animEffect transition="out" filter="wipe(left)">
                                      <p:cBhvr>
                                        <p:cTn id="194" dur="500"/>
                                        <p:tgtEl>
                                          <p:spTgt spid="28"/>
                                        </p:tgtEl>
                                      </p:cBhvr>
                                    </p:animEffect>
                                    <p:set>
                                      <p:cBhvr>
                                        <p:cTn id="195" dur="1" fill="hold">
                                          <p:stCondLst>
                                            <p:cond delay="499"/>
                                          </p:stCondLst>
                                        </p:cTn>
                                        <p:tgtEl>
                                          <p:spTgt spid="28"/>
                                        </p:tgtEl>
                                        <p:attrNameLst>
                                          <p:attrName>style.visibility</p:attrName>
                                        </p:attrNameLst>
                                      </p:cBhvr>
                                      <p:to>
                                        <p:strVal val="hidden"/>
                                      </p:to>
                                    </p:set>
                                  </p:childTnLst>
                                </p:cTn>
                              </p:par>
                            </p:childTnLst>
                          </p:cTn>
                        </p:par>
                        <p:par>
                          <p:cTn id="196" fill="hold">
                            <p:stCondLst>
                              <p:cond delay="2500"/>
                            </p:stCondLst>
                            <p:childTnLst>
                              <p:par>
                                <p:cTn id="197" presetID="22" presetClass="entr" presetSubtype="1" fill="hold" nodeType="afterEffect">
                                  <p:stCondLst>
                                    <p:cond delay="0"/>
                                  </p:stCondLst>
                                  <p:childTnLst>
                                    <p:set>
                                      <p:cBhvr>
                                        <p:cTn id="198" dur="1" fill="hold">
                                          <p:stCondLst>
                                            <p:cond delay="0"/>
                                          </p:stCondLst>
                                        </p:cTn>
                                        <p:tgtEl>
                                          <p:spTgt spid="30"/>
                                        </p:tgtEl>
                                        <p:attrNameLst>
                                          <p:attrName>style.visibility</p:attrName>
                                        </p:attrNameLst>
                                      </p:cBhvr>
                                      <p:to>
                                        <p:strVal val="visible"/>
                                      </p:to>
                                    </p:set>
                                    <p:animEffect transition="in" filter="wipe(up)">
                                      <p:cBhvr>
                                        <p:cTn id="199" dur="500"/>
                                        <p:tgtEl>
                                          <p:spTgt spid="30"/>
                                        </p:tgtEl>
                                      </p:cBhvr>
                                    </p:animEffect>
                                  </p:childTnLst>
                                </p:cTn>
                              </p:par>
                            </p:childTnLst>
                          </p:cTn>
                        </p:par>
                        <p:par>
                          <p:cTn id="200" fill="hold">
                            <p:stCondLst>
                              <p:cond delay="3000"/>
                            </p:stCondLst>
                            <p:childTnLst>
                              <p:par>
                                <p:cTn id="201" presetID="22" presetClass="entr" presetSubtype="2" fill="hold" nodeType="afterEffect">
                                  <p:stCondLst>
                                    <p:cond delay="0"/>
                                  </p:stCondLst>
                                  <p:childTnLst>
                                    <p:set>
                                      <p:cBhvr>
                                        <p:cTn id="202" dur="1" fill="hold">
                                          <p:stCondLst>
                                            <p:cond delay="0"/>
                                          </p:stCondLst>
                                        </p:cTn>
                                        <p:tgtEl>
                                          <p:spTgt spid="29"/>
                                        </p:tgtEl>
                                        <p:attrNameLst>
                                          <p:attrName>style.visibility</p:attrName>
                                        </p:attrNameLst>
                                      </p:cBhvr>
                                      <p:to>
                                        <p:strVal val="visible"/>
                                      </p:to>
                                    </p:set>
                                    <p:animEffect transition="in" filter="wipe(right)">
                                      <p:cBhvr>
                                        <p:cTn id="203" dur="500"/>
                                        <p:tgtEl>
                                          <p:spTgt spid="29"/>
                                        </p:tgtEl>
                                      </p:cBhvr>
                                    </p:animEffect>
                                  </p:childTnLst>
                                </p:cTn>
                              </p:par>
                              <p:par>
                                <p:cTn id="204" presetID="1" presetClass="exit" presetSubtype="0" fill="hold" grpId="1" nodeType="withEffect">
                                  <p:stCondLst>
                                    <p:cond delay="0"/>
                                  </p:stCondLst>
                                  <p:childTnLst>
                                    <p:set>
                                      <p:cBhvr>
                                        <p:cTn id="205" dur="1" fill="hold">
                                          <p:stCondLst>
                                            <p:cond delay="0"/>
                                          </p:stCondLst>
                                        </p:cTn>
                                        <p:tgtEl>
                                          <p:spTgt spid="35"/>
                                        </p:tgtEl>
                                        <p:attrNameLst>
                                          <p:attrName>style.visibility</p:attrName>
                                        </p:attrNameLst>
                                      </p:cBhvr>
                                      <p:to>
                                        <p:strVal val="hidden"/>
                                      </p:to>
                                    </p:set>
                                  </p:childTnLst>
                                </p:cTn>
                              </p:par>
                              <p:par>
                                <p:cTn id="206" presetID="10" presetClass="entr" presetSubtype="0" fill="hold" grpId="1" nodeType="withEffect">
                                  <p:stCondLst>
                                    <p:cond delay="0"/>
                                  </p:stCondLst>
                                  <p:childTnLst>
                                    <p:set>
                                      <p:cBhvr>
                                        <p:cTn id="207" dur="1" fill="hold">
                                          <p:stCondLst>
                                            <p:cond delay="0"/>
                                          </p:stCondLst>
                                        </p:cTn>
                                        <p:tgtEl>
                                          <p:spTgt spid="43"/>
                                        </p:tgtEl>
                                        <p:attrNameLst>
                                          <p:attrName>style.visibility</p:attrName>
                                        </p:attrNameLst>
                                      </p:cBhvr>
                                      <p:to>
                                        <p:strVal val="visible"/>
                                      </p:to>
                                    </p:set>
                                    <p:animEffect transition="in" filter="fade">
                                      <p:cBhvr>
                                        <p:cTn id="208" dur="1000"/>
                                        <p:tgtEl>
                                          <p:spTgt spid="43"/>
                                        </p:tgtEl>
                                      </p:cBhvr>
                                    </p:animEffect>
                                  </p:childTnLst>
                                </p:cTn>
                              </p:par>
                              <p:par>
                                <p:cTn id="209" presetID="10" presetClass="entr" presetSubtype="0" fill="hold" grpId="1" nodeType="withEffect">
                                  <p:stCondLst>
                                    <p:cond delay="0"/>
                                  </p:stCondLst>
                                  <p:childTnLst>
                                    <p:set>
                                      <p:cBhvr>
                                        <p:cTn id="210" dur="1" fill="hold">
                                          <p:stCondLst>
                                            <p:cond delay="0"/>
                                          </p:stCondLst>
                                        </p:cTn>
                                        <p:tgtEl>
                                          <p:spTgt spid="44"/>
                                        </p:tgtEl>
                                        <p:attrNameLst>
                                          <p:attrName>style.visibility</p:attrName>
                                        </p:attrNameLst>
                                      </p:cBhvr>
                                      <p:to>
                                        <p:strVal val="visible"/>
                                      </p:to>
                                    </p:set>
                                    <p:animEffect transition="in" filter="fade">
                                      <p:cBhvr>
                                        <p:cTn id="211" dur="1000"/>
                                        <p:tgtEl>
                                          <p:spTgt spid="44"/>
                                        </p:tgtEl>
                                      </p:cBhvr>
                                    </p:animEffec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grpId="0" nodeType="clickEffect">
                                  <p:stCondLst>
                                    <p:cond delay="0"/>
                                  </p:stCondLst>
                                  <p:childTnLst>
                                    <p:set>
                                      <p:cBhvr>
                                        <p:cTn id="215" dur="1" fill="hold">
                                          <p:stCondLst>
                                            <p:cond delay="0"/>
                                          </p:stCondLst>
                                        </p:cTn>
                                        <p:tgtEl>
                                          <p:spTgt spid="19"/>
                                        </p:tgtEl>
                                        <p:attrNameLst>
                                          <p:attrName>style.visibility</p:attrName>
                                        </p:attrNameLst>
                                      </p:cBhvr>
                                      <p:to>
                                        <p:strVal val="visible"/>
                                      </p:to>
                                    </p:set>
                                    <p:animEffect transition="in" filter="fade">
                                      <p:cBhvr>
                                        <p:cTn id="216" dur="1000"/>
                                        <p:tgtEl>
                                          <p:spTgt spid="19"/>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20"/>
                                        </p:tgtEl>
                                        <p:attrNameLst>
                                          <p:attrName>style.visibility</p:attrName>
                                        </p:attrNameLst>
                                      </p:cBhvr>
                                      <p:to>
                                        <p:strVal val="visible"/>
                                      </p:to>
                                    </p:set>
                                    <p:animEffect transition="in" filter="fade">
                                      <p:cBhvr>
                                        <p:cTn id="219" dur="1000"/>
                                        <p:tgtEl>
                                          <p:spTgt spid="20"/>
                                        </p:tgtEl>
                                      </p:cBhvr>
                                    </p:animEffect>
                                  </p:childTnLst>
                                </p:cTn>
                              </p:par>
                              <p:par>
                                <p:cTn id="220" presetID="10" presetClass="entr" presetSubtype="0" fill="hold" grpId="0" nodeType="withEffect">
                                  <p:stCondLst>
                                    <p:cond delay="0"/>
                                  </p:stCondLst>
                                  <p:childTnLst>
                                    <p:set>
                                      <p:cBhvr>
                                        <p:cTn id="221" dur="1" fill="hold">
                                          <p:stCondLst>
                                            <p:cond delay="0"/>
                                          </p:stCondLst>
                                        </p:cTn>
                                        <p:tgtEl>
                                          <p:spTgt spid="21"/>
                                        </p:tgtEl>
                                        <p:attrNameLst>
                                          <p:attrName>style.visibility</p:attrName>
                                        </p:attrNameLst>
                                      </p:cBhvr>
                                      <p:to>
                                        <p:strVal val="visible"/>
                                      </p:to>
                                    </p:set>
                                    <p:animEffect transition="in" filter="fade">
                                      <p:cBhvr>
                                        <p:cTn id="222"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P spid="14" grpId="0" animBg="1"/>
      <p:bldP spid="14" grpId="1" animBg="1"/>
      <p:bldP spid="14" grpId="2" animBg="1"/>
      <p:bldP spid="15" grpId="0" animBg="1"/>
      <p:bldP spid="15" grpId="1" animBg="1"/>
      <p:bldP spid="15" grpId="2" animBg="1"/>
      <p:bldP spid="16" grpId="0" animBg="1"/>
      <p:bldP spid="16" grpId="1" animBg="1"/>
      <p:bldP spid="16" grpId="2" animBg="1"/>
      <p:bldP spid="19" grpId="0" animBg="1"/>
      <p:bldP spid="20" grpId="0" animBg="1"/>
      <p:bldP spid="21" grpId="0" animBg="1"/>
      <p:bldP spid="22" grpId="0"/>
      <p:bldP spid="23" grpId="0"/>
      <p:bldP spid="24" grpId="0" animBg="1"/>
      <p:bldP spid="31" grpId="0" animBg="1"/>
      <p:bldP spid="35" grpId="0" animBg="1"/>
      <p:bldP spid="35" grpId="1" animBg="1"/>
      <p:bldP spid="36" grpId="0" animBg="1"/>
      <p:bldP spid="36" grpId="1" animBg="1"/>
      <p:bldP spid="37" grpId="0" animBg="1"/>
      <p:bldP spid="37" grpId="1" animBg="1"/>
      <p:bldP spid="38" grpId="0"/>
      <p:bldP spid="43" grpId="0"/>
      <p:bldP spid="43" grpId="1"/>
      <p:bldP spid="43" grpId="2"/>
      <p:bldP spid="44" grpId="0"/>
      <p:bldP spid="44" grpId="1"/>
      <p:bldP spid="44" grpId="2"/>
      <p:bldP spid="46" grpId="0"/>
      <p:bldP spid="46" grpId="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9829800" y="914400"/>
          <a:ext cx="2057400" cy="4754880"/>
        </p:xfrm>
        <a:graphic>
          <a:graphicData uri="http://schemas.openxmlformats.org/drawingml/2006/table">
            <a:tbl>
              <a:tblPr firstRow="1" bandRow="1">
                <a:tableStyleId>{5940675A-B579-460E-94D1-54222C63F5DA}</a:tableStyleId>
              </a:tblPr>
              <a:tblGrid>
                <a:gridCol w="1028700"/>
                <a:gridCol w="1028700"/>
              </a:tblGrid>
              <a:tr h="374650">
                <a:tc>
                  <a:txBody>
                    <a:bodyPr/>
                    <a:lstStyle/>
                    <a:p>
                      <a:pPr algn="r"/>
                      <a:r>
                        <a:rPr lang="en-US" sz="2000" dirty="0" smtClean="0"/>
                        <a:t>1000</a:t>
                      </a: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052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8" name="TextBox 27"/>
          <p:cNvSpPr txBox="1"/>
          <p:nvPr/>
        </p:nvSpPr>
        <p:spPr>
          <a:xfrm>
            <a:off x="10972800" y="4876800"/>
            <a:ext cx="838200" cy="400110"/>
          </a:xfrm>
          <a:prstGeom prst="rect">
            <a:avLst/>
          </a:prstGeom>
          <a:noFill/>
        </p:spPr>
        <p:txBody>
          <a:bodyPr wrap="square" rtlCol="0">
            <a:spAutoFit/>
          </a:bodyPr>
          <a:lstStyle/>
          <a:p>
            <a:r>
              <a:rPr lang="en-US" sz="2000" dirty="0" smtClean="0"/>
              <a:t>3000</a:t>
            </a:r>
            <a:endParaRPr lang="en-US" sz="2000" dirty="0"/>
          </a:p>
        </p:txBody>
      </p:sp>
      <p:sp>
        <p:nvSpPr>
          <p:cNvPr id="19" name="TextBox 18"/>
          <p:cNvSpPr txBox="1"/>
          <p:nvPr/>
        </p:nvSpPr>
        <p:spPr>
          <a:xfrm>
            <a:off x="10972800" y="914400"/>
            <a:ext cx="838200" cy="400110"/>
          </a:xfrm>
          <a:prstGeom prst="rect">
            <a:avLst/>
          </a:prstGeom>
          <a:noFill/>
        </p:spPr>
        <p:txBody>
          <a:bodyPr wrap="square" rtlCol="0">
            <a:spAutoFit/>
          </a:bodyPr>
          <a:lstStyle/>
          <a:p>
            <a:r>
              <a:rPr lang="en-US" sz="2000" dirty="0" smtClean="0"/>
              <a:t>3000</a:t>
            </a:r>
            <a:endParaRPr lang="en-US" sz="2000" dirty="0"/>
          </a:p>
        </p:txBody>
      </p:sp>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Stack Using Linked List</a:t>
            </a:r>
            <a:endParaRPr lang="en-US" sz="4500" b="1" dirty="0">
              <a:latin typeface="Nunito Sans" panose="00000500000000000000" pitchFamily="2" charset="0"/>
            </a:endParaRPr>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10" name="Subtitle 2"/>
          <p:cNvSpPr txBox="1">
            <a:spLocks/>
          </p:cNvSpPr>
          <p:nvPr/>
        </p:nvSpPr>
        <p:spPr>
          <a:xfrm>
            <a:off x="152400" y="1786534"/>
            <a:ext cx="8229600" cy="3395066"/>
          </a:xfrm>
          <a:prstGeom prst="rect">
            <a:avLst/>
          </a:prstGeom>
        </p:spPr>
        <p:txBody>
          <a:bodyPr vert="horz" lIns="91440" tIns="45720" rIns="91440" bIns="45720" rtlCol="0">
            <a:noAutofit/>
          </a:bodyPr>
          <a:lstStyle/>
          <a:p>
            <a:pPr lvl="1">
              <a:spcBef>
                <a:spcPct val="20000"/>
              </a:spcBef>
            </a:pPr>
            <a:r>
              <a:rPr lang="en-US" sz="2200" dirty="0" smtClean="0">
                <a:solidFill>
                  <a:prstClr val="black"/>
                </a:solidFill>
                <a:latin typeface="Nunito Sans" pitchFamily="2" charset="0"/>
                <a:ea typeface="+mj-ea"/>
                <a:cs typeface="+mj-cs"/>
              </a:rPr>
              <a:t>void push(</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headadd,int</a:t>
            </a:r>
            <a:r>
              <a:rPr lang="en-US" sz="2200" dirty="0" smtClean="0">
                <a:solidFill>
                  <a:prstClr val="black"/>
                </a:solidFill>
                <a:latin typeface="Nunito Sans" pitchFamily="2" charset="0"/>
                <a:ea typeface="+mj-ea"/>
                <a:cs typeface="+mj-cs"/>
              </a:rPr>
              <a:t> 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malloc</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sizeof</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-&gt;data=data;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-&gt;link=NULL;</a:t>
            </a:r>
          </a:p>
          <a:p>
            <a:pPr lvl="1">
              <a:spcBef>
                <a:spcPct val="20000"/>
              </a:spcBef>
            </a:pPr>
            <a:r>
              <a:rPr lang="en-US" sz="2200" dirty="0" smtClean="0">
                <a:solidFill>
                  <a:prstClr val="black"/>
                </a:solidFill>
                <a:latin typeface="Nunito Sans" pitchFamily="2" charset="0"/>
                <a:ea typeface="+mj-ea"/>
                <a:cs typeface="+mj-cs"/>
              </a:rPr>
              <a:t>	if(*</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==NULL)</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 =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else{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p>
          <a:p>
            <a:pPr lvl="1">
              <a:spcBef>
                <a:spcPct val="20000"/>
              </a:spcBef>
            </a:pPr>
            <a:r>
              <a:rPr lang="en-US" sz="2200" dirty="0" smtClean="0">
                <a:solidFill>
                  <a:prstClr val="black"/>
                </a:solidFill>
                <a:latin typeface="Nunito Sans" pitchFamily="2" charset="0"/>
                <a:ea typeface="+mj-ea"/>
                <a:cs typeface="+mj-cs"/>
              </a:rPr>
              <a:t>}</a:t>
            </a:r>
            <a:endParaRPr kumimoji="0" lang="en-US" sz="2200" b="0" i="0" u="none" strike="noStrike" kern="1200" cap="none" spc="0" normalizeH="0" baseline="0" noProof="0" dirty="0" smtClean="0">
              <a:ln>
                <a:noFill/>
              </a:ln>
              <a:solidFill>
                <a:prstClr val="black"/>
              </a:solidFill>
              <a:effectLst/>
              <a:uLnTx/>
              <a:uFillTx/>
              <a:latin typeface="Nunito Sans" pitchFamily="2" charset="0"/>
              <a:ea typeface="+mj-ea"/>
              <a:cs typeface="+mj-cs"/>
            </a:endParaRPr>
          </a:p>
        </p:txBody>
      </p:sp>
      <p:sp>
        <p:nvSpPr>
          <p:cNvPr id="8" name="TextBox 7"/>
          <p:cNvSpPr txBox="1"/>
          <p:nvPr/>
        </p:nvSpPr>
        <p:spPr>
          <a:xfrm>
            <a:off x="9296400" y="914400"/>
            <a:ext cx="914400" cy="400110"/>
          </a:xfrm>
          <a:prstGeom prst="rect">
            <a:avLst/>
          </a:prstGeom>
          <a:noFill/>
        </p:spPr>
        <p:txBody>
          <a:bodyPr wrap="square" rtlCol="0">
            <a:spAutoFit/>
          </a:bodyPr>
          <a:lstStyle/>
          <a:p>
            <a:r>
              <a:rPr lang="en-US" sz="2000" dirty="0" smtClean="0"/>
              <a:t>(head)</a:t>
            </a:r>
            <a:endParaRPr lang="en-US" sz="2000" dirty="0"/>
          </a:p>
        </p:txBody>
      </p:sp>
      <p:cxnSp>
        <p:nvCxnSpPr>
          <p:cNvPr id="11" name="Straight Arrow Connector 10"/>
          <p:cNvCxnSpPr/>
          <p:nvPr/>
        </p:nvCxnSpPr>
        <p:spPr>
          <a:xfrm>
            <a:off x="1371600" y="5637212"/>
            <a:ext cx="457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15400" y="1676400"/>
            <a:ext cx="1524000" cy="400110"/>
          </a:xfrm>
          <a:prstGeom prst="rect">
            <a:avLst/>
          </a:prstGeom>
          <a:noFill/>
        </p:spPr>
        <p:txBody>
          <a:bodyPr wrap="square" rtlCol="0">
            <a:spAutoFit/>
          </a:bodyPr>
          <a:lstStyle/>
          <a:p>
            <a:r>
              <a:rPr lang="en-US" sz="2000" dirty="0" smtClean="0"/>
              <a:t>(</a:t>
            </a:r>
            <a:r>
              <a:rPr lang="en-US" sz="2000" dirty="0" err="1" smtClean="0"/>
              <a:t>headadd</a:t>
            </a:r>
            <a:r>
              <a:rPr lang="en-US" sz="2000" dirty="0" smtClean="0"/>
              <a:t>)</a:t>
            </a:r>
            <a:endParaRPr lang="en-US" sz="2000" dirty="0"/>
          </a:p>
        </p:txBody>
      </p:sp>
      <p:sp>
        <p:nvSpPr>
          <p:cNvPr id="13" name="TextBox 12"/>
          <p:cNvSpPr txBox="1"/>
          <p:nvPr/>
        </p:nvSpPr>
        <p:spPr>
          <a:xfrm>
            <a:off x="10134600" y="1676400"/>
            <a:ext cx="838200" cy="400110"/>
          </a:xfrm>
          <a:prstGeom prst="rect">
            <a:avLst/>
          </a:prstGeom>
          <a:noFill/>
        </p:spPr>
        <p:txBody>
          <a:bodyPr wrap="square" rtlCol="0">
            <a:spAutoFit/>
          </a:bodyPr>
          <a:lstStyle/>
          <a:p>
            <a:r>
              <a:rPr lang="en-US" sz="2000" dirty="0" smtClean="0"/>
              <a:t>2000</a:t>
            </a:r>
            <a:endParaRPr lang="en-US" sz="2000" dirty="0"/>
          </a:p>
        </p:txBody>
      </p:sp>
      <p:sp>
        <p:nvSpPr>
          <p:cNvPr id="14" name="TextBox 13"/>
          <p:cNvSpPr txBox="1"/>
          <p:nvPr/>
        </p:nvSpPr>
        <p:spPr>
          <a:xfrm>
            <a:off x="11049000" y="1676400"/>
            <a:ext cx="838200" cy="400110"/>
          </a:xfrm>
          <a:prstGeom prst="rect">
            <a:avLst/>
          </a:prstGeom>
          <a:noFill/>
        </p:spPr>
        <p:txBody>
          <a:bodyPr wrap="square" rtlCol="0">
            <a:spAutoFit/>
          </a:bodyPr>
          <a:lstStyle/>
          <a:p>
            <a:r>
              <a:rPr lang="en-US" sz="2000" dirty="0" smtClean="0"/>
              <a:t>1000</a:t>
            </a:r>
            <a:endParaRPr lang="en-US" sz="2000" dirty="0"/>
          </a:p>
        </p:txBody>
      </p:sp>
      <p:sp>
        <p:nvSpPr>
          <p:cNvPr id="20" name="TextBox 19"/>
          <p:cNvSpPr txBox="1"/>
          <p:nvPr/>
        </p:nvSpPr>
        <p:spPr>
          <a:xfrm>
            <a:off x="6553200" y="4343400"/>
            <a:ext cx="3276600" cy="1200329"/>
          </a:xfrm>
          <a:prstGeom prst="rect">
            <a:avLst/>
          </a:prstGeom>
          <a:noFill/>
        </p:spPr>
        <p:txBody>
          <a:bodyPr wrap="square" rtlCol="0">
            <a:spAutoFit/>
          </a:bodyPr>
          <a:lstStyle/>
          <a:p>
            <a:r>
              <a:rPr lang="en-US" sz="2400" b="1" dirty="0" smtClean="0"/>
              <a:t>Only a two elements :</a:t>
            </a:r>
          </a:p>
          <a:p>
            <a:r>
              <a:rPr lang="en-US" sz="2400" b="1" dirty="0" smtClean="0"/>
              <a:t>	</a:t>
            </a:r>
            <a:r>
              <a:rPr lang="en-US" sz="2400" dirty="0" smtClean="0"/>
              <a:t>3</a:t>
            </a:r>
          </a:p>
          <a:p>
            <a:r>
              <a:rPr lang="en-US" sz="2400" dirty="0" smtClean="0"/>
              <a:t>	5</a:t>
            </a:r>
          </a:p>
        </p:txBody>
      </p:sp>
      <p:sp>
        <p:nvSpPr>
          <p:cNvPr id="22" name="TextBox 21"/>
          <p:cNvSpPr txBox="1"/>
          <p:nvPr/>
        </p:nvSpPr>
        <p:spPr>
          <a:xfrm>
            <a:off x="11201400" y="3333690"/>
            <a:ext cx="533400" cy="400110"/>
          </a:xfrm>
          <a:prstGeom prst="rect">
            <a:avLst/>
          </a:prstGeom>
          <a:noFill/>
        </p:spPr>
        <p:txBody>
          <a:bodyPr wrap="square" rtlCol="0">
            <a:spAutoFit/>
          </a:bodyPr>
          <a:lstStyle/>
          <a:p>
            <a:r>
              <a:rPr lang="en-US" sz="2000" dirty="0" smtClean="0"/>
              <a:t>3</a:t>
            </a:r>
            <a:endParaRPr lang="en-US" sz="2000" dirty="0"/>
          </a:p>
        </p:txBody>
      </p:sp>
      <p:sp>
        <p:nvSpPr>
          <p:cNvPr id="24" name="TextBox 23"/>
          <p:cNvSpPr txBox="1"/>
          <p:nvPr/>
        </p:nvSpPr>
        <p:spPr>
          <a:xfrm>
            <a:off x="10134600" y="3333690"/>
            <a:ext cx="838200" cy="400110"/>
          </a:xfrm>
          <a:prstGeom prst="rect">
            <a:avLst/>
          </a:prstGeom>
          <a:noFill/>
        </p:spPr>
        <p:txBody>
          <a:bodyPr wrap="square" rtlCol="0">
            <a:spAutoFit/>
          </a:bodyPr>
          <a:lstStyle/>
          <a:p>
            <a:r>
              <a:rPr lang="en-US" sz="2000" dirty="0" smtClean="0"/>
              <a:t>3000</a:t>
            </a:r>
            <a:endParaRPr lang="en-US" sz="2000" dirty="0"/>
          </a:p>
        </p:txBody>
      </p:sp>
      <p:sp>
        <p:nvSpPr>
          <p:cNvPr id="25" name="TextBox 24"/>
          <p:cNvSpPr txBox="1"/>
          <p:nvPr/>
        </p:nvSpPr>
        <p:spPr>
          <a:xfrm>
            <a:off x="10972800" y="3714690"/>
            <a:ext cx="838200" cy="400110"/>
          </a:xfrm>
          <a:prstGeom prst="rect">
            <a:avLst/>
          </a:prstGeom>
          <a:noFill/>
        </p:spPr>
        <p:txBody>
          <a:bodyPr wrap="square" rtlCol="0">
            <a:spAutoFit/>
          </a:bodyPr>
          <a:lstStyle/>
          <a:p>
            <a:r>
              <a:rPr lang="en-US" sz="2000" dirty="0" smtClean="0"/>
              <a:t>NULL</a:t>
            </a:r>
            <a:endParaRPr lang="en-US" sz="2000" dirty="0"/>
          </a:p>
        </p:txBody>
      </p:sp>
      <p:sp>
        <p:nvSpPr>
          <p:cNvPr id="26" name="TextBox 25"/>
          <p:cNvSpPr txBox="1"/>
          <p:nvPr/>
        </p:nvSpPr>
        <p:spPr>
          <a:xfrm>
            <a:off x="10134600" y="4572000"/>
            <a:ext cx="838200" cy="400110"/>
          </a:xfrm>
          <a:prstGeom prst="rect">
            <a:avLst/>
          </a:prstGeom>
          <a:noFill/>
        </p:spPr>
        <p:txBody>
          <a:bodyPr wrap="square" rtlCol="0">
            <a:spAutoFit/>
          </a:bodyPr>
          <a:lstStyle/>
          <a:p>
            <a:r>
              <a:rPr lang="en-US" sz="2000" dirty="0" smtClean="0"/>
              <a:t>4000</a:t>
            </a:r>
            <a:endParaRPr lang="en-US" sz="2000" dirty="0"/>
          </a:p>
        </p:txBody>
      </p:sp>
      <p:sp>
        <p:nvSpPr>
          <p:cNvPr id="27" name="TextBox 26"/>
          <p:cNvSpPr txBox="1"/>
          <p:nvPr/>
        </p:nvSpPr>
        <p:spPr>
          <a:xfrm>
            <a:off x="9525000" y="4171890"/>
            <a:ext cx="1447800" cy="400110"/>
          </a:xfrm>
          <a:prstGeom prst="rect">
            <a:avLst/>
          </a:prstGeom>
          <a:noFill/>
        </p:spPr>
        <p:txBody>
          <a:bodyPr wrap="square" rtlCol="0">
            <a:spAutoFit/>
          </a:bodyPr>
          <a:lstStyle/>
          <a:p>
            <a:r>
              <a:rPr lang="en-US" sz="2000" dirty="0" smtClean="0"/>
              <a:t>(</a:t>
            </a:r>
            <a:r>
              <a:rPr lang="en-US" sz="2000" dirty="0" err="1" smtClean="0"/>
              <a:t>newnode</a:t>
            </a:r>
            <a:r>
              <a:rPr lang="en-US" sz="2000" dirty="0" smtClean="0"/>
              <a:t>)</a:t>
            </a:r>
            <a:endParaRPr lang="en-US" sz="2000" dirty="0"/>
          </a:p>
        </p:txBody>
      </p:sp>
      <p:sp>
        <p:nvSpPr>
          <p:cNvPr id="21" name="TextBox 20"/>
          <p:cNvSpPr txBox="1"/>
          <p:nvPr/>
        </p:nvSpPr>
        <p:spPr>
          <a:xfrm>
            <a:off x="11201400" y="4476690"/>
            <a:ext cx="533400" cy="400110"/>
          </a:xfrm>
          <a:prstGeom prst="rect">
            <a:avLst/>
          </a:prstGeom>
          <a:noFill/>
        </p:spPr>
        <p:txBody>
          <a:bodyPr wrap="square" rtlCol="0">
            <a:spAutoFit/>
          </a:bodyPr>
          <a:lstStyle/>
          <a:p>
            <a:r>
              <a:rPr lang="en-US" sz="2000" dirty="0" smtClean="0"/>
              <a:t>5</a:t>
            </a:r>
            <a:endParaRPr lang="en-US" sz="2000" dirty="0"/>
          </a:p>
        </p:txBody>
      </p:sp>
      <p:sp>
        <p:nvSpPr>
          <p:cNvPr id="29" name="TextBox 28"/>
          <p:cNvSpPr txBox="1"/>
          <p:nvPr/>
        </p:nvSpPr>
        <p:spPr>
          <a:xfrm>
            <a:off x="10972800" y="914400"/>
            <a:ext cx="838200" cy="400110"/>
          </a:xfrm>
          <a:prstGeom prst="rect">
            <a:avLst/>
          </a:prstGeom>
          <a:noFill/>
        </p:spPr>
        <p:txBody>
          <a:bodyPr wrap="square" rtlCol="0">
            <a:spAutoFit/>
          </a:bodyPr>
          <a:lstStyle/>
          <a:p>
            <a:r>
              <a:rPr lang="en-US" sz="2000" dirty="0" smtClean="0"/>
              <a:t>4000</a:t>
            </a:r>
            <a:endParaRPr lang="en-US" sz="2000" dirty="0"/>
          </a:p>
        </p:txBody>
      </p:sp>
    </p:spTree>
    <p:extLst>
      <p:ext uri="{BB962C8B-B14F-4D97-AF65-F5344CB8AC3E}">
        <p14:creationId xmlns="" xmlns:p14="http://schemas.microsoft.com/office/powerpoint/2010/main" val="101622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 xmlns:a16="http://schemas.microsoft.com/office/drawing/2014/main" id="{D71EE1CC-5860-4236-A6FD-56296450190E}"/>
              </a:ext>
            </a:extLst>
          </p:cNvPr>
          <p:cNvPicPr>
            <a:picLocks noChangeAspect="1"/>
          </p:cNvPicPr>
          <p:nvPr/>
        </p:nvPicPr>
        <p:blipFill>
          <a:blip r:embed="rId3">
            <a:extLst>
              <a:ext uri="{28A0092B-C50C-407E-A947-70E740481C1C}">
                <a14:useLocalDpi xmlns=""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 xmlns:p14="http://schemas.microsoft.com/office/powerpoint/2010/main"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Real time example</a:t>
            </a:r>
            <a:endParaRPr lang="en-US" sz="4500" b="1" dirty="0">
              <a:latin typeface="Nunito Sans" panose="00000500000000000000" pitchFamily="2" charset="0"/>
            </a:endParaRPr>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2050"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6" name="Picture 8" descr="Image result for bangles on hand"/>
          <p:cNvPicPr>
            <a:picLocks noChangeAspect="1" noChangeArrowheads="1"/>
          </p:cNvPicPr>
          <p:nvPr/>
        </p:nvPicPr>
        <p:blipFill>
          <a:blip r:embed="rId4"/>
          <a:srcRect/>
          <a:stretch>
            <a:fillRect/>
          </a:stretch>
        </p:blipFill>
        <p:spPr bwMode="auto">
          <a:xfrm>
            <a:off x="2590800" y="1981200"/>
            <a:ext cx="2895600" cy="3307420"/>
          </a:xfrm>
          <a:prstGeom prst="rect">
            <a:avLst/>
          </a:prstGeom>
          <a:noFill/>
        </p:spPr>
      </p:pic>
      <p:pic>
        <p:nvPicPr>
          <p:cNvPr id="2058" name="Picture 10" descr="Image result for plates"/>
          <p:cNvPicPr>
            <a:picLocks noChangeAspect="1" noChangeArrowheads="1"/>
          </p:cNvPicPr>
          <p:nvPr/>
        </p:nvPicPr>
        <p:blipFill>
          <a:blip r:embed="rId5" cstate="print"/>
          <a:srcRect/>
          <a:stretch>
            <a:fillRect/>
          </a:stretch>
        </p:blipFill>
        <p:spPr bwMode="auto">
          <a:xfrm>
            <a:off x="6851072" y="1828800"/>
            <a:ext cx="4197927" cy="3463291"/>
          </a:xfrm>
          <a:prstGeom prst="rect">
            <a:avLst/>
          </a:prstGeom>
          <a:noFill/>
        </p:spPr>
      </p:pic>
    </p:spTree>
    <p:extLst>
      <p:ext uri="{BB962C8B-B14F-4D97-AF65-F5344CB8AC3E}">
        <p14:creationId xmlns="" xmlns:p14="http://schemas.microsoft.com/office/powerpoint/2010/main" val="1016221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Stack Using Array</a:t>
            </a:r>
            <a:endParaRPr lang="en-US" sz="4500" b="1" dirty="0">
              <a:latin typeface="Nunito Sans" panose="00000500000000000000" pitchFamily="2" charset="0"/>
            </a:endParaRPr>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10" name="Subtitle 2"/>
          <p:cNvSpPr txBox="1">
            <a:spLocks/>
          </p:cNvSpPr>
          <p:nvPr/>
        </p:nvSpPr>
        <p:spPr>
          <a:xfrm>
            <a:off x="457200" y="1786534"/>
            <a:ext cx="8229600" cy="3395066"/>
          </a:xfrm>
          <a:prstGeom prst="rect">
            <a:avLst/>
          </a:prstGeom>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prstClr val="black"/>
                </a:solidFill>
                <a:effectLst/>
                <a:uLnTx/>
                <a:uFillTx/>
                <a:latin typeface="+mn-lt"/>
                <a:ea typeface="+mj-ea"/>
                <a:cs typeface="+mj-cs"/>
              </a:rPr>
              <a:t>Push</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prstClr val="black"/>
                </a:solidFill>
                <a:effectLst/>
                <a:uLnTx/>
                <a:uFillTx/>
                <a:latin typeface="+mn-lt"/>
                <a:ea typeface="+mn-ea"/>
                <a:cs typeface="+mn-cs"/>
              </a:rPr>
              <a:t>Inserting a value into the stack</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prstClr val="black"/>
                </a:solidFill>
                <a:effectLst/>
                <a:uLnTx/>
                <a:uFillTx/>
                <a:latin typeface="+mn-lt"/>
                <a:ea typeface="+mn-ea"/>
                <a:cs typeface="+mn-cs"/>
              </a:rPr>
              <a:t>In Array, it’s</a:t>
            </a:r>
          </a:p>
          <a:p>
            <a:pPr marL="914400" marR="0" lvl="2"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prstClr val="black"/>
                </a:solidFill>
                <a:effectLst/>
                <a:uLnTx/>
                <a:uFillTx/>
                <a:latin typeface="+mn-lt"/>
                <a:ea typeface="+mn-ea"/>
                <a:cs typeface="+mn-cs"/>
              </a:rPr>
              <a:t>Insert at position 0</a:t>
            </a:r>
            <a:endParaRPr kumimoji="0" lang="en-US"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prstClr val="black"/>
              </a:solidFill>
              <a:effectLst/>
              <a:uLnTx/>
              <a:uFillTx/>
              <a:latin typeface="+mn-lt"/>
              <a:ea typeface="+mj-ea"/>
              <a:cs typeface="+mj-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prstClr val="black"/>
                </a:solidFill>
                <a:effectLst/>
                <a:uLnTx/>
                <a:uFillTx/>
                <a:latin typeface="+mn-lt"/>
                <a:ea typeface="+mj-ea"/>
                <a:cs typeface="+mj-cs"/>
              </a:rPr>
              <a:t>Pop</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prstClr val="black"/>
                </a:solidFill>
                <a:effectLst/>
                <a:uLnTx/>
                <a:uFillTx/>
                <a:latin typeface="+mn-lt"/>
                <a:ea typeface="+mn-ea"/>
                <a:cs typeface="+mn-cs"/>
              </a:rPr>
              <a:t>Deleting a value from the Stack</a:t>
            </a:r>
            <a:endParaRPr kumimoji="0" lang="en-US"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prstClr val="black"/>
                </a:solidFill>
                <a:effectLst/>
                <a:uLnTx/>
                <a:uFillTx/>
                <a:latin typeface="+mn-lt"/>
                <a:ea typeface="+mj-ea"/>
                <a:cs typeface="+mj-cs"/>
              </a:rPr>
              <a:t>In Array, it’s</a:t>
            </a:r>
          </a:p>
          <a:p>
            <a:pPr marL="914400" marR="0" lvl="2"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prstClr val="black"/>
                </a:solidFill>
                <a:effectLst/>
                <a:uLnTx/>
                <a:uFillTx/>
                <a:latin typeface="+mn-lt"/>
                <a:ea typeface="+mj-ea"/>
                <a:cs typeface="+mj-cs"/>
              </a:rPr>
              <a:t>Delete at end</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prstClr val="black"/>
              </a:solidFill>
              <a:effectLst/>
              <a:uLnTx/>
              <a:uFillTx/>
              <a:latin typeface="+mn-lt"/>
              <a:ea typeface="+mj-ea"/>
              <a:cs typeface="+mj-cs"/>
            </a:endParaRPr>
          </a:p>
        </p:txBody>
      </p:sp>
    </p:spTree>
    <p:extLst>
      <p:ext uri="{BB962C8B-B14F-4D97-AF65-F5344CB8AC3E}">
        <p14:creationId xmlns="" xmlns:p14="http://schemas.microsoft.com/office/powerpoint/2010/main" val="101622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sz="half" idx="1"/>
          </p:nvPr>
        </p:nvSpPr>
        <p:spPr>
          <a:xfrm>
            <a:off x="609602" y="1990251"/>
            <a:ext cx="5595697" cy="3496149"/>
          </a:xfrm>
        </p:spPr>
        <p:txBody>
          <a:bodyPr>
            <a:normAutofit fontScale="97500"/>
          </a:bodyPr>
          <a:lstStyle/>
          <a:p>
            <a:pPr marL="0" indent="0">
              <a:buNone/>
            </a:pPr>
            <a:r>
              <a:rPr lang="en-US" sz="2900" dirty="0">
                <a:sym typeface="+mn-ea"/>
              </a:rPr>
              <a:t>• </a:t>
            </a:r>
            <a:r>
              <a:rPr lang="en-US" sz="2900" b="1" dirty="0">
                <a:sym typeface="+mn-ea"/>
              </a:rPr>
              <a:t>Push</a:t>
            </a:r>
          </a:p>
          <a:p>
            <a:pPr lvl="1">
              <a:buFont typeface="Arial" panose="020B0604020202020204" pitchFamily="34" charset="0"/>
              <a:buChar char="•"/>
            </a:pPr>
            <a:r>
              <a:rPr lang="en-US" sz="2900" dirty="0" smtClean="0">
                <a:sym typeface="+mn-ea"/>
              </a:rPr>
              <a:t>Inserts element at position 0.</a:t>
            </a:r>
            <a:endParaRPr lang="en-US" sz="2900" dirty="0">
              <a:sym typeface="+mn-ea"/>
            </a:endParaRPr>
          </a:p>
          <a:p>
            <a:pPr marL="0" indent="0">
              <a:buNone/>
            </a:pPr>
            <a:r>
              <a:rPr lang="en-US" sz="2900" dirty="0" smtClean="0">
                <a:sym typeface="+mn-ea"/>
              </a:rPr>
              <a:t>• </a:t>
            </a:r>
            <a:r>
              <a:rPr lang="en-US" sz="2900" b="1" dirty="0">
                <a:sym typeface="+mn-ea"/>
              </a:rPr>
              <a:t>Pop</a:t>
            </a:r>
          </a:p>
          <a:p>
            <a:pPr lvl="1">
              <a:buFont typeface="Arial" panose="020B0604020202020204" pitchFamily="34" charset="0"/>
              <a:buChar char="•"/>
            </a:pPr>
            <a:r>
              <a:rPr lang="en-US" sz="2900" dirty="0">
                <a:sym typeface="+mn-ea"/>
              </a:rPr>
              <a:t>Deletes the element from </a:t>
            </a:r>
            <a:r>
              <a:rPr lang="en-US" sz="2900" dirty="0" smtClean="0">
                <a:sym typeface="+mn-ea"/>
              </a:rPr>
              <a:t>position 0.</a:t>
            </a:r>
            <a:endParaRPr lang="en-US" sz="2900" dirty="0">
              <a:sym typeface="+mn-ea"/>
            </a:endParaRPr>
          </a:p>
          <a:p>
            <a:endParaRPr lang="en-US" dirty="0"/>
          </a:p>
        </p:txBody>
      </p:sp>
      <p:grpSp>
        <p:nvGrpSpPr>
          <p:cNvPr id="2" name="Group 8"/>
          <p:cNvGrpSpPr/>
          <p:nvPr/>
        </p:nvGrpSpPr>
        <p:grpSpPr>
          <a:xfrm>
            <a:off x="6299200" y="1857628"/>
            <a:ext cx="5588000" cy="4085972"/>
            <a:chOff x="457200" y="1405731"/>
            <a:chExt cx="4191000" cy="3105150"/>
          </a:xfrm>
        </p:grpSpPr>
        <p:pic>
          <p:nvPicPr>
            <p:cNvPr id="10" name="Picture 2" descr="Image result for queue data structure"/>
            <p:cNvPicPr>
              <a:picLocks noChangeAspect="1" noChangeArrowheads="1"/>
            </p:cNvPicPr>
            <p:nvPr/>
          </p:nvPicPr>
          <p:blipFill>
            <a:blip r:embed="rId2"/>
            <a:srcRect r="48788"/>
            <a:stretch>
              <a:fillRect/>
            </a:stretch>
          </p:blipFill>
          <p:spPr bwMode="auto">
            <a:xfrm>
              <a:off x="457200" y="1405731"/>
              <a:ext cx="4191000" cy="3105150"/>
            </a:xfrm>
            <a:prstGeom prst="rect">
              <a:avLst/>
            </a:prstGeom>
            <a:noFill/>
            <a:effectLst>
              <a:glow rad="63500">
                <a:schemeClr val="accent5">
                  <a:satMod val="175000"/>
                  <a:alpha val="40000"/>
                </a:schemeClr>
              </a:glow>
              <a:outerShdw blurRad="50800" dist="38100" dir="2700000" algn="tl" rotWithShape="0">
                <a:prstClr val="black">
                  <a:alpha val="40000"/>
                </a:prstClr>
              </a:outerShdw>
            </a:effectLst>
          </p:spPr>
        </p:pic>
        <p:sp>
          <p:nvSpPr>
            <p:cNvPr id="11" name="Rectangle 10"/>
            <p:cNvSpPr/>
            <p:nvPr/>
          </p:nvSpPr>
          <p:spPr>
            <a:xfrm>
              <a:off x="1371600" y="2377281"/>
              <a:ext cx="6858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bg1">
                        <a:lumMod val="75000"/>
                      </a:schemeClr>
                    </a:solidFill>
                  </a:ln>
                  <a:solidFill>
                    <a:schemeClr val="tx1">
                      <a:lumMod val="85000"/>
                      <a:lumOff val="15000"/>
                    </a:schemeClr>
                  </a:solidFill>
                  <a:latin typeface="Adobe Gothic Std B" pitchFamily="34" charset="-128"/>
                  <a:ea typeface="Adobe Gothic Std B" pitchFamily="34" charset="-128"/>
                </a:rPr>
                <a:t>Top</a:t>
              </a:r>
              <a:endParaRPr lang="en-US" dirty="0">
                <a:ln>
                  <a:solidFill>
                    <a:schemeClr val="bg1">
                      <a:lumMod val="75000"/>
                    </a:schemeClr>
                  </a:solidFill>
                </a:ln>
                <a:solidFill>
                  <a:schemeClr val="tx1">
                    <a:lumMod val="85000"/>
                    <a:lumOff val="15000"/>
                  </a:schemeClr>
                </a:solidFill>
                <a:latin typeface="Adobe Gothic Std B" pitchFamily="34" charset="-128"/>
                <a:ea typeface="Adobe Gothic Std B" pitchFamily="34" charset="-128"/>
              </a:endParaRPr>
            </a:p>
          </p:txBody>
        </p:sp>
      </p:grpSp>
      <p:sp>
        <p:nvSpPr>
          <p:cNvPr id="9" name="TextBox 8">
            <a:extLst>
              <a:ext uri="{FF2B5EF4-FFF2-40B4-BE49-F238E27FC236}">
                <a16:creationId xmlns=""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Stack Using Linked List</a:t>
            </a:r>
            <a:endParaRPr lang="en-US" sz="4500" b="1" dirty="0">
              <a:latin typeface="Nunito Sans" panose="00000500000000000000" pitchFamily="2" charset="0"/>
            </a:endParaRPr>
          </a:p>
        </p:txBody>
      </p:sp>
      <p:sp>
        <p:nvSpPr>
          <p:cNvPr id="12" name="Rectangle 11">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Stack Using Linked List</a:t>
            </a:r>
            <a:endParaRPr lang="en-US" sz="4500" b="1" dirty="0">
              <a:latin typeface="Nunito Sans" panose="00000500000000000000" pitchFamily="2" charset="0"/>
            </a:endParaRPr>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10" name="Subtitle 2"/>
          <p:cNvSpPr txBox="1">
            <a:spLocks/>
          </p:cNvSpPr>
          <p:nvPr/>
        </p:nvSpPr>
        <p:spPr>
          <a:xfrm>
            <a:off x="152400" y="1786534"/>
            <a:ext cx="8229600" cy="3395066"/>
          </a:xfrm>
          <a:prstGeom prst="rect">
            <a:avLst/>
          </a:prstGeom>
        </p:spPr>
        <p:txBody>
          <a:bodyPr vert="horz" lIns="91440" tIns="45720" rIns="91440" bIns="45720" rtlCol="0">
            <a:noAutofit/>
          </a:bodyPr>
          <a:lstStyle/>
          <a:p>
            <a:pPr lvl="1">
              <a:spcBef>
                <a:spcPct val="20000"/>
              </a:spcBef>
            </a:pPr>
            <a:r>
              <a:rPr lang="en-US" sz="2200" dirty="0" smtClean="0">
                <a:solidFill>
                  <a:prstClr val="black"/>
                </a:solidFill>
                <a:latin typeface="Nunito Sans" pitchFamily="2" charset="0"/>
                <a:ea typeface="+mj-ea"/>
                <a:cs typeface="+mj-cs"/>
              </a:rPr>
              <a:t>void push(</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headadd,int</a:t>
            </a:r>
            <a:r>
              <a:rPr lang="en-US" sz="2200" dirty="0" smtClean="0">
                <a:solidFill>
                  <a:prstClr val="black"/>
                </a:solidFill>
                <a:latin typeface="Nunito Sans" pitchFamily="2" charset="0"/>
                <a:ea typeface="+mj-ea"/>
                <a:cs typeface="+mj-cs"/>
              </a:rPr>
              <a:t> 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malloc</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sizeof</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-&gt;data=data;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-&gt;link=NULL;</a:t>
            </a:r>
          </a:p>
          <a:p>
            <a:pPr lvl="1">
              <a:spcBef>
                <a:spcPct val="20000"/>
              </a:spcBef>
            </a:pPr>
            <a:r>
              <a:rPr lang="en-US" sz="2200" dirty="0" smtClean="0">
                <a:solidFill>
                  <a:prstClr val="black"/>
                </a:solidFill>
                <a:latin typeface="Nunito Sans" pitchFamily="2" charset="0"/>
                <a:ea typeface="+mj-ea"/>
                <a:cs typeface="+mj-cs"/>
              </a:rPr>
              <a:t>	if(*</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==NULL)</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 =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else{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p>
          <a:p>
            <a:pPr lvl="1">
              <a:spcBef>
                <a:spcPct val="20000"/>
              </a:spcBef>
            </a:pPr>
            <a:r>
              <a:rPr lang="en-US" sz="2200" dirty="0" smtClean="0">
                <a:solidFill>
                  <a:prstClr val="black"/>
                </a:solidFill>
                <a:latin typeface="Nunito Sans" pitchFamily="2" charset="0"/>
                <a:ea typeface="+mj-ea"/>
                <a:cs typeface="+mj-cs"/>
              </a:rPr>
              <a:t>}</a:t>
            </a:r>
            <a:endParaRPr kumimoji="0" lang="en-US" sz="2200" b="0" i="0" u="none" strike="noStrike" kern="1200" cap="none" spc="0" normalizeH="0" baseline="0" noProof="0" dirty="0" smtClean="0">
              <a:ln>
                <a:noFill/>
              </a:ln>
              <a:solidFill>
                <a:prstClr val="black"/>
              </a:solidFill>
              <a:effectLst/>
              <a:uLnTx/>
              <a:uFillTx/>
              <a:latin typeface="Nunito Sans" pitchFamily="2" charset="0"/>
              <a:ea typeface="+mj-ea"/>
              <a:cs typeface="+mj-cs"/>
            </a:endParaRPr>
          </a:p>
        </p:txBody>
      </p:sp>
      <p:graphicFrame>
        <p:nvGraphicFramePr>
          <p:cNvPr id="6" name="Table 5"/>
          <p:cNvGraphicFramePr>
            <a:graphicFrameLocks noGrp="1"/>
          </p:cNvGraphicFramePr>
          <p:nvPr/>
        </p:nvGraphicFramePr>
        <p:xfrm>
          <a:off x="9829800" y="914400"/>
          <a:ext cx="2057400" cy="4754880"/>
        </p:xfrm>
        <a:graphic>
          <a:graphicData uri="http://schemas.openxmlformats.org/drawingml/2006/table">
            <a:tbl>
              <a:tblPr firstRow="1" bandRow="1">
                <a:tableStyleId>{5940675A-B579-460E-94D1-54222C63F5DA}</a:tableStyleId>
              </a:tblPr>
              <a:tblGrid>
                <a:gridCol w="1028700"/>
                <a:gridCol w="1028700"/>
              </a:tblGrid>
              <a:tr h="374650">
                <a:tc>
                  <a:txBody>
                    <a:bodyPr/>
                    <a:lstStyle/>
                    <a:p>
                      <a:pPr algn="r"/>
                      <a:r>
                        <a:rPr lang="en-US" sz="2000" dirty="0" smtClean="0"/>
                        <a:t>1000</a:t>
                      </a: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9296400" y="914400"/>
            <a:ext cx="914400" cy="400110"/>
          </a:xfrm>
          <a:prstGeom prst="rect">
            <a:avLst/>
          </a:prstGeom>
          <a:noFill/>
        </p:spPr>
        <p:txBody>
          <a:bodyPr wrap="square" rtlCol="0">
            <a:spAutoFit/>
          </a:bodyPr>
          <a:lstStyle/>
          <a:p>
            <a:r>
              <a:rPr lang="en-US" sz="2000" dirty="0" smtClean="0"/>
              <a:t>(head)</a:t>
            </a:r>
            <a:endParaRPr lang="en-US" sz="2000" dirty="0"/>
          </a:p>
        </p:txBody>
      </p:sp>
      <p:sp>
        <p:nvSpPr>
          <p:cNvPr id="11" name="TextBox 10"/>
          <p:cNvSpPr txBox="1"/>
          <p:nvPr/>
        </p:nvSpPr>
        <p:spPr>
          <a:xfrm>
            <a:off x="10972800" y="914400"/>
            <a:ext cx="838200" cy="400110"/>
          </a:xfrm>
          <a:prstGeom prst="rect">
            <a:avLst/>
          </a:prstGeom>
          <a:noFill/>
        </p:spPr>
        <p:txBody>
          <a:bodyPr wrap="square" rtlCol="0">
            <a:spAutoFit/>
          </a:bodyPr>
          <a:lstStyle/>
          <a:p>
            <a:r>
              <a:rPr lang="en-US" sz="2000" dirty="0" smtClean="0"/>
              <a:t>NULL</a:t>
            </a:r>
            <a:endParaRPr lang="en-US" sz="2000" dirty="0"/>
          </a:p>
        </p:txBody>
      </p:sp>
      <p:sp>
        <p:nvSpPr>
          <p:cNvPr id="12" name="TextBox 11"/>
          <p:cNvSpPr txBox="1"/>
          <p:nvPr/>
        </p:nvSpPr>
        <p:spPr>
          <a:xfrm>
            <a:off x="6553200" y="4343400"/>
            <a:ext cx="3276600" cy="1200329"/>
          </a:xfrm>
          <a:prstGeom prst="rect">
            <a:avLst/>
          </a:prstGeom>
          <a:noFill/>
        </p:spPr>
        <p:txBody>
          <a:bodyPr wrap="square" rtlCol="0">
            <a:spAutoFit/>
          </a:bodyPr>
          <a:lstStyle/>
          <a:p>
            <a:r>
              <a:rPr lang="en-US" sz="2400" b="1" dirty="0" smtClean="0"/>
              <a:t>Only a two elements :</a:t>
            </a:r>
          </a:p>
          <a:p>
            <a:r>
              <a:rPr lang="en-US" sz="2400" b="1" dirty="0" smtClean="0"/>
              <a:t>	</a:t>
            </a:r>
            <a:r>
              <a:rPr lang="en-US" sz="2400" dirty="0" smtClean="0"/>
              <a:t>3</a:t>
            </a:r>
          </a:p>
          <a:p>
            <a:r>
              <a:rPr lang="en-US" sz="2400" dirty="0" smtClean="0"/>
              <a:t>	5</a:t>
            </a:r>
          </a:p>
        </p:txBody>
      </p:sp>
    </p:spTree>
    <p:extLst>
      <p:ext uri="{BB962C8B-B14F-4D97-AF65-F5344CB8AC3E}">
        <p14:creationId xmlns="" xmlns:p14="http://schemas.microsoft.com/office/powerpoint/2010/main" val="101622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Stack Using Linked List</a:t>
            </a:r>
            <a:endParaRPr lang="en-US" sz="4500" b="1" dirty="0">
              <a:latin typeface="Nunito Sans" panose="00000500000000000000" pitchFamily="2" charset="0"/>
            </a:endParaRPr>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10" name="Subtitle 2"/>
          <p:cNvSpPr txBox="1">
            <a:spLocks/>
          </p:cNvSpPr>
          <p:nvPr/>
        </p:nvSpPr>
        <p:spPr>
          <a:xfrm>
            <a:off x="152400" y="1786534"/>
            <a:ext cx="8229600" cy="3395066"/>
          </a:xfrm>
          <a:prstGeom prst="rect">
            <a:avLst/>
          </a:prstGeom>
        </p:spPr>
        <p:txBody>
          <a:bodyPr vert="horz" lIns="91440" tIns="45720" rIns="91440" bIns="45720" rtlCol="0">
            <a:noAutofit/>
          </a:bodyPr>
          <a:lstStyle/>
          <a:p>
            <a:pPr lvl="1">
              <a:spcBef>
                <a:spcPct val="20000"/>
              </a:spcBef>
            </a:pPr>
            <a:r>
              <a:rPr lang="en-US" sz="2200" dirty="0" smtClean="0">
                <a:solidFill>
                  <a:prstClr val="black"/>
                </a:solidFill>
                <a:latin typeface="Nunito Sans" pitchFamily="2" charset="0"/>
                <a:ea typeface="+mj-ea"/>
                <a:cs typeface="+mj-cs"/>
              </a:rPr>
              <a:t>void push(</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headadd,int</a:t>
            </a:r>
            <a:r>
              <a:rPr lang="en-US" sz="2200" dirty="0" smtClean="0">
                <a:solidFill>
                  <a:prstClr val="black"/>
                </a:solidFill>
                <a:latin typeface="Nunito Sans" pitchFamily="2" charset="0"/>
                <a:ea typeface="+mj-ea"/>
                <a:cs typeface="+mj-cs"/>
              </a:rPr>
              <a:t> 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malloc</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sizeof</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-&gt;data=data;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-&gt;link=NULL;</a:t>
            </a:r>
          </a:p>
          <a:p>
            <a:pPr lvl="1">
              <a:spcBef>
                <a:spcPct val="20000"/>
              </a:spcBef>
            </a:pPr>
            <a:r>
              <a:rPr lang="en-US" sz="2200" dirty="0" smtClean="0">
                <a:solidFill>
                  <a:prstClr val="black"/>
                </a:solidFill>
                <a:latin typeface="Nunito Sans" pitchFamily="2" charset="0"/>
                <a:ea typeface="+mj-ea"/>
                <a:cs typeface="+mj-cs"/>
              </a:rPr>
              <a:t>	if(*</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==NULL)</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 =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else{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p>
          <a:p>
            <a:pPr lvl="1">
              <a:spcBef>
                <a:spcPct val="20000"/>
              </a:spcBef>
            </a:pPr>
            <a:r>
              <a:rPr lang="en-US" sz="2200" dirty="0" smtClean="0">
                <a:solidFill>
                  <a:prstClr val="black"/>
                </a:solidFill>
                <a:latin typeface="Nunito Sans" pitchFamily="2" charset="0"/>
                <a:ea typeface="+mj-ea"/>
                <a:cs typeface="+mj-cs"/>
              </a:rPr>
              <a:t>}</a:t>
            </a:r>
            <a:endParaRPr kumimoji="0" lang="en-US" sz="2200" b="0" i="0" u="none" strike="noStrike" kern="1200" cap="none" spc="0" normalizeH="0" baseline="0" noProof="0" dirty="0" smtClean="0">
              <a:ln>
                <a:noFill/>
              </a:ln>
              <a:solidFill>
                <a:prstClr val="black"/>
              </a:solidFill>
              <a:effectLst/>
              <a:uLnTx/>
              <a:uFillTx/>
              <a:latin typeface="Nunito Sans" pitchFamily="2" charset="0"/>
              <a:ea typeface="+mj-ea"/>
              <a:cs typeface="+mj-cs"/>
            </a:endParaRPr>
          </a:p>
        </p:txBody>
      </p:sp>
      <p:graphicFrame>
        <p:nvGraphicFramePr>
          <p:cNvPr id="6" name="Table 5"/>
          <p:cNvGraphicFramePr>
            <a:graphicFrameLocks noGrp="1"/>
          </p:cNvGraphicFramePr>
          <p:nvPr/>
        </p:nvGraphicFramePr>
        <p:xfrm>
          <a:off x="9829800" y="914400"/>
          <a:ext cx="2057400" cy="4754880"/>
        </p:xfrm>
        <a:graphic>
          <a:graphicData uri="http://schemas.openxmlformats.org/drawingml/2006/table">
            <a:tbl>
              <a:tblPr firstRow="1" bandRow="1">
                <a:tableStyleId>{5940675A-B579-460E-94D1-54222C63F5DA}</a:tableStyleId>
              </a:tblPr>
              <a:tblGrid>
                <a:gridCol w="1028700"/>
                <a:gridCol w="1028700"/>
              </a:tblGrid>
              <a:tr h="374650">
                <a:tc>
                  <a:txBody>
                    <a:bodyPr/>
                    <a:lstStyle/>
                    <a:p>
                      <a:pPr algn="r"/>
                      <a:r>
                        <a:rPr lang="en-US" sz="2000" dirty="0" smtClean="0"/>
                        <a:t>1000</a:t>
                      </a: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9296400" y="914400"/>
            <a:ext cx="914400" cy="400110"/>
          </a:xfrm>
          <a:prstGeom prst="rect">
            <a:avLst/>
          </a:prstGeom>
          <a:noFill/>
        </p:spPr>
        <p:txBody>
          <a:bodyPr wrap="square" rtlCol="0">
            <a:spAutoFit/>
          </a:bodyPr>
          <a:lstStyle/>
          <a:p>
            <a:r>
              <a:rPr lang="en-US" sz="2000" dirty="0" smtClean="0"/>
              <a:t>(head)</a:t>
            </a:r>
            <a:endParaRPr lang="en-US" sz="2000" dirty="0"/>
          </a:p>
        </p:txBody>
      </p:sp>
      <p:cxnSp>
        <p:nvCxnSpPr>
          <p:cNvPr id="11" name="Straight Arrow Connector 10"/>
          <p:cNvCxnSpPr/>
          <p:nvPr/>
        </p:nvCxnSpPr>
        <p:spPr>
          <a:xfrm>
            <a:off x="152400" y="1981200"/>
            <a:ext cx="457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15400" y="1676400"/>
            <a:ext cx="1524000" cy="400110"/>
          </a:xfrm>
          <a:prstGeom prst="rect">
            <a:avLst/>
          </a:prstGeom>
          <a:noFill/>
        </p:spPr>
        <p:txBody>
          <a:bodyPr wrap="square" rtlCol="0">
            <a:spAutoFit/>
          </a:bodyPr>
          <a:lstStyle/>
          <a:p>
            <a:r>
              <a:rPr lang="en-US" sz="2000" dirty="0" smtClean="0"/>
              <a:t>(</a:t>
            </a:r>
            <a:r>
              <a:rPr lang="en-US" sz="2000" dirty="0" err="1" smtClean="0"/>
              <a:t>headadd</a:t>
            </a:r>
            <a:r>
              <a:rPr lang="en-US" sz="2000" dirty="0" smtClean="0"/>
              <a:t>)</a:t>
            </a:r>
            <a:endParaRPr lang="en-US" sz="2000" dirty="0"/>
          </a:p>
        </p:txBody>
      </p:sp>
      <p:sp>
        <p:nvSpPr>
          <p:cNvPr id="13" name="TextBox 12"/>
          <p:cNvSpPr txBox="1"/>
          <p:nvPr/>
        </p:nvSpPr>
        <p:spPr>
          <a:xfrm>
            <a:off x="10134600" y="1676400"/>
            <a:ext cx="838200" cy="400110"/>
          </a:xfrm>
          <a:prstGeom prst="rect">
            <a:avLst/>
          </a:prstGeom>
          <a:noFill/>
        </p:spPr>
        <p:txBody>
          <a:bodyPr wrap="square" rtlCol="0">
            <a:spAutoFit/>
          </a:bodyPr>
          <a:lstStyle/>
          <a:p>
            <a:r>
              <a:rPr lang="en-US" sz="2000" dirty="0" smtClean="0"/>
              <a:t>2000</a:t>
            </a:r>
            <a:endParaRPr lang="en-US" sz="2000" dirty="0"/>
          </a:p>
        </p:txBody>
      </p:sp>
      <p:sp>
        <p:nvSpPr>
          <p:cNvPr id="14" name="TextBox 13"/>
          <p:cNvSpPr txBox="1"/>
          <p:nvPr/>
        </p:nvSpPr>
        <p:spPr>
          <a:xfrm>
            <a:off x="11049000" y="1676400"/>
            <a:ext cx="838200" cy="400110"/>
          </a:xfrm>
          <a:prstGeom prst="rect">
            <a:avLst/>
          </a:prstGeom>
          <a:noFill/>
        </p:spPr>
        <p:txBody>
          <a:bodyPr wrap="square" rtlCol="0">
            <a:spAutoFit/>
          </a:bodyPr>
          <a:lstStyle/>
          <a:p>
            <a:r>
              <a:rPr lang="en-US" sz="2000" dirty="0" smtClean="0"/>
              <a:t>1000</a:t>
            </a:r>
            <a:endParaRPr lang="en-US" sz="2000" dirty="0"/>
          </a:p>
        </p:txBody>
      </p:sp>
      <p:sp>
        <p:nvSpPr>
          <p:cNvPr id="15" name="TextBox 14"/>
          <p:cNvSpPr txBox="1"/>
          <p:nvPr/>
        </p:nvSpPr>
        <p:spPr>
          <a:xfrm>
            <a:off x="10972800" y="914400"/>
            <a:ext cx="838200" cy="400110"/>
          </a:xfrm>
          <a:prstGeom prst="rect">
            <a:avLst/>
          </a:prstGeom>
          <a:noFill/>
        </p:spPr>
        <p:txBody>
          <a:bodyPr wrap="square" rtlCol="0">
            <a:spAutoFit/>
          </a:bodyPr>
          <a:lstStyle/>
          <a:p>
            <a:r>
              <a:rPr lang="en-US" sz="2000" dirty="0" smtClean="0"/>
              <a:t>NULL</a:t>
            </a:r>
            <a:endParaRPr lang="en-US" sz="2000" dirty="0"/>
          </a:p>
        </p:txBody>
      </p:sp>
      <p:sp>
        <p:nvSpPr>
          <p:cNvPr id="16" name="TextBox 15"/>
          <p:cNvSpPr txBox="1"/>
          <p:nvPr/>
        </p:nvSpPr>
        <p:spPr>
          <a:xfrm>
            <a:off x="6553200" y="4343400"/>
            <a:ext cx="3276600" cy="1200329"/>
          </a:xfrm>
          <a:prstGeom prst="rect">
            <a:avLst/>
          </a:prstGeom>
          <a:noFill/>
        </p:spPr>
        <p:txBody>
          <a:bodyPr wrap="square" rtlCol="0">
            <a:spAutoFit/>
          </a:bodyPr>
          <a:lstStyle/>
          <a:p>
            <a:r>
              <a:rPr lang="en-US" sz="2400" b="1" dirty="0" smtClean="0"/>
              <a:t>Only a two elements :</a:t>
            </a:r>
          </a:p>
          <a:p>
            <a:r>
              <a:rPr lang="en-US" sz="2400" b="1" dirty="0" smtClean="0"/>
              <a:t>	</a:t>
            </a:r>
            <a:r>
              <a:rPr lang="en-US" sz="2400" dirty="0" smtClean="0"/>
              <a:t>3</a:t>
            </a:r>
          </a:p>
          <a:p>
            <a:r>
              <a:rPr lang="en-US" sz="2400" dirty="0" smtClean="0"/>
              <a:t>	5</a:t>
            </a:r>
          </a:p>
        </p:txBody>
      </p:sp>
    </p:spTree>
    <p:extLst>
      <p:ext uri="{BB962C8B-B14F-4D97-AF65-F5344CB8AC3E}">
        <p14:creationId xmlns="" xmlns:p14="http://schemas.microsoft.com/office/powerpoint/2010/main" val="101622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Stack Using Linked List</a:t>
            </a:r>
            <a:endParaRPr lang="en-US" sz="4500" b="1" dirty="0">
              <a:latin typeface="Nunito Sans" panose="00000500000000000000" pitchFamily="2" charset="0"/>
            </a:endParaRPr>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10" name="Subtitle 2"/>
          <p:cNvSpPr txBox="1">
            <a:spLocks/>
          </p:cNvSpPr>
          <p:nvPr/>
        </p:nvSpPr>
        <p:spPr>
          <a:xfrm>
            <a:off x="152400" y="1786534"/>
            <a:ext cx="8229600" cy="3395066"/>
          </a:xfrm>
          <a:prstGeom prst="rect">
            <a:avLst/>
          </a:prstGeom>
        </p:spPr>
        <p:txBody>
          <a:bodyPr vert="horz" lIns="91440" tIns="45720" rIns="91440" bIns="45720" rtlCol="0">
            <a:noAutofit/>
          </a:bodyPr>
          <a:lstStyle/>
          <a:p>
            <a:pPr lvl="1">
              <a:spcBef>
                <a:spcPct val="20000"/>
              </a:spcBef>
            </a:pPr>
            <a:r>
              <a:rPr lang="en-US" sz="2200" dirty="0" smtClean="0">
                <a:solidFill>
                  <a:prstClr val="black"/>
                </a:solidFill>
                <a:latin typeface="Nunito Sans" pitchFamily="2" charset="0"/>
                <a:ea typeface="+mj-ea"/>
                <a:cs typeface="+mj-cs"/>
              </a:rPr>
              <a:t>void push(</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headadd,int</a:t>
            </a:r>
            <a:r>
              <a:rPr lang="en-US" sz="2200" dirty="0" smtClean="0">
                <a:solidFill>
                  <a:prstClr val="black"/>
                </a:solidFill>
                <a:latin typeface="Nunito Sans" pitchFamily="2" charset="0"/>
                <a:ea typeface="+mj-ea"/>
                <a:cs typeface="+mj-cs"/>
              </a:rPr>
              <a:t> 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malloc</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sizeof</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-&gt;data=data;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-&gt;link=NULL;</a:t>
            </a:r>
          </a:p>
          <a:p>
            <a:pPr lvl="1">
              <a:spcBef>
                <a:spcPct val="20000"/>
              </a:spcBef>
            </a:pPr>
            <a:r>
              <a:rPr lang="en-US" sz="2200" dirty="0" smtClean="0">
                <a:solidFill>
                  <a:prstClr val="black"/>
                </a:solidFill>
                <a:latin typeface="Nunito Sans" pitchFamily="2" charset="0"/>
                <a:ea typeface="+mj-ea"/>
                <a:cs typeface="+mj-cs"/>
              </a:rPr>
              <a:t>	if(*</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==NULL)</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 =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else{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p>
          <a:p>
            <a:pPr lvl="1">
              <a:spcBef>
                <a:spcPct val="20000"/>
              </a:spcBef>
            </a:pPr>
            <a:r>
              <a:rPr lang="en-US" sz="2200" dirty="0" smtClean="0">
                <a:solidFill>
                  <a:prstClr val="black"/>
                </a:solidFill>
                <a:latin typeface="Nunito Sans" pitchFamily="2" charset="0"/>
                <a:ea typeface="+mj-ea"/>
                <a:cs typeface="+mj-cs"/>
              </a:rPr>
              <a:t>}</a:t>
            </a:r>
            <a:endParaRPr kumimoji="0" lang="en-US" sz="2200" b="0" i="0" u="none" strike="noStrike" kern="1200" cap="none" spc="0" normalizeH="0" baseline="0" noProof="0" dirty="0" smtClean="0">
              <a:ln>
                <a:noFill/>
              </a:ln>
              <a:solidFill>
                <a:prstClr val="black"/>
              </a:solidFill>
              <a:effectLst/>
              <a:uLnTx/>
              <a:uFillTx/>
              <a:latin typeface="Nunito Sans" pitchFamily="2" charset="0"/>
              <a:ea typeface="+mj-ea"/>
              <a:cs typeface="+mj-cs"/>
            </a:endParaRPr>
          </a:p>
        </p:txBody>
      </p:sp>
      <p:graphicFrame>
        <p:nvGraphicFramePr>
          <p:cNvPr id="6" name="Table 5"/>
          <p:cNvGraphicFramePr>
            <a:graphicFrameLocks noGrp="1"/>
          </p:cNvGraphicFramePr>
          <p:nvPr/>
        </p:nvGraphicFramePr>
        <p:xfrm>
          <a:off x="9829800" y="914400"/>
          <a:ext cx="2057400" cy="4754880"/>
        </p:xfrm>
        <a:graphic>
          <a:graphicData uri="http://schemas.openxmlformats.org/drawingml/2006/table">
            <a:tbl>
              <a:tblPr firstRow="1" bandRow="1">
                <a:tableStyleId>{5940675A-B579-460E-94D1-54222C63F5DA}</a:tableStyleId>
              </a:tblPr>
              <a:tblGrid>
                <a:gridCol w="1028700"/>
                <a:gridCol w="1028700"/>
              </a:tblGrid>
              <a:tr h="374650">
                <a:tc>
                  <a:txBody>
                    <a:bodyPr/>
                    <a:lstStyle/>
                    <a:p>
                      <a:pPr algn="r"/>
                      <a:r>
                        <a:rPr lang="en-US" sz="2000" dirty="0" smtClean="0"/>
                        <a:t>1000</a:t>
                      </a: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052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9296400" y="914400"/>
            <a:ext cx="914400" cy="400110"/>
          </a:xfrm>
          <a:prstGeom prst="rect">
            <a:avLst/>
          </a:prstGeom>
          <a:noFill/>
        </p:spPr>
        <p:txBody>
          <a:bodyPr wrap="square" rtlCol="0">
            <a:spAutoFit/>
          </a:bodyPr>
          <a:lstStyle/>
          <a:p>
            <a:r>
              <a:rPr lang="en-US" sz="2000" dirty="0" smtClean="0"/>
              <a:t>(head)</a:t>
            </a:r>
            <a:endParaRPr lang="en-US" sz="2000" dirty="0"/>
          </a:p>
        </p:txBody>
      </p:sp>
      <p:cxnSp>
        <p:nvCxnSpPr>
          <p:cNvPr id="11" name="Straight Arrow Connector 10"/>
          <p:cNvCxnSpPr/>
          <p:nvPr/>
        </p:nvCxnSpPr>
        <p:spPr>
          <a:xfrm>
            <a:off x="457200" y="2362200"/>
            <a:ext cx="457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15400" y="1676400"/>
            <a:ext cx="1524000" cy="400110"/>
          </a:xfrm>
          <a:prstGeom prst="rect">
            <a:avLst/>
          </a:prstGeom>
          <a:noFill/>
        </p:spPr>
        <p:txBody>
          <a:bodyPr wrap="square" rtlCol="0">
            <a:spAutoFit/>
          </a:bodyPr>
          <a:lstStyle/>
          <a:p>
            <a:r>
              <a:rPr lang="en-US" sz="2000" dirty="0" smtClean="0"/>
              <a:t>(</a:t>
            </a:r>
            <a:r>
              <a:rPr lang="en-US" sz="2000" dirty="0" err="1" smtClean="0"/>
              <a:t>headadd</a:t>
            </a:r>
            <a:r>
              <a:rPr lang="en-US" sz="2000" dirty="0" smtClean="0"/>
              <a:t>)</a:t>
            </a:r>
            <a:endParaRPr lang="en-US" sz="2000" dirty="0"/>
          </a:p>
        </p:txBody>
      </p:sp>
      <p:sp>
        <p:nvSpPr>
          <p:cNvPr id="13" name="TextBox 12"/>
          <p:cNvSpPr txBox="1"/>
          <p:nvPr/>
        </p:nvSpPr>
        <p:spPr>
          <a:xfrm>
            <a:off x="10134600" y="1676400"/>
            <a:ext cx="838200" cy="400110"/>
          </a:xfrm>
          <a:prstGeom prst="rect">
            <a:avLst/>
          </a:prstGeom>
          <a:noFill/>
        </p:spPr>
        <p:txBody>
          <a:bodyPr wrap="square" rtlCol="0">
            <a:spAutoFit/>
          </a:bodyPr>
          <a:lstStyle/>
          <a:p>
            <a:r>
              <a:rPr lang="en-US" sz="2000" dirty="0" smtClean="0"/>
              <a:t>2000</a:t>
            </a:r>
            <a:endParaRPr lang="en-US" sz="2000" dirty="0"/>
          </a:p>
        </p:txBody>
      </p:sp>
      <p:sp>
        <p:nvSpPr>
          <p:cNvPr id="14" name="TextBox 13"/>
          <p:cNvSpPr txBox="1"/>
          <p:nvPr/>
        </p:nvSpPr>
        <p:spPr>
          <a:xfrm>
            <a:off x="11049000" y="1676400"/>
            <a:ext cx="838200" cy="400110"/>
          </a:xfrm>
          <a:prstGeom prst="rect">
            <a:avLst/>
          </a:prstGeom>
          <a:noFill/>
        </p:spPr>
        <p:txBody>
          <a:bodyPr wrap="square" rtlCol="0">
            <a:spAutoFit/>
          </a:bodyPr>
          <a:lstStyle/>
          <a:p>
            <a:r>
              <a:rPr lang="en-US" sz="2000" dirty="0" smtClean="0"/>
              <a:t>1000</a:t>
            </a:r>
            <a:endParaRPr lang="en-US" sz="2000" dirty="0"/>
          </a:p>
        </p:txBody>
      </p:sp>
      <p:sp>
        <p:nvSpPr>
          <p:cNvPr id="15" name="TextBox 14"/>
          <p:cNvSpPr txBox="1"/>
          <p:nvPr/>
        </p:nvSpPr>
        <p:spPr>
          <a:xfrm>
            <a:off x="10972800" y="914400"/>
            <a:ext cx="838200" cy="400110"/>
          </a:xfrm>
          <a:prstGeom prst="rect">
            <a:avLst/>
          </a:prstGeom>
          <a:noFill/>
        </p:spPr>
        <p:txBody>
          <a:bodyPr wrap="square" rtlCol="0">
            <a:spAutoFit/>
          </a:bodyPr>
          <a:lstStyle/>
          <a:p>
            <a:r>
              <a:rPr lang="en-US" sz="2000" dirty="0" smtClean="0"/>
              <a:t>NULL</a:t>
            </a:r>
            <a:endParaRPr lang="en-US" sz="2000" dirty="0"/>
          </a:p>
        </p:txBody>
      </p:sp>
      <p:sp>
        <p:nvSpPr>
          <p:cNvPr id="16" name="TextBox 15"/>
          <p:cNvSpPr txBox="1"/>
          <p:nvPr/>
        </p:nvSpPr>
        <p:spPr>
          <a:xfrm>
            <a:off x="8915400" y="3333690"/>
            <a:ext cx="1524000" cy="400110"/>
          </a:xfrm>
          <a:prstGeom prst="rect">
            <a:avLst/>
          </a:prstGeom>
          <a:noFill/>
        </p:spPr>
        <p:txBody>
          <a:bodyPr wrap="square" rtlCol="0">
            <a:spAutoFit/>
          </a:bodyPr>
          <a:lstStyle/>
          <a:p>
            <a:r>
              <a:rPr lang="en-US" sz="2000" dirty="0" smtClean="0"/>
              <a:t>(</a:t>
            </a:r>
            <a:r>
              <a:rPr lang="en-US" sz="2000" dirty="0" err="1" smtClean="0"/>
              <a:t>newnode</a:t>
            </a:r>
            <a:r>
              <a:rPr lang="en-US" sz="2000" dirty="0" smtClean="0"/>
              <a:t>)</a:t>
            </a:r>
            <a:endParaRPr lang="en-US" sz="2000" dirty="0"/>
          </a:p>
        </p:txBody>
      </p:sp>
      <p:sp>
        <p:nvSpPr>
          <p:cNvPr id="17" name="TextBox 16"/>
          <p:cNvSpPr txBox="1"/>
          <p:nvPr/>
        </p:nvSpPr>
        <p:spPr>
          <a:xfrm>
            <a:off x="10134600" y="3333690"/>
            <a:ext cx="838200" cy="400110"/>
          </a:xfrm>
          <a:prstGeom prst="rect">
            <a:avLst/>
          </a:prstGeom>
          <a:noFill/>
        </p:spPr>
        <p:txBody>
          <a:bodyPr wrap="square" rtlCol="0">
            <a:spAutoFit/>
          </a:bodyPr>
          <a:lstStyle/>
          <a:p>
            <a:r>
              <a:rPr lang="en-US" sz="2000" dirty="0" smtClean="0"/>
              <a:t>3000</a:t>
            </a:r>
            <a:endParaRPr lang="en-US" sz="2000" dirty="0"/>
          </a:p>
        </p:txBody>
      </p:sp>
      <p:sp>
        <p:nvSpPr>
          <p:cNvPr id="19" name="TextBox 18"/>
          <p:cNvSpPr txBox="1"/>
          <p:nvPr/>
        </p:nvSpPr>
        <p:spPr>
          <a:xfrm>
            <a:off x="6553200" y="4343400"/>
            <a:ext cx="3276600" cy="1200329"/>
          </a:xfrm>
          <a:prstGeom prst="rect">
            <a:avLst/>
          </a:prstGeom>
          <a:noFill/>
        </p:spPr>
        <p:txBody>
          <a:bodyPr wrap="square" rtlCol="0">
            <a:spAutoFit/>
          </a:bodyPr>
          <a:lstStyle/>
          <a:p>
            <a:r>
              <a:rPr lang="en-US" sz="2400" b="1" dirty="0" smtClean="0"/>
              <a:t>Only a two elements :</a:t>
            </a:r>
          </a:p>
          <a:p>
            <a:r>
              <a:rPr lang="en-US" sz="2400" b="1" dirty="0" smtClean="0"/>
              <a:t>	</a:t>
            </a:r>
            <a:r>
              <a:rPr lang="en-US" sz="2400" dirty="0" smtClean="0"/>
              <a:t>3</a:t>
            </a:r>
          </a:p>
          <a:p>
            <a:r>
              <a:rPr lang="en-US" sz="2400" dirty="0" smtClean="0"/>
              <a:t>	5</a:t>
            </a:r>
          </a:p>
        </p:txBody>
      </p:sp>
    </p:spTree>
    <p:extLst>
      <p:ext uri="{BB962C8B-B14F-4D97-AF65-F5344CB8AC3E}">
        <p14:creationId xmlns="" xmlns:p14="http://schemas.microsoft.com/office/powerpoint/2010/main" val="101622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Stack Using Linked List</a:t>
            </a:r>
            <a:endParaRPr lang="en-US" sz="4500" b="1" dirty="0">
              <a:latin typeface="Nunito Sans" panose="00000500000000000000" pitchFamily="2" charset="0"/>
            </a:endParaRPr>
          </a:p>
        </p:txBody>
      </p:sp>
      <p:sp>
        <p:nvSpPr>
          <p:cNvPr id="18" name="Rectangle 17">
            <a:extLst>
              <a:ext uri="{FF2B5EF4-FFF2-40B4-BE49-F238E27FC236}">
                <a16:creationId xmlns=""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10" name="Subtitle 2"/>
          <p:cNvSpPr txBox="1">
            <a:spLocks/>
          </p:cNvSpPr>
          <p:nvPr/>
        </p:nvSpPr>
        <p:spPr>
          <a:xfrm>
            <a:off x="152400" y="1786534"/>
            <a:ext cx="8229600" cy="3395066"/>
          </a:xfrm>
          <a:prstGeom prst="rect">
            <a:avLst/>
          </a:prstGeom>
        </p:spPr>
        <p:txBody>
          <a:bodyPr vert="horz" lIns="91440" tIns="45720" rIns="91440" bIns="45720" rtlCol="0">
            <a:noAutofit/>
          </a:bodyPr>
          <a:lstStyle/>
          <a:p>
            <a:pPr lvl="1">
              <a:spcBef>
                <a:spcPct val="20000"/>
              </a:spcBef>
            </a:pPr>
            <a:r>
              <a:rPr lang="en-US" sz="2200" dirty="0" smtClean="0">
                <a:solidFill>
                  <a:prstClr val="black"/>
                </a:solidFill>
                <a:latin typeface="Nunito Sans" pitchFamily="2" charset="0"/>
                <a:ea typeface="+mj-ea"/>
                <a:cs typeface="+mj-cs"/>
              </a:rPr>
              <a:t>void push(</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headadd,int</a:t>
            </a:r>
            <a:r>
              <a:rPr lang="en-US" sz="2200" dirty="0" smtClean="0">
                <a:solidFill>
                  <a:prstClr val="black"/>
                </a:solidFill>
                <a:latin typeface="Nunito Sans" pitchFamily="2" charset="0"/>
                <a:ea typeface="+mj-ea"/>
                <a:cs typeface="+mj-cs"/>
              </a:rPr>
              <a:t> 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 *)</a:t>
            </a:r>
            <a:r>
              <a:rPr lang="en-US" sz="2200" dirty="0" err="1" smtClean="0">
                <a:solidFill>
                  <a:prstClr val="black"/>
                </a:solidFill>
                <a:latin typeface="Nunito Sans" pitchFamily="2" charset="0"/>
                <a:ea typeface="+mj-ea"/>
                <a:cs typeface="+mj-cs"/>
              </a:rPr>
              <a:t>malloc</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sizeof</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struct</a:t>
            </a:r>
            <a:r>
              <a:rPr lang="en-US" sz="2200" dirty="0" smtClean="0">
                <a:solidFill>
                  <a:prstClr val="black"/>
                </a:solidFill>
                <a:latin typeface="Nunito Sans" pitchFamily="2" charset="0"/>
                <a:ea typeface="+mj-ea"/>
                <a:cs typeface="+mj-cs"/>
              </a:rPr>
              <a:t> node));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-&gt;data=data;</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-&gt;link=NULL;</a:t>
            </a:r>
          </a:p>
          <a:p>
            <a:pPr lvl="1">
              <a:spcBef>
                <a:spcPct val="20000"/>
              </a:spcBef>
            </a:pPr>
            <a:r>
              <a:rPr lang="en-US" sz="2200" dirty="0" smtClean="0">
                <a:solidFill>
                  <a:prstClr val="black"/>
                </a:solidFill>
                <a:latin typeface="Nunito Sans" pitchFamily="2" charset="0"/>
                <a:ea typeface="+mj-ea"/>
                <a:cs typeface="+mj-cs"/>
              </a:rPr>
              <a:t>	if(*</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==NULL)</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 =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else{</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-&gt;link=*</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r>
              <a:rPr lang="en-US" sz="2200" dirty="0" err="1" smtClean="0">
                <a:solidFill>
                  <a:prstClr val="black"/>
                </a:solidFill>
                <a:latin typeface="Nunito Sans" pitchFamily="2" charset="0"/>
                <a:ea typeface="+mj-ea"/>
                <a:cs typeface="+mj-cs"/>
              </a:rPr>
              <a:t>headadd</a:t>
            </a:r>
            <a:r>
              <a:rPr lang="en-US" sz="2200" dirty="0" smtClean="0">
                <a:solidFill>
                  <a:prstClr val="black"/>
                </a:solidFill>
                <a:latin typeface="Nunito Sans" pitchFamily="2" charset="0"/>
                <a:ea typeface="+mj-ea"/>
                <a:cs typeface="+mj-cs"/>
              </a:rPr>
              <a:t>=</a:t>
            </a:r>
            <a:r>
              <a:rPr lang="en-US" sz="2200" dirty="0" err="1" smtClean="0">
                <a:solidFill>
                  <a:prstClr val="black"/>
                </a:solidFill>
                <a:latin typeface="Nunito Sans" pitchFamily="2" charset="0"/>
                <a:ea typeface="+mj-ea"/>
                <a:cs typeface="+mj-cs"/>
              </a:rPr>
              <a:t>newnode</a:t>
            </a:r>
            <a:r>
              <a:rPr lang="en-US" sz="2200" dirty="0" smtClean="0">
                <a:solidFill>
                  <a:prstClr val="black"/>
                </a:solidFill>
                <a:latin typeface="Nunito Sans" pitchFamily="2" charset="0"/>
                <a:ea typeface="+mj-ea"/>
                <a:cs typeface="+mj-cs"/>
              </a:rPr>
              <a:t>;</a:t>
            </a:r>
          </a:p>
          <a:p>
            <a:pPr lvl="1">
              <a:spcBef>
                <a:spcPct val="20000"/>
              </a:spcBef>
            </a:pPr>
            <a:r>
              <a:rPr lang="en-US" sz="2200" dirty="0" smtClean="0">
                <a:solidFill>
                  <a:prstClr val="black"/>
                </a:solidFill>
                <a:latin typeface="Nunito Sans" pitchFamily="2" charset="0"/>
                <a:ea typeface="+mj-ea"/>
                <a:cs typeface="+mj-cs"/>
              </a:rPr>
              <a:t>	}</a:t>
            </a:r>
          </a:p>
          <a:p>
            <a:pPr lvl="1">
              <a:spcBef>
                <a:spcPct val="20000"/>
              </a:spcBef>
            </a:pPr>
            <a:r>
              <a:rPr lang="en-US" sz="2200" dirty="0" smtClean="0">
                <a:solidFill>
                  <a:prstClr val="black"/>
                </a:solidFill>
                <a:latin typeface="Nunito Sans" pitchFamily="2" charset="0"/>
                <a:ea typeface="+mj-ea"/>
                <a:cs typeface="+mj-cs"/>
              </a:rPr>
              <a:t>}</a:t>
            </a:r>
            <a:endParaRPr kumimoji="0" lang="en-US" sz="2200" b="0" i="0" u="none" strike="noStrike" kern="1200" cap="none" spc="0" normalizeH="0" baseline="0" noProof="0" dirty="0" smtClean="0">
              <a:ln>
                <a:noFill/>
              </a:ln>
              <a:solidFill>
                <a:prstClr val="black"/>
              </a:solidFill>
              <a:effectLst/>
              <a:uLnTx/>
              <a:uFillTx/>
              <a:latin typeface="Nunito Sans" pitchFamily="2" charset="0"/>
              <a:ea typeface="+mj-ea"/>
              <a:cs typeface="+mj-cs"/>
            </a:endParaRPr>
          </a:p>
        </p:txBody>
      </p:sp>
      <p:graphicFrame>
        <p:nvGraphicFramePr>
          <p:cNvPr id="6" name="Table 5"/>
          <p:cNvGraphicFramePr>
            <a:graphicFrameLocks noGrp="1"/>
          </p:cNvGraphicFramePr>
          <p:nvPr/>
        </p:nvGraphicFramePr>
        <p:xfrm>
          <a:off x="9829800" y="914400"/>
          <a:ext cx="2057400" cy="4754880"/>
        </p:xfrm>
        <a:graphic>
          <a:graphicData uri="http://schemas.openxmlformats.org/drawingml/2006/table">
            <a:tbl>
              <a:tblPr firstRow="1" bandRow="1">
                <a:tableStyleId>{5940675A-B579-460E-94D1-54222C63F5DA}</a:tableStyleId>
              </a:tblPr>
              <a:tblGrid>
                <a:gridCol w="1028700"/>
                <a:gridCol w="1028700"/>
              </a:tblGrid>
              <a:tr h="374650">
                <a:tc>
                  <a:txBody>
                    <a:bodyPr/>
                    <a:lstStyle/>
                    <a:p>
                      <a:pPr algn="r"/>
                      <a:r>
                        <a:rPr lang="en-US" sz="2000" dirty="0" smtClean="0"/>
                        <a:t>1000</a:t>
                      </a: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052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650">
                <a:tc>
                  <a:txBody>
                    <a:bodyPr/>
                    <a:lstStyle/>
                    <a:p>
                      <a:pPr algn="ctr"/>
                      <a:endParaRPr 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9296400" y="914400"/>
            <a:ext cx="914400" cy="400110"/>
          </a:xfrm>
          <a:prstGeom prst="rect">
            <a:avLst/>
          </a:prstGeom>
          <a:noFill/>
        </p:spPr>
        <p:txBody>
          <a:bodyPr wrap="square" rtlCol="0">
            <a:spAutoFit/>
          </a:bodyPr>
          <a:lstStyle/>
          <a:p>
            <a:r>
              <a:rPr lang="en-US" sz="2000" dirty="0" smtClean="0"/>
              <a:t>(head)</a:t>
            </a:r>
            <a:endParaRPr lang="en-US" sz="2000" dirty="0"/>
          </a:p>
        </p:txBody>
      </p:sp>
      <p:cxnSp>
        <p:nvCxnSpPr>
          <p:cNvPr id="11" name="Straight Arrow Connector 10"/>
          <p:cNvCxnSpPr/>
          <p:nvPr/>
        </p:nvCxnSpPr>
        <p:spPr>
          <a:xfrm>
            <a:off x="457200" y="3198812"/>
            <a:ext cx="457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15400" y="1676400"/>
            <a:ext cx="1524000" cy="400110"/>
          </a:xfrm>
          <a:prstGeom prst="rect">
            <a:avLst/>
          </a:prstGeom>
          <a:noFill/>
        </p:spPr>
        <p:txBody>
          <a:bodyPr wrap="square" rtlCol="0">
            <a:spAutoFit/>
          </a:bodyPr>
          <a:lstStyle/>
          <a:p>
            <a:r>
              <a:rPr lang="en-US" sz="2000" dirty="0" smtClean="0"/>
              <a:t>(</a:t>
            </a:r>
            <a:r>
              <a:rPr lang="en-US" sz="2000" dirty="0" err="1" smtClean="0"/>
              <a:t>headadd</a:t>
            </a:r>
            <a:r>
              <a:rPr lang="en-US" sz="2000" dirty="0" smtClean="0"/>
              <a:t>)</a:t>
            </a:r>
            <a:endParaRPr lang="en-US" sz="2000" dirty="0"/>
          </a:p>
        </p:txBody>
      </p:sp>
      <p:sp>
        <p:nvSpPr>
          <p:cNvPr id="13" name="TextBox 12"/>
          <p:cNvSpPr txBox="1"/>
          <p:nvPr/>
        </p:nvSpPr>
        <p:spPr>
          <a:xfrm>
            <a:off x="10134600" y="1676400"/>
            <a:ext cx="838200" cy="400110"/>
          </a:xfrm>
          <a:prstGeom prst="rect">
            <a:avLst/>
          </a:prstGeom>
          <a:noFill/>
        </p:spPr>
        <p:txBody>
          <a:bodyPr wrap="square" rtlCol="0">
            <a:spAutoFit/>
          </a:bodyPr>
          <a:lstStyle/>
          <a:p>
            <a:r>
              <a:rPr lang="en-US" sz="2000" dirty="0" smtClean="0"/>
              <a:t>2000</a:t>
            </a:r>
            <a:endParaRPr lang="en-US" sz="2000" dirty="0"/>
          </a:p>
        </p:txBody>
      </p:sp>
      <p:sp>
        <p:nvSpPr>
          <p:cNvPr id="14" name="TextBox 13"/>
          <p:cNvSpPr txBox="1"/>
          <p:nvPr/>
        </p:nvSpPr>
        <p:spPr>
          <a:xfrm>
            <a:off x="11049000" y="1676400"/>
            <a:ext cx="838200" cy="400110"/>
          </a:xfrm>
          <a:prstGeom prst="rect">
            <a:avLst/>
          </a:prstGeom>
          <a:noFill/>
        </p:spPr>
        <p:txBody>
          <a:bodyPr wrap="square" rtlCol="0">
            <a:spAutoFit/>
          </a:bodyPr>
          <a:lstStyle/>
          <a:p>
            <a:r>
              <a:rPr lang="en-US" sz="2000" dirty="0" smtClean="0"/>
              <a:t>1000</a:t>
            </a:r>
            <a:endParaRPr lang="en-US" sz="2000" dirty="0"/>
          </a:p>
        </p:txBody>
      </p:sp>
      <p:sp>
        <p:nvSpPr>
          <p:cNvPr id="15" name="TextBox 14"/>
          <p:cNvSpPr txBox="1"/>
          <p:nvPr/>
        </p:nvSpPr>
        <p:spPr>
          <a:xfrm>
            <a:off x="10972800" y="914400"/>
            <a:ext cx="838200" cy="400110"/>
          </a:xfrm>
          <a:prstGeom prst="rect">
            <a:avLst/>
          </a:prstGeom>
          <a:noFill/>
        </p:spPr>
        <p:txBody>
          <a:bodyPr wrap="square" rtlCol="0">
            <a:spAutoFit/>
          </a:bodyPr>
          <a:lstStyle/>
          <a:p>
            <a:r>
              <a:rPr lang="en-US" sz="2000" dirty="0" smtClean="0"/>
              <a:t>NULL</a:t>
            </a:r>
            <a:endParaRPr lang="en-US" sz="2000" dirty="0"/>
          </a:p>
        </p:txBody>
      </p:sp>
      <p:sp>
        <p:nvSpPr>
          <p:cNvPr id="19" name="TextBox 18"/>
          <p:cNvSpPr txBox="1"/>
          <p:nvPr/>
        </p:nvSpPr>
        <p:spPr>
          <a:xfrm>
            <a:off x="11201400" y="3333690"/>
            <a:ext cx="533400" cy="400110"/>
          </a:xfrm>
          <a:prstGeom prst="rect">
            <a:avLst/>
          </a:prstGeom>
          <a:noFill/>
        </p:spPr>
        <p:txBody>
          <a:bodyPr wrap="square" rtlCol="0">
            <a:spAutoFit/>
          </a:bodyPr>
          <a:lstStyle/>
          <a:p>
            <a:r>
              <a:rPr lang="en-US" sz="2000" dirty="0" smtClean="0"/>
              <a:t>3</a:t>
            </a:r>
            <a:endParaRPr lang="en-US" sz="2000" dirty="0"/>
          </a:p>
        </p:txBody>
      </p:sp>
      <p:sp>
        <p:nvSpPr>
          <p:cNvPr id="20" name="TextBox 19"/>
          <p:cNvSpPr txBox="1"/>
          <p:nvPr/>
        </p:nvSpPr>
        <p:spPr>
          <a:xfrm>
            <a:off x="6553200" y="4343400"/>
            <a:ext cx="3276600" cy="1200329"/>
          </a:xfrm>
          <a:prstGeom prst="rect">
            <a:avLst/>
          </a:prstGeom>
          <a:noFill/>
        </p:spPr>
        <p:txBody>
          <a:bodyPr wrap="square" rtlCol="0">
            <a:spAutoFit/>
          </a:bodyPr>
          <a:lstStyle/>
          <a:p>
            <a:r>
              <a:rPr lang="en-US" sz="2400" b="1" dirty="0" smtClean="0"/>
              <a:t>Only a two elements :</a:t>
            </a:r>
          </a:p>
          <a:p>
            <a:r>
              <a:rPr lang="en-US" sz="2400" b="1" dirty="0" smtClean="0"/>
              <a:t>	</a:t>
            </a:r>
            <a:r>
              <a:rPr lang="en-US" sz="2400" dirty="0" smtClean="0"/>
              <a:t>3</a:t>
            </a:r>
          </a:p>
          <a:p>
            <a:r>
              <a:rPr lang="en-US" sz="2400" dirty="0" smtClean="0"/>
              <a:t>	5</a:t>
            </a:r>
          </a:p>
        </p:txBody>
      </p:sp>
      <p:sp>
        <p:nvSpPr>
          <p:cNvPr id="21" name="TextBox 20"/>
          <p:cNvSpPr txBox="1"/>
          <p:nvPr/>
        </p:nvSpPr>
        <p:spPr>
          <a:xfrm>
            <a:off x="8915400" y="3333690"/>
            <a:ext cx="1524000" cy="400110"/>
          </a:xfrm>
          <a:prstGeom prst="rect">
            <a:avLst/>
          </a:prstGeom>
          <a:noFill/>
        </p:spPr>
        <p:txBody>
          <a:bodyPr wrap="square" rtlCol="0">
            <a:spAutoFit/>
          </a:bodyPr>
          <a:lstStyle/>
          <a:p>
            <a:r>
              <a:rPr lang="en-US" sz="2000" dirty="0" smtClean="0"/>
              <a:t>(</a:t>
            </a:r>
            <a:r>
              <a:rPr lang="en-US" sz="2000" dirty="0" err="1" smtClean="0"/>
              <a:t>newnode</a:t>
            </a:r>
            <a:r>
              <a:rPr lang="en-US" sz="2000" dirty="0" smtClean="0"/>
              <a:t>)</a:t>
            </a:r>
            <a:endParaRPr lang="en-US" sz="2000" dirty="0"/>
          </a:p>
        </p:txBody>
      </p:sp>
      <p:sp>
        <p:nvSpPr>
          <p:cNvPr id="22" name="TextBox 21"/>
          <p:cNvSpPr txBox="1"/>
          <p:nvPr/>
        </p:nvSpPr>
        <p:spPr>
          <a:xfrm>
            <a:off x="10134600" y="3333690"/>
            <a:ext cx="838200" cy="400110"/>
          </a:xfrm>
          <a:prstGeom prst="rect">
            <a:avLst/>
          </a:prstGeom>
          <a:noFill/>
        </p:spPr>
        <p:txBody>
          <a:bodyPr wrap="square" rtlCol="0">
            <a:spAutoFit/>
          </a:bodyPr>
          <a:lstStyle/>
          <a:p>
            <a:r>
              <a:rPr lang="en-US" sz="2000" dirty="0" smtClean="0"/>
              <a:t>3000</a:t>
            </a:r>
            <a:endParaRPr lang="en-US" sz="2000" dirty="0"/>
          </a:p>
        </p:txBody>
      </p:sp>
    </p:spTree>
    <p:extLst>
      <p:ext uri="{BB962C8B-B14F-4D97-AF65-F5344CB8AC3E}">
        <p14:creationId xmlns="" xmlns:p14="http://schemas.microsoft.com/office/powerpoint/2010/main" val="101622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1537</TotalTime>
  <Words>830</Words>
  <Application>Microsoft Office PowerPoint</Application>
  <PresentationFormat>Custom</PresentationFormat>
  <Paragraphs>536</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Nunito Sans</vt:lpstr>
      <vt:lpstr>Adobe Gothic Std B</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computer</cp:lastModifiedBy>
  <cp:revision>142</cp:revision>
  <dcterms:created xsi:type="dcterms:W3CDTF">2006-08-16T00:00:00Z</dcterms:created>
  <dcterms:modified xsi:type="dcterms:W3CDTF">2019-03-28T06:16:51Z</dcterms:modified>
</cp:coreProperties>
</file>