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9"/>
  </p:notesMasterIdLst>
  <p:sldIdLst>
    <p:sldId id="272" r:id="rId2"/>
    <p:sldId id="412" r:id="rId3"/>
    <p:sldId id="417" r:id="rId4"/>
    <p:sldId id="291" r:id="rId5"/>
    <p:sldId id="418" r:id="rId6"/>
    <p:sldId id="414" r:id="rId7"/>
    <p:sldId id="419" r:id="rId8"/>
    <p:sldId id="415" r:id="rId9"/>
    <p:sldId id="420" r:id="rId10"/>
    <p:sldId id="408" r:id="rId11"/>
    <p:sldId id="421" r:id="rId12"/>
    <p:sldId id="409" r:id="rId13"/>
    <p:sldId id="410" r:id="rId14"/>
    <p:sldId id="411" r:id="rId15"/>
    <p:sldId id="422" r:id="rId16"/>
    <p:sldId id="413" r:id="rId17"/>
    <p:sldId id="423" r:id="rId18"/>
    <p:sldId id="297" r:id="rId19"/>
    <p:sldId id="424" r:id="rId20"/>
    <p:sldId id="416" r:id="rId21"/>
    <p:sldId id="425" r:id="rId22"/>
    <p:sldId id="301" r:id="rId23"/>
    <p:sldId id="426" r:id="rId24"/>
    <p:sldId id="303" r:id="rId25"/>
    <p:sldId id="427" r:id="rId26"/>
    <p:sldId id="307" r:id="rId27"/>
    <p:sldId id="309" r:id="rId28"/>
    <p:sldId id="310" r:id="rId29"/>
    <p:sldId id="290" r:id="rId30"/>
    <p:sldId id="428" r:id="rId31"/>
    <p:sldId id="312" r:id="rId32"/>
    <p:sldId id="429" r:id="rId33"/>
    <p:sldId id="313" r:id="rId34"/>
    <p:sldId id="430" r:id="rId35"/>
    <p:sldId id="314" r:id="rId36"/>
    <p:sldId id="431" r:id="rId37"/>
    <p:sldId id="315" r:id="rId38"/>
    <p:sldId id="432" r:id="rId39"/>
    <p:sldId id="316" r:id="rId40"/>
    <p:sldId id="433" r:id="rId41"/>
    <p:sldId id="317" r:id="rId42"/>
    <p:sldId id="434" r:id="rId43"/>
    <p:sldId id="318" r:id="rId44"/>
    <p:sldId id="435" r:id="rId45"/>
    <p:sldId id="319" r:id="rId46"/>
    <p:sldId id="436" r:id="rId47"/>
    <p:sldId id="320" r:id="rId48"/>
    <p:sldId id="437" r:id="rId49"/>
    <p:sldId id="327" r:id="rId50"/>
    <p:sldId id="438" r:id="rId51"/>
    <p:sldId id="330" r:id="rId52"/>
    <p:sldId id="439" r:id="rId53"/>
    <p:sldId id="331" r:id="rId54"/>
    <p:sldId id="332" r:id="rId55"/>
    <p:sldId id="333" r:id="rId56"/>
    <p:sldId id="440" r:id="rId57"/>
    <p:sldId id="340" r:id="rId58"/>
    <p:sldId id="441" r:id="rId59"/>
    <p:sldId id="341" r:id="rId60"/>
    <p:sldId id="442" r:id="rId61"/>
    <p:sldId id="342" r:id="rId62"/>
    <p:sldId id="443" r:id="rId63"/>
    <p:sldId id="343" r:id="rId64"/>
    <p:sldId id="444" r:id="rId65"/>
    <p:sldId id="344" r:id="rId66"/>
    <p:sldId id="445" r:id="rId67"/>
    <p:sldId id="346" r:id="rId68"/>
    <p:sldId id="446" r:id="rId69"/>
    <p:sldId id="354" r:id="rId70"/>
    <p:sldId id="447" r:id="rId71"/>
    <p:sldId id="355" r:id="rId72"/>
    <p:sldId id="448" r:id="rId73"/>
    <p:sldId id="361" r:id="rId74"/>
    <p:sldId id="449" r:id="rId75"/>
    <p:sldId id="362" r:id="rId76"/>
    <p:sldId id="450" r:id="rId77"/>
    <p:sldId id="364" r:id="rId78"/>
    <p:sldId id="451" r:id="rId79"/>
    <p:sldId id="367" r:id="rId80"/>
    <p:sldId id="452" r:id="rId81"/>
    <p:sldId id="373" r:id="rId82"/>
    <p:sldId id="453" r:id="rId83"/>
    <p:sldId id="375" r:id="rId84"/>
    <p:sldId id="377" r:id="rId85"/>
    <p:sldId id="376" r:id="rId86"/>
    <p:sldId id="454" r:id="rId87"/>
    <p:sldId id="383" r:id="rId88"/>
    <p:sldId id="455" r:id="rId89"/>
    <p:sldId id="393" r:id="rId90"/>
    <p:sldId id="456" r:id="rId91"/>
    <p:sldId id="394" r:id="rId92"/>
    <p:sldId id="457" r:id="rId93"/>
    <p:sldId id="399" r:id="rId94"/>
    <p:sldId id="458" r:id="rId95"/>
    <p:sldId id="402" r:id="rId96"/>
    <p:sldId id="459" r:id="rId97"/>
    <p:sldId id="403" r:id="rId98"/>
    <p:sldId id="460" r:id="rId99"/>
    <p:sldId id="404" r:id="rId100"/>
    <p:sldId id="461" r:id="rId101"/>
    <p:sldId id="405" r:id="rId102"/>
    <p:sldId id="462" r:id="rId103"/>
    <p:sldId id="406" r:id="rId104"/>
    <p:sldId id="463" r:id="rId105"/>
    <p:sldId id="407" r:id="rId106"/>
    <p:sldId id="464" r:id="rId107"/>
    <p:sldId id="289" r:id="rId108"/>
  </p:sldIdLst>
  <p:sldSz cx="12192000" cy="6858000"/>
  <p:notesSz cx="6858000" cy="9144000"/>
  <p:embeddedFontLst>
    <p:embeddedFont>
      <p:font typeface="Calibri" panose="020F0502020204030204" pitchFamily="34" charset="0"/>
      <p:regular r:id="rId110"/>
      <p:bold r:id="rId111"/>
      <p:italic r:id="rId112"/>
      <p:boldItalic r:id="rId113"/>
    </p:embeddedFont>
    <p:embeddedFont>
      <p:font typeface="Nunito Sans" panose="00000500000000000000" pitchFamily="2" charset="0"/>
      <p:regular r:id="rId114"/>
      <p:bold r:id="rId115"/>
      <p:italic r:id="rId116"/>
      <p:boldItalic r:id="rId1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3" autoAdjust="0"/>
    <p:restoredTop sz="84300" autoAdjust="0"/>
  </p:normalViewPr>
  <p:slideViewPr>
    <p:cSldViewPr>
      <p:cViewPr varScale="1">
        <p:scale>
          <a:sx n="57" d="100"/>
          <a:sy n="57" d="100"/>
        </p:scale>
        <p:origin x="804"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8.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4.fntdata"/><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5.fntdata"/><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r>
              <a:rPr lang="en-GB" sz="1200" b="0" i="0" kern="1200" dirty="0">
                <a:solidFill>
                  <a:schemeClr val="tx1"/>
                </a:solidFill>
                <a:effectLst/>
                <a:latin typeface="+mn-lt"/>
                <a:ea typeface="+mn-ea"/>
                <a:cs typeface="+mn-cs"/>
              </a:rPr>
              <a:t>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323267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100</a:t>
            </a:fld>
            <a:endParaRPr lang="en-US"/>
          </a:p>
        </p:txBody>
      </p:sp>
    </p:spTree>
    <p:extLst>
      <p:ext uri="{BB962C8B-B14F-4D97-AF65-F5344CB8AC3E}">
        <p14:creationId xmlns:p14="http://schemas.microsoft.com/office/powerpoint/2010/main" val="14589276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pPr fontAlgn="base"/>
            <a:r>
              <a:rPr lang="en-GB" sz="1200" b="0" i="0" kern="1200" dirty="0">
                <a:solidFill>
                  <a:schemeClr val="tx1"/>
                </a:solidFill>
                <a:effectLst/>
                <a:latin typeface="+mn-lt"/>
                <a:ea typeface="+mn-ea"/>
                <a:cs typeface="+mn-cs"/>
              </a:rPr>
              <a:t> To DEQUEUE an item, simply POP.</a:t>
            </a:r>
          </a:p>
          <a:p>
            <a:pPr fontAlgn="base"/>
            <a:r>
              <a:rPr lang="en-GB" sz="1200" b="0" i="0" kern="1200" dirty="0">
                <a:solidFill>
                  <a:schemeClr val="tx1"/>
                </a:solidFill>
                <a:effectLst/>
                <a:latin typeface="+mn-lt"/>
                <a:ea typeface="+mn-ea"/>
                <a:cs typeface="+mn-cs"/>
              </a:rPr>
              <a:t>To ENQUEUE an item, we can do following 3 operations</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1) REVERSE</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2) PUSH</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3) REVERSE</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101</a:t>
            </a:fld>
            <a:endParaRPr lang="en-US"/>
          </a:p>
        </p:txBody>
      </p:sp>
    </p:spTree>
    <p:extLst>
      <p:ext uri="{BB962C8B-B14F-4D97-AF65-F5344CB8AC3E}">
        <p14:creationId xmlns:p14="http://schemas.microsoft.com/office/powerpoint/2010/main" val="245767064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pPr fontAlgn="base"/>
            <a:r>
              <a:rPr lang="en-GB" sz="1200" b="0" i="0" kern="1200" dirty="0">
                <a:solidFill>
                  <a:schemeClr val="tx1"/>
                </a:solidFill>
                <a:effectLst/>
                <a:latin typeface="+mn-lt"/>
                <a:ea typeface="+mn-ea"/>
                <a:cs typeface="+mn-cs"/>
              </a:rPr>
              <a:t>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102</a:t>
            </a:fld>
            <a:endParaRPr lang="en-US"/>
          </a:p>
        </p:txBody>
      </p:sp>
    </p:spTree>
    <p:extLst>
      <p:ext uri="{BB962C8B-B14F-4D97-AF65-F5344CB8AC3E}">
        <p14:creationId xmlns:p14="http://schemas.microsoft.com/office/powerpoint/2010/main" val="877668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103</a:t>
            </a:fld>
            <a:endParaRPr lang="en-US"/>
          </a:p>
        </p:txBody>
      </p:sp>
    </p:spTree>
    <p:extLst>
      <p:ext uri="{BB962C8B-B14F-4D97-AF65-F5344CB8AC3E}">
        <p14:creationId xmlns:p14="http://schemas.microsoft.com/office/powerpoint/2010/main" val="18004649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104</a:t>
            </a:fld>
            <a:endParaRPr lang="en-US"/>
          </a:p>
        </p:txBody>
      </p:sp>
    </p:spTree>
    <p:extLst>
      <p:ext uri="{BB962C8B-B14F-4D97-AF65-F5344CB8AC3E}">
        <p14:creationId xmlns:p14="http://schemas.microsoft.com/office/powerpoint/2010/main" val="16864762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a:t>
            </a:r>
            <a:r>
              <a:rPr lang="en-US" b="1" baseline="0"/>
              <a:t>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105</a:t>
            </a:fld>
            <a:endParaRPr lang="en-US"/>
          </a:p>
        </p:txBody>
      </p:sp>
    </p:spTree>
    <p:extLst>
      <p:ext uri="{BB962C8B-B14F-4D97-AF65-F5344CB8AC3E}">
        <p14:creationId xmlns:p14="http://schemas.microsoft.com/office/powerpoint/2010/main" val="38086874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a:t>
            </a:r>
            <a:r>
              <a:rPr lang="en-US" b="1" baseline="0"/>
              <a:t>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106</a:t>
            </a:fld>
            <a:endParaRPr lang="en-US"/>
          </a:p>
        </p:txBody>
      </p:sp>
    </p:spTree>
    <p:extLst>
      <p:ext uri="{BB962C8B-B14F-4D97-AF65-F5344CB8AC3E}">
        <p14:creationId xmlns:p14="http://schemas.microsoft.com/office/powerpoint/2010/main" val="36414277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107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r>
              <a:rPr lang="en-GB" sz="1200" b="0" i="0" kern="1200" dirty="0">
                <a:solidFill>
                  <a:schemeClr val="tx1"/>
                </a:solidFill>
                <a:effectLst/>
                <a:latin typeface="+mn-lt"/>
                <a:ea typeface="+mn-ea"/>
                <a:cs typeface="+mn-cs"/>
              </a:rPr>
              <a:t> Because finding mid element itself takes </a:t>
            </a:r>
            <a:r>
              <a:rPr lang="en-GB" sz="1200" b="0" i="0" u="none" strike="noStrike" kern="1200" dirty="0">
                <a:solidFill>
                  <a:schemeClr val="tx1"/>
                </a:solidFill>
                <a:effectLst/>
                <a:latin typeface="+mn-lt"/>
                <a:ea typeface="+mn-ea"/>
                <a:cs typeface="+mn-cs"/>
              </a:rPr>
              <a:t>O(n) </a:t>
            </a:r>
            <a:r>
              <a:rPr lang="en-GB" sz="1200" b="0" i="0" kern="1200" dirty="0">
                <a:solidFill>
                  <a:schemeClr val="tx1"/>
                </a:solidFill>
                <a:effectLst/>
                <a:latin typeface="+mn-lt"/>
                <a:ea typeface="+mn-ea"/>
                <a:cs typeface="+mn-cs"/>
              </a:rPr>
              <a:t> time.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08882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27030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33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50590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619184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endParaRPr lang="en-US" b="1" dirty="0"/>
          </a:p>
          <a:p>
            <a:r>
              <a:rPr lang="en-US" b="1" dirty="0"/>
              <a:t>2^3 - 1</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02944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88350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a:p>
            <a:r>
              <a:rPr lang="en-GB" dirty="0"/>
              <a:t>P(X) = x</a:t>
            </a:r>
            <a:r>
              <a:rPr lang="en-GB" baseline="30000" dirty="0">
                <a:effectLst/>
              </a:rPr>
              <a:t>5</a:t>
            </a:r>
            <a:r>
              <a:rPr lang="en-GB" dirty="0"/>
              <a:t> + 4x</a:t>
            </a:r>
            <a:r>
              <a:rPr lang="en-GB" baseline="30000" dirty="0">
                <a:effectLst/>
              </a:rPr>
              <a:t>3</a:t>
            </a:r>
            <a:r>
              <a:rPr lang="en-GB" dirty="0"/>
              <a:t> + 6x + 5 =x ( x</a:t>
            </a:r>
            <a:r>
              <a:rPr lang="en-GB" baseline="30000" dirty="0">
                <a:effectLst/>
              </a:rPr>
              <a:t>4</a:t>
            </a:r>
            <a:r>
              <a:rPr lang="en-GB" dirty="0"/>
              <a:t> + 4x</a:t>
            </a:r>
            <a:r>
              <a:rPr lang="en-GB" baseline="30000" dirty="0">
                <a:effectLst/>
              </a:rPr>
              <a:t>2</a:t>
            </a:r>
            <a:r>
              <a:rPr lang="en-GB" dirty="0"/>
              <a:t> + 6 ) +5 =x ( x ( x</a:t>
            </a:r>
            <a:r>
              <a:rPr lang="en-GB" baseline="30000" dirty="0">
                <a:effectLst/>
              </a:rPr>
              <a:t>3</a:t>
            </a:r>
            <a:r>
              <a:rPr lang="en-GB" dirty="0"/>
              <a:t> + 4x ) + 6 ) + 5 =x ( x ( x ( x</a:t>
            </a:r>
            <a:r>
              <a:rPr lang="en-GB" baseline="30000" dirty="0">
                <a:effectLst/>
              </a:rPr>
              <a:t>2</a:t>
            </a:r>
            <a:r>
              <a:rPr lang="en-GB" dirty="0"/>
              <a:t> + 4 ) ) + 6 ) + 5 =x ( x ( x (x (x) + 4 ) ) + 6 ) + 5 Let T be a temporary variable to store intermediate results. 1. T = (x) * (x) 2. T = T + 4 3. T = (x) * (T) 4. T = (x) * (T) 5. T = T + 6 6. T = (x) * T 7. T = T + 5 Thus, we need 7 operations if we are to use only one temporary variable.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104913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61483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736217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14274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78352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36845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68855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endParaRPr lang="en-US" b="1" dirty="0"/>
          </a:p>
          <a:p>
            <a:pPr rtl="0"/>
            <a:r>
              <a:rPr lang="en-GB" sz="1200" b="0" i="0" kern="1200" dirty="0">
                <a:solidFill>
                  <a:schemeClr val="tx1"/>
                </a:solidFill>
                <a:effectLst/>
                <a:latin typeface="+mn-lt"/>
                <a:ea typeface="+mn-ea"/>
                <a:cs typeface="+mn-cs"/>
              </a:rPr>
              <a:t>Consider a binary tree of n nodes.</a:t>
            </a:r>
          </a:p>
          <a:p>
            <a:pPr rtl="0"/>
            <a:r>
              <a:rPr lang="en-GB" sz="1200" b="0" i="0" kern="1200" dirty="0">
                <a:solidFill>
                  <a:schemeClr val="tx1"/>
                </a:solidFill>
                <a:effectLst/>
                <a:latin typeface="+mn-lt"/>
                <a:ea typeface="+mn-ea"/>
                <a:cs typeface="+mn-cs"/>
              </a:rPr>
              <a:t>Each node will have 2 pointers (may or may not be null). So the tree will have 2n pointers.</a:t>
            </a:r>
          </a:p>
          <a:p>
            <a:pPr rtl="0"/>
            <a:r>
              <a:rPr lang="en-GB" sz="1200" b="0" i="0" kern="1200" dirty="0">
                <a:solidFill>
                  <a:schemeClr val="tx1"/>
                </a:solidFill>
                <a:effectLst/>
                <a:latin typeface="+mn-lt"/>
                <a:ea typeface="+mn-ea"/>
                <a:cs typeface="+mn-cs"/>
              </a:rPr>
              <a:t>There are n nodes. Excluding the root node, every node must have a pointer pointing to it, i.e., n-1 not-null pointers.</a:t>
            </a:r>
          </a:p>
          <a:p>
            <a:pPr rtl="0"/>
            <a:r>
              <a:rPr lang="en-GB" sz="1200" b="0" i="0" kern="1200" dirty="0">
                <a:solidFill>
                  <a:schemeClr val="tx1"/>
                </a:solidFill>
                <a:effectLst/>
                <a:latin typeface="+mn-lt"/>
                <a:ea typeface="+mn-ea"/>
                <a:cs typeface="+mn-cs"/>
              </a:rPr>
              <a:t>So, no. Of null pointers = 2n - (n - 1) = n+1</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214153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879138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334389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938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3326135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61591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56612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851006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702319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295891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C</a:t>
            </a:r>
          </a:p>
          <a:p>
            <a:endParaRPr lang="en-US" b="1" baseline="0" dirty="0"/>
          </a:p>
          <a:p>
            <a:r>
              <a:rPr lang="en-GB" dirty="0"/>
              <a:t>If the only uses of lazy lists in a given application are monolithic, then that application should use simple suspended lists rather than streams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1313200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C</a:t>
            </a:r>
          </a:p>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3941259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C</a:t>
            </a:r>
          </a:p>
          <a:p>
            <a:endParaRPr lang="en-US" b="1" baseline="0" dirty="0"/>
          </a:p>
          <a:p>
            <a:r>
              <a:rPr lang="en-GB" dirty="0"/>
              <a:t>Hash function given is mod(10). 9679, 1989 and 4199 all these give same hash value </a:t>
            </a:r>
            <a:r>
              <a:rPr lang="en-GB" dirty="0" err="1"/>
              <a:t>i.e</a:t>
            </a:r>
            <a:r>
              <a:rPr lang="en-GB" dirty="0"/>
              <a:t> 9 1471 and 6171 give hash value 1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1114456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C</a:t>
            </a:r>
          </a:p>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1334072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3674263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903918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a:p>
        </p:txBody>
      </p:sp>
    </p:spTree>
    <p:extLst>
      <p:ext uri="{BB962C8B-B14F-4D97-AF65-F5344CB8AC3E}">
        <p14:creationId xmlns:p14="http://schemas.microsoft.com/office/powerpoint/2010/main" val="356663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146748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31155670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41</a:t>
            </a:fld>
            <a:endParaRPr lang="en-US"/>
          </a:p>
        </p:txBody>
      </p:sp>
    </p:spTree>
    <p:extLst>
      <p:ext uri="{BB962C8B-B14F-4D97-AF65-F5344CB8AC3E}">
        <p14:creationId xmlns:p14="http://schemas.microsoft.com/office/powerpoint/2010/main" val="2845450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extLst>
      <p:ext uri="{BB962C8B-B14F-4D97-AF65-F5344CB8AC3E}">
        <p14:creationId xmlns:p14="http://schemas.microsoft.com/office/powerpoint/2010/main" val="1489747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extLst>
      <p:ext uri="{BB962C8B-B14F-4D97-AF65-F5344CB8AC3E}">
        <p14:creationId xmlns:p14="http://schemas.microsoft.com/office/powerpoint/2010/main" val="3431551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extLst>
      <p:ext uri="{BB962C8B-B14F-4D97-AF65-F5344CB8AC3E}">
        <p14:creationId xmlns:p14="http://schemas.microsoft.com/office/powerpoint/2010/main" val="1616338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a:p>
        </p:txBody>
      </p:sp>
    </p:spTree>
    <p:extLst>
      <p:ext uri="{BB962C8B-B14F-4D97-AF65-F5344CB8AC3E}">
        <p14:creationId xmlns:p14="http://schemas.microsoft.com/office/powerpoint/2010/main" val="129932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a:p>
        </p:txBody>
      </p:sp>
    </p:spTree>
    <p:extLst>
      <p:ext uri="{BB962C8B-B14F-4D97-AF65-F5344CB8AC3E}">
        <p14:creationId xmlns:p14="http://schemas.microsoft.com/office/powerpoint/2010/main" val="1263799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p>
          <a:p>
            <a:endParaRPr lang="en-US" b="1" baseline="0" dirty="0"/>
          </a:p>
          <a:p>
            <a:pPr fontAlgn="base"/>
            <a:r>
              <a:rPr lang="en-GB" sz="1200" b="0" i="0" kern="1200" dirty="0">
                <a:solidFill>
                  <a:schemeClr val="tx1"/>
                </a:solidFill>
                <a:effectLst/>
                <a:latin typeface="+mn-lt"/>
                <a:ea typeface="+mn-ea"/>
                <a:cs typeface="+mn-cs"/>
              </a:rPr>
              <a:t>We are implementing a STACK using Priority Queue. Note that Stack implementation is always last in first out (LIFO) order.</a:t>
            </a:r>
          </a:p>
          <a:p>
            <a:pPr fontAlgn="base"/>
            <a:r>
              <a:rPr lang="en-GB" sz="1200" b="0" i="0" kern="1200" dirty="0">
                <a:solidFill>
                  <a:schemeClr val="tx1"/>
                </a:solidFill>
                <a:effectLst/>
                <a:latin typeface="+mn-lt"/>
                <a:ea typeface="+mn-ea"/>
                <a:cs typeface="+mn-cs"/>
              </a:rPr>
              <a:t>As given “POP is implemented as DELETEMIN(Q)” that means Stack returns minimum element always.</a:t>
            </a:r>
          </a:p>
          <a:p>
            <a:pPr fontAlgn="base"/>
            <a:r>
              <a:rPr lang="en-GB" sz="1200" b="0" i="0" kern="1200" dirty="0">
                <a:solidFill>
                  <a:schemeClr val="tx1"/>
                </a:solidFill>
                <a:effectLst/>
                <a:latin typeface="+mn-lt"/>
                <a:ea typeface="+mn-ea"/>
                <a:cs typeface="+mn-cs"/>
              </a:rPr>
              <a:t>So, we need to implement PUSH(C) using INSERT(Q, C, K) </a:t>
            </a:r>
            <a:r>
              <a:rPr lang="en-GB" sz="1200" b="1" i="0" kern="1200" dirty="0">
                <a:solidFill>
                  <a:schemeClr val="tx1"/>
                </a:solidFill>
                <a:effectLst/>
                <a:latin typeface="+mn-lt"/>
                <a:ea typeface="+mn-ea"/>
                <a:cs typeface="+mn-cs"/>
              </a:rPr>
              <a:t>where K is key chosen from strictly-decreasing order</a:t>
            </a:r>
            <a:r>
              <a:rPr lang="en-GB" sz="1200" b="0" i="0" kern="1200" dirty="0">
                <a:solidFill>
                  <a:schemeClr val="tx1"/>
                </a:solidFill>
                <a:effectLst/>
                <a:latin typeface="+mn-lt"/>
                <a:ea typeface="+mn-ea"/>
                <a:cs typeface="+mn-cs"/>
              </a:rPr>
              <a:t>(only this order will ensure stack will return minimum element when we POP an element).</a:t>
            </a:r>
          </a:p>
          <a:p>
            <a:pPr fontAlgn="base"/>
            <a:r>
              <a:rPr lang="en-GB" sz="1200" b="0" i="0" kern="1200" dirty="0">
                <a:solidFill>
                  <a:schemeClr val="tx1"/>
                </a:solidFill>
                <a:effectLst/>
                <a:latin typeface="+mn-lt"/>
                <a:ea typeface="+mn-ea"/>
                <a:cs typeface="+mn-cs"/>
              </a:rPr>
              <a:t>That is answer, option (A) is true.</a:t>
            </a:r>
          </a:p>
          <a:p>
            <a:br>
              <a:rPr lang="en-GB" dirty="0"/>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extLst>
      <p:ext uri="{BB962C8B-B14F-4D97-AF65-F5344CB8AC3E}">
        <p14:creationId xmlns:p14="http://schemas.microsoft.com/office/powerpoint/2010/main" val="2265765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p>
          <a:p>
            <a:endParaRPr lang="en-US" b="1" baseline="0" dirty="0"/>
          </a:p>
          <a:p>
            <a:br>
              <a:rPr lang="en-GB" dirty="0"/>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extLst>
      <p:ext uri="{BB962C8B-B14F-4D97-AF65-F5344CB8AC3E}">
        <p14:creationId xmlns:p14="http://schemas.microsoft.com/office/powerpoint/2010/main" val="4243989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49</a:t>
            </a:fld>
            <a:endParaRPr lang="en-US"/>
          </a:p>
        </p:txBody>
      </p:sp>
    </p:spTree>
    <p:extLst>
      <p:ext uri="{BB962C8B-B14F-4D97-AF65-F5344CB8AC3E}">
        <p14:creationId xmlns:p14="http://schemas.microsoft.com/office/powerpoint/2010/main" val="127421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265814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50</a:t>
            </a:fld>
            <a:endParaRPr lang="en-US"/>
          </a:p>
        </p:txBody>
      </p:sp>
    </p:spTree>
    <p:extLst>
      <p:ext uri="{BB962C8B-B14F-4D97-AF65-F5344CB8AC3E}">
        <p14:creationId xmlns:p14="http://schemas.microsoft.com/office/powerpoint/2010/main" val="13596534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51</a:t>
            </a:fld>
            <a:endParaRPr lang="en-US"/>
          </a:p>
        </p:txBody>
      </p:sp>
    </p:spTree>
    <p:extLst>
      <p:ext uri="{BB962C8B-B14F-4D97-AF65-F5344CB8AC3E}">
        <p14:creationId xmlns:p14="http://schemas.microsoft.com/office/powerpoint/2010/main" val="18268828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a:p>
            <a:endParaRPr lang="en-US" b="1" dirty="0"/>
          </a:p>
          <a:p>
            <a:r>
              <a:rPr lang="en-US" sz="1200" b="0" i="0" kern="1200" dirty="0">
                <a:solidFill>
                  <a:schemeClr val="tx1"/>
                </a:solidFill>
                <a:effectLst/>
                <a:latin typeface="+mn-lt"/>
                <a:ea typeface="+mn-ea"/>
                <a:cs typeface="+mn-cs"/>
              </a:rPr>
              <a:t>2^6-1=64-1=63</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52</a:t>
            </a:fld>
            <a:endParaRPr lang="en-US"/>
          </a:p>
        </p:txBody>
      </p:sp>
    </p:spTree>
    <p:extLst>
      <p:ext uri="{BB962C8B-B14F-4D97-AF65-F5344CB8AC3E}">
        <p14:creationId xmlns:p14="http://schemas.microsoft.com/office/powerpoint/2010/main" val="1327567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53</a:t>
            </a:fld>
            <a:endParaRPr lang="en-US"/>
          </a:p>
        </p:txBody>
      </p:sp>
    </p:spTree>
    <p:extLst>
      <p:ext uri="{BB962C8B-B14F-4D97-AF65-F5344CB8AC3E}">
        <p14:creationId xmlns:p14="http://schemas.microsoft.com/office/powerpoint/2010/main" val="39796905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14373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55</a:t>
            </a:fld>
            <a:endParaRPr lang="en-US"/>
          </a:p>
        </p:txBody>
      </p:sp>
    </p:spTree>
    <p:extLst>
      <p:ext uri="{BB962C8B-B14F-4D97-AF65-F5344CB8AC3E}">
        <p14:creationId xmlns:p14="http://schemas.microsoft.com/office/powerpoint/2010/main" val="39696229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56</a:t>
            </a:fld>
            <a:endParaRPr lang="en-US"/>
          </a:p>
        </p:txBody>
      </p:sp>
    </p:spTree>
    <p:extLst>
      <p:ext uri="{BB962C8B-B14F-4D97-AF65-F5344CB8AC3E}">
        <p14:creationId xmlns:p14="http://schemas.microsoft.com/office/powerpoint/2010/main" val="38492060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57</a:t>
            </a:fld>
            <a:endParaRPr lang="en-US"/>
          </a:p>
        </p:txBody>
      </p:sp>
    </p:spTree>
    <p:extLst>
      <p:ext uri="{BB962C8B-B14F-4D97-AF65-F5344CB8AC3E}">
        <p14:creationId xmlns:p14="http://schemas.microsoft.com/office/powerpoint/2010/main" val="29710414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58</a:t>
            </a:fld>
            <a:endParaRPr lang="en-US"/>
          </a:p>
        </p:txBody>
      </p:sp>
    </p:spTree>
    <p:extLst>
      <p:ext uri="{BB962C8B-B14F-4D97-AF65-F5344CB8AC3E}">
        <p14:creationId xmlns:p14="http://schemas.microsoft.com/office/powerpoint/2010/main" val="4233969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extLst>
      <p:ext uri="{BB962C8B-B14F-4D97-AF65-F5344CB8AC3E}">
        <p14:creationId xmlns:p14="http://schemas.microsoft.com/office/powerpoint/2010/main" val="3792461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772309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60</a:t>
            </a:fld>
            <a:endParaRPr lang="en-US"/>
          </a:p>
        </p:txBody>
      </p:sp>
    </p:spTree>
    <p:extLst>
      <p:ext uri="{BB962C8B-B14F-4D97-AF65-F5344CB8AC3E}">
        <p14:creationId xmlns:p14="http://schemas.microsoft.com/office/powerpoint/2010/main" val="13160662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61</a:t>
            </a:fld>
            <a:endParaRPr lang="en-US"/>
          </a:p>
        </p:txBody>
      </p:sp>
    </p:spTree>
    <p:extLst>
      <p:ext uri="{BB962C8B-B14F-4D97-AF65-F5344CB8AC3E}">
        <p14:creationId xmlns:p14="http://schemas.microsoft.com/office/powerpoint/2010/main" val="6491209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62</a:t>
            </a:fld>
            <a:endParaRPr lang="en-US"/>
          </a:p>
        </p:txBody>
      </p:sp>
    </p:spTree>
    <p:extLst>
      <p:ext uri="{BB962C8B-B14F-4D97-AF65-F5344CB8AC3E}">
        <p14:creationId xmlns:p14="http://schemas.microsoft.com/office/powerpoint/2010/main" val="28716428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63</a:t>
            </a:fld>
            <a:endParaRPr lang="en-US"/>
          </a:p>
        </p:txBody>
      </p:sp>
    </p:spTree>
    <p:extLst>
      <p:ext uri="{BB962C8B-B14F-4D97-AF65-F5344CB8AC3E}">
        <p14:creationId xmlns:p14="http://schemas.microsoft.com/office/powerpoint/2010/main" val="12873490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64</a:t>
            </a:fld>
            <a:endParaRPr lang="en-US"/>
          </a:p>
        </p:txBody>
      </p:sp>
    </p:spTree>
    <p:extLst>
      <p:ext uri="{BB962C8B-B14F-4D97-AF65-F5344CB8AC3E}">
        <p14:creationId xmlns:p14="http://schemas.microsoft.com/office/powerpoint/2010/main" val="19997178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65</a:t>
            </a:fld>
            <a:endParaRPr lang="en-US"/>
          </a:p>
        </p:txBody>
      </p:sp>
    </p:spTree>
    <p:extLst>
      <p:ext uri="{BB962C8B-B14F-4D97-AF65-F5344CB8AC3E}">
        <p14:creationId xmlns:p14="http://schemas.microsoft.com/office/powerpoint/2010/main" val="36703914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66</a:t>
            </a:fld>
            <a:endParaRPr lang="en-US"/>
          </a:p>
        </p:txBody>
      </p:sp>
    </p:spTree>
    <p:extLst>
      <p:ext uri="{BB962C8B-B14F-4D97-AF65-F5344CB8AC3E}">
        <p14:creationId xmlns:p14="http://schemas.microsoft.com/office/powerpoint/2010/main" val="3908370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67</a:t>
            </a:fld>
            <a:endParaRPr lang="en-US"/>
          </a:p>
        </p:txBody>
      </p:sp>
    </p:spTree>
    <p:extLst>
      <p:ext uri="{BB962C8B-B14F-4D97-AF65-F5344CB8AC3E}">
        <p14:creationId xmlns:p14="http://schemas.microsoft.com/office/powerpoint/2010/main" val="494864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68</a:t>
            </a:fld>
            <a:endParaRPr lang="en-US"/>
          </a:p>
        </p:txBody>
      </p:sp>
    </p:spTree>
    <p:extLst>
      <p:ext uri="{BB962C8B-B14F-4D97-AF65-F5344CB8AC3E}">
        <p14:creationId xmlns:p14="http://schemas.microsoft.com/office/powerpoint/2010/main" val="34987557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69</a:t>
            </a:fld>
            <a:endParaRPr lang="en-US"/>
          </a:p>
        </p:txBody>
      </p:sp>
    </p:spTree>
    <p:extLst>
      <p:ext uri="{BB962C8B-B14F-4D97-AF65-F5344CB8AC3E}">
        <p14:creationId xmlns:p14="http://schemas.microsoft.com/office/powerpoint/2010/main" val="45941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2076199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a:p>
            <a:r>
              <a:rPr lang="en-GB" dirty="0"/>
              <a:t>For sorting 200 names bubble sort makes 200 x 199/2 = 19900 comparisons. The time needed for 1 comparison is 200 sec. In 800 sec it can make 80,000 comparisons. We have to fine n, such that n(n - 1)/2 = 80,000. From this n is approximately 400.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70</a:t>
            </a:fld>
            <a:endParaRPr lang="en-US"/>
          </a:p>
        </p:txBody>
      </p:sp>
    </p:spTree>
    <p:extLst>
      <p:ext uri="{BB962C8B-B14F-4D97-AF65-F5344CB8AC3E}">
        <p14:creationId xmlns:p14="http://schemas.microsoft.com/office/powerpoint/2010/main" val="1920507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71</a:t>
            </a:fld>
            <a:endParaRPr lang="en-US"/>
          </a:p>
        </p:txBody>
      </p:sp>
    </p:spTree>
    <p:extLst>
      <p:ext uri="{BB962C8B-B14F-4D97-AF65-F5344CB8AC3E}">
        <p14:creationId xmlns:p14="http://schemas.microsoft.com/office/powerpoint/2010/main" val="38324346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72</a:t>
            </a:fld>
            <a:endParaRPr lang="en-US"/>
          </a:p>
        </p:txBody>
      </p:sp>
    </p:spTree>
    <p:extLst>
      <p:ext uri="{BB962C8B-B14F-4D97-AF65-F5344CB8AC3E}">
        <p14:creationId xmlns:p14="http://schemas.microsoft.com/office/powerpoint/2010/main" val="3376408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73</a:t>
            </a:fld>
            <a:endParaRPr lang="en-US"/>
          </a:p>
        </p:txBody>
      </p:sp>
    </p:spTree>
    <p:extLst>
      <p:ext uri="{BB962C8B-B14F-4D97-AF65-F5344CB8AC3E}">
        <p14:creationId xmlns:p14="http://schemas.microsoft.com/office/powerpoint/2010/main" val="23882796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extLst>
      <p:ext uri="{BB962C8B-B14F-4D97-AF65-F5344CB8AC3E}">
        <p14:creationId xmlns:p14="http://schemas.microsoft.com/office/powerpoint/2010/main" val="26082112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75</a:t>
            </a:fld>
            <a:endParaRPr lang="en-US"/>
          </a:p>
        </p:txBody>
      </p:sp>
    </p:spTree>
    <p:extLst>
      <p:ext uri="{BB962C8B-B14F-4D97-AF65-F5344CB8AC3E}">
        <p14:creationId xmlns:p14="http://schemas.microsoft.com/office/powerpoint/2010/main" val="842865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76</a:t>
            </a:fld>
            <a:endParaRPr lang="en-US"/>
          </a:p>
        </p:txBody>
      </p:sp>
    </p:spTree>
    <p:extLst>
      <p:ext uri="{BB962C8B-B14F-4D97-AF65-F5344CB8AC3E}">
        <p14:creationId xmlns:p14="http://schemas.microsoft.com/office/powerpoint/2010/main" val="36459357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77</a:t>
            </a:fld>
            <a:endParaRPr lang="en-US"/>
          </a:p>
        </p:txBody>
      </p:sp>
    </p:spTree>
    <p:extLst>
      <p:ext uri="{BB962C8B-B14F-4D97-AF65-F5344CB8AC3E}">
        <p14:creationId xmlns:p14="http://schemas.microsoft.com/office/powerpoint/2010/main" val="3763174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78</a:t>
            </a:fld>
            <a:endParaRPr lang="en-US"/>
          </a:p>
        </p:txBody>
      </p:sp>
    </p:spTree>
    <p:extLst>
      <p:ext uri="{BB962C8B-B14F-4D97-AF65-F5344CB8AC3E}">
        <p14:creationId xmlns:p14="http://schemas.microsoft.com/office/powerpoint/2010/main" val="33648476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79</a:t>
            </a:fld>
            <a:endParaRPr lang="en-US"/>
          </a:p>
        </p:txBody>
      </p:sp>
    </p:spTree>
    <p:extLst>
      <p:ext uri="{BB962C8B-B14F-4D97-AF65-F5344CB8AC3E}">
        <p14:creationId xmlns:p14="http://schemas.microsoft.com/office/powerpoint/2010/main" val="238666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a:p>
            <a:r>
              <a:rPr lang="en-GB" sz="1200" b="0" i="0" kern="1200" dirty="0">
                <a:solidFill>
                  <a:schemeClr val="tx1"/>
                </a:solidFill>
                <a:effectLst/>
                <a:latin typeface="+mn-lt"/>
                <a:ea typeface="+mn-ea"/>
                <a:cs typeface="+mn-cs"/>
              </a:rPr>
              <a:t>To keep the </a:t>
            </a:r>
            <a:r>
              <a:rPr lang="en-GB" sz="1200" b="1" i="0" kern="1200" dirty="0">
                <a:solidFill>
                  <a:schemeClr val="tx1"/>
                </a:solidFill>
                <a:effectLst/>
                <a:latin typeface="+mn-lt"/>
                <a:ea typeface="+mn-ea"/>
                <a:cs typeface="+mn-cs"/>
              </a:rPr>
              <a:t>F</a:t>
            </a:r>
            <a:r>
              <a:rPr lang="en-GB" sz="1200" b="0" i="0" kern="1200" dirty="0">
                <a:solidFill>
                  <a:schemeClr val="tx1"/>
                </a:solidFill>
                <a:effectLst/>
                <a:latin typeface="+mn-lt"/>
                <a:ea typeface="+mn-ea"/>
                <a:cs typeface="+mn-cs"/>
              </a:rPr>
              <a:t>irst </a:t>
            </a:r>
            <a:r>
              <a:rPr lang="en-GB" sz="1200" b="1" i="0" kern="1200" dirty="0">
                <a:solidFill>
                  <a:schemeClr val="tx1"/>
                </a:solidFill>
                <a:effectLst/>
                <a:latin typeface="+mn-lt"/>
                <a:ea typeface="+mn-ea"/>
                <a:cs typeface="+mn-cs"/>
              </a:rPr>
              <a:t>I</a:t>
            </a:r>
            <a:r>
              <a:rPr lang="en-GB" sz="1200" b="0" i="0" kern="1200" dirty="0">
                <a:solidFill>
                  <a:schemeClr val="tx1"/>
                </a:solidFill>
                <a:effectLst/>
                <a:latin typeface="+mn-lt"/>
                <a:ea typeface="+mn-ea"/>
                <a:cs typeface="+mn-cs"/>
              </a:rPr>
              <a:t>n </a:t>
            </a:r>
            <a:r>
              <a:rPr lang="en-GB" sz="1200" b="1" i="0" kern="1200" dirty="0">
                <a:solidFill>
                  <a:schemeClr val="tx1"/>
                </a:solidFill>
                <a:effectLst/>
                <a:latin typeface="+mn-lt"/>
                <a:ea typeface="+mn-ea"/>
                <a:cs typeface="+mn-cs"/>
              </a:rPr>
              <a:t>F</a:t>
            </a:r>
            <a:r>
              <a:rPr lang="en-GB" sz="1200" b="0" i="0" kern="1200" dirty="0">
                <a:solidFill>
                  <a:schemeClr val="tx1"/>
                </a:solidFill>
                <a:effectLst/>
                <a:latin typeface="+mn-lt"/>
                <a:ea typeface="+mn-ea"/>
                <a:cs typeface="+mn-cs"/>
              </a:rPr>
              <a:t>irst </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ut order, a queue can be implemented using linked list in any of the given two ways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7002664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80</a:t>
            </a:fld>
            <a:endParaRPr lang="en-US"/>
          </a:p>
        </p:txBody>
      </p:sp>
    </p:spTree>
    <p:extLst>
      <p:ext uri="{BB962C8B-B14F-4D97-AF65-F5344CB8AC3E}">
        <p14:creationId xmlns:p14="http://schemas.microsoft.com/office/powerpoint/2010/main" val="2860048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81</a:t>
            </a:fld>
            <a:endParaRPr lang="en-US"/>
          </a:p>
        </p:txBody>
      </p:sp>
    </p:spTree>
    <p:extLst>
      <p:ext uri="{BB962C8B-B14F-4D97-AF65-F5344CB8AC3E}">
        <p14:creationId xmlns:p14="http://schemas.microsoft.com/office/powerpoint/2010/main" val="31063457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82</a:t>
            </a:fld>
            <a:endParaRPr lang="en-US"/>
          </a:p>
        </p:txBody>
      </p:sp>
    </p:spTree>
    <p:extLst>
      <p:ext uri="{BB962C8B-B14F-4D97-AF65-F5344CB8AC3E}">
        <p14:creationId xmlns:p14="http://schemas.microsoft.com/office/powerpoint/2010/main" val="31156171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83</a:t>
            </a:fld>
            <a:endParaRPr lang="en-US"/>
          </a:p>
        </p:txBody>
      </p:sp>
    </p:spTree>
    <p:extLst>
      <p:ext uri="{BB962C8B-B14F-4D97-AF65-F5344CB8AC3E}">
        <p14:creationId xmlns:p14="http://schemas.microsoft.com/office/powerpoint/2010/main" val="3288482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70664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B</a:t>
            </a:r>
          </a:p>
        </p:txBody>
      </p:sp>
      <p:sp>
        <p:nvSpPr>
          <p:cNvPr id="4" name="Slide Number Placeholder 3"/>
          <p:cNvSpPr>
            <a:spLocks noGrp="1"/>
          </p:cNvSpPr>
          <p:nvPr>
            <p:ph type="sldNum" sz="quarter" idx="5"/>
          </p:nvPr>
        </p:nvSpPr>
        <p:spPr/>
        <p:txBody>
          <a:bodyPr/>
          <a:lstStyle/>
          <a:p>
            <a:fld id="{0AAB6876-1BF1-4B88-890A-0B4E46201506}" type="slidenum">
              <a:rPr lang="en-US" smtClean="0"/>
              <a:t>85</a:t>
            </a:fld>
            <a:endParaRPr lang="en-US"/>
          </a:p>
        </p:txBody>
      </p:sp>
    </p:spTree>
    <p:extLst>
      <p:ext uri="{BB962C8B-B14F-4D97-AF65-F5344CB8AC3E}">
        <p14:creationId xmlns:p14="http://schemas.microsoft.com/office/powerpoint/2010/main" val="35083949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B</a:t>
            </a:r>
          </a:p>
        </p:txBody>
      </p:sp>
      <p:sp>
        <p:nvSpPr>
          <p:cNvPr id="4" name="Slide Number Placeholder 3"/>
          <p:cNvSpPr>
            <a:spLocks noGrp="1"/>
          </p:cNvSpPr>
          <p:nvPr>
            <p:ph type="sldNum" sz="quarter" idx="5"/>
          </p:nvPr>
        </p:nvSpPr>
        <p:spPr/>
        <p:txBody>
          <a:bodyPr/>
          <a:lstStyle/>
          <a:p>
            <a:fld id="{0AAB6876-1BF1-4B88-890A-0B4E46201506}" type="slidenum">
              <a:rPr lang="en-US" smtClean="0"/>
              <a:t>86</a:t>
            </a:fld>
            <a:endParaRPr lang="en-US"/>
          </a:p>
        </p:txBody>
      </p:sp>
    </p:spTree>
    <p:extLst>
      <p:ext uri="{BB962C8B-B14F-4D97-AF65-F5344CB8AC3E}">
        <p14:creationId xmlns:p14="http://schemas.microsoft.com/office/powerpoint/2010/main" val="28955627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87</a:t>
            </a:fld>
            <a:endParaRPr lang="en-US"/>
          </a:p>
        </p:txBody>
      </p:sp>
    </p:spTree>
    <p:extLst>
      <p:ext uri="{BB962C8B-B14F-4D97-AF65-F5344CB8AC3E}">
        <p14:creationId xmlns:p14="http://schemas.microsoft.com/office/powerpoint/2010/main" val="21172077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88</a:t>
            </a:fld>
            <a:endParaRPr lang="en-US"/>
          </a:p>
        </p:txBody>
      </p:sp>
    </p:spTree>
    <p:extLst>
      <p:ext uri="{BB962C8B-B14F-4D97-AF65-F5344CB8AC3E}">
        <p14:creationId xmlns:p14="http://schemas.microsoft.com/office/powerpoint/2010/main" val="22552628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89</a:t>
            </a:fld>
            <a:endParaRPr lang="en-US"/>
          </a:p>
        </p:txBody>
      </p:sp>
    </p:spTree>
    <p:extLst>
      <p:ext uri="{BB962C8B-B14F-4D97-AF65-F5344CB8AC3E}">
        <p14:creationId xmlns:p14="http://schemas.microsoft.com/office/powerpoint/2010/main" val="415496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D</a:t>
            </a:r>
          </a:p>
          <a:p>
            <a:endParaRPr lang="en-US" b="1" dirty="0"/>
          </a:p>
          <a:p>
            <a:r>
              <a:rPr lang="en-GB" sz="1200" b="0" i="0" kern="1200" dirty="0">
                <a:solidFill>
                  <a:schemeClr val="tx1"/>
                </a:solidFill>
                <a:effectLst/>
                <a:latin typeface="+mn-lt"/>
                <a:ea typeface="+mn-ea"/>
                <a:cs typeface="+mn-cs"/>
              </a:rPr>
              <a:t>To keep the </a:t>
            </a:r>
            <a:r>
              <a:rPr lang="en-GB" sz="1200" b="1" i="0" kern="1200" dirty="0">
                <a:solidFill>
                  <a:schemeClr val="tx1"/>
                </a:solidFill>
                <a:effectLst/>
                <a:latin typeface="+mn-lt"/>
                <a:ea typeface="+mn-ea"/>
                <a:cs typeface="+mn-cs"/>
              </a:rPr>
              <a:t>F</a:t>
            </a:r>
            <a:r>
              <a:rPr lang="en-GB" sz="1200" b="0" i="0" kern="1200" dirty="0">
                <a:solidFill>
                  <a:schemeClr val="tx1"/>
                </a:solidFill>
                <a:effectLst/>
                <a:latin typeface="+mn-lt"/>
                <a:ea typeface="+mn-ea"/>
                <a:cs typeface="+mn-cs"/>
              </a:rPr>
              <a:t>irst </a:t>
            </a:r>
            <a:r>
              <a:rPr lang="en-GB" sz="1200" b="1" i="0" kern="1200" dirty="0">
                <a:solidFill>
                  <a:schemeClr val="tx1"/>
                </a:solidFill>
                <a:effectLst/>
                <a:latin typeface="+mn-lt"/>
                <a:ea typeface="+mn-ea"/>
                <a:cs typeface="+mn-cs"/>
              </a:rPr>
              <a:t>I</a:t>
            </a:r>
            <a:r>
              <a:rPr lang="en-GB" sz="1200" b="0" i="0" kern="1200" dirty="0">
                <a:solidFill>
                  <a:schemeClr val="tx1"/>
                </a:solidFill>
                <a:effectLst/>
                <a:latin typeface="+mn-lt"/>
                <a:ea typeface="+mn-ea"/>
                <a:cs typeface="+mn-cs"/>
              </a:rPr>
              <a:t>n </a:t>
            </a:r>
            <a:r>
              <a:rPr lang="en-GB" sz="1200" b="1" i="0" kern="1200" dirty="0">
                <a:solidFill>
                  <a:schemeClr val="tx1"/>
                </a:solidFill>
                <a:effectLst/>
                <a:latin typeface="+mn-lt"/>
                <a:ea typeface="+mn-ea"/>
                <a:cs typeface="+mn-cs"/>
              </a:rPr>
              <a:t>F</a:t>
            </a:r>
            <a:r>
              <a:rPr lang="en-GB" sz="1200" b="0" i="0" kern="1200" dirty="0">
                <a:solidFill>
                  <a:schemeClr val="tx1"/>
                </a:solidFill>
                <a:effectLst/>
                <a:latin typeface="+mn-lt"/>
                <a:ea typeface="+mn-ea"/>
                <a:cs typeface="+mn-cs"/>
              </a:rPr>
              <a:t>irst </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ut order, a queue can be implemented using linked list in any of the given two ways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8587457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90</a:t>
            </a:fld>
            <a:endParaRPr lang="en-US"/>
          </a:p>
        </p:txBody>
      </p:sp>
    </p:spTree>
    <p:extLst>
      <p:ext uri="{BB962C8B-B14F-4D97-AF65-F5344CB8AC3E}">
        <p14:creationId xmlns:p14="http://schemas.microsoft.com/office/powerpoint/2010/main" val="27105395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91</a:t>
            </a:fld>
            <a:endParaRPr lang="en-US"/>
          </a:p>
        </p:txBody>
      </p:sp>
    </p:spTree>
    <p:extLst>
      <p:ext uri="{BB962C8B-B14F-4D97-AF65-F5344CB8AC3E}">
        <p14:creationId xmlns:p14="http://schemas.microsoft.com/office/powerpoint/2010/main" val="49222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92</a:t>
            </a:fld>
            <a:endParaRPr lang="en-US"/>
          </a:p>
        </p:txBody>
      </p:sp>
    </p:spTree>
    <p:extLst>
      <p:ext uri="{BB962C8B-B14F-4D97-AF65-F5344CB8AC3E}">
        <p14:creationId xmlns:p14="http://schemas.microsoft.com/office/powerpoint/2010/main" val="9565290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93</a:t>
            </a:fld>
            <a:endParaRPr lang="en-US"/>
          </a:p>
        </p:txBody>
      </p:sp>
    </p:spTree>
    <p:extLst>
      <p:ext uri="{BB962C8B-B14F-4D97-AF65-F5344CB8AC3E}">
        <p14:creationId xmlns:p14="http://schemas.microsoft.com/office/powerpoint/2010/main" val="794902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94</a:t>
            </a:fld>
            <a:endParaRPr lang="en-US"/>
          </a:p>
        </p:txBody>
      </p:sp>
    </p:spTree>
    <p:extLst>
      <p:ext uri="{BB962C8B-B14F-4D97-AF65-F5344CB8AC3E}">
        <p14:creationId xmlns:p14="http://schemas.microsoft.com/office/powerpoint/2010/main" val="28728367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baseline="0" dirty="0"/>
              <a:t> A</a:t>
            </a:r>
          </a:p>
          <a:p>
            <a:endParaRPr lang="en-US" b="1" baseline="0" dirty="0"/>
          </a:p>
          <a:p>
            <a:r>
              <a:rPr lang="en-GB" sz="1200" b="0" i="0" kern="1200" dirty="0">
                <a:solidFill>
                  <a:schemeClr val="tx1"/>
                </a:solidFill>
                <a:effectLst/>
                <a:latin typeface="+mn-lt"/>
                <a:ea typeface="+mn-ea"/>
                <a:cs typeface="+mn-cs"/>
              </a:rPr>
              <a:t>Block size = (n – 1) * key size + n * child pointer</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95</a:t>
            </a:fld>
            <a:endParaRPr lang="en-US"/>
          </a:p>
        </p:txBody>
      </p:sp>
    </p:spTree>
    <p:extLst>
      <p:ext uri="{BB962C8B-B14F-4D97-AF65-F5344CB8AC3E}">
        <p14:creationId xmlns:p14="http://schemas.microsoft.com/office/powerpoint/2010/main" val="37906470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a:t>
            </a:r>
            <a:r>
              <a:rPr lang="en-US" b="1" baseline="0" dirty="0"/>
              <a:t> A</a:t>
            </a:r>
          </a:p>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t>96</a:t>
            </a:fld>
            <a:endParaRPr lang="en-US"/>
          </a:p>
        </p:txBody>
      </p:sp>
    </p:spTree>
    <p:extLst>
      <p:ext uri="{BB962C8B-B14F-4D97-AF65-F5344CB8AC3E}">
        <p14:creationId xmlns:p14="http://schemas.microsoft.com/office/powerpoint/2010/main" val="1024924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97</a:t>
            </a:fld>
            <a:endParaRPr lang="en-US"/>
          </a:p>
        </p:txBody>
      </p:sp>
    </p:spTree>
    <p:extLst>
      <p:ext uri="{BB962C8B-B14F-4D97-AF65-F5344CB8AC3E}">
        <p14:creationId xmlns:p14="http://schemas.microsoft.com/office/powerpoint/2010/main" val="13524088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C</a:t>
            </a:r>
          </a:p>
        </p:txBody>
      </p:sp>
      <p:sp>
        <p:nvSpPr>
          <p:cNvPr id="4" name="Slide Number Placeholder 3"/>
          <p:cNvSpPr>
            <a:spLocks noGrp="1"/>
          </p:cNvSpPr>
          <p:nvPr>
            <p:ph type="sldNum" sz="quarter" idx="5"/>
          </p:nvPr>
        </p:nvSpPr>
        <p:spPr/>
        <p:txBody>
          <a:bodyPr/>
          <a:lstStyle/>
          <a:p>
            <a:fld id="{0AAB6876-1BF1-4B88-890A-0B4E46201506}" type="slidenum">
              <a:rPr lang="en-US" smtClean="0"/>
              <a:t>98</a:t>
            </a:fld>
            <a:endParaRPr lang="en-US"/>
          </a:p>
        </p:txBody>
      </p:sp>
    </p:spTree>
    <p:extLst>
      <p:ext uri="{BB962C8B-B14F-4D97-AF65-F5344CB8AC3E}">
        <p14:creationId xmlns:p14="http://schemas.microsoft.com/office/powerpoint/2010/main" val="382713184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A</a:t>
            </a:r>
          </a:p>
        </p:txBody>
      </p:sp>
      <p:sp>
        <p:nvSpPr>
          <p:cNvPr id="4" name="Slide Number Placeholder 3"/>
          <p:cNvSpPr>
            <a:spLocks noGrp="1"/>
          </p:cNvSpPr>
          <p:nvPr>
            <p:ph type="sldNum" sz="quarter" idx="5"/>
          </p:nvPr>
        </p:nvSpPr>
        <p:spPr/>
        <p:txBody>
          <a:bodyPr/>
          <a:lstStyle/>
          <a:p>
            <a:fld id="{0AAB6876-1BF1-4B88-890A-0B4E46201506}" type="slidenum">
              <a:rPr lang="en-US" smtClean="0"/>
              <a:t>99</a:t>
            </a:fld>
            <a:endParaRPr lang="en-US"/>
          </a:p>
        </p:txBody>
      </p:sp>
    </p:spTree>
    <p:extLst>
      <p:ext uri="{BB962C8B-B14F-4D97-AF65-F5344CB8AC3E}">
        <p14:creationId xmlns:p14="http://schemas.microsoft.com/office/powerpoint/2010/main" val="135998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Linked lists are not a suitable data structure for which of the following problems?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Insertion sort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Radix sort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 options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79204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Vertex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Root </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Path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Edge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Each node of the graph is represented as a _____________.</a:t>
            </a:r>
          </a:p>
        </p:txBody>
      </p:sp>
      <p:pic>
        <p:nvPicPr>
          <p:cNvPr id="15" name="Picture 14">
            <a:extLst>
              <a:ext uri="{FF2B5EF4-FFF2-40B4-BE49-F238E27FC236}">
                <a16:creationId xmlns:a16="http://schemas.microsoft.com/office/drawing/2014/main" id="{0495703E-20E2-4930-B4C8-CE9A01310D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3293295"/>
            <a:ext cx="640540" cy="621324"/>
          </a:xfrm>
          <a:prstGeom prst="rect">
            <a:avLst/>
          </a:prstGeom>
        </p:spPr>
      </p:pic>
    </p:spTree>
    <p:extLst>
      <p:ext uri="{BB962C8B-B14F-4D97-AF65-F5344CB8AC3E}">
        <p14:creationId xmlns:p14="http://schemas.microsoft.com/office/powerpoint/2010/main" val="40893592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78617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7313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 queue cannot be implemented using this stack</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038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ENQUEUE takes a sequence of three instructions and DEQUEUE takes a single instruction.</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953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ENQUEUE takes a single instruction and DEQUEUE takes a sequence of two instructions</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8674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both ENQUEUE and DEQUEUE take a single instruction each</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Suppose a stack implementation supports an instruction REVERSE, which reverses the order of elements on the stack, in addition to the PUSH and POP instructions. Which of the following statements is TRUE with respect to this modified stack?</a:t>
            </a:r>
          </a:p>
        </p:txBody>
      </p:sp>
    </p:spTree>
    <p:extLst>
      <p:ext uri="{BB962C8B-B14F-4D97-AF65-F5344CB8AC3E}">
        <p14:creationId xmlns:p14="http://schemas.microsoft.com/office/powerpoint/2010/main" val="31392470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78617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7313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 queue cannot be implemented using this stack</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038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ENQUEUE takes a sequence of three instructions and DEQUEUE takes a single instruction.</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953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ENQUEUE takes a single instruction and DEQUEUE takes a sequence of two instructions</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8674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cs typeface="Calibri" panose="020F0502020204030204" pitchFamily="34" charset="0"/>
              </a:rPr>
              <a:t>A queue can be implemented where both ENQUEUE and DEQUEUE take a single instruction each</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Suppose a stack implementation supports an instruction REVERSE, which reverses the order of elements on the stack, in addition to the PUSH and POP instructions. Which of the following statements is TRUE with respect to this modified stack?</a:t>
            </a:r>
          </a:p>
        </p:txBody>
      </p:sp>
      <p:pic>
        <p:nvPicPr>
          <p:cNvPr id="15" name="Picture 14">
            <a:extLst>
              <a:ext uri="{FF2B5EF4-FFF2-40B4-BE49-F238E27FC236}">
                <a16:creationId xmlns:a16="http://schemas.microsoft.com/office/drawing/2014/main" id="{381BBB37-8960-4CFF-8D2E-EC470BC35D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0800" y="4215852"/>
            <a:ext cx="640540" cy="621324"/>
          </a:xfrm>
          <a:prstGeom prst="rect">
            <a:avLst/>
          </a:prstGeom>
        </p:spPr>
      </p:pic>
      <p:sp>
        <p:nvSpPr>
          <p:cNvPr id="2" name="Rectangle 1"/>
          <p:cNvSpPr/>
          <p:nvPr/>
        </p:nvSpPr>
        <p:spPr>
          <a:xfrm>
            <a:off x="5554923" y="2165903"/>
            <a:ext cx="6096000" cy="1477328"/>
          </a:xfrm>
          <a:prstGeom prst="rect">
            <a:avLst/>
          </a:prstGeom>
        </p:spPr>
        <p:txBody>
          <a:bodyPr>
            <a:spAutoFit/>
          </a:bodyPr>
          <a:lstStyle/>
          <a:p>
            <a:pPr fontAlgn="base"/>
            <a:r>
              <a:rPr lang="en-GB" dirty="0"/>
              <a:t>Solution: To DEQUEUE an item, simply POP.</a:t>
            </a:r>
          </a:p>
          <a:p>
            <a:pPr fontAlgn="base"/>
            <a:r>
              <a:rPr lang="en-GB" dirty="0"/>
              <a:t>To ENQUEUE an item, we can do following 3 operations</a:t>
            </a:r>
            <a:br>
              <a:rPr lang="en-GB" dirty="0"/>
            </a:br>
            <a:r>
              <a:rPr lang="en-GB" dirty="0"/>
              <a:t>1) REVERSE</a:t>
            </a:r>
            <a:br>
              <a:rPr lang="en-GB" dirty="0"/>
            </a:br>
            <a:r>
              <a:rPr lang="en-GB" dirty="0"/>
              <a:t>2) PUSH</a:t>
            </a:r>
            <a:br>
              <a:rPr lang="en-GB" dirty="0"/>
            </a:br>
            <a:r>
              <a:rPr lang="en-GB" dirty="0"/>
              <a:t>3) REVERSE</a:t>
            </a:r>
          </a:p>
        </p:txBody>
      </p:sp>
    </p:spTree>
    <p:extLst>
      <p:ext uri="{BB962C8B-B14F-4D97-AF65-F5344CB8AC3E}">
        <p14:creationId xmlns:p14="http://schemas.microsoft.com/office/powerpoint/2010/main" val="1046432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the old version of the data structure will be available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old and new version of data structures will be available </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the old version of the data structure will no longer be available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When we update an imperative data structure we typically accept that:</a:t>
            </a:r>
          </a:p>
        </p:txBody>
      </p:sp>
    </p:spTree>
    <p:extLst>
      <p:ext uri="{BB962C8B-B14F-4D97-AF65-F5344CB8AC3E}">
        <p14:creationId xmlns:p14="http://schemas.microsoft.com/office/powerpoint/2010/main" val="4775558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the old version of the data structure will be available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old and new version of data structures will be available </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the old version of the data structure will no longer be available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When we update an imperative data structure we typically accept that:</a:t>
            </a:r>
          </a:p>
        </p:txBody>
      </p:sp>
      <p:pic>
        <p:nvPicPr>
          <p:cNvPr id="15" name="Picture 14">
            <a:extLst>
              <a:ext uri="{FF2B5EF4-FFF2-40B4-BE49-F238E27FC236}">
                <a16:creationId xmlns:a16="http://schemas.microsoft.com/office/drawing/2014/main" id="{8FD01816-0065-477D-B32F-3766D687DE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1702" y="5025111"/>
            <a:ext cx="640540" cy="621324"/>
          </a:xfrm>
          <a:prstGeom prst="rect">
            <a:avLst/>
          </a:prstGeom>
        </p:spPr>
      </p:pic>
    </p:spTree>
    <p:extLst>
      <p:ext uri="{BB962C8B-B14F-4D97-AF65-F5344CB8AC3E}">
        <p14:creationId xmlns:p14="http://schemas.microsoft.com/office/powerpoint/2010/main" val="39095763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A</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A and B</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A nor B</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B</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Recursion uses more memory space than iteration. Which of the following is/are the valid reason for the same?</a:t>
            </a:r>
          </a:p>
          <a:p>
            <a:pPr marL="914400" lvl="1" indent="-457200">
              <a:buAutoNum type="alphaUcPeriod"/>
            </a:pPr>
            <a:r>
              <a:rPr lang="en-US" sz="2500" dirty="0">
                <a:latin typeface="Nunito Sans" panose="00000500000000000000" pitchFamily="2" charset="0"/>
              </a:rPr>
              <a:t>It uses the stack instead of a queue	</a:t>
            </a:r>
          </a:p>
          <a:p>
            <a:pPr marL="914400" lvl="1" indent="-457200">
              <a:buAutoNum type="alphaUcPeriod"/>
            </a:pPr>
            <a:r>
              <a:rPr lang="en-US" sz="2500" dirty="0">
                <a:latin typeface="Nunito Sans" panose="00000500000000000000" pitchFamily="2" charset="0"/>
              </a:rPr>
              <a:t>Every recursive call has to be stored</a:t>
            </a:r>
          </a:p>
          <a:p>
            <a:r>
              <a:rPr lang="en-US" sz="2500" dirty="0">
                <a:latin typeface="Nunito Sans" panose="00000500000000000000" pitchFamily="2" charset="0"/>
              </a:rPr>
              <a:t>Choose the correct answer from the options given below.</a:t>
            </a:r>
          </a:p>
        </p:txBody>
      </p:sp>
    </p:spTree>
    <p:extLst>
      <p:ext uri="{BB962C8B-B14F-4D97-AF65-F5344CB8AC3E}">
        <p14:creationId xmlns:p14="http://schemas.microsoft.com/office/powerpoint/2010/main" val="10965531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A</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A and B</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A nor B</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B</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Recursion uses more memory space than iteration. Which of the following is/are the valid reason for the same?</a:t>
            </a:r>
          </a:p>
          <a:p>
            <a:pPr marL="914400" lvl="1" indent="-457200">
              <a:buAutoNum type="alphaUcPeriod"/>
            </a:pPr>
            <a:r>
              <a:rPr lang="en-US" sz="2500" dirty="0">
                <a:latin typeface="Nunito Sans" panose="00000500000000000000" pitchFamily="2" charset="0"/>
              </a:rPr>
              <a:t>It uses the stack instead of a queue	</a:t>
            </a:r>
          </a:p>
          <a:p>
            <a:pPr marL="914400" lvl="1" indent="-457200">
              <a:buAutoNum type="alphaUcPeriod"/>
            </a:pPr>
            <a:r>
              <a:rPr lang="en-US" sz="2500" dirty="0">
                <a:latin typeface="Nunito Sans" panose="00000500000000000000" pitchFamily="2" charset="0"/>
              </a:rPr>
              <a:t>Every recursive call has to be stored</a:t>
            </a:r>
          </a:p>
          <a:p>
            <a:r>
              <a:rPr lang="en-US" sz="2500" dirty="0">
                <a:latin typeface="Nunito Sans" panose="00000500000000000000" pitchFamily="2" charset="0"/>
              </a:rPr>
              <a:t>Choose the correct answer from the options given below.</a:t>
            </a:r>
          </a:p>
        </p:txBody>
      </p:sp>
      <p:pic>
        <p:nvPicPr>
          <p:cNvPr id="15" name="Picture 14">
            <a:extLst>
              <a:ext uri="{FF2B5EF4-FFF2-40B4-BE49-F238E27FC236}">
                <a16:creationId xmlns:a16="http://schemas.microsoft.com/office/drawing/2014/main" id="{6DF79307-1871-4D44-8DDF-E8ADBFCBF2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936" y="3852639"/>
            <a:ext cx="640540" cy="621324"/>
          </a:xfrm>
          <a:prstGeom prst="rect">
            <a:avLst/>
          </a:prstGeom>
        </p:spPr>
      </p:pic>
    </p:spTree>
    <p:extLst>
      <p:ext uri="{BB962C8B-B14F-4D97-AF65-F5344CB8AC3E}">
        <p14:creationId xmlns:p14="http://schemas.microsoft.com/office/powerpoint/2010/main" val="2866685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Linked lists are not a suitable data structure for which of the following problems?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Insertion sort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search</a:t>
            </a:r>
          </a:p>
        </p:txBody>
      </p:sp>
      <p:sp>
        <p:nvSpPr>
          <p:cNvPr id="25" name="Rectangle 24">
            <a:extLst>
              <a:ext uri="{FF2B5EF4-FFF2-40B4-BE49-F238E27FC236}">
                <a16:creationId xmlns:a16="http://schemas.microsoft.com/office/drawing/2014/main" id="{BEF40363-1296-4F6B-8656-D47D96B64330}"/>
              </a:ext>
            </a:extLst>
          </p:cNvPr>
          <p:cNvSpPr/>
          <p:nvPr/>
        </p:nvSpPr>
        <p:spPr>
          <a:xfrm>
            <a:off x="1364902" y="4518641"/>
            <a:ext cx="10098317" cy="621324"/>
          </a:xfrm>
          <a:prstGeom prst="rect">
            <a:avLst/>
          </a:prstGeom>
          <a:noFill/>
        </p:spPr>
        <p:txBody>
          <a:bodyPr wrap="square" lIns="91440" tIns="45720" rIns="91440" bIns="45720">
            <a:spAutoFit/>
          </a:bodyPr>
          <a:lstStyle/>
          <a:p>
            <a:pPr>
              <a:lnSpc>
                <a:spcPct val="150000"/>
              </a:lnSpc>
            </a:pPr>
            <a:r>
              <a:rPr lang="en-US" sz="2500">
                <a:latin typeface="Nunito Sans" panose="00000500000000000000" pitchFamily="2" charset="0"/>
              </a:rPr>
              <a:t>Radix sort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 options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FBF95C99-0518-48AF-8E5C-B7B6897F9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7012" y="3796511"/>
            <a:ext cx="640540" cy="621324"/>
          </a:xfrm>
          <a:prstGeom prst="rect">
            <a:avLst/>
          </a:prstGeom>
        </p:spPr>
      </p:pic>
      <p:sp>
        <p:nvSpPr>
          <p:cNvPr id="2" name="Rectangle 1"/>
          <p:cNvSpPr/>
          <p:nvPr/>
        </p:nvSpPr>
        <p:spPr>
          <a:xfrm>
            <a:off x="5867400" y="3459343"/>
            <a:ext cx="5857822" cy="369332"/>
          </a:xfrm>
          <a:prstGeom prst="rect">
            <a:avLst/>
          </a:prstGeom>
        </p:spPr>
        <p:txBody>
          <a:bodyPr wrap="none">
            <a:spAutoFit/>
          </a:bodyPr>
          <a:lstStyle/>
          <a:p>
            <a:r>
              <a:rPr lang="en-GB" dirty="0"/>
              <a:t>Solution: Because finding mid element itself takes O(n)  time.</a:t>
            </a:r>
            <a:endParaRPr lang="en-US" b="1" dirty="0"/>
          </a:p>
        </p:txBody>
      </p:sp>
    </p:spTree>
    <p:extLst>
      <p:ext uri="{BB962C8B-B14F-4D97-AF65-F5344CB8AC3E}">
        <p14:creationId xmlns:p14="http://schemas.microsoft.com/office/powerpoint/2010/main" val="414740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Pick out the correct statement to be filled in ‘if’ loop to meet the “is empty” condition in a queue.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730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Code/Pseudo 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bool</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isempty</a:t>
            </a:r>
            <a:r>
              <a:rPr lang="en-US" sz="2000" dirty="0">
                <a:solidFill>
                  <a:prstClr val="white"/>
                </a:solidFill>
                <a:latin typeface="Courier New" panose="02070309020205020404" pitchFamily="49" charset="0"/>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noProof="0" dirty="0">
                <a:solidFill>
                  <a:prstClr val="white"/>
                </a:solidFill>
                <a:latin typeface="Courier New" panose="02070309020205020404" pitchFamily="49" charset="0"/>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if(________)</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return true;</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else</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return false;</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14</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592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&lt; 0 || front &gt; rear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&lt; 0 &amp;&amp; front &gt; rear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&gt; 0 || front &lt; rear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&gt; 0 &amp;&amp; front &lt; rear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8758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&lt; 0 || front &gt; rear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&lt; 0 &amp;&amp; front &gt; rear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&gt; 0 || front &lt; rear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front &gt; 0 &amp;&amp; front &lt; rear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3" name="Picture 12">
            <a:extLst>
              <a:ext uri="{FF2B5EF4-FFF2-40B4-BE49-F238E27FC236}">
                <a16:creationId xmlns:a16="http://schemas.microsoft.com/office/drawing/2014/main" id="{7B635FC2-2DFB-4E0E-8813-CA90D85D1F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3829027"/>
            <a:ext cx="640540" cy="621324"/>
          </a:xfrm>
          <a:prstGeom prst="rect">
            <a:avLst/>
          </a:prstGeom>
        </p:spPr>
      </p:pic>
    </p:spTree>
    <p:extLst>
      <p:ext uri="{BB962C8B-B14F-4D97-AF65-F5344CB8AC3E}">
        <p14:creationId xmlns:p14="http://schemas.microsoft.com/office/powerpoint/2010/main" val="237762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total number of possible positions in a min-heap of ‘n’ elements, where the third largest element can be stored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008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total number of possible positions in a min-heap of ‘n’ elements, where the third largest element can be stored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912DABCB-A288-4FD7-B635-38D9A630FA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4450351"/>
            <a:ext cx="640540" cy="621324"/>
          </a:xfrm>
          <a:prstGeom prst="rect">
            <a:avLst/>
          </a:prstGeom>
        </p:spPr>
      </p:pic>
      <p:sp>
        <p:nvSpPr>
          <p:cNvPr id="2" name="Rectangle 1"/>
          <p:cNvSpPr/>
          <p:nvPr/>
        </p:nvSpPr>
        <p:spPr>
          <a:xfrm>
            <a:off x="5682264" y="3244334"/>
            <a:ext cx="1739579" cy="369332"/>
          </a:xfrm>
          <a:prstGeom prst="rect">
            <a:avLst/>
          </a:prstGeom>
        </p:spPr>
        <p:txBody>
          <a:bodyPr wrap="none">
            <a:spAutoFit/>
          </a:bodyPr>
          <a:lstStyle/>
          <a:p>
            <a:r>
              <a:rPr lang="en-US" b="1" dirty="0"/>
              <a:t>Solution: 2^3 - 1</a:t>
            </a:r>
          </a:p>
        </p:txBody>
      </p:sp>
    </p:spTree>
    <p:extLst>
      <p:ext uri="{BB962C8B-B14F-4D97-AF65-F5344CB8AC3E}">
        <p14:creationId xmlns:p14="http://schemas.microsoft.com/office/powerpoint/2010/main" val="191042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What would be the minimum number of arithmetic operations required to evaluate the polynomial p(x) = (x</a:t>
            </a:r>
            <a:r>
              <a:rPr lang="en-US" sz="2500" baseline="30000" dirty="0">
                <a:latin typeface="Nunito Sans" panose="00000500000000000000" pitchFamily="2" charset="0"/>
              </a:rPr>
              <a:t>5</a:t>
            </a:r>
            <a:r>
              <a:rPr lang="en-US" sz="2500" dirty="0">
                <a:latin typeface="Nunito Sans" panose="00000500000000000000" pitchFamily="2" charset="0"/>
              </a:rPr>
              <a:t> + 4x</a:t>
            </a:r>
            <a:r>
              <a:rPr lang="en-US" sz="2500" baseline="30000" dirty="0">
                <a:latin typeface="Nunito Sans" panose="00000500000000000000" pitchFamily="2" charset="0"/>
              </a:rPr>
              <a:t>3</a:t>
            </a:r>
            <a:r>
              <a:rPr lang="en-US" sz="2500" dirty="0">
                <a:latin typeface="Nunito Sans" panose="00000500000000000000" pitchFamily="2" charset="0"/>
              </a:rPr>
              <a:t> + 6x + 5) for a given value of “x” using only one temporary variable?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 options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81973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What would be the minimum number of arithmetic operations required to evaluate the polynomial p(x) = (x</a:t>
            </a:r>
            <a:r>
              <a:rPr lang="en-US" sz="2500" baseline="30000" dirty="0">
                <a:latin typeface="Nunito Sans" panose="00000500000000000000" pitchFamily="2" charset="0"/>
              </a:rPr>
              <a:t>5</a:t>
            </a:r>
            <a:r>
              <a:rPr lang="en-US" sz="2500" dirty="0">
                <a:latin typeface="Nunito Sans" panose="00000500000000000000" pitchFamily="2" charset="0"/>
              </a:rPr>
              <a:t> + 4x</a:t>
            </a:r>
            <a:r>
              <a:rPr lang="en-US" sz="2500" baseline="30000" dirty="0">
                <a:latin typeface="Nunito Sans" panose="00000500000000000000" pitchFamily="2" charset="0"/>
              </a:rPr>
              <a:t>3</a:t>
            </a:r>
            <a:r>
              <a:rPr lang="en-US" sz="2500" dirty="0">
                <a:latin typeface="Nunito Sans" panose="00000500000000000000" pitchFamily="2" charset="0"/>
              </a:rPr>
              <a:t> + 6x + 5) for a given value of “x” using only one temporary variable?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 mentioned options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EBCB3BA4-7951-43DA-A4B4-F8E99A207E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4986331"/>
            <a:ext cx="640540" cy="621324"/>
          </a:xfrm>
          <a:prstGeom prst="rect">
            <a:avLst/>
          </a:prstGeom>
        </p:spPr>
      </p:pic>
      <p:sp>
        <p:nvSpPr>
          <p:cNvPr id="2" name="Rectangle 1"/>
          <p:cNvSpPr/>
          <p:nvPr/>
        </p:nvSpPr>
        <p:spPr>
          <a:xfrm>
            <a:off x="5029200" y="4214779"/>
            <a:ext cx="6096000" cy="1754326"/>
          </a:xfrm>
          <a:prstGeom prst="rect">
            <a:avLst/>
          </a:prstGeom>
        </p:spPr>
        <p:txBody>
          <a:bodyPr>
            <a:spAutoFit/>
          </a:bodyPr>
          <a:lstStyle/>
          <a:p>
            <a:r>
              <a:rPr lang="en-GB" dirty="0"/>
              <a:t>Solution: P(X) = x</a:t>
            </a:r>
            <a:r>
              <a:rPr lang="en-GB" baseline="30000" dirty="0"/>
              <a:t>5</a:t>
            </a:r>
            <a:r>
              <a:rPr lang="en-GB" dirty="0"/>
              <a:t> + 4x</a:t>
            </a:r>
            <a:r>
              <a:rPr lang="en-GB" baseline="30000" dirty="0"/>
              <a:t>3</a:t>
            </a:r>
            <a:r>
              <a:rPr lang="en-GB" dirty="0"/>
              <a:t> + 6x + 5 =x ( x</a:t>
            </a:r>
            <a:r>
              <a:rPr lang="en-GB" baseline="30000" dirty="0"/>
              <a:t>4</a:t>
            </a:r>
            <a:r>
              <a:rPr lang="en-GB" dirty="0"/>
              <a:t> + 4x</a:t>
            </a:r>
            <a:r>
              <a:rPr lang="en-GB" baseline="30000" dirty="0"/>
              <a:t>2</a:t>
            </a:r>
            <a:r>
              <a:rPr lang="en-GB" dirty="0"/>
              <a:t> + 6 ) +5 =x ( x ( x</a:t>
            </a:r>
            <a:r>
              <a:rPr lang="en-GB" baseline="30000" dirty="0"/>
              <a:t>3</a:t>
            </a:r>
            <a:r>
              <a:rPr lang="en-GB" dirty="0"/>
              <a:t> + 4x ) + 6 ) + 5 =x ( x ( x ( x</a:t>
            </a:r>
            <a:r>
              <a:rPr lang="en-GB" baseline="30000" dirty="0"/>
              <a:t>2</a:t>
            </a:r>
            <a:r>
              <a:rPr lang="en-GB" dirty="0"/>
              <a:t> + 4 ) ) + 6 ) + 5 =x ( x ( x (x (x) + 4 ) ) + 6 ) + 5 Let T be a temporary variable to store intermediate results. 1. T = (x) * (x) 2. T = T + 4 3. T = (x) * (T) 4. T = (x) * (T) 5. T = T + 6 6. T = (x) * T 7. T = T + 5 Thus, we need 7 operations if we are to use only one temporary variable.</a:t>
            </a:r>
            <a:endParaRPr lang="en-US" b="1" dirty="0"/>
          </a:p>
        </p:txBody>
      </p:sp>
    </p:spTree>
    <p:extLst>
      <p:ext uri="{BB962C8B-B14F-4D97-AF65-F5344CB8AC3E}">
        <p14:creationId xmlns:p14="http://schemas.microsoft.com/office/powerpoint/2010/main" val="129023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For which of the following tasks, sorting is useful?</a:t>
            </a:r>
          </a:p>
          <a:p>
            <a:pPr marL="457200" indent="-457200">
              <a:buAutoNum type="arabicPeriod"/>
            </a:pPr>
            <a:r>
              <a:rPr lang="en-US" sz="2500" dirty="0">
                <a:latin typeface="Nunito Sans" panose="00000500000000000000" pitchFamily="2" charset="0"/>
              </a:rPr>
              <a:t>Report Generation</a:t>
            </a:r>
          </a:p>
          <a:p>
            <a:pPr marL="457200" indent="-457200">
              <a:buAutoNum type="arabicPeriod"/>
            </a:pPr>
            <a:r>
              <a:rPr lang="en-US" sz="2500" dirty="0">
                <a:latin typeface="Nunito Sans" panose="00000500000000000000" pitchFamily="2" charset="0"/>
              </a:rPr>
              <a:t>Minimizing the storage needed</a:t>
            </a:r>
          </a:p>
          <a:p>
            <a:pPr marL="457200" indent="-457200">
              <a:buAutoNum type="arabicPeriod"/>
            </a:pPr>
            <a:r>
              <a:rPr lang="en-US" sz="2500" dirty="0">
                <a:latin typeface="Nunito Sans" panose="00000500000000000000" pitchFamily="2" charset="0"/>
              </a:rPr>
              <a:t>Making searching easier and efficient</a:t>
            </a: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 and 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2 and 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4689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Consider the given recurrence T(n) = T(n/2) + n. What will its solution?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 log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0(log 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1978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Consider the given recurrence T(n) = T(n/2) + n. What will its solution?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 log 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0(n/2)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0(log 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AE1F56CE-EFAB-4E7A-8046-708B729D8A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875591"/>
            <a:ext cx="640540" cy="621324"/>
          </a:xfrm>
          <a:prstGeom prst="rect">
            <a:avLst/>
          </a:prstGeom>
        </p:spPr>
      </p:pic>
    </p:spTree>
    <p:extLst>
      <p:ext uri="{BB962C8B-B14F-4D97-AF65-F5344CB8AC3E}">
        <p14:creationId xmlns:p14="http://schemas.microsoft.com/office/powerpoint/2010/main" val="245879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Which of the following formula will correctly calculate the memory address of the third element of an array? (w is the number of words per memory cell for the array)</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Information is not adequate to solve the given problem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 + w(3 – lower bound)</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(Array[4]) + w(3 – upper bound)</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(Array[3]) + (3 – lower bound)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084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Which of the following formula will correctly calculate the memory address of the third element of an array? (w is the number of words per memory cell for the array)</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Information is not adequate to solve the given problem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 + w(3 – lower bound)</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(Array[4]) + w(3 – upper bound)</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LOC(Array [3]) = Base (Array[3]) + (3 – lower bound)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BF630468-2A66-426E-8A59-723640C272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2715" y="3831655"/>
            <a:ext cx="640540" cy="621324"/>
          </a:xfrm>
          <a:prstGeom prst="rect">
            <a:avLst/>
          </a:prstGeom>
        </p:spPr>
      </p:pic>
    </p:spTree>
    <p:extLst>
      <p:ext uri="{BB962C8B-B14F-4D97-AF65-F5344CB8AC3E}">
        <p14:creationId xmlns:p14="http://schemas.microsoft.com/office/powerpoint/2010/main" val="408944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will be the number of null branches for a binary tree with 20 nodes?</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146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will be the number of null branches for a binary tree with 20 nodes?</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388BF66A-270D-4DFC-B4C2-74BA389DBB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3259136"/>
            <a:ext cx="640540" cy="621324"/>
          </a:xfrm>
          <a:prstGeom prst="rect">
            <a:avLst/>
          </a:prstGeom>
        </p:spPr>
      </p:pic>
      <p:sp>
        <p:nvSpPr>
          <p:cNvPr id="2" name="Rectangle 1"/>
          <p:cNvSpPr/>
          <p:nvPr/>
        </p:nvSpPr>
        <p:spPr>
          <a:xfrm>
            <a:off x="4728350" y="2419026"/>
            <a:ext cx="6096000" cy="2031325"/>
          </a:xfrm>
          <a:prstGeom prst="rect">
            <a:avLst/>
          </a:prstGeom>
        </p:spPr>
        <p:txBody>
          <a:bodyPr>
            <a:spAutoFit/>
          </a:bodyPr>
          <a:lstStyle/>
          <a:p>
            <a:r>
              <a:rPr lang="en-GB" dirty="0"/>
              <a:t>Solution: Consider a binary tree of n nodes.</a:t>
            </a:r>
          </a:p>
          <a:p>
            <a:r>
              <a:rPr lang="en-GB" dirty="0"/>
              <a:t>Each node will have 2 pointers (may or may not be null). So the tree will have 2n pointers.</a:t>
            </a:r>
          </a:p>
          <a:p>
            <a:r>
              <a:rPr lang="en-GB" dirty="0"/>
              <a:t>There are n nodes. Excluding the root node, every node must have a pointer pointing to it, i.e., n-1 not-null pointers.</a:t>
            </a:r>
          </a:p>
          <a:p>
            <a:r>
              <a:rPr lang="en-GB" dirty="0"/>
              <a:t>So, no. Of null pointers = 2n - (n - 1) = n+1</a:t>
            </a:r>
          </a:p>
          <a:p>
            <a:endParaRPr lang="en-US" b="1" dirty="0"/>
          </a:p>
        </p:txBody>
      </p:sp>
    </p:spTree>
    <p:extLst>
      <p:ext uri="{BB962C8B-B14F-4D97-AF65-F5344CB8AC3E}">
        <p14:creationId xmlns:p14="http://schemas.microsoft.com/office/powerpoint/2010/main" val="477742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will be the result of the following code snippet for the input = 1, 2, 3, 4, 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67679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Code/Pseudo 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noProof="0" dirty="0">
                <a:solidFill>
                  <a:schemeClr val="bg1"/>
                </a:solidFill>
                <a:latin typeface="Courier New" panose="02070309020205020404" pitchFamily="49" charset="0"/>
                <a:cs typeface="Courier New" panose="02070309020205020404" pitchFamily="49" charset="0"/>
              </a:rPr>
              <a:t>void Test2(</a:t>
            </a:r>
            <a:r>
              <a:rPr lang="en-US" sz="2000" noProof="0" dirty="0" err="1">
                <a:solidFill>
                  <a:schemeClr val="bg1"/>
                </a:solidFill>
                <a:latin typeface="Courier New" panose="02070309020205020404" pitchFamily="49" charset="0"/>
                <a:cs typeface="Courier New" panose="02070309020205020404" pitchFamily="49" charset="0"/>
              </a:rPr>
              <a:t>struct</a:t>
            </a:r>
            <a:r>
              <a:rPr lang="en-US" sz="2000" noProof="0" dirty="0">
                <a:solidFill>
                  <a:schemeClr val="bg1"/>
                </a:solidFill>
                <a:latin typeface="Courier New" panose="02070309020205020404" pitchFamily="49" charset="0"/>
                <a:cs typeface="Courier New" panose="02070309020205020404" pitchFamily="49" charset="0"/>
              </a:rPr>
              <a:t> node* head)</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noProof="0" dirty="0">
                <a:solidFill>
                  <a:prstClr val="white"/>
                </a:solidFill>
                <a:latin typeface="Courier New" panose="02070309020205020404" pitchFamily="49" charset="0"/>
                <a:cs typeface="Courier New" panose="02070309020205020404" pitchFamily="49" charset="0"/>
              </a:rPr>
              <a:t>{</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if(head == NULL)</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noProof="0" dirty="0">
                <a:solidFill>
                  <a:prstClr val="white"/>
                </a:solidFill>
                <a:latin typeface="Courier New" panose="02070309020205020404" pitchFamily="49" charset="0"/>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return;</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(“%d”, head -&gt; data);</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noProof="0" dirty="0">
                <a:solidFill>
                  <a:prstClr val="white"/>
                </a:solidFill>
                <a:latin typeface="Courier New" panose="02070309020205020404" pitchFamily="49" charset="0"/>
                <a:cs typeface="Courier New" panose="02070309020205020404" pitchFamily="49" charset="0"/>
              </a:rPr>
              <a:t> if(head -&gt; next!= NULL)</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noProof="0" dirty="0">
                <a:solidFill>
                  <a:schemeClr val="bg1"/>
                </a:solidFill>
                <a:latin typeface="Courier New" panose="02070309020205020404" pitchFamily="49" charset="0"/>
                <a:cs typeface="Courier New" panose="02070309020205020404" pitchFamily="49" charset="0"/>
              </a:rPr>
              <a:t>  Test2(head -&gt; next -&gt; next);</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a:t>
            </a:r>
            <a:r>
              <a:rPr lang="en-US" sz="2000" dirty="0" err="1">
                <a:solidFill>
                  <a:prstClr val="white"/>
                </a:solidFill>
                <a:latin typeface="Courier New" panose="02070309020205020404" pitchFamily="49" charset="0"/>
                <a:cs typeface="Courier New" panose="02070309020205020404" pitchFamily="49" charset="0"/>
              </a:rPr>
              <a:t>printf</a:t>
            </a:r>
            <a:r>
              <a:rPr lang="en-US" sz="2000" dirty="0">
                <a:solidFill>
                  <a:prstClr val="white"/>
                </a:solidFill>
                <a:latin typeface="Courier New" panose="02070309020205020404" pitchFamily="49" charset="0"/>
                <a:cs typeface="Courier New" panose="02070309020205020404" pitchFamily="49" charset="0"/>
              </a:rPr>
              <a:t>(“%d”, head -&gt; data);</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14</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1223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5, 4, 3, 2, 1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1, 3, 5, 5, 3, 1</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2, 4, 4, 2, 1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1, 3, 5, 4, 2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3" name="Picture 12">
            <a:extLst>
              <a:ext uri="{FF2B5EF4-FFF2-40B4-BE49-F238E27FC236}">
                <a16:creationId xmlns:a16="http://schemas.microsoft.com/office/drawing/2014/main" id="{FB33E386-52C0-42B3-B18A-9FF76180BE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0150" y="3886142"/>
            <a:ext cx="640540" cy="621324"/>
          </a:xfrm>
          <a:prstGeom prst="rect">
            <a:avLst/>
          </a:prstGeom>
        </p:spPr>
      </p:pic>
    </p:spTree>
    <p:extLst>
      <p:ext uri="{BB962C8B-B14F-4D97-AF65-F5344CB8AC3E}">
        <p14:creationId xmlns:p14="http://schemas.microsoft.com/office/powerpoint/2010/main" val="3187722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time complexity of Bellman-Ford single-source shortest path algorithm on a complete graph of n vertices?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3</a:t>
            </a:r>
            <a:r>
              <a:rPr lang="en-US" sz="2500" dirty="0">
                <a:latin typeface="Nunito Sans" panose="00000500000000000000" pitchFamily="2" charset="0"/>
                <a:cs typeface="Calibri" panose="020F0502020204030204" pitchFamily="34" charset="0"/>
              </a:rPr>
              <a:t> </a:t>
            </a:r>
            <a:r>
              <a:rPr lang="en-US" sz="2500" dirty="0" err="1">
                <a:latin typeface="Nunito Sans" panose="00000500000000000000" pitchFamily="2" charset="0"/>
                <a:cs typeface="Calibri" panose="020F0502020204030204" pitchFamily="34" charset="0"/>
              </a:rPr>
              <a:t>logn</a:t>
            </a:r>
            <a:r>
              <a:rPr lang="en-US" sz="2500" dirty="0">
                <a:latin typeface="Nunito Sans" panose="00000500000000000000" pitchFamily="2" charset="0"/>
                <a:cs typeface="Calibri" panose="020F0502020204030204" pitchFamily="34" charset="0"/>
              </a:rPr>
              <a:t>)</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3</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2 </a:t>
            </a:r>
            <a:r>
              <a:rPr lang="en-US" sz="2500" dirty="0">
                <a:latin typeface="Nunito Sans" panose="00000500000000000000" pitchFamily="2" charset="0"/>
                <a:cs typeface="Calibri" panose="020F0502020204030204" pitchFamily="34" charset="0"/>
              </a:rPr>
              <a:t>log 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907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For which of the following tasks, sorting is useful?</a:t>
            </a:r>
          </a:p>
          <a:p>
            <a:pPr marL="457200" indent="-457200">
              <a:buAutoNum type="arabicPeriod"/>
            </a:pPr>
            <a:r>
              <a:rPr lang="en-US" sz="2500" dirty="0">
                <a:latin typeface="Nunito Sans" panose="00000500000000000000" pitchFamily="2" charset="0"/>
              </a:rPr>
              <a:t>Report Generation</a:t>
            </a:r>
          </a:p>
          <a:p>
            <a:pPr marL="457200" indent="-457200">
              <a:buAutoNum type="arabicPeriod"/>
            </a:pPr>
            <a:r>
              <a:rPr lang="en-US" sz="2500" dirty="0">
                <a:latin typeface="Nunito Sans" panose="00000500000000000000" pitchFamily="2" charset="0"/>
              </a:rPr>
              <a:t>Minimizing the storage needed</a:t>
            </a:r>
          </a:p>
          <a:p>
            <a:pPr marL="457200" indent="-457200">
              <a:buAutoNum type="arabicPeriod"/>
            </a:pPr>
            <a:r>
              <a:rPr lang="en-US" sz="2500" dirty="0">
                <a:latin typeface="Nunito Sans" panose="00000500000000000000" pitchFamily="2" charset="0"/>
              </a:rPr>
              <a:t>Making searching easier and efficient</a:t>
            </a: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 and 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2 and 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1C3972FF-DAE7-4563-A0FE-FDD8871437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9880" y="3250907"/>
            <a:ext cx="640540" cy="621324"/>
          </a:xfrm>
          <a:prstGeom prst="rect">
            <a:avLst/>
          </a:prstGeom>
        </p:spPr>
      </p:pic>
    </p:spTree>
    <p:extLst>
      <p:ext uri="{BB962C8B-B14F-4D97-AF65-F5344CB8AC3E}">
        <p14:creationId xmlns:p14="http://schemas.microsoft.com/office/powerpoint/2010/main" val="1635620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time complexity of Bellman-Ford single-source shortest path algorithm on a complete graph of n vertices?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3</a:t>
            </a:r>
            <a:r>
              <a:rPr lang="en-US" sz="2500" dirty="0">
                <a:latin typeface="Nunito Sans" panose="00000500000000000000" pitchFamily="2" charset="0"/>
                <a:cs typeface="Calibri" panose="020F0502020204030204" pitchFamily="34" charset="0"/>
              </a:rPr>
              <a:t> </a:t>
            </a:r>
            <a:r>
              <a:rPr lang="en-US" sz="2500" dirty="0" err="1">
                <a:latin typeface="Nunito Sans" panose="00000500000000000000" pitchFamily="2" charset="0"/>
                <a:cs typeface="Calibri" panose="020F0502020204030204" pitchFamily="34" charset="0"/>
              </a:rPr>
              <a:t>logn</a:t>
            </a:r>
            <a:r>
              <a:rPr lang="en-US" sz="2500" dirty="0">
                <a:latin typeface="Nunito Sans" panose="00000500000000000000" pitchFamily="2" charset="0"/>
                <a:cs typeface="Calibri" panose="020F0502020204030204" pitchFamily="34" charset="0"/>
              </a:rPr>
              <a:t>)</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3</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ᶿ(n</a:t>
            </a:r>
            <a:r>
              <a:rPr lang="en-US" sz="2500" baseline="30000" dirty="0">
                <a:latin typeface="Nunito Sans" panose="00000500000000000000" pitchFamily="2" charset="0"/>
                <a:cs typeface="Calibri" panose="020F0502020204030204" pitchFamily="34" charset="0"/>
              </a:rPr>
              <a:t>2 </a:t>
            </a:r>
            <a:r>
              <a:rPr lang="en-US" sz="2500" dirty="0">
                <a:latin typeface="Nunito Sans" panose="00000500000000000000" pitchFamily="2" charset="0"/>
                <a:cs typeface="Calibri" panose="020F0502020204030204" pitchFamily="34" charset="0"/>
              </a:rPr>
              <a:t>log 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9330BA44-7C76-4A1A-977D-A42B2B25D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4474396"/>
            <a:ext cx="640540" cy="621324"/>
          </a:xfrm>
          <a:prstGeom prst="rect">
            <a:avLst/>
          </a:prstGeom>
        </p:spPr>
      </p:pic>
    </p:spTree>
    <p:extLst>
      <p:ext uri="{BB962C8B-B14F-4D97-AF65-F5344CB8AC3E}">
        <p14:creationId xmlns:p14="http://schemas.microsoft.com/office/powerpoint/2010/main" val="381983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Let a max heap represented by the array: 40, 30, 20, 10, 15, 16, 17, 18, 4. Now if we want to insert a value 35 into this heap. After the insert operation, the new heap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40, 35, 20, 10, 30, 16, 17, 8, 4, 15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40, 30, 20, 10, 35, 16, 17, 8, 4, 15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40, 30, 20, 10, 15, 16, 17, 8, 4, 35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40, 35, 20, 10, 15, 16, 17, 8, 4, 30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98780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Let a max heap represented by the array: 40, 30, 20, 10, 15, 16, 17, 18, 4. Now if we want to insert a value 35 into this heap. After the insert operation, the new heap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40, 35, 20, 10, 30, 16, 17, 8, 4, 15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40, 30, 20, 10, 35, 16, 17, 8, 4, 15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40, 30, 20, 10, 15, 16, 17, 8, 4, 35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40, 35, 20, 10, 15, 16, 17, 8, 4, 30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F61F45B3-5653-4968-BE64-C34143382A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3245796"/>
            <a:ext cx="640540" cy="621324"/>
          </a:xfrm>
          <a:prstGeom prst="rect">
            <a:avLst/>
          </a:prstGeom>
        </p:spPr>
      </p:pic>
    </p:spTree>
    <p:extLst>
      <p:ext uri="{BB962C8B-B14F-4D97-AF65-F5344CB8AC3E}">
        <p14:creationId xmlns:p14="http://schemas.microsoft.com/office/powerpoint/2010/main" val="1343058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If the only use of lazy lists in a given application is monolithic, then that application: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complex unsuspended lists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simple suspended lists rather than streams.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streams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1645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If the only use of lazy lists in a given application is monolithic, then that application: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complex unsuspended lists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simple suspended lists rather than streams.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Should use streams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BB849389-DEAE-4B03-8279-34DB6A161A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000" y="4401085"/>
            <a:ext cx="640540" cy="621324"/>
          </a:xfrm>
          <a:prstGeom prst="rect">
            <a:avLst/>
          </a:prstGeom>
        </p:spPr>
      </p:pic>
      <p:sp>
        <p:nvSpPr>
          <p:cNvPr id="2" name="Rectangle 1"/>
          <p:cNvSpPr/>
          <p:nvPr/>
        </p:nvSpPr>
        <p:spPr>
          <a:xfrm>
            <a:off x="3200400" y="5926921"/>
            <a:ext cx="6096000" cy="923330"/>
          </a:xfrm>
          <a:prstGeom prst="rect">
            <a:avLst/>
          </a:prstGeom>
        </p:spPr>
        <p:txBody>
          <a:bodyPr>
            <a:spAutoFit/>
          </a:bodyPr>
          <a:lstStyle/>
          <a:p>
            <a:r>
              <a:rPr lang="en-GB" dirty="0"/>
              <a:t>Solution: If the only uses of lazy lists in a given application are monolithic, then that application should use simple suspended lists rather than streams</a:t>
            </a:r>
            <a:endParaRPr lang="en-US" b="1" dirty="0"/>
          </a:p>
        </p:txBody>
      </p:sp>
    </p:spTree>
    <p:extLst>
      <p:ext uri="{BB962C8B-B14F-4D97-AF65-F5344CB8AC3E}">
        <p14:creationId xmlns:p14="http://schemas.microsoft.com/office/powerpoint/2010/main" val="3268802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r>
              <a:rPr lang="en-US" sz="2500" dirty="0">
                <a:latin typeface="Nunito Sans" panose="00000500000000000000" pitchFamily="2" charset="0"/>
              </a:rPr>
              <a:t>Consider the following inputs:</a:t>
            </a:r>
          </a:p>
          <a:p>
            <a:r>
              <a:rPr lang="en-US" sz="2500" dirty="0">
                <a:latin typeface="Nunito Sans" panose="00000500000000000000" pitchFamily="2" charset="0"/>
              </a:rPr>
              <a:t>4322, 1334, 1471, 9679, 1989, 6171, 6173, 4199</a:t>
            </a:r>
          </a:p>
          <a:p>
            <a:r>
              <a:rPr lang="en-US" sz="2500" dirty="0">
                <a:latin typeface="Nunito Sans" panose="00000500000000000000" pitchFamily="2" charset="0"/>
              </a:rPr>
              <a:t>If the hash function </a:t>
            </a:r>
            <a:r>
              <a:rPr lang="en-US" sz="2500" b="1" dirty="0">
                <a:latin typeface="Nunito Sans" panose="00000500000000000000" pitchFamily="2" charset="0"/>
              </a:rPr>
              <a:t>x mode 10 </a:t>
            </a:r>
            <a:r>
              <a:rPr lang="en-US" sz="2500" dirty="0">
                <a:latin typeface="Nunito Sans" panose="00000500000000000000" pitchFamily="2" charset="0"/>
              </a:rPr>
              <a:t>is used, which of the following statements is/are true regarding the above statement?</a:t>
            </a:r>
          </a:p>
          <a:p>
            <a:pPr marL="457200" indent="-457200">
              <a:buAutoNum type="arabicPeriod"/>
            </a:pPr>
            <a:r>
              <a:rPr lang="en-US" sz="2500" dirty="0">
                <a:latin typeface="Nunito Sans" panose="00000500000000000000" pitchFamily="2" charset="0"/>
              </a:rPr>
              <a:t>9679, 1989, 4199 hash to the same value</a:t>
            </a:r>
          </a:p>
          <a:p>
            <a:pPr marL="457200" indent="-457200">
              <a:buAutoNum type="arabicPeriod"/>
            </a:pPr>
            <a:r>
              <a:rPr lang="en-US" sz="2500" dirty="0">
                <a:latin typeface="Nunito Sans" panose="00000500000000000000" pitchFamily="2" charset="0"/>
              </a:rPr>
              <a:t>1471, 6171 hash to the same value</a:t>
            </a:r>
          </a:p>
          <a:p>
            <a:pPr marL="457200" indent="-457200">
              <a:buAutoNum type="arabicPeriod"/>
            </a:pPr>
            <a:r>
              <a:rPr lang="en-US" sz="2500" dirty="0">
                <a:latin typeface="Nunito Sans" panose="00000500000000000000" pitchFamily="2" charset="0"/>
              </a:rPr>
              <a:t>1471, 1989, 6171 hash to the same value</a:t>
            </a:r>
          </a:p>
          <a:p>
            <a:pPr marL="457200" indent="-457200">
              <a:buAutoNum type="arabicPeriod"/>
            </a:pPr>
            <a:r>
              <a:rPr lang="en-US" sz="2500" dirty="0">
                <a:latin typeface="Nunito Sans" panose="00000500000000000000" pitchFamily="2" charset="0"/>
              </a:rPr>
              <a:t>6171, 4199 hash to the same value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421814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79290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36766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93187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21814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79290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36766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 and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931876"/>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3 and 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6928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r>
              <a:rPr lang="en-US" sz="2500" dirty="0">
                <a:latin typeface="Nunito Sans" panose="00000500000000000000" pitchFamily="2" charset="0"/>
              </a:rPr>
              <a:t>Consider the following inputs:</a:t>
            </a:r>
          </a:p>
          <a:p>
            <a:r>
              <a:rPr lang="en-US" sz="2500" dirty="0">
                <a:latin typeface="Nunito Sans" panose="00000500000000000000" pitchFamily="2" charset="0"/>
              </a:rPr>
              <a:t>4322, 1334, 1471, 9679, 1989, 6171, 6173, 4199</a:t>
            </a:r>
          </a:p>
          <a:p>
            <a:r>
              <a:rPr lang="en-US" sz="2500" dirty="0">
                <a:latin typeface="Nunito Sans" panose="00000500000000000000" pitchFamily="2" charset="0"/>
              </a:rPr>
              <a:t>If the hash function </a:t>
            </a:r>
            <a:r>
              <a:rPr lang="en-US" sz="2500" b="1" dirty="0">
                <a:latin typeface="Nunito Sans" panose="00000500000000000000" pitchFamily="2" charset="0"/>
              </a:rPr>
              <a:t>x mode 10 </a:t>
            </a:r>
            <a:r>
              <a:rPr lang="en-US" sz="2500" dirty="0">
                <a:latin typeface="Nunito Sans" panose="00000500000000000000" pitchFamily="2" charset="0"/>
              </a:rPr>
              <a:t>is used, which of the following statements is/are true regarding the above statement?</a:t>
            </a:r>
          </a:p>
          <a:p>
            <a:pPr marL="457200" indent="-457200">
              <a:buAutoNum type="arabicPeriod"/>
            </a:pPr>
            <a:r>
              <a:rPr lang="en-US" sz="2500" dirty="0">
                <a:latin typeface="Nunito Sans" panose="00000500000000000000" pitchFamily="2" charset="0"/>
              </a:rPr>
              <a:t>9679, 1989, 4199 hash to the same value</a:t>
            </a:r>
          </a:p>
          <a:p>
            <a:pPr marL="457200" indent="-457200">
              <a:buAutoNum type="arabicPeriod"/>
            </a:pPr>
            <a:r>
              <a:rPr lang="en-US" sz="2500" dirty="0">
                <a:latin typeface="Nunito Sans" panose="00000500000000000000" pitchFamily="2" charset="0"/>
              </a:rPr>
              <a:t>1471, 6171 hash to the same value</a:t>
            </a:r>
          </a:p>
          <a:p>
            <a:pPr marL="457200" indent="-457200">
              <a:buAutoNum type="arabicPeriod"/>
            </a:pPr>
            <a:r>
              <a:rPr lang="en-US" sz="2500" dirty="0">
                <a:latin typeface="Nunito Sans" panose="00000500000000000000" pitchFamily="2" charset="0"/>
              </a:rPr>
              <a:t>1471, 1989, 6171 hash to the same value</a:t>
            </a:r>
          </a:p>
          <a:p>
            <a:pPr marL="457200" indent="-457200">
              <a:buAutoNum type="arabicPeriod"/>
            </a:pPr>
            <a:r>
              <a:rPr lang="en-US" sz="2500" dirty="0">
                <a:latin typeface="Nunito Sans" panose="00000500000000000000" pitchFamily="2" charset="0"/>
              </a:rPr>
              <a:t>6171, 4199 hash to the same value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421814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79290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36766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93187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21814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79290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36766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 and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931876"/>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3 and 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77D9F3FB-7491-4E18-B6E1-3A1145F02C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5367667"/>
            <a:ext cx="640540" cy="621324"/>
          </a:xfrm>
          <a:prstGeom prst="rect">
            <a:avLst/>
          </a:prstGeom>
        </p:spPr>
      </p:pic>
      <p:sp>
        <p:nvSpPr>
          <p:cNvPr id="2" name="Rectangle 1"/>
          <p:cNvSpPr/>
          <p:nvPr/>
        </p:nvSpPr>
        <p:spPr>
          <a:xfrm>
            <a:off x="4728350" y="4388972"/>
            <a:ext cx="6096000" cy="923330"/>
          </a:xfrm>
          <a:prstGeom prst="rect">
            <a:avLst/>
          </a:prstGeom>
        </p:spPr>
        <p:txBody>
          <a:bodyPr>
            <a:spAutoFit/>
          </a:bodyPr>
          <a:lstStyle/>
          <a:p>
            <a:r>
              <a:rPr lang="en-GB" dirty="0"/>
              <a:t>Solution: Hash function given is mod(10). 9679, 1989 and 4199 all these give same hash value </a:t>
            </a:r>
            <a:r>
              <a:rPr lang="en-GB" dirty="0" err="1"/>
              <a:t>i.e</a:t>
            </a:r>
            <a:r>
              <a:rPr lang="en-GB" dirty="0"/>
              <a:t> 9 1471 and 6171 give hash value 1 </a:t>
            </a:r>
            <a:endParaRPr lang="en-US" b="1" dirty="0"/>
          </a:p>
        </p:txBody>
      </p:sp>
    </p:spTree>
    <p:extLst>
      <p:ext uri="{BB962C8B-B14F-4D97-AF65-F5344CB8AC3E}">
        <p14:creationId xmlns:p14="http://schemas.microsoft.com/office/powerpoint/2010/main" val="1772755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data structure does not keep the track of address of every element in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String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Linear Array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169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data structure does not keep the track of address of every element in the list?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String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Linear Array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36C1B499-5564-4028-BE81-A672207EBA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9880" y="5018871"/>
            <a:ext cx="640540" cy="621324"/>
          </a:xfrm>
          <a:prstGeom prst="rect">
            <a:avLst/>
          </a:prstGeom>
        </p:spPr>
      </p:pic>
    </p:spTree>
    <p:extLst>
      <p:ext uri="{BB962C8B-B14F-4D97-AF65-F5344CB8AC3E}">
        <p14:creationId xmlns:p14="http://schemas.microsoft.com/office/powerpoint/2010/main" val="7789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The working principle of the queue is:</a:t>
            </a:r>
          </a:p>
          <a:p>
            <a:pPr marL="457200" indent="-457200">
              <a:buAutoNum type="arabicPeriod"/>
            </a:pPr>
            <a:r>
              <a:rPr lang="en-US" sz="2500" dirty="0">
                <a:latin typeface="Nunito Sans" panose="00000500000000000000" pitchFamily="2" charset="0"/>
              </a:rPr>
              <a:t>First-In-First-Out(FIFO)</a:t>
            </a:r>
          </a:p>
          <a:p>
            <a:pPr marL="457200" indent="-457200">
              <a:buAutoNum type="arabicPeriod"/>
            </a:pPr>
            <a:r>
              <a:rPr lang="en-US" sz="2500" dirty="0">
                <a:latin typeface="Nunito Sans" panose="00000500000000000000" pitchFamily="2" charset="0"/>
              </a:rPr>
              <a:t>Last-In-First-Out(LIFO)</a:t>
            </a:r>
          </a:p>
          <a:p>
            <a:pPr marL="457200" indent="-457200">
              <a:buAutoNum type="arabicPeriod"/>
            </a:pPr>
            <a:endParaRPr lang="en-US" sz="2500" dirty="0">
              <a:latin typeface="Nunito Sans" panose="00000500000000000000" pitchFamily="2" charset="0"/>
            </a:endParaRP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1 and 2 depending on the situation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8307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A/An _______ is a subset of Graph G, which has all the vertices covered with minimum possible number of edges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spanning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avl</a:t>
            </a:r>
            <a:r>
              <a:rPr lang="en-US" sz="2500" dirty="0">
                <a:latin typeface="Nunito Sans" panose="00000500000000000000" pitchFamily="2" charset="0"/>
              </a:rPr>
              <a:t>-tree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search tree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1813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The working principle of the queue is:</a:t>
            </a:r>
          </a:p>
          <a:p>
            <a:pPr marL="457200" indent="-457200">
              <a:buAutoNum type="arabicPeriod"/>
            </a:pPr>
            <a:r>
              <a:rPr lang="en-US" sz="2500" dirty="0">
                <a:latin typeface="Nunito Sans" panose="00000500000000000000" pitchFamily="2" charset="0"/>
              </a:rPr>
              <a:t>First-In-First-Out(FIFO)</a:t>
            </a:r>
          </a:p>
          <a:p>
            <a:pPr marL="457200" indent="-457200">
              <a:buAutoNum type="arabicPeriod"/>
            </a:pPr>
            <a:r>
              <a:rPr lang="en-US" sz="2500" dirty="0">
                <a:latin typeface="Nunito Sans" panose="00000500000000000000" pitchFamily="2" charset="0"/>
              </a:rPr>
              <a:t>Last-In-First-Out(LIFO)</a:t>
            </a:r>
          </a:p>
          <a:p>
            <a:pPr marL="457200" indent="-457200">
              <a:buAutoNum type="arabicPeriod"/>
            </a:pPr>
            <a:endParaRPr lang="en-US" sz="2500" dirty="0">
              <a:latin typeface="Nunito Sans" panose="00000500000000000000" pitchFamily="2" charset="0"/>
            </a:endParaRP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1 and 2 depending on the situation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6DC1D3CD-9595-4F48-8F14-4B0FC482F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3208294"/>
            <a:ext cx="640540" cy="621324"/>
          </a:xfrm>
          <a:prstGeom prst="rect">
            <a:avLst/>
          </a:prstGeom>
        </p:spPr>
      </p:pic>
    </p:spTree>
    <p:extLst>
      <p:ext uri="{BB962C8B-B14F-4D97-AF65-F5344CB8AC3E}">
        <p14:creationId xmlns:p14="http://schemas.microsoft.com/office/powerpoint/2010/main" val="322453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Manipulating data on a __________ is as same as accessing data stored in a tape.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List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Reap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1524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4406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Manipulating data on a __________ is as same as accessing data stored in a tape.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List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Reap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1524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4345A678-4526-4066-8D4C-89B39CE565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246425"/>
            <a:ext cx="640540" cy="621324"/>
          </a:xfrm>
          <a:prstGeom prst="rect">
            <a:avLst/>
          </a:prstGeom>
        </p:spPr>
      </p:pic>
    </p:spTree>
    <p:extLst>
      <p:ext uri="{BB962C8B-B14F-4D97-AF65-F5344CB8AC3E}">
        <p14:creationId xmlns:p14="http://schemas.microsoft.com/office/powerpoint/2010/main" val="103828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Suppose a binary search tree is generated by inserting in order of the following integers: 50, 15, 52, 5, 20, 58, 91, 3, 8, 37, 60, 24</a:t>
            </a:r>
          </a:p>
          <a:p>
            <a:r>
              <a:rPr lang="en-US" sz="2500" dirty="0">
                <a:latin typeface="Nunito Sans" panose="00000500000000000000" pitchFamily="2" charset="0"/>
              </a:rPr>
              <a:t>What would be the number of nodes in the left subtree and right subtree of the root respectively?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8, 3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7, 4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4, 7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3, 8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61453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Suppose a binary search tree is generated by inserting in order of the following integers: 50, 15, 52, 5, 20, 58, 91, 3, 8, 37, 60, 24</a:t>
            </a:r>
          </a:p>
          <a:p>
            <a:r>
              <a:rPr lang="en-US" sz="2500" dirty="0">
                <a:latin typeface="Nunito Sans" panose="00000500000000000000" pitchFamily="2" charset="0"/>
              </a:rPr>
              <a:t>What would be the number of nodes in the left subtree and right subtree of the root respectively?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8, 3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7, 4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4, 7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3, 8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2EA7BE58-89E7-4860-81CB-E296EDE49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3875591"/>
            <a:ext cx="640540" cy="621324"/>
          </a:xfrm>
          <a:prstGeom prst="rect">
            <a:avLst/>
          </a:prstGeom>
        </p:spPr>
      </p:pic>
    </p:spTree>
    <p:extLst>
      <p:ext uri="{BB962C8B-B14F-4D97-AF65-F5344CB8AC3E}">
        <p14:creationId xmlns:p14="http://schemas.microsoft.com/office/powerpoint/2010/main" val="192716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US" sz="2500" dirty="0">
                <a:latin typeface="Nunito Sans" panose="00000500000000000000" pitchFamily="2" charset="0"/>
              </a:rPr>
              <a:t>Which of the following statements is true regarding the linked list?</a:t>
            </a:r>
          </a:p>
          <a:p>
            <a:pPr marL="457200" indent="-457200">
              <a:buAutoNum type="arabicPeriod"/>
            </a:pPr>
            <a:r>
              <a:rPr lang="en-US" sz="2500" dirty="0">
                <a:latin typeface="Nunito Sans" panose="00000500000000000000" pitchFamily="2" charset="0"/>
              </a:rPr>
              <a:t>Using a singly linked list and a circular list, it is not possible to traverse the list backwards.</a:t>
            </a:r>
          </a:p>
          <a:p>
            <a:pPr marL="457200" indent="-457200">
              <a:buAutoNum type="arabicPeriod"/>
            </a:pPr>
            <a:r>
              <a:rPr lang="en-US" sz="2500" dirty="0">
                <a:latin typeface="Nunito Sans" panose="00000500000000000000" pitchFamily="2" charset="0"/>
              </a:rPr>
              <a:t>To find the predecessor, it is required to traverse the list from the first node in the case of a singly linked list.</a:t>
            </a: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1 and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45287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US" sz="2500" dirty="0">
                <a:latin typeface="Nunito Sans" panose="00000500000000000000" pitchFamily="2" charset="0"/>
              </a:rPr>
              <a:t>Which of the following statements is true regarding the linked list?</a:t>
            </a:r>
          </a:p>
          <a:p>
            <a:pPr marL="457200" indent="-457200">
              <a:buAutoNum type="arabicPeriod"/>
            </a:pPr>
            <a:r>
              <a:rPr lang="en-US" sz="2500" dirty="0">
                <a:latin typeface="Nunito Sans" panose="00000500000000000000" pitchFamily="2" charset="0"/>
              </a:rPr>
              <a:t>Using a singly linked list and a circular list, it is not possible to traverse the list backwards.</a:t>
            </a:r>
          </a:p>
          <a:p>
            <a:pPr marL="457200" indent="-457200">
              <a:buAutoNum type="arabicPeriod"/>
            </a:pPr>
            <a:r>
              <a:rPr lang="en-US" sz="2500" dirty="0">
                <a:latin typeface="Nunito Sans" panose="00000500000000000000" pitchFamily="2" charset="0"/>
              </a:rPr>
              <a:t>To find the predecessor, it is required to traverse the list from the first node in the case of a singly linked list.</a:t>
            </a: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1 and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51669A2E-A1E7-4C50-8DA0-890098EB92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3858841"/>
            <a:ext cx="640540" cy="621324"/>
          </a:xfrm>
          <a:prstGeom prst="rect">
            <a:avLst/>
          </a:prstGeom>
        </p:spPr>
      </p:pic>
    </p:spTree>
    <p:extLst>
      <p:ext uri="{BB962C8B-B14F-4D97-AF65-F5344CB8AC3E}">
        <p14:creationId xmlns:p14="http://schemas.microsoft.com/office/powerpoint/2010/main" val="54483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A stack is implemented using a priority queue that stores characters. PUSH(C) is implemented as INSERT(Q, C, K). K is defined as an appropriate integer key chosen by the implementation. POP is implemented as DELETEMIN(Q). Consider a sequence of operations, find the correct order of the keys.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Non-decreasing order</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Strictly increasing order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Strictly decreasing order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Non-increasing order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92979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A stack is implemented using a priority queue that stores characters. PUSH(C) is implemented as INSERT(Q, C, K). K is defined as an appropriate integer key chosen by the implementation. POP is implemented as DELETEMIN(Q). Consider a sequence of operations, find the correct order of the keys.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Non-decreasing order</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Strictly increasing order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Strictly decreasing order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Non-increasing order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5BC0453A-E7A5-4235-A9A0-E965F5E468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2060" y="3287693"/>
            <a:ext cx="640540" cy="621324"/>
          </a:xfrm>
          <a:prstGeom prst="rect">
            <a:avLst/>
          </a:prstGeom>
        </p:spPr>
      </p:pic>
      <p:sp>
        <p:nvSpPr>
          <p:cNvPr id="2" name="Rectangle 1"/>
          <p:cNvSpPr/>
          <p:nvPr/>
        </p:nvSpPr>
        <p:spPr>
          <a:xfrm>
            <a:off x="5634766" y="3005144"/>
            <a:ext cx="6096000" cy="2862322"/>
          </a:xfrm>
          <a:prstGeom prst="rect">
            <a:avLst/>
          </a:prstGeom>
        </p:spPr>
        <p:txBody>
          <a:bodyPr>
            <a:spAutoFit/>
          </a:bodyPr>
          <a:lstStyle/>
          <a:p>
            <a:pPr fontAlgn="base"/>
            <a:r>
              <a:rPr lang="en-GB" dirty="0"/>
              <a:t>Solution: We are implementing a STACK using Priority Queue. Note that Stack implementation is always last in first out (LIFO) order.</a:t>
            </a:r>
          </a:p>
          <a:p>
            <a:pPr fontAlgn="base"/>
            <a:r>
              <a:rPr lang="en-GB" dirty="0"/>
              <a:t>As given “POP is implemented as DELETEMIN(Q)” that means Stack returns minimum element always.</a:t>
            </a:r>
          </a:p>
          <a:p>
            <a:pPr fontAlgn="base"/>
            <a:r>
              <a:rPr lang="en-GB" dirty="0"/>
              <a:t>So, we need to implement PUSH(C) using INSERT(Q, C, K) </a:t>
            </a:r>
            <a:r>
              <a:rPr lang="en-GB" b="1" dirty="0"/>
              <a:t>where K is key chosen from strictly-decreasing order</a:t>
            </a:r>
            <a:r>
              <a:rPr lang="en-GB" dirty="0"/>
              <a:t>(only this order will ensure stack will return minimum element when we POP an element).</a:t>
            </a:r>
          </a:p>
          <a:p>
            <a:pPr fontAlgn="base"/>
            <a:r>
              <a:rPr lang="en-GB" dirty="0"/>
              <a:t>That is answer, option (A) is true.</a:t>
            </a:r>
          </a:p>
        </p:txBody>
      </p:sp>
    </p:spTree>
    <p:extLst>
      <p:ext uri="{BB962C8B-B14F-4D97-AF65-F5344CB8AC3E}">
        <p14:creationId xmlns:p14="http://schemas.microsoft.com/office/powerpoint/2010/main" val="2229653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To which of the following domain problems does the knapsack problem belong?</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NP Complete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Sorting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Optimization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Linear Solution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6214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A/An _______ is a subset of Graph G, which has all the vertices covered with minimum possible number of edges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spanning tree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tree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avl</a:t>
            </a:r>
            <a:r>
              <a:rPr lang="en-US" sz="2500" dirty="0">
                <a:latin typeface="Nunito Sans" panose="00000500000000000000" pitchFamily="2" charset="0"/>
              </a:rPr>
              <a:t>-tree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binary search tree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1C3972FF-DAE7-4563-A0FE-FDD8871437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9640" y="3287693"/>
            <a:ext cx="640540" cy="621324"/>
          </a:xfrm>
          <a:prstGeom prst="rect">
            <a:avLst/>
          </a:prstGeom>
        </p:spPr>
      </p:pic>
    </p:spTree>
    <p:extLst>
      <p:ext uri="{BB962C8B-B14F-4D97-AF65-F5344CB8AC3E}">
        <p14:creationId xmlns:p14="http://schemas.microsoft.com/office/powerpoint/2010/main" val="2703849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To which of the following domain problems does the knapsack problem belong?</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NP Complete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Sorting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Optimization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Linear Solution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50B41E14-0E8E-4B57-9765-0A867C0831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4450351"/>
            <a:ext cx="640540" cy="621324"/>
          </a:xfrm>
          <a:prstGeom prst="rect">
            <a:avLst/>
          </a:prstGeom>
        </p:spPr>
      </p:pic>
    </p:spTree>
    <p:extLst>
      <p:ext uri="{BB962C8B-B14F-4D97-AF65-F5344CB8AC3E}">
        <p14:creationId xmlns:p14="http://schemas.microsoft.com/office/powerpoint/2010/main" val="2781965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the maximum possible number of nodes in a binary tree at level 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63</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31</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6927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the maximum possible number of nodes in a binary tree at level 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63</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31</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4B8434DF-AF06-43DF-8947-4ECCC19008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3321852"/>
            <a:ext cx="640540" cy="621324"/>
          </a:xfrm>
          <a:prstGeom prst="rect">
            <a:avLst/>
          </a:prstGeom>
        </p:spPr>
      </p:pic>
      <p:sp>
        <p:nvSpPr>
          <p:cNvPr id="2" name="Rectangle 1"/>
          <p:cNvSpPr/>
          <p:nvPr/>
        </p:nvSpPr>
        <p:spPr>
          <a:xfrm>
            <a:off x="5715000" y="3342071"/>
            <a:ext cx="2499402" cy="369332"/>
          </a:xfrm>
          <a:prstGeom prst="rect">
            <a:avLst/>
          </a:prstGeom>
        </p:spPr>
        <p:txBody>
          <a:bodyPr wrap="none">
            <a:spAutoFit/>
          </a:bodyPr>
          <a:lstStyle/>
          <a:p>
            <a:r>
              <a:rPr lang="en-US" dirty="0"/>
              <a:t>Solution: 2^6-1=64-1=63</a:t>
            </a:r>
            <a:endParaRPr lang="en-US" b="1" dirty="0"/>
          </a:p>
        </p:txBody>
      </p:sp>
    </p:spTree>
    <p:extLst>
      <p:ext uri="{BB962C8B-B14F-4D97-AF65-F5344CB8AC3E}">
        <p14:creationId xmlns:p14="http://schemas.microsoft.com/office/powerpoint/2010/main" val="2189782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is the correct condition to be filled in ‘if’ statement to meet the “is full” condition in stack?</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1370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Code/Pseudo 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bool </a:t>
            </a:r>
            <a:r>
              <a:rPr lang="en-US" sz="2000" dirty="0" err="1">
                <a:solidFill>
                  <a:schemeClr val="bg1"/>
                </a:solidFill>
                <a:latin typeface="Courier New" panose="02070309020205020404" pitchFamily="49" charset="0"/>
                <a:cs typeface="Courier New" panose="02070309020205020404" pitchFamily="49" charset="0"/>
              </a:rPr>
              <a:t>isfull</a:t>
            </a:r>
            <a:r>
              <a:rPr lang="en-US" sz="2000" dirty="0">
                <a:solidFill>
                  <a:schemeClr val="bg1"/>
                </a:solidFill>
                <a:latin typeface="Courier New" panose="02070309020205020404" pitchFamily="49" charset="0"/>
                <a:cs typeface="Courier New" panose="02070309020205020404" pitchFamily="49" charset="0"/>
              </a:rPr>
              <a:t>() {</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if(__________)</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noProof="0" dirty="0">
                <a:solidFill>
                  <a:schemeClr val="bg1"/>
                </a:solidFill>
                <a:latin typeface="Courier New" panose="02070309020205020404" pitchFamily="49" charset="0"/>
                <a:cs typeface="Courier New" panose="02070309020205020404" pitchFamily="49" charset="0"/>
              </a:rPr>
              <a:t>      return true;</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else</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return false;</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endParaRP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14</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14776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&gt; MAXSIZE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 MINSIZE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a:t>
            </a:r>
            <a:r>
              <a:rPr lang="en-US" sz="2500" u="sng" dirty="0">
                <a:latin typeface="Nunito Sans" panose="00000500000000000000" pitchFamily="2" charset="0"/>
                <a:cs typeface="Calibri" panose="020F0502020204030204" pitchFamily="34" charset="0"/>
              </a:rPr>
              <a:t>&gt;</a:t>
            </a:r>
            <a:r>
              <a:rPr lang="en-US" sz="2500" dirty="0">
                <a:latin typeface="Nunito Sans" panose="00000500000000000000" pitchFamily="2" charset="0"/>
                <a:cs typeface="Calibri" panose="020F0502020204030204" pitchFamily="34" charset="0"/>
              </a:rPr>
              <a:t> MINSIZE</a:t>
            </a:r>
            <a:endParaRPr lang="en-US" sz="2500" u="sng"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 MAXSIZE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235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&gt; MAXSIZE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 MINSIZE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a:t>
            </a:r>
            <a:r>
              <a:rPr lang="en-US" sz="2500" u="sng" dirty="0">
                <a:latin typeface="Nunito Sans" panose="00000500000000000000" pitchFamily="2" charset="0"/>
                <a:cs typeface="Calibri" panose="020F0502020204030204" pitchFamily="34" charset="0"/>
              </a:rPr>
              <a:t>&gt;</a:t>
            </a:r>
            <a:r>
              <a:rPr lang="en-US" sz="2500" dirty="0">
                <a:latin typeface="Nunito Sans" panose="00000500000000000000" pitchFamily="2" charset="0"/>
                <a:cs typeface="Calibri" panose="020F0502020204030204" pitchFamily="34" charset="0"/>
              </a:rPr>
              <a:t> MINSIZE</a:t>
            </a:r>
            <a:endParaRPr lang="en-US" sz="2500" u="sng"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top == MAXSIZE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3" name="Picture 12">
            <a:extLst>
              <a:ext uri="{FF2B5EF4-FFF2-40B4-BE49-F238E27FC236}">
                <a16:creationId xmlns:a16="http://schemas.microsoft.com/office/drawing/2014/main" id="{8BDEBAEA-481D-4C5D-862B-1967BA77AE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4978547"/>
            <a:ext cx="640540" cy="621324"/>
          </a:xfrm>
          <a:prstGeom prst="rect">
            <a:avLst/>
          </a:prstGeom>
        </p:spPr>
      </p:pic>
    </p:spTree>
    <p:extLst>
      <p:ext uri="{BB962C8B-B14F-4D97-AF65-F5344CB8AC3E}">
        <p14:creationId xmlns:p14="http://schemas.microsoft.com/office/powerpoint/2010/main" val="405396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How many minimum number of queue(s) is/are needed to implement the priority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Three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Two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One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Depends on the application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503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How many minimum number of queue(s) is/are needed to implement the priority queue?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Three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Two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One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Depends on the application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367E586E-F4D6-4286-8122-A16A1E154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829027"/>
            <a:ext cx="640540" cy="621324"/>
          </a:xfrm>
          <a:prstGeom prst="rect">
            <a:avLst/>
          </a:prstGeom>
        </p:spPr>
      </p:pic>
    </p:spTree>
    <p:extLst>
      <p:ext uri="{BB962C8B-B14F-4D97-AF65-F5344CB8AC3E}">
        <p14:creationId xmlns:p14="http://schemas.microsoft.com/office/powerpoint/2010/main" val="1192944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Data in the linked list is stored in:</a:t>
            </a:r>
          </a:p>
          <a:p>
            <a:pPr marL="914400" lvl="1" indent="-457200">
              <a:buAutoNum type="arabicPeriod"/>
            </a:pPr>
            <a:r>
              <a:rPr lang="en-US" sz="2500" dirty="0">
                <a:latin typeface="Nunito Sans" panose="00000500000000000000" pitchFamily="2" charset="0"/>
              </a:rPr>
              <a:t>Adjacent location</a:t>
            </a:r>
          </a:p>
          <a:p>
            <a:pPr marL="914400" lvl="1" indent="-457200">
              <a:buAutoNum type="arabicPeriod"/>
            </a:pPr>
            <a:r>
              <a:rPr lang="en-US" sz="2500" dirty="0">
                <a:latin typeface="Nunito Sans" panose="00000500000000000000" pitchFamily="2" charset="0"/>
              </a:rPr>
              <a:t>Different location in memory</a:t>
            </a:r>
          </a:p>
          <a:p>
            <a:pPr lvl="1"/>
            <a:endParaRPr lang="en-US" sz="2500" dirty="0">
              <a:latin typeface="Nunito Sans" panose="00000500000000000000" pitchFamily="2" charset="0"/>
            </a:endParaRP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Either 1 or 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3250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In an undirected graph G, depth-first traversal is performed and let T be the resulting depth-first search tree. If </a:t>
            </a:r>
            <a:r>
              <a:rPr lang="en-US" sz="2500" b="1" dirty="0">
                <a:latin typeface="Nunito Sans" panose="00000500000000000000" pitchFamily="2" charset="0"/>
              </a:rPr>
              <a:t>u </a:t>
            </a:r>
            <a:r>
              <a:rPr lang="en-US" sz="2500" dirty="0">
                <a:latin typeface="Nunito Sans" panose="00000500000000000000" pitchFamily="2" charset="0"/>
              </a:rPr>
              <a:t>be a vertex in G and </a:t>
            </a:r>
            <a:r>
              <a:rPr lang="en-US" sz="2500" b="1" dirty="0">
                <a:latin typeface="Nunito Sans" panose="00000500000000000000" pitchFamily="2" charset="0"/>
              </a:rPr>
              <a:t>v</a:t>
            </a:r>
            <a:r>
              <a:rPr lang="en-US" sz="2500" dirty="0">
                <a:latin typeface="Nunito Sans" panose="00000500000000000000" pitchFamily="2" charset="0"/>
              </a:rPr>
              <a:t> be the first new (unvisited) vertex visited after visiting </a:t>
            </a:r>
            <a:r>
              <a:rPr lang="en-US" sz="2500" b="1" dirty="0">
                <a:latin typeface="Nunito Sans" panose="00000500000000000000" pitchFamily="2" charset="0"/>
              </a:rPr>
              <a:t>u</a:t>
            </a:r>
            <a:r>
              <a:rPr lang="en-US" sz="2500" dirty="0">
                <a:latin typeface="Nunito Sans" panose="00000500000000000000" pitchFamily="2" charset="0"/>
              </a:rPr>
              <a:t> in the traversal, then which of the following statements is always </a:t>
            </a:r>
            <a:r>
              <a:rPr lang="en-US" sz="2500" b="1" dirty="0">
                <a:latin typeface="Nunito Sans" panose="00000500000000000000" pitchFamily="2" charset="0"/>
              </a:rPr>
              <a:t>true</a:t>
            </a:r>
            <a:r>
              <a:rPr lang="en-US" sz="2500" dirty="0">
                <a:latin typeface="Nunito Sans" panose="00000500000000000000" pitchFamily="2" charset="0"/>
              </a:rPr>
              <a:t>?</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{u, v} is not an edge in G, then u is a leaf in 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 v} must be an edge in G, and u is a descendant of v in 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{u, v} is not an edge in G then u and v must have the same parent in 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 v} must be an edge in G, and v is a descendant of u in 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18496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Data in the linked list is stored in:</a:t>
            </a:r>
          </a:p>
          <a:p>
            <a:pPr marL="914400" lvl="1" indent="-457200">
              <a:buAutoNum type="arabicPeriod"/>
            </a:pPr>
            <a:r>
              <a:rPr lang="en-US" sz="2500" dirty="0">
                <a:latin typeface="Nunito Sans" panose="00000500000000000000" pitchFamily="2" charset="0"/>
              </a:rPr>
              <a:t>Adjacent location</a:t>
            </a:r>
          </a:p>
          <a:p>
            <a:pPr marL="914400" lvl="1" indent="-457200">
              <a:buAutoNum type="arabicPeriod"/>
            </a:pPr>
            <a:r>
              <a:rPr lang="en-US" sz="2500" dirty="0">
                <a:latin typeface="Nunito Sans" panose="00000500000000000000" pitchFamily="2" charset="0"/>
              </a:rPr>
              <a:t>Different location in memory</a:t>
            </a:r>
          </a:p>
          <a:p>
            <a:pPr lvl="1"/>
            <a:endParaRPr lang="en-US" sz="2500" dirty="0">
              <a:latin typeface="Nunito Sans" panose="00000500000000000000" pitchFamily="2" charset="0"/>
            </a:endParaRPr>
          </a:p>
          <a:p>
            <a:r>
              <a:rPr lang="en-US" sz="2500" dirty="0">
                <a:latin typeface="Nunito Sans" panose="00000500000000000000" pitchFamily="2" charset="0"/>
              </a:rPr>
              <a:t>Choose the correct answer from the options given below</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1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1 nor 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Either 1 or 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3BBC4C9C-A5D3-414B-BBC5-83274378F7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4450351"/>
            <a:ext cx="640540" cy="621324"/>
          </a:xfrm>
          <a:prstGeom prst="rect">
            <a:avLst/>
          </a:prstGeom>
        </p:spPr>
      </p:pic>
    </p:spTree>
    <p:extLst>
      <p:ext uri="{BB962C8B-B14F-4D97-AF65-F5344CB8AC3E}">
        <p14:creationId xmlns:p14="http://schemas.microsoft.com/office/powerpoint/2010/main" val="3877073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sorting algorithms does </a:t>
            </a:r>
            <a:r>
              <a:rPr lang="en-US" sz="2500" b="1" dirty="0">
                <a:latin typeface="Nunito Sans" panose="00000500000000000000" pitchFamily="2" charset="0"/>
              </a:rPr>
              <a:t>not </a:t>
            </a:r>
            <a:r>
              <a:rPr lang="en-US" sz="2500" dirty="0">
                <a:latin typeface="Nunito Sans" panose="00000500000000000000" pitchFamily="2" charset="0"/>
              </a:rPr>
              <a:t>have a worst-case running time of O(n</a:t>
            </a:r>
            <a:r>
              <a:rPr lang="en-US" sz="2500" baseline="30000" dirty="0">
                <a:latin typeface="Nunito Sans" panose="00000500000000000000" pitchFamily="2" charset="0"/>
              </a:rPr>
              <a:t>2</a:t>
            </a:r>
            <a:r>
              <a:rPr lang="en-US" sz="2500" dirty="0">
                <a:latin typeface="Nunito Sans" panose="00000500000000000000" pitchFamily="2" charset="0"/>
              </a:rPr>
              <a: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Merge sort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Bubble sort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Quick sort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Insertion sort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64631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Which of the following sorting algorithms does </a:t>
            </a:r>
            <a:r>
              <a:rPr lang="en-US" sz="2500" b="1" dirty="0">
                <a:latin typeface="Nunito Sans" panose="00000500000000000000" pitchFamily="2" charset="0"/>
              </a:rPr>
              <a:t>not </a:t>
            </a:r>
            <a:r>
              <a:rPr lang="en-US" sz="2500" dirty="0">
                <a:latin typeface="Nunito Sans" panose="00000500000000000000" pitchFamily="2" charset="0"/>
              </a:rPr>
              <a:t>have a worst-case running time of O(n</a:t>
            </a:r>
            <a:r>
              <a:rPr lang="en-US" sz="2500" baseline="30000" dirty="0">
                <a:latin typeface="Nunito Sans" panose="00000500000000000000" pitchFamily="2" charset="0"/>
              </a:rPr>
              <a:t>2</a:t>
            </a:r>
            <a:r>
              <a:rPr lang="en-US" sz="2500" dirty="0">
                <a:latin typeface="Nunito Sans" panose="00000500000000000000" pitchFamily="2" charset="0"/>
              </a:rPr>
              <a: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Merge sort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Bubble sort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Quick sort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Insertion sort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674D30EC-AB96-431F-9E27-4DE07E81DD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9640" y="3287693"/>
            <a:ext cx="640540" cy="621324"/>
          </a:xfrm>
          <a:prstGeom prst="rect">
            <a:avLst/>
          </a:prstGeom>
        </p:spPr>
      </p:pic>
    </p:spTree>
    <p:extLst>
      <p:ext uri="{BB962C8B-B14F-4D97-AF65-F5344CB8AC3E}">
        <p14:creationId xmlns:p14="http://schemas.microsoft.com/office/powerpoint/2010/main" val="4120826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data structure uses hierarchical data model?</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Array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Tree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578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data structure uses hierarchical data model?</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Queue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Array </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Tree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Stack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DA477C0A-2A50-4883-A05E-9A9268A2BE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4392891"/>
            <a:ext cx="640540" cy="621324"/>
          </a:xfrm>
          <a:prstGeom prst="rect">
            <a:avLst/>
          </a:prstGeom>
        </p:spPr>
      </p:pic>
    </p:spTree>
    <p:extLst>
      <p:ext uri="{BB962C8B-B14F-4D97-AF65-F5344CB8AC3E}">
        <p14:creationId xmlns:p14="http://schemas.microsoft.com/office/powerpoint/2010/main" val="3394592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operations is possible on doubly linked list?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Display backward</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Delete Last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Insert Last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All of the mentioned options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2379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operations is possible on doubly linked list?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Display backward</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Delete Last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Insert Last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All of the mentioned options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D3A8F286-182E-4BFF-A014-C13966704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5729" y="5014560"/>
            <a:ext cx="640540" cy="621324"/>
          </a:xfrm>
          <a:prstGeom prst="rect">
            <a:avLst/>
          </a:prstGeom>
        </p:spPr>
      </p:pic>
    </p:spTree>
    <p:extLst>
      <p:ext uri="{BB962C8B-B14F-4D97-AF65-F5344CB8AC3E}">
        <p14:creationId xmlns:p14="http://schemas.microsoft.com/office/powerpoint/2010/main" val="2707607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a:t>
            </a:r>
            <a:r>
              <a:rPr lang="en-US" sz="2500" b="1" dirty="0">
                <a:latin typeface="Nunito Sans" panose="00000500000000000000" pitchFamily="2" charset="0"/>
              </a:rPr>
              <a:t>NOT</a:t>
            </a:r>
            <a:r>
              <a:rPr lang="en-US" sz="2500" dirty="0">
                <a:latin typeface="Nunito Sans" panose="00000500000000000000" pitchFamily="2" charset="0"/>
              </a:rPr>
              <a:t> a type of linked list?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Doubly Linked List</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Circular Linked List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Simple Linked List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Double ended Linked List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89580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is </a:t>
            </a:r>
            <a:r>
              <a:rPr lang="en-US" sz="2500" b="1" dirty="0">
                <a:latin typeface="Nunito Sans" panose="00000500000000000000" pitchFamily="2" charset="0"/>
              </a:rPr>
              <a:t>NOT</a:t>
            </a:r>
            <a:r>
              <a:rPr lang="en-US" sz="2500" dirty="0">
                <a:latin typeface="Nunito Sans" panose="00000500000000000000" pitchFamily="2" charset="0"/>
              </a:rPr>
              <a:t> a type of linked list?</a:t>
            </a:r>
            <a:endParaRPr lang="en-US" sz="2500" b="1"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Doubly Linked List</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Circular Linked List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Simple Linked List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Double ended Linked List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59DEC4BB-5B3C-46FE-9682-17539F956E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4389277"/>
            <a:ext cx="640540" cy="621324"/>
          </a:xfrm>
          <a:prstGeom prst="rect">
            <a:avLst/>
          </a:prstGeom>
        </p:spPr>
      </p:pic>
    </p:spTree>
    <p:extLst>
      <p:ext uri="{BB962C8B-B14F-4D97-AF65-F5344CB8AC3E}">
        <p14:creationId xmlns:p14="http://schemas.microsoft.com/office/powerpoint/2010/main" val="363739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 machine took 200 seconds to sort 200 names, using bubble sort. In 800 seconds, it can approximately sort: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750 names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850 names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800 names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400 names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4558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In an undirected graph G, depth-first traversal is performed and let T be the resulting depth-first search tree. If </a:t>
            </a:r>
            <a:r>
              <a:rPr lang="en-US" sz="2500" b="1" dirty="0">
                <a:latin typeface="Nunito Sans" panose="00000500000000000000" pitchFamily="2" charset="0"/>
              </a:rPr>
              <a:t>u </a:t>
            </a:r>
            <a:r>
              <a:rPr lang="en-US" sz="2500" dirty="0">
                <a:latin typeface="Nunito Sans" panose="00000500000000000000" pitchFamily="2" charset="0"/>
              </a:rPr>
              <a:t>be a vertex in G and </a:t>
            </a:r>
            <a:r>
              <a:rPr lang="en-US" sz="2500" b="1" dirty="0">
                <a:latin typeface="Nunito Sans" panose="00000500000000000000" pitchFamily="2" charset="0"/>
              </a:rPr>
              <a:t>v</a:t>
            </a:r>
            <a:r>
              <a:rPr lang="en-US" sz="2500" dirty="0">
                <a:latin typeface="Nunito Sans" panose="00000500000000000000" pitchFamily="2" charset="0"/>
              </a:rPr>
              <a:t> be the first new (unvisited) vertex visited after visiting </a:t>
            </a:r>
            <a:r>
              <a:rPr lang="en-US" sz="2500" b="1" dirty="0">
                <a:latin typeface="Nunito Sans" panose="00000500000000000000" pitchFamily="2" charset="0"/>
              </a:rPr>
              <a:t>u</a:t>
            </a:r>
            <a:r>
              <a:rPr lang="en-US" sz="2500" dirty="0">
                <a:latin typeface="Nunito Sans" panose="00000500000000000000" pitchFamily="2" charset="0"/>
              </a:rPr>
              <a:t> in the traversal, then which of the following statements is always </a:t>
            </a:r>
            <a:r>
              <a:rPr lang="en-US" sz="2500" b="1" dirty="0">
                <a:latin typeface="Nunito Sans" panose="00000500000000000000" pitchFamily="2" charset="0"/>
              </a:rPr>
              <a:t>true</a:t>
            </a:r>
            <a:r>
              <a:rPr lang="en-US" sz="2500" dirty="0">
                <a:latin typeface="Nunito Sans" panose="00000500000000000000" pitchFamily="2" charset="0"/>
              </a:rPr>
              <a:t>?</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{u, v} is not an edge in G, then u is a leaf in 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 v} must be an edge in G, and u is a descendant of v in 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{u, v} is not an edge in G then u and v must have the same parent in 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 v} must be an edge in G, and v is a descendant of u in 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5AC459BF-BA5B-4204-B85B-6D42EA0F1E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0" y="3221751"/>
            <a:ext cx="640540" cy="621324"/>
          </a:xfrm>
          <a:prstGeom prst="rect">
            <a:avLst/>
          </a:prstGeom>
        </p:spPr>
      </p:pic>
    </p:spTree>
    <p:extLst>
      <p:ext uri="{BB962C8B-B14F-4D97-AF65-F5344CB8AC3E}">
        <p14:creationId xmlns:p14="http://schemas.microsoft.com/office/powerpoint/2010/main" val="34387510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 machine took 200 seconds to sort 200 names, using bubble sort. In 800 seconds, it can approximately sort: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750 names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850 names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800 names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400 names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CB68FAF5-ADED-4366-8743-54F1F9E73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9880" y="5062650"/>
            <a:ext cx="640540" cy="621324"/>
          </a:xfrm>
          <a:prstGeom prst="rect">
            <a:avLst/>
          </a:prstGeom>
        </p:spPr>
      </p:pic>
      <p:sp>
        <p:nvSpPr>
          <p:cNvPr id="2" name="Rectangle 1"/>
          <p:cNvSpPr/>
          <p:nvPr/>
        </p:nvSpPr>
        <p:spPr>
          <a:xfrm>
            <a:off x="5539404" y="3299539"/>
            <a:ext cx="6096000" cy="1477328"/>
          </a:xfrm>
          <a:prstGeom prst="rect">
            <a:avLst/>
          </a:prstGeom>
        </p:spPr>
        <p:txBody>
          <a:bodyPr>
            <a:spAutoFit/>
          </a:bodyPr>
          <a:lstStyle/>
          <a:p>
            <a:r>
              <a:rPr lang="en-GB" dirty="0"/>
              <a:t>Solution: For sorting 200 names bubble sort makes 200 x 199/2 = 19900 comparisons. The time needed for 1 comparison is 200 sec. In 800 sec it can make 80,000 comparisons. We have to fine n, such that n(n - 1)/2 = 80,000. From this n is approximately 400.</a:t>
            </a:r>
            <a:endParaRPr lang="en-US" b="1" dirty="0"/>
          </a:p>
        </p:txBody>
      </p:sp>
    </p:spTree>
    <p:extLst>
      <p:ext uri="{BB962C8B-B14F-4D97-AF65-F5344CB8AC3E}">
        <p14:creationId xmlns:p14="http://schemas.microsoft.com/office/powerpoint/2010/main" val="554304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Periodic collection of all the free memory space to form a contiguous block of free space by an operating system is called: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Concatenation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Garbage collection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Collision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Dynamic Memory Allocation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02209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Periodic collection of all the free memory space to form a contiguous block of free space by an operating system is called: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Concatenation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Garbage collection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Collision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Dynamic Memory Allocation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8D2449D3-E16D-44C4-AD19-47C0D8AAA1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3845703"/>
            <a:ext cx="640540" cy="621324"/>
          </a:xfrm>
          <a:prstGeom prst="rect">
            <a:avLst/>
          </a:prstGeom>
        </p:spPr>
      </p:pic>
    </p:spTree>
    <p:extLst>
      <p:ext uri="{BB962C8B-B14F-4D97-AF65-F5344CB8AC3E}">
        <p14:creationId xmlns:p14="http://schemas.microsoft.com/office/powerpoint/2010/main" val="22839835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Final Nodes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Last Nodes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End Nodes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Terminal Nodes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do we call the binary tree nodes with no successor?</a:t>
            </a:r>
          </a:p>
        </p:txBody>
      </p:sp>
    </p:spTree>
    <p:extLst>
      <p:ext uri="{BB962C8B-B14F-4D97-AF65-F5344CB8AC3E}">
        <p14:creationId xmlns:p14="http://schemas.microsoft.com/office/powerpoint/2010/main" val="6555101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Final Nodes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Last Nodes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End Nodes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Terminal Nodes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do we call the binary tree nodes with no successor?</a:t>
            </a:r>
          </a:p>
        </p:txBody>
      </p:sp>
      <p:pic>
        <p:nvPicPr>
          <p:cNvPr id="15" name="Picture 14">
            <a:extLst>
              <a:ext uri="{FF2B5EF4-FFF2-40B4-BE49-F238E27FC236}">
                <a16:creationId xmlns:a16="http://schemas.microsoft.com/office/drawing/2014/main" id="{64C9FD6D-2F1F-4F1D-A0B8-4FA4959219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4964037"/>
            <a:ext cx="640540" cy="621324"/>
          </a:xfrm>
          <a:prstGeom prst="rect">
            <a:avLst/>
          </a:prstGeom>
        </p:spPr>
      </p:pic>
    </p:spTree>
    <p:extLst>
      <p:ext uri="{BB962C8B-B14F-4D97-AF65-F5344CB8AC3E}">
        <p14:creationId xmlns:p14="http://schemas.microsoft.com/office/powerpoint/2010/main" val="1042996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O(log 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O(log * 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For a sorted array of, what would be the minimum number of comparisons required to determine if an integer is appearing more than n/2 times in the sorted array of n integers?</a:t>
            </a:r>
          </a:p>
        </p:txBody>
      </p:sp>
    </p:spTree>
    <p:extLst>
      <p:ext uri="{BB962C8B-B14F-4D97-AF65-F5344CB8AC3E}">
        <p14:creationId xmlns:p14="http://schemas.microsoft.com/office/powerpoint/2010/main" val="2657285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O(log 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O(log * 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For a sorted array of, what would be the minimum number of comparisons required to determine if an integer is appearing more than n/2 times in the sorted array of n integers?</a:t>
            </a:r>
          </a:p>
        </p:txBody>
      </p:sp>
      <p:pic>
        <p:nvPicPr>
          <p:cNvPr id="15" name="Picture 14">
            <a:extLst>
              <a:ext uri="{FF2B5EF4-FFF2-40B4-BE49-F238E27FC236}">
                <a16:creationId xmlns:a16="http://schemas.microsoft.com/office/drawing/2014/main" id="{304C9139-E6BF-45E2-831F-83BC0CCB19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3810593"/>
            <a:ext cx="640540" cy="621324"/>
          </a:xfrm>
          <a:prstGeom prst="rect">
            <a:avLst/>
          </a:prstGeom>
        </p:spPr>
      </p:pic>
    </p:spTree>
    <p:extLst>
      <p:ext uri="{BB962C8B-B14F-4D97-AF65-F5344CB8AC3E}">
        <p14:creationId xmlns:p14="http://schemas.microsoft.com/office/powerpoint/2010/main" val="2352167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 – 1]</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will be the value of r in a circular queue?</a:t>
            </a:r>
          </a:p>
        </p:txBody>
      </p:sp>
    </p:spTree>
    <p:extLst>
      <p:ext uri="{BB962C8B-B14F-4D97-AF65-F5344CB8AC3E}">
        <p14:creationId xmlns:p14="http://schemas.microsoft.com/office/powerpoint/2010/main" val="724727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 – 1]</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 QUEUE_SIZE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 – r + 1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will be the value of r in a circular queue?</a:t>
            </a:r>
          </a:p>
        </p:txBody>
      </p:sp>
      <p:pic>
        <p:nvPicPr>
          <p:cNvPr id="15" name="Picture 14">
            <a:extLst>
              <a:ext uri="{FF2B5EF4-FFF2-40B4-BE49-F238E27FC236}">
                <a16:creationId xmlns:a16="http://schemas.microsoft.com/office/drawing/2014/main" id="{75BD38F6-9EC4-489B-A6B5-F045FA29F2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417835"/>
            <a:ext cx="640540" cy="621324"/>
          </a:xfrm>
          <a:prstGeom prst="rect">
            <a:avLst/>
          </a:prstGeom>
        </p:spPr>
      </p:pic>
    </p:spTree>
    <p:extLst>
      <p:ext uri="{BB962C8B-B14F-4D97-AF65-F5344CB8AC3E}">
        <p14:creationId xmlns:p14="http://schemas.microsoft.com/office/powerpoint/2010/main" val="922442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Lower bound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Range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Upper bound</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Extraction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do we call the highest element of an array’s index? </a:t>
            </a:r>
          </a:p>
        </p:txBody>
      </p:sp>
    </p:spTree>
    <p:extLst>
      <p:ext uri="{BB962C8B-B14F-4D97-AF65-F5344CB8AC3E}">
        <p14:creationId xmlns:p14="http://schemas.microsoft.com/office/powerpoint/2010/main" val="43414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US" sz="2500" dirty="0">
                <a:latin typeface="Nunito Sans" panose="00000500000000000000" pitchFamily="2" charset="0"/>
              </a:rPr>
              <a:t>Which of the following statements is true regarding linked list implementation of Queue?</a:t>
            </a:r>
          </a:p>
          <a:p>
            <a:pPr marL="457200" indent="-457200">
              <a:buAutoNum type="arabicPeriod"/>
            </a:pPr>
            <a:r>
              <a:rPr lang="en-US" sz="2500" dirty="0">
                <a:latin typeface="Nunito Sans" panose="00000500000000000000" pitchFamily="2" charset="0"/>
              </a:rPr>
              <a:t>In a push operation, if new nodes are inserted at the beginning of the linked list, then in pop operation, nodes must be removed from the end </a:t>
            </a:r>
          </a:p>
          <a:p>
            <a:pPr marL="457200" indent="-457200">
              <a:buAutoNum type="arabicPeriod"/>
            </a:pPr>
            <a:r>
              <a:rPr lang="en-US" sz="2500" dirty="0">
                <a:latin typeface="Nunito Sans" panose="00000500000000000000" pitchFamily="2" charset="0"/>
              </a:rPr>
              <a:t>In a push operation, if new nodes are inserted at the end, then in pop operation, nodes must be removed from the beginning.</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1 nor 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1 and 2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56018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Lower bound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Range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Upper bound</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Extraction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do we call the highest element of an array’s index? </a:t>
            </a:r>
          </a:p>
        </p:txBody>
      </p:sp>
      <p:pic>
        <p:nvPicPr>
          <p:cNvPr id="15" name="Picture 14">
            <a:extLst>
              <a:ext uri="{FF2B5EF4-FFF2-40B4-BE49-F238E27FC236}">
                <a16:creationId xmlns:a16="http://schemas.microsoft.com/office/drawing/2014/main" id="{96EBE010-1BE3-4A52-AB35-E0C2A33BE1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4895" y="4393236"/>
            <a:ext cx="640540" cy="621324"/>
          </a:xfrm>
          <a:prstGeom prst="rect">
            <a:avLst/>
          </a:prstGeom>
        </p:spPr>
      </p:pic>
    </p:spTree>
    <p:extLst>
      <p:ext uri="{BB962C8B-B14F-4D97-AF65-F5344CB8AC3E}">
        <p14:creationId xmlns:p14="http://schemas.microsoft.com/office/powerpoint/2010/main" val="35609592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Direction oriented 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Disjoint tree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Undirected tree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Directed tree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 cyclic </a:t>
            </a:r>
            <a:r>
              <a:rPr lang="en-US" sz="2500" dirty="0" err="1">
                <a:latin typeface="Nunito Sans" panose="00000500000000000000" pitchFamily="2" charset="0"/>
              </a:rPr>
              <a:t>digrapgh</a:t>
            </a:r>
            <a:r>
              <a:rPr lang="en-US" sz="2500" dirty="0">
                <a:latin typeface="Nunito Sans" panose="00000500000000000000" pitchFamily="2" charset="0"/>
              </a:rPr>
              <a:t>, which has only one node with </a:t>
            </a:r>
            <a:r>
              <a:rPr lang="en-US" sz="2500" dirty="0" err="1">
                <a:latin typeface="Nunito Sans" panose="00000500000000000000" pitchFamily="2" charset="0"/>
              </a:rPr>
              <a:t>indegree</a:t>
            </a:r>
            <a:r>
              <a:rPr lang="en-US" sz="2500" dirty="0">
                <a:latin typeface="Nunito Sans" panose="00000500000000000000" pitchFamily="2" charset="0"/>
              </a:rPr>
              <a:t> 0, and other nodes have in-degree 1 is called:</a:t>
            </a:r>
          </a:p>
        </p:txBody>
      </p:sp>
    </p:spTree>
    <p:extLst>
      <p:ext uri="{BB962C8B-B14F-4D97-AF65-F5344CB8AC3E}">
        <p14:creationId xmlns:p14="http://schemas.microsoft.com/office/powerpoint/2010/main" val="1673840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Direction oriented 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Disjoint tree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Undirected tree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Directed tree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A cyclic </a:t>
            </a:r>
            <a:r>
              <a:rPr lang="en-US" sz="2500" dirty="0" err="1">
                <a:latin typeface="Nunito Sans" panose="00000500000000000000" pitchFamily="2" charset="0"/>
              </a:rPr>
              <a:t>digrapgh</a:t>
            </a:r>
            <a:r>
              <a:rPr lang="en-US" sz="2500" dirty="0">
                <a:latin typeface="Nunito Sans" panose="00000500000000000000" pitchFamily="2" charset="0"/>
              </a:rPr>
              <a:t>, which has only one node with </a:t>
            </a:r>
            <a:r>
              <a:rPr lang="en-US" sz="2500" dirty="0" err="1">
                <a:latin typeface="Nunito Sans" panose="00000500000000000000" pitchFamily="2" charset="0"/>
              </a:rPr>
              <a:t>indegree</a:t>
            </a:r>
            <a:r>
              <a:rPr lang="en-US" sz="2500" dirty="0">
                <a:latin typeface="Nunito Sans" panose="00000500000000000000" pitchFamily="2" charset="0"/>
              </a:rPr>
              <a:t> 0, and other nodes have in-degree 1 is called:</a:t>
            </a:r>
          </a:p>
        </p:txBody>
      </p:sp>
      <p:pic>
        <p:nvPicPr>
          <p:cNvPr id="15" name="Picture 14">
            <a:extLst>
              <a:ext uri="{FF2B5EF4-FFF2-40B4-BE49-F238E27FC236}">
                <a16:creationId xmlns:a16="http://schemas.microsoft.com/office/drawing/2014/main" id="{311B7F9C-EB52-4945-A017-6C36F16EA8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0150" y="5035235"/>
            <a:ext cx="640540" cy="621324"/>
          </a:xfrm>
          <a:prstGeom prst="rect">
            <a:avLst/>
          </a:prstGeom>
        </p:spPr>
      </p:pic>
    </p:spTree>
    <p:extLst>
      <p:ext uri="{BB962C8B-B14F-4D97-AF65-F5344CB8AC3E}">
        <p14:creationId xmlns:p14="http://schemas.microsoft.com/office/powerpoint/2010/main" val="6098526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Consider the following operation along with </a:t>
            </a:r>
            <a:r>
              <a:rPr lang="en-US" sz="2500" dirty="0" err="1">
                <a:latin typeface="Nunito Sans" panose="00000500000000000000" pitchFamily="2" charset="0"/>
              </a:rPr>
              <a:t>Enqueue</a:t>
            </a:r>
            <a:r>
              <a:rPr lang="en-US" sz="2500" dirty="0">
                <a:latin typeface="Nunito Sans" panose="00000500000000000000" pitchFamily="2" charset="0"/>
              </a:rPr>
              <a:t> and </a:t>
            </a:r>
            <a:r>
              <a:rPr lang="en-US" sz="2500" dirty="0" err="1">
                <a:latin typeface="Nunito Sans" panose="00000500000000000000" pitchFamily="2" charset="0"/>
              </a:rPr>
              <a:t>Dequeue</a:t>
            </a:r>
            <a:r>
              <a:rPr lang="en-US" sz="2500" dirty="0">
                <a:latin typeface="Nunito Sans" panose="00000500000000000000" pitchFamily="2" charset="0"/>
              </a:rPr>
              <a:t> operations on queues, where k is a global parameter</a:t>
            </a:r>
          </a:p>
        </p:txBody>
      </p:sp>
    </p:spTree>
    <p:extLst>
      <p:ext uri="{BB962C8B-B14F-4D97-AF65-F5344CB8AC3E}">
        <p14:creationId xmlns:p14="http://schemas.microsoft.com/office/powerpoint/2010/main" val="356157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Code/Pseudo 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lang="en-US" sz="2000" noProof="0" dirty="0" err="1">
                <a:solidFill>
                  <a:schemeClr val="bg1"/>
                </a:solidFill>
                <a:latin typeface="Courier New" panose="02070309020205020404" pitchFamily="49" charset="0"/>
                <a:cs typeface="Courier New" panose="02070309020205020404" pitchFamily="49" charset="0"/>
              </a:rPr>
              <a:t>MultiDequeue</a:t>
            </a:r>
            <a:r>
              <a:rPr lang="en-US" sz="2000" noProof="0" dirty="0">
                <a:solidFill>
                  <a:schemeClr val="bg1"/>
                </a:solidFill>
                <a:latin typeface="Courier New" panose="02070309020205020404" pitchFamily="49" charset="0"/>
                <a:cs typeface="Courier New" panose="02070309020205020404" pitchFamily="49" charset="0"/>
              </a:rPr>
              <a:t> (Q)</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noProof="0" dirty="0">
                <a:solidFill>
                  <a:prstClr val="white"/>
                </a:solidFill>
                <a:latin typeface="Courier New" panose="02070309020205020404" pitchFamily="49" charset="0"/>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a:ln>
                  <a:noFill/>
                </a:ln>
                <a:solidFill>
                  <a:schemeClr val="bg1"/>
                </a:solidFill>
                <a:effectLst/>
                <a:uLnTx/>
                <a:uFillTx/>
                <a:latin typeface="Courier New" panose="02070309020205020404" pitchFamily="49" charset="0"/>
                <a:ea typeface="+mn-ea"/>
                <a:cs typeface="Courier New" panose="02070309020205020404" pitchFamily="49" charset="0"/>
              </a:rPr>
              <a:t>   n = k</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r>
              <a:rPr lang="en-US" sz="2000" dirty="0">
                <a:solidFill>
                  <a:prstClr val="white"/>
                </a:solidFill>
                <a:latin typeface="Courier New" panose="02070309020205020404" pitchFamily="49" charset="0"/>
                <a:cs typeface="Courier New" panose="02070309020205020404" pitchFamily="49" charset="0"/>
              </a:rPr>
              <a:t>  while (Q is not empty) and (n &gt; 0)</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ourier New" panose="02070309020205020404" pitchFamily="49" charset="0"/>
                <a:cs typeface="Courier New" panose="02070309020205020404" pitchFamily="49" charset="0"/>
              </a:rPr>
              <a:t>     {</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err="1">
                <a:ln>
                  <a:noFill/>
                </a:ln>
                <a:solidFill>
                  <a:schemeClr val="bg1"/>
                </a:solidFill>
                <a:effectLst/>
                <a:uLnTx/>
                <a:uFillTx/>
                <a:latin typeface="Courier New" panose="02070309020205020404" pitchFamily="49" charset="0"/>
                <a:ea typeface="+mn-ea"/>
                <a:cs typeface="Courier New" panose="02070309020205020404" pitchFamily="49" charset="0"/>
              </a:rPr>
              <a:t>Dequeue</a:t>
            </a:r>
            <a:r>
              <a:rPr kumimoji="0" lang="en-US" sz="2000" b="0" i="0" u="none" strike="noStrike" kern="1200" cap="none" spc="0" normalizeH="0" noProof="0" dirty="0">
                <a:ln>
                  <a:noFill/>
                </a:ln>
                <a:solidFill>
                  <a:schemeClr val="bg1"/>
                </a:solidFill>
                <a:effectLst/>
                <a:uLnTx/>
                <a:uFillTx/>
                <a:latin typeface="Courier New" panose="02070309020205020404" pitchFamily="49" charset="0"/>
                <a:ea typeface="+mn-ea"/>
                <a:cs typeface="Courier New" panose="02070309020205020404" pitchFamily="49" charset="0"/>
              </a:rPr>
              <a:t> (Q)</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endParaRP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rPr>
              <a:t>       n</a:t>
            </a:r>
            <a:r>
              <a:rPr kumimoji="0" lang="en-US" sz="2000" b="0" i="0" u="none" strike="noStrike" kern="1200" cap="none" spc="0" normalizeH="0" noProof="0" dirty="0">
                <a:ln>
                  <a:noFill/>
                </a:ln>
                <a:solidFill>
                  <a:schemeClr val="bg1"/>
                </a:solidFill>
                <a:effectLst/>
                <a:uLnTx/>
                <a:uFillTx/>
                <a:latin typeface="Courier New" panose="02070309020205020404" pitchFamily="49" charset="0"/>
                <a:cs typeface="Courier New" panose="02070309020205020404" pitchFamily="49" charset="0"/>
              </a:rPr>
              <a:t> = n-1</a:t>
            </a:r>
            <a:endParaRPr kumimoji="0" lang="en-US" sz="2000" b="0" i="0" u="none" strike="noStrike" kern="1200" cap="none" spc="0" normalizeH="0" baseline="0" noProof="0" dirty="0">
              <a:ln>
                <a:noFill/>
              </a:ln>
              <a:solidFill>
                <a:schemeClr val="bg1"/>
              </a:solidFill>
              <a:effectLst/>
              <a:uLnTx/>
              <a:uFillTx/>
              <a:latin typeface="Courier New" panose="02070309020205020404" pitchFamily="49" charset="0"/>
              <a:cs typeface="Courier New" panose="02070309020205020404" pitchFamily="49" charset="0"/>
            </a:endParaRP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noProof="0" dirty="0">
                <a:ln>
                  <a:noFill/>
                </a:ln>
                <a:solidFill>
                  <a:schemeClr val="bg1"/>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rPr>
              <a:t>}</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  </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14</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92278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a:t>
            </a:r>
            <a:r>
              <a:rPr lang="en-US" sz="2500" dirty="0" err="1">
                <a:latin typeface="Nunito Sans" panose="00000500000000000000" pitchFamily="2" charset="0"/>
                <a:cs typeface="Calibri" panose="020F0502020204030204" pitchFamily="34" charset="0"/>
              </a:rPr>
              <a:t>mk</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00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 + k)</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worst-case time complexity of a sequence of ‘m’   </a:t>
            </a:r>
            <a:r>
              <a:rPr lang="en-US" sz="2500" dirty="0" err="1">
                <a:latin typeface="Nunito Sans" panose="00000500000000000000" pitchFamily="2" charset="0"/>
              </a:rPr>
              <a:t>MultiDequeue</a:t>
            </a:r>
            <a:r>
              <a:rPr lang="en-US" sz="2500" dirty="0">
                <a:latin typeface="Nunito Sans" panose="00000500000000000000" pitchFamily="2" charset="0"/>
              </a:rPr>
              <a:t> () operations on an initially empty queue?</a:t>
            </a:r>
          </a:p>
        </p:txBody>
      </p:sp>
    </p:spTree>
    <p:extLst>
      <p:ext uri="{BB962C8B-B14F-4D97-AF65-F5344CB8AC3E}">
        <p14:creationId xmlns:p14="http://schemas.microsoft.com/office/powerpoint/2010/main" val="9929814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a:t>
            </a:r>
            <a:r>
              <a:rPr lang="en-US" sz="2500" dirty="0" err="1">
                <a:latin typeface="Nunito Sans" panose="00000500000000000000" pitchFamily="2" charset="0"/>
                <a:cs typeface="Calibri" panose="020F0502020204030204" pitchFamily="34" charset="0"/>
              </a:rPr>
              <a:t>mk</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00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 + k)</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ᶿ(m</a:t>
            </a:r>
            <a:r>
              <a:rPr lang="en-US" sz="2500" baseline="30000" dirty="0">
                <a:latin typeface="Nunito Sans" panose="00000500000000000000" pitchFamily="2" charset="0"/>
                <a:cs typeface="Calibri" panose="020F0502020204030204" pitchFamily="34" charset="0"/>
              </a:rPr>
              <a:t>2</a:t>
            </a:r>
            <a:r>
              <a:rPr lang="en-US" sz="2500" dirty="0">
                <a:latin typeface="Nunito Sans" panose="00000500000000000000" pitchFamily="2" charset="0"/>
                <a:cs typeface="Calibri" panose="020F0502020204030204" pitchFamily="34"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worst-case time complexity of a sequence of ‘m’   </a:t>
            </a:r>
            <a:r>
              <a:rPr lang="en-US" sz="2500" dirty="0" err="1">
                <a:latin typeface="Nunito Sans" panose="00000500000000000000" pitchFamily="2" charset="0"/>
              </a:rPr>
              <a:t>MultiDequeue</a:t>
            </a:r>
            <a:r>
              <a:rPr lang="en-US" sz="2500" dirty="0">
                <a:latin typeface="Nunito Sans" panose="00000500000000000000" pitchFamily="2" charset="0"/>
              </a:rPr>
              <a:t> () operations on an initially empty queue?</a:t>
            </a:r>
          </a:p>
        </p:txBody>
      </p:sp>
      <p:pic>
        <p:nvPicPr>
          <p:cNvPr id="15" name="Picture 14">
            <a:extLst>
              <a:ext uri="{FF2B5EF4-FFF2-40B4-BE49-F238E27FC236}">
                <a16:creationId xmlns:a16="http://schemas.microsoft.com/office/drawing/2014/main" id="{D21E2C05-0689-48A1-B936-B5E3DB44E0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3866886"/>
            <a:ext cx="640540" cy="621324"/>
          </a:xfrm>
          <a:prstGeom prst="rect">
            <a:avLst/>
          </a:prstGeom>
        </p:spPr>
      </p:pic>
    </p:spTree>
    <p:extLst>
      <p:ext uri="{BB962C8B-B14F-4D97-AF65-F5344CB8AC3E}">
        <p14:creationId xmlns:p14="http://schemas.microsoft.com/office/powerpoint/2010/main" val="9561188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00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Plex</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00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Graph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a:t>
            </a:r>
            <a:r>
              <a:rPr lang="en-US" sz="2500" dirty="0" err="1">
                <a:latin typeface="Nunito Sans" panose="00000500000000000000" pitchFamily="2" charset="0"/>
                <a:cs typeface="Calibri" panose="020F0502020204030204" pitchFamily="34" charset="0"/>
              </a:rPr>
              <a:t>Plex</a:t>
            </a:r>
            <a:r>
              <a:rPr lang="en-US" sz="2500" dirty="0">
                <a:latin typeface="Nunito Sans" panose="00000500000000000000" pitchFamily="2" charset="0"/>
                <a:cs typeface="Calibri" panose="020F0502020204030204" pitchFamily="34" charset="0"/>
              </a:rPr>
              <a:t> and Graph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data types represents many to many relations?</a:t>
            </a:r>
          </a:p>
        </p:txBody>
      </p:sp>
    </p:spTree>
    <p:extLst>
      <p:ext uri="{BB962C8B-B14F-4D97-AF65-F5344CB8AC3E}">
        <p14:creationId xmlns:p14="http://schemas.microsoft.com/office/powerpoint/2010/main" val="3354704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Tree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00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Plex</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00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Graph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a:t>
            </a:r>
            <a:r>
              <a:rPr lang="en-US" sz="2500" dirty="0" err="1">
                <a:latin typeface="Nunito Sans" panose="00000500000000000000" pitchFamily="2" charset="0"/>
                <a:cs typeface="Calibri" panose="020F0502020204030204" pitchFamily="34" charset="0"/>
              </a:rPr>
              <a:t>Plex</a:t>
            </a:r>
            <a:r>
              <a:rPr lang="en-US" sz="2500" dirty="0">
                <a:latin typeface="Nunito Sans" panose="00000500000000000000" pitchFamily="2" charset="0"/>
                <a:cs typeface="Calibri" panose="020F0502020204030204" pitchFamily="34" charset="0"/>
              </a:rPr>
              <a:t> and Graph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Which of the following data types represents many to many relations?</a:t>
            </a:r>
          </a:p>
        </p:txBody>
      </p:sp>
      <p:pic>
        <p:nvPicPr>
          <p:cNvPr id="15" name="Picture 14">
            <a:extLst>
              <a:ext uri="{FF2B5EF4-FFF2-40B4-BE49-F238E27FC236}">
                <a16:creationId xmlns:a16="http://schemas.microsoft.com/office/drawing/2014/main" id="{C0F99F5E-3A08-4C5E-88EE-547BECD43E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4951936"/>
            <a:ext cx="640540" cy="621324"/>
          </a:xfrm>
          <a:prstGeom prst="rect">
            <a:avLst/>
          </a:prstGeom>
        </p:spPr>
      </p:pic>
    </p:spTree>
    <p:extLst>
      <p:ext uri="{BB962C8B-B14F-4D97-AF65-F5344CB8AC3E}">
        <p14:creationId xmlns:p14="http://schemas.microsoft.com/office/powerpoint/2010/main" val="3693239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 - 2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 + 1</a:t>
            </a:r>
            <a:r>
              <a:rPr lang="en-US" sz="2500" dirty="0">
                <a:latin typeface="Nunito Sans" panose="00000500000000000000" pitchFamily="2" charset="0"/>
                <a:cs typeface="Calibri" panose="020F0502020204030204" pitchFamily="34" charset="0"/>
              </a:rPr>
              <a:t>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 complete graph can have ______ spanning trees</a:t>
            </a:r>
          </a:p>
        </p:txBody>
      </p:sp>
    </p:spTree>
    <p:extLst>
      <p:ext uri="{BB962C8B-B14F-4D97-AF65-F5344CB8AC3E}">
        <p14:creationId xmlns:p14="http://schemas.microsoft.com/office/powerpoint/2010/main" val="8414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US" sz="2500" dirty="0">
                <a:latin typeface="Nunito Sans" panose="00000500000000000000" pitchFamily="2" charset="0"/>
              </a:rPr>
              <a:t>Which of the following statements is true regarding linked list implementation of Queue?</a:t>
            </a:r>
          </a:p>
          <a:p>
            <a:pPr marL="457200" indent="-457200">
              <a:buAutoNum type="arabicPeriod"/>
            </a:pPr>
            <a:r>
              <a:rPr lang="en-US" sz="2500" dirty="0">
                <a:latin typeface="Nunito Sans" panose="00000500000000000000" pitchFamily="2" charset="0"/>
              </a:rPr>
              <a:t>In a push operation, if new nodes are inserted at the beginning of the linked list, then in pop operation, nodes must be removed from the end </a:t>
            </a:r>
          </a:p>
          <a:p>
            <a:pPr marL="457200" indent="-457200">
              <a:buAutoNum type="arabicPeriod"/>
            </a:pPr>
            <a:r>
              <a:rPr lang="en-US" sz="2500" dirty="0">
                <a:latin typeface="Nunito Sans" panose="00000500000000000000" pitchFamily="2" charset="0"/>
              </a:rPr>
              <a:t>In a push operation, if new nodes are inserted at the end, then in pop operation, nodes must be removed from the beginning.</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431102"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1 nor 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1 and 2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4" name="Picture 13">
            <a:extLst>
              <a:ext uri="{FF2B5EF4-FFF2-40B4-BE49-F238E27FC236}">
                <a16:creationId xmlns:a16="http://schemas.microsoft.com/office/drawing/2014/main" id="{022199B1-6057-4EBA-81F9-A4CD5BF59F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5025111"/>
            <a:ext cx="640540" cy="621324"/>
          </a:xfrm>
          <a:prstGeom prst="rect">
            <a:avLst/>
          </a:prstGeom>
        </p:spPr>
      </p:pic>
      <p:sp>
        <p:nvSpPr>
          <p:cNvPr id="2" name="Rectangle 1">
            <a:extLst>
              <a:ext uri="{FF2B5EF4-FFF2-40B4-BE49-F238E27FC236}">
                <a16:creationId xmlns:a16="http://schemas.microsoft.com/office/drawing/2014/main" id="{5F09588A-A9C8-4FE6-A391-C9B1CA7AC7AB}"/>
              </a:ext>
            </a:extLst>
          </p:cNvPr>
          <p:cNvSpPr/>
          <p:nvPr/>
        </p:nvSpPr>
        <p:spPr>
          <a:xfrm>
            <a:off x="4938159" y="4385319"/>
            <a:ext cx="6096000" cy="646331"/>
          </a:xfrm>
          <a:prstGeom prst="rect">
            <a:avLst/>
          </a:prstGeom>
        </p:spPr>
        <p:txBody>
          <a:bodyPr>
            <a:spAutoFit/>
          </a:bodyPr>
          <a:lstStyle/>
          <a:p>
            <a:r>
              <a:rPr lang="en-GB" dirty="0"/>
              <a:t>Solution: To keep the </a:t>
            </a:r>
            <a:r>
              <a:rPr lang="en-GB" b="1" dirty="0"/>
              <a:t>F</a:t>
            </a:r>
            <a:r>
              <a:rPr lang="en-GB" dirty="0"/>
              <a:t>irst </a:t>
            </a:r>
            <a:r>
              <a:rPr lang="en-GB" b="1" dirty="0"/>
              <a:t>I</a:t>
            </a:r>
            <a:r>
              <a:rPr lang="en-GB" dirty="0"/>
              <a:t>n </a:t>
            </a:r>
            <a:r>
              <a:rPr lang="en-GB" b="1" dirty="0"/>
              <a:t>F</a:t>
            </a:r>
            <a:r>
              <a:rPr lang="en-GB" dirty="0"/>
              <a:t>irst </a:t>
            </a:r>
            <a:r>
              <a:rPr lang="en-GB" b="1" dirty="0"/>
              <a:t>O</a:t>
            </a:r>
            <a:r>
              <a:rPr lang="en-GB" dirty="0"/>
              <a:t>ut order, a queue can be implemented using linked list in any of the given two ways</a:t>
            </a:r>
            <a:endParaRPr lang="en-US" b="1" dirty="0"/>
          </a:p>
        </p:txBody>
      </p:sp>
    </p:spTree>
    <p:extLst>
      <p:ext uri="{BB962C8B-B14F-4D97-AF65-F5344CB8AC3E}">
        <p14:creationId xmlns:p14="http://schemas.microsoft.com/office/powerpoint/2010/main" val="2100712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 - 2</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r>
              <a:rPr lang="en-US" sz="2500" baseline="30000" dirty="0">
                <a:latin typeface="Nunito Sans" panose="00000500000000000000" pitchFamily="2" charset="0"/>
                <a:cs typeface="Calibri" panose="020F0502020204030204" pitchFamily="34" charset="0"/>
              </a:rPr>
              <a:t> + 1</a:t>
            </a:r>
            <a:r>
              <a:rPr lang="en-US" sz="2500" dirty="0">
                <a:latin typeface="Nunito Sans" panose="00000500000000000000" pitchFamily="2" charset="0"/>
                <a:cs typeface="Calibri" panose="020F0502020204030204" pitchFamily="34" charset="0"/>
              </a:rPr>
              <a:t>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cs typeface="Calibri" panose="020F0502020204030204" pitchFamily="34" charset="0"/>
              </a:rPr>
              <a:t>n</a:t>
            </a:r>
            <a:r>
              <a:rPr lang="en-US" sz="2500" baseline="30000" dirty="0" err="1">
                <a:latin typeface="Nunito Sans" panose="00000500000000000000" pitchFamily="2" charset="0"/>
                <a:cs typeface="Calibri" panose="020F0502020204030204" pitchFamily="34" charset="0"/>
              </a:rPr>
              <a:t>n</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 complete graph can have ______ spanning trees</a:t>
            </a:r>
          </a:p>
        </p:txBody>
      </p:sp>
      <p:pic>
        <p:nvPicPr>
          <p:cNvPr id="15" name="Picture 14">
            <a:extLst>
              <a:ext uri="{FF2B5EF4-FFF2-40B4-BE49-F238E27FC236}">
                <a16:creationId xmlns:a16="http://schemas.microsoft.com/office/drawing/2014/main" id="{E605E66B-B80E-43D4-8EC1-DF1A0EDB5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3886142"/>
            <a:ext cx="640540" cy="621324"/>
          </a:xfrm>
          <a:prstGeom prst="rect">
            <a:avLst/>
          </a:prstGeom>
        </p:spPr>
      </p:pic>
    </p:spTree>
    <p:extLst>
      <p:ext uri="{BB962C8B-B14F-4D97-AF65-F5344CB8AC3E}">
        <p14:creationId xmlns:p14="http://schemas.microsoft.com/office/powerpoint/2010/main" val="7020851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Storage structure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Abstract data type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Recursive data type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File structure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Data structure representation in memory is termed as:</a:t>
            </a:r>
          </a:p>
        </p:txBody>
      </p:sp>
    </p:spTree>
    <p:extLst>
      <p:ext uri="{BB962C8B-B14F-4D97-AF65-F5344CB8AC3E}">
        <p14:creationId xmlns:p14="http://schemas.microsoft.com/office/powerpoint/2010/main" val="1636434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Storage structure</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Abstract data type</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Recursive data type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File structure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Data structure representation in memory is termed as:</a:t>
            </a:r>
          </a:p>
        </p:txBody>
      </p:sp>
      <p:pic>
        <p:nvPicPr>
          <p:cNvPr id="15" name="Picture 14">
            <a:extLst>
              <a:ext uri="{FF2B5EF4-FFF2-40B4-BE49-F238E27FC236}">
                <a16:creationId xmlns:a16="http://schemas.microsoft.com/office/drawing/2014/main" id="{9C3F52FE-A97F-4B18-872E-1E2C24C7B0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3814517"/>
            <a:ext cx="640540" cy="621324"/>
          </a:xfrm>
          <a:prstGeom prst="rect">
            <a:avLst/>
          </a:prstGeom>
        </p:spPr>
      </p:pic>
    </p:spTree>
    <p:extLst>
      <p:ext uri="{BB962C8B-B14F-4D97-AF65-F5344CB8AC3E}">
        <p14:creationId xmlns:p14="http://schemas.microsoft.com/office/powerpoint/2010/main" val="165976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front changes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rear changes</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will change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changes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Suppose queue is implemented using a linked list and its front node and rear nodes are tracked by two reference variables. Which of these reference variables will change during an insertion into a NONEMPTY queue?</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4567450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front changes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Only rear changes</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Both will change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Neither changes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Suppose queue is implemented using a linked list and its front node and rear nodes are tracked by two reference variables. Which of these reference variables will change during an insertion into a NONEMPTY queue?</a:t>
            </a:r>
            <a:endParaRPr lang="en-US" sz="2500" baseline="30000" dirty="0">
              <a:latin typeface="Nunito Sans" panose="00000500000000000000" pitchFamily="2" charset="0"/>
            </a:endParaRPr>
          </a:p>
        </p:txBody>
      </p:sp>
      <p:pic>
        <p:nvPicPr>
          <p:cNvPr id="15" name="Picture 14">
            <a:extLst>
              <a:ext uri="{FF2B5EF4-FFF2-40B4-BE49-F238E27FC236}">
                <a16:creationId xmlns:a16="http://schemas.microsoft.com/office/drawing/2014/main" id="{C34188B1-7197-4D98-9D9C-2140BE7A81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3886142"/>
            <a:ext cx="640540" cy="621324"/>
          </a:xfrm>
          <a:prstGeom prst="rect">
            <a:avLst/>
          </a:prstGeom>
        </p:spPr>
      </p:pic>
    </p:spTree>
    <p:extLst>
      <p:ext uri="{BB962C8B-B14F-4D97-AF65-F5344CB8AC3E}">
        <p14:creationId xmlns:p14="http://schemas.microsoft.com/office/powerpoint/2010/main" val="2398828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128</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281</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270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The order of an internal node in a B+ tree index is the maximum number of children it can have. Suppose, a child pointer takes 5 bytes, the search field value takes 15 bytes, and the block size is 5 x 512 bytes. What is the order of the internal node?</a:t>
            </a:r>
          </a:p>
        </p:txBody>
      </p:sp>
    </p:spTree>
    <p:extLst>
      <p:ext uri="{BB962C8B-B14F-4D97-AF65-F5344CB8AC3E}">
        <p14:creationId xmlns:p14="http://schemas.microsoft.com/office/powerpoint/2010/main" val="137234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128</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281</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270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120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The order of an internal node in a B+ tree index is the maximum number of children it can have. Suppose, a child pointer takes 5 bytes, the search field value takes 15 bytes, and the block size is 5 x 512 bytes. What is the order of the internal node?</a:t>
            </a:r>
          </a:p>
        </p:txBody>
      </p:sp>
      <p:pic>
        <p:nvPicPr>
          <p:cNvPr id="15" name="Picture 14">
            <a:extLst>
              <a:ext uri="{FF2B5EF4-FFF2-40B4-BE49-F238E27FC236}">
                <a16:creationId xmlns:a16="http://schemas.microsoft.com/office/drawing/2014/main" id="{53913382-29BE-4A28-9B95-BEADADEF6B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3308574"/>
            <a:ext cx="640540" cy="621324"/>
          </a:xfrm>
          <a:prstGeom prst="rect">
            <a:avLst/>
          </a:prstGeom>
        </p:spPr>
      </p:pic>
      <p:sp>
        <p:nvSpPr>
          <p:cNvPr id="2" name="Rectangle 1"/>
          <p:cNvSpPr/>
          <p:nvPr/>
        </p:nvSpPr>
        <p:spPr>
          <a:xfrm>
            <a:off x="4622586" y="3918150"/>
            <a:ext cx="5455468" cy="369332"/>
          </a:xfrm>
          <a:prstGeom prst="rect">
            <a:avLst/>
          </a:prstGeom>
        </p:spPr>
        <p:txBody>
          <a:bodyPr wrap="none">
            <a:spAutoFit/>
          </a:bodyPr>
          <a:lstStyle/>
          <a:p>
            <a:r>
              <a:rPr lang="en-GB" dirty="0"/>
              <a:t>Solution: Block size = (n – 1) * key size + n * child pointer</a:t>
            </a:r>
            <a:endParaRPr lang="en-US" b="1" dirty="0"/>
          </a:p>
        </p:txBody>
      </p:sp>
    </p:spTree>
    <p:extLst>
      <p:ext uri="{BB962C8B-B14F-4D97-AF65-F5344CB8AC3E}">
        <p14:creationId xmlns:p14="http://schemas.microsoft.com/office/powerpoint/2010/main" val="22875611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union</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assignment</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primitive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An abstract Data Type is defined to be a mathematical model of a user-defined type along with the collection of all ________ operations on that model.</a:t>
            </a:r>
          </a:p>
        </p:txBody>
      </p:sp>
    </p:spTree>
    <p:extLst>
      <p:ext uri="{BB962C8B-B14F-4D97-AF65-F5344CB8AC3E}">
        <p14:creationId xmlns:p14="http://schemas.microsoft.com/office/powerpoint/2010/main" val="27009792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union</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assignment</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primitive</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None of the mentioned options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An abstract Data Type is defined to be a mathematical model of a user-defined type along with the collection of all ________ operations on that model.</a:t>
            </a:r>
          </a:p>
        </p:txBody>
      </p:sp>
      <p:pic>
        <p:nvPicPr>
          <p:cNvPr id="15" name="Picture 14">
            <a:extLst>
              <a:ext uri="{FF2B5EF4-FFF2-40B4-BE49-F238E27FC236}">
                <a16:creationId xmlns:a16="http://schemas.microsoft.com/office/drawing/2014/main" id="{B77D5DF7-B03E-497E-8C1E-60E2581F6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9610" y="4429578"/>
            <a:ext cx="640540" cy="621324"/>
          </a:xfrm>
          <a:prstGeom prst="rect">
            <a:avLst/>
          </a:prstGeom>
        </p:spPr>
      </p:pic>
    </p:spTree>
    <p:extLst>
      <p:ext uri="{BB962C8B-B14F-4D97-AF65-F5344CB8AC3E}">
        <p14:creationId xmlns:p14="http://schemas.microsoft.com/office/powerpoint/2010/main" val="35643965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Vertex </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Root </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Path </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cs typeface="Calibri" panose="020F0502020204030204" pitchFamily="34" charset="0"/>
              </a:rPr>
              <a:t>Edge </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Each node of the graph is represented as a _____________.</a:t>
            </a:r>
          </a:p>
        </p:txBody>
      </p:sp>
    </p:spTree>
    <p:extLst>
      <p:ext uri="{BB962C8B-B14F-4D97-AF65-F5344CB8AC3E}">
        <p14:creationId xmlns:p14="http://schemas.microsoft.com/office/powerpoint/2010/main" val="56371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6846</Words>
  <Application>Microsoft Office PowerPoint</Application>
  <PresentationFormat>Widescreen</PresentationFormat>
  <Paragraphs>1400</Paragraphs>
  <Slides>107</Slides>
  <Notes>107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107</vt:i4>
      </vt:variant>
    </vt:vector>
  </HeadingPairs>
  <TitlesOfParts>
    <vt:vector size="112" baseType="lpstr">
      <vt:lpstr>Nunito Sans</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Nagarajan Raj</cp:lastModifiedBy>
  <cp:revision>200</cp:revision>
  <dcterms:created xsi:type="dcterms:W3CDTF">2006-08-16T00:00:00Z</dcterms:created>
  <dcterms:modified xsi:type="dcterms:W3CDTF">2020-01-10T08:21:40Z</dcterms:modified>
</cp:coreProperties>
</file>