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7"/>
  </p:notesMasterIdLst>
  <p:sldIdLst>
    <p:sldId id="272" r:id="rId2"/>
    <p:sldId id="271" r:id="rId3"/>
    <p:sldId id="258" r:id="rId4"/>
    <p:sldId id="345" r:id="rId5"/>
    <p:sldId id="344"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289" r:id="rId36"/>
  </p:sldIdLst>
  <p:sldSz cx="12192000" cy="6858000"/>
  <p:notesSz cx="6858000" cy="9144000"/>
  <p:embeddedFontLst>
    <p:embeddedFont>
      <p:font typeface="Nunito Sans" panose="00000500000000000000" pitchFamily="2" charset="0"/>
      <p:regular r:id="rId38"/>
      <p:bold r:id="rId39"/>
      <p:italic r:id="rId40"/>
      <p:boldItalic r:id="rId41"/>
    </p:embeddedFont>
    <p:embeddedFont>
      <p:font typeface="Nunito Sans SemiBold" panose="00000700000000000000" pitchFamily="2" charset="0"/>
      <p:bold r:id="rId42"/>
      <p:boldItalic r:id="rId43"/>
    </p:embeddedFont>
    <p:embeddedFont>
      <p:font typeface="Calibri" panose="020F050202020403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4405" autoAdjust="0"/>
  </p:normalViewPr>
  <p:slideViewPr>
    <p:cSldViewPr>
      <p:cViewPr varScale="1">
        <p:scale>
          <a:sx n="37" d="100"/>
          <a:sy n="37" d="100"/>
        </p:scale>
        <p:origin x="1070" y="34"/>
      </p:cViewPr>
      <p:guideLst>
        <p:guide orient="horz" pos="2160"/>
        <p:guide pos="3840"/>
      </p:guideLst>
    </p:cSldViewPr>
  </p:slideViewPr>
  <p:outlineViewPr>
    <p:cViewPr>
      <p:scale>
        <a:sx n="33" d="100"/>
        <a:sy n="33" d="100"/>
      </p:scale>
      <p:origin x="0" y="-566"/>
    </p:cViewPr>
  </p:outlin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1st statement, we know that two pieces are of same length. From this we cannot conclude.</a:t>
            </a:r>
            <a:r>
              <a:rPr lang="en-US" dirty="0" smtClean="0"/>
              <a:t/>
            </a:r>
            <a:br>
              <a:rPr lang="en-US" dirty="0" smtClean="0"/>
            </a:br>
            <a:r>
              <a:rPr lang="en-US" sz="1200" b="0" i="0" kern="1200" dirty="0" smtClean="0">
                <a:solidFill>
                  <a:schemeClr val="tx1"/>
                </a:solidFill>
                <a:effectLst/>
                <a:latin typeface="+mn-lt"/>
                <a:ea typeface="+mn-ea"/>
                <a:cs typeface="+mn-cs"/>
              </a:rPr>
              <a:t>From second statement alone, we know one piece is 1 m 20 cm long. So, other two pieces put together must be 80 cm long. Hence, it is obvious that statement 2 alone gives us the length of the longest piece.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725558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635036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From 1, A+B+C = 16000 (Not sufficient).</a:t>
            </a:r>
            <a:r>
              <a:rPr lang="en-US" dirty="0" smtClean="0"/>
              <a:t/>
            </a:r>
            <a:br>
              <a:rPr lang="en-US" dirty="0" smtClean="0"/>
            </a:br>
            <a:r>
              <a:rPr lang="en-US" sz="1200" b="0" i="0" kern="1200" dirty="0" smtClean="0">
                <a:solidFill>
                  <a:schemeClr val="tx1"/>
                </a:solidFill>
                <a:effectLst/>
                <a:latin typeface="+mn-lt"/>
                <a:ea typeface="+mn-ea"/>
                <a:cs typeface="+mn-cs"/>
              </a:rPr>
              <a:t>From 2, A = 1000 + B; A = 1200 + C (Not sufficient). We must combine both the statements.</a:t>
            </a:r>
            <a:r>
              <a:rPr lang="en-US" dirty="0" smtClean="0"/>
              <a:t/>
            </a:r>
            <a:br>
              <a:rPr lang="en-US" dirty="0" smtClean="0"/>
            </a:br>
            <a:r>
              <a:rPr lang="en-US" sz="1200" b="0" i="0" kern="1200" dirty="0" smtClean="0">
                <a:solidFill>
                  <a:schemeClr val="tx1"/>
                </a:solidFill>
                <a:effectLst/>
                <a:latin typeface="+mn-lt"/>
                <a:ea typeface="+mn-ea"/>
                <a:cs typeface="+mn-cs"/>
              </a:rPr>
              <a:t>On solving these equations, we will get the solution. So, the data in both the statements together are sufficient to answer the question.</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013713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242803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E</a:t>
            </a:r>
          </a:p>
          <a:p>
            <a:pPr latinLnBrk="1"/>
            <a:r>
              <a:rPr lang="en-US" sz="1200" b="0" i="0" kern="1200" dirty="0" smtClean="0">
                <a:solidFill>
                  <a:schemeClr val="tx1"/>
                </a:solidFill>
                <a:effectLst/>
                <a:latin typeface="+mn-lt"/>
                <a:ea typeface="+mn-ea"/>
                <a:cs typeface="+mn-cs"/>
              </a:rPr>
              <a:t>Only the ceiling and floor measurement is given. We can’t estimate the wall papers required to cover the walls since the 3rd dimension(height) is not given. Hence, the question cannot be answered using both the statements.</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20649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926631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E</a:t>
            </a:r>
          </a:p>
          <a:p>
            <a:r>
              <a:rPr lang="en-US" sz="1200" b="0" i="0" kern="1200" dirty="0" smtClean="0">
                <a:solidFill>
                  <a:schemeClr val="tx1"/>
                </a:solidFill>
                <a:effectLst/>
                <a:latin typeface="+mn-lt"/>
                <a:ea typeface="+mn-ea"/>
                <a:cs typeface="+mn-cs"/>
              </a:rPr>
              <a:t>From the two statements given, we don't know whether </a:t>
            </a:r>
            <a:r>
              <a:rPr lang="en-US" sz="1200" b="0" i="0" kern="1200" dirty="0" err="1" smtClean="0">
                <a:solidFill>
                  <a:schemeClr val="tx1"/>
                </a:solidFill>
                <a:effectLst/>
                <a:latin typeface="+mn-lt"/>
                <a:ea typeface="+mn-ea"/>
                <a:cs typeface="+mn-cs"/>
              </a:rPr>
              <a:t>Sona</a:t>
            </a:r>
            <a:r>
              <a:rPr lang="en-US" sz="1200" b="0" i="0" kern="1200" dirty="0" smtClean="0">
                <a:solidFill>
                  <a:schemeClr val="tx1"/>
                </a:solidFill>
                <a:effectLst/>
                <a:latin typeface="+mn-lt"/>
                <a:ea typeface="+mn-ea"/>
                <a:cs typeface="+mn-cs"/>
              </a:rPr>
              <a:t> is a student or a stranger to ensure she is eligible for pass. So, the question cannot be answered using both the statements.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39686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417196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E</a:t>
            </a:r>
          </a:p>
          <a:p>
            <a:r>
              <a:rPr lang="en-US" sz="1200" b="0" i="0" kern="1200" dirty="0" smtClean="0">
                <a:solidFill>
                  <a:schemeClr val="tx1"/>
                </a:solidFill>
                <a:effectLst/>
                <a:latin typeface="+mn-lt"/>
                <a:ea typeface="+mn-ea"/>
                <a:cs typeface="+mn-cs"/>
              </a:rPr>
              <a:t>From 1st, we do not know the number of sharpeners in a box.</a:t>
            </a:r>
            <a:r>
              <a:rPr lang="en-US" dirty="0" smtClean="0"/>
              <a:t/>
            </a:r>
            <a:br>
              <a:rPr lang="en-US" dirty="0" smtClean="0"/>
            </a:br>
            <a:r>
              <a:rPr lang="en-US" sz="1200" b="0" i="0" kern="1200" dirty="0" smtClean="0">
                <a:solidFill>
                  <a:schemeClr val="tx1"/>
                </a:solidFill>
                <a:effectLst/>
                <a:latin typeface="+mn-lt"/>
                <a:ea typeface="+mn-ea"/>
                <a:cs typeface="+mn-cs"/>
              </a:rPr>
              <a:t>From 2nd, this tells us the no. of sharpeners lent to Mohan by Rihanna, not the number that </a:t>
            </a:r>
            <a:r>
              <a:rPr lang="en-US" sz="1200" b="0" i="0" kern="1200" dirty="0" err="1" smtClean="0">
                <a:solidFill>
                  <a:schemeClr val="tx1"/>
                </a:solidFill>
                <a:effectLst/>
                <a:latin typeface="+mn-lt"/>
                <a:ea typeface="+mn-ea"/>
                <a:cs typeface="+mn-cs"/>
              </a:rPr>
              <a:t>Rihana</a:t>
            </a:r>
            <a:r>
              <a:rPr lang="en-US" sz="1200" b="0" i="0" kern="1200" dirty="0" smtClean="0">
                <a:solidFill>
                  <a:schemeClr val="tx1"/>
                </a:solidFill>
                <a:effectLst/>
                <a:latin typeface="+mn-lt"/>
                <a:ea typeface="+mn-ea"/>
                <a:cs typeface="+mn-cs"/>
              </a:rPr>
              <a:t> actually has.</a:t>
            </a:r>
            <a:r>
              <a:rPr lang="en-US" dirty="0" smtClean="0"/>
              <a:t/>
            </a:r>
            <a:br>
              <a:rPr lang="en-US" dirty="0" smtClean="0"/>
            </a:br>
            <a:r>
              <a:rPr lang="en-US" sz="1200" b="0" i="0" kern="1200" dirty="0" smtClean="0">
                <a:solidFill>
                  <a:schemeClr val="tx1"/>
                </a:solidFill>
                <a:effectLst/>
                <a:latin typeface="+mn-lt"/>
                <a:ea typeface="+mn-ea"/>
                <a:cs typeface="+mn-cs"/>
              </a:rPr>
              <a:t>Combining both will also not help to determine the number of sharpeners that </a:t>
            </a:r>
            <a:r>
              <a:rPr lang="en-US" sz="1200" b="0" i="0" kern="1200" dirty="0" err="1" smtClean="0">
                <a:solidFill>
                  <a:schemeClr val="tx1"/>
                </a:solidFill>
                <a:effectLst/>
                <a:latin typeface="+mn-lt"/>
                <a:ea typeface="+mn-ea"/>
                <a:cs typeface="+mn-cs"/>
              </a:rPr>
              <a:t>Rihana</a:t>
            </a:r>
            <a:r>
              <a:rPr lang="en-US" sz="1200" b="0" i="0" kern="1200" dirty="0" smtClean="0">
                <a:solidFill>
                  <a:schemeClr val="tx1"/>
                </a:solidFill>
                <a:effectLst/>
                <a:latin typeface="+mn-lt"/>
                <a:ea typeface="+mn-ea"/>
                <a:cs typeface="+mn-cs"/>
              </a:rPr>
              <a:t> has.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1795630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19326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From 1st, gives us the possibility that rest two have equals weights that is 35 each.</a:t>
            </a:r>
            <a:r>
              <a:rPr lang="en-US" dirty="0" smtClean="0"/>
              <a:t/>
            </a:r>
            <a:br>
              <a:rPr lang="en-US" dirty="0" smtClean="0"/>
            </a:br>
            <a:r>
              <a:rPr lang="en-US" sz="1200" b="0" i="0" kern="1200" dirty="0" smtClean="0">
                <a:solidFill>
                  <a:schemeClr val="tx1"/>
                </a:solidFill>
                <a:effectLst/>
                <a:latin typeface="+mn-lt"/>
                <a:ea typeface="+mn-ea"/>
                <a:cs typeface="+mn-cs"/>
              </a:rPr>
              <a:t>From 2nd, one of the package weighs 50 kg, so the combined weight of other two must be 40 kg. So, the third packet is the heaviest one.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674635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617334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E</a:t>
            </a:r>
          </a:p>
          <a:p>
            <a:r>
              <a:rPr lang="en-US" sz="1200" b="0" i="0" kern="1200" dirty="0" smtClean="0">
                <a:solidFill>
                  <a:schemeClr val="tx1"/>
                </a:solidFill>
                <a:effectLst/>
                <a:latin typeface="+mn-lt"/>
                <a:ea typeface="+mn-ea"/>
                <a:cs typeface="+mn-cs"/>
              </a:rPr>
              <a:t>Taking 1 into consideration, Food can be ha </a:t>
            </a:r>
            <a:r>
              <a:rPr lang="en-US" sz="1200" b="0" i="0" kern="1200" dirty="0" err="1" smtClean="0">
                <a:solidFill>
                  <a:schemeClr val="tx1"/>
                </a:solidFill>
                <a:effectLst/>
                <a:latin typeface="+mn-lt"/>
                <a:ea typeface="+mn-ea"/>
                <a:cs typeface="+mn-cs"/>
              </a:rPr>
              <a:t>na</a:t>
            </a:r>
            <a:r>
              <a:rPr lang="en-US" sz="1200" b="0" i="0" kern="1200" dirty="0" smtClean="0">
                <a:solidFill>
                  <a:schemeClr val="tx1"/>
                </a:solidFill>
                <a:effectLst/>
                <a:latin typeface="+mn-lt"/>
                <a:ea typeface="+mn-ea"/>
                <a:cs typeface="+mn-cs"/>
              </a:rPr>
              <a:t> pa or ta</a:t>
            </a:r>
            <a:r>
              <a:rPr lang="en-US" dirty="0" smtClean="0"/>
              <a:t/>
            </a:r>
            <a:br>
              <a:rPr lang="en-US" dirty="0" smtClean="0"/>
            </a:br>
            <a:r>
              <a:rPr lang="en-US" sz="1200" b="0" i="0" kern="1200" dirty="0" smtClean="0">
                <a:solidFill>
                  <a:schemeClr val="tx1"/>
                </a:solidFill>
                <a:effectLst/>
                <a:latin typeface="+mn-lt"/>
                <a:ea typeface="+mn-ea"/>
                <a:cs typeface="+mn-cs"/>
              </a:rPr>
              <a:t>In the second statement food can mean ha, </a:t>
            </a:r>
            <a:r>
              <a:rPr lang="en-US" sz="1200" b="0" i="0" kern="1200" dirty="0" err="1" smtClean="0">
                <a:solidFill>
                  <a:schemeClr val="tx1"/>
                </a:solidFill>
                <a:effectLst/>
                <a:latin typeface="+mn-lt"/>
                <a:ea typeface="+mn-ea"/>
                <a:cs typeface="+mn-cs"/>
              </a:rPr>
              <a:t>na</a:t>
            </a:r>
            <a:r>
              <a:rPr lang="en-US" sz="1200" b="0" i="0" kern="1200" dirty="0" smtClean="0">
                <a:solidFill>
                  <a:schemeClr val="tx1"/>
                </a:solidFill>
                <a:effectLst/>
                <a:latin typeface="+mn-lt"/>
                <a:ea typeface="+mn-ea"/>
                <a:cs typeface="+mn-cs"/>
              </a:rPr>
              <a:t>, ja or pa</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When we combine both the statements, the words "eat" "healthy" "food" are common. We cannot determine the code of food.</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675083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1611831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E</a:t>
            </a:r>
          </a:p>
          <a:p>
            <a:r>
              <a:rPr lang="en-US" sz="1200" b="0" i="0" kern="1200" dirty="0" smtClean="0">
                <a:solidFill>
                  <a:schemeClr val="tx1"/>
                </a:solidFill>
                <a:effectLst/>
                <a:latin typeface="+mn-lt"/>
                <a:ea typeface="+mn-ea"/>
                <a:cs typeface="+mn-cs"/>
              </a:rPr>
              <a:t>With the first statement, we only know the number of boys passed.</a:t>
            </a:r>
            <a:r>
              <a:rPr lang="en-US" dirty="0" smtClean="0"/>
              <a:t/>
            </a:r>
            <a:br>
              <a:rPr lang="en-US" dirty="0" smtClean="0"/>
            </a:br>
            <a:r>
              <a:rPr lang="en-US" sz="1200" b="0" i="0" kern="1200" dirty="0" smtClean="0">
                <a:solidFill>
                  <a:schemeClr val="tx1"/>
                </a:solidFill>
                <a:effectLst/>
                <a:latin typeface="+mn-lt"/>
                <a:ea typeface="+mn-ea"/>
                <a:cs typeface="+mn-cs"/>
              </a:rPr>
              <a:t>In second data related to failed student is given. We still do not know about the total number of students appeared for the examination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230217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3193615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E</a:t>
            </a:r>
          </a:p>
          <a:p>
            <a:r>
              <a:rPr lang="en-US" sz="1200" b="0" i="0" kern="1200" dirty="0" smtClean="0">
                <a:solidFill>
                  <a:schemeClr val="tx1"/>
                </a:solidFill>
                <a:effectLst/>
                <a:latin typeface="+mn-lt"/>
                <a:ea typeface="+mn-ea"/>
                <a:cs typeface="+mn-cs"/>
              </a:rPr>
              <a:t>The first statement talks about A and C, but not about B.</a:t>
            </a:r>
            <a:r>
              <a:rPr lang="en-US" dirty="0" smtClean="0"/>
              <a:t/>
            </a:r>
            <a:br>
              <a:rPr lang="en-US" dirty="0" smtClean="0"/>
            </a:br>
            <a:r>
              <a:rPr lang="en-US" sz="1200" b="0" i="0" kern="1200" dirty="0" smtClean="0">
                <a:solidFill>
                  <a:schemeClr val="tx1"/>
                </a:solidFill>
                <a:effectLst/>
                <a:latin typeface="+mn-lt"/>
                <a:ea typeface="+mn-ea"/>
                <a:cs typeface="+mn-cs"/>
              </a:rPr>
              <a:t>The second statement talks about C and B not about A.</a:t>
            </a:r>
            <a:r>
              <a:rPr lang="en-US" dirty="0" smtClean="0"/>
              <a:t/>
            </a:r>
            <a:br>
              <a:rPr lang="en-US" dirty="0" smtClean="0"/>
            </a:br>
            <a:r>
              <a:rPr lang="en-US" sz="1200" b="0" i="0" kern="1200" dirty="0" smtClean="0">
                <a:solidFill>
                  <a:schemeClr val="tx1"/>
                </a:solidFill>
                <a:effectLst/>
                <a:latin typeface="+mn-lt"/>
                <a:ea typeface="+mn-ea"/>
                <a:cs typeface="+mn-cs"/>
              </a:rPr>
              <a:t>Combining both it is not clear whether three A, C , B are in a straight line.</a:t>
            </a:r>
            <a:r>
              <a:rPr lang="en-US" dirty="0" smtClean="0"/>
              <a:t/>
            </a:r>
            <a:br>
              <a:rPr lang="en-US" dirty="0" smtClean="0"/>
            </a:br>
            <a:r>
              <a:rPr lang="en-US" sz="1200" b="0" i="0" kern="1200" dirty="0" smtClean="0">
                <a:solidFill>
                  <a:schemeClr val="tx1"/>
                </a:solidFill>
                <a:effectLst/>
                <a:latin typeface="+mn-lt"/>
                <a:ea typeface="+mn-ea"/>
                <a:cs typeface="+mn-cs"/>
              </a:rPr>
              <a:t>Even if they are in line, it is not clear whether lies in between A and B or it is on other side of C.</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560196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1038958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1st statement is not relevant.</a:t>
            </a:r>
            <a:r>
              <a:rPr lang="en-US" dirty="0" smtClean="0"/>
              <a:t/>
            </a:r>
            <a:br>
              <a:rPr lang="en-US" dirty="0" smtClean="0"/>
            </a:br>
            <a:r>
              <a:rPr lang="en-US" sz="1200" b="0" i="0" kern="1200" dirty="0" smtClean="0">
                <a:solidFill>
                  <a:schemeClr val="tx1"/>
                </a:solidFill>
                <a:effectLst/>
                <a:latin typeface="+mn-lt"/>
                <a:ea typeface="+mn-ea"/>
                <a:cs typeface="+mn-cs"/>
              </a:rPr>
              <a:t>From 2nd, we know that ostriches do not fly. Knowing ostrich is a bird which does not fly we can say that birds doesn’t fly.</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179565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85989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E</a:t>
            </a:r>
          </a:p>
          <a:p>
            <a:r>
              <a:rPr lang="en-US" sz="1200" b="0" i="0" kern="1200" dirty="0" smtClean="0">
                <a:solidFill>
                  <a:schemeClr val="tx1"/>
                </a:solidFill>
                <a:effectLst/>
                <a:latin typeface="+mn-lt"/>
                <a:ea typeface="+mn-ea"/>
                <a:cs typeface="+mn-cs"/>
              </a:rPr>
              <a:t>From 1, T + M = J</a:t>
            </a:r>
            <a:r>
              <a:rPr lang="en-US" dirty="0" smtClean="0"/>
              <a:t/>
            </a:r>
            <a:br>
              <a:rPr lang="en-US" dirty="0" smtClean="0"/>
            </a:br>
            <a:r>
              <a:rPr lang="en-US" sz="1200" b="0" i="0" kern="1200" dirty="0" smtClean="0">
                <a:solidFill>
                  <a:schemeClr val="tx1"/>
                </a:solidFill>
                <a:effectLst/>
                <a:latin typeface="+mn-lt"/>
                <a:ea typeface="+mn-ea"/>
                <a:cs typeface="+mn-cs"/>
              </a:rPr>
              <a:t>From 2, J + M = 2T</a:t>
            </a:r>
            <a:r>
              <a:rPr lang="en-US" dirty="0" smtClean="0"/>
              <a:t/>
            </a:r>
            <a:br>
              <a:rPr lang="en-US" dirty="0" smtClean="0"/>
            </a:br>
            <a:r>
              <a:rPr lang="en-US" sz="1200" b="0" i="0" kern="1200" dirty="0" smtClean="0">
                <a:solidFill>
                  <a:schemeClr val="tx1"/>
                </a:solidFill>
                <a:effectLst/>
                <a:latin typeface="+mn-lt"/>
                <a:ea typeface="+mn-ea"/>
                <a:cs typeface="+mn-cs"/>
              </a:rPr>
              <a:t>Given Jinny’s weight is 200 pounds, which nowhere mentioned in the conditions given. Data is insufficient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126231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907271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1)Sum of X and Y is 2</a:t>
            </a:r>
            <a:r>
              <a:rPr lang="en-US" dirty="0" smtClean="0"/>
              <a:t/>
            </a:r>
            <a:br>
              <a:rPr lang="en-US" dirty="0" smtClean="0"/>
            </a:br>
            <a:r>
              <a:rPr lang="en-US" sz="1200" b="0" i="0" kern="1200" dirty="0" smtClean="0">
                <a:solidFill>
                  <a:schemeClr val="tx1"/>
                </a:solidFill>
                <a:effectLst/>
                <a:latin typeface="+mn-lt"/>
                <a:ea typeface="+mn-ea"/>
                <a:cs typeface="+mn-cs"/>
              </a:rPr>
              <a:t>2) Y is negative.</a:t>
            </a:r>
            <a:r>
              <a:rPr lang="en-US" dirty="0" smtClean="0"/>
              <a:t/>
            </a:r>
            <a:br>
              <a:rPr lang="en-US" dirty="0" smtClean="0"/>
            </a:br>
            <a:r>
              <a:rPr lang="en-US" sz="1200" b="0" i="0" kern="1200" dirty="0" smtClean="0">
                <a:solidFill>
                  <a:schemeClr val="tx1"/>
                </a:solidFill>
                <a:effectLst/>
                <a:latin typeface="+mn-lt"/>
                <a:ea typeface="+mn-ea"/>
                <a:cs typeface="+mn-cs"/>
              </a:rPr>
              <a:t>So combining the only value of X = 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3646494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2647758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From 1st statement alone, the possible set of integers are :  "0,1,2,3,4" , "-2, -1, 0, 1, 2" , "-1, 0, 1, 2, 3" etc.</a:t>
            </a:r>
            <a:r>
              <a:rPr lang="en-US" dirty="0" smtClean="0"/>
              <a:t/>
            </a:r>
            <a:br>
              <a:rPr lang="en-US" dirty="0" smtClean="0"/>
            </a:br>
            <a:r>
              <a:rPr lang="en-US" sz="1200" b="0" i="0" kern="1200" dirty="0" smtClean="0">
                <a:solidFill>
                  <a:schemeClr val="tx1"/>
                </a:solidFill>
                <a:effectLst/>
                <a:latin typeface="+mn-lt"/>
                <a:ea typeface="+mn-ea"/>
                <a:cs typeface="+mn-cs"/>
              </a:rPr>
              <a:t>From 2nd statement, we can infer that the only possibility is "-2, -1, 0, 1, 2"  as the AM is zero. So, the data in statement 2 alone is sufficient to answer the question.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2536364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25117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1175675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E</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first statement talks about city X and Y, but not about city Z.</a:t>
            </a:r>
            <a:r>
              <a:rPr lang="en-US" dirty="0" smtClean="0"/>
              <a:t/>
            </a:r>
            <a:br>
              <a:rPr lang="en-US" dirty="0" smtClean="0"/>
            </a:br>
            <a:r>
              <a:rPr lang="en-US" sz="1200" b="0" i="0" kern="1200" dirty="0" smtClean="0">
                <a:solidFill>
                  <a:schemeClr val="tx1"/>
                </a:solidFill>
                <a:effectLst/>
                <a:latin typeface="+mn-lt"/>
                <a:ea typeface="+mn-ea"/>
                <a:cs typeface="+mn-cs"/>
              </a:rPr>
              <a:t>The second statement talks about Y and Z, not about City X.</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Combining both, it is not clear whether these 3 cities X,Y&amp;Z are in a straight line.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Even if they are in line, it is not clear whether Z lies in between X and Y, or it is on other side of Y. </a:t>
            </a:r>
          </a:p>
          <a:p>
            <a:r>
              <a:rPr lang="en-US" sz="1200" b="0" i="0" kern="1200" dirty="0" smtClean="0">
                <a:solidFill>
                  <a:schemeClr val="tx1"/>
                </a:solidFill>
                <a:effectLst/>
                <a:latin typeface="+mn-lt"/>
                <a:ea typeface="+mn-ea"/>
                <a:cs typeface="+mn-cs"/>
              </a:rPr>
              <a:t>So, the distance cannot be determined.</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228573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4082989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Statement 1, tells us the relationship among S, P and R.</a:t>
            </a:r>
            <a:r>
              <a:rPr lang="en-US" dirty="0" smtClean="0"/>
              <a:t/>
            </a:r>
            <a:br>
              <a:rPr lang="en-US" dirty="0" smtClean="0"/>
            </a:br>
            <a:r>
              <a:rPr lang="en-US" sz="1200" b="0" i="0" kern="1200" dirty="0" smtClean="0">
                <a:solidFill>
                  <a:schemeClr val="tx1"/>
                </a:solidFill>
                <a:effectLst/>
                <a:latin typeface="+mn-lt"/>
                <a:ea typeface="+mn-ea"/>
                <a:cs typeface="+mn-cs"/>
              </a:rPr>
              <a:t>Statement 2, tells us about the relationship among S, Q and T.</a:t>
            </a:r>
            <a:r>
              <a:rPr lang="en-US" dirty="0" smtClean="0"/>
              <a:t/>
            </a:r>
            <a:br>
              <a:rPr lang="en-US" dirty="0" smtClean="0"/>
            </a:br>
            <a:r>
              <a:rPr lang="en-US" sz="1200" b="0" i="0" kern="1200" dirty="0" smtClean="0">
                <a:solidFill>
                  <a:schemeClr val="tx1"/>
                </a:solidFill>
                <a:effectLst/>
                <a:latin typeface="+mn-lt"/>
                <a:ea typeface="+mn-ea"/>
                <a:cs typeface="+mn-cs"/>
              </a:rPr>
              <a:t>Combining both the sentences, we know that the tallest person is T.</a:t>
            </a:r>
            <a:r>
              <a:rPr lang="en-US" dirty="0" smtClean="0"/>
              <a:t/>
            </a:r>
            <a:br>
              <a:rPr lang="en-US" dirty="0" smtClean="0"/>
            </a:br>
            <a:r>
              <a:rPr lang="en-US" sz="1200" b="0" i="0" kern="1200" dirty="0" smtClean="0">
                <a:solidFill>
                  <a:schemeClr val="tx1"/>
                </a:solidFill>
                <a:effectLst/>
                <a:latin typeface="+mn-lt"/>
                <a:ea typeface="+mn-ea"/>
                <a:cs typeface="+mn-cs"/>
              </a:rPr>
              <a:t>So, the data in both the statements together are sufficient to answer the question.</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400653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90226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1970756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In an election, three candidates </a:t>
            </a:r>
            <a:r>
              <a:rPr lang="en-US" sz="2500" dirty="0" err="1">
                <a:latin typeface="Nunito Sans" panose="00000500000000000000" pitchFamily="2" charset="0"/>
              </a:rPr>
              <a:t>Anu</a:t>
            </a:r>
            <a:r>
              <a:rPr lang="en-US" sz="2500" dirty="0">
                <a:latin typeface="Nunito Sans" panose="00000500000000000000" pitchFamily="2" charset="0"/>
              </a:rPr>
              <a:t>, </a:t>
            </a:r>
            <a:r>
              <a:rPr lang="en-US" sz="2500" dirty="0" err="1">
                <a:latin typeface="Nunito Sans" panose="00000500000000000000" pitchFamily="2" charset="0"/>
              </a:rPr>
              <a:t>Babu</a:t>
            </a:r>
            <a:r>
              <a:rPr lang="en-US" sz="2500" dirty="0">
                <a:latin typeface="Nunito Sans" panose="00000500000000000000" pitchFamily="2" charset="0"/>
              </a:rPr>
              <a:t>, and </a:t>
            </a:r>
            <a:r>
              <a:rPr lang="en-US" sz="2500" dirty="0" err="1">
                <a:latin typeface="Nunito Sans" panose="00000500000000000000" pitchFamily="2" charset="0"/>
              </a:rPr>
              <a:t>Chandu</a:t>
            </a:r>
            <a:r>
              <a:rPr lang="en-US" sz="2500" dirty="0">
                <a:latin typeface="Nunito Sans" panose="00000500000000000000" pitchFamily="2" charset="0"/>
              </a:rPr>
              <a:t> were contesting. How many votes did each one receive?</a:t>
            </a:r>
          </a:p>
          <a:p>
            <a:pPr algn="just"/>
            <a:r>
              <a:rPr lang="en-US" sz="2500" dirty="0">
                <a:latin typeface="Nunito Sans" panose="00000500000000000000" pitchFamily="2" charset="0"/>
              </a:rPr>
              <a:t>1) Total votes cast were 16,000.</a:t>
            </a:r>
          </a:p>
          <a:p>
            <a:pPr algn="just"/>
            <a:r>
              <a:rPr lang="en-US" sz="2500" dirty="0">
                <a:latin typeface="Nunito Sans" panose="00000500000000000000" pitchFamily="2" charset="0"/>
              </a:rPr>
              <a:t>2) </a:t>
            </a:r>
            <a:r>
              <a:rPr lang="en-US" sz="2500" dirty="0" err="1">
                <a:latin typeface="Nunito Sans" panose="00000500000000000000" pitchFamily="2" charset="0"/>
              </a:rPr>
              <a:t>Anu</a:t>
            </a:r>
            <a:r>
              <a:rPr lang="en-US" sz="2500" dirty="0">
                <a:latin typeface="Nunito Sans" panose="00000500000000000000" pitchFamily="2" charset="0"/>
              </a:rPr>
              <a:t> received 1000 votes more than </a:t>
            </a:r>
            <a:r>
              <a:rPr lang="en-US" sz="2500" dirty="0" err="1">
                <a:latin typeface="Nunito Sans" panose="00000500000000000000" pitchFamily="2" charset="0"/>
              </a:rPr>
              <a:t>Babu</a:t>
            </a:r>
            <a:r>
              <a:rPr lang="en-US" sz="2500" dirty="0">
                <a:latin typeface="Nunito Sans" panose="00000500000000000000" pitchFamily="2" charset="0"/>
              </a:rPr>
              <a:t> and 1200 more votes than </a:t>
            </a:r>
            <a:r>
              <a:rPr lang="en-US" sz="2500" dirty="0" err="1">
                <a:latin typeface="Nunito Sans" panose="00000500000000000000" pitchFamily="2" charset="0"/>
              </a:rPr>
              <a:t>Chandu</a:t>
            </a:r>
            <a:r>
              <a:rPr lang="en-US" sz="2500" dirty="0">
                <a:latin typeface="Nunito Sans" panose="00000500000000000000" pitchFamily="2" charset="0"/>
              </a:rPr>
              <a:t>.</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971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724554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How many rolls of wallpaper are </a:t>
            </a:r>
            <a:r>
              <a:rPr lang="en-US" sz="2500" dirty="0" err="1">
                <a:latin typeface="Nunito Sans" panose="00000500000000000000" pitchFamily="2" charset="0"/>
              </a:rPr>
              <a:t>neccessary</a:t>
            </a:r>
            <a:r>
              <a:rPr lang="en-US" sz="2500" dirty="0">
                <a:latin typeface="Nunito Sans" panose="00000500000000000000" pitchFamily="2" charset="0"/>
              </a:rPr>
              <a:t> to cover the walls of a kitchen whose floor and ceiling are rectangles, 15 feet wide and 12 feet long?</a:t>
            </a:r>
          </a:p>
          <a:p>
            <a:pPr algn="just"/>
            <a:r>
              <a:rPr lang="en-US" sz="2500" dirty="0">
                <a:latin typeface="Nunito Sans" panose="00000500000000000000" pitchFamily="2" charset="0"/>
              </a:rPr>
              <a:t>1) There are 3 windows in the walls.</a:t>
            </a:r>
          </a:p>
          <a:p>
            <a:pPr algn="just"/>
            <a:r>
              <a:rPr lang="en-US" sz="2500" dirty="0">
                <a:latin typeface="Nunito Sans" panose="00000500000000000000" pitchFamily="2" charset="0"/>
              </a:rPr>
              <a:t>2) A roll of paper covers 20 </a:t>
            </a:r>
            <a:r>
              <a:rPr lang="en-US" sz="2500" dirty="0" err="1">
                <a:latin typeface="Nunito Sans" panose="00000500000000000000" pitchFamily="2" charset="0"/>
              </a:rPr>
              <a:t>sq</a:t>
            </a:r>
            <a:r>
              <a:rPr lang="en-US" sz="2500" dirty="0">
                <a:latin typeface="Nunito Sans" panose="00000500000000000000" pitchFamily="2" charset="0"/>
              </a:rPr>
              <a:t> feet.</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19552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2859050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Is </a:t>
            </a:r>
            <a:r>
              <a:rPr lang="en-US" sz="2500" dirty="0" err="1">
                <a:latin typeface="Nunito Sans" panose="00000500000000000000" pitchFamily="2" charset="0"/>
              </a:rPr>
              <a:t>Sona</a:t>
            </a:r>
            <a:r>
              <a:rPr lang="en-US" sz="2500" dirty="0">
                <a:latin typeface="Nunito Sans" panose="00000500000000000000" pitchFamily="2" charset="0"/>
              </a:rPr>
              <a:t> eligible for an entry pass to the college premises?</a:t>
            </a:r>
          </a:p>
          <a:p>
            <a:pPr algn="just"/>
            <a:r>
              <a:rPr lang="en-US" sz="2500" dirty="0">
                <a:latin typeface="Nunito Sans" panose="00000500000000000000" pitchFamily="2" charset="0"/>
              </a:rPr>
              <a:t>1) All students are eligible to get a pass.</a:t>
            </a:r>
          </a:p>
          <a:p>
            <a:pPr algn="just"/>
            <a:r>
              <a:rPr lang="en-US" sz="2500" dirty="0">
                <a:latin typeface="Nunito Sans" panose="00000500000000000000" pitchFamily="2" charset="0"/>
              </a:rPr>
              <a:t>2) The college does not allow strangers to enter the college.</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07144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1175091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How many </a:t>
            </a:r>
            <a:r>
              <a:rPr lang="en-US" sz="2500" dirty="0" err="1">
                <a:latin typeface="Nunito Sans" panose="00000500000000000000" pitchFamily="2" charset="0"/>
              </a:rPr>
              <a:t>sharpners</a:t>
            </a:r>
            <a:r>
              <a:rPr lang="en-US" sz="2500" dirty="0">
                <a:latin typeface="Nunito Sans" panose="00000500000000000000" pitchFamily="2" charset="0"/>
              </a:rPr>
              <a:t> does </a:t>
            </a:r>
            <a:r>
              <a:rPr lang="en-US" sz="2500" dirty="0" err="1">
                <a:latin typeface="Nunito Sans" panose="00000500000000000000" pitchFamily="2" charset="0"/>
              </a:rPr>
              <a:t>Rihana</a:t>
            </a:r>
            <a:r>
              <a:rPr lang="en-US" sz="2500" dirty="0">
                <a:latin typeface="Nunito Sans" panose="00000500000000000000" pitchFamily="2" charset="0"/>
              </a:rPr>
              <a:t> have?</a:t>
            </a:r>
          </a:p>
          <a:p>
            <a:pPr algn="just"/>
            <a:r>
              <a:rPr lang="en-US" sz="2500" dirty="0">
                <a:latin typeface="Nunito Sans" panose="00000500000000000000" pitchFamily="2" charset="0"/>
              </a:rPr>
              <a:t>1) </a:t>
            </a:r>
            <a:r>
              <a:rPr lang="en-US" sz="2500" dirty="0" err="1">
                <a:latin typeface="Nunito Sans" panose="00000500000000000000" pitchFamily="2" charset="0"/>
              </a:rPr>
              <a:t>Rihana</a:t>
            </a:r>
            <a:r>
              <a:rPr lang="en-US" sz="2500" dirty="0">
                <a:latin typeface="Nunito Sans" panose="00000500000000000000" pitchFamily="2" charset="0"/>
              </a:rPr>
              <a:t> bought 6 boxes of </a:t>
            </a:r>
            <a:r>
              <a:rPr lang="en-US" sz="2500" dirty="0" err="1">
                <a:latin typeface="Nunito Sans" panose="00000500000000000000" pitchFamily="2" charset="0"/>
              </a:rPr>
              <a:t>sharpners</a:t>
            </a:r>
            <a:r>
              <a:rPr lang="en-US" sz="2500" dirty="0">
                <a:latin typeface="Nunito Sans" panose="00000500000000000000" pitchFamily="2" charset="0"/>
              </a:rPr>
              <a:t>.</a:t>
            </a:r>
          </a:p>
          <a:p>
            <a:pPr algn="just"/>
            <a:r>
              <a:rPr lang="en-US" sz="2500" dirty="0">
                <a:latin typeface="Nunito Sans" panose="00000500000000000000" pitchFamily="2" charset="0"/>
              </a:rPr>
              <a:t>2) </a:t>
            </a:r>
            <a:r>
              <a:rPr lang="en-US" sz="2500" dirty="0" err="1">
                <a:latin typeface="Nunito Sans" panose="00000500000000000000" pitchFamily="2" charset="0"/>
              </a:rPr>
              <a:t>Rihana</a:t>
            </a:r>
            <a:r>
              <a:rPr lang="en-US" sz="2500" dirty="0">
                <a:latin typeface="Nunito Sans" panose="00000500000000000000" pitchFamily="2" charset="0"/>
              </a:rPr>
              <a:t> lent 4 </a:t>
            </a:r>
            <a:r>
              <a:rPr lang="en-US" sz="2500" dirty="0" err="1">
                <a:latin typeface="Nunito Sans" panose="00000500000000000000" pitchFamily="2" charset="0"/>
              </a:rPr>
              <a:t>Sharpners</a:t>
            </a:r>
            <a:r>
              <a:rPr lang="en-US" sz="2500" dirty="0">
                <a:latin typeface="Nunito Sans" panose="00000500000000000000" pitchFamily="2" charset="0"/>
              </a:rPr>
              <a:t> to Mohan</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48254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1387629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Three packets of sugar have a combined weight of 90 kg. What is the weight of the heaviest packet?</a:t>
            </a:r>
          </a:p>
          <a:p>
            <a:pPr algn="just"/>
            <a:r>
              <a:rPr lang="en-US" sz="2500" dirty="0">
                <a:latin typeface="Nunito Sans" panose="00000500000000000000" pitchFamily="2" charset="0"/>
              </a:rPr>
              <a:t>1) First packet weighs 20 kg.</a:t>
            </a:r>
          </a:p>
          <a:p>
            <a:pPr algn="just"/>
            <a:r>
              <a:rPr lang="en-US" sz="2500" dirty="0">
                <a:latin typeface="Nunito Sans" panose="00000500000000000000" pitchFamily="2" charset="0"/>
              </a:rPr>
              <a:t>2) third packet weighs 50 kg.</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4446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218917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How is ’food’ is coded in jap </a:t>
            </a:r>
            <a:r>
              <a:rPr lang="en-US" sz="2500" dirty="0" err="1">
                <a:latin typeface="Nunito Sans" panose="00000500000000000000" pitchFamily="2" charset="0"/>
              </a:rPr>
              <a:t>jap</a:t>
            </a:r>
            <a:r>
              <a:rPr lang="en-US" sz="2500" dirty="0">
                <a:latin typeface="Nunito Sans" panose="00000500000000000000" pitchFamily="2" charset="0"/>
              </a:rPr>
              <a:t> coding system?</a:t>
            </a:r>
          </a:p>
          <a:p>
            <a:pPr algn="just"/>
            <a:r>
              <a:rPr lang="en-US" sz="2500" dirty="0">
                <a:latin typeface="Nunito Sans" panose="00000500000000000000" pitchFamily="2" charset="0"/>
              </a:rPr>
              <a:t>1) In jap </a:t>
            </a:r>
            <a:r>
              <a:rPr lang="en-US" sz="2500" dirty="0" err="1">
                <a:latin typeface="Nunito Sans" panose="00000500000000000000" pitchFamily="2" charset="0"/>
              </a:rPr>
              <a:t>jap</a:t>
            </a:r>
            <a:r>
              <a:rPr lang="en-US" sz="2500" dirty="0">
                <a:latin typeface="Nunito Sans" panose="00000500000000000000" pitchFamily="2" charset="0"/>
              </a:rPr>
              <a:t> coding system, 'Always eat healthy food' is coded as 'ha </a:t>
            </a:r>
            <a:r>
              <a:rPr lang="en-US" sz="2500" dirty="0" err="1">
                <a:latin typeface="Nunito Sans" panose="00000500000000000000" pitchFamily="2" charset="0"/>
              </a:rPr>
              <a:t>na</a:t>
            </a:r>
            <a:r>
              <a:rPr lang="en-US" sz="2500" dirty="0">
                <a:latin typeface="Nunito Sans" panose="00000500000000000000" pitchFamily="2" charset="0"/>
              </a:rPr>
              <a:t> pa ta'</a:t>
            </a:r>
          </a:p>
          <a:p>
            <a:pPr algn="just"/>
            <a:r>
              <a:rPr lang="en-US" sz="2500" dirty="0">
                <a:latin typeface="Nunito Sans" panose="00000500000000000000" pitchFamily="2" charset="0"/>
              </a:rPr>
              <a:t>2) In jap </a:t>
            </a:r>
            <a:r>
              <a:rPr lang="en-US" sz="2500" dirty="0" err="1">
                <a:latin typeface="Nunito Sans" panose="00000500000000000000" pitchFamily="2" charset="0"/>
              </a:rPr>
              <a:t>jap</a:t>
            </a:r>
            <a:r>
              <a:rPr lang="en-US" sz="2500" dirty="0">
                <a:latin typeface="Nunito Sans" panose="00000500000000000000" pitchFamily="2" charset="0"/>
              </a:rPr>
              <a:t> coding system, 'Enjoy eat healthy food' is coded as '</a:t>
            </a:r>
            <a:r>
              <a:rPr lang="en-US" sz="2500" dirty="0" err="1">
                <a:latin typeface="Nunito Sans" panose="00000500000000000000" pitchFamily="2" charset="0"/>
              </a:rPr>
              <a:t>na</a:t>
            </a:r>
            <a:r>
              <a:rPr lang="en-US" sz="2500" dirty="0">
                <a:latin typeface="Nunito Sans" panose="00000500000000000000" pitchFamily="2" charset="0"/>
              </a:rPr>
              <a:t> ha ja pa'</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46727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780791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How many boys passed the entrance exam this year?</a:t>
            </a:r>
          </a:p>
          <a:p>
            <a:pPr algn="just"/>
            <a:r>
              <a:rPr lang="en-US" sz="2500" dirty="0">
                <a:latin typeface="Nunito Sans" panose="00000500000000000000" pitchFamily="2" charset="0"/>
              </a:rPr>
              <a:t>1) Last year 600 boys passed.</a:t>
            </a:r>
          </a:p>
          <a:p>
            <a:pPr algn="just"/>
            <a:r>
              <a:rPr lang="en-US" sz="2500" dirty="0">
                <a:latin typeface="Nunito Sans" panose="00000500000000000000" pitchFamily="2" charset="0"/>
              </a:rPr>
              <a:t>2) This year there was a 15 % increase over last year in the number of failures.</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878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3308102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What is the distance from A to B?</a:t>
            </a:r>
          </a:p>
          <a:p>
            <a:pPr algn="just"/>
            <a:r>
              <a:rPr lang="en-US" sz="2500" dirty="0">
                <a:latin typeface="Nunito Sans" panose="00000500000000000000" pitchFamily="2" charset="0"/>
              </a:rPr>
              <a:t>1) A is 15 Km from C</a:t>
            </a:r>
          </a:p>
          <a:p>
            <a:pPr algn="just"/>
            <a:r>
              <a:rPr lang="en-US" sz="2500" dirty="0">
                <a:latin typeface="Nunito Sans" panose="00000500000000000000" pitchFamily="2" charset="0"/>
              </a:rPr>
              <a:t>2) C is 25 Km from B</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47162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1872925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Does every bird fly?</a:t>
            </a:r>
          </a:p>
          <a:p>
            <a:pPr algn="just"/>
            <a:r>
              <a:rPr lang="en-US" sz="2500" dirty="0">
                <a:latin typeface="Nunito Sans" panose="00000500000000000000" pitchFamily="2" charset="0"/>
              </a:rPr>
              <a:t>1) lions do not fly</a:t>
            </a:r>
          </a:p>
          <a:p>
            <a:pPr algn="just"/>
            <a:r>
              <a:rPr lang="en-US" sz="2500" dirty="0">
                <a:latin typeface="Nunito Sans" panose="00000500000000000000" pitchFamily="2" charset="0"/>
              </a:rPr>
              <a:t>2) ostriches do not fly</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48251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1643643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smtClean="0">
                <a:latin typeface="Nunito Sans" panose="00000500000000000000" pitchFamily="2" charset="0"/>
              </a:rPr>
              <a:t>How </a:t>
            </a:r>
            <a:r>
              <a:rPr lang="en-US" sz="2500" dirty="0">
                <a:latin typeface="Nunito Sans" panose="00000500000000000000" pitchFamily="2" charset="0"/>
              </a:rPr>
              <a:t>much does Jacky weighs?</a:t>
            </a:r>
          </a:p>
          <a:p>
            <a:pPr algn="just"/>
            <a:r>
              <a:rPr lang="en-US" sz="2500" dirty="0">
                <a:latin typeface="Nunito Sans" panose="00000500000000000000" pitchFamily="2" charset="0"/>
              </a:rPr>
              <a:t>Jinny weighs 200 pounds</a:t>
            </a:r>
          </a:p>
          <a:p>
            <a:pPr algn="just"/>
            <a:r>
              <a:rPr lang="en-US" sz="2500" dirty="0">
                <a:latin typeface="Nunito Sans" panose="00000500000000000000" pitchFamily="2" charset="0"/>
              </a:rPr>
              <a:t>1) </a:t>
            </a:r>
            <a:r>
              <a:rPr lang="en-US" sz="2500" dirty="0" err="1">
                <a:latin typeface="Nunito Sans" panose="00000500000000000000" pitchFamily="2" charset="0"/>
              </a:rPr>
              <a:t>Tinku’s</a:t>
            </a:r>
            <a:r>
              <a:rPr lang="en-US" sz="2500" dirty="0">
                <a:latin typeface="Nunito Sans" panose="00000500000000000000" pitchFamily="2" charset="0"/>
              </a:rPr>
              <a:t> weight plus Manu’s weight is equal to </a:t>
            </a:r>
            <a:r>
              <a:rPr lang="en-US" sz="2500" dirty="0" err="1">
                <a:latin typeface="Nunito Sans" panose="00000500000000000000" pitchFamily="2" charset="0"/>
              </a:rPr>
              <a:t>jacky’s</a:t>
            </a:r>
            <a:r>
              <a:rPr lang="en-US" sz="2500" dirty="0">
                <a:latin typeface="Nunito Sans" panose="00000500000000000000" pitchFamily="2" charset="0"/>
              </a:rPr>
              <a:t> weight.</a:t>
            </a:r>
          </a:p>
          <a:p>
            <a:pPr algn="just"/>
            <a:r>
              <a:rPr lang="en-US" sz="2500" dirty="0">
                <a:latin typeface="Nunito Sans" panose="00000500000000000000" pitchFamily="2" charset="0"/>
              </a:rPr>
              <a:t>2) Jacky’s weight plus Manu’s weight is equal to twice </a:t>
            </a:r>
            <a:r>
              <a:rPr lang="en-US" sz="2500" dirty="0" err="1">
                <a:latin typeface="Nunito Sans" panose="00000500000000000000" pitchFamily="2" charset="0"/>
              </a:rPr>
              <a:t>Tinku’s</a:t>
            </a:r>
            <a:r>
              <a:rPr lang="en-US" sz="2500" dirty="0">
                <a:latin typeface="Nunito Sans" panose="00000500000000000000" pitchFamily="2" charset="0"/>
              </a:rPr>
              <a:t> weight</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5085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971800"/>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Data Sufficiency</a:t>
            </a:r>
            <a:endParaRPr lang="en-US"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1797035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s-ES" sz="2500" dirty="0" err="1">
                <a:latin typeface="Nunito Sans" panose="00000500000000000000" pitchFamily="2" charset="0"/>
              </a:rPr>
              <a:t>Is</a:t>
            </a:r>
            <a:r>
              <a:rPr lang="es-ES" sz="2500" dirty="0">
                <a:latin typeface="Nunito Sans" panose="00000500000000000000" pitchFamily="2" charset="0"/>
              </a:rPr>
              <a:t> X &gt; 1?</a:t>
            </a:r>
          </a:p>
          <a:p>
            <a:pPr algn="just"/>
            <a:r>
              <a:rPr lang="es-ES" sz="2500" dirty="0">
                <a:latin typeface="Nunito Sans" panose="00000500000000000000" pitchFamily="2" charset="0"/>
              </a:rPr>
              <a:t>1) X + Y = 2</a:t>
            </a:r>
          </a:p>
          <a:p>
            <a:pPr algn="just"/>
            <a:r>
              <a:rPr lang="es-ES" sz="2500" dirty="0">
                <a:latin typeface="Nunito Sans" panose="00000500000000000000" pitchFamily="2" charset="0"/>
              </a:rPr>
              <a:t>2) Y &lt; 0</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32239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11158237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Is the smallest of five consecutive integers even?</a:t>
            </a:r>
          </a:p>
          <a:p>
            <a:pPr algn="just"/>
            <a:r>
              <a:rPr lang="en-US" sz="2500" dirty="0">
                <a:latin typeface="Nunito Sans" panose="00000500000000000000" pitchFamily="2" charset="0"/>
              </a:rPr>
              <a:t>1) The product of five integers is 0.</a:t>
            </a:r>
          </a:p>
          <a:p>
            <a:pPr algn="just"/>
            <a:r>
              <a:rPr lang="en-US" sz="2500" dirty="0">
                <a:latin typeface="Nunito Sans" panose="00000500000000000000" pitchFamily="2" charset="0"/>
              </a:rPr>
              <a:t>2) The arithmetic mean of the five integers is 0.</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36804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22402276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b="1" dirty="0">
                <a:latin typeface="Nunito Sans" panose="00000500000000000000" pitchFamily="2" charset="0"/>
              </a:rPr>
              <a:t>Data </a:t>
            </a:r>
            <a:r>
              <a:rPr lang="en-US" sz="2500" b="1" dirty="0" smtClean="0">
                <a:latin typeface="Nunito Sans" panose="00000500000000000000" pitchFamily="2" charset="0"/>
              </a:rPr>
              <a:t>Sufficiency:</a:t>
            </a:r>
          </a:p>
          <a:p>
            <a:pPr algn="just"/>
            <a:endParaRPr lang="en-US" sz="2500" b="1" dirty="0">
              <a:latin typeface="Nunito Sans" panose="00000500000000000000" pitchFamily="2" charset="0"/>
            </a:endParaRPr>
          </a:p>
          <a:p>
            <a:pPr marL="342900" indent="-342900" algn="just">
              <a:buFont typeface="Wingdings" panose="05000000000000000000" pitchFamily="2" charset="2"/>
              <a:buChar char="v"/>
            </a:pPr>
            <a:r>
              <a:rPr lang="en-US" sz="2500" b="1" dirty="0">
                <a:latin typeface="Nunito Sans" panose="00000500000000000000" pitchFamily="2" charset="0"/>
              </a:rPr>
              <a:t>Data </a:t>
            </a:r>
            <a:r>
              <a:rPr lang="en-US" sz="2500" b="1" dirty="0" smtClean="0">
                <a:latin typeface="Nunito Sans" panose="00000500000000000000" pitchFamily="2" charset="0"/>
              </a:rPr>
              <a:t>sufficiency </a:t>
            </a:r>
            <a:r>
              <a:rPr lang="en-US" sz="2500" dirty="0">
                <a:latin typeface="Nunito Sans" panose="00000500000000000000" pitchFamily="2" charset="0"/>
              </a:rPr>
              <a:t>covers many different topics of quantitative aptitude. In data sufficiency, usually, a question is followed by two or three statements. You need to determine whether </a:t>
            </a:r>
            <a:r>
              <a:rPr lang="en-US" sz="2500" b="1" dirty="0">
                <a:latin typeface="Nunito Sans" panose="00000500000000000000" pitchFamily="2" charset="0"/>
              </a:rPr>
              <a:t>any of the statements individually or together are required to find the answer</a:t>
            </a:r>
            <a:r>
              <a:rPr lang="en-US" sz="2500" dirty="0">
                <a:latin typeface="Nunito Sans" panose="00000500000000000000" pitchFamily="2" charset="0"/>
              </a:rPr>
              <a:t>. You are </a:t>
            </a:r>
            <a:r>
              <a:rPr lang="en-US" sz="2500" b="1" dirty="0">
                <a:latin typeface="Nunito Sans" panose="00000500000000000000" pitchFamily="2" charset="0"/>
              </a:rPr>
              <a:t>not required to do the calculation</a:t>
            </a:r>
            <a:r>
              <a:rPr lang="en-US" sz="2500" dirty="0">
                <a:latin typeface="Nunito Sans" panose="00000500000000000000" pitchFamily="2" charset="0"/>
              </a:rPr>
              <a:t>, you just have to check whether with the help of given data you can find the answer or not.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Data Sufficiency</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02446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smtClean="0">
                <a:latin typeface="Nunito Sans" panose="00000500000000000000" pitchFamily="2" charset="0"/>
              </a:rPr>
              <a:t>What </a:t>
            </a:r>
            <a:r>
              <a:rPr lang="en-US" sz="2500" dirty="0">
                <a:latin typeface="Nunito Sans" panose="00000500000000000000" pitchFamily="2" charset="0"/>
              </a:rPr>
              <a:t>is the distance between city X and City Z?</a:t>
            </a:r>
          </a:p>
          <a:p>
            <a:pPr algn="just"/>
            <a:r>
              <a:rPr lang="en-US" sz="2500" dirty="0">
                <a:latin typeface="Nunito Sans" panose="00000500000000000000" pitchFamily="2" charset="0"/>
              </a:rPr>
              <a:t>1) City X is 80 Km from City Y.</a:t>
            </a:r>
          </a:p>
          <a:p>
            <a:pPr algn="just"/>
            <a:r>
              <a:rPr lang="en-US" sz="2500" dirty="0">
                <a:latin typeface="Nunito Sans" panose="00000500000000000000" pitchFamily="2" charset="0"/>
              </a:rPr>
              <a:t>2) City Y is 20 Km from City Z.</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30610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2444040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smtClean="0">
                <a:latin typeface="Nunito Sans" panose="00000500000000000000" pitchFamily="2" charset="0"/>
              </a:rPr>
              <a:t>Among </a:t>
            </a:r>
            <a:r>
              <a:rPr lang="en-US" sz="2500" dirty="0">
                <a:latin typeface="Nunito Sans" panose="00000500000000000000" pitchFamily="2" charset="0"/>
              </a:rPr>
              <a:t>five friends P,Q,R,S, and T, who is the tallest?</a:t>
            </a:r>
          </a:p>
          <a:p>
            <a:pPr algn="just"/>
            <a:r>
              <a:rPr lang="en-US" sz="2500" dirty="0">
                <a:latin typeface="Nunito Sans" panose="00000500000000000000" pitchFamily="2" charset="0"/>
              </a:rPr>
              <a:t>1) S is taller than P and R.</a:t>
            </a:r>
          </a:p>
          <a:p>
            <a:pPr algn="just"/>
            <a:r>
              <a:rPr lang="en-US" sz="2500" dirty="0">
                <a:latin typeface="Nunito Sans" panose="00000500000000000000" pitchFamily="2" charset="0"/>
              </a:rPr>
              <a:t>2) Q is shorter than T but taller than S.</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9312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03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2978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026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1 alone is sufficient to answer the question.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03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statement 2 alone is sufficient to answer the question.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297832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data in both the statements together are sufficient to answer the question.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026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either of the statements alone is sufficient to answer the question.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FAD326F-7428-498A-82D3-321753462543}"/>
              </a:ext>
            </a:extLst>
          </p:cNvPr>
          <p:cNvSpPr/>
          <p:nvPr/>
        </p:nvSpPr>
        <p:spPr>
          <a:xfrm>
            <a:off x="641928" y="459148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5" name="Rectangle 14">
            <a:extLst>
              <a:ext uri="{FF2B5EF4-FFF2-40B4-BE49-F238E27FC236}">
                <a16:creationId xmlns:a16="http://schemas.microsoft.com/office/drawing/2014/main" id="{D95ABC10-15CF-488C-806F-94CE71FC878A}"/>
              </a:ext>
            </a:extLst>
          </p:cNvPr>
          <p:cNvSpPr/>
          <p:nvPr/>
        </p:nvSpPr>
        <p:spPr>
          <a:xfrm>
            <a:off x="1440028" y="459148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the question cannot be answered using both the statements.</a:t>
            </a:r>
            <a:endParaRPr lang="en-US" sz="2500" dirty="0">
              <a:latin typeface="Nunito Sans" panose="00000500000000000000" pitchFamily="2" charset="0"/>
            </a:endParaRPr>
          </a:p>
        </p:txBody>
      </p:sp>
    </p:spTree>
    <p:extLst>
      <p:ext uri="{BB962C8B-B14F-4D97-AF65-F5344CB8AC3E}">
        <p14:creationId xmlns:p14="http://schemas.microsoft.com/office/powerpoint/2010/main" val="3456945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For the following question, mark the suitable option.</a:t>
            </a:r>
          </a:p>
          <a:p>
            <a:pPr algn="just"/>
            <a:endParaRPr lang="en-US" sz="2500" b="1" dirty="0" smtClean="0">
              <a:latin typeface="Nunito Sans" panose="00000500000000000000" pitchFamily="2" charset="0"/>
            </a:endParaRPr>
          </a:p>
          <a:p>
            <a:pPr algn="just"/>
            <a:r>
              <a:rPr lang="en-US" sz="2500" dirty="0">
                <a:latin typeface="Nunito Sans" panose="00000500000000000000" pitchFamily="2" charset="0"/>
              </a:rPr>
              <a:t>A piece of lace 2 m long is cut into three smaller pieces. How long is the longest of the three pieces?</a:t>
            </a:r>
          </a:p>
          <a:p>
            <a:pPr algn="just"/>
            <a:r>
              <a:rPr lang="en-US" sz="2500" dirty="0">
                <a:latin typeface="Nunito Sans" panose="00000500000000000000" pitchFamily="2" charset="0"/>
              </a:rPr>
              <a:t>1) Two pieces are of same length.</a:t>
            </a:r>
          </a:p>
          <a:p>
            <a:pPr algn="just"/>
            <a:r>
              <a:rPr lang="en-US" sz="2500" dirty="0">
                <a:latin typeface="Nunito Sans" panose="00000500000000000000" pitchFamily="2" charset="0"/>
              </a:rPr>
              <a:t>2) One piece is 1 m 20 cm long.</a:t>
            </a:r>
            <a:endParaRPr lang="en-US" sz="2500" b="1" i="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41211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2306</Words>
  <Application>Microsoft Office PowerPoint</Application>
  <PresentationFormat>Widescreen</PresentationFormat>
  <Paragraphs>333</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Nunito Sans</vt:lpstr>
      <vt:lpstr>Arial</vt:lpstr>
      <vt:lpstr>Nunito Sans SemiBold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2020-01-18T11:34:18Z</dcterms:modified>
</cp:coreProperties>
</file>