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8"/>
  </p:notesMasterIdLst>
  <p:sldIdLst>
    <p:sldId id="272" r:id="rId2"/>
    <p:sldId id="271" r:id="rId3"/>
    <p:sldId id="258" r:id="rId4"/>
    <p:sldId id="389" r:id="rId5"/>
    <p:sldId id="379" r:id="rId6"/>
    <p:sldId id="380" r:id="rId7"/>
    <p:sldId id="381" r:id="rId8"/>
    <p:sldId id="382" r:id="rId9"/>
    <p:sldId id="355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83" r:id="rId21"/>
    <p:sldId id="384" r:id="rId22"/>
    <p:sldId id="385" r:id="rId23"/>
    <p:sldId id="386" r:id="rId24"/>
    <p:sldId id="387" r:id="rId25"/>
    <p:sldId id="388" r:id="rId26"/>
    <p:sldId id="289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Nunito Sans" panose="00000500000000000000" pitchFamily="2" charset="0"/>
      <p:regular r:id="rId33"/>
      <p:bold r:id="rId34"/>
      <p:italic r:id="rId35"/>
      <p:boldItalic r:id="rId36"/>
    </p:embeddedFont>
    <p:embeddedFont>
      <p:font typeface="Nunito Sans SemiBold" panose="00000700000000000000" pitchFamily="2" charset="0"/>
      <p:bold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3929" autoAdjust="0"/>
  </p:normalViewPr>
  <p:slideViewPr>
    <p:cSldViewPr>
      <p:cViewPr varScale="1">
        <p:scale>
          <a:sx n="42" d="100"/>
          <a:sy n="42" d="100"/>
        </p:scale>
        <p:origin x="878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6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1733" y="-7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&amp; D = 20%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Machinery = 22.5%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42.5 % which is equal to Rs.170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42.5% = 170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1% =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100% = 400Hence, Cost Price = Rs.400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Selling price = 120% of Cost price = Rs.240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Cost price = Rs.200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Miscellaneous charges are 17.5% of Cost price =&gt;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17.5% of 200 =&gt; 35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miscellaneous amount spent is Rs.35.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3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Machinery charges contribute 22.5% of cost price.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100 % is,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( 67.5/22.5 ) x 100 = Rs.300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30% of 300 = Rs.90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Marked price = Rs.90 + Rs.300 = Rs.390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22.5% = Rs.67.5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multiply both side with 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135% = Rs.405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option less than 405 is Rs.390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1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Marked price is 24% more than Cost price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Marked price = 1.24 x Cost price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372 = 1.24 Cost price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price = Rs.300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and D is 20%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 = Rs.300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20% = Rs.60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37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Selling price = 120% of Cost price = Rs.240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price = Rs.200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Machinery charges are 22.5% of Cost price=&gt;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can be written as 20 + 2.5%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20 % of 200=&gt; 40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2.5% of 200=&gt; 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total amount spent for machinery is Rs.45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7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12.5% =&gt; Rs.150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1 % =&gt; 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100 % =&gt; 1200So, the Cost price of the calculator is found to be Rs.1200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6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Marked price is 24% more than Cost price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Marked price = 1.24 Cost price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372 = 1.24 Cost price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price = Rs.300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is 12.5%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 = 300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10% = 30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2.5% = 7.5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= Rs.37.5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4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74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360 degrees 180 lakhs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 degrees - 63 degrees=18 degrees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360 degrees = 180 lakhs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degrees = x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x=18*180/360=9 lakhs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23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360 degrees -2 crores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Golf and Football together =36+54=90 degrees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360 degrees = 2 crores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 90 degrees = x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0.5 crore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25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62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 , 1998 = (40 + 60 +120 ) = 220, ( 50 + 80 +100 ) = 230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1996, 1998 = (60 + 70 + 90 ) = 220, ( 50 + 80 +100 ) = 230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1997, 1998 = ( 60 + 80 +100 ) = 240, ( 50 +80 + 100 ) = 230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1995, 1996 = ( 40 + 60 + 120 ) =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220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( 60 + 70 + 90 )=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220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1995 , 1996  the sales of 3 companies together is equal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68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54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Borrowed amount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29,952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 back amount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6000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increase = ( 29,952 - 6000 ) / 6000 * 100 =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399.2 %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1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2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Rate of change of sales between 1997 &amp; 1998 = ((48000-40000) / 48000)*100                                                                                      = 16.66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Rate of change of sales between 1999 &amp; 2000 = ((30000-25000) / 30000)*100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                                                                 = 16.66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60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88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1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No. of students in Sec-A  =64No. of students in Sec-B  =59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No. of students in Sec-C  = 42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No. of students in Sec- D = 70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= 235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37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A=15+10+14=39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B=6+20+12=38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C=10+6+11=27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D=12+8+20=40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64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A=15+10+14=39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B=6+20+12=38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C=10+6+11=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D=12+8+20=50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45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2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cost price of a calculator, for which the cost of R &amp; D and machinery charges amount to Rs.170?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255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300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0476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224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0476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350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224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400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57998" y="5169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56098" y="5169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382.50</a:t>
            </a:r>
          </a:p>
        </p:txBody>
      </p:sp>
      <p:pic>
        <p:nvPicPr>
          <p:cNvPr id="17" name="Picture 2" descr="http://i1.facenow.in/modules/emanager/ques/img/tmp_ab70347cfce4bc727c80a64c6ef7ce393659114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9624"/>
            <a:ext cx="6388222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7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the profit is 20% and the selling price of calculator is Rs.240, then how much money has been spent on it as miscellaneous charges?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Rs.28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Rs.35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0476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224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0476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224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57998" y="5169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56098" y="5169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Rs.45</a:t>
            </a:r>
          </a:p>
        </p:txBody>
      </p:sp>
      <p:pic>
        <p:nvPicPr>
          <p:cNvPr id="17" name="Picture 2" descr="http://i1.facenow.in/modules/emanager/ques/img/tmp_ab70347cfce4bc727c80a64c6ef7ce393659114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9624"/>
            <a:ext cx="6388222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60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the machinery charges of a single unit is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 67.5 and the marked price is 30% more than the cost price, then what is the marked price of the calculator?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Rs.515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Rs.600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0476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224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0476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Rs.510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224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Rs.410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57998" y="5169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56098" y="5169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Rs.390</a:t>
            </a:r>
          </a:p>
        </p:txBody>
      </p:sp>
      <p:pic>
        <p:nvPicPr>
          <p:cNvPr id="17" name="Picture 2" descr="http://i1.facenow.in/modules/emanager/ques/img/tmp_ab70347cfce4bc727c80a64c6ef7ce393659114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9624"/>
            <a:ext cx="6388222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5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i1.facenow.in/modules/emanager/ques/img/tmp_ab70347cfce4bc727c80a64c6ef7ce393659114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9624"/>
            <a:ext cx="6388222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marked price of a calculator is 24% more than its cost price. If the marked price of a calculator is Rs.372, then what is the cost of R and D incurred in a single unit of calculator?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0476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224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0476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Rs.30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224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Rs.90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57998" y="5169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56098" y="5169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</p:spTree>
    <p:extLst>
      <p:ext uri="{BB962C8B-B14F-4D97-AF65-F5344CB8AC3E}">
        <p14:creationId xmlns:p14="http://schemas.microsoft.com/office/powerpoint/2010/main" val="35488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the profit is 20% and the selling price of calculator is Rs.240, then how much money has been spent on it as machinery?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0476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224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0476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Rs.45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224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Rs.60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57998" y="5169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56098" y="5169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Rs.75</a:t>
            </a:r>
          </a:p>
        </p:txBody>
      </p:sp>
      <p:pic>
        <p:nvPicPr>
          <p:cNvPr id="17" name="Picture 2" descr="http://i1.facenow.in/modules/emanager/ques/img/tmp_ab70347cfce4bc727c80a64c6ef7ce393659114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9624"/>
            <a:ext cx="6388222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8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Software charges amount to be Rs.150, then what is the cost price of a calculator?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Rs.1100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0476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224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0476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Rs.1200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224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57998" y="5169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56098" y="5169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Rs.1400</a:t>
            </a:r>
          </a:p>
        </p:txBody>
      </p:sp>
      <p:pic>
        <p:nvPicPr>
          <p:cNvPr id="17" name="Picture 2" descr="http://i1.facenow.in/modules/emanager/ques/img/tmp_ab70347cfce4bc727c80a64c6ef7ce393659114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9624"/>
            <a:ext cx="6388222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7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i1.facenow.in/modules/emanager/ques/img/tmp_ab70347cfce4bc727c80a64c6ef7ce393659114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9624"/>
            <a:ext cx="6388222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marked price of a calculator is 24% more than its cost price. If the marked price of a calculator is Rs.372, then what is the cost of Software used in a single unit of calculator?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Rs.37.5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Rs.40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0476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224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0476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Rs.27.5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224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Rs.47.5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57998" y="5169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56098" y="5169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Rs.43.5</a:t>
            </a:r>
          </a:p>
        </p:txBody>
      </p:sp>
    </p:spTree>
    <p:extLst>
      <p:ext uri="{BB962C8B-B14F-4D97-AF65-F5344CB8AC3E}">
        <p14:creationId xmlns:p14="http://schemas.microsoft.com/office/powerpoint/2010/main" val="7993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Directions for the Questions:</a:t>
            </a:r>
          </a:p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The following pie chart shows the expenditure of a company on various sports.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11-12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2050" name="Picture 2" descr="http://i1.facenow.in/modules/emanager/ques/img/tmp_26e359e83860db1d29811b6acca57d8ea882125074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53670"/>
            <a:ext cx="6022597" cy="354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7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much does the amount spent on Cricket exceeds on Hockey, if the total amount spent on sports during the year be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1,80,00,000?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9,00,000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8,40,000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0476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224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0476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5,000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224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25000</a:t>
            </a:r>
          </a:p>
        </p:txBody>
      </p:sp>
      <p:pic>
        <p:nvPicPr>
          <p:cNvPr id="18" name="Picture 2" descr="http://i1.facenow.in/modules/emanager/ques/img/tmp_26e359e83860db1d29811b6acca57d8ea882125074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53" y="2399746"/>
            <a:ext cx="6022597" cy="354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the total amount spent on sports during the year was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 Crore, the amount spent on Golf and Football together </a:t>
            </a:r>
            <a:r>
              <a:rPr lang="en-US" sz="2500" dirty="0" smtClean="0">
                <a:latin typeface="Nunito Sans" panose="00000500000000000000" pitchFamily="2" charset="0"/>
              </a:rPr>
              <a:t>was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US" sz="2500" dirty="0" smtClean="0">
                <a:latin typeface="Nunito Sans" panose="00000500000000000000" pitchFamily="2" charset="0"/>
              </a:rPr>
              <a:t>__________.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 Crore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7000000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0476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224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0476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2500000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224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Rs.0.5 Crore</a:t>
            </a:r>
          </a:p>
        </p:txBody>
      </p:sp>
      <p:pic>
        <p:nvPicPr>
          <p:cNvPr id="18" name="Picture 2" descr="http://i1.facenow.in/modules/emanager/ques/img/tmp_26e359e83860db1d29811b6acca57d8ea882125074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53" y="2399746"/>
            <a:ext cx="6022597" cy="354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07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following chart gives the sales of 3 companies over years. Study the chart and answer the given question.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In which of the given pairs of years the total sales of the 3 companies together are equal?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4338" name="Picture 2" descr="http://i1.facenow.in/modules/emanager/ques/img/tmp_26e359e83860db1d29811b6acca57d8ea887980722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454120"/>
            <a:ext cx="5784202" cy="36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7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i1.facenow.in/modules/emanager/ques/img/tmp_26e359e83860db1d29811b6acca57d8ea8879807227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999" y="1112219"/>
            <a:ext cx="7795801" cy="490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1995, 1998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1996, 1998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0476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224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0476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1997, 1998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224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1995, 1996</a:t>
            </a:r>
          </a:p>
        </p:txBody>
      </p:sp>
    </p:spTree>
    <p:extLst>
      <p:ext uri="{BB962C8B-B14F-4D97-AF65-F5344CB8AC3E}">
        <p14:creationId xmlns:p14="http://schemas.microsoft.com/office/powerpoint/2010/main" val="39433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i1.facenow.in/modules/emanager/ques/img/tmp_6db6b3e7600aedefa6be84b94a67c0c8165726690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5"/>
          <a:stretch/>
        </p:blipFill>
        <p:spPr bwMode="auto">
          <a:xfrm>
            <a:off x="2590800" y="2438400"/>
            <a:ext cx="7281958" cy="386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following pie chart shows the sources of funds collected by a company for its new project. Study the graph carefully and answer the question given below. By what percentage is the borrowed amount greater than that of the Payback amount?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i1.facenow.in/modules/emanager/ques/img/tmp_6db6b3e7600aedefa6be84b94a67c0c8165726690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27"/>
          <a:stretch/>
        </p:blipFill>
        <p:spPr bwMode="auto">
          <a:xfrm>
            <a:off x="3352800" y="1288198"/>
            <a:ext cx="8179216" cy="498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314.42%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225.6%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0476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224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0476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336.76%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224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399.2%</a:t>
            </a:r>
          </a:p>
        </p:txBody>
      </p:sp>
    </p:spTree>
    <p:extLst>
      <p:ext uri="{BB962C8B-B14F-4D97-AF65-F5344CB8AC3E}">
        <p14:creationId xmlns:p14="http://schemas.microsoft.com/office/powerpoint/2010/main" val="6161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i1.facenow.in/modules/emanager/ques/img/tmp_f82c3ec4a25854c2bf555701cccc52e016655801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46711"/>
            <a:ext cx="5943600" cy="43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sales of the products of a sales company during 1997 to 2002 are shown in the following bar graph. Which are the two consecutive year between which the rate of change of sales is minimum?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1997 &amp;1998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1999 &amp; 2000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0476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181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047684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'1997 &amp;1998' and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'1999 </a:t>
            </a:r>
            <a:r>
              <a:rPr lang="en-US" sz="2500" dirty="0">
                <a:latin typeface="Nunito Sans" panose="00000500000000000000" pitchFamily="2" charset="0"/>
              </a:rPr>
              <a:t>&amp; 2000'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181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</a:t>
            </a:r>
          </a:p>
        </p:txBody>
      </p:sp>
      <p:pic>
        <p:nvPicPr>
          <p:cNvPr id="20482" name="Picture 2" descr="http://i1.facenow.in/modules/emanager/ques/img/tmp_f82c3ec4a25854c2bf555701cccc52e016655801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18" y="1059597"/>
            <a:ext cx="6205092" cy="45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2971800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Data </a:t>
            </a:r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interpretation</a:t>
            </a:r>
            <a:endParaRPr lang="en-US"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Directions for the Questions:</a:t>
            </a:r>
          </a:p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The following table provides test results of two tests of the students of a class. Refer to the table to answer the questions.</a:t>
            </a:r>
          </a:p>
          <a:p>
            <a:pPr algn="just"/>
            <a:endParaRPr lang="en-US" sz="2500" dirty="0" smtClean="0">
              <a:latin typeface="Nunito Sans" panose="00000500000000000000" pitchFamily="2" charset="0"/>
            </a:endParaRP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Group </a:t>
            </a:r>
            <a:r>
              <a:rPr lang="en-US" sz="2500" dirty="0">
                <a:latin typeface="Nunito Sans" panose="00000500000000000000" pitchFamily="2" charset="0"/>
              </a:rPr>
              <a:t>I: Students failed in both tests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Group </a:t>
            </a:r>
            <a:r>
              <a:rPr lang="en-US" sz="2500" dirty="0">
                <a:latin typeface="Nunito Sans" panose="00000500000000000000" pitchFamily="2" charset="0"/>
              </a:rPr>
              <a:t>II: Students passed only in test 1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Group </a:t>
            </a:r>
            <a:r>
              <a:rPr lang="en-US" sz="2500" dirty="0">
                <a:latin typeface="Nunito Sans" panose="00000500000000000000" pitchFamily="2" charset="0"/>
              </a:rPr>
              <a:t>III: Students passed only in test 2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Group </a:t>
            </a:r>
            <a:r>
              <a:rPr lang="en-US" sz="2500" dirty="0">
                <a:latin typeface="Nunito Sans" panose="00000500000000000000" pitchFamily="2" charset="0"/>
              </a:rPr>
              <a:t>IV: Students passed in both tests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1-3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1-3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242" name="Picture 2" descr="http://i1.facenow.in/modules/emanager/ques/img/tmp_26e359e83860db1d29811b6acca57d8ea8891976567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25" y="1288196"/>
            <a:ext cx="11419260" cy="381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8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students are there in the class?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235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0476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224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0476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224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</a:t>
            </a:r>
          </a:p>
        </p:txBody>
      </p:sp>
      <p:pic>
        <p:nvPicPr>
          <p:cNvPr id="15" name="Picture 2" descr="http://i1.facenow.in/modules/emanager/ques/img/tmp_26e359e83860db1d29811b6acca57d8ea8891976567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779" y="2489240"/>
            <a:ext cx="7826306" cy="261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which of the sections did the maximum students pass?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0476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224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0476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224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</a:t>
            </a:r>
          </a:p>
        </p:txBody>
      </p:sp>
      <p:pic>
        <p:nvPicPr>
          <p:cNvPr id="15" name="Picture 2" descr="http://i1.facenow.in/modules/emanager/ques/img/tmp_26e359e83860db1d29811b6acca57d8ea8891976567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779" y="2489240"/>
            <a:ext cx="7826306" cy="261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3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which of the sections did the minimum students pass?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0476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6224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0476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6224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</a:t>
            </a:r>
          </a:p>
        </p:txBody>
      </p:sp>
      <p:pic>
        <p:nvPicPr>
          <p:cNvPr id="15" name="Picture 2" descr="http://i1.facenow.in/modules/emanager/ques/img/tmp_26e359e83860db1d29811b6acca57d8ea8891976567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779" y="2489240"/>
            <a:ext cx="7826306" cy="261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1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Direction : The following pie chart shows the expenditure incurred in the manufacturing of a Scientific calculator under various heads. Study the following pie chart carefully and answer the questions given.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4-10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26" name="Picture 2" descr="http://i1.facenow.in/modules/emanager/ques/img/tmp_ab70347cfce4bc727c80a64c6ef7ce393659114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07919"/>
            <a:ext cx="6388222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8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Microsoft Office PowerPoint</Application>
  <PresentationFormat>Widescreen</PresentationFormat>
  <Paragraphs>273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Nunito Sans</vt:lpstr>
      <vt:lpstr>Nunito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2020-01-21T04:42:18Z</dcterms:modified>
</cp:coreProperties>
</file>