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1" r:id="rId3"/>
    <p:sldId id="258" r:id="rId4"/>
    <p:sldId id="307" r:id="rId5"/>
    <p:sldId id="357" r:id="rId6"/>
    <p:sldId id="358" r:id="rId7"/>
    <p:sldId id="359" r:id="rId8"/>
    <p:sldId id="360" r:id="rId9"/>
    <p:sldId id="331" r:id="rId10"/>
    <p:sldId id="345" r:id="rId11"/>
    <p:sldId id="346" r:id="rId12"/>
    <p:sldId id="343" r:id="rId13"/>
    <p:sldId id="344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42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 Sans" panose="00000500000000000000" pitchFamily="2" charset="0"/>
      <p:regular r:id="rId32"/>
      <p:bold r:id="rId33"/>
      <p:italic r:id="rId34"/>
      <p:boldItalic r:id="rId35"/>
    </p:embeddedFont>
    <p:embeddedFont>
      <p:font typeface="Nunito Sans SemiBold" panose="00000700000000000000" pitchFamily="2" charset="0"/>
      <p:bold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6905" autoAdjust="0"/>
  </p:normalViewPr>
  <p:slideViewPr>
    <p:cSldViewPr>
      <p:cViewPr varScale="1">
        <p:scale>
          <a:sx n="44" d="100"/>
          <a:sy n="44" d="100"/>
        </p:scale>
        <p:origin x="816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7455-1E0B-47B2-B871-0DB004A205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F773-6AAD-42C7-8015-234357DC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Given, Diameter = 14 cm =&gt; r = 7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= 6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cylinder =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(22/7)*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7*7*6 = 924 cm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cone = 1/3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1/3*22/7*7*7*6 = 308 cm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3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cubes = (100*100*100) / (10*10*10)         (1 m = 100 cm)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1000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l*b =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125*b = 12500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P = 2(l + b)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2(125 + 100)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450 m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 = QR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 = SR = 6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right angle triangle PQS,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Pythagoras theorem,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10² = x² - 6²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x² = 64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8 cm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i1.facenow.in/modules/emanager/ques/img/tmp_043897be739aa2a9398ee9a5919d360e3659767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24362"/>
            <a:ext cx="3504306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89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Perimeter of triangle = 15 + 21 + 32 = 68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perimeter of triangle = perimeter of square (Since the rope is made as a square)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Perimeter of square = 4a = 68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a = 68/4 = 17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Area of the square = 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172 = 289 cm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http://i1.facenow.in/modules/emanager/ques/img/tmp_87ec2f451208df971597228105657edb717f10585769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943600"/>
            <a:ext cx="3581400" cy="18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44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a cube = 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, volume of cube = (edge)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= (edge)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(4)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(edge)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cube root on both sides, edge of cube =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length of the edge =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As, cube has 6 edges, therefore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area of a cube = 6(edge)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6 (4)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6(16) = 96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7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area of a sphere = 144π cm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surface area of a sphere with radius r can be given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area of a sphere = 4π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144π = 4π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volume of given sphere = 4π/3 (radius)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4π/3 (6)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b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288 π cm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Length, width and height of a rectangular solid are in the ratios 5 : 4 : 2.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Length, width and height be 5x, 4x and 2x respectively.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surface area of a rectangular solid of length (l), width (b) and height (h)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hl)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4864 = 2(5x*4x + 4x*2x + 2x*5x) = 2(20x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+ 8x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+ 10x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2(38x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4864 = 76x2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4864/76 = 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height of the rectangular solid = 2(8) = 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area of the cloth will be equal to curved surface of the cone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for finding curved surface of a cone, first we have to find slant height of the cone.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Slant height of a cone, l = √(height)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(radius)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√(24)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(7)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√576 + 49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√625 = 25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A = 2π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2π * 7 * 25 = 350π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of cloth = 350π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* 2.5 = 350π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140π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3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base of a rectangular tank is 12 feet long and 8 feet wide.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height of the tank = 30 inches = 30/12 = 2.5 feet.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the tank = l*b*h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12*8*2.5 = 240 cubic feet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it is given that water is pouring at rate of 2 cubic feet per second.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time taken to fill the tank = 240/2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120 seconds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 minute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a rectangular container = l*b*h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4*9*10 = 360 cube inches.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the milk in the cylinder = 360 cube inches.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the cylindrical container = πr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= 360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diameter of the container is given 6 inches.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 of container = 6/2 = 3 inches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π(3)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= 360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9πh = 360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= 360/9π = 40/π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7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cylinder has a base radius of 60 cm and height 40 cm.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r = 60 and h = 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lateral surface area = 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π*60*40 = 4800π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surface area = Lateral surface + 2* Base area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(2*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(4800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π) + (2*π (60)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4800π + 7200π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12000π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surface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area:lateral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= 12000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π:4800π = 5/2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Total surface area : Lateral surface area = 5 : 2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6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Diameter of the sphere = 12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radius of sphere = d/2 = 12/2 =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the sphere = 4/3 πr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4/3 π(6)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288π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sphere is melted and transformed into a wire. Hence, volume of the sphere is converted to volume of wire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wire = Volume of sphere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288π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wire can be thought of as a thin cylinder with long height = 72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of wire = πr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height h = 36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π*r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*72 = 288π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2 cm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4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spherical ball is melted and cast into a cone. Hence, we can say that volume of the ball and cone remains the same.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given that diameter of the ball is 12 cm.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its radius = 12/2 = 6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diameter of the new cone is 24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its radius = 24/2 = 12 cm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h be the height of the cone.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volumes of the spherical ball and conical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same.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4/3πr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1/3πr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4/3*π*(6)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1/3*π*(12)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4/3*π*(6)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1/3*π*(12)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= 288/48 = 6 cm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3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a² = 6.76 Ha = 67600m² (1 Ha = 10000 m²)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a = √67600 = 260 m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Let the diameter be 14 cm and height be 6 cm. Find the volume of cylinder and cone. (in cm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800,400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924,308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1024,484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cubes of 10 cm edge can be put in a cubical box of 1 m edge?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area of a rectangular ground is 12500 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. If its length is 125 m, then its perimeter is(in 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575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a triangle PQR, PQ = QR = 10 cm, PR = 12 cm. QS is drawn perpendicular to PR where s is on the line PR. Find the length of QS.(in cm)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triangle is made from a rope. The sides of triangle are 21 cm, 15 cm and 32 cm. What will be the area of the square made from the rope?(in cm2)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surface area of a cube whose volume is 64, is 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Volume of a sphere whose surface area is 144π cm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(in cm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), is 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84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256</a:t>
            </a:r>
            <a:r>
              <a:rPr lang="en-US" sz="2800" dirty="0"/>
              <a:t>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84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288</a:t>
            </a:r>
            <a:r>
              <a:rPr lang="en-US" sz="2800" dirty="0"/>
              <a:t>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length, width and height of a rectangular solid are in the ratios 5 : 4 : 2. If total surface area is 4864m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, then height of the solid is _____________.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Length of cloth in meters which is 2.5 m wide is required to make a conical tent with base radius of 7 m and height of 24 m is 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90π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110π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125π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140π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base of a rectangular tank is 12 feet long and 8 feet wide, and height of the tank is 30 inches. If water is pouring into the tank at the rate of 2 cubic feet per second, then time taken required to fill the tank is 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min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rectangular container with dimensions 4 inches, 9 inches, 10 inches is kept into a cylindrical container with a diameter of 6 inches. Assuring the milk does not overflow the container, find the height(in inches)to which the milk will reach high?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15/π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30/π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40/π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Ratio of the total surface area to the lateral surface area of a cylinder with base radius 60 cm and height 40 cm is 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2:3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5:2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6:7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diameter of a copper sphere is 12 cm. The sphere is melted and drawn into a long wire of uniform circular cross section. If length of the wire is 72 cm, then radius of wire is _________ cm.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spherical ball, 12 cm in diameter, is melted and cast into a conical </a:t>
            </a:r>
            <a:r>
              <a:rPr lang="en-US" sz="2500" dirty="0" err="1">
                <a:latin typeface="Nunito Sans" panose="00000500000000000000" pitchFamily="2" charset="0"/>
              </a:rPr>
              <a:t>mould</a:t>
            </a:r>
            <a:r>
              <a:rPr lang="en-US" sz="2500" dirty="0">
                <a:latin typeface="Nunito Sans" panose="00000500000000000000" pitchFamily="2" charset="0"/>
              </a:rPr>
              <a:t>, the base of which is 24 cm in diameter. What is the height of the cone?( in cm)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7432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Mensuration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873488"/>
            <a:ext cx="423432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Rectangle 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</a:t>
            </a:r>
            <a:r>
              <a:rPr lang="en-US" sz="2500" dirty="0" err="1">
                <a:latin typeface="Nunito Sans" panose="00000500000000000000" pitchFamily="2" charset="0"/>
              </a:rPr>
              <a:t>lb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 = 2(</a:t>
            </a:r>
            <a:r>
              <a:rPr lang="en-US" sz="2500" dirty="0" err="1">
                <a:latin typeface="Nunito Sans" panose="00000500000000000000" pitchFamily="2" charset="0"/>
              </a:rPr>
              <a:t>l+b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Square 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</a:t>
            </a:r>
            <a:r>
              <a:rPr lang="en-US" sz="2500" dirty="0" err="1">
                <a:latin typeface="Nunito Sans" panose="00000500000000000000" pitchFamily="2" charset="0"/>
              </a:rPr>
              <a:t>a×a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4a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Parallelogram:</a:t>
            </a:r>
            <a:endParaRPr lang="en-US" sz="2500" b="1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l × h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2(</a:t>
            </a:r>
            <a:r>
              <a:rPr lang="en-US" sz="2500" dirty="0" err="1">
                <a:latin typeface="Nunito Sans" panose="00000500000000000000" pitchFamily="2" charset="0"/>
              </a:rPr>
              <a:t>l+b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Mensuration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4193038" y="1828800"/>
            <a:ext cx="746365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Triangle 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</a:t>
            </a:r>
            <a:r>
              <a:rPr lang="en-US" sz="2500" dirty="0" err="1">
                <a:latin typeface="Nunito Sans" panose="00000500000000000000" pitchFamily="2" charset="0"/>
              </a:rPr>
              <a:t>b×h</a:t>
            </a:r>
            <a:r>
              <a:rPr lang="en-US" sz="2500" dirty="0">
                <a:latin typeface="Nunito Sans" panose="00000500000000000000" pitchFamily="2" charset="0"/>
              </a:rPr>
              <a:t>/2 or √s(s-a)(s-b)(s-c)…………….where s=</a:t>
            </a:r>
            <a:r>
              <a:rPr lang="en-US" sz="2500" dirty="0" err="1">
                <a:latin typeface="Nunito Sans" panose="00000500000000000000" pitchFamily="2" charset="0"/>
              </a:rPr>
              <a:t>a+b+c</a:t>
            </a:r>
            <a:r>
              <a:rPr lang="en-US" sz="2500" dirty="0">
                <a:latin typeface="Nunito Sans" panose="00000500000000000000" pitchFamily="2" charset="0"/>
              </a:rPr>
              <a:t>/2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Right </a:t>
            </a:r>
            <a:r>
              <a:rPr lang="en-US" sz="2500" b="1" dirty="0">
                <a:latin typeface="Nunito Sans" panose="00000500000000000000" pitchFamily="2" charset="0"/>
              </a:rPr>
              <a:t>angle Triangle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=1/2(</a:t>
            </a:r>
            <a:r>
              <a:rPr lang="en-US" sz="2500" dirty="0" err="1">
                <a:latin typeface="Nunito Sans" panose="00000500000000000000" pitchFamily="2" charset="0"/>
              </a:rPr>
              <a:t>bh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</a:t>
            </a:r>
            <a:r>
              <a:rPr lang="en-US" sz="2500" dirty="0" err="1" smtClean="0">
                <a:latin typeface="Nunito Sans" panose="00000500000000000000" pitchFamily="2" charset="0"/>
              </a:rPr>
              <a:t>b+h+d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Isosceles right angle triangle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½. a2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2a+d</a:t>
            </a:r>
            <a:r>
              <a:rPr lang="en-US" sz="2500" dirty="0" smtClean="0">
                <a:latin typeface="Nunito Sans" panose="00000500000000000000" pitchFamily="2" charset="0"/>
              </a:rPr>
              <a:t>………where </a:t>
            </a:r>
            <a:r>
              <a:rPr lang="en-US" sz="2500" dirty="0">
                <a:latin typeface="Nunito Sans" panose="00000500000000000000" pitchFamily="2" charset="0"/>
              </a:rPr>
              <a:t>d=a√</a:t>
            </a:r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IMPORTANT FORMULAE: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903187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Equilateral Triangle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√3. a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/4 or  ½(ah)….where h = √3/2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3a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Trapezium 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1/2h(</a:t>
            </a:r>
            <a:r>
              <a:rPr lang="en-US" sz="2500" dirty="0" err="1">
                <a:latin typeface="Nunito Sans" panose="00000500000000000000" pitchFamily="2" charset="0"/>
              </a:rPr>
              <a:t>a+b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Sum of all sides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Rhombus 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d1 × d2/2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= 4l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Mensuration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903187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Quadrilateral:</a:t>
            </a:r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=1/2 × Diagonal × (Sum of offsets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Circle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Area </a:t>
            </a:r>
            <a:r>
              <a:rPr lang="en-US" sz="2500" dirty="0">
                <a:latin typeface="Nunito Sans" panose="00000500000000000000" pitchFamily="2" charset="0"/>
              </a:rPr>
              <a:t>=  πr^2 or πd^2/4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Circumference = 2πr  or πd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Area of sector of a circle = (θπr^2 )/</a:t>
            </a:r>
            <a:r>
              <a:rPr lang="en-US" sz="2500" dirty="0" smtClean="0">
                <a:latin typeface="Nunito Sans" panose="00000500000000000000" pitchFamily="2" charset="0"/>
              </a:rPr>
              <a:t>360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Sphere:</a:t>
            </a:r>
            <a:endParaRPr lang="en-US" sz="2500" b="1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Volume</a:t>
            </a:r>
            <a:r>
              <a:rPr lang="en-US" sz="2500" dirty="0">
                <a:latin typeface="Nunito Sans" panose="00000500000000000000" pitchFamily="2" charset="0"/>
              </a:rPr>
              <a:t>: V = 4/3 πr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Surface Area: S = 4πr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Mensuration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9031873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latin typeface="Nunito Sans" panose="00000500000000000000" pitchFamily="2" charset="0"/>
              </a:rPr>
              <a:t>Hemisphere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Nunito Sans" panose="00000500000000000000" pitchFamily="2" charset="0"/>
              </a:rPr>
              <a:t>Volume </a:t>
            </a:r>
            <a:r>
              <a:rPr lang="en-US" sz="2300" dirty="0">
                <a:latin typeface="Nunito Sans" panose="00000500000000000000" pitchFamily="2" charset="0"/>
              </a:rPr>
              <a:t>= 2/3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</a:t>
            </a:r>
            <a:r>
              <a:rPr lang="en-US" sz="2300" baseline="30000" dirty="0">
                <a:latin typeface="Nunito Sans" panose="00000500000000000000" pitchFamily="2" charset="0"/>
              </a:rPr>
              <a:t>3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Curved surface area(CSA) = 2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</a:t>
            </a:r>
            <a:r>
              <a:rPr lang="en-US" sz="2300" baseline="30000" dirty="0">
                <a:latin typeface="Nunito Sans" panose="00000500000000000000" pitchFamily="2" charset="0"/>
              </a:rPr>
              <a:t>2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Total surface area = TSA = 3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</a:t>
            </a:r>
            <a:r>
              <a:rPr lang="en-US" sz="2300" baseline="30000" dirty="0">
                <a:latin typeface="Nunito Sans" panose="00000500000000000000" pitchFamily="2" charset="0"/>
              </a:rPr>
              <a:t>2</a:t>
            </a:r>
          </a:p>
          <a:p>
            <a:pPr algn="just"/>
            <a:endParaRPr lang="en-US" sz="2300" b="1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300" b="1" dirty="0" smtClean="0">
                <a:latin typeface="Nunito Sans" panose="00000500000000000000" pitchFamily="2" charset="0"/>
              </a:rPr>
              <a:t>Right </a:t>
            </a:r>
            <a:r>
              <a:rPr lang="en-US" sz="2300" b="1" dirty="0">
                <a:latin typeface="Nunito Sans" panose="00000500000000000000" pitchFamily="2" charset="0"/>
              </a:rPr>
              <a:t>Circular Cylinder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Nunito Sans" panose="00000500000000000000" pitchFamily="2" charset="0"/>
              </a:rPr>
              <a:t>Volume </a:t>
            </a:r>
            <a:r>
              <a:rPr lang="en-US" sz="2300" dirty="0">
                <a:latin typeface="Nunito Sans" panose="00000500000000000000" pitchFamily="2" charset="0"/>
              </a:rPr>
              <a:t>of Cylinder =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</a:t>
            </a:r>
            <a:r>
              <a:rPr lang="en-US" sz="2300" baseline="30000" dirty="0">
                <a:latin typeface="Nunito Sans" panose="00000500000000000000" pitchFamily="2" charset="0"/>
              </a:rPr>
              <a:t>2</a:t>
            </a:r>
            <a:r>
              <a:rPr lang="en-US" sz="2300" dirty="0">
                <a:latin typeface="Nunito Sans" panose="00000500000000000000" pitchFamily="2" charset="0"/>
              </a:rPr>
              <a:t> h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Lateral Surface Area (LSA or CSA) = 2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 h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Total Surface Area = TSA = 2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 (r + h)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Volume of hollow cylinder =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 h(R</a:t>
            </a:r>
            <a:r>
              <a:rPr lang="en-US" sz="2300" baseline="30000" dirty="0">
                <a:latin typeface="Nunito Sans" panose="00000500000000000000" pitchFamily="2" charset="0"/>
              </a:rPr>
              <a:t>2</a:t>
            </a:r>
            <a:r>
              <a:rPr lang="en-US" sz="2300" dirty="0">
                <a:latin typeface="Nunito Sans" panose="00000500000000000000" pitchFamily="2" charset="0"/>
              </a:rPr>
              <a:t> – r</a:t>
            </a:r>
            <a:r>
              <a:rPr lang="en-US" sz="2300" baseline="30000" dirty="0">
                <a:latin typeface="Nunito Sans" panose="00000500000000000000" pitchFamily="2" charset="0"/>
              </a:rPr>
              <a:t>2</a:t>
            </a:r>
            <a:r>
              <a:rPr lang="en-US" sz="2300" dirty="0">
                <a:latin typeface="Nunito Sans" panose="00000500000000000000" pitchFamily="2" charset="0"/>
              </a:rPr>
              <a:t>)</a:t>
            </a:r>
          </a:p>
          <a:p>
            <a:pPr algn="just"/>
            <a:endParaRPr lang="en-US" sz="2300" b="1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300" b="1" dirty="0" smtClean="0">
                <a:latin typeface="Nunito Sans" panose="00000500000000000000" pitchFamily="2" charset="0"/>
              </a:rPr>
              <a:t>Right </a:t>
            </a:r>
            <a:r>
              <a:rPr lang="en-US" sz="2300" b="1" dirty="0">
                <a:latin typeface="Nunito Sans" panose="00000500000000000000" pitchFamily="2" charset="0"/>
              </a:rPr>
              <a:t>Circular cone </a:t>
            </a:r>
            <a:r>
              <a:rPr lang="en-US" sz="2300" b="1" dirty="0" smtClean="0">
                <a:latin typeface="Nunito Sans" panose="00000500000000000000" pitchFamily="2" charset="0"/>
              </a:rPr>
              <a:t>:</a:t>
            </a:r>
            <a:endParaRPr lang="en-US" sz="2300" b="1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Volume = 1/3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</a:t>
            </a:r>
            <a:r>
              <a:rPr lang="en-US" sz="2300" baseline="30000" dirty="0">
                <a:latin typeface="Nunito Sans" panose="00000500000000000000" pitchFamily="2" charset="0"/>
              </a:rPr>
              <a:t>2</a:t>
            </a:r>
            <a:r>
              <a:rPr lang="en-US" sz="2300" dirty="0">
                <a:latin typeface="Nunito Sans" panose="00000500000000000000" pitchFamily="2" charset="0"/>
              </a:rPr>
              <a:t>h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Curved surface area: CSA=  </a:t>
            </a:r>
            <a:r>
              <a:rPr lang="el-GR" sz="2300" dirty="0">
                <a:latin typeface="Nunito Sans" panose="00000500000000000000" pitchFamily="2" charset="0"/>
              </a:rPr>
              <a:t>π </a:t>
            </a:r>
            <a:r>
              <a:rPr lang="en-US" sz="2300" dirty="0">
                <a:latin typeface="Nunito Sans" panose="00000500000000000000" pitchFamily="2" charset="0"/>
              </a:rPr>
              <a:t>r 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Nunito Sans" panose="00000500000000000000" pitchFamily="2" charset="0"/>
              </a:rPr>
              <a:t>Total surface area = TSA = </a:t>
            </a:r>
            <a:r>
              <a:rPr lang="el-GR" sz="2300" dirty="0">
                <a:latin typeface="Nunito Sans" panose="00000500000000000000" pitchFamily="2" charset="0"/>
              </a:rPr>
              <a:t>π</a:t>
            </a:r>
            <a:r>
              <a:rPr lang="en-US" sz="2300" dirty="0">
                <a:latin typeface="Nunito Sans" panose="00000500000000000000" pitchFamily="2" charset="0"/>
              </a:rPr>
              <a:t>r(r + l )</a:t>
            </a:r>
            <a:endParaRPr lang="en-US" sz="23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Mensuration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90318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Some other Formula 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Area of Pathway running across the middle of  a rectangle = w(</a:t>
            </a:r>
            <a:r>
              <a:rPr lang="en-US" sz="2500" dirty="0" err="1">
                <a:latin typeface="Nunito Sans" panose="00000500000000000000" pitchFamily="2" charset="0"/>
              </a:rPr>
              <a:t>l+b-w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of Pathway around a rectangle field = 2(l+b+4w)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Area of Pathway around a rectangle field =2w(l+b+2w)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Perimeter of Pathway inside a rectangle field =2(l+b-4w)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Area of Pathway inside a rectangle field =2w(l+b-2w)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Area of four walls = 2h(</a:t>
            </a:r>
            <a:r>
              <a:rPr lang="en-US" sz="2500" dirty="0" err="1">
                <a:latin typeface="Nunito Sans" panose="00000500000000000000" pitchFamily="2" charset="0"/>
              </a:rPr>
              <a:t>l+b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Mensuration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area of square field is 6.76 hectare, then its length is </a:t>
            </a:r>
            <a:r>
              <a:rPr lang="en-US" sz="2500" dirty="0" smtClean="0">
                <a:latin typeface="Nunito Sans" panose="00000500000000000000" pitchFamily="2" charset="0"/>
              </a:rPr>
              <a:t>__________ 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75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49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24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75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49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24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Microsoft Office PowerPoint</Application>
  <PresentationFormat>Widescreen</PresentationFormat>
  <Paragraphs>285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Wingdings</vt:lpstr>
      <vt:lpstr>Nunito Sans</vt:lpstr>
      <vt:lpstr>Nunito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2019-11-27T11:56:55Z</dcterms:modified>
</cp:coreProperties>
</file>