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272" r:id="rId2"/>
    <p:sldId id="343" r:id="rId3"/>
    <p:sldId id="344" r:id="rId4"/>
    <p:sldId id="345" r:id="rId5"/>
    <p:sldId id="346" r:id="rId6"/>
    <p:sldId id="347" r:id="rId7"/>
    <p:sldId id="348" r:id="rId8"/>
    <p:sldId id="349" r:id="rId9"/>
    <p:sldId id="350" r:id="rId10"/>
    <p:sldId id="351" r:id="rId11"/>
    <p:sldId id="352" r:id="rId12"/>
    <p:sldId id="353" r:id="rId13"/>
    <p:sldId id="354" r:id="rId14"/>
    <p:sldId id="340" r:id="rId15"/>
    <p:sldId id="342" r:id="rId16"/>
    <p:sldId id="289" r:id="rId17"/>
  </p:sldIdLst>
  <p:sldSz cx="12192000" cy="6858000"/>
  <p:notesSz cx="6858000" cy="9144000"/>
  <p:embeddedFontLst>
    <p:embeddedFont>
      <p:font typeface="Nunito Sans"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Nunito Sans SemiBold" panose="020B0604020202020204" charset="0"/>
      <p:bold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2379" autoAdjust="0"/>
  </p:normalViewPr>
  <p:slideViewPr>
    <p:cSldViewPr>
      <p:cViewPr varScale="1">
        <p:scale>
          <a:sx n="69" d="100"/>
          <a:sy n="69" d="100"/>
        </p:scale>
        <p:origin x="564" y="60"/>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404576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83018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instructive example of the difference made by soft skills is a medical doctor. A doctor is required to have an extensive repertoire of hard skills, especially the ability to diagnose and prescribe treatments for an array of ailments.</a:t>
            </a:r>
          </a:p>
          <a:p>
            <a:r>
              <a:rPr lang="en-US" sz="1200" b="0" i="0" kern="1200" dirty="0" smtClean="0">
                <a:solidFill>
                  <a:schemeClr val="tx1"/>
                </a:solidFill>
                <a:effectLst/>
                <a:latin typeface="+mn-lt"/>
                <a:ea typeface="+mn-ea"/>
                <a:cs typeface="+mn-cs"/>
              </a:rPr>
              <a:t>But a doctor who does not have the soft skills of emotional intelligence, trustworthiness and approachability is not likely to be very highly regarded by their patients.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Similarly, a salesperson who may have an unrivalled and exhaustive knowledge of their market will find it difficult to close a deal and retain their clients if they lack the soft skills of interpersonal skills and negotiation.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Soft skills are not just important when facing external customers and clients. They are equally important when it comes to </a:t>
            </a:r>
            <a:r>
              <a:rPr lang="en-US" sz="1200" b="0" i="1" kern="1200" dirty="0" smtClean="0">
                <a:solidFill>
                  <a:schemeClr val="tx1"/>
                </a:solidFill>
                <a:effectLst/>
                <a:latin typeface="+mn-lt"/>
                <a:ea typeface="+mn-ea"/>
                <a:cs typeface="+mn-cs"/>
              </a:rPr>
              <a:t>interacting with colleagues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Employers value soft skills because they enable people to function and thrive in teams and in </a:t>
            </a:r>
            <a:r>
              <a:rPr lang="en-US" sz="1200" b="0" i="0" kern="1200" dirty="0" err="1" smtClean="0">
                <a:solidFill>
                  <a:schemeClr val="tx1"/>
                </a:solidFill>
                <a:effectLst/>
                <a:latin typeface="+mn-lt"/>
                <a:ea typeface="+mn-ea"/>
                <a:cs typeface="+mn-cs"/>
              </a:rPr>
              <a:t>organisations</a:t>
            </a:r>
            <a:r>
              <a:rPr lang="en-US" sz="1200" b="0" i="0" kern="1200" dirty="0" smtClean="0">
                <a:solidFill>
                  <a:schemeClr val="tx1"/>
                </a:solidFill>
                <a:effectLst/>
                <a:latin typeface="+mn-lt"/>
                <a:ea typeface="+mn-ea"/>
                <a:cs typeface="+mn-cs"/>
              </a:rPr>
              <a:t> as a whole.</a:t>
            </a:r>
          </a:p>
          <a:p>
            <a:r>
              <a:rPr lang="en-US" sz="1200" b="0" i="0" kern="1200" dirty="0" smtClean="0">
                <a:solidFill>
                  <a:schemeClr val="tx1"/>
                </a:solidFill>
                <a:effectLst/>
                <a:latin typeface="+mn-lt"/>
                <a:ea typeface="+mn-ea"/>
                <a:cs typeface="+mn-cs"/>
              </a:rPr>
              <a:t>A productive and healthy work environment depends on soft skills. After all, the workplace is an interpersonal space, where relationships must be built and fostered, perspectives must be exchanged, and occasionally conflicts must be resolved.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56216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4125473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1692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905814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27425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67300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90337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523993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84409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92708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40080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45062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Corporate Uses</a:t>
            </a: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457201" y="1981200"/>
            <a:ext cx="5943600" cy="4708981"/>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Nunito Sans" panose="020B0604020202020204" charset="0"/>
              </a:rPr>
              <a:t>Ability to problem </a:t>
            </a:r>
            <a:r>
              <a:rPr lang="en-US" sz="2500" dirty="0" smtClean="0">
                <a:latin typeface="Nunito Sans" panose="020B0604020202020204" charset="0"/>
              </a:rPr>
              <a:t>solve</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a:latin typeface="Nunito Sans" panose="020B0604020202020204" charset="0"/>
              </a:rPr>
              <a:t>The ability to analyze situations</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The </a:t>
            </a:r>
            <a:r>
              <a:rPr lang="en-US" sz="2500" dirty="0">
                <a:latin typeface="Nunito Sans" panose="020B0604020202020204" charset="0"/>
              </a:rPr>
              <a:t>ability to reason</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The </a:t>
            </a:r>
            <a:r>
              <a:rPr lang="en-US" sz="2500" dirty="0">
                <a:latin typeface="Nunito Sans" panose="020B0604020202020204" charset="0"/>
              </a:rPr>
              <a:t>ability to think logically</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To </a:t>
            </a:r>
            <a:r>
              <a:rPr lang="en-US" sz="2500" dirty="0">
                <a:latin typeface="Nunito Sans" panose="020B0604020202020204" charset="0"/>
              </a:rPr>
              <a:t>take decisions based on data</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To </a:t>
            </a:r>
            <a:r>
              <a:rPr lang="en-US" sz="2500" dirty="0">
                <a:latin typeface="Nunito Sans" panose="020B0604020202020204" charset="0"/>
              </a:rPr>
              <a:t>take decisions based on past </a:t>
            </a:r>
            <a:r>
              <a:rPr lang="en-US" sz="2500" dirty="0" smtClean="0">
                <a:latin typeface="Nunito Sans" panose="020B0604020202020204" charset="0"/>
              </a:rPr>
              <a:t>trends</a:t>
            </a:r>
            <a:endParaRPr lang="en-US" sz="2500" dirty="0">
              <a:latin typeface="Nunito Sans" panose="020B0604020202020204"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6" name="TextBox 5">
            <a:extLst>
              <a:ext uri="{FF2B5EF4-FFF2-40B4-BE49-F238E27FC236}">
                <a16:creationId xmlns:a16="http://schemas.microsoft.com/office/drawing/2014/main" xmlns="" id="{5AFC0D69-68C1-4838-9AC4-A4286388BDC4}"/>
              </a:ext>
            </a:extLst>
          </p:cNvPr>
          <p:cNvSpPr txBox="1"/>
          <p:nvPr/>
        </p:nvSpPr>
        <p:spPr>
          <a:xfrm>
            <a:off x="5943600" y="1905000"/>
            <a:ext cx="6223731" cy="3939540"/>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Nunito Sans" panose="020B0604020202020204" charset="0"/>
              </a:rPr>
              <a:t>Ability to understand graphs, tables and </a:t>
            </a:r>
            <a:r>
              <a:rPr lang="en-US" sz="2500" dirty="0" smtClean="0">
                <a:latin typeface="Nunito Sans" panose="020B0604020202020204" charset="0"/>
              </a:rPr>
              <a:t>charts</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a:latin typeface="Nunito Sans" panose="020B0604020202020204" charset="0"/>
              </a:rPr>
              <a:t>The ability to comprehend written and verbal communication</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The </a:t>
            </a:r>
            <a:r>
              <a:rPr lang="en-US" sz="2500" dirty="0">
                <a:latin typeface="Nunito Sans" panose="020B0604020202020204" charset="0"/>
              </a:rPr>
              <a:t>ability to communicate well [verbal and written]</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Language </a:t>
            </a:r>
            <a:r>
              <a:rPr lang="en-US" sz="2500" dirty="0">
                <a:latin typeface="Nunito Sans" panose="020B0604020202020204" charset="0"/>
              </a:rPr>
              <a:t>and Grammar skills</a:t>
            </a:r>
          </a:p>
        </p:txBody>
      </p:sp>
    </p:spTree>
    <p:extLst>
      <p:ext uri="{BB962C8B-B14F-4D97-AF65-F5344CB8AC3E}">
        <p14:creationId xmlns:p14="http://schemas.microsoft.com/office/powerpoint/2010/main" val="156633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Corporate Uses</a:t>
            </a: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457201" y="1981200"/>
            <a:ext cx="5181599" cy="4324261"/>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Nunito Sans" panose="020B0604020202020204" charset="0"/>
              </a:rPr>
              <a:t>The ability to write coherently</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Basic </a:t>
            </a:r>
            <a:r>
              <a:rPr lang="en-US" sz="2500" dirty="0">
                <a:latin typeface="Nunito Sans" panose="020B0604020202020204" charset="0"/>
              </a:rPr>
              <a:t>numeric skills</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Advanced </a:t>
            </a:r>
            <a:r>
              <a:rPr lang="en-US" sz="2500" dirty="0">
                <a:latin typeface="Nunito Sans" panose="020B0604020202020204" charset="0"/>
              </a:rPr>
              <a:t>quantitative skills</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The </a:t>
            </a:r>
            <a:r>
              <a:rPr lang="en-US" sz="2500" dirty="0">
                <a:latin typeface="Nunito Sans" panose="020B0604020202020204" charset="0"/>
              </a:rPr>
              <a:t>ability to learn new things quickly</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The </a:t>
            </a:r>
            <a:r>
              <a:rPr lang="en-US" sz="2500" dirty="0">
                <a:latin typeface="Nunito Sans" panose="020B0604020202020204" charset="0"/>
              </a:rPr>
              <a:t>ability to detect patterns and establish </a:t>
            </a:r>
            <a:r>
              <a:rPr lang="en-US" sz="2500" dirty="0" smtClean="0">
                <a:latin typeface="Nunito Sans" panose="020B0604020202020204" charset="0"/>
              </a:rPr>
              <a:t>relationships</a:t>
            </a: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6" name="TextBox 5">
            <a:extLst>
              <a:ext uri="{FF2B5EF4-FFF2-40B4-BE49-F238E27FC236}">
                <a16:creationId xmlns:a16="http://schemas.microsoft.com/office/drawing/2014/main" xmlns="" id="{5AFC0D69-68C1-4838-9AC4-A4286388BDC4}"/>
              </a:ext>
            </a:extLst>
          </p:cNvPr>
          <p:cNvSpPr txBox="1"/>
          <p:nvPr/>
        </p:nvSpPr>
        <p:spPr>
          <a:xfrm>
            <a:off x="5943600" y="1905000"/>
            <a:ext cx="6223731" cy="4755148"/>
          </a:xfrm>
          <a:prstGeom prst="rect">
            <a:avLst/>
          </a:prstGeom>
          <a:noFill/>
        </p:spPr>
        <p:txBody>
          <a:bodyPr wrap="square" rtlCol="0">
            <a:spAutoFit/>
          </a:bodyPr>
          <a:lstStyle/>
          <a:p>
            <a:pPr marL="342900" indent="-342900">
              <a:buFont typeface="Arial" panose="020B0604020202020204" pitchFamily="34" charset="0"/>
              <a:buChar char="•"/>
            </a:pPr>
            <a:r>
              <a:rPr lang="en-US" sz="2500" dirty="0" smtClean="0">
                <a:latin typeface="Nunito Sans" panose="020B0604020202020204" charset="0"/>
              </a:rPr>
              <a:t>The </a:t>
            </a:r>
            <a:r>
              <a:rPr lang="en-US" sz="2500" dirty="0">
                <a:latin typeface="Nunito Sans" panose="020B0604020202020204" charset="0"/>
              </a:rPr>
              <a:t>ability to plan and </a:t>
            </a:r>
            <a:r>
              <a:rPr lang="en-US" sz="2500" dirty="0" smtClean="0">
                <a:latin typeface="Nunito Sans" panose="020B0604020202020204" charset="0"/>
              </a:rPr>
              <a:t>strategies</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a:latin typeface="Nunito Sans" panose="020B0604020202020204" charset="0"/>
              </a:rPr>
              <a:t>The ability to comprehend complex issues</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The </a:t>
            </a:r>
            <a:r>
              <a:rPr lang="en-US" sz="2500" dirty="0">
                <a:latin typeface="Nunito Sans" panose="020B0604020202020204" charset="0"/>
              </a:rPr>
              <a:t>ability to visualize</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Basic </a:t>
            </a:r>
            <a:r>
              <a:rPr lang="en-US" sz="2500" dirty="0">
                <a:latin typeface="Nunito Sans" panose="020B0604020202020204" charset="0"/>
              </a:rPr>
              <a:t>Computer </a:t>
            </a:r>
            <a:r>
              <a:rPr lang="en-US" sz="2500" dirty="0" smtClean="0">
                <a:latin typeface="Nunito Sans" panose="020B0604020202020204" charset="0"/>
              </a:rPr>
              <a:t>Skills</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IN" sz="2500" dirty="0">
                <a:latin typeface="Nunito Sans" panose="020B0604020202020204" charset="0"/>
              </a:rPr>
              <a:t>Attention to Detail</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endParaRPr lang="en-US" sz="2500" dirty="0">
              <a:latin typeface="Nunito Sans" panose="020B0604020202020204" charset="0"/>
            </a:endParaRPr>
          </a:p>
        </p:txBody>
      </p:sp>
    </p:spTree>
    <p:extLst>
      <p:ext uri="{BB962C8B-B14F-4D97-AF65-F5344CB8AC3E}">
        <p14:creationId xmlns:p14="http://schemas.microsoft.com/office/powerpoint/2010/main" val="1361674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Soft Skills</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10338531" cy="3170099"/>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Nunito Sans" panose="020B0604020202020204" charset="0"/>
              </a:rPr>
              <a:t>D</a:t>
            </a:r>
            <a:r>
              <a:rPr lang="en-US" sz="2500" dirty="0" smtClean="0">
                <a:latin typeface="Nunito Sans" panose="020B0604020202020204" charset="0"/>
              </a:rPr>
              <a:t>ifference </a:t>
            </a:r>
            <a:r>
              <a:rPr lang="en-US" sz="2500" dirty="0">
                <a:latin typeface="Nunito Sans" panose="020B0604020202020204" charset="0"/>
              </a:rPr>
              <a:t>between adequate candidates and ideal </a:t>
            </a:r>
            <a:r>
              <a:rPr lang="en-US" sz="2500" dirty="0" smtClean="0">
                <a:latin typeface="Nunito Sans" panose="020B0604020202020204" charset="0"/>
              </a:rPr>
              <a:t>candidates</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a:latin typeface="Nunito Sans" panose="020B0604020202020204" charset="0"/>
              </a:rPr>
              <a:t>R</a:t>
            </a:r>
            <a:r>
              <a:rPr lang="en-US" sz="2500" dirty="0" smtClean="0">
                <a:latin typeface="Nunito Sans" panose="020B0604020202020204" charset="0"/>
              </a:rPr>
              <a:t>ecruitment </a:t>
            </a:r>
            <a:r>
              <a:rPr lang="en-US" sz="2500" dirty="0">
                <a:latin typeface="Nunito Sans" panose="020B0604020202020204" charset="0"/>
              </a:rPr>
              <a:t>criteria do not stop at technical ability and specialist </a:t>
            </a:r>
            <a:r>
              <a:rPr lang="en-US" sz="2500" dirty="0" smtClean="0">
                <a:latin typeface="Nunito Sans" panose="020B0604020202020204" charset="0"/>
              </a:rPr>
              <a:t>knowledge</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Interacting </a:t>
            </a:r>
            <a:r>
              <a:rPr lang="en-US" sz="2500" dirty="0">
                <a:latin typeface="Nunito Sans" panose="020B0604020202020204" charset="0"/>
              </a:rPr>
              <a:t>with colleagues</a:t>
            </a:r>
            <a:endParaRPr lang="en-US" sz="2500" dirty="0" smtClean="0">
              <a:latin typeface="Nunito Sans" panose="020B0604020202020204" charset="0"/>
            </a:endParaRP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endParaRPr lang="en-US" sz="2500" dirty="0" smtClean="0">
              <a:latin typeface="Nunito Sans" panose="020B0604020202020204"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86046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Soft Skills</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10338531" cy="5478423"/>
          </a:xfrm>
          <a:prstGeom prst="rect">
            <a:avLst/>
          </a:prstGeom>
          <a:noFill/>
        </p:spPr>
        <p:txBody>
          <a:bodyPr wrap="square" rtlCol="0">
            <a:spAutoFit/>
          </a:bodyPr>
          <a:lstStyle/>
          <a:p>
            <a:pPr marL="342900" indent="-342900">
              <a:buFont typeface="Arial" panose="020B0604020202020204" pitchFamily="34" charset="0"/>
              <a:buChar char="•"/>
            </a:pPr>
            <a:endParaRPr lang="en-US" sz="2500" dirty="0" smtClean="0">
              <a:latin typeface="Nunito Sans" panose="020B0604020202020204" charset="0"/>
            </a:endParaRPr>
          </a:p>
          <a:p>
            <a:r>
              <a:rPr lang="en-US" sz="2500" dirty="0" smtClean="0">
                <a:latin typeface="Nunito Sans" panose="020B0604020202020204" charset="0"/>
              </a:rPr>
              <a:t>Key soft skills are</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Communication</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Self Motivation</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Leadership</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Responsibility</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Teamwork </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endParaRPr lang="en-US" sz="2500" dirty="0" smtClean="0">
              <a:latin typeface="Nunito Sans" panose="020B0604020202020204"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33495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Syllabus (Tech)</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574217333"/>
              </p:ext>
            </p:extLst>
          </p:nvPr>
        </p:nvGraphicFramePr>
        <p:xfrm>
          <a:off x="526224" y="1560920"/>
          <a:ext cx="10907479" cy="4191000"/>
        </p:xfrm>
        <a:graphic>
          <a:graphicData uri="http://schemas.openxmlformats.org/drawingml/2006/table">
            <a:tbl>
              <a:tblPr>
                <a:tableStyleId>{5C22544A-7EE6-4342-B048-85BDC9FD1C3A}</a:tableStyleId>
              </a:tblPr>
              <a:tblGrid>
                <a:gridCol w="991589"/>
                <a:gridCol w="991589"/>
                <a:gridCol w="991589"/>
                <a:gridCol w="991589"/>
                <a:gridCol w="991589"/>
                <a:gridCol w="991589"/>
                <a:gridCol w="991589"/>
                <a:gridCol w="991589"/>
                <a:gridCol w="991589"/>
                <a:gridCol w="991589"/>
                <a:gridCol w="991589"/>
              </a:tblGrid>
              <a:tr h="2095500">
                <a:tc>
                  <a:txBody>
                    <a:bodyPr/>
                    <a:lstStyle/>
                    <a:p>
                      <a:pPr algn="ctr" fontAlgn="ctr"/>
                      <a:r>
                        <a:rPr lang="en-US" sz="1400" u="none" strike="noStrike" dirty="0">
                          <a:effectLst/>
                        </a:rPr>
                        <a:t>ORIENTATION</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Data Structure 1.1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Data Structure 1.2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Data Structure 1.3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Data Structure 1.4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Data Structure 1.5</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Data Structure 1.6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Data Structure 1.7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Data Structure 1.8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Data Structure 1.9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Data Structure 1.10</a:t>
                      </a:r>
                      <a:endParaRPr lang="en-US" sz="1400" b="0" i="0" u="none" strike="noStrike">
                        <a:solidFill>
                          <a:srgbClr val="000000"/>
                        </a:solidFill>
                        <a:effectLst/>
                        <a:latin typeface="Calibri" panose="020F0502020204030204" pitchFamily="34" charset="0"/>
                      </a:endParaRPr>
                    </a:p>
                  </a:txBody>
                  <a:tcPr marL="9525" marR="9525" marT="9525" marB="0" anchor="ctr"/>
                </a:tc>
              </a:tr>
              <a:tr h="2095500">
                <a:tc>
                  <a:txBody>
                    <a:bodyPr/>
                    <a:lstStyle/>
                    <a:p>
                      <a:pPr algn="ctr" fontAlgn="ctr"/>
                      <a:r>
                        <a:rPr lang="en-US" sz="1400" u="none" strike="noStrike">
                          <a:effectLst/>
                        </a:rPr>
                        <a:t>Data Structure 1.11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Data Structure 1.12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Data Structure 1.13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Data Structure 1.14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2310073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Syllabus (</a:t>
            </a:r>
            <a:r>
              <a:rPr lang="en-US" sz="4500" b="1" dirty="0" err="1" smtClean="0">
                <a:latin typeface="Nunito Sans" panose="00000500000000000000" pitchFamily="2" charset="0"/>
              </a:rPr>
              <a:t>Apti</a:t>
            </a:r>
            <a:r>
              <a:rPr lang="en-US" sz="4500" b="1" dirty="0" smtClean="0">
                <a:latin typeface="Nunito Sans" panose="00000500000000000000" pitchFamily="2" charset="0"/>
              </a:rPr>
              <a:t>)</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049678206"/>
              </p:ext>
            </p:extLst>
          </p:nvPr>
        </p:nvGraphicFramePr>
        <p:xfrm>
          <a:off x="598717" y="1828800"/>
          <a:ext cx="11069025" cy="3810000"/>
        </p:xfrm>
        <a:graphic>
          <a:graphicData uri="http://schemas.openxmlformats.org/drawingml/2006/table">
            <a:tbl>
              <a:tblPr>
                <a:tableStyleId>{5C22544A-7EE6-4342-B048-85BDC9FD1C3A}</a:tableStyleId>
              </a:tblPr>
              <a:tblGrid>
                <a:gridCol w="1006275"/>
                <a:gridCol w="1006275"/>
                <a:gridCol w="1006275"/>
                <a:gridCol w="1006275"/>
                <a:gridCol w="1006275"/>
                <a:gridCol w="1006275"/>
                <a:gridCol w="1006275"/>
                <a:gridCol w="1006275"/>
                <a:gridCol w="1006275"/>
                <a:gridCol w="1006275"/>
                <a:gridCol w="1006275"/>
              </a:tblGrid>
              <a:tr h="1270000">
                <a:tc>
                  <a:txBody>
                    <a:bodyPr/>
                    <a:lstStyle/>
                    <a:p>
                      <a:pPr algn="ctr" fontAlgn="ctr"/>
                      <a:r>
                        <a:rPr lang="en-US" sz="1400" u="none" strike="noStrike" dirty="0">
                          <a:effectLst/>
                        </a:rPr>
                        <a:t>Resume skills 1.1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Resume skills 1.2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Permutation-Combinations 1.1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Permutation-Combinations 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Probability 1.1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Probability 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Geometry</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mensuration</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Trigonometry 1.1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Trigonometry 1.2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Logarithms</a:t>
                      </a:r>
                      <a:endParaRPr lang="en-US" sz="1400" b="0" i="0" u="none" strike="noStrike">
                        <a:solidFill>
                          <a:srgbClr val="000000"/>
                        </a:solidFill>
                        <a:effectLst/>
                        <a:latin typeface="Times New Roman" panose="02020603050405020304" pitchFamily="18" charset="0"/>
                      </a:endParaRPr>
                    </a:p>
                  </a:txBody>
                  <a:tcPr marL="9525" marR="9525" marT="9525" marB="0" anchor="ctr"/>
                </a:tc>
              </a:tr>
              <a:tr h="1270000">
                <a:tc>
                  <a:txBody>
                    <a:bodyPr/>
                    <a:lstStyle/>
                    <a:p>
                      <a:pPr algn="ctr" fontAlgn="ctr"/>
                      <a:r>
                        <a:rPr lang="en-US" sz="1400" u="none" strike="noStrike">
                          <a:effectLst/>
                        </a:rPr>
                        <a:t>Functions 1.1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Functions 1.2</a:t>
                      </a:r>
                      <a:endParaRPr lang="en-US" sz="1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Quadratic Equations </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Set Theory</a:t>
                      </a:r>
                      <a:endParaRPr lang="en-US" sz="1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Set Theory</a:t>
                      </a:r>
                      <a:endParaRPr lang="en-US" sz="1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Syllogisms</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Binary logic</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Sequential output tracing</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Crypto arithmetic</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Data Sufficiency</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Data interpretation 1.1</a:t>
                      </a:r>
                      <a:endParaRPr lang="en-US" sz="1400" b="0" i="0" u="none" strike="noStrike">
                        <a:solidFill>
                          <a:srgbClr val="000000"/>
                        </a:solidFill>
                        <a:effectLst/>
                        <a:latin typeface="Times New Roman" panose="02020603050405020304" pitchFamily="18" charset="0"/>
                      </a:endParaRPr>
                    </a:p>
                  </a:txBody>
                  <a:tcPr marL="9525" marR="9525" marT="9525" marB="0" anchor="ctr"/>
                </a:tc>
              </a:tr>
              <a:tr h="1270000">
                <a:tc>
                  <a:txBody>
                    <a:bodyPr/>
                    <a:lstStyle/>
                    <a:p>
                      <a:pPr algn="ctr" fontAlgn="ctr"/>
                      <a:r>
                        <a:rPr lang="en-US" sz="1400" u="none" strike="noStrike">
                          <a:effectLst/>
                        </a:rPr>
                        <a:t>Data interpretation 1.2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Data interpretation 1.3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Reading comprehension 1.1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Reading comprehension 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Para Jumbles 1.1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Para Jumbles 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Critical Reasoning 1.1</a:t>
                      </a:r>
                      <a:endParaRPr lang="en-US" sz="1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Critical Reasoning 1.2</a:t>
                      </a:r>
                      <a:endParaRPr lang="en-US" sz="1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860350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Orientation</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728997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Aptitude Tests</a:t>
            </a: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6373F422-781C-4385-84E3-34EDBC7AB3E7}"/>
              </a:ext>
            </a:extLst>
          </p:cNvPr>
          <p:cNvSpPr txBox="1"/>
          <p:nvPr/>
        </p:nvSpPr>
        <p:spPr>
          <a:xfrm>
            <a:off x="558069" y="1611766"/>
            <a:ext cx="11104481" cy="3554819"/>
          </a:xfrm>
          <a:prstGeom prst="rect">
            <a:avLst/>
          </a:prstGeom>
          <a:noFill/>
        </p:spPr>
        <p:txBody>
          <a:bodyPr wrap="square" rtlCol="0">
            <a:spAutoFit/>
          </a:bodyPr>
          <a:lstStyle/>
          <a:p>
            <a:r>
              <a:rPr lang="en-IN" sz="2500" dirty="0">
                <a:latin typeface="Nunito Sans" panose="00000500000000000000" pitchFamily="2" charset="0"/>
              </a:rPr>
              <a:t>Aptitude test is just about testing </a:t>
            </a:r>
            <a:r>
              <a:rPr lang="en-IN" sz="2500" dirty="0" smtClean="0">
                <a:latin typeface="Nunito Sans" panose="00000500000000000000" pitchFamily="2" charset="0"/>
              </a:rPr>
              <a:t>memory</a:t>
            </a:r>
          </a:p>
          <a:p>
            <a:endParaRPr lang="en-IN" sz="2500" dirty="0">
              <a:latin typeface="Nunito Sans" panose="00000500000000000000" pitchFamily="2" charset="0"/>
            </a:endParaRPr>
          </a:p>
          <a:p>
            <a:r>
              <a:rPr lang="en-IN" sz="2500" dirty="0" smtClean="0">
                <a:latin typeface="Nunito Sans" panose="00000500000000000000" pitchFamily="2" charset="0"/>
              </a:rPr>
              <a:t>Has its part in </a:t>
            </a:r>
          </a:p>
          <a:p>
            <a:endParaRPr lang="en-IN" sz="2500" dirty="0">
              <a:latin typeface="Nunito Sans" panose="00000500000000000000" pitchFamily="2" charset="0"/>
            </a:endParaRPr>
          </a:p>
          <a:p>
            <a:pPr marL="342900" indent="-342900">
              <a:buFont typeface="Arial" panose="020B0604020202020204" pitchFamily="34" charset="0"/>
              <a:buChar char="•"/>
            </a:pPr>
            <a:r>
              <a:rPr lang="en-IN" sz="2500" dirty="0" smtClean="0">
                <a:latin typeface="Nunito Sans" panose="00000500000000000000" pitchFamily="2" charset="0"/>
              </a:rPr>
              <a:t>Company Interviews</a:t>
            </a:r>
          </a:p>
          <a:p>
            <a:pPr marL="342900" indent="-342900">
              <a:buFont typeface="Arial" panose="020B0604020202020204" pitchFamily="34" charset="0"/>
              <a:buChar char="•"/>
            </a:pPr>
            <a:endParaRPr lang="en-IN" sz="2500" dirty="0">
              <a:latin typeface="Nunito Sans" panose="00000500000000000000" pitchFamily="2" charset="0"/>
            </a:endParaRPr>
          </a:p>
          <a:p>
            <a:pPr marL="342900" indent="-342900">
              <a:buFont typeface="Arial" panose="020B0604020202020204" pitchFamily="34" charset="0"/>
              <a:buChar char="•"/>
            </a:pPr>
            <a:r>
              <a:rPr lang="en-IN" sz="2500" dirty="0" smtClean="0">
                <a:latin typeface="Nunito Sans" panose="00000500000000000000" pitchFamily="2" charset="0"/>
              </a:rPr>
              <a:t>Competitive exams – CAT, GATE, MAT, SBI PO, RRB</a:t>
            </a:r>
          </a:p>
          <a:p>
            <a:pPr marL="342900" indent="-342900">
              <a:buFont typeface="Arial" panose="020B0604020202020204" pitchFamily="34" charset="0"/>
              <a:buChar char="•"/>
            </a:pPr>
            <a:endParaRPr lang="en-IN" sz="2500" dirty="0">
              <a:latin typeface="Nunito Sans" panose="00000500000000000000" pitchFamily="2" charset="0"/>
            </a:endParaRPr>
          </a:p>
          <a:p>
            <a:pPr marL="342900" indent="-342900">
              <a:buFont typeface="Arial" panose="020B0604020202020204" pitchFamily="34" charset="0"/>
              <a:buChar char="•"/>
            </a:pPr>
            <a:r>
              <a:rPr lang="en-IN" sz="2500" dirty="0" smtClean="0">
                <a:latin typeface="Nunito Sans" panose="00000500000000000000" pitchFamily="2" charset="0"/>
              </a:rPr>
              <a:t>Promotion exams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740643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88188" y="609600"/>
            <a:ext cx="11052517" cy="861774"/>
          </a:xfrm>
          <a:prstGeom prst="rect">
            <a:avLst/>
          </a:prstGeom>
          <a:noFill/>
        </p:spPr>
        <p:txBody>
          <a:bodyPr wrap="square" rtlCol="0">
            <a:spAutoFit/>
          </a:bodyPr>
          <a:lstStyle/>
          <a:p>
            <a:r>
              <a:rPr lang="en-IN" sz="2500" dirty="0">
                <a:latin typeface="Nunito Sans" panose="00000500000000000000" pitchFamily="2" charset="0"/>
              </a:rPr>
              <a:t>Aptitude test is just about testing </a:t>
            </a:r>
            <a:r>
              <a:rPr lang="en-IN" sz="2500" dirty="0" smtClean="0">
                <a:latin typeface="Nunito Sans" panose="00000500000000000000" pitchFamily="2" charset="0"/>
              </a:rPr>
              <a:t>memory</a:t>
            </a:r>
            <a:endParaRPr lang="en-IN" sz="2500" dirty="0">
              <a:latin typeface="Nunito Sans" panose="00000500000000000000" pitchFamily="2" charset="0"/>
            </a:endParaRPr>
          </a:p>
          <a:p>
            <a:endParaRPr lang="en-IN" sz="2500"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2" name="Rectangle 1"/>
          <p:cNvSpPr/>
          <p:nvPr/>
        </p:nvSpPr>
        <p:spPr>
          <a:xfrm>
            <a:off x="588187" y="2819400"/>
            <a:ext cx="11052517" cy="1031051"/>
          </a:xfrm>
          <a:prstGeom prst="rect">
            <a:avLst/>
          </a:prstGeom>
        </p:spPr>
        <p:txBody>
          <a:bodyPr wrap="square">
            <a:spAutoFit/>
          </a:bodyPr>
          <a:lstStyle/>
          <a:p>
            <a:endParaRPr lang="en-IN" dirty="0"/>
          </a:p>
          <a:p>
            <a:endParaRPr lang="en-US" dirty="0">
              <a:latin typeface="Nunito Sans" panose="00000500000000000000" pitchFamily="2" charset="0"/>
            </a:endParaRPr>
          </a:p>
          <a:p>
            <a:r>
              <a:rPr lang="en-IN" sz="2500" dirty="0">
                <a:latin typeface="Nunito Sans" panose="00000500000000000000" pitchFamily="2" charset="0"/>
              </a:rPr>
              <a:t>Aptitude tests are designed to assess thinking performance</a:t>
            </a:r>
          </a:p>
        </p:txBody>
      </p:sp>
      <p:cxnSp>
        <p:nvCxnSpPr>
          <p:cNvPr id="5" name="Straight Connector 4"/>
          <p:cNvCxnSpPr/>
          <p:nvPr/>
        </p:nvCxnSpPr>
        <p:spPr>
          <a:xfrm>
            <a:off x="2895600" y="838200"/>
            <a:ext cx="37338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8852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Aptitude Tests</a:t>
            </a: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5524501" cy="1246495"/>
          </a:xfrm>
          <a:prstGeom prst="rect">
            <a:avLst/>
          </a:prstGeom>
          <a:noFill/>
        </p:spPr>
        <p:txBody>
          <a:bodyPr wrap="square" rtlCol="0">
            <a:spAutoFit/>
          </a:bodyPr>
          <a:lstStyle/>
          <a:p>
            <a:r>
              <a:rPr lang="en-IN" sz="2500" dirty="0">
                <a:latin typeface="Nunito Sans" panose="00000500000000000000" pitchFamily="2" charset="0"/>
              </a:rPr>
              <a:t>They contain multiple </a:t>
            </a:r>
            <a:r>
              <a:rPr lang="en-IN" sz="2500" dirty="0" smtClean="0">
                <a:latin typeface="Nunito Sans" panose="00000500000000000000" pitchFamily="2" charset="0"/>
              </a:rPr>
              <a:t>choice questions </a:t>
            </a:r>
            <a:r>
              <a:rPr lang="en-IN" sz="2500" dirty="0">
                <a:latin typeface="Nunito Sans" panose="00000500000000000000" pitchFamily="2" charset="0"/>
              </a:rPr>
              <a:t>and are </a:t>
            </a:r>
            <a:r>
              <a:rPr lang="en-IN" sz="2500" dirty="0" smtClean="0">
                <a:latin typeface="Nunito Sans" panose="00000500000000000000" pitchFamily="2" charset="0"/>
              </a:rPr>
              <a:t>administered under </a:t>
            </a:r>
            <a:r>
              <a:rPr lang="en-IN" sz="2500" dirty="0">
                <a:latin typeface="Nunito Sans" panose="00000500000000000000" pitchFamily="2" charset="0"/>
              </a:rPr>
              <a:t>exam </a:t>
            </a:r>
            <a:r>
              <a:rPr lang="en-IN" sz="2500" dirty="0" smtClean="0">
                <a:latin typeface="Nunito Sans" panose="00000500000000000000" pitchFamily="2" charset="0"/>
              </a:rPr>
              <a:t>conditions.</a:t>
            </a:r>
            <a:endParaRPr lang="en-IN" sz="2500"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26" name="Picture 2" descr="Image result for multiple choice im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14" y="2989976"/>
            <a:ext cx="2078763" cy="32955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769163"/>
            <a:ext cx="5023382" cy="4869637"/>
          </a:xfrm>
          <a:prstGeom prst="rect">
            <a:avLst/>
          </a:prstGeom>
        </p:spPr>
      </p:pic>
    </p:spTree>
    <p:extLst>
      <p:ext uri="{BB962C8B-B14F-4D97-AF65-F5344CB8AC3E}">
        <p14:creationId xmlns:p14="http://schemas.microsoft.com/office/powerpoint/2010/main" val="197098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Aptitude Tests</a:t>
            </a: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5524501" cy="1246495"/>
          </a:xfrm>
          <a:prstGeom prst="rect">
            <a:avLst/>
          </a:prstGeom>
          <a:noFill/>
        </p:spPr>
        <p:txBody>
          <a:bodyPr wrap="square" rtlCol="0">
            <a:spAutoFit/>
          </a:bodyPr>
          <a:lstStyle/>
          <a:p>
            <a:r>
              <a:rPr lang="en-IN" sz="2500" dirty="0">
                <a:latin typeface="Nunito Sans" panose="00000500000000000000" pitchFamily="2" charset="0"/>
              </a:rPr>
              <a:t>They are strictly timed and a typical test might allow 30 minutes for 30 or so questions</a:t>
            </a: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050" name="Picture 2" descr="Image result for tim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14" y="3505200"/>
            <a:ext cx="3962400" cy="30244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600" y="2056803"/>
            <a:ext cx="5356611" cy="2505512"/>
          </a:xfrm>
          <a:prstGeom prst="rect">
            <a:avLst/>
          </a:prstGeom>
        </p:spPr>
      </p:pic>
    </p:spTree>
    <p:extLst>
      <p:ext uri="{BB962C8B-B14F-4D97-AF65-F5344CB8AC3E}">
        <p14:creationId xmlns:p14="http://schemas.microsoft.com/office/powerpoint/2010/main" val="408847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Aptitude Tests</a:t>
            </a: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5524501" cy="1246495"/>
          </a:xfrm>
          <a:prstGeom prst="rect">
            <a:avLst/>
          </a:prstGeom>
          <a:noFill/>
        </p:spPr>
        <p:txBody>
          <a:bodyPr wrap="square" rtlCol="0">
            <a:spAutoFit/>
          </a:bodyPr>
          <a:lstStyle/>
          <a:p>
            <a:r>
              <a:rPr lang="en-IN" sz="2500" dirty="0" smtClean="0">
                <a:latin typeface="Nunito Sans" panose="00000500000000000000" pitchFamily="2" charset="0"/>
              </a:rPr>
              <a:t>Usage of calculator may or may not be permitted – depends on the company.</a:t>
            </a:r>
            <a:endParaRPr lang="en-IN" sz="2500"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69" y="3131315"/>
            <a:ext cx="3220117" cy="322011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0" y="589664"/>
            <a:ext cx="3705692" cy="5083301"/>
          </a:xfrm>
          <a:prstGeom prst="rect">
            <a:avLst/>
          </a:prstGeom>
        </p:spPr>
      </p:pic>
    </p:spTree>
    <p:extLst>
      <p:ext uri="{BB962C8B-B14F-4D97-AF65-F5344CB8AC3E}">
        <p14:creationId xmlns:p14="http://schemas.microsoft.com/office/powerpoint/2010/main" val="118708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485" y="228600"/>
            <a:ext cx="11637771" cy="5715000"/>
          </a:xfrm>
          <a:prstGeom prst="rect">
            <a:avLst/>
          </a:prstGeom>
        </p:spPr>
      </p:pic>
    </p:spTree>
    <p:extLst>
      <p:ext uri="{BB962C8B-B14F-4D97-AF65-F5344CB8AC3E}">
        <p14:creationId xmlns:p14="http://schemas.microsoft.com/office/powerpoint/2010/main" val="3154337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4858"/>
            <a:ext cx="11734800" cy="5726864"/>
          </a:xfrm>
          <a:prstGeom prst="rect">
            <a:avLst/>
          </a:prstGeom>
        </p:spPr>
      </p:pic>
    </p:spTree>
    <p:extLst>
      <p:ext uri="{BB962C8B-B14F-4D97-AF65-F5344CB8AC3E}">
        <p14:creationId xmlns:p14="http://schemas.microsoft.com/office/powerpoint/2010/main" val="2156454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2306</TotalTime>
  <Words>554</Words>
  <Application>Microsoft Office PowerPoint</Application>
  <PresentationFormat>Widescreen</PresentationFormat>
  <Paragraphs>160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Nunito Sans</vt:lpstr>
      <vt:lpstr>Calibri</vt:lpstr>
      <vt:lpstr>Nunito Sans SemiBold</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pavithran sivakumar</cp:lastModifiedBy>
  <cp:revision>232</cp:revision>
  <dcterms:created xsi:type="dcterms:W3CDTF">2006-08-16T00:00:00Z</dcterms:created>
  <dcterms:modified xsi:type="dcterms:W3CDTF">2019-11-28T18:02:21Z</dcterms:modified>
</cp:coreProperties>
</file>