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6"/>
  </p:notesMasterIdLst>
  <p:sldIdLst>
    <p:sldId id="272" r:id="rId2"/>
    <p:sldId id="271" r:id="rId3"/>
    <p:sldId id="258" r:id="rId4"/>
    <p:sldId id="290" r:id="rId5"/>
    <p:sldId id="298" r:id="rId6"/>
    <p:sldId id="307" r:id="rId7"/>
    <p:sldId id="310" r:id="rId8"/>
    <p:sldId id="300" r:id="rId9"/>
    <p:sldId id="306" r:id="rId10"/>
    <p:sldId id="292" r:id="rId11"/>
    <p:sldId id="299" r:id="rId12"/>
    <p:sldId id="305" r:id="rId13"/>
    <p:sldId id="304" r:id="rId14"/>
    <p:sldId id="303" r:id="rId15"/>
    <p:sldId id="294" r:id="rId16"/>
    <p:sldId id="297" r:id="rId17"/>
    <p:sldId id="293" r:id="rId18"/>
    <p:sldId id="291" r:id="rId19"/>
    <p:sldId id="295" r:id="rId20"/>
    <p:sldId id="302" r:id="rId21"/>
    <p:sldId id="301" r:id="rId22"/>
    <p:sldId id="308" r:id="rId23"/>
    <p:sldId id="309" r:id="rId24"/>
    <p:sldId id="28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Nunito Sans" panose="00000500000000000000" pitchFamily="2" charset="0"/>
      <p:regular r:id="rId31"/>
      <p:bold r:id="rId32"/>
      <p:italic r:id="rId33"/>
      <p:boldItalic r:id="rId34"/>
    </p:embeddedFont>
    <p:embeddedFont>
      <p:font typeface="Nunito Sans SemiBold" panose="00000700000000000000" pitchFamily="2" charset="0"/>
      <p:bold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varScale="1">
        <p:scale>
          <a:sx n="42" d="100"/>
          <a:sy n="42" d="100"/>
        </p:scale>
        <p:origin x="878" y="53"/>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Select any three places for A, B and C. They need no arrangement among themselves as A would always come before B and B would always come before C.</a:t>
            </a:r>
            <a:r>
              <a:rPr lang="en-US" dirty="0" smtClean="0"/>
              <a:t/>
            </a:r>
            <a:br>
              <a:rPr lang="en-US" dirty="0" smtClean="0"/>
            </a:br>
            <a:r>
              <a:rPr lang="en-US" sz="1200" b="0" i="0" kern="1200" dirty="0" smtClean="0">
                <a:solidFill>
                  <a:schemeClr val="tx1"/>
                </a:solidFill>
                <a:effectLst/>
                <a:latin typeface="+mn-lt"/>
                <a:ea typeface="+mn-ea"/>
                <a:cs typeface="+mn-cs"/>
              </a:rPr>
              <a:t>The remaining 2 people have to be arranged in 2 places.</a:t>
            </a:r>
            <a:r>
              <a:rPr lang="en-US" dirty="0" smtClean="0"/>
              <a:t/>
            </a:r>
            <a:br>
              <a:rPr lang="en-US" dirty="0" smtClean="0"/>
            </a:br>
            <a:r>
              <a:rPr lang="en-US" sz="1200" b="0" i="0" kern="1200" dirty="0" smtClean="0">
                <a:solidFill>
                  <a:schemeClr val="tx1"/>
                </a:solidFill>
                <a:effectLst/>
                <a:latin typeface="+mn-lt"/>
                <a:ea typeface="+mn-ea"/>
                <a:cs typeface="+mn-cs"/>
              </a:rPr>
              <a:t>Thus, </a:t>
            </a:r>
            <a:r>
              <a:rPr lang="en-US" sz="1200" b="0" i="0" kern="1200" baseline="30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x 2! = 10 x 2 = 20 = 5! / 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29077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Word COUNTRY has exactly 7 letters which are all different.</a:t>
            </a:r>
            <a:r>
              <a:rPr lang="en-US" dirty="0" smtClean="0"/>
              <a:t/>
            </a:r>
            <a:br>
              <a:rPr lang="en-US" dirty="0" smtClean="0"/>
            </a:br>
            <a:r>
              <a:rPr lang="en-US" sz="1200" b="0" i="0" kern="1200" dirty="0" smtClean="0">
                <a:solidFill>
                  <a:schemeClr val="tx1"/>
                </a:solidFill>
                <a:effectLst/>
                <a:latin typeface="+mn-lt"/>
                <a:ea typeface="+mn-ea"/>
                <a:cs typeface="+mn-cs"/>
              </a:rPr>
              <a:t>Therefore the number of words that can be formed = Number of permutations of 7 letters taken all at a time.</a:t>
            </a:r>
            <a:r>
              <a:rPr lang="en-US" dirty="0" smtClean="0"/>
              <a:t/>
            </a:r>
            <a:br>
              <a:rPr lang="en-US" dirty="0" smtClean="0"/>
            </a:br>
            <a:r>
              <a:rPr lang="en-US" sz="1200" b="0" i="0" kern="1200" dirty="0" smtClean="0">
                <a:solidFill>
                  <a:schemeClr val="tx1"/>
                </a:solidFill>
                <a:effectLst/>
                <a:latin typeface="+mn-lt"/>
                <a:ea typeface="+mn-ea"/>
                <a:cs typeface="+mn-cs"/>
              </a:rPr>
              <a:t>= P (7, 7) = 7!</a:t>
            </a:r>
            <a:r>
              <a:rPr lang="en-US" dirty="0" smtClean="0"/>
              <a:t/>
            </a:r>
            <a:br>
              <a:rPr lang="en-US" dirty="0" smtClean="0"/>
            </a:br>
            <a:r>
              <a:rPr lang="en-US" sz="1200" b="0" i="0" kern="1200" dirty="0" smtClean="0">
                <a:solidFill>
                  <a:schemeClr val="tx1"/>
                </a:solidFill>
                <a:effectLst/>
                <a:latin typeface="+mn-lt"/>
                <a:ea typeface="+mn-ea"/>
                <a:cs typeface="+mn-cs"/>
              </a:rPr>
              <a:t>= 7 x 6 × 5 x 4 x 3 x 2 × 1</a:t>
            </a:r>
            <a:r>
              <a:rPr lang="en-US" dirty="0" smtClean="0"/>
              <a:t/>
            </a:r>
            <a:br>
              <a:rPr lang="en-US" dirty="0" smtClean="0"/>
            </a:b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5040</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749072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1st envelope can be filled up in 9 ways.</a:t>
            </a:r>
            <a:r>
              <a:rPr lang="en-US" dirty="0" smtClean="0"/>
              <a:t/>
            </a:r>
            <a:br>
              <a:rPr lang="en-US" dirty="0" smtClean="0"/>
            </a:br>
            <a:r>
              <a:rPr lang="en-US" sz="1200" b="0" i="0" kern="1200" dirty="0" smtClean="0">
                <a:solidFill>
                  <a:schemeClr val="tx1"/>
                </a:solidFill>
                <a:effectLst/>
                <a:latin typeface="+mn-lt"/>
                <a:ea typeface="+mn-ea"/>
                <a:cs typeface="+mn-cs"/>
              </a:rPr>
              <a:t>The 2nd envelope can be filled up in 8 ways The 3rd envelope can be filled up in 7 ways and the 4th envelope can be filled up in 6 ways.</a:t>
            </a:r>
            <a:r>
              <a:rPr lang="en-US" dirty="0" smtClean="0"/>
              <a:t/>
            </a:r>
            <a:br>
              <a:rPr lang="en-US" dirty="0" smtClean="0"/>
            </a:br>
            <a:r>
              <a:rPr lang="en-US" sz="1200" b="0" i="0" kern="1200" dirty="0" smtClean="0">
                <a:solidFill>
                  <a:schemeClr val="tx1"/>
                </a:solidFill>
                <a:effectLst/>
                <a:latin typeface="+mn-lt"/>
                <a:ea typeface="+mn-ea"/>
                <a:cs typeface="+mn-cs"/>
              </a:rPr>
              <a:t>Therefore, by the principle of association, the three envelopes can be filled up in 9 x 8 x 7 x 6 =</a:t>
            </a:r>
            <a:r>
              <a:rPr lang="en-US" sz="1200" b="1" i="0" kern="1200" dirty="0" smtClean="0">
                <a:solidFill>
                  <a:schemeClr val="tx1"/>
                </a:solidFill>
                <a:effectLst/>
                <a:latin typeface="+mn-lt"/>
                <a:ea typeface="+mn-ea"/>
                <a:cs typeface="+mn-cs"/>
              </a:rPr>
              <a:t> 3024 ways</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525717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There are many different-sized squares on the chessboard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single square in a board is a square. 2 squares make a rectangle. Same applies for 3 also. The next square is formed when 4 smaller squares are grouped. Applying this logic, there are actually 64 + 49 + 36 + 25 + 16 + 9 + 4 + 1 = </a:t>
            </a:r>
            <a:r>
              <a:rPr lang="en-US" sz="1200" b="1" i="0" kern="1200" dirty="0" smtClean="0">
                <a:solidFill>
                  <a:schemeClr val="tx1"/>
                </a:solidFill>
                <a:effectLst/>
                <a:latin typeface="+mn-lt"/>
                <a:ea typeface="+mn-ea"/>
                <a:cs typeface="+mn-cs"/>
              </a:rPr>
              <a:t>204 squares</a:t>
            </a:r>
            <a:r>
              <a:rPr lang="en-US" sz="1200" b="0" i="0" kern="1200" dirty="0" smtClean="0">
                <a:solidFill>
                  <a:schemeClr val="tx1"/>
                </a:solidFill>
                <a:effectLst/>
                <a:latin typeface="+mn-lt"/>
                <a:ea typeface="+mn-ea"/>
                <a:cs typeface="+mn-cs"/>
              </a:rPr>
              <a:t> on a chessboard.</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1202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For drawing a triangle we need 3 non collinear points.</a:t>
            </a:r>
            <a:r>
              <a:rPr lang="en-US" dirty="0" smtClean="0"/>
              <a:t/>
            </a:r>
            <a:br>
              <a:rPr lang="en-US" dirty="0" smtClean="0"/>
            </a:br>
            <a:r>
              <a:rPr lang="en-US" sz="1200" b="0" i="0" kern="1200" dirty="0" smtClean="0">
                <a:solidFill>
                  <a:schemeClr val="tx1"/>
                </a:solidFill>
                <a:effectLst/>
                <a:latin typeface="+mn-lt"/>
                <a:ea typeface="+mn-ea"/>
                <a:cs typeface="+mn-cs"/>
              </a:rPr>
              <a:t>This can be done in:</a:t>
            </a:r>
            <a:r>
              <a:rPr lang="en-US" dirty="0" smtClean="0"/>
              <a:t/>
            </a:r>
            <a:br>
              <a:rPr lang="en-US" dirty="0" smtClean="0"/>
            </a:b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x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56 + 336 + 528 = </a:t>
            </a:r>
            <a:r>
              <a:rPr lang="en-US" sz="1200" b="1" i="0" kern="1200" dirty="0" smtClean="0">
                <a:solidFill>
                  <a:schemeClr val="tx1"/>
                </a:solidFill>
                <a:effectLst/>
                <a:latin typeface="+mn-lt"/>
                <a:ea typeface="+mn-ea"/>
                <a:cs typeface="+mn-cs"/>
              </a:rPr>
              <a:t>920</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8533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There are 45 students and everyone has an equal chance of being selected as a leader. Hence, the leader can be appointed in 45 ways. When one person is appointed as leader, we are left with 44 students. Out of these 44 students, we can select one class representative. So, a class representative can be selected in 44 ways. Hence, the number of ways in which a leader and class representative can be selected = 45 x 44 = 1980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5677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On first wheel there can be 10 digits. On the second wheel there will be one of the 9 digits. On the third wheel there will be 8 digits and on the fourth wheel there will be one of the 7 digits. Therefore, the number of numbers is 10 x 9 x 8 x 7 = 5040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429256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The total possibilities are W@W@W@ (or) @W@W@W, where 2 orange and 1 violet flowers occupy the space marked as @. Hence, the Total number of permutations is 2 x (3! / 2!) = 6.</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51637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r>
              <a:rPr lang="en-US" sz="1200" b="0" i="0" kern="1200" dirty="0" smtClean="0">
                <a:solidFill>
                  <a:schemeClr val="tx1"/>
                </a:solidFill>
                <a:effectLst/>
                <a:latin typeface="+mn-lt"/>
                <a:ea typeface="+mn-ea"/>
                <a:cs typeface="+mn-cs"/>
              </a:rPr>
              <a:t>For one pair of black shoes we require one left black and one right black. </a:t>
            </a:r>
          </a:p>
          <a:p>
            <a:r>
              <a:rPr lang="en-US" sz="1200" b="0" i="0" kern="1200" dirty="0" smtClean="0">
                <a:solidFill>
                  <a:schemeClr val="tx1"/>
                </a:solidFill>
                <a:effectLst/>
                <a:latin typeface="+mn-lt"/>
                <a:ea typeface="+mn-ea"/>
                <a:cs typeface="+mn-cs"/>
              </a:rPr>
              <a:t>Consider the worst case situation: </a:t>
            </a:r>
          </a:p>
          <a:p>
            <a:r>
              <a:rPr lang="en-US" sz="1200" b="0" i="0" kern="1200" dirty="0" smtClean="0">
                <a:solidFill>
                  <a:schemeClr val="tx1"/>
                </a:solidFill>
                <a:effectLst/>
                <a:latin typeface="+mn-lt"/>
                <a:ea typeface="+mn-ea"/>
                <a:cs typeface="+mn-cs"/>
              </a:rPr>
              <a:t>First shoe that we draw is a white right (WR) one.</a:t>
            </a:r>
          </a:p>
          <a:p>
            <a:r>
              <a:rPr lang="en-US" sz="1200" b="0" i="0" kern="1200" dirty="0" smtClean="0">
                <a:solidFill>
                  <a:schemeClr val="tx1"/>
                </a:solidFill>
                <a:effectLst/>
                <a:latin typeface="+mn-lt"/>
                <a:ea typeface="+mn-ea"/>
                <a:cs typeface="+mn-cs"/>
              </a:rPr>
              <a:t>Let the second also be a WR....</a:t>
            </a:r>
          </a:p>
          <a:p>
            <a:r>
              <a:rPr lang="en-US" sz="1200" b="0" i="0" kern="1200" dirty="0" smtClean="0">
                <a:solidFill>
                  <a:schemeClr val="tx1"/>
                </a:solidFill>
                <a:effectLst/>
                <a:latin typeface="+mn-lt"/>
                <a:ea typeface="+mn-ea"/>
                <a:cs typeface="+mn-cs"/>
              </a:rPr>
              <a:t>So on till all the WRs are drawn out.</a:t>
            </a:r>
          </a:p>
          <a:p>
            <a:r>
              <a:rPr lang="en-US" sz="1200" b="0" i="0" kern="1200" dirty="0" smtClean="0">
                <a:solidFill>
                  <a:schemeClr val="tx1"/>
                </a:solidFill>
                <a:effectLst/>
                <a:latin typeface="+mn-lt"/>
                <a:ea typeface="+mn-ea"/>
                <a:cs typeface="+mn-cs"/>
              </a:rPr>
              <a:t>The same case happens for WL (white left) also. </a:t>
            </a:r>
          </a:p>
          <a:p>
            <a:r>
              <a:rPr lang="en-US" sz="1200" b="0" i="0" kern="1200" dirty="0" smtClean="0">
                <a:solidFill>
                  <a:schemeClr val="tx1"/>
                </a:solidFill>
                <a:effectLst/>
                <a:latin typeface="+mn-lt"/>
                <a:ea typeface="+mn-ea"/>
                <a:cs typeface="+mn-cs"/>
              </a:rPr>
              <a:t>Now we have 14 shoes drawn out forming 7 White shoe pairs.</a:t>
            </a:r>
          </a:p>
          <a:p>
            <a:r>
              <a:rPr lang="en-US" sz="1200" b="0" i="0" kern="1200" dirty="0" smtClean="0">
                <a:solidFill>
                  <a:schemeClr val="tx1"/>
                </a:solidFill>
                <a:effectLst/>
                <a:latin typeface="+mn-lt"/>
                <a:ea typeface="+mn-ea"/>
                <a:cs typeface="+mn-cs"/>
              </a:rPr>
              <a:t>But we need 1 black shoe pair.</a:t>
            </a:r>
          </a:p>
          <a:p>
            <a:r>
              <a:rPr lang="en-US" sz="1200" b="0" i="0" kern="1200" dirty="0" smtClean="0">
                <a:solidFill>
                  <a:schemeClr val="tx1"/>
                </a:solidFill>
                <a:effectLst/>
                <a:latin typeface="+mn-lt"/>
                <a:ea typeface="+mn-ea"/>
                <a:cs typeface="+mn-cs"/>
              </a:rPr>
              <a:t>Consider the next shoe that we draw to be a black right one (BR). </a:t>
            </a:r>
          </a:p>
          <a:p>
            <a:r>
              <a:rPr lang="en-US" sz="1200" b="0" i="0" kern="1200" dirty="0" smtClean="0">
                <a:solidFill>
                  <a:schemeClr val="tx1"/>
                </a:solidFill>
                <a:effectLst/>
                <a:latin typeface="+mn-lt"/>
                <a:ea typeface="+mn-ea"/>
                <a:cs typeface="+mn-cs"/>
              </a:rPr>
              <a:t>Following the similar process, all BR's are removed.</a:t>
            </a:r>
          </a:p>
          <a:p>
            <a:r>
              <a:rPr lang="en-US" sz="1200" b="0" i="0" kern="1200" dirty="0" smtClean="0">
                <a:solidFill>
                  <a:schemeClr val="tx1"/>
                </a:solidFill>
                <a:effectLst/>
                <a:latin typeface="+mn-lt"/>
                <a:ea typeface="+mn-ea"/>
                <a:cs typeface="+mn-cs"/>
              </a:rPr>
              <a:t>Up until now, the total shoes removed are = 7 (WR) + 7 (WL) + 9 (BR) = 23 shoes. Only after the first BL is drawn, we will achieve a black shoe pair. So we need to draw 24 shoes.</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756052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We are given that six students got equal marks. On one bit of paper, one arrangement of rank is to be written. Let the students be named as P, Q, R, S, T and U.</a:t>
            </a:r>
            <a:r>
              <a:rPr lang="en-US" dirty="0" smtClean="0"/>
              <a:t/>
            </a:r>
            <a:br>
              <a:rPr lang="en-US" dirty="0" smtClean="0"/>
            </a:br>
            <a:r>
              <a:rPr lang="en-US" sz="1200" b="0" i="0" kern="1200" dirty="0" smtClean="0">
                <a:solidFill>
                  <a:schemeClr val="tx1"/>
                </a:solidFill>
                <a:effectLst/>
                <a:latin typeface="+mn-lt"/>
                <a:ea typeface="+mn-ea"/>
                <a:cs typeface="+mn-cs"/>
              </a:rPr>
              <a:t>Now, P can be treated as having rank I in 6 ways, Q can be treated as having rank II in 5 ways, R can be treated as having rank III in 4 ways, S can be treated as having rank IV in 3 way, T can be treated as having rank V in 2 way, U can be treated as having rank VI in 1 way,</a:t>
            </a:r>
            <a:r>
              <a:rPr lang="en-US" dirty="0" smtClean="0"/>
              <a:t/>
            </a:r>
            <a:br>
              <a:rPr lang="en-US" dirty="0" smtClean="0"/>
            </a:br>
            <a:r>
              <a:rPr lang="en-US" sz="1200" b="0" i="0" kern="1200" dirty="0" smtClean="0">
                <a:solidFill>
                  <a:schemeClr val="tx1"/>
                </a:solidFill>
                <a:effectLst/>
                <a:latin typeface="+mn-lt"/>
                <a:ea typeface="+mn-ea"/>
                <a:cs typeface="+mn-cs"/>
              </a:rPr>
              <a:t>Therefore, the total number of bits of paper required for all arrangements = 6 x 5 x 4 × 3 × 2 × 1 =</a:t>
            </a:r>
            <a:r>
              <a:rPr lang="en-US" sz="1200" b="1" i="0" kern="1200" dirty="0" smtClean="0">
                <a:solidFill>
                  <a:schemeClr val="tx1"/>
                </a:solidFill>
                <a:effectLst/>
                <a:latin typeface="+mn-lt"/>
                <a:ea typeface="+mn-ea"/>
                <a:cs typeface="+mn-cs"/>
              </a:rPr>
              <a:t> 720</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30899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Choose 1 person for the single room &amp; from the remaining choose 2 for the double room &amp; from the remaining choose 3 people for the three person room &amp; from the remaining choose 5 people for the five person room</a:t>
            </a:r>
            <a:r>
              <a:rPr lang="en-US" dirty="0" smtClean="0"/>
              <a:t/>
            </a:r>
            <a:br>
              <a:rPr lang="en-US" dirty="0" smtClean="0"/>
            </a:br>
            <a:r>
              <a:rPr lang="en-US" sz="1200" b="0" i="0" kern="1200" dirty="0" smtClean="0">
                <a:solidFill>
                  <a:schemeClr val="tx1"/>
                </a:solidFill>
                <a:effectLst/>
                <a:latin typeface="+mn-lt"/>
                <a:ea typeface="+mn-ea"/>
                <a:cs typeface="+mn-cs"/>
              </a:rPr>
              <a:t>Then, </a:t>
            </a:r>
            <a:r>
              <a:rPr lang="en-US" sz="1200" b="0" i="0" kern="1200" baseline="30000" dirty="0" smtClean="0">
                <a:solidFill>
                  <a:schemeClr val="tx1"/>
                </a:solidFill>
                <a:effectLst/>
                <a:latin typeface="+mn-lt"/>
                <a:ea typeface="+mn-ea"/>
                <a:cs typeface="+mn-cs"/>
              </a:rPr>
              <a:t>11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 11! / 1! 2! 3! 5! = 27720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25432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If students are A, B, C, D, E, F and G; we can have </a:t>
            </a:r>
            <a:r>
              <a:rPr lang="en-US" sz="1200" b="0" i="0" kern="1200" baseline="30000" dirty="0" smtClean="0">
                <a:solidFill>
                  <a:schemeClr val="tx1"/>
                </a:solidFill>
                <a:effectLst/>
                <a:latin typeface="+mn-lt"/>
                <a:ea typeface="+mn-ea"/>
                <a:cs typeface="+mn-cs"/>
              </a:rPr>
              <a:t>7</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groups in all. However, if we have to count groups in which a particular student (say A) is always selected we would get </a:t>
            </a:r>
            <a:r>
              <a:rPr lang="en-US" sz="1200" b="0" i="0" kern="1200" baseline="3000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20 ways of doing it.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457827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Total number of candidates = 6 + 5 = 11. In the row of 11 positions, the even places are 2</a:t>
            </a:r>
            <a:r>
              <a:rPr lang="en-US" sz="1200" b="0" i="0" kern="1200" baseline="30000" dirty="0" smtClean="0">
                <a:solidFill>
                  <a:schemeClr val="tx1"/>
                </a:solidFill>
                <a:effectLst/>
                <a:latin typeface="+mn-lt"/>
                <a:ea typeface="+mn-ea"/>
                <a:cs typeface="+mn-cs"/>
              </a:rPr>
              <a:t>nd</a:t>
            </a:r>
            <a:r>
              <a:rPr lang="en-US" sz="1200" b="0" i="0" kern="1200" dirty="0" smtClean="0">
                <a:solidFill>
                  <a:schemeClr val="tx1"/>
                </a:solidFill>
                <a:effectLst/>
                <a:latin typeface="+mn-lt"/>
                <a:ea typeface="+mn-ea"/>
                <a:cs typeface="+mn-cs"/>
              </a:rPr>
              <a:t>, 4</a:t>
            </a:r>
            <a:r>
              <a:rPr lang="en-US" sz="1200" b="0" i="0" kern="1200" baseline="3000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6</a:t>
            </a:r>
            <a:r>
              <a:rPr lang="en-US" sz="1200" b="0" i="0" kern="1200" baseline="3000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8</a:t>
            </a:r>
            <a:r>
              <a:rPr lang="en-US" sz="1200" b="0" i="0" kern="1200" baseline="3000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and 10</a:t>
            </a:r>
            <a:r>
              <a:rPr lang="en-US" sz="1200" b="0" i="0" kern="1200" baseline="3000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Now, number of even places = 5.</a:t>
            </a:r>
            <a:r>
              <a:rPr lang="en-US" dirty="0" smtClean="0"/>
              <a:t/>
            </a:r>
            <a:br>
              <a:rPr lang="en-US" dirty="0" smtClean="0"/>
            </a:br>
            <a:r>
              <a:rPr lang="en-US" sz="1200" b="0" i="0" kern="1200" dirty="0" smtClean="0">
                <a:solidFill>
                  <a:schemeClr val="tx1"/>
                </a:solidFill>
                <a:effectLst/>
                <a:latin typeface="+mn-lt"/>
                <a:ea typeface="+mn-ea"/>
                <a:cs typeface="+mn-cs"/>
              </a:rPr>
              <a:t>Number of girls to occupy the even places = 5.</a:t>
            </a:r>
            <a:r>
              <a:rPr lang="en-US" dirty="0" smtClean="0"/>
              <a:t/>
            </a:r>
            <a:br>
              <a:rPr lang="en-US" dirty="0" smtClean="0"/>
            </a:br>
            <a:r>
              <a:rPr lang="en-US" sz="1200" b="0" i="0" kern="1200" dirty="0" smtClean="0">
                <a:solidFill>
                  <a:schemeClr val="tx1"/>
                </a:solidFill>
                <a:effectLst/>
                <a:latin typeface="+mn-lt"/>
                <a:ea typeface="+mn-ea"/>
                <a:cs typeface="+mn-cs"/>
              </a:rPr>
              <a:t>Even places can be filled = P (5, 5) ways.</a:t>
            </a:r>
            <a:r>
              <a:rPr lang="en-US" dirty="0" smtClean="0"/>
              <a:t/>
            </a:r>
            <a:br>
              <a:rPr lang="en-US" dirty="0" smtClean="0"/>
            </a:br>
            <a:r>
              <a:rPr lang="en-US" sz="1200" b="0" i="0" kern="1200" dirty="0" smtClean="0">
                <a:solidFill>
                  <a:schemeClr val="tx1"/>
                </a:solidFill>
                <a:effectLst/>
                <a:latin typeface="+mn-lt"/>
                <a:ea typeface="+mn-ea"/>
                <a:cs typeface="+mn-cs"/>
              </a:rPr>
              <a:t>Number of boys = 6.</a:t>
            </a:r>
            <a:r>
              <a:rPr lang="en-US" dirty="0" smtClean="0"/>
              <a:t/>
            </a:r>
            <a:br>
              <a:rPr lang="en-US" dirty="0" smtClean="0"/>
            </a:br>
            <a:r>
              <a:rPr lang="en-US" sz="1200" b="0" i="0" kern="1200" dirty="0" smtClean="0">
                <a:solidFill>
                  <a:schemeClr val="tx1"/>
                </a:solidFill>
                <a:effectLst/>
                <a:latin typeface="+mn-lt"/>
                <a:ea typeface="+mn-ea"/>
                <a:cs typeface="+mn-cs"/>
              </a:rPr>
              <a:t>The remaining 6 places can be filled by 6 boys = P (6, 6) ways</a:t>
            </a:r>
            <a:r>
              <a:rPr lang="en-US" dirty="0" smtClean="0"/>
              <a:t/>
            </a:r>
            <a:br>
              <a:rPr lang="en-US" dirty="0" smtClean="0"/>
            </a:br>
            <a:r>
              <a:rPr lang="en-US" sz="1200" b="0" i="0" kern="1200" dirty="0" smtClean="0">
                <a:solidFill>
                  <a:schemeClr val="tx1"/>
                </a:solidFill>
                <a:effectLst/>
                <a:latin typeface="+mn-lt"/>
                <a:ea typeface="+mn-ea"/>
                <a:cs typeface="+mn-cs"/>
              </a:rPr>
              <a:t>By the fundamental principle of counting:</a:t>
            </a:r>
            <a:r>
              <a:rPr lang="en-US" dirty="0" smtClean="0"/>
              <a:t/>
            </a:r>
            <a:br>
              <a:rPr lang="en-US" dirty="0" smtClean="0"/>
            </a:br>
            <a:r>
              <a:rPr lang="en-US" sz="1200" b="0" i="0" kern="1200" dirty="0" smtClean="0">
                <a:solidFill>
                  <a:schemeClr val="tx1"/>
                </a:solidFill>
                <a:effectLst/>
                <a:latin typeface="+mn-lt"/>
                <a:ea typeface="+mn-ea"/>
                <a:cs typeface="+mn-cs"/>
              </a:rPr>
              <a:t>The required number of seating arrangements</a:t>
            </a:r>
            <a:r>
              <a:rPr lang="en-US" dirty="0" smtClean="0"/>
              <a:t/>
            </a:r>
            <a:br>
              <a:rPr lang="en-US" dirty="0" smtClean="0"/>
            </a:br>
            <a:r>
              <a:rPr lang="en-US" sz="1200" b="0" i="0" kern="1200" dirty="0" smtClean="0">
                <a:solidFill>
                  <a:schemeClr val="tx1"/>
                </a:solidFill>
                <a:effectLst/>
                <a:latin typeface="+mn-lt"/>
                <a:ea typeface="+mn-ea"/>
                <a:cs typeface="+mn-cs"/>
              </a:rPr>
              <a:t>P(5, 5) x P(6, 6) = 5! x 6! = 120 x 720 =</a:t>
            </a:r>
            <a:r>
              <a:rPr lang="en-US" sz="1200" b="1" i="0" kern="1200" dirty="0" smtClean="0">
                <a:solidFill>
                  <a:schemeClr val="tx1"/>
                </a:solidFill>
                <a:effectLst/>
                <a:latin typeface="+mn-lt"/>
                <a:ea typeface="+mn-ea"/>
                <a:cs typeface="+mn-cs"/>
              </a:rPr>
              <a:t> 86,400</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639087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Let the three people be A, B, and C.</a:t>
            </a:r>
            <a:r>
              <a:rPr lang="en-US" dirty="0" smtClean="0"/>
              <a:t/>
            </a:r>
            <a:br>
              <a:rPr lang="en-US" dirty="0" smtClean="0"/>
            </a:br>
            <a:r>
              <a:rPr lang="en-US" sz="1200" b="0" i="0" kern="1200" dirty="0" smtClean="0">
                <a:solidFill>
                  <a:schemeClr val="tx1"/>
                </a:solidFill>
                <a:effectLst/>
                <a:latin typeface="+mn-lt"/>
                <a:ea typeface="+mn-ea"/>
                <a:cs typeface="+mn-cs"/>
              </a:rPr>
              <a:t>If 1 person gets no objects, the 5 objects must be distributed such that each of the other two get 1 object at least.</a:t>
            </a:r>
            <a:r>
              <a:rPr lang="en-US" dirty="0" smtClean="0"/>
              <a:t/>
            </a:r>
            <a:br>
              <a:rPr lang="en-US" dirty="0" smtClean="0"/>
            </a:br>
            <a:r>
              <a:rPr lang="en-US" sz="1200" b="0" i="0" kern="1200" dirty="0" smtClean="0">
                <a:solidFill>
                  <a:schemeClr val="tx1"/>
                </a:solidFill>
                <a:effectLst/>
                <a:latin typeface="+mn-lt"/>
                <a:ea typeface="+mn-ea"/>
                <a:cs typeface="+mn-cs"/>
              </a:rPr>
              <a:t>This can be done as (4 &amp; 1) or (1 &amp; 4) ,(3 &amp; 2) or ( 2 &amp; 3) and their rearrangements. The rearrangements can be done in 3 ways. (A,B) or (B,C) or (C,A). </a:t>
            </a:r>
            <a:r>
              <a:rPr lang="en-US" dirty="0" smtClean="0"/>
              <a:t/>
            </a:r>
            <a:br>
              <a:rPr lang="en-US" dirty="0" smtClean="0"/>
            </a:br>
            <a:r>
              <a:rPr lang="en-US" sz="1200" b="0" i="0" kern="1200" dirty="0" smtClean="0">
                <a:solidFill>
                  <a:schemeClr val="tx1"/>
                </a:solidFill>
                <a:effectLst/>
                <a:latin typeface="+mn-lt"/>
                <a:ea typeface="+mn-ea"/>
                <a:cs typeface="+mn-cs"/>
              </a:rPr>
              <a:t>The answer would be (</a:t>
            </a:r>
            <a:r>
              <a:rPr lang="en-US" sz="1200" b="0" i="0" kern="1200" baseline="30000" dirty="0" smtClean="0">
                <a:solidFill>
                  <a:schemeClr val="tx1"/>
                </a:solidFill>
                <a:effectLst/>
                <a:latin typeface="+mn-lt"/>
                <a:ea typeface="+mn-ea"/>
                <a:cs typeface="+mn-cs"/>
              </a:rPr>
              <a:t> 5</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a:t>
            </a:r>
            <a:r>
              <a:rPr lang="en-US" sz="1200" b="0" i="0" kern="1200" baseline="30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 </a:t>
            </a:r>
            <a:r>
              <a:rPr lang="en-US" sz="1200" b="0" i="0" kern="1200" baseline="30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x 3! = 90</a:t>
            </a:r>
            <a:r>
              <a:rPr lang="en-US" dirty="0" smtClean="0"/>
              <a:t/>
            </a:r>
            <a:br>
              <a:rPr lang="en-US" dirty="0" smtClean="0"/>
            </a:br>
            <a:r>
              <a:rPr lang="en-US" sz="1200" b="0" i="0" kern="1200" dirty="0" smtClean="0">
                <a:solidFill>
                  <a:schemeClr val="tx1"/>
                </a:solidFill>
                <a:effectLst/>
                <a:latin typeface="+mn-lt"/>
                <a:ea typeface="+mn-ea"/>
                <a:cs typeface="+mn-cs"/>
              </a:rPr>
              <a:t>Also, two people getting no objects can be done in 3 ways.</a:t>
            </a:r>
            <a:r>
              <a:rPr lang="en-US" dirty="0" smtClean="0"/>
              <a:t/>
            </a:r>
            <a:br>
              <a:rPr lang="en-US" dirty="0" smtClean="0"/>
            </a:br>
            <a:r>
              <a:rPr lang="en-US" sz="1200" b="0" i="0" kern="1200" dirty="0" smtClean="0">
                <a:solidFill>
                  <a:schemeClr val="tx1"/>
                </a:solidFill>
                <a:effectLst/>
                <a:latin typeface="+mn-lt"/>
                <a:ea typeface="+mn-ea"/>
                <a:cs typeface="+mn-cs"/>
              </a:rPr>
              <a:t>Thus, the answer is 90 + 3 = 93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4257879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pt-BR" sz="1200" b="0" i="0" kern="1200" dirty="0" smtClean="0">
                <a:solidFill>
                  <a:schemeClr val="tx1"/>
                </a:solidFill>
                <a:effectLst/>
                <a:latin typeface="+mn-lt"/>
                <a:ea typeface="+mn-ea"/>
                <a:cs typeface="+mn-cs"/>
              </a:rPr>
              <a:t>(n + 2)! = 2070(n!)</a:t>
            </a:r>
            <a:r>
              <a:rPr lang="pt-BR" dirty="0" smtClean="0"/>
              <a:t/>
            </a:r>
            <a:br>
              <a:rPr lang="pt-BR" dirty="0" smtClean="0"/>
            </a:br>
            <a:r>
              <a:rPr lang="pt-BR" sz="1200" b="0" i="0" kern="1200" dirty="0" smtClean="0">
                <a:solidFill>
                  <a:schemeClr val="tx1"/>
                </a:solidFill>
                <a:effectLst/>
                <a:latin typeface="+mn-lt"/>
                <a:ea typeface="+mn-ea"/>
                <a:cs typeface="+mn-cs"/>
              </a:rPr>
              <a:t>(n + 2)(n + 1)(n!) = 2070(n!)</a:t>
            </a:r>
            <a:r>
              <a:rPr lang="pt-BR" dirty="0" smtClean="0"/>
              <a:t/>
            </a:r>
            <a:br>
              <a:rPr lang="pt-BR" dirty="0" smtClean="0"/>
            </a:br>
            <a:r>
              <a:rPr lang="pt-BR" sz="1200" b="0" i="0" kern="1200" dirty="0" smtClean="0">
                <a:solidFill>
                  <a:schemeClr val="tx1"/>
                </a:solidFill>
                <a:effectLst/>
                <a:latin typeface="+mn-lt"/>
                <a:ea typeface="+mn-ea"/>
                <a:cs typeface="+mn-cs"/>
              </a:rPr>
              <a:t>(n + 2)(n + 1) = 2070</a:t>
            </a:r>
            <a:r>
              <a:rPr lang="pt-BR" dirty="0" smtClean="0"/>
              <a:t/>
            </a:r>
            <a:br>
              <a:rPr lang="pt-BR" dirty="0" smtClean="0"/>
            </a:br>
            <a:r>
              <a:rPr lang="pt-BR" sz="1200" b="0" i="0" kern="1200" dirty="0" smtClean="0">
                <a:solidFill>
                  <a:schemeClr val="tx1"/>
                </a:solidFill>
                <a:effectLst/>
                <a:latin typeface="+mn-lt"/>
                <a:ea typeface="+mn-ea"/>
                <a:cs typeface="+mn-cs"/>
              </a:rPr>
              <a:t>n</a:t>
            </a:r>
            <a:r>
              <a:rPr lang="pt-BR" sz="1200" b="0" i="0" kern="1200" baseline="30000" dirty="0" smtClean="0">
                <a:solidFill>
                  <a:schemeClr val="tx1"/>
                </a:solidFill>
                <a:effectLst/>
                <a:latin typeface="+mn-lt"/>
                <a:ea typeface="+mn-ea"/>
                <a:cs typeface="+mn-cs"/>
              </a:rPr>
              <a:t>2</a:t>
            </a:r>
            <a:r>
              <a:rPr lang="pt-BR" sz="1200" b="0" i="0" kern="1200" dirty="0" smtClean="0">
                <a:solidFill>
                  <a:schemeClr val="tx1"/>
                </a:solidFill>
                <a:effectLst/>
                <a:latin typeface="+mn-lt"/>
                <a:ea typeface="+mn-ea"/>
                <a:cs typeface="+mn-cs"/>
              </a:rPr>
              <a:t> + 3n + 2 - 2550 = 0</a:t>
            </a:r>
            <a:r>
              <a:rPr lang="pt-BR" dirty="0" smtClean="0"/>
              <a:t/>
            </a:r>
            <a:br>
              <a:rPr lang="pt-BR" dirty="0" smtClean="0"/>
            </a:br>
            <a:r>
              <a:rPr lang="pt-BR" sz="1200" b="0" i="0" kern="1200" dirty="0" smtClean="0">
                <a:solidFill>
                  <a:schemeClr val="tx1"/>
                </a:solidFill>
                <a:effectLst/>
                <a:latin typeface="+mn-lt"/>
                <a:ea typeface="+mn-ea"/>
                <a:cs typeface="+mn-cs"/>
              </a:rPr>
              <a:t>n</a:t>
            </a:r>
            <a:r>
              <a:rPr lang="pt-BR" sz="1200" b="0" i="0" kern="1200" baseline="30000" dirty="0" smtClean="0">
                <a:solidFill>
                  <a:schemeClr val="tx1"/>
                </a:solidFill>
                <a:effectLst/>
                <a:latin typeface="+mn-lt"/>
                <a:ea typeface="+mn-ea"/>
                <a:cs typeface="+mn-cs"/>
              </a:rPr>
              <a:t>2 </a:t>
            </a:r>
            <a:r>
              <a:rPr lang="pt-BR" sz="1200" b="0" i="0" kern="1200" dirty="0" smtClean="0">
                <a:solidFill>
                  <a:schemeClr val="tx1"/>
                </a:solidFill>
                <a:effectLst/>
                <a:latin typeface="+mn-lt"/>
                <a:ea typeface="+mn-ea"/>
                <a:cs typeface="+mn-cs"/>
              </a:rPr>
              <a:t>+ 3n - 2068 = 0</a:t>
            </a:r>
            <a:r>
              <a:rPr lang="pt-BR" dirty="0" smtClean="0"/>
              <a:t/>
            </a:r>
            <a:br>
              <a:rPr lang="pt-BR" dirty="0" smtClean="0"/>
            </a:br>
            <a:r>
              <a:rPr lang="pt-BR" sz="1200" b="0" i="0" kern="1200" dirty="0" smtClean="0">
                <a:solidFill>
                  <a:schemeClr val="tx1"/>
                </a:solidFill>
                <a:effectLst/>
                <a:latin typeface="+mn-lt"/>
                <a:ea typeface="+mn-ea"/>
                <a:cs typeface="+mn-cs"/>
              </a:rPr>
              <a:t>n(n - 44)(n + 47) = 0</a:t>
            </a:r>
            <a:r>
              <a:rPr lang="pt-BR" dirty="0" smtClean="0"/>
              <a:t/>
            </a:r>
            <a:br>
              <a:rPr lang="pt-BR" dirty="0" smtClean="0"/>
            </a:br>
            <a:r>
              <a:rPr lang="pt-BR" sz="1200" b="0" i="0" kern="1200" dirty="0" smtClean="0">
                <a:solidFill>
                  <a:schemeClr val="tx1"/>
                </a:solidFill>
                <a:effectLst/>
                <a:latin typeface="+mn-lt"/>
                <a:ea typeface="+mn-ea"/>
                <a:cs typeface="+mn-cs"/>
              </a:rPr>
              <a:t>n = 44 or n = - 47</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In order that the number be divisible by 4, the last two digits of the number have to be 44, 48, 56, 64, 76, 84, 96, 68 or 88. The first two digits of these numbers can be filled in 9 x 6 = 54 ways (numbers can be repeated). Hence, the there are 54 x 6 = 324 such numbers.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9860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Any number between 1,000 and 10,000 is of 4 digits. The unit’s place can be filled up by 3,4,5 or 6, that is, in 4 ways.</a:t>
            </a:r>
            <a:r>
              <a:rPr lang="en-US" dirty="0" smtClean="0"/>
              <a:t/>
            </a:r>
            <a:br>
              <a:rPr lang="en-US" dirty="0" smtClean="0"/>
            </a:br>
            <a:r>
              <a:rPr lang="en-US" sz="1200" b="0" i="0" kern="1200" dirty="0" smtClean="0">
                <a:solidFill>
                  <a:schemeClr val="tx1"/>
                </a:solidFill>
                <a:effectLst/>
                <a:latin typeface="+mn-lt"/>
                <a:ea typeface="+mn-ea"/>
                <a:cs typeface="+mn-cs"/>
              </a:rPr>
              <a:t>Similarly, the ten’s place can be filled up by 3 or 4 or 5 or 6, that is in 4 ways. The hundred’s place can be filled up by 3, 4, 5 or 6, that is in 4 ways and the thousand’s place can.be filled up by 3 or 4 or 5 or 6, that is, in 4 ways.</a:t>
            </a:r>
            <a:r>
              <a:rPr lang="en-US" dirty="0" smtClean="0"/>
              <a:t/>
            </a:r>
            <a:br>
              <a:rPr lang="en-US" dirty="0" smtClean="0"/>
            </a:br>
            <a:r>
              <a:rPr lang="en-US" sz="1200" b="0" i="0" kern="1200" dirty="0" smtClean="0">
                <a:solidFill>
                  <a:schemeClr val="tx1"/>
                </a:solidFill>
                <a:effectLst/>
                <a:latin typeface="+mn-lt"/>
                <a:ea typeface="+mn-ea"/>
                <a:cs typeface="+mn-cs"/>
              </a:rPr>
              <a:t>Hence the required numbers = 4 x 4 x 4 x 4 = </a:t>
            </a:r>
            <a:r>
              <a:rPr lang="en-US" sz="1200" b="1" i="0" kern="1200" dirty="0" smtClean="0">
                <a:solidFill>
                  <a:schemeClr val="tx1"/>
                </a:solidFill>
                <a:effectLst/>
                <a:latin typeface="+mn-lt"/>
                <a:ea typeface="+mn-ea"/>
                <a:cs typeface="+mn-cs"/>
              </a:rPr>
              <a:t>256</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15750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To enter: 5 + 7 = 12 ways.</a:t>
            </a:r>
            <a:r>
              <a:rPr lang="en-US" dirty="0" smtClean="0"/>
              <a:t/>
            </a:r>
            <a:br>
              <a:rPr lang="en-US" dirty="0" smtClean="0"/>
            </a:br>
            <a:r>
              <a:rPr lang="en-US" sz="1200" b="0" i="0" kern="1200" dirty="0" smtClean="0">
                <a:solidFill>
                  <a:schemeClr val="tx1"/>
                </a:solidFill>
                <a:effectLst/>
                <a:latin typeface="+mn-lt"/>
                <a:ea typeface="+mn-ea"/>
                <a:cs typeface="+mn-cs"/>
              </a:rPr>
              <a:t>(b) To exit: 10 + 2 = 12 ways.</a:t>
            </a:r>
            <a:r>
              <a:rPr lang="en-US" dirty="0" smtClean="0"/>
              <a:t/>
            </a:r>
            <a:br>
              <a:rPr lang="en-US" dirty="0" smtClean="0"/>
            </a:br>
            <a:r>
              <a:rPr lang="en-US" sz="1200" b="0" i="0" kern="1200" dirty="0" smtClean="0">
                <a:solidFill>
                  <a:schemeClr val="tx1"/>
                </a:solidFill>
                <a:effectLst/>
                <a:latin typeface="+mn-lt"/>
                <a:ea typeface="+mn-ea"/>
                <a:cs typeface="+mn-cs"/>
              </a:rPr>
              <a:t>(c) To enter and to exit: 12 ×12 = 144 </a:t>
            </a:r>
            <a:r>
              <a:rPr lang="en-US" sz="1200" b="0" i="0" kern="1200" dirty="0" err="1" smtClean="0">
                <a:solidFill>
                  <a:schemeClr val="tx1"/>
                </a:solidFill>
                <a:effectLst/>
                <a:latin typeface="+mn-lt"/>
                <a:ea typeface="+mn-ea"/>
                <a:cs typeface="+mn-cs"/>
              </a:rPr>
              <a:t>ways.Hence</a:t>
            </a:r>
            <a:r>
              <a:rPr lang="en-US" sz="1200" b="0" i="0" kern="1200" dirty="0" smtClean="0">
                <a:solidFill>
                  <a:schemeClr val="tx1"/>
                </a:solidFill>
                <a:effectLst/>
                <a:latin typeface="+mn-lt"/>
                <a:ea typeface="+mn-ea"/>
                <a:cs typeface="+mn-cs"/>
              </a:rPr>
              <a:t>, the answer is </a:t>
            </a:r>
            <a:r>
              <a:rPr lang="en-US" sz="1200" b="1" i="0" kern="1200" dirty="0" smtClean="0">
                <a:solidFill>
                  <a:schemeClr val="tx1"/>
                </a:solidFill>
                <a:effectLst/>
                <a:latin typeface="+mn-lt"/>
                <a:ea typeface="+mn-ea"/>
                <a:cs typeface="+mn-cs"/>
              </a:rPr>
              <a:t>12, 12, 144.</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Note: Understanding of the questions in Permutation and Combination is very important. In questions like this, understand whether it is ‘AND’ or ‘OR’. If the question is based on OR operation, add them (first two cases). If the question is based on AND operation, multiply them (third case).</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10228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A</a:t>
            </a:r>
          </a:p>
          <a:p>
            <a:r>
              <a:rPr lang="en-US" sz="1200" b="0" i="0" kern="1200" dirty="0" smtClean="0">
                <a:solidFill>
                  <a:schemeClr val="tx1"/>
                </a:solidFill>
                <a:effectLst/>
                <a:latin typeface="+mn-lt"/>
                <a:ea typeface="+mn-ea"/>
                <a:cs typeface="+mn-cs"/>
              </a:rPr>
              <a:t>Out of 12 participants, the first three prizes can be won in,</a:t>
            </a:r>
            <a:r>
              <a:rPr lang="en-US" dirty="0" smtClean="0"/>
              <a:t/>
            </a:r>
            <a:br>
              <a:rPr lang="en-US" dirty="0" smtClean="0"/>
            </a:b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P</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12! / (12 - 3)!</a:t>
            </a:r>
            <a:r>
              <a:rPr lang="en-US" dirty="0" smtClean="0"/>
              <a:t/>
            </a:r>
            <a:br>
              <a:rPr lang="en-US" dirty="0" smtClean="0"/>
            </a:br>
            <a:r>
              <a:rPr lang="en-US" sz="1200" b="0" i="0" kern="1200" dirty="0" smtClean="0">
                <a:solidFill>
                  <a:schemeClr val="tx1"/>
                </a:solidFill>
                <a:effectLst/>
                <a:latin typeface="+mn-lt"/>
                <a:ea typeface="+mn-ea"/>
                <a:cs typeface="+mn-cs"/>
              </a:rPr>
              <a:t>= 12 x 11 x 10</a:t>
            </a:r>
            <a:r>
              <a:rPr lang="en-US" dirty="0" smtClean="0"/>
              <a:t/>
            </a:r>
            <a:br>
              <a:rPr lang="en-US" dirty="0" smtClean="0"/>
            </a:br>
            <a:r>
              <a:rPr lang="en-US" sz="1200" b="0" i="0" kern="1200" dirty="0" smtClean="0">
                <a:solidFill>
                  <a:schemeClr val="tx1"/>
                </a:solidFill>
                <a:effectLst/>
                <a:latin typeface="+mn-lt"/>
                <a:ea typeface="+mn-ea"/>
                <a:cs typeface="+mn-cs"/>
              </a:rPr>
              <a:t>= 1320 ways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85015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240 runs can be scored by scoring only fours or only sixes or through a combination of fours and sixes.</a:t>
            </a:r>
            <a:r>
              <a:rPr lang="en-US" dirty="0" smtClean="0"/>
              <a:t/>
            </a:r>
            <a:br>
              <a:rPr lang="en-US" dirty="0" smtClean="0"/>
            </a:br>
            <a:r>
              <a:rPr lang="en-US" sz="1200" b="0" i="0" kern="1200" dirty="0" smtClean="0">
                <a:solidFill>
                  <a:schemeClr val="tx1"/>
                </a:solidFill>
                <a:effectLst/>
                <a:latin typeface="+mn-lt"/>
                <a:ea typeface="+mn-ea"/>
                <a:cs typeface="+mn-cs"/>
              </a:rPr>
              <a:t>Possibilities are 40 x 6(total number of sixes), 60 x 4(total number of fours), 57 x 4 + 2 x 6, 54 x 4 + 4 x 6 ...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total of </a:t>
            </a:r>
            <a:r>
              <a:rPr lang="en-US" sz="1200" b="1" i="0" kern="1200" dirty="0" smtClean="0">
                <a:solidFill>
                  <a:schemeClr val="tx1"/>
                </a:solidFill>
                <a:effectLst/>
                <a:latin typeface="+mn-lt"/>
                <a:ea typeface="+mn-ea"/>
                <a:cs typeface="+mn-cs"/>
              </a:rPr>
              <a:t>21 ways</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75895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5 orators A, B, C, D, and E. In how many ways can the arrangements be made so that A always comes before B and B always comes before C.</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(5!*3!)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3358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words, with or without meaning, can be formed using all letters of the word COUNTRY using each letter exactly once?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5870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7820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16511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There are 9 letters for 4 envelopes. In how many different ways can the envelopes be filled?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3024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3148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4268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05646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square can be formed out of a chess board?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3525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number of triangle that can be drawn out of 20 points of which 12 are collinear is 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32771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From among the 45 students in a class, one leader and one class representative are to be appointed. In how many ways can this be done?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1675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1862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1980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31121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number lock on a suitcase has 4 wheels each labeled with 10 digits from 0 to 9. If the opening of the lock requires a particular sequence of four digits with no repeats, how many such sequences will be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4224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4986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5680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47699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One violet flower, three yellow flowers and two blue orange are arranged in a line such that,</a:t>
            </a:r>
          </a:p>
          <a:p>
            <a:pPr algn="just"/>
            <a:r>
              <a:rPr lang="en-US" sz="2500" dirty="0">
                <a:latin typeface="Nunito Sans" panose="00000500000000000000" pitchFamily="2" charset="0"/>
              </a:rPr>
              <a:t>I. No two adjacent flowers are of the same </a:t>
            </a:r>
            <a:r>
              <a:rPr lang="en-US" sz="2500" dirty="0" err="1">
                <a:latin typeface="Nunito Sans" panose="00000500000000000000" pitchFamily="2" charset="0"/>
              </a:rPr>
              <a:t>colour</a:t>
            </a:r>
            <a:r>
              <a:rPr lang="en-US" sz="2500" dirty="0">
                <a:latin typeface="Nunito Sans" panose="00000500000000000000" pitchFamily="2" charset="0"/>
              </a:rPr>
              <a:t>.</a:t>
            </a:r>
          </a:p>
          <a:p>
            <a:pPr algn="just"/>
            <a:r>
              <a:rPr lang="en-US" sz="2500" dirty="0">
                <a:latin typeface="Nunito Sans" panose="00000500000000000000" pitchFamily="2" charset="0"/>
              </a:rPr>
              <a:t>II. The flowers at the two ends of the line are of different </a:t>
            </a:r>
            <a:r>
              <a:rPr lang="en-US" sz="2500" dirty="0" err="1">
                <a:latin typeface="Nunito Sans" panose="00000500000000000000" pitchFamily="2" charset="0"/>
              </a:rPr>
              <a:t>colours</a:t>
            </a:r>
            <a:r>
              <a:rPr lang="en-US" sz="2500" dirty="0">
                <a:latin typeface="Nunito Sans" panose="00000500000000000000" pitchFamily="2" charset="0"/>
              </a:rPr>
              <a:t>.</a:t>
            </a:r>
          </a:p>
          <a:p>
            <a:pPr algn="just"/>
            <a:r>
              <a:rPr lang="en-US" sz="2500" dirty="0">
                <a:latin typeface="Nunito Sans" panose="00000500000000000000" pitchFamily="2" charset="0"/>
              </a:rPr>
              <a:t>In how many different ways can the flowers be arranged?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8</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9170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There are nine pairs of black shoes and seven pairs of white shoes. They are all put into a box and shoes are drawn one at a time. To ensure that at least one pair of black shoes are taken out, what is the number of shoes required to be drawn out?</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4844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The students in a class are seated, according to their marks in the previous examination. Once, it so happens that six of the students got equal marks and therefore the same rank. To decide their seating arrangement, the teacher wants to write down all possible arrangements, one in each of separate bits of paper in order to choose one of these by lots. How many bits of paper are required?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780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11161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four rooms in a motel: one single, one double, one triple and one for five persons. How many ways are there to house eleven persons in these rooms?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27960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27720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32470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38720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87216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teacher has to choose the maximum number of different groups comprising of four students from a total of seven students. Of these groups, in how many groups will one particular student be a part of?</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83002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It is required to seat 6 boys and 5 girls in a row so that the girls occupy the even places. How many such arrangements are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82,500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84,000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85,250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86,400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15586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Five different objects must be divided among three people. In how many ways can this be done if one or two of them must get no objects?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a:solidFill>
                  <a:schemeClr val="bg1"/>
                </a:solidFill>
                <a:latin typeface="Nunito Sans" panose="00000500000000000000" pitchFamily="2" charset="0"/>
              </a:rPr>
              <a:t>Question </a:t>
            </a:r>
            <a:r>
              <a:rPr lang="en-US" sz="4800" b="1"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01836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Permutation and Combination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(n + 2)! = 2070 (n!); find ’n’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four-digit numbers, each divisible by 4 can be formed using the digits 4, 5, 6, 7, 8 and 9, if repetition is allowed across all numbers?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1896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integers between 1000 and 10000 have no digits other than 3, 4, 5 or 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90784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A shopping mall has five distinct glass doors and seven distinct metal doors for entry and has 10 distinct glass doors and two wooden doors for the exit.</a:t>
            </a:r>
          </a:p>
          <a:p>
            <a:pPr algn="just"/>
            <a:r>
              <a:rPr lang="en-US" sz="2500" dirty="0">
                <a:latin typeface="Nunito Sans" panose="00000500000000000000" pitchFamily="2" charset="0"/>
              </a:rPr>
              <a:t>(a) In how many ways you can enter the mall?</a:t>
            </a:r>
          </a:p>
          <a:p>
            <a:pPr algn="just"/>
            <a:r>
              <a:rPr lang="en-US" sz="2500" dirty="0">
                <a:latin typeface="Nunito Sans" panose="00000500000000000000" pitchFamily="2" charset="0"/>
              </a:rPr>
              <a:t>(b) In how many ways you can leave the mall?</a:t>
            </a:r>
          </a:p>
          <a:p>
            <a:pPr algn="just"/>
            <a:r>
              <a:rPr lang="en-US" sz="2500" dirty="0">
                <a:latin typeface="Nunito Sans" panose="00000500000000000000" pitchFamily="2" charset="0"/>
              </a:rPr>
              <a:t>(c) In how many ways you can enter and leave the mall?</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810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384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959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523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810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12, 14, 144</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384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8, 12, 144</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959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12, 12, 144</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523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12, 12, 132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12629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Twelve participants are participating in a competition. In how many ways can the first three prizes be won?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1320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95,040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220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46901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a cricketer can score 240 runs with fours and sixes only?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47838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1669</Words>
  <Application>Microsoft Office PowerPoint</Application>
  <PresentationFormat>Widescreen</PresentationFormat>
  <Paragraphs>287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2019-12-05T04:45:12Z</dcterms:modified>
</cp:coreProperties>
</file>