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1"/>
  </p:notesMasterIdLst>
  <p:sldIdLst>
    <p:sldId id="272" r:id="rId2"/>
    <p:sldId id="271" r:id="rId3"/>
    <p:sldId id="258" r:id="rId4"/>
    <p:sldId id="310" r:id="rId5"/>
    <p:sldId id="311" r:id="rId6"/>
    <p:sldId id="312" r:id="rId7"/>
    <p:sldId id="313" r:id="rId8"/>
    <p:sldId id="314" r:id="rId9"/>
    <p:sldId id="301" r:id="rId10"/>
    <p:sldId id="331" r:id="rId11"/>
    <p:sldId id="332" r:id="rId12"/>
    <p:sldId id="330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6" r:id="rId21"/>
    <p:sldId id="327" r:id="rId22"/>
    <p:sldId id="328" r:id="rId23"/>
    <p:sldId id="329" r:id="rId24"/>
    <p:sldId id="322" r:id="rId25"/>
    <p:sldId id="323" r:id="rId26"/>
    <p:sldId id="325" r:id="rId27"/>
    <p:sldId id="324" r:id="rId28"/>
    <p:sldId id="333" r:id="rId29"/>
    <p:sldId id="289" r:id="rId30"/>
  </p:sldIdLst>
  <p:sldSz cx="12192000" cy="6858000"/>
  <p:notesSz cx="6858000" cy="9144000"/>
  <p:embeddedFontLst>
    <p:embeddedFont>
      <p:font typeface="Nunito Sans SemiBold" panose="020B0604020202020204" charset="0"/>
      <p:bold r:id="rId32"/>
      <p:boldItalic r:id="rId33"/>
    </p:embeddedFont>
    <p:embeddedFont>
      <p:font typeface="Nunito Sans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FBCBC3"/>
    <a:srgbClr val="303030"/>
    <a:srgbClr val="4A4A4A"/>
    <a:srgbClr val="3D3D3D"/>
    <a:srgbClr val="212121"/>
    <a:srgbClr val="000000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7778" autoAdjust="0"/>
  </p:normalViewPr>
  <p:slideViewPr>
    <p:cSldViewPr>
      <p:cViewPr varScale="1">
        <p:scale>
          <a:sx n="62" d="100"/>
          <a:sy n="62" d="100"/>
        </p:scale>
        <p:origin x="804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3" d="100"/>
          <a:sy n="73" d="100"/>
        </p:scale>
        <p:origin x="1589" y="-7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+ 8x - 33 = 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-3x + 11x - 33 = 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(x-3) + 11 (x-3)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+11) (x - 3)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-11,3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-11, 3.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and b are the results of an equation, then (x - a) (x - b) = 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6; x = -10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- 6) * (x + 10)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6x + 10x – 60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+ 4x -60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+ 4x -60.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+ 5x - 3x - 15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x(x + 5) - 3(x + 5)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- 3)(x + 5)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 = 3 or x = -5.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+ 6x - 3x - 9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2x(x + 3) - 3(x + 3)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+ 3)(2x - 3)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 = -3 or x = 3/2.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3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quadratic equation is of the 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(sum of the roots)x + (product of the roots) = 0 ---- (1)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x is a real variable. As sum of the roots is 13 and product of the roots is -140, the quadratic equation with roots as 20 and -7 is: 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- 13x - 140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roots and the product of the roots are -20 and 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two consecutive positive integers be x and x + 1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(x + 1)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x(x + 1) = 91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x - 90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+ 10)(x - 9) = 0 =&gt; x = -10 or 9.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x is positive x =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the two consecutive positive integers are 9 and 10.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roots of the equation 2a and 3a respectively.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+ 3a = 5a = -(- 5/2) = 5/2 =&gt; a = 1/2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of the roots: 6a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b/2 =&gt; b = 12a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1/2, b =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roots of the quadratic equation be x and 3x.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roots = -(-12) =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+ 3a = 4a = 12 =&gt; a =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of the roots = 3a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3(3)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7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consecutive even natural numbers be 2x - 2, 2x and 2x + 2.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(2x - 2)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(2x)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(2x + 2)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1460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- 8x + 4 + +4x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+ 8x + 4 = 1460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1452 =&gt; 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121 =&gt; x = ± 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numbers are positive, 2x &gt; 0. Hence x &gt; 0. Hence x = 11.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numbers are 20, 22, 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price of each note book be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of note books which can be brought for Rs.300 each at a price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y = 300/x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+ 5)(y - 10) = 300 =&gt;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+ 5y - 10x - 50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=&gt;5(300/x) - 10x - 50 = 0 =&gt; -150 + 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+ 5x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multiplying both sides by -1/10x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+ 15x - 10x - 150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x(x + 15) - 10(x + 15)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x = 10 or -15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x&gt;0, x = 10.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0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I.(a - 3)(a - 4)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= 3, 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(b - 2)(b - 1)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b = 1, 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&gt; 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9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(a - 5)(a - 4)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= 5, 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(2b + 3)(b - 4)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b = 4, -3/2 =&gt; a ≥ 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3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(a + 6)(a + 5)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= -6, -5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(b + 5)(b + 1) = 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b = -5, -1 =&gt; a ≤ 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ab = 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+ 2ab - 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(a + b)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- 9x + 20 = 0, we have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b = 9 and ab = 20. Hence the value of required expression (9)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- 20 = 61.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5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 + b/a = (a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)/ab = (a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ab)/ab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[(a + b)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- 2ab]/ab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b = -8/1 = -8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= 4/1 = 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a/b + b/a = [(-8)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- 2(4)]/4 = 56/4 = 14.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8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quadratic equation whose roots are reciprocal of 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+ 5x + 3 = 0 can be obtained by replacing x by 1/x.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2(1/x)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+ 5(1/x) + 3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3x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+ 5x + 2 = 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2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 descr="http://allindiaexams.in/public/uploads/14104453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4932604"/>
            <a:ext cx="4229738" cy="253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57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=&gt;13 – 27 = 5√x*√x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 = -14/5 = -2.8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√y/12 – 5√y/12 = 1/√y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√y(1/12 – 5/12) = 1/√y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=&gt;y = (-4/12) = 1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=&gt;y = -12/4 = -3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&gt; 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15²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+ 15) (x - 15)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-15, +15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15, 15.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Solve the given quadratic equation: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+ 8x - 33 = 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12, 5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15, 3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-11, 3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15, 6</a:t>
            </a:r>
          </a:p>
        </p:txBody>
      </p:sp>
    </p:spTree>
    <p:extLst>
      <p:ext uri="{BB962C8B-B14F-4D97-AF65-F5344CB8AC3E}">
        <p14:creationId xmlns:p14="http://schemas.microsoft.com/office/powerpoint/2010/main" val="1045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roots of an equation are 6 and -10, form the quadratic equation.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+4x-4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+ 6x - 10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+4x - 60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-4x-60</a:t>
            </a:r>
          </a:p>
        </p:txBody>
      </p:sp>
    </p:spTree>
    <p:extLst>
      <p:ext uri="{BB962C8B-B14F-4D97-AF65-F5344CB8AC3E}">
        <p14:creationId xmlns:p14="http://schemas.microsoft.com/office/powerpoint/2010/main" val="3806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roots of the quadratic equation: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+ 2x - 15 = 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-5, 3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3, 5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-3, 5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-3, -5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, 2</a:t>
            </a:r>
          </a:p>
        </p:txBody>
      </p:sp>
    </p:spTree>
    <p:extLst>
      <p:ext uri="{BB962C8B-B14F-4D97-AF65-F5344CB8AC3E}">
        <p14:creationId xmlns:p14="http://schemas.microsoft.com/office/powerpoint/2010/main" val="26575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roots of the quadratic equation: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+ 3x - 9 =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3, -3/2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3/2, -3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-3/2, 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3/2</a:t>
            </a:r>
            <a:r>
              <a:rPr lang="en-US" sz="2500" dirty="0">
                <a:latin typeface="Nunito Sans" panose="00000500000000000000" pitchFamily="2" charset="0"/>
              </a:rPr>
              <a:t>,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2/3</a:t>
            </a:r>
            <a:r>
              <a:rPr lang="en-US" sz="2500" dirty="0">
                <a:latin typeface="Nunito Sans" panose="00000500000000000000" pitchFamily="2" charset="0"/>
              </a:rPr>
              <a:t>, -3</a:t>
            </a:r>
          </a:p>
        </p:txBody>
      </p:sp>
    </p:spTree>
    <p:extLst>
      <p:ext uri="{BB962C8B-B14F-4D97-AF65-F5344CB8AC3E}">
        <p14:creationId xmlns:p14="http://schemas.microsoft.com/office/powerpoint/2010/main" val="9124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roots of a quadratic equation are 20 and -7, then find the equation.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+ 13x - 140 =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x</a:t>
            </a:r>
            <a:r>
              <a:rPr lang="en-US" sz="2500" baseline="30000" dirty="0" smtClean="0">
                <a:latin typeface="Nunito Sans" panose="00000500000000000000" pitchFamily="2" charset="0"/>
              </a:rPr>
              <a:t>2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- 13x + 140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- 13x - 140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+ 13x + 140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and the product of the roots of the quadratic equation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+ 20x + 3 = 0 are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10, 3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-10, 3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20, 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-10, -3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The sum of the squares of two consecutive positive integers exceeds their product by 91. Find the integers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9, 10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10, 11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11, 12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12, 13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If the roots of the equation 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- 5x + b = 0 are in the ratio of 2:3, then find the value of b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One root of the quadratic equation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- 12x + a = 0, is thrice the other. Find the value of 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-</a:t>
            </a: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27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the square of the three consecutive even natural numbers is 1460. Find the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18, 20, 22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20, 22, 24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22, 24, 26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24, 26, 28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xmlns="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7.50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could buy a certain number of notebooks for Rs.300. If each notebook cost is Rs.5 more, he could have bought 10 notebooks less for the same amount. Find the price of each notebook.</a:t>
            </a:r>
          </a:p>
        </p:txBody>
      </p:sp>
    </p:spTree>
    <p:extLst>
      <p:ext uri="{BB962C8B-B14F-4D97-AF65-F5344CB8AC3E}">
        <p14:creationId xmlns:p14="http://schemas.microsoft.com/office/powerpoint/2010/main" val="32387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&lt;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≤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relationship between a and b cannot be established.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&gt;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≥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I. a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- 7a + 12 = 0,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</a:t>
            </a:r>
            <a:r>
              <a:rPr lang="en-US" sz="2500" dirty="0" smtClean="0">
                <a:latin typeface="Nunito Sans" panose="00000500000000000000" pitchFamily="2" charset="0"/>
              </a:rPr>
              <a:t>b</a:t>
            </a:r>
            <a:r>
              <a:rPr lang="en-US" sz="2500" baseline="30000" dirty="0" smtClean="0">
                <a:latin typeface="Nunito Sans" panose="00000500000000000000" pitchFamily="2" charset="0"/>
              </a:rPr>
              <a:t>2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- 3b + 2 = 0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Solve both the equations to find the values of a and b.</a:t>
            </a:r>
          </a:p>
        </p:txBody>
      </p:sp>
    </p:spTree>
    <p:extLst>
      <p:ext uri="{BB962C8B-B14F-4D97-AF65-F5344CB8AC3E}">
        <p14:creationId xmlns:p14="http://schemas.microsoft.com/office/powerpoint/2010/main" val="3696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&lt;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≤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relationship between a and b cannot be established.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&gt;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≥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I. a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- 9a + 20 = 0,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2b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- 5b - 12 = 0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</a:t>
            </a:r>
            <a:r>
              <a:rPr lang="en-US" sz="2500" dirty="0" smtClean="0">
                <a:latin typeface="Nunito Sans" panose="00000500000000000000" pitchFamily="2" charset="0"/>
              </a:rPr>
              <a:t>olve </a:t>
            </a:r>
            <a:r>
              <a:rPr lang="en-US" sz="2500" dirty="0">
                <a:latin typeface="Nunito Sans" panose="00000500000000000000" pitchFamily="2" charset="0"/>
              </a:rPr>
              <a:t>both the equations to find the values of a and b.</a:t>
            </a:r>
          </a:p>
        </p:txBody>
      </p:sp>
    </p:spTree>
    <p:extLst>
      <p:ext uri="{BB962C8B-B14F-4D97-AF65-F5344CB8AC3E}">
        <p14:creationId xmlns:p14="http://schemas.microsoft.com/office/powerpoint/2010/main" val="36152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&lt;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≤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relationship between a and b cannot be established.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&gt;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a ≥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Nunito Sans" panose="00000500000000000000" pitchFamily="2" charset="0"/>
              </a:rPr>
              <a:t>I. 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+ 11a + 30 = 0,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II. b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+ 6b + 5 = </a:t>
            </a:r>
            <a:r>
              <a:rPr lang="pt-BR" sz="2500" dirty="0" smtClean="0">
                <a:latin typeface="Nunito Sans" panose="00000500000000000000" pitchFamily="2" charset="0"/>
              </a:rPr>
              <a:t>0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Solve </a:t>
            </a:r>
            <a:r>
              <a:rPr lang="en-US" sz="2500" dirty="0">
                <a:latin typeface="Nunito Sans" panose="00000500000000000000" pitchFamily="2" charset="0"/>
              </a:rPr>
              <a:t>both the equations to find the values of a and b.</a:t>
            </a:r>
          </a:p>
        </p:txBody>
      </p:sp>
    </p:spTree>
    <p:extLst>
      <p:ext uri="{BB962C8B-B14F-4D97-AF65-F5344CB8AC3E}">
        <p14:creationId xmlns:p14="http://schemas.microsoft.com/office/powerpoint/2010/main" val="31444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 and b are the roots of the equation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- 9x + 20 = 0, find the value of a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b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ab.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61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a/b + b/a, if a and b are the roots of the quadratic equation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+ 8x + 4 = 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+ 5x - 2 =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+ 5x + 2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- 5x + 2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- 5x - 2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quadratic equations whose roots are the reciprocals of the roots of 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+ 5x + 3 = </a:t>
            </a:r>
            <a:r>
              <a:rPr lang="en-US" sz="2500" dirty="0" smtClean="0">
                <a:latin typeface="Nunito Sans" panose="00000500000000000000" pitchFamily="2" charset="0"/>
              </a:rPr>
              <a:t>0.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-3, 1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3, 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3, 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3, 2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57998" y="497326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56098" y="497326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098" name="Picture 2" descr="http://allindiaexams.in/public/uploads/141044534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2" b="3953"/>
          <a:stretch/>
        </p:blipFill>
        <p:spPr bwMode="auto">
          <a:xfrm>
            <a:off x="604787" y="1059598"/>
            <a:ext cx="7929613" cy="6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98583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56059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98583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&lt; 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56059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413791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712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413791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= 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712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≥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Nunito Sans" panose="00000500000000000000" pitchFamily="2" charset="0"/>
              </a:rPr>
              <a:t>Solve: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13/√x – 27/√x = 5√x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√y/12 – 5√y/12 = 1/√y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25146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Nunito Sans" panose="00000500000000000000" pitchFamily="2" charset="0"/>
              </a:rPr>
              <a:t>Quadratic Equations:</a:t>
            </a:r>
          </a:p>
          <a:p>
            <a:pPr algn="just"/>
            <a:endParaRPr lang="en-US" sz="2800" dirty="0">
              <a:latin typeface="Nunito Sans" panose="00000500000000000000" pitchFamily="2" charset="0"/>
            </a:endParaRPr>
          </a:p>
          <a:p>
            <a:pPr algn="just"/>
            <a:r>
              <a:rPr lang="en-US" sz="2800" dirty="0" smtClean="0">
                <a:latin typeface="Nunito Sans" panose="00000500000000000000" pitchFamily="2" charset="0"/>
              </a:rPr>
              <a:t>The </a:t>
            </a:r>
            <a:r>
              <a:rPr lang="en-US" sz="2800" dirty="0">
                <a:latin typeface="Nunito Sans" panose="00000500000000000000" pitchFamily="2" charset="0"/>
              </a:rPr>
              <a:t>standard form of a quadratic equation is: </a:t>
            </a:r>
            <a:r>
              <a:rPr lang="en-US" sz="2800" b="1" dirty="0">
                <a:latin typeface="Nunito Sans" panose="00000500000000000000" pitchFamily="2" charset="0"/>
              </a:rPr>
              <a:t>ax</a:t>
            </a:r>
            <a:r>
              <a:rPr lang="en-US" sz="2800" b="1" baseline="30000" dirty="0">
                <a:latin typeface="Nunito Sans" panose="00000500000000000000" pitchFamily="2" charset="0"/>
              </a:rPr>
              <a:t>2</a:t>
            </a:r>
            <a:r>
              <a:rPr lang="en-US" sz="2800" b="1" dirty="0">
                <a:latin typeface="Nunito Sans" panose="00000500000000000000" pitchFamily="2" charset="0"/>
              </a:rPr>
              <a:t>+bx+c = 0 </a:t>
            </a:r>
            <a:r>
              <a:rPr lang="en-US" sz="2800" dirty="0">
                <a:latin typeface="Nunito Sans" panose="00000500000000000000" pitchFamily="2" charset="0"/>
              </a:rPr>
              <a:t>where a, b and c are known values and a ≠0. Also, x is a real variable.</a:t>
            </a:r>
          </a:p>
          <a:p>
            <a:pPr algn="just"/>
            <a:endParaRPr lang="en-US" sz="28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800" dirty="0" smtClean="0">
                <a:latin typeface="Nunito Sans" panose="00000500000000000000" pitchFamily="2" charset="0"/>
              </a:rPr>
              <a:t>If </a:t>
            </a:r>
            <a:r>
              <a:rPr lang="en-US" sz="2800" dirty="0">
                <a:latin typeface="Nunito Sans" panose="00000500000000000000" pitchFamily="2" charset="0"/>
              </a:rPr>
              <a:t>the value of a is 0, then the equation will become a linear equation.</a:t>
            </a:r>
            <a:endParaRPr lang="en-US" sz="28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15537" cy="367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Nunito Sans" panose="00000500000000000000" pitchFamily="2" charset="0"/>
              </a:rPr>
              <a:t>Roots of a Quadratic </a:t>
            </a:r>
            <a:r>
              <a:rPr lang="en-US" sz="2800" b="1" dirty="0" smtClean="0">
                <a:latin typeface="Nunito Sans" panose="00000500000000000000" pitchFamily="2" charset="0"/>
              </a:rPr>
              <a:t>Equation:</a:t>
            </a:r>
            <a:endParaRPr lang="en-US" sz="2800" b="1" dirty="0">
              <a:latin typeface="Nunito Sans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A root of the equation f(x) = 0 is when the value of x makes f(x) = 0. We can say that x = a is the root of f(x) = 0. Here, f(a) is the value of the polynomial f(x) at x = 0 and is obtained by replacing x by a in f(x).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If there is a quadratic equation </a:t>
            </a:r>
            <a:r>
              <a:rPr lang="en-US" sz="2800" b="1" dirty="0">
                <a:latin typeface="Nunito Sans" panose="00000500000000000000" pitchFamily="2" charset="0"/>
              </a:rPr>
              <a:t>ax</a:t>
            </a:r>
            <a:r>
              <a:rPr lang="en-US" sz="2800" b="1" baseline="30000" dirty="0">
                <a:latin typeface="Nunito Sans" panose="00000500000000000000" pitchFamily="2" charset="0"/>
              </a:rPr>
              <a:t>2</a:t>
            </a:r>
            <a:r>
              <a:rPr lang="en-US" sz="2800" b="1" dirty="0">
                <a:latin typeface="Nunito Sans" panose="00000500000000000000" pitchFamily="2" charset="0"/>
              </a:rPr>
              <a:t> + </a:t>
            </a:r>
            <a:r>
              <a:rPr lang="en-US" sz="2800" b="1" dirty="0" err="1">
                <a:latin typeface="Nunito Sans" panose="00000500000000000000" pitchFamily="2" charset="0"/>
              </a:rPr>
              <a:t>bx</a:t>
            </a:r>
            <a:r>
              <a:rPr lang="en-US" sz="2800" b="1" dirty="0">
                <a:latin typeface="Nunito Sans" panose="00000500000000000000" pitchFamily="2" charset="0"/>
              </a:rPr>
              <a:t> + c = 0</a:t>
            </a:r>
            <a:r>
              <a:rPr lang="en-US" sz="2800" dirty="0">
                <a:latin typeface="Nunito Sans" panose="00000500000000000000" pitchFamily="2" charset="0"/>
              </a:rPr>
              <a:t>, then the roots of this equation will be: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819400" y="4287996"/>
            <a:ext cx="3727628" cy="16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In the above mentioned formula, b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- 4ac is the discriminant as it can discriminate between the possible types of solutions: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Nunito Sans" panose="000005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Nunito Sans" panose="000005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Nunito Sans" panose="00000500000000000000" pitchFamily="2" charset="0"/>
              </a:rPr>
              <a:t>When </a:t>
            </a:r>
            <a:r>
              <a:rPr lang="en-US" sz="2800" dirty="0">
                <a:latin typeface="Nunito Sans" panose="00000500000000000000" pitchFamily="2" charset="0"/>
              </a:rPr>
              <a:t>we have a positive value of b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- 4ac, then we will get two Real solutions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Nunito Sans" panose="00000500000000000000" pitchFamily="2" charset="0"/>
              </a:rPr>
              <a:t>When the value of b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- 4ac is zero, then we will get only one Real </a:t>
            </a:r>
            <a:r>
              <a:rPr lang="en-US" sz="2800" dirty="0" smtClean="0">
                <a:latin typeface="Nunito Sans" panose="00000500000000000000" pitchFamily="2" charset="0"/>
              </a:rPr>
              <a:t>solution (i.e. both the solution will be equal)</a:t>
            </a:r>
            <a:endParaRPr lang="en-US" sz="2800" dirty="0">
              <a:latin typeface="Nunito Sans" panose="000005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Nunito Sans" panose="00000500000000000000" pitchFamily="2" charset="0"/>
              </a:rPr>
              <a:t>When we have a negative value of b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- 4ac, then we will get two Complex solutions (i.e. the answer will include imaginary numbers)</a:t>
            </a:r>
            <a:endParaRPr lang="en-US" sz="28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Nunito Sans" panose="00000500000000000000" pitchFamily="2" charset="0"/>
              </a:rPr>
              <a:t>Relation between Roots and </a:t>
            </a:r>
            <a:r>
              <a:rPr lang="en-US" sz="2800" b="1" dirty="0" smtClean="0">
                <a:latin typeface="Nunito Sans" panose="00000500000000000000" pitchFamily="2" charset="0"/>
              </a:rPr>
              <a:t>Coefficients:</a:t>
            </a:r>
            <a:endParaRPr lang="en-US" sz="2800" b="1" dirty="0">
              <a:latin typeface="Nunito Sans" panose="00000500000000000000" pitchFamily="2" charset="0"/>
            </a:endParaRP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Let the roots of the equation ax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+ </a:t>
            </a:r>
            <a:r>
              <a:rPr lang="en-US" sz="2800" dirty="0" err="1">
                <a:latin typeface="Nunito Sans" panose="00000500000000000000" pitchFamily="2" charset="0"/>
              </a:rPr>
              <a:t>bx</a:t>
            </a:r>
            <a:r>
              <a:rPr lang="en-US" sz="2800" dirty="0">
                <a:latin typeface="Nunito Sans" panose="00000500000000000000" pitchFamily="2" charset="0"/>
              </a:rPr>
              <a:t> + c be α and β</a:t>
            </a:r>
            <a:r>
              <a:rPr lang="en-US" sz="2800" dirty="0" smtClean="0">
                <a:latin typeface="Nunito Sans" panose="00000500000000000000" pitchFamily="2" charset="0"/>
              </a:rPr>
              <a:t>.</a:t>
            </a: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1" y="2516769"/>
            <a:ext cx="10955779" cy="31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Nunito Sans" panose="00000500000000000000" pitchFamily="2" charset="0"/>
              </a:rPr>
              <a:t>Key </a:t>
            </a:r>
            <a:r>
              <a:rPr lang="en-US" sz="2800" b="1" dirty="0" smtClean="0">
                <a:latin typeface="Nunito Sans" panose="00000500000000000000" pitchFamily="2" charset="0"/>
              </a:rPr>
              <a:t>Points:</a:t>
            </a:r>
          </a:p>
          <a:p>
            <a:pPr algn="just"/>
            <a:endParaRPr lang="en-US" sz="2800" b="1" dirty="0">
              <a:latin typeface="Nunito Sans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If p+ √q is a root of a quadratic equation, then its other root is p- √q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When D ≥ 0, then ax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+ </a:t>
            </a:r>
            <a:r>
              <a:rPr lang="en-US" sz="2800" dirty="0" err="1">
                <a:latin typeface="Nunito Sans" panose="00000500000000000000" pitchFamily="2" charset="0"/>
              </a:rPr>
              <a:t>bx</a:t>
            </a:r>
            <a:r>
              <a:rPr lang="en-US" sz="2800" dirty="0">
                <a:latin typeface="Nunito Sans" panose="00000500000000000000" pitchFamily="2" charset="0"/>
              </a:rPr>
              <a:t> + c can be expressed as a product of two linear factors.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Nunito Sans" panose="00000500000000000000" pitchFamily="2" charset="0"/>
              </a:rPr>
              <a:t>If α and </a:t>
            </a:r>
            <a:r>
              <a:rPr lang="en-US" sz="2800" dirty="0" smtClean="0">
                <a:latin typeface="Nunito Sans" panose="00000500000000000000" pitchFamily="2" charset="0"/>
              </a:rPr>
              <a:t>β are </a:t>
            </a:r>
            <a:r>
              <a:rPr lang="en-US" sz="2800" dirty="0">
                <a:latin typeface="Nunito Sans" panose="00000500000000000000" pitchFamily="2" charset="0"/>
              </a:rPr>
              <a:t>the roots of ax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+ </a:t>
            </a:r>
            <a:r>
              <a:rPr lang="en-US" sz="2800" dirty="0" err="1">
                <a:latin typeface="Nunito Sans" panose="00000500000000000000" pitchFamily="2" charset="0"/>
              </a:rPr>
              <a:t>bx</a:t>
            </a:r>
            <a:r>
              <a:rPr lang="en-US" sz="2800" dirty="0">
                <a:latin typeface="Nunito Sans" panose="00000500000000000000" pitchFamily="2" charset="0"/>
              </a:rPr>
              <a:t> + c, then we can write it as: x</a:t>
            </a:r>
            <a:r>
              <a:rPr lang="en-US" sz="2800" baseline="30000" dirty="0">
                <a:latin typeface="Nunito Sans" panose="00000500000000000000" pitchFamily="2" charset="0"/>
              </a:rPr>
              <a:t>2</a:t>
            </a:r>
            <a:r>
              <a:rPr lang="en-US" sz="2800" dirty="0">
                <a:latin typeface="Nunito Sans" panose="00000500000000000000" pitchFamily="2" charset="0"/>
              </a:rPr>
              <a:t> - (α + β)x + α β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Quadratic Equations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x if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– </a:t>
            </a:r>
            <a:r>
              <a:rPr lang="en-US" sz="2500" dirty="0" smtClean="0">
                <a:latin typeface="Nunito Sans" panose="00000500000000000000" pitchFamily="2" charset="0"/>
              </a:rPr>
              <a:t>15</a:t>
            </a:r>
            <a:r>
              <a:rPr lang="en-US" sz="2500" baseline="30000" dirty="0" smtClean="0">
                <a:latin typeface="Nunito Sans" panose="00000500000000000000" pitchFamily="2" charset="0"/>
              </a:rPr>
              <a:t>2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= </a:t>
            </a:r>
            <a:r>
              <a:rPr lang="en-US" sz="2500" dirty="0" smtClean="0">
                <a:latin typeface="Nunito Sans" panose="00000500000000000000" pitchFamily="2" charset="0"/>
              </a:rPr>
              <a:t>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15, 15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15, </a:t>
            </a:r>
            <a:r>
              <a:rPr lang="en-US" sz="2500" dirty="0" smtClean="0">
                <a:latin typeface="Nunito Sans" panose="00000500000000000000" pitchFamily="2" charset="0"/>
              </a:rPr>
              <a:t>35	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8190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3938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8190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-15, 15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3938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25, -15</a:t>
            </a:r>
          </a:p>
        </p:txBody>
      </p:sp>
    </p:spTree>
    <p:extLst>
      <p:ext uri="{BB962C8B-B14F-4D97-AF65-F5344CB8AC3E}">
        <p14:creationId xmlns:p14="http://schemas.microsoft.com/office/powerpoint/2010/main" val="5779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Microsoft Office PowerPoint</Application>
  <PresentationFormat>Widescreen</PresentationFormat>
  <Paragraphs>353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Wingdings</vt:lpstr>
      <vt:lpstr>Arial</vt:lpstr>
      <vt:lpstr>Nunito Sans SemiBold</vt:lpstr>
      <vt:lpstr>Nunito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2019-12-05T05:09:56Z</dcterms:modified>
</cp:coreProperties>
</file>