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36"/>
  </p:notesMasterIdLst>
  <p:sldIdLst>
    <p:sldId id="272" r:id="rId2"/>
    <p:sldId id="271" r:id="rId3"/>
    <p:sldId id="258" r:id="rId4"/>
    <p:sldId id="374" r:id="rId5"/>
    <p:sldId id="376" r:id="rId6"/>
    <p:sldId id="377" r:id="rId7"/>
    <p:sldId id="378" r:id="rId8"/>
    <p:sldId id="379" r:id="rId9"/>
    <p:sldId id="375"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8" r:id="rId28"/>
    <p:sldId id="397" r:id="rId29"/>
    <p:sldId id="399" r:id="rId30"/>
    <p:sldId id="400" r:id="rId31"/>
    <p:sldId id="401" r:id="rId32"/>
    <p:sldId id="402" r:id="rId33"/>
    <p:sldId id="403" r:id="rId34"/>
    <p:sldId id="289" r:id="rId35"/>
  </p:sldIdLst>
  <p:sldSz cx="12192000" cy="6858000"/>
  <p:notesSz cx="6858000" cy="9144000"/>
  <p:embeddedFontLst>
    <p:embeddedFont>
      <p:font typeface="Nunito Sans" panose="00000500000000000000" pitchFamily="2" charset="0"/>
      <p:regular r:id="rId37"/>
      <p:bold r:id="rId38"/>
      <p:italic r:id="rId39"/>
      <p:boldItalic r:id="rId40"/>
    </p:embeddedFont>
    <p:embeddedFont>
      <p:font typeface="Nunito Sans SemiBold" panose="00000700000000000000" pitchFamily="2" charset="0"/>
      <p:bold r:id="rId41"/>
      <p:boldItalic r:id="rId42"/>
    </p:embeddedFont>
    <p:embeddedFont>
      <p:font typeface="Calibri" panose="020F050202020403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9762" autoAdjust="0"/>
  </p:normalViewPr>
  <p:slideViewPr>
    <p:cSldViewPr>
      <p:cViewPr varScale="1">
        <p:scale>
          <a:sx n="40" d="100"/>
          <a:sy n="40" d="100"/>
        </p:scale>
        <p:origin x="941" y="29"/>
      </p:cViewPr>
      <p:guideLst>
        <p:guide orient="horz" pos="2160"/>
        <p:guide pos="3840"/>
      </p:guideLst>
    </p:cSldViewPr>
  </p:slideViewPr>
  <p:outlineViewPr>
    <p:cViewPr>
      <p:scale>
        <a:sx n="33" d="100"/>
        <a:sy n="33" d="100"/>
      </p:scale>
      <p:origin x="0" y="-566"/>
    </p:cViewPr>
  </p:outlin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This incident is one sinister event that took place there. The author is using this (and the others) to support his claim that the place has sinister associations. This is closest to the idea that the place had an unsavory reputation. (Unsavory = unpleasant)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26071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Ghostly apparitions , boxing matches (pugilistic encounters), and secret assignations are all mentioned. The author does not make reference to theatrical performances.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4082226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Paragraph three best indicates the attitude of the residents to the Roman past. They were unmoved and found them widely removed from the present.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99401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The word suggestive implies that it suggested things, or evoked ideas. This ties in with the use of the word associations . The author goes on to describes several historical associations that the place has.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508010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42692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131892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596672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4189587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3828429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791510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The best solution after analyzing the passage will be: There will be no competition among the newspapers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3397649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Conglomerates - </a:t>
            </a:r>
            <a:r>
              <a:rPr lang="en-US" sz="1200" b="0" i="0" kern="1200" dirty="0" err="1" smtClean="0">
                <a:solidFill>
                  <a:schemeClr val="tx1"/>
                </a:solidFill>
                <a:effectLst/>
                <a:latin typeface="+mn-lt"/>
                <a:ea typeface="+mn-ea"/>
                <a:cs typeface="+mn-cs"/>
              </a:rPr>
              <a:t>combination,mixture,mixed</a:t>
            </a:r>
            <a:r>
              <a:rPr lang="en-US" dirty="0" smtClean="0"/>
              <a:t/>
            </a:r>
            <a:br>
              <a:rPr lang="en-US" dirty="0" smtClean="0"/>
            </a:br>
            <a:r>
              <a:rPr lang="en-US" sz="1200" b="0" i="0" kern="1200" dirty="0" smtClean="0">
                <a:solidFill>
                  <a:schemeClr val="tx1"/>
                </a:solidFill>
                <a:effectLst/>
                <a:latin typeface="+mn-lt"/>
                <a:ea typeface="+mn-ea"/>
                <a:cs typeface="+mn-cs"/>
              </a:rPr>
              <a:t>Antonym - Separate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761018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Grapple - </a:t>
            </a:r>
            <a:r>
              <a:rPr lang="en-US" sz="1200" b="0" i="0" kern="1200" dirty="0" err="1" smtClean="0">
                <a:solidFill>
                  <a:schemeClr val="tx1"/>
                </a:solidFill>
                <a:effectLst/>
                <a:latin typeface="+mn-lt"/>
                <a:ea typeface="+mn-ea"/>
                <a:cs typeface="+mn-cs"/>
              </a:rPr>
              <a:t>tackle,face,attack</a:t>
            </a:r>
            <a:r>
              <a:rPr lang="en-US" dirty="0" smtClean="0"/>
              <a:t/>
            </a:r>
            <a:br>
              <a:rPr lang="en-US" dirty="0" smtClean="0"/>
            </a:br>
            <a:r>
              <a:rPr lang="en-US" sz="1200" b="0" i="0" kern="1200" dirty="0" smtClean="0">
                <a:solidFill>
                  <a:schemeClr val="tx1"/>
                </a:solidFill>
                <a:effectLst/>
                <a:latin typeface="+mn-lt"/>
                <a:ea typeface="+mn-ea"/>
                <a:cs typeface="+mn-cs"/>
              </a:rPr>
              <a:t>Synonym - Tackle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4244746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Refer 2</a:t>
            </a:r>
            <a:r>
              <a:rPr lang="en-US" sz="1200" b="0" i="0" kern="1200" baseline="30000" dirty="0" smtClean="0">
                <a:solidFill>
                  <a:schemeClr val="tx1"/>
                </a:solidFill>
                <a:effectLst/>
                <a:latin typeface="+mn-lt"/>
                <a:ea typeface="+mn-ea"/>
                <a:cs typeface="+mn-cs"/>
              </a:rPr>
              <a:t>nd</a:t>
            </a:r>
            <a:r>
              <a:rPr lang="en-US" sz="1200" b="0" i="0" kern="1200" dirty="0" smtClean="0">
                <a:solidFill>
                  <a:schemeClr val="tx1"/>
                </a:solidFill>
                <a:effectLst/>
                <a:latin typeface="+mn-lt"/>
                <a:ea typeface="+mn-ea"/>
                <a:cs typeface="+mn-cs"/>
              </a:rPr>
              <a:t> paragraph last 5th line ’It is essentially about choice’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3026897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Speculation - </a:t>
            </a:r>
            <a:r>
              <a:rPr lang="en-US" sz="1200" b="0" i="0" kern="1200" dirty="0" err="1" smtClean="0">
                <a:solidFill>
                  <a:schemeClr val="tx1"/>
                </a:solidFill>
                <a:effectLst/>
                <a:latin typeface="+mn-lt"/>
                <a:ea typeface="+mn-ea"/>
                <a:cs typeface="+mn-cs"/>
              </a:rPr>
              <a:t>consideration,deliberation,opinion</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887102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2606848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1108258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521140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586744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Thwart- oppose successfully</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3353934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Subpoenaing - a document to be submitted in court as evidence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2419678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Refer second paragraph " First,....international law."</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1130263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Consortium - </a:t>
            </a:r>
            <a:r>
              <a:rPr lang="en-US" sz="1200" b="0" i="0" kern="1200" dirty="0" err="1" smtClean="0">
                <a:solidFill>
                  <a:schemeClr val="tx1"/>
                </a:solidFill>
                <a:effectLst/>
                <a:latin typeface="+mn-lt"/>
                <a:ea typeface="+mn-ea"/>
                <a:cs typeface="+mn-cs"/>
              </a:rPr>
              <a:t>crew,mob,crowd,coperation</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2816287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Breach - </a:t>
            </a:r>
            <a:r>
              <a:rPr lang="en-US" sz="1200" b="0" i="0" kern="1200" dirty="0" err="1" smtClean="0">
                <a:solidFill>
                  <a:schemeClr val="tx1"/>
                </a:solidFill>
                <a:effectLst/>
                <a:latin typeface="+mn-lt"/>
                <a:ea typeface="+mn-ea"/>
                <a:cs typeface="+mn-cs"/>
              </a:rPr>
              <a:t>disregard,offend,violet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2382518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420829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1665393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3665413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4097541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54871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This extract is obviously the introduction to a story. At the end of the extract we learn that a person had chosen this isolated spot to meet his wife. So the main point is to describe the atmosphere of the place for the meeting.</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4213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incident of the woman who was burnt is mentioned in order to ______________.</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terrify the reader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illustrate one reason for the </a:t>
            </a:r>
            <a:r>
              <a:rPr lang="en-US" sz="2500" dirty="0" err="1">
                <a:latin typeface="Nunito Sans" panose="00000500000000000000" pitchFamily="2" charset="0"/>
              </a:rPr>
              <a:t>unsavoury</a:t>
            </a:r>
            <a:r>
              <a:rPr lang="en-US" sz="2500" dirty="0">
                <a:latin typeface="Nunito Sans" panose="00000500000000000000" pitchFamily="2" charset="0"/>
              </a:rPr>
              <a:t> reputation of the place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add realistic details to an imaginary plot</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show the magnitude of the gulf between the past and the present</a:t>
            </a:r>
            <a:endParaRPr lang="en-US" sz="2500" dirty="0">
              <a:latin typeface="Nunito Sans" panose="00000500000000000000" pitchFamily="2" charset="0"/>
            </a:endParaRPr>
          </a:p>
        </p:txBody>
      </p:sp>
    </p:spTree>
    <p:extLst>
      <p:ext uri="{BB962C8B-B14F-4D97-AF65-F5344CB8AC3E}">
        <p14:creationId xmlns:p14="http://schemas.microsoft.com/office/powerpoint/2010/main" val="901040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Event that had taken place at the Ring except ___________.</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ghostly apparitions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boxing matches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secret assignations</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theatrical performances</a:t>
            </a:r>
            <a:endParaRPr lang="en-US" sz="2500" dirty="0">
              <a:latin typeface="Nunito Sans" panose="00000500000000000000" pitchFamily="2" charset="0"/>
            </a:endParaRPr>
          </a:p>
        </p:txBody>
      </p:sp>
    </p:spTree>
    <p:extLst>
      <p:ext uri="{BB962C8B-B14F-4D97-AF65-F5344CB8AC3E}">
        <p14:creationId xmlns:p14="http://schemas.microsoft.com/office/powerpoint/2010/main" val="2315332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It appears that in general the attitude of </a:t>
            </a:r>
            <a:r>
              <a:rPr lang="en-US" sz="2500" dirty="0" err="1">
                <a:latin typeface="Nunito Sans" panose="00000500000000000000" pitchFamily="2" charset="0"/>
              </a:rPr>
              <a:t>Casterbridge</a:t>
            </a:r>
            <a:r>
              <a:rPr lang="en-US" sz="2500" dirty="0">
                <a:latin typeface="Nunito Sans" panose="00000500000000000000" pitchFamily="2" charset="0"/>
              </a:rPr>
              <a:t> residents to the Roman past suggests that </a:t>
            </a:r>
            <a:r>
              <a:rPr lang="en-US" sz="2500" dirty="0" smtClean="0">
                <a:latin typeface="Nunito Sans" panose="00000500000000000000" pitchFamily="2" charset="0"/>
              </a:rPr>
              <a:t>they _____________.</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appreciated the art of the Romans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felt far removed from the concerns of the Romans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were proud of their heritage</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felt close from the concerns of the Romans</a:t>
            </a:r>
            <a:endParaRPr lang="en-US" sz="2500" dirty="0">
              <a:latin typeface="Nunito Sans" panose="00000500000000000000" pitchFamily="2" charset="0"/>
            </a:endParaRPr>
          </a:p>
        </p:txBody>
      </p:sp>
    </p:spTree>
    <p:extLst>
      <p:ext uri="{BB962C8B-B14F-4D97-AF65-F5344CB8AC3E}">
        <p14:creationId xmlns:p14="http://schemas.microsoft.com/office/powerpoint/2010/main" val="2307164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a:t>
            </a:r>
            <a:r>
              <a:rPr lang="en-US" sz="2500" dirty="0" err="1">
                <a:latin typeface="Nunito Sans" panose="00000500000000000000" pitchFamily="2" charset="0"/>
              </a:rPr>
              <a:t>amphitheatre</a:t>
            </a:r>
            <a:r>
              <a:rPr lang="en-US" sz="2500" dirty="0">
                <a:latin typeface="Nunito Sans" panose="00000500000000000000" pitchFamily="2" charset="0"/>
              </a:rPr>
              <a:t> is described as a suggestive place </a:t>
            </a:r>
            <a:r>
              <a:rPr lang="en-US" sz="2500" dirty="0" smtClean="0">
                <a:latin typeface="Nunito Sans" panose="00000500000000000000" pitchFamily="2" charset="0"/>
              </a:rPr>
              <a:t>because _______________________.</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it was full of historical associations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its real size could not be appreciated at a glance.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mysterious meetings took place there</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it was lonely yet accessible</a:t>
            </a:r>
            <a:endParaRPr lang="en-US" sz="2500" dirty="0">
              <a:latin typeface="Nunito Sans" panose="00000500000000000000" pitchFamily="2" charset="0"/>
            </a:endParaRPr>
          </a:p>
        </p:txBody>
      </p:sp>
    </p:spTree>
    <p:extLst>
      <p:ext uri="{BB962C8B-B14F-4D97-AF65-F5344CB8AC3E}">
        <p14:creationId xmlns:p14="http://schemas.microsoft.com/office/powerpoint/2010/main" val="372036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262979"/>
          </a:xfrm>
          <a:prstGeom prst="rect">
            <a:avLst/>
          </a:prstGeom>
          <a:noFill/>
        </p:spPr>
        <p:txBody>
          <a:bodyPr wrap="square" rtlCol="0">
            <a:spAutoFit/>
          </a:bodyPr>
          <a:lstStyle/>
          <a:p>
            <a:pPr algn="just"/>
            <a:r>
              <a:rPr lang="en-US" sz="2500" b="1" dirty="0">
                <a:latin typeface="Nunito Sans" panose="00000500000000000000" pitchFamily="2" charset="0"/>
              </a:rPr>
              <a:t>Direction :Read the following passage carefully and answer questions given below it</a:t>
            </a:r>
            <a:r>
              <a:rPr lang="en-US" sz="2500" b="1" dirty="0" smtClean="0">
                <a:latin typeface="Nunito Sans" panose="00000500000000000000" pitchFamily="2" charset="0"/>
              </a:rPr>
              <a:t>.</a:t>
            </a:r>
          </a:p>
          <a:p>
            <a:pPr algn="just"/>
            <a:endParaRPr lang="en-US" sz="2500" b="1" dirty="0">
              <a:latin typeface="Nunito Sans" panose="00000500000000000000" pitchFamily="2" charset="0"/>
            </a:endParaRPr>
          </a:p>
          <a:p>
            <a:pPr algn="just"/>
            <a:r>
              <a:rPr lang="en-US" sz="2500" i="1" dirty="0" smtClean="0">
                <a:latin typeface="Nunito Sans" panose="00000500000000000000" pitchFamily="2" charset="0"/>
              </a:rPr>
              <a:t>	First </a:t>
            </a:r>
            <a:r>
              <a:rPr lang="en-US" sz="2500" i="1" dirty="0">
                <a:latin typeface="Nunito Sans" panose="00000500000000000000" pitchFamily="2" charset="0"/>
              </a:rPr>
              <a:t>AOL and Time Warner announced their intention to combine. Then came Time Warner/EMI and Tribune/ Times Mirror. Even more significant, however, has been the speculation that these mergers have caused: If these transactions are consummated, a large number of additional media mergers are expected. There is even the possibility of a nightmare scenario-a wave of media mergers so large that within a decade most of our information will be supplied by perhaps six of these huge conglomerates and a fringe of much smaller firms</a:t>
            </a:r>
            <a:r>
              <a:rPr lang="en-US" sz="2500" i="1" dirty="0" smtClean="0">
                <a:latin typeface="Nunito Sans" panose="00000500000000000000" pitchFamily="2" charset="0"/>
              </a:rPr>
              <a:t>.</a:t>
            </a:r>
          </a:p>
          <a:p>
            <a:pPr algn="just"/>
            <a:endParaRPr lang="en-US" sz="2500" i="1" dirty="0" smtClean="0">
              <a:latin typeface="Nunito Sans" panose="00000500000000000000" pitchFamily="2" charset="0"/>
            </a:endParaRPr>
          </a:p>
          <a:p>
            <a:pPr algn="just"/>
            <a:r>
              <a:rPr lang="en-US" sz="3600" b="1" dirty="0">
                <a:latin typeface="Nunito Sans" panose="00000500000000000000" pitchFamily="2" charset="0"/>
              </a:rPr>
              <a:t>	</a:t>
            </a:r>
            <a:r>
              <a:rPr lang="en-US" sz="2800" b="1" dirty="0">
                <a:latin typeface="Nunito Sans" panose="00000500000000000000" pitchFamily="2" charset="0"/>
              </a:rPr>
              <a:t>						</a:t>
            </a:r>
            <a:r>
              <a:rPr lang="en-US" sz="2800" b="1" dirty="0" err="1">
                <a:latin typeface="Nunito Sans" panose="00000500000000000000" pitchFamily="2" charset="0"/>
              </a:rPr>
              <a:t>Contd</a:t>
            </a:r>
            <a:r>
              <a:rPr lang="en-US" sz="2800" b="1" dirty="0" smtClean="0">
                <a:latin typeface="Nunito Sans" panose="00000500000000000000" pitchFamily="2" charset="0"/>
              </a:rPr>
              <a:t>…</a:t>
            </a:r>
            <a:endParaRPr lang="en-US" sz="2800" b="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40693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059597"/>
            <a:ext cx="10907041" cy="5909310"/>
          </a:xfrm>
          <a:prstGeom prst="rect">
            <a:avLst/>
          </a:prstGeom>
          <a:noFill/>
        </p:spPr>
        <p:txBody>
          <a:bodyPr wrap="square" rtlCol="0">
            <a:spAutoFit/>
          </a:bodyPr>
          <a:lstStyle/>
          <a:p>
            <a:pPr algn="just"/>
            <a:r>
              <a:rPr lang="en-US" sz="2500" i="1" dirty="0">
                <a:latin typeface="Nunito Sans" panose="00000500000000000000" pitchFamily="2" charset="0"/>
              </a:rPr>
              <a:t>	</a:t>
            </a:r>
            <a:r>
              <a:rPr lang="en-US" sz="2500" i="1" dirty="0" smtClean="0">
                <a:latin typeface="Nunito Sans" panose="00000500000000000000" pitchFamily="2" charset="0"/>
              </a:rPr>
              <a:t>It's </a:t>
            </a:r>
            <a:r>
              <a:rPr lang="en-US" sz="2500" i="1" dirty="0">
                <a:latin typeface="Nunito Sans" panose="00000500000000000000" pitchFamily="2" charset="0"/>
              </a:rPr>
              <a:t>time to ask two critical questions. Is this kind of media oligopoly what we, as a society, want? And if not, can the anti-trust laws effectively prevent the threatened merger wave? The answer to the first question is clear. We do not want a media oligopoly. The answer to the second question, however, is far less certain. We should distrust a media oligopoly because it would give undue control to a small number of individuals. This need not manifest itself in a price rise for the daily newspaper or AOL's monthly fee. Rather, it could consist of a change in editorial viewpoints, a shift in the relative prominence of links to certain websites or a decision not to cover certain topics, because they are not 'newsworthy'. These problems could exist without any improper intent on the part of the media barons. Even if they try to be fair and objective, they will necessarily bring their own worldview to the job. And in time some of these conglomerates may be controlled by people who are not fair or </a:t>
            </a:r>
            <a:r>
              <a:rPr lang="en-US" sz="2500" i="1" dirty="0" smtClean="0">
                <a:latin typeface="Nunito Sans" panose="00000500000000000000" pitchFamily="2" charset="0"/>
              </a:rPr>
              <a:t>objective.</a:t>
            </a:r>
            <a:r>
              <a:rPr lang="en-US" sz="2000" i="1" dirty="0" smtClean="0">
                <a:latin typeface="Nunito Sans" panose="00000500000000000000" pitchFamily="2" charset="0"/>
              </a:rPr>
              <a:t>	    </a:t>
            </a:r>
            <a:r>
              <a:rPr lang="en-US" sz="2800" b="1" dirty="0" err="1" smtClean="0">
                <a:latin typeface="Nunito Sans" panose="00000500000000000000" pitchFamily="2" charset="0"/>
              </a:rPr>
              <a:t>Contd</a:t>
            </a:r>
            <a:r>
              <a:rPr lang="en-US" sz="2800" b="1" dirty="0">
                <a:latin typeface="Nunito Sans" panose="00000500000000000000" pitchFamily="2" charset="0"/>
              </a:rPr>
              <a:t>…</a:t>
            </a:r>
          </a:p>
          <a:p>
            <a:pPr algn="just"/>
            <a:endParaRPr lang="en-US" sz="2500"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87571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524589"/>
          </a:xfrm>
          <a:prstGeom prst="rect">
            <a:avLst/>
          </a:prstGeom>
          <a:noFill/>
        </p:spPr>
        <p:txBody>
          <a:bodyPr wrap="square" rtlCol="0">
            <a:spAutoFit/>
          </a:bodyPr>
          <a:lstStyle/>
          <a:p>
            <a:pPr algn="just"/>
            <a:r>
              <a:rPr lang="en-US" sz="2500" i="1" dirty="0">
                <a:latin typeface="Nunito Sans" panose="00000500000000000000" pitchFamily="2" charset="0"/>
              </a:rPr>
              <a:t>	</a:t>
            </a:r>
            <a:r>
              <a:rPr lang="en-US" sz="2500" i="1" dirty="0" smtClean="0">
                <a:latin typeface="Nunito Sans" panose="00000500000000000000" pitchFamily="2" charset="0"/>
              </a:rPr>
              <a:t>At </a:t>
            </a:r>
            <a:r>
              <a:rPr lang="en-US" sz="2500" i="1" dirty="0">
                <a:latin typeface="Nunito Sans" panose="00000500000000000000" pitchFamily="2" charset="0"/>
              </a:rPr>
              <a:t>first, it might appear that the anti-trust laws can be of little help in grappling with the issues presented by large media mergers. The anti-merger laws are commonly understood as protecting price competition, and a relatively small number of firms-to greatly oversimplify, let's say at most half a dozen-are normally thought to be enough to keep a market price-competitive. In industry after industry firms merge until there is only a handful left, and the antitrust enforcers are normally unable to do anything to prevent this. (In former years, mergers were governed by an 'incipiency standard that prevented mergers and merger waves well before they would have led to very large or likely anti-competitive problems). Even if a handful of firms are enough to insure effective competition in most industries, would six conglomerate media firms be sufficient for the diversity of viewpoints necessary to democracy? </a:t>
            </a:r>
            <a:endParaRPr lang="en-US" sz="2500" i="1" dirty="0" smtClean="0">
              <a:latin typeface="Nunito Sans" panose="00000500000000000000" pitchFamily="2" charset="0"/>
            </a:endParaRPr>
          </a:p>
          <a:p>
            <a:pPr algn="just"/>
            <a:r>
              <a:rPr lang="en-US" sz="2800" b="1" dirty="0">
                <a:latin typeface="Nunito Sans" panose="00000500000000000000" pitchFamily="2" charset="0"/>
              </a:rPr>
              <a:t>							</a:t>
            </a:r>
            <a:r>
              <a:rPr lang="en-US" sz="2800" b="1" dirty="0" err="1">
                <a:latin typeface="Nunito Sans" panose="00000500000000000000" pitchFamily="2" charset="0"/>
              </a:rPr>
              <a:t>Contd</a:t>
            </a:r>
            <a:r>
              <a:rPr lang="en-US" sz="2800" b="1" dirty="0" smtClean="0">
                <a:latin typeface="Nunito Sans" panose="00000500000000000000" pitchFamily="2" charset="0"/>
              </a:rPr>
              <a:t>…</a:t>
            </a:r>
            <a:endParaRPr lang="en-US" sz="2800" b="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94914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524589"/>
          </a:xfrm>
          <a:prstGeom prst="rect">
            <a:avLst/>
          </a:prstGeom>
          <a:noFill/>
        </p:spPr>
        <p:txBody>
          <a:bodyPr wrap="square" rtlCol="0">
            <a:spAutoFit/>
          </a:bodyPr>
          <a:lstStyle/>
          <a:p>
            <a:pPr algn="just"/>
            <a:r>
              <a:rPr lang="en-US" sz="2500" i="1" dirty="0" smtClean="0">
                <a:latin typeface="Nunito Sans" panose="00000500000000000000" pitchFamily="2" charset="0"/>
              </a:rPr>
              <a:t>Would </a:t>
            </a:r>
            <a:r>
              <a:rPr lang="en-US" sz="2500" i="1" dirty="0">
                <a:latin typeface="Nunito Sans" panose="00000500000000000000" pitchFamily="2" charset="0"/>
              </a:rPr>
              <a:t>we be reassured if they could somehow guarantee that they would sell their magazines and Internet advertisements at competitive prices? I am hopeful that the anti-trust laws, if correctly and vigorously interpreted, are adaptable enough to meet this challenge. This is because anti-trust is not exclusively about price. It is essentially about choice-about giving consumers a competitive range of options in the marketplace so that they can make their own, effective selection from the market's offerings. Consumers should be able to make their choices along any dimension important to them-including price, variety and editorial viewpoint.</a:t>
            </a:r>
          </a:p>
          <a:p>
            <a:pPr algn="just"/>
            <a:endParaRPr lang="en-US" sz="2500" i="1" dirty="0" smtClean="0">
              <a:latin typeface="Nunito Sans" panose="00000500000000000000" pitchFamily="2" charset="0"/>
            </a:endParaRPr>
          </a:p>
          <a:p>
            <a:pPr algn="just"/>
            <a:r>
              <a:rPr lang="en-US" sz="2500" i="1" dirty="0">
                <a:latin typeface="Nunito Sans" panose="00000500000000000000" pitchFamily="2" charset="0"/>
              </a:rPr>
              <a:t>	</a:t>
            </a:r>
            <a:r>
              <a:rPr lang="en-US" sz="2500" i="1" dirty="0" smtClean="0">
                <a:latin typeface="Nunito Sans" panose="00000500000000000000" pitchFamily="2" charset="0"/>
              </a:rPr>
              <a:t>Communications </a:t>
            </a:r>
            <a:r>
              <a:rPr lang="en-US" sz="2500" i="1" dirty="0">
                <a:latin typeface="Nunito Sans" panose="00000500000000000000" pitchFamily="2" charset="0"/>
              </a:rPr>
              <a:t>media compete in part by offering independent editorial viewpoints and an independent gatekeeper function. Six media firms cannot effectively respond to the demand for choice or </a:t>
            </a:r>
            <a:r>
              <a:rPr lang="en-US" sz="2500" i="1" dirty="0" smtClean="0">
                <a:latin typeface="Nunito Sans" panose="00000500000000000000" pitchFamily="2" charset="0"/>
              </a:rPr>
              <a:t>diversity</a:t>
            </a:r>
          </a:p>
          <a:p>
            <a:pPr algn="just"/>
            <a:r>
              <a:rPr lang="en-US" sz="2800" b="1" dirty="0">
                <a:latin typeface="Nunito Sans" panose="00000500000000000000" pitchFamily="2" charset="0"/>
              </a:rPr>
              <a:t>							</a:t>
            </a:r>
            <a:r>
              <a:rPr lang="en-US" sz="2800" b="1" dirty="0" err="1">
                <a:latin typeface="Nunito Sans" panose="00000500000000000000" pitchFamily="2" charset="0"/>
              </a:rPr>
              <a:t>Contd</a:t>
            </a:r>
            <a:r>
              <a:rPr lang="en-US" sz="2800" b="1" dirty="0" smtClean="0">
                <a:latin typeface="Nunito Sans" panose="00000500000000000000" pitchFamily="2" charset="0"/>
              </a:rPr>
              <a:t>…</a:t>
            </a:r>
            <a:endParaRPr lang="en-US" sz="2800" b="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64975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062924"/>
          </a:xfrm>
          <a:prstGeom prst="rect">
            <a:avLst/>
          </a:prstGeom>
          <a:noFill/>
        </p:spPr>
        <p:txBody>
          <a:bodyPr wrap="square" rtlCol="0">
            <a:spAutoFit/>
          </a:bodyPr>
          <a:lstStyle/>
          <a:p>
            <a:pPr algn="just"/>
            <a:r>
              <a:rPr lang="en-US" sz="2500" i="1" dirty="0" smtClean="0">
                <a:latin typeface="Nunito Sans" panose="00000500000000000000" pitchFamily="2" charset="0"/>
              </a:rPr>
              <a:t>competition </a:t>
            </a:r>
            <a:r>
              <a:rPr lang="en-US" sz="2500" i="1" dirty="0">
                <a:latin typeface="Nunito Sans" panose="00000500000000000000" pitchFamily="2" charset="0"/>
              </a:rPr>
              <a:t>by extending their product lines, because new media products will inevitably bear, to some degree, the perspective of their corporate parent. For these reasons, competition in terms of editorial viewpoint or gate-keeping can be guaranteed only by insuring that a media market contains a significantly larger number of firms than is required for price competition in other, more conventional markets.</a:t>
            </a:r>
          </a:p>
          <a:p>
            <a:pPr algn="just"/>
            <a:endParaRPr lang="en-US" sz="2500" i="1" dirty="0" smtClean="0">
              <a:latin typeface="Nunito Sans" panose="00000500000000000000" pitchFamily="2" charset="0"/>
            </a:endParaRPr>
          </a:p>
          <a:p>
            <a:pPr algn="just"/>
            <a:r>
              <a:rPr lang="en-US" sz="2500" i="1" dirty="0">
                <a:latin typeface="Nunito Sans" panose="00000500000000000000" pitchFamily="2" charset="0"/>
              </a:rPr>
              <a:t>	</a:t>
            </a:r>
            <a:r>
              <a:rPr lang="en-US" sz="2500" i="1" dirty="0" smtClean="0">
                <a:latin typeface="Nunito Sans" panose="00000500000000000000" pitchFamily="2" charset="0"/>
              </a:rPr>
              <a:t>It </a:t>
            </a:r>
            <a:r>
              <a:rPr lang="en-US" sz="2500" i="1" dirty="0">
                <a:latin typeface="Nunito Sans" panose="00000500000000000000" pitchFamily="2" charset="0"/>
              </a:rPr>
              <a:t>is unclear, however, whether this interpretation of the anti-trust laws will be applied by the enforcement agencies and the courts. What is needed, therefore, is a much more careful look at the challenges that will be raised by future media mergers</a:t>
            </a:r>
            <a:r>
              <a:rPr lang="en-US" sz="2500" i="1" dirty="0" smtClean="0">
                <a:latin typeface="Nunito Sans" panose="00000500000000000000" pitchFamily="2" charset="0"/>
              </a:rPr>
              <a:t>.</a:t>
            </a:r>
          </a:p>
          <a:p>
            <a:pPr algn="just"/>
            <a:endParaRPr lang="en-US" sz="2000" i="1" dirty="0">
              <a:latin typeface="Nunito Sans" panose="00000500000000000000" pitchFamily="2" charset="0"/>
            </a:endParaRPr>
          </a:p>
          <a:p>
            <a:pPr algn="just"/>
            <a:r>
              <a:rPr lang="en-US" sz="2800" b="1" dirty="0">
                <a:latin typeface="Nunito Sans" panose="00000500000000000000" pitchFamily="2" charset="0"/>
              </a:rPr>
              <a:t>							</a:t>
            </a:r>
            <a:r>
              <a:rPr lang="en-US" sz="2800" b="1" dirty="0" err="1">
                <a:latin typeface="Nunito Sans" panose="00000500000000000000" pitchFamily="2" charset="0"/>
              </a:rPr>
              <a:t>Contd</a:t>
            </a:r>
            <a:r>
              <a:rPr lang="en-US" sz="2800" b="1" dirty="0" smtClean="0">
                <a:latin typeface="Nunito Sans" panose="00000500000000000000" pitchFamily="2" charset="0"/>
              </a:rPr>
              <a:t>…</a:t>
            </a:r>
            <a:r>
              <a:rPr lang="en-US" sz="2500" i="1" dirty="0">
                <a:latin typeface="Nunito Sans" panose="00000500000000000000" pitchFamily="2" charset="0"/>
              </a:rPr>
              <a:t>	</a:t>
            </a:r>
            <a:endParaRPr lang="en-US" sz="2500"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58206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algn="just"/>
            <a:r>
              <a:rPr lang="en-US" sz="2500" i="1" dirty="0">
                <a:latin typeface="Nunito Sans" panose="00000500000000000000" pitchFamily="2" charset="0"/>
              </a:rPr>
              <a:t>	</a:t>
            </a:r>
            <a:r>
              <a:rPr lang="en-US" sz="2500" i="1" dirty="0" smtClean="0">
                <a:latin typeface="Nunito Sans" panose="00000500000000000000" pitchFamily="2" charset="0"/>
              </a:rPr>
              <a:t>This </a:t>
            </a:r>
            <a:r>
              <a:rPr lang="en-US" sz="2500" i="1" dirty="0">
                <a:latin typeface="Nunito Sans" panose="00000500000000000000" pitchFamily="2" charset="0"/>
              </a:rPr>
              <a:t>could best be accomplished if Congress created a Temporary Committee to Study Media Mergers and Media Convergence. This committee could include members of Congress; the heads of the Federal Trade Commission, the Federal Communications Commission and the Justice Department's anti-trust division; CEOs of media companies; and representatives of consumer groups. The committee would identify problems that may be caused by large media mergers and by media convergence. If the committee concludes that existing anti-trust laws are inadequate, it should recommend to Congress that new anti-merger legislation be enacted. This may be the only way to prevent the nightmare scenario of a media oligopoly.</a:t>
            </a:r>
            <a:endParaRPr lang="en-US" sz="2500"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68184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According to the passage, what could be the most significant outcome of media oligopoly?</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057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32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057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An increase in the cost of newspapers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32160"/>
            <a:ext cx="10098317" cy="1510991"/>
          </a:xfrm>
          <a:prstGeom prst="rect">
            <a:avLst/>
          </a:prstGeom>
          <a:noFill/>
        </p:spPr>
        <p:txBody>
          <a:bodyPr wrap="square" lIns="91440" tIns="45720" rIns="91440" bIns="45720">
            <a:spAutoFit/>
          </a:bodyPr>
          <a:lstStyle/>
          <a:p>
            <a:pPr algn="just">
              <a:lnSpc>
                <a:spcPct val="125000"/>
              </a:lnSpc>
            </a:pPr>
            <a:r>
              <a:rPr lang="en-US" sz="2500" dirty="0">
                <a:latin typeface="Nunito Sans" panose="00000500000000000000" pitchFamily="2" charset="0"/>
              </a:rPr>
              <a:t>The fact that in the long run, there will be a shift of power to people who might not be balanced and fair in the way they deal with the media</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214116"/>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788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21411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Certain websites may get more prominence than others</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788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There will be no competition among the newspapers</a:t>
            </a:r>
            <a:endParaRPr lang="en-US" sz="2500" dirty="0">
              <a:latin typeface="Nunito Sans" panose="00000500000000000000" pitchFamily="2" charset="0"/>
            </a:endParaRPr>
          </a:p>
        </p:txBody>
      </p:sp>
    </p:spTree>
    <p:extLst>
      <p:ext uri="{BB962C8B-B14F-4D97-AF65-F5344CB8AC3E}">
        <p14:creationId xmlns:p14="http://schemas.microsoft.com/office/powerpoint/2010/main" val="3850396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Choose the word which is most farthest in meaning to the word </a:t>
            </a:r>
            <a:r>
              <a:rPr lang="en-US" sz="2500" b="1" dirty="0">
                <a:latin typeface="Nunito Sans" panose="00000500000000000000" pitchFamily="2" charset="0"/>
              </a:rPr>
              <a:t>Conglomerates.</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Combination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Mixture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separate</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dislike</a:t>
            </a:r>
            <a:endParaRPr lang="en-US" sz="2500" dirty="0">
              <a:latin typeface="Nunito Sans" panose="00000500000000000000" pitchFamily="2" charset="0"/>
            </a:endParaRPr>
          </a:p>
        </p:txBody>
      </p:sp>
    </p:spTree>
    <p:extLst>
      <p:ext uri="{BB962C8B-B14F-4D97-AF65-F5344CB8AC3E}">
        <p14:creationId xmlns:p14="http://schemas.microsoft.com/office/powerpoint/2010/main" val="177082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Choose the word which is most nearly the same in meaning to the word </a:t>
            </a:r>
            <a:r>
              <a:rPr lang="en-US" sz="2500" b="1" dirty="0">
                <a:latin typeface="Nunito Sans" panose="00000500000000000000" pitchFamily="2" charset="0"/>
              </a:rPr>
              <a:t>Grapple</a:t>
            </a:r>
            <a:r>
              <a:rPr lang="en-US" sz="2500" dirty="0">
                <a:latin typeface="Nunito Sans" panose="00000500000000000000" pitchFamily="2" charset="0"/>
              </a:rPr>
              <a:t>.</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reject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tackle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grab</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avoid</a:t>
            </a:r>
            <a:endParaRPr lang="en-US" sz="2500" dirty="0">
              <a:latin typeface="Nunito Sans" panose="00000500000000000000" pitchFamily="2" charset="0"/>
            </a:endParaRPr>
          </a:p>
        </p:txBody>
      </p:sp>
    </p:spTree>
    <p:extLst>
      <p:ext uri="{BB962C8B-B14F-4D97-AF65-F5344CB8AC3E}">
        <p14:creationId xmlns:p14="http://schemas.microsoft.com/office/powerpoint/2010/main" val="3638515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Anti-trust law is essentially about _______________.</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choice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offer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price</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consumption</a:t>
            </a:r>
            <a:endParaRPr lang="en-US" sz="2500" dirty="0">
              <a:latin typeface="Nunito Sans" panose="00000500000000000000" pitchFamily="2" charset="0"/>
            </a:endParaRPr>
          </a:p>
        </p:txBody>
      </p:sp>
    </p:spTree>
    <p:extLst>
      <p:ext uri="{BB962C8B-B14F-4D97-AF65-F5344CB8AC3E}">
        <p14:creationId xmlns:p14="http://schemas.microsoft.com/office/powerpoint/2010/main" val="2613409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Choose the word which is most nearly the same in meaning to the word </a:t>
            </a:r>
            <a:r>
              <a:rPr lang="en-US" sz="2500" b="1" dirty="0">
                <a:latin typeface="Nunito Sans" panose="00000500000000000000" pitchFamily="2" charset="0"/>
              </a:rPr>
              <a:t>Speculation.</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Direction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Consideration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Proof</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objective</a:t>
            </a:r>
            <a:endParaRPr lang="en-US" sz="2500" dirty="0">
              <a:latin typeface="Nunito Sans" panose="00000500000000000000" pitchFamily="2" charset="0"/>
            </a:endParaRPr>
          </a:p>
        </p:txBody>
      </p:sp>
    </p:spTree>
    <p:extLst>
      <p:ext uri="{BB962C8B-B14F-4D97-AF65-F5344CB8AC3E}">
        <p14:creationId xmlns:p14="http://schemas.microsoft.com/office/powerpoint/2010/main" val="3800637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478423"/>
          </a:xfrm>
          <a:prstGeom prst="rect">
            <a:avLst/>
          </a:prstGeom>
          <a:noFill/>
        </p:spPr>
        <p:txBody>
          <a:bodyPr wrap="square" rtlCol="0">
            <a:spAutoFit/>
          </a:bodyPr>
          <a:lstStyle/>
          <a:p>
            <a:pPr algn="just"/>
            <a:r>
              <a:rPr lang="en-US" sz="2500" b="1" dirty="0">
                <a:latin typeface="Nunito Sans" panose="00000500000000000000" pitchFamily="2" charset="0"/>
              </a:rPr>
              <a:t>Direction :Read the following passage carefully and answer questions given below it.</a:t>
            </a:r>
          </a:p>
          <a:p>
            <a:pPr algn="just"/>
            <a:r>
              <a:rPr lang="en-US" sz="2500" i="1" dirty="0" smtClean="0">
                <a:latin typeface="Nunito Sans" panose="00000500000000000000" pitchFamily="2" charset="0"/>
              </a:rPr>
              <a:t>	Shortly </a:t>
            </a:r>
            <a:r>
              <a:rPr lang="en-US" sz="2500" i="1" dirty="0">
                <a:latin typeface="Nunito Sans" panose="00000500000000000000" pitchFamily="2" charset="0"/>
              </a:rPr>
              <a:t>after September 11, 2001, the United States began requesting additional financial information about persons of interest by subpoenaing records located at the SWIFT banking consortium. SWIFT, which routes trillions of dollars a day, faced an ethical dilemma: fight the subpoenas in order to protect member privacy and the group's reputation for the highest level of confidentiality, or, comply and provide information about thousands of financial communications in the hope that lives will be saved. SWIFT decided to comply in secret, but in late June 2006, four major U.S. newspapers disclosed SWIFT's compliance. This sparked a heated public debate over the ethics of SWIFT's decision to reveal ostensibly confidential financial communications</a:t>
            </a:r>
            <a:r>
              <a:rPr lang="en-US" sz="2500" i="1" dirty="0" smtClean="0">
                <a:latin typeface="Nunito Sans" panose="00000500000000000000" pitchFamily="2" charset="0"/>
              </a:rPr>
              <a:t>.</a:t>
            </a:r>
          </a:p>
          <a:p>
            <a:pPr algn="just"/>
            <a:r>
              <a:rPr lang="en-US" sz="2400" b="1" dirty="0">
                <a:latin typeface="Nunito Sans" panose="00000500000000000000" pitchFamily="2" charset="0"/>
              </a:rPr>
              <a:t>	</a:t>
            </a:r>
            <a:r>
              <a:rPr lang="en-US" sz="2800" b="1" dirty="0">
                <a:latin typeface="Nunito Sans" panose="00000500000000000000" pitchFamily="2" charset="0"/>
              </a:rPr>
              <a:t>						</a:t>
            </a:r>
            <a:r>
              <a:rPr lang="en-US" sz="2800" b="1" dirty="0" err="1">
                <a:latin typeface="Nunito Sans" panose="00000500000000000000" pitchFamily="2" charset="0"/>
              </a:rPr>
              <a:t>Contd</a:t>
            </a:r>
            <a:r>
              <a:rPr lang="en-US" sz="2800" b="1" dirty="0">
                <a:latin typeface="Nunito Sans" panose="00000500000000000000" pitchFamily="2" charset="0"/>
              </a:rPr>
              <a:t>…</a:t>
            </a:r>
            <a:endParaRPr lang="en-US" sz="2800"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46923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909310"/>
          </a:xfrm>
          <a:prstGeom prst="rect">
            <a:avLst/>
          </a:prstGeom>
          <a:noFill/>
        </p:spPr>
        <p:txBody>
          <a:bodyPr wrap="square" rtlCol="0">
            <a:spAutoFit/>
          </a:bodyPr>
          <a:lstStyle/>
          <a:p>
            <a:pPr algn="just"/>
            <a:r>
              <a:rPr lang="en-US" sz="2500" i="1" dirty="0" smtClean="0">
                <a:latin typeface="Nunito Sans" panose="00000500000000000000" pitchFamily="2" charset="0"/>
              </a:rPr>
              <a:t>	Analyzing </a:t>
            </a:r>
            <a:r>
              <a:rPr lang="en-US" sz="2500" i="1" dirty="0">
                <a:latin typeface="Nunito Sans" panose="00000500000000000000" pitchFamily="2" charset="0"/>
              </a:rPr>
              <a:t>the situation in hindsight, three ethical justifications existed for not complying with the Treasury Department's requests. First, SWIFT needed to uphold its long-standing values of confidentiality, non-disclosure, and institutional trust. The second ethical reason against SWIFT's involvement came with inadequate government oversight as the Treasury Department failed to construct necessary safeguards to ensure the privacy of the data. Third, international law must be upheld and one could argue quite strongly that the government's use of data breached some parts of international law.</a:t>
            </a:r>
          </a:p>
          <a:p>
            <a:pPr algn="just"/>
            <a:endParaRPr lang="en-US" sz="2500" i="1" dirty="0">
              <a:latin typeface="Nunito Sans" panose="00000500000000000000" pitchFamily="2" charset="0"/>
            </a:endParaRPr>
          </a:p>
          <a:p>
            <a:pPr algn="just"/>
            <a:r>
              <a:rPr lang="en-US" sz="2500" i="1" dirty="0" smtClean="0">
                <a:latin typeface="Nunito Sans" panose="00000500000000000000" pitchFamily="2" charset="0"/>
              </a:rPr>
              <a:t>	Although </a:t>
            </a:r>
            <a:r>
              <a:rPr lang="en-US" sz="2500" i="1" dirty="0">
                <a:latin typeface="Nunito Sans" panose="00000500000000000000" pitchFamily="2" charset="0"/>
              </a:rPr>
              <a:t>SWIFT executives undoubtedly considered the aforementioned reasons for rejecting the government's subpoena, three ethical justifications for complying existed. </a:t>
            </a:r>
            <a:endParaRPr lang="en-US" sz="2500" i="1" dirty="0" smtClean="0">
              <a:latin typeface="Nunito Sans" panose="00000500000000000000" pitchFamily="2" charset="0"/>
            </a:endParaRPr>
          </a:p>
          <a:p>
            <a:pPr algn="just"/>
            <a:r>
              <a:rPr lang="en-US" sz="2800" b="1" dirty="0">
                <a:latin typeface="Nunito Sans" panose="00000500000000000000" pitchFamily="2" charset="0"/>
              </a:rPr>
              <a:t>	</a:t>
            </a:r>
            <a:r>
              <a:rPr lang="en-US" sz="2800" b="1" dirty="0" smtClean="0">
                <a:latin typeface="Nunito Sans" panose="00000500000000000000" pitchFamily="2" charset="0"/>
              </a:rPr>
              <a:t>	</a:t>
            </a:r>
            <a:r>
              <a:rPr lang="en-US" sz="2800" b="1" dirty="0">
                <a:latin typeface="Nunito Sans" panose="00000500000000000000" pitchFamily="2" charset="0"/>
              </a:rPr>
              <a:t>					</a:t>
            </a:r>
            <a:r>
              <a:rPr lang="en-US" sz="2800" b="1" dirty="0" err="1">
                <a:latin typeface="Nunito Sans" panose="00000500000000000000" pitchFamily="2" charset="0"/>
              </a:rPr>
              <a:t>Contd</a:t>
            </a:r>
            <a:r>
              <a:rPr lang="en-US" sz="2800" b="1" dirty="0">
                <a:latin typeface="Nunito Sans" panose="00000500000000000000" pitchFamily="2" charset="0"/>
              </a:rPr>
              <a:t>…</a:t>
            </a:r>
            <a:endParaRPr lang="en-US" sz="2800" i="1" dirty="0">
              <a:latin typeface="Nunito Sans" panose="00000500000000000000" pitchFamily="2" charset="0"/>
            </a:endParaRPr>
          </a:p>
          <a:p>
            <a:pPr algn="just"/>
            <a:endParaRPr lang="en-US" sz="2500"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70930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139869"/>
          </a:xfrm>
          <a:prstGeom prst="rect">
            <a:avLst/>
          </a:prstGeom>
          <a:noFill/>
        </p:spPr>
        <p:txBody>
          <a:bodyPr wrap="square" rtlCol="0">
            <a:spAutoFit/>
          </a:bodyPr>
          <a:lstStyle/>
          <a:p>
            <a:pPr algn="just"/>
            <a:r>
              <a:rPr lang="en-US" sz="2500" i="1" dirty="0" smtClean="0">
                <a:latin typeface="Nunito Sans" panose="00000500000000000000" pitchFamily="2" charset="0"/>
              </a:rPr>
              <a:t>First</a:t>
            </a:r>
            <a:r>
              <a:rPr lang="en-US" sz="2500" i="1" dirty="0">
                <a:latin typeface="Nunito Sans" panose="00000500000000000000" pitchFamily="2" charset="0"/>
              </a:rPr>
              <a:t>, it could be argued that the program was legal because the United States government possesses the authority to subpoena records stored within its territory and SWIFT maintained many of its records in Virginia. Second, it is entirely possible that complying with the government's subpoena thwarted another catastrophic terrorist attack that would have cost lives and dollars. Third, cooperating with the government did not explicitly violate any SWIFT policies due to the presence of a valid subpoena. However, the extent of cooperation certainly surprised many financial institutions and sparked some outrage and debate within the financial community</a:t>
            </a:r>
            <a:r>
              <a:rPr lang="en-US" sz="2500" i="1" dirty="0" smtClean="0">
                <a:latin typeface="Nunito Sans" panose="00000500000000000000" pitchFamily="2" charset="0"/>
              </a:rPr>
              <a:t>.</a:t>
            </a:r>
          </a:p>
          <a:p>
            <a:pPr algn="just"/>
            <a:endParaRPr lang="en-US" sz="2500" i="1" dirty="0" smtClean="0">
              <a:latin typeface="Nunito Sans" panose="00000500000000000000" pitchFamily="2" charset="0"/>
            </a:endParaRPr>
          </a:p>
          <a:p>
            <a:pPr algn="just"/>
            <a:r>
              <a:rPr lang="en-US" sz="2400" b="1" dirty="0">
                <a:latin typeface="Nunito Sans" panose="00000500000000000000" pitchFamily="2" charset="0"/>
              </a:rPr>
              <a:t>				</a:t>
            </a:r>
            <a:r>
              <a:rPr lang="en-US" sz="2800" b="1" dirty="0">
                <a:latin typeface="Nunito Sans" panose="00000500000000000000" pitchFamily="2" charset="0"/>
              </a:rPr>
              <a:t>		</a:t>
            </a:r>
            <a:r>
              <a:rPr lang="en-US" sz="2800" b="1" dirty="0" err="1">
                <a:latin typeface="Nunito Sans" panose="00000500000000000000" pitchFamily="2" charset="0"/>
              </a:rPr>
              <a:t>Contd</a:t>
            </a:r>
            <a:r>
              <a:rPr lang="en-US" sz="2800" b="1" dirty="0">
                <a:latin typeface="Nunito Sans" panose="00000500000000000000" pitchFamily="2" charset="0"/>
              </a:rPr>
              <a:t>…</a:t>
            </a:r>
            <a:endParaRPr lang="en-US" sz="2800" i="1" dirty="0">
              <a:latin typeface="Nunito Sans" panose="00000500000000000000" pitchFamily="2" charset="0"/>
            </a:endParaRPr>
          </a:p>
          <a:p>
            <a:pPr algn="just"/>
            <a:endParaRPr lang="en-US" sz="2500"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752103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i="1" dirty="0" smtClean="0">
                <a:latin typeface="Nunito Sans" panose="00000500000000000000" pitchFamily="2" charset="0"/>
              </a:rPr>
              <a:t>	While </a:t>
            </a:r>
            <a:r>
              <a:rPr lang="en-US" sz="2500" i="1" dirty="0">
                <a:latin typeface="Nunito Sans" panose="00000500000000000000" pitchFamily="2" charset="0"/>
              </a:rPr>
              <a:t>SWIFT had compelling arguments both for agreeing and refusing to cooperate with the U.S. government program, even in hindsight, it is impossible to judge with certitude the wisdom and ethics of SWIFT's decision to cooperate as we still lack answers to important questions such as: what information did the government want? What promises did the government make about data confidentially? What, if any, potentially impending threats did the government present to justify its need for data?</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00835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Choose the word which is most nearly the same in meaning to the word </a:t>
            </a:r>
            <a:r>
              <a:rPr lang="en-US" sz="2500" b="1" dirty="0">
                <a:latin typeface="Nunito Sans" panose="00000500000000000000" pitchFamily="2" charset="0"/>
              </a:rPr>
              <a:t>Thwarted</a:t>
            </a:r>
            <a:r>
              <a:rPr lang="en-US" sz="2500" dirty="0">
                <a:latin typeface="Nunito Sans" panose="00000500000000000000" pitchFamily="2" charset="0"/>
              </a:rPr>
              <a:t>:</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supported</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free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handled</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opposed</a:t>
            </a:r>
            <a:endParaRPr lang="en-US" sz="2500" dirty="0">
              <a:latin typeface="Nunito Sans" panose="00000500000000000000" pitchFamily="2" charset="0"/>
            </a:endParaRPr>
          </a:p>
        </p:txBody>
      </p:sp>
    </p:spTree>
    <p:extLst>
      <p:ext uri="{BB962C8B-B14F-4D97-AF65-F5344CB8AC3E}">
        <p14:creationId xmlns:p14="http://schemas.microsoft.com/office/powerpoint/2010/main" val="510419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971800"/>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Reading Comprehension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Choose the word which is most nearly the same in meaning to the word </a:t>
            </a:r>
            <a:r>
              <a:rPr lang="en-US" sz="2500" b="1" dirty="0">
                <a:latin typeface="Nunito Sans" panose="00000500000000000000" pitchFamily="2" charset="0"/>
              </a:rPr>
              <a:t>Subpoenaing:</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Court procedure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to scrutinize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an affidavit</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document to be submitted in court as evidence</a:t>
            </a:r>
            <a:endParaRPr lang="en-US" sz="2500" dirty="0">
              <a:latin typeface="Nunito Sans" panose="00000500000000000000" pitchFamily="2" charset="0"/>
            </a:endParaRPr>
          </a:p>
        </p:txBody>
      </p:sp>
    </p:spTree>
    <p:extLst>
      <p:ext uri="{BB962C8B-B14F-4D97-AF65-F5344CB8AC3E}">
        <p14:creationId xmlns:p14="http://schemas.microsoft.com/office/powerpoint/2010/main" val="1425565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Which of the following is not the correct justification For SWIFT to not comply with Treasury department’s request?</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to uphold institutional trust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to ensure privacy of the data</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to reject the rules made by government</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international law must be upheld</a:t>
            </a:r>
            <a:endParaRPr lang="en-US" sz="2500" dirty="0">
              <a:latin typeface="Nunito Sans" panose="00000500000000000000" pitchFamily="2" charset="0"/>
            </a:endParaRPr>
          </a:p>
        </p:txBody>
      </p:sp>
    </p:spTree>
    <p:extLst>
      <p:ext uri="{BB962C8B-B14F-4D97-AF65-F5344CB8AC3E}">
        <p14:creationId xmlns:p14="http://schemas.microsoft.com/office/powerpoint/2010/main" val="3963594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Choose the word which is most farthest in meaning to the word </a:t>
            </a:r>
            <a:r>
              <a:rPr lang="en-US" sz="2500" b="1" dirty="0">
                <a:latin typeface="Nunito Sans" panose="00000500000000000000" pitchFamily="2" charset="0"/>
              </a:rPr>
              <a:t>Consortium:</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Crowd</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isolation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Nadir</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Halcyon</a:t>
            </a:r>
            <a:endParaRPr lang="en-US" sz="2500" dirty="0">
              <a:latin typeface="Nunito Sans" panose="00000500000000000000" pitchFamily="2" charset="0"/>
            </a:endParaRPr>
          </a:p>
        </p:txBody>
      </p:sp>
    </p:spTree>
    <p:extLst>
      <p:ext uri="{BB962C8B-B14F-4D97-AF65-F5344CB8AC3E}">
        <p14:creationId xmlns:p14="http://schemas.microsoft.com/office/powerpoint/2010/main" val="2935186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Choose the word which is most farthest in meaning to the word </a:t>
            </a:r>
            <a:r>
              <a:rPr lang="en-US" sz="2500" b="1" dirty="0">
                <a:latin typeface="Nunito Sans" panose="00000500000000000000" pitchFamily="2" charset="0"/>
              </a:rPr>
              <a:t>Breach.</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allow</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disregard</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offend</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weaken</a:t>
            </a:r>
            <a:endParaRPr lang="en-US" sz="2500" dirty="0">
              <a:latin typeface="Nunito Sans" panose="00000500000000000000" pitchFamily="2" charset="0"/>
            </a:endParaRPr>
          </a:p>
        </p:txBody>
      </p:sp>
    </p:spTree>
    <p:extLst>
      <p:ext uri="{BB962C8B-B14F-4D97-AF65-F5344CB8AC3E}">
        <p14:creationId xmlns:p14="http://schemas.microsoft.com/office/powerpoint/2010/main" val="3359167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647700"/>
          </a:xfrm>
          <a:prstGeom prst="rect">
            <a:avLst/>
          </a:prstGeom>
          <a:noFill/>
        </p:spPr>
        <p:txBody>
          <a:bodyPr wrap="square" rtlCol="0">
            <a:spAutoFit/>
          </a:bodyPr>
          <a:lstStyle/>
          <a:p>
            <a:pPr algn="just"/>
            <a:r>
              <a:rPr lang="en-US" sz="2500" b="1" dirty="0">
                <a:latin typeface="Nunito Sans" panose="00000500000000000000" pitchFamily="2" charset="0"/>
              </a:rPr>
              <a:t>Direction :Read the following passage carefully and answer questions given below it</a:t>
            </a:r>
            <a:r>
              <a:rPr lang="en-US" sz="2500" b="1" dirty="0" smtClean="0">
                <a:latin typeface="Nunito Sans" panose="00000500000000000000" pitchFamily="2" charset="0"/>
              </a:rPr>
              <a:t>.</a:t>
            </a:r>
          </a:p>
          <a:p>
            <a:pPr algn="just"/>
            <a:endParaRPr lang="en-US" sz="2500" b="1" dirty="0">
              <a:latin typeface="Nunito Sans" panose="00000500000000000000" pitchFamily="2" charset="0"/>
            </a:endParaRPr>
          </a:p>
          <a:p>
            <a:pPr algn="just"/>
            <a:r>
              <a:rPr lang="en-US" sz="2500" i="1" dirty="0">
                <a:latin typeface="Nunito Sans" panose="00000500000000000000" pitchFamily="2" charset="0"/>
              </a:rPr>
              <a:t>      The Ring at </a:t>
            </a:r>
            <a:r>
              <a:rPr lang="en-US" sz="2500" i="1" dirty="0" err="1">
                <a:latin typeface="Nunito Sans" panose="00000500000000000000" pitchFamily="2" charset="0"/>
              </a:rPr>
              <a:t>Casterbridge</a:t>
            </a:r>
            <a:r>
              <a:rPr lang="en-US" sz="2500" i="1" dirty="0">
                <a:latin typeface="Nunito Sans" panose="00000500000000000000" pitchFamily="2" charset="0"/>
              </a:rPr>
              <a:t> was merely the local name of one of the finest Roman </a:t>
            </a:r>
            <a:r>
              <a:rPr lang="en-US" sz="2500" i="1" dirty="0" err="1">
                <a:latin typeface="Nunito Sans" panose="00000500000000000000" pitchFamily="2" charset="0"/>
              </a:rPr>
              <a:t>Amphitheatres</a:t>
            </a:r>
            <a:r>
              <a:rPr lang="en-US" sz="2500" i="1" dirty="0">
                <a:latin typeface="Nunito Sans" panose="00000500000000000000" pitchFamily="2" charset="0"/>
              </a:rPr>
              <a:t>, if not the very finest, remaining in  </a:t>
            </a:r>
            <a:r>
              <a:rPr lang="en-US" sz="2500" i="1" dirty="0" err="1">
                <a:latin typeface="Nunito Sans" panose="00000500000000000000" pitchFamily="2" charset="0"/>
              </a:rPr>
              <a:t>Britain.Casterbridge</a:t>
            </a:r>
            <a:r>
              <a:rPr lang="en-US" sz="2500" i="1" dirty="0">
                <a:latin typeface="Nunito Sans" panose="00000500000000000000" pitchFamily="2" charset="0"/>
              </a:rPr>
              <a:t> announced old Rome in every street, alley, and precinct. It looked Roman, bespoke the art of Rome, concealed dead men of Rome. It was impossible to dig more than a foot or two deep about the town fields and gardens without coming upon some tall soldier or other of the Empire, who had lain there in his silent unobtrusive rest for a space of fifteen hundred years. He was mostly found lying on his side, in an oval scoop in the chalk, like a chicken in its shell; his knees drawn up to his chest; </a:t>
            </a:r>
            <a:endParaRPr lang="en-US" sz="2500" i="1" dirty="0" smtClean="0">
              <a:latin typeface="Nunito Sans" panose="00000500000000000000" pitchFamily="2" charset="0"/>
            </a:endParaRPr>
          </a:p>
          <a:p>
            <a:pPr algn="just"/>
            <a:endParaRPr lang="en-US" sz="2500" i="1" dirty="0">
              <a:latin typeface="Nunito Sans" panose="00000500000000000000" pitchFamily="2" charset="0"/>
            </a:endParaRPr>
          </a:p>
          <a:p>
            <a:pPr algn="just"/>
            <a:r>
              <a:rPr lang="en-US" sz="3600" b="1" dirty="0">
                <a:latin typeface="Nunito Sans" panose="00000500000000000000" pitchFamily="2" charset="0"/>
              </a:rPr>
              <a:t>	</a:t>
            </a:r>
            <a:r>
              <a:rPr lang="en-US" sz="3600" b="1" dirty="0" smtClean="0">
                <a:latin typeface="Nunito Sans" panose="00000500000000000000" pitchFamily="2" charset="0"/>
              </a:rPr>
              <a:t>						</a:t>
            </a:r>
            <a:r>
              <a:rPr lang="en-US" sz="3600" b="1" dirty="0" err="1" smtClean="0">
                <a:latin typeface="Nunito Sans" panose="00000500000000000000" pitchFamily="2" charset="0"/>
              </a:rPr>
              <a:t>Contd</a:t>
            </a:r>
            <a:r>
              <a:rPr lang="en-US" sz="3600" b="1" dirty="0" smtClean="0">
                <a:latin typeface="Nunito Sans" panose="00000500000000000000" pitchFamily="2" charset="0"/>
              </a:rPr>
              <a:t>…</a:t>
            </a:r>
            <a:endParaRPr lang="en-US" sz="3600" b="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61176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524589"/>
          </a:xfrm>
          <a:prstGeom prst="rect">
            <a:avLst/>
          </a:prstGeom>
          <a:noFill/>
        </p:spPr>
        <p:txBody>
          <a:bodyPr wrap="square" rtlCol="0">
            <a:spAutoFit/>
          </a:bodyPr>
          <a:lstStyle/>
          <a:p>
            <a:pPr algn="just"/>
            <a:r>
              <a:rPr lang="en-US" sz="2500" i="1" dirty="0" smtClean="0">
                <a:latin typeface="Nunito Sans" panose="00000500000000000000" pitchFamily="2" charset="0"/>
              </a:rPr>
              <a:t>sometimes with the remains of his spear against his arm, a fibula or brooch of bronze on his breast or forehead, an urn at his knees, a jar at his throat, a bottle at his mouth; and mystified conjecture pouring down upon him from the eyes of </a:t>
            </a:r>
            <a:r>
              <a:rPr lang="en-US" sz="2500" i="1" dirty="0" err="1" smtClean="0">
                <a:latin typeface="Nunito Sans" panose="00000500000000000000" pitchFamily="2" charset="0"/>
              </a:rPr>
              <a:t>Casterbridge</a:t>
            </a:r>
            <a:r>
              <a:rPr lang="en-US" sz="2500" i="1" dirty="0" smtClean="0">
                <a:latin typeface="Nunito Sans" panose="00000500000000000000" pitchFamily="2" charset="0"/>
              </a:rPr>
              <a:t> street boys and men, who had turned a moment to gaze at the familiar spectacle as they passed by. Imaginative inhabitants, who would have felt an unpleasantness at the discovery of a comparatively modern skeleton in their gardens, were quite unmoved by these hoary shapes. They had lived so long ago, their time was so unlike the present, their hopes and motives were so widely removed from ours, that between them and the living there seemed to stretch a gulf too wide for even a spirit to pass. The Amphitheatre was a huge circular enclosure, with a notch at opposite extremities of its diameter north and south.</a:t>
            </a:r>
          </a:p>
          <a:p>
            <a:pPr algn="just"/>
            <a:endParaRPr lang="en-US" sz="2500" i="1" dirty="0" smtClean="0">
              <a:latin typeface="Nunito Sans" panose="00000500000000000000" pitchFamily="2" charset="0"/>
            </a:endParaRPr>
          </a:p>
          <a:p>
            <a:pPr algn="just"/>
            <a:r>
              <a:rPr lang="en-US" sz="2800" b="1" dirty="0">
                <a:latin typeface="Nunito Sans" panose="00000500000000000000" pitchFamily="2" charset="0"/>
              </a:rPr>
              <a:t>							</a:t>
            </a:r>
            <a:r>
              <a:rPr lang="en-US" sz="2800" b="1" dirty="0" err="1">
                <a:latin typeface="Nunito Sans" panose="00000500000000000000" pitchFamily="2" charset="0"/>
              </a:rPr>
              <a:t>Contd</a:t>
            </a:r>
            <a:r>
              <a:rPr lang="en-US" sz="2800" b="1" dirty="0" smtClean="0">
                <a:latin typeface="Nunito Sans" panose="00000500000000000000" pitchFamily="2" charset="0"/>
              </a:rPr>
              <a:t>…</a:t>
            </a:r>
            <a:endParaRPr lang="en-US" sz="2800" b="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53514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909310"/>
          </a:xfrm>
          <a:prstGeom prst="rect">
            <a:avLst/>
          </a:prstGeom>
          <a:noFill/>
        </p:spPr>
        <p:txBody>
          <a:bodyPr wrap="square" rtlCol="0">
            <a:spAutoFit/>
          </a:bodyPr>
          <a:lstStyle/>
          <a:p>
            <a:pPr algn="just"/>
            <a:r>
              <a:rPr lang="en-US" sz="2500" i="1" dirty="0" smtClean="0">
                <a:latin typeface="Nunito Sans" panose="00000500000000000000" pitchFamily="2" charset="0"/>
              </a:rPr>
              <a:t>From </a:t>
            </a:r>
            <a:r>
              <a:rPr lang="en-US" sz="2500" i="1" dirty="0">
                <a:latin typeface="Nunito Sans" panose="00000500000000000000" pitchFamily="2" charset="0"/>
              </a:rPr>
              <a:t>its sloping internal form it might have been called the spittoon of the </a:t>
            </a:r>
            <a:r>
              <a:rPr lang="en-US" sz="2500" i="1" dirty="0" err="1">
                <a:latin typeface="Nunito Sans" panose="00000500000000000000" pitchFamily="2" charset="0"/>
              </a:rPr>
              <a:t>Jotuns</a:t>
            </a:r>
            <a:r>
              <a:rPr lang="en-US" sz="2500" i="1" dirty="0">
                <a:latin typeface="Nunito Sans" panose="00000500000000000000" pitchFamily="2" charset="0"/>
              </a:rPr>
              <a:t>. It was to </a:t>
            </a:r>
            <a:r>
              <a:rPr lang="en-US" sz="2500" i="1" dirty="0" err="1">
                <a:latin typeface="Nunito Sans" panose="00000500000000000000" pitchFamily="2" charset="0"/>
              </a:rPr>
              <a:t>Casterbridge</a:t>
            </a:r>
            <a:r>
              <a:rPr lang="en-US" sz="2500" i="1" dirty="0">
                <a:latin typeface="Nunito Sans" panose="00000500000000000000" pitchFamily="2" charset="0"/>
              </a:rPr>
              <a:t> what the ruined Coliseum is to modern Rome, and was nearly of the same magnitude. The dusk of evening was the proper hour at which a true impression of this suggestive place could be received. Standing in the middle of the arena at that time there by degrees became apparent its real vastness, which a cursory view from the summit at noon-day was apt to obscure. Melancholy, impressive, lonely, yet accessible from every part of the town, the historic circle was the frequent spot for appointments of a furtive kind. Intrigues were arranged there; tentative meetings were there experimented after divisions and feuds. But one kind of appointment—in itself the most common of any—seldom had place in the Amphitheatre: that of happy lovers. </a:t>
            </a:r>
            <a:endParaRPr lang="en-US" sz="2500" i="1" dirty="0" smtClean="0">
              <a:latin typeface="Nunito Sans" panose="00000500000000000000" pitchFamily="2" charset="0"/>
            </a:endParaRPr>
          </a:p>
          <a:p>
            <a:pPr algn="just"/>
            <a:endParaRPr lang="en-US" sz="2500" i="1" dirty="0" smtClean="0">
              <a:latin typeface="Nunito Sans" panose="00000500000000000000" pitchFamily="2" charset="0"/>
            </a:endParaRPr>
          </a:p>
          <a:p>
            <a:pPr algn="just"/>
            <a:r>
              <a:rPr lang="en-US" sz="2800" b="1" dirty="0">
                <a:latin typeface="Nunito Sans" panose="00000500000000000000" pitchFamily="2" charset="0"/>
              </a:rPr>
              <a:t>							</a:t>
            </a:r>
            <a:r>
              <a:rPr lang="en-US" sz="2800" b="1" dirty="0" err="1">
                <a:latin typeface="Nunito Sans" panose="00000500000000000000" pitchFamily="2" charset="0"/>
              </a:rPr>
              <a:t>Contd</a:t>
            </a:r>
            <a:r>
              <a:rPr lang="en-US" sz="2800" b="1" dirty="0">
                <a:latin typeface="Nunito Sans" panose="00000500000000000000" pitchFamily="2" charset="0"/>
              </a:rPr>
              <a:t>…</a:t>
            </a:r>
          </a:p>
          <a:p>
            <a:pPr algn="just"/>
            <a:endParaRPr lang="en-US" sz="2500"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02555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524589"/>
          </a:xfrm>
          <a:prstGeom prst="rect">
            <a:avLst/>
          </a:prstGeom>
          <a:noFill/>
        </p:spPr>
        <p:txBody>
          <a:bodyPr wrap="square" rtlCol="0">
            <a:spAutoFit/>
          </a:bodyPr>
          <a:lstStyle/>
          <a:p>
            <a:pPr algn="just"/>
            <a:r>
              <a:rPr lang="en-US" sz="2500" i="1" dirty="0" smtClean="0">
                <a:latin typeface="Nunito Sans" panose="00000500000000000000" pitchFamily="2" charset="0"/>
              </a:rPr>
              <a:t>Why</a:t>
            </a:r>
            <a:r>
              <a:rPr lang="en-US" sz="2500" i="1" dirty="0">
                <a:latin typeface="Nunito Sans" panose="00000500000000000000" pitchFamily="2" charset="0"/>
              </a:rPr>
              <a:t>, seeing that it was pre-eminently an airy, accessible, and sequestered spot for interviews, the </a:t>
            </a:r>
            <a:r>
              <a:rPr lang="en-US" sz="2500" i="1" dirty="0" err="1">
                <a:latin typeface="Nunito Sans" panose="00000500000000000000" pitchFamily="2" charset="0"/>
              </a:rPr>
              <a:t>cheerfullest</a:t>
            </a:r>
            <a:r>
              <a:rPr lang="en-US" sz="2500" i="1" dirty="0">
                <a:latin typeface="Nunito Sans" panose="00000500000000000000" pitchFamily="2" charset="0"/>
              </a:rPr>
              <a:t> form of those occurrences never took kindly to the soil of the ruin, would be a curious inquiry. Perhaps it was because its associations had about them something sinister. Its history proved that. Apart from the sanguinary nature of the games originally played therein, such incidents attached to its past as these: that for scores of years the town-gallows had stood at one corner; that in 1705 a woman who had murdered her husband was half-strangled and then burnt there in the presence of ten thousand spectators. Tradition reports that at a certain stage of the burning her heart burst and leapt out of her body, to the terror of them all, and that not one of those ten thousand people ever cared particularly for hot roast after that. </a:t>
            </a:r>
            <a:endParaRPr lang="en-US" sz="2500" i="1" dirty="0" smtClean="0">
              <a:latin typeface="Nunito Sans" panose="00000500000000000000" pitchFamily="2" charset="0"/>
            </a:endParaRPr>
          </a:p>
          <a:p>
            <a:pPr algn="just"/>
            <a:endParaRPr lang="en-US" sz="2500" i="1" dirty="0">
              <a:latin typeface="Nunito Sans" panose="00000500000000000000" pitchFamily="2" charset="0"/>
            </a:endParaRPr>
          </a:p>
          <a:p>
            <a:pPr algn="just"/>
            <a:r>
              <a:rPr lang="en-US" sz="2800" b="1" dirty="0">
                <a:latin typeface="Nunito Sans" panose="00000500000000000000" pitchFamily="2" charset="0"/>
              </a:rPr>
              <a:t>							</a:t>
            </a:r>
            <a:r>
              <a:rPr lang="en-US" sz="2800" b="1" dirty="0" err="1">
                <a:latin typeface="Nunito Sans" panose="00000500000000000000" pitchFamily="2" charset="0"/>
              </a:rPr>
              <a:t>Contd</a:t>
            </a:r>
            <a:r>
              <a:rPr lang="en-US" sz="2800" b="1" dirty="0" smtClean="0">
                <a:latin typeface="Nunito Sans" panose="00000500000000000000" pitchFamily="2" charset="0"/>
              </a:rPr>
              <a:t>…</a:t>
            </a:r>
            <a:endParaRPr lang="en-US" sz="2800" b="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41554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i="1" dirty="0" smtClean="0">
                <a:latin typeface="Nunito Sans" panose="00000500000000000000" pitchFamily="2" charset="0"/>
              </a:rPr>
              <a:t>In </a:t>
            </a:r>
            <a:r>
              <a:rPr lang="en-US" sz="2500" i="1" dirty="0">
                <a:latin typeface="Nunito Sans" panose="00000500000000000000" pitchFamily="2" charset="0"/>
              </a:rPr>
              <a:t>addition to these old tragedies, pugilistic encounters almost to the death had come off down to recent dates in that secluded arena, entirely invisible to the outside world save by climbing to the top of the enclosure, which few towns-people in the daily round of their lives ever took the trouble to do. So that, though close to the turnpike-road, crimes might be perpetrated there unseen at mid-day.</a:t>
            </a:r>
            <a:endParaRPr lang="en-US" sz="2500"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53623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author’s primary purpose is to ____________.</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895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70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95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justify his opinion of the Ring</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70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attempt to account for the atmosphere of a place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0476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6224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0476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describe the location of a Roman relic</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6224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development of the Amphitheatre</a:t>
            </a:r>
            <a:endParaRPr lang="en-US" sz="2500" dirty="0">
              <a:latin typeface="Nunito Sans" panose="00000500000000000000" pitchFamily="2" charset="0"/>
            </a:endParaRPr>
          </a:p>
        </p:txBody>
      </p:sp>
    </p:spTree>
    <p:extLst>
      <p:ext uri="{BB962C8B-B14F-4D97-AF65-F5344CB8AC3E}">
        <p14:creationId xmlns:p14="http://schemas.microsoft.com/office/powerpoint/2010/main" val="1558742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1984</Words>
  <Application>Microsoft Office PowerPoint</Application>
  <PresentationFormat>Widescreen</PresentationFormat>
  <Paragraphs>278</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Nunito Sans</vt:lpstr>
      <vt:lpstr>Nunito Sans SemiBold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2020-01-22T11:57:25Z</dcterms:modified>
</cp:coreProperties>
</file>