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6"/>
  </p:notesMasterIdLst>
  <p:sldIdLst>
    <p:sldId id="272" r:id="rId2"/>
    <p:sldId id="271" r:id="rId3"/>
    <p:sldId id="290" r:id="rId4"/>
    <p:sldId id="291" r:id="rId5"/>
    <p:sldId id="292" r:id="rId6"/>
    <p:sldId id="293" r:id="rId7"/>
    <p:sldId id="294" r:id="rId8"/>
    <p:sldId id="295" r:id="rId9"/>
    <p:sldId id="296" r:id="rId10"/>
    <p:sldId id="297" r:id="rId11"/>
    <p:sldId id="298" r:id="rId12"/>
    <p:sldId id="299" r:id="rId13"/>
    <p:sldId id="301" r:id="rId14"/>
    <p:sldId id="289"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Nunito Sans" panose="020B0604020202020204" charset="0"/>
      <p:regular r:id="rId21"/>
      <p:bold r:id="rId22"/>
      <p:italic r:id="rId23"/>
      <p:boldItalic r:id="rId24"/>
    </p:embeddedFont>
    <p:embeddedFont>
      <p:font typeface="Nunito Sans SemiBold" panose="020B0604020202020204" charset="0"/>
      <p:bold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525252"/>
    <a:srgbClr val="1A1A1A"/>
    <a:srgbClr val="4A4A4A"/>
    <a:srgbClr val="131313"/>
    <a:srgbClr val="212121"/>
    <a:srgbClr val="303030"/>
    <a:srgbClr val="3D3D3D"/>
    <a:srgbClr val="F05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70833" autoAdjust="0"/>
  </p:normalViewPr>
  <p:slideViewPr>
    <p:cSldViewPr>
      <p:cViewPr varScale="1">
        <p:scale>
          <a:sx n="53" d="100"/>
          <a:sy n="53" d="100"/>
        </p:scale>
        <p:origin x="1200" y="60"/>
      </p:cViewPr>
      <p:guideLst>
        <p:guide orient="horz" pos="768"/>
        <p:guide pos="60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4/23/2020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sz="1200" dirty="0" smtClean="0"/>
              <a:t>Choose the hobbies that can be included in the resume.</a:t>
            </a:r>
          </a:p>
          <a:p>
            <a:r>
              <a:rPr lang="en-IN" sz="1200" dirty="0" smtClean="0"/>
              <a:t>Answers:</a:t>
            </a:r>
          </a:p>
          <a:p>
            <a:r>
              <a:rPr lang="en-IN" sz="1200" b="1" kern="1200" dirty="0" smtClean="0">
                <a:solidFill>
                  <a:schemeClr val="tx1"/>
                </a:solidFill>
                <a:effectLst/>
                <a:latin typeface="+mn-lt"/>
                <a:ea typeface="+mn-ea"/>
                <a:cs typeface="+mn-cs"/>
              </a:rPr>
              <a:t>Origami</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Stamp Collection</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Endurance Sports like swimming, cycling, etc.</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Mind Games like chess, Sudoku</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Mountaineering</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Poetry	</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Cooking</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Gardening</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Dancing</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Singing</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Community group involvement</a:t>
            </a:r>
            <a:endParaRPr lang="en-IN" sz="1200" kern="1200" dirty="0" smtClean="0">
              <a:solidFill>
                <a:schemeClr val="tx1"/>
              </a:solidFill>
              <a:effectLst/>
              <a:latin typeface="+mn-lt"/>
              <a:ea typeface="+mn-ea"/>
              <a:cs typeface="+mn-cs"/>
            </a:endParaRP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537400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2</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1432719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A – Led a team of 73 members in an inter-colligate technical festival is the information that the HR is looking for. The name of the festival and who conducted it, is of no importance to them. It makes your resume verbose. </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B – You can include this information if you have graduated in the top 25%. The top 70% is equivalent to the bottom 30%. Why would you want the HR to know that?</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C – Everybody does that. Not required.</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D – Duration should be conveyed in months, in whole numbers. (i.e.) You must say, you have 27 months of experience. Not 2.2years.</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2141231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1965862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We’ve seen a few guidelines on how to format a resume. In this class, we will be streamlining your resume. Exactly which information do you choose to showcase in your resume, how to express it, how not to express it, etc. </a:t>
            </a:r>
          </a:p>
          <a:p>
            <a:r>
              <a:rPr lang="en-IN" sz="1200" kern="1200" dirty="0" smtClean="0">
                <a:solidFill>
                  <a:schemeClr val="tx1"/>
                </a:solidFill>
                <a:effectLst/>
                <a:latin typeface="+mn-lt"/>
                <a:ea typeface="+mn-ea"/>
                <a:cs typeface="+mn-cs"/>
              </a:rPr>
              <a:t>Ok, now tell me. Can you control what question pops into the HR’s head?</a:t>
            </a:r>
          </a:p>
          <a:p>
            <a:r>
              <a:rPr lang="en-IN" sz="1200" kern="1200" dirty="0" smtClean="0">
                <a:solidFill>
                  <a:schemeClr val="tx1"/>
                </a:solidFill>
                <a:effectLst/>
                <a:latin typeface="+mn-lt"/>
                <a:ea typeface="+mn-ea"/>
                <a:cs typeface="+mn-cs"/>
              </a:rPr>
              <a:t>Not likely. But, you can control the area from the questions are being asked, because that is solely based on the information you’ve deemed fit to display on your resume.</a:t>
            </a:r>
          </a:p>
          <a:p>
            <a:r>
              <a:rPr lang="en-IN" sz="1200" kern="1200" dirty="0" smtClean="0">
                <a:solidFill>
                  <a:schemeClr val="tx1"/>
                </a:solidFill>
                <a:effectLst/>
                <a:latin typeface="+mn-lt"/>
                <a:ea typeface="+mn-ea"/>
                <a:cs typeface="+mn-cs"/>
              </a:rPr>
              <a:t>Let’s start with a few don’ts. The exercise that you’re about to solve consists of a few wrong ways of using sentences. Identify the error and write down the appropriate sentence for it.</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135945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lvl="0" indent="-228600">
              <a:buFont typeface="+mj-lt"/>
              <a:buAutoNum type="arabicParenR"/>
            </a:pPr>
            <a:r>
              <a:rPr lang="en-IN" sz="1200" kern="1200" dirty="0" smtClean="0">
                <a:solidFill>
                  <a:schemeClr val="tx1"/>
                </a:solidFill>
                <a:effectLst/>
                <a:latin typeface="+mn-lt"/>
                <a:ea typeface="+mn-ea"/>
                <a:cs typeface="+mn-cs"/>
              </a:rPr>
              <a:t>Led day to day execution of 450 people and their associated work.</a:t>
            </a:r>
          </a:p>
          <a:p>
            <a:r>
              <a:rPr lang="en-IN" sz="1200" b="1" kern="1200" dirty="0" smtClean="0">
                <a:solidFill>
                  <a:schemeClr val="tx1"/>
                </a:solidFill>
                <a:effectLst/>
                <a:latin typeface="+mn-lt"/>
                <a:ea typeface="+mn-ea"/>
                <a:cs typeface="+mn-cs"/>
              </a:rPr>
              <a:t>Intended meaning:</a:t>
            </a:r>
            <a:r>
              <a:rPr lang="en-IN" sz="1200" kern="1200" dirty="0" smtClean="0">
                <a:solidFill>
                  <a:schemeClr val="tx1"/>
                </a:solidFill>
                <a:effectLst/>
                <a:latin typeface="+mn-lt"/>
                <a:ea typeface="+mn-ea"/>
                <a:cs typeface="+mn-cs"/>
              </a:rPr>
              <a:t> The person is in-charge of assigning roles and tasks to 450 people and  administer them.</a:t>
            </a:r>
          </a:p>
          <a:p>
            <a:r>
              <a:rPr lang="en-IN" sz="1200" b="1" kern="1200" dirty="0" smtClean="0">
                <a:solidFill>
                  <a:schemeClr val="tx1"/>
                </a:solidFill>
                <a:effectLst/>
                <a:latin typeface="+mn-lt"/>
                <a:ea typeface="+mn-ea"/>
                <a:cs typeface="+mn-cs"/>
              </a:rPr>
              <a:t>Coherent sentence:</a:t>
            </a:r>
            <a:r>
              <a:rPr lang="en-IN" sz="1200" kern="1200" dirty="0" smtClean="0">
                <a:solidFill>
                  <a:schemeClr val="tx1"/>
                </a:solidFill>
                <a:effectLst/>
                <a:latin typeface="+mn-lt"/>
                <a:ea typeface="+mn-ea"/>
                <a:cs typeface="+mn-cs"/>
              </a:rPr>
              <a:t> Led 450 people and was in charge of assigning roles and administrating them.  </a:t>
            </a:r>
          </a:p>
          <a:p>
            <a:r>
              <a:rPr lang="en-IN" sz="1200" kern="1200" dirty="0" smtClean="0">
                <a:solidFill>
                  <a:schemeClr val="tx1"/>
                </a:solidFill>
                <a:effectLst/>
                <a:latin typeface="+mn-lt"/>
                <a:ea typeface="+mn-ea"/>
                <a:cs typeface="+mn-cs"/>
              </a:rPr>
              <a:t>2) Worked in a consulting office where I carried out my own accountant.</a:t>
            </a:r>
          </a:p>
          <a:p>
            <a:r>
              <a:rPr lang="en-IN" sz="1200" kern="1200" dirty="0" smtClean="0">
                <a:solidFill>
                  <a:schemeClr val="tx1"/>
                </a:solidFill>
                <a:effectLst/>
                <a:latin typeface="+mn-lt"/>
                <a:ea typeface="+mn-ea"/>
                <a:cs typeface="+mn-cs"/>
              </a:rPr>
              <a:t>Intended meaning: The person is trying to say that he/she managed his/her own account.</a:t>
            </a:r>
          </a:p>
          <a:p>
            <a:r>
              <a:rPr lang="en-IN" sz="1200" kern="1200" dirty="0" smtClean="0">
                <a:solidFill>
                  <a:schemeClr val="tx1"/>
                </a:solidFill>
                <a:effectLst/>
                <a:latin typeface="+mn-lt"/>
                <a:ea typeface="+mn-ea"/>
                <a:cs typeface="+mn-cs"/>
              </a:rPr>
              <a:t>Coherent sentence: Worked in a consulting office where I managed my own accounts.</a:t>
            </a:r>
          </a:p>
          <a:p>
            <a:pPr lvl="0"/>
            <a:r>
              <a:rPr lang="en-IN" sz="1200" kern="1200" dirty="0" smtClean="0">
                <a:solidFill>
                  <a:schemeClr val="tx1"/>
                </a:solidFill>
                <a:effectLst/>
                <a:latin typeface="+mn-lt"/>
                <a:ea typeface="+mn-ea"/>
                <a:cs typeface="+mn-cs"/>
              </a:rPr>
              <a:t>3) I’m interested to hear more about that. I’m working today in a furniture factory as a drawer.</a:t>
            </a:r>
          </a:p>
          <a:p>
            <a:r>
              <a:rPr lang="en-IN" sz="1200" b="1" kern="1200" dirty="0" smtClean="0">
                <a:solidFill>
                  <a:schemeClr val="tx1"/>
                </a:solidFill>
                <a:effectLst/>
                <a:latin typeface="+mn-lt"/>
                <a:ea typeface="+mn-ea"/>
                <a:cs typeface="+mn-cs"/>
              </a:rPr>
              <a:t>Intended meaning: </a:t>
            </a:r>
            <a:r>
              <a:rPr lang="en-IN" sz="1200" kern="1200" dirty="0" smtClean="0">
                <a:solidFill>
                  <a:schemeClr val="tx1"/>
                </a:solidFill>
                <a:effectLst/>
                <a:latin typeface="+mn-lt"/>
                <a:ea typeface="+mn-ea"/>
                <a:cs typeface="+mn-cs"/>
              </a:rPr>
              <a:t>The person is trying to say that he/she draws designs for the furniture factory. Not a drawer, literally.</a:t>
            </a:r>
          </a:p>
          <a:p>
            <a:r>
              <a:rPr lang="en-IN" sz="1200" b="1" kern="1200" dirty="0" smtClean="0">
                <a:solidFill>
                  <a:schemeClr val="tx1"/>
                </a:solidFill>
                <a:effectLst/>
                <a:latin typeface="+mn-lt"/>
                <a:ea typeface="+mn-ea"/>
                <a:cs typeface="+mn-cs"/>
              </a:rPr>
              <a:t>Coherent sentence: </a:t>
            </a:r>
            <a:r>
              <a:rPr lang="en-IN" sz="1200" kern="1200" dirty="0" smtClean="0">
                <a:solidFill>
                  <a:schemeClr val="tx1"/>
                </a:solidFill>
                <a:effectLst/>
                <a:latin typeface="+mn-lt"/>
                <a:ea typeface="+mn-ea"/>
                <a:cs typeface="+mn-cs"/>
              </a:rPr>
              <a:t>I’m interested to hear more about that. I’m working today in a furniture factory as a drafter.</a:t>
            </a:r>
          </a:p>
          <a:p>
            <a:pPr lvl="0"/>
            <a:r>
              <a:rPr lang="en-IN" sz="1200" kern="1200" dirty="0" smtClean="0">
                <a:solidFill>
                  <a:schemeClr val="tx1"/>
                </a:solidFill>
                <a:effectLst/>
                <a:latin typeface="+mn-lt"/>
                <a:ea typeface="+mn-ea"/>
                <a:cs typeface="+mn-cs"/>
              </a:rPr>
              <a:t>4) Hobbies: enjoy cooking Chinese and Italians.</a:t>
            </a:r>
          </a:p>
          <a:p>
            <a:r>
              <a:rPr lang="en-IN" sz="1200" b="1" kern="1200" dirty="0" smtClean="0">
                <a:solidFill>
                  <a:schemeClr val="tx1"/>
                </a:solidFill>
                <a:effectLst/>
                <a:latin typeface="+mn-lt"/>
                <a:ea typeface="+mn-ea"/>
                <a:cs typeface="+mn-cs"/>
              </a:rPr>
              <a:t>Intended meaning: </a:t>
            </a:r>
            <a:r>
              <a:rPr lang="en-IN" sz="1200" kern="1200" dirty="0" smtClean="0">
                <a:solidFill>
                  <a:schemeClr val="tx1"/>
                </a:solidFill>
                <a:effectLst/>
                <a:latin typeface="+mn-lt"/>
                <a:ea typeface="+mn-ea"/>
                <a:cs typeface="+mn-cs"/>
              </a:rPr>
              <a:t>The person is trying to say that he/she loves cooking Chinese and Italian dishes. Not the people.</a:t>
            </a:r>
          </a:p>
          <a:p>
            <a:r>
              <a:rPr lang="en-IN" sz="1200" b="1" kern="1200" dirty="0" smtClean="0">
                <a:solidFill>
                  <a:schemeClr val="tx1"/>
                </a:solidFill>
                <a:effectLst/>
                <a:latin typeface="+mn-lt"/>
                <a:ea typeface="+mn-ea"/>
                <a:cs typeface="+mn-cs"/>
              </a:rPr>
              <a:t>Coherent sentence: </a:t>
            </a:r>
            <a:r>
              <a:rPr lang="en-IN" sz="1200" kern="1200" dirty="0" smtClean="0">
                <a:solidFill>
                  <a:schemeClr val="tx1"/>
                </a:solidFill>
                <a:effectLst/>
                <a:latin typeface="+mn-lt"/>
                <a:ea typeface="+mn-ea"/>
                <a:cs typeface="+mn-cs"/>
              </a:rPr>
              <a:t>Hobbies: enjoy cooking Chinese and Italian.</a:t>
            </a:r>
          </a:p>
          <a:p>
            <a:pPr lvl="0"/>
            <a:r>
              <a:rPr lang="en-IN" sz="1200" kern="1200" dirty="0" smtClean="0">
                <a:solidFill>
                  <a:schemeClr val="tx1"/>
                </a:solidFill>
                <a:effectLst/>
                <a:latin typeface="+mn-lt"/>
                <a:ea typeface="+mn-ea"/>
                <a:cs typeface="+mn-cs"/>
              </a:rPr>
              <a:t>5) Experience: Stalking, shipping &amp; receiving.</a:t>
            </a:r>
          </a:p>
          <a:p>
            <a:r>
              <a:rPr lang="en-IN" sz="1200" b="1" kern="1200" dirty="0" smtClean="0">
                <a:solidFill>
                  <a:schemeClr val="tx1"/>
                </a:solidFill>
                <a:effectLst/>
                <a:latin typeface="+mn-lt"/>
                <a:ea typeface="+mn-ea"/>
                <a:cs typeface="+mn-cs"/>
              </a:rPr>
              <a:t>Stalking – </a:t>
            </a:r>
            <a:r>
              <a:rPr lang="en-IN" sz="1200" kern="1200" dirty="0" smtClean="0">
                <a:solidFill>
                  <a:schemeClr val="tx1"/>
                </a:solidFill>
                <a:effectLst/>
                <a:latin typeface="+mn-lt"/>
                <a:ea typeface="+mn-ea"/>
                <a:cs typeface="+mn-cs"/>
              </a:rPr>
              <a:t>harass or persecute (someone) with unwanted and obsessive attention.</a:t>
            </a:r>
          </a:p>
          <a:p>
            <a:r>
              <a:rPr lang="en-IN" sz="1200" b="1" kern="1200" dirty="0" smtClean="0">
                <a:solidFill>
                  <a:schemeClr val="tx1"/>
                </a:solidFill>
                <a:effectLst/>
                <a:latin typeface="+mn-lt"/>
                <a:ea typeface="+mn-ea"/>
                <a:cs typeface="+mn-cs"/>
              </a:rPr>
              <a:t>Stocking – </a:t>
            </a:r>
            <a:r>
              <a:rPr lang="en-IN" sz="1200" kern="1200" dirty="0" smtClean="0">
                <a:solidFill>
                  <a:schemeClr val="tx1"/>
                </a:solidFill>
                <a:effectLst/>
                <a:latin typeface="+mn-lt"/>
                <a:ea typeface="+mn-ea"/>
                <a:cs typeface="+mn-cs"/>
              </a:rPr>
              <a:t>a women's garment, typically made of translucent nylon or silk that fits closely over the foot and is held up by suspenders or an elasticated strip at the upper thigh.</a:t>
            </a:r>
          </a:p>
          <a:p>
            <a:r>
              <a:rPr lang="en-IN" sz="1200" b="1" kern="1200" dirty="0" smtClean="0">
                <a:solidFill>
                  <a:schemeClr val="tx1"/>
                </a:solidFill>
                <a:effectLst/>
                <a:latin typeface="+mn-lt"/>
                <a:ea typeface="+mn-ea"/>
                <a:cs typeface="+mn-cs"/>
              </a:rPr>
              <a:t>Stock</a:t>
            </a:r>
            <a:r>
              <a:rPr lang="en-IN" sz="1200" kern="1200" dirty="0" smtClean="0">
                <a:solidFill>
                  <a:schemeClr val="tx1"/>
                </a:solidFill>
                <a:effectLst/>
                <a:latin typeface="+mn-lt"/>
                <a:ea typeface="+mn-ea"/>
                <a:cs typeface="+mn-cs"/>
              </a:rPr>
              <a:t> - the goods or merchandise kept on the premises of a shop or warehouse and available for sale or distribution.</a:t>
            </a:r>
          </a:p>
          <a:p>
            <a:r>
              <a:rPr lang="en-IN" sz="1200" b="1" kern="1200" dirty="0" smtClean="0">
                <a:solidFill>
                  <a:schemeClr val="tx1"/>
                </a:solidFill>
                <a:effectLst/>
                <a:latin typeface="+mn-lt"/>
                <a:ea typeface="+mn-ea"/>
                <a:cs typeface="+mn-cs"/>
              </a:rPr>
              <a:t>Coherent sentence: </a:t>
            </a:r>
            <a:r>
              <a:rPr lang="en-IN" sz="1200" kern="1200" dirty="0" smtClean="0">
                <a:solidFill>
                  <a:schemeClr val="tx1"/>
                </a:solidFill>
                <a:effectLst/>
                <a:latin typeface="+mn-lt"/>
                <a:ea typeface="+mn-ea"/>
                <a:cs typeface="+mn-cs"/>
              </a:rPr>
              <a:t>Experience: Managing, shipping &amp; receiving stock.</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2794281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mn-lt"/>
                <a:ea typeface="+mn-ea"/>
                <a:cs typeface="+mn-cs"/>
              </a:rPr>
              <a:t>6)Here are my qualifications for you to overlook.</a:t>
            </a:r>
          </a:p>
          <a:p>
            <a:r>
              <a:rPr lang="en-IN" sz="1200" b="1" kern="1200" dirty="0" smtClean="0">
                <a:solidFill>
                  <a:schemeClr val="tx1"/>
                </a:solidFill>
                <a:effectLst/>
                <a:latin typeface="+mn-lt"/>
                <a:ea typeface="+mn-ea"/>
                <a:cs typeface="+mn-cs"/>
              </a:rPr>
              <a:t>Overlook</a:t>
            </a:r>
            <a:r>
              <a:rPr lang="en-IN" sz="1200" kern="1200" dirty="0" smtClean="0">
                <a:solidFill>
                  <a:schemeClr val="tx1"/>
                </a:solidFill>
                <a:effectLst/>
                <a:latin typeface="+mn-lt"/>
                <a:ea typeface="+mn-ea"/>
                <a:cs typeface="+mn-cs"/>
              </a:rPr>
              <a:t> - fail to notice.</a:t>
            </a:r>
          </a:p>
          <a:p>
            <a:r>
              <a:rPr lang="en-IN" sz="1200" kern="1200" dirty="0" smtClean="0">
                <a:solidFill>
                  <a:schemeClr val="tx1"/>
                </a:solidFill>
                <a:effectLst/>
                <a:latin typeface="+mn-lt"/>
                <a:ea typeface="+mn-ea"/>
                <a:cs typeface="+mn-cs"/>
              </a:rPr>
              <a:t>I’m sure nobody wants the HR to </a:t>
            </a:r>
            <a:r>
              <a:rPr lang="en-IN" sz="1200" b="1" kern="1200" dirty="0" smtClean="0">
                <a:solidFill>
                  <a:schemeClr val="tx1"/>
                </a:solidFill>
                <a:effectLst/>
                <a:latin typeface="+mn-lt"/>
                <a:ea typeface="+mn-ea"/>
                <a:cs typeface="+mn-cs"/>
              </a:rPr>
              <a:t>NOT</a:t>
            </a:r>
            <a:r>
              <a:rPr lang="en-IN" sz="1200" kern="1200" dirty="0" smtClean="0">
                <a:solidFill>
                  <a:schemeClr val="tx1"/>
                </a:solidFill>
                <a:effectLst/>
                <a:latin typeface="+mn-lt"/>
                <a:ea typeface="+mn-ea"/>
                <a:cs typeface="+mn-cs"/>
              </a:rPr>
              <a:t> notice things in their resume.</a:t>
            </a:r>
          </a:p>
          <a:p>
            <a:r>
              <a:rPr lang="en-IN" sz="1200" b="1" kern="1200" dirty="0" smtClean="0">
                <a:solidFill>
                  <a:schemeClr val="tx1"/>
                </a:solidFill>
                <a:effectLst/>
                <a:latin typeface="+mn-lt"/>
                <a:ea typeface="+mn-ea"/>
                <a:cs typeface="+mn-cs"/>
              </a:rPr>
              <a:t>Coherent sentence: </a:t>
            </a:r>
            <a:r>
              <a:rPr lang="en-IN" sz="1200" kern="1200" dirty="0" smtClean="0">
                <a:solidFill>
                  <a:schemeClr val="tx1"/>
                </a:solidFill>
                <a:effectLst/>
                <a:latin typeface="+mn-lt"/>
                <a:ea typeface="+mn-ea"/>
                <a:cs typeface="+mn-cs"/>
              </a:rPr>
              <a:t>Here are my qualifications for you to look over.</a:t>
            </a:r>
          </a:p>
          <a:p>
            <a:endParaRPr lang="en-IN"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7)Instrumental in ruining entire operation for a Midwest chain operation.</a:t>
            </a:r>
          </a:p>
          <a:p>
            <a:r>
              <a:rPr lang="en-IN" sz="1200" kern="1200" dirty="0" smtClean="0">
                <a:solidFill>
                  <a:schemeClr val="tx1"/>
                </a:solidFill>
                <a:effectLst/>
                <a:latin typeface="+mn-lt"/>
                <a:ea typeface="+mn-ea"/>
                <a:cs typeface="+mn-cs"/>
              </a:rPr>
              <a:t>One alphabet does make a difference, doesn’t it?</a:t>
            </a:r>
          </a:p>
          <a:p>
            <a:r>
              <a:rPr lang="en-IN" sz="1200" b="1" kern="1200" dirty="0" smtClean="0">
                <a:solidFill>
                  <a:schemeClr val="tx1"/>
                </a:solidFill>
                <a:effectLst/>
                <a:latin typeface="+mn-lt"/>
                <a:ea typeface="+mn-ea"/>
                <a:cs typeface="+mn-cs"/>
              </a:rPr>
              <a:t>Coherent sentence: </a:t>
            </a:r>
            <a:r>
              <a:rPr lang="en-IN" sz="1200" kern="1200" dirty="0" smtClean="0">
                <a:solidFill>
                  <a:schemeClr val="tx1"/>
                </a:solidFill>
                <a:effectLst/>
                <a:latin typeface="+mn-lt"/>
                <a:ea typeface="+mn-ea"/>
                <a:cs typeface="+mn-cs"/>
              </a:rPr>
              <a:t>Instrumental in running the entire operation for a Midwest chain operation.</a:t>
            </a:r>
          </a:p>
          <a:p>
            <a:endParaRPr lang="en-IN"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8)Job involved…counselling clientele on accidental insurance policies available.</a:t>
            </a:r>
          </a:p>
          <a:p>
            <a:r>
              <a:rPr lang="en-IN" sz="1200" kern="1200" dirty="0" smtClean="0">
                <a:solidFill>
                  <a:schemeClr val="tx1"/>
                </a:solidFill>
                <a:effectLst/>
                <a:latin typeface="+mn-lt"/>
                <a:ea typeface="+mn-ea"/>
                <a:cs typeface="+mn-cs"/>
              </a:rPr>
              <a:t> What does ‘accidental’ insurance policies mean? The policy was an accident?</a:t>
            </a:r>
          </a:p>
          <a:p>
            <a:r>
              <a:rPr lang="en-IN" sz="1200" b="1" kern="1200" dirty="0" smtClean="0">
                <a:solidFill>
                  <a:schemeClr val="tx1"/>
                </a:solidFill>
                <a:effectLst/>
                <a:latin typeface="+mn-lt"/>
                <a:ea typeface="+mn-ea"/>
                <a:cs typeface="+mn-cs"/>
              </a:rPr>
              <a:t>Coherent sentence: </a:t>
            </a:r>
            <a:r>
              <a:rPr lang="en-IN" sz="1200" kern="1200" dirty="0" smtClean="0">
                <a:solidFill>
                  <a:schemeClr val="tx1"/>
                </a:solidFill>
                <a:effectLst/>
                <a:latin typeface="+mn-lt"/>
                <a:ea typeface="+mn-ea"/>
                <a:cs typeface="+mn-cs"/>
              </a:rPr>
              <a:t>Job involved…counselling clientele on accident insurance policies available.</a:t>
            </a:r>
          </a:p>
          <a:p>
            <a:pPr lvl="0"/>
            <a:endParaRPr lang="en-IN"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9)Seeking party-time position with room for advancement.</a:t>
            </a:r>
          </a:p>
          <a:p>
            <a:r>
              <a:rPr lang="en-IN" sz="1200" kern="1200" dirty="0" smtClean="0">
                <a:solidFill>
                  <a:schemeClr val="tx1"/>
                </a:solidFill>
                <a:effectLst/>
                <a:latin typeface="+mn-lt"/>
                <a:ea typeface="+mn-ea"/>
                <a:cs typeface="+mn-cs"/>
              </a:rPr>
              <a:t>Everyone likes to party. But, that shouldn’t be what you’re looking for, mainly.</a:t>
            </a:r>
          </a:p>
          <a:p>
            <a:r>
              <a:rPr lang="en-IN" sz="1200" b="1" kern="1200" dirty="0" smtClean="0">
                <a:solidFill>
                  <a:schemeClr val="tx1"/>
                </a:solidFill>
                <a:effectLst/>
                <a:latin typeface="+mn-lt"/>
                <a:ea typeface="+mn-ea"/>
                <a:cs typeface="+mn-cs"/>
              </a:rPr>
              <a:t>Coherent sentence: </a:t>
            </a:r>
            <a:r>
              <a:rPr lang="en-IN" sz="1200" kern="1200" dirty="0" smtClean="0">
                <a:solidFill>
                  <a:schemeClr val="tx1"/>
                </a:solidFill>
                <a:effectLst/>
                <a:latin typeface="+mn-lt"/>
                <a:ea typeface="+mn-ea"/>
                <a:cs typeface="+mn-cs"/>
              </a:rPr>
              <a:t>Seeking part-time position with room for advancement.</a:t>
            </a:r>
          </a:p>
          <a:p>
            <a:pPr lvl="0"/>
            <a:endParaRPr lang="en-IN"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10)Bilingual in three languages.</a:t>
            </a:r>
          </a:p>
          <a:p>
            <a:r>
              <a:rPr lang="en-IN" sz="1200" kern="1200" dirty="0" smtClean="0">
                <a:solidFill>
                  <a:schemeClr val="tx1"/>
                </a:solidFill>
                <a:effectLst/>
                <a:latin typeface="+mn-lt"/>
                <a:ea typeface="+mn-ea"/>
                <a:cs typeface="+mn-cs"/>
              </a:rPr>
              <a:t>Bilingual means two languages. What does bilingual in three languages mean? It means you can’t count properly.</a:t>
            </a:r>
          </a:p>
          <a:p>
            <a:r>
              <a:rPr lang="en-IN" sz="1200" b="1" kern="1200" dirty="0" smtClean="0">
                <a:solidFill>
                  <a:schemeClr val="tx1"/>
                </a:solidFill>
                <a:effectLst/>
                <a:latin typeface="+mn-lt"/>
                <a:ea typeface="+mn-ea"/>
                <a:cs typeface="+mn-cs"/>
              </a:rPr>
              <a:t>Coherent sentence: </a:t>
            </a:r>
            <a:r>
              <a:rPr lang="en-IN" sz="1200" kern="1200" dirty="0" smtClean="0">
                <a:solidFill>
                  <a:schemeClr val="tx1"/>
                </a:solidFill>
                <a:effectLst/>
                <a:latin typeface="+mn-lt"/>
                <a:ea typeface="+mn-ea"/>
                <a:cs typeface="+mn-cs"/>
              </a:rPr>
              <a:t>Fluent in three languages. </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4065949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Nunito Sans" panose="020B0604020202020204" charset="0"/>
              </a:rPr>
              <a:t>Try to Create the following resume elements by using the words given in the below.</a:t>
            </a:r>
          </a:p>
          <a:p>
            <a:pPr lvl="0"/>
            <a:r>
              <a:rPr lang="en-IN" sz="1200" b="1" kern="1200" dirty="0" smtClean="0">
                <a:solidFill>
                  <a:schemeClr val="tx1"/>
                </a:solidFill>
                <a:effectLst/>
                <a:latin typeface="+mn-lt"/>
                <a:ea typeface="+mn-ea"/>
                <a:cs typeface="+mn-cs"/>
              </a:rPr>
              <a:t>Career Objective:</a:t>
            </a:r>
            <a:r>
              <a:rPr lang="en-IN" sz="1200" kern="1200" dirty="0" smtClean="0">
                <a:solidFill>
                  <a:schemeClr val="tx1"/>
                </a:solidFill>
                <a:effectLst/>
                <a:latin typeface="+mn-lt"/>
                <a:ea typeface="+mn-ea"/>
                <a:cs typeface="+mn-cs"/>
              </a:rPr>
              <a:t> </a:t>
            </a:r>
            <a:r>
              <a:rPr lang="en-IN" sz="1200" b="1"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Academic Project:  </a:t>
            </a:r>
            <a:endParaRPr lang="en-IN"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Internship: </a:t>
            </a:r>
            <a:endParaRPr lang="en-IN"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Co-Curricular activities: </a:t>
            </a:r>
            <a:endParaRPr lang="en-IN"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Extra-curricular activities: </a:t>
            </a:r>
            <a:endParaRPr lang="en-IN"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Personality Traits: </a:t>
            </a:r>
            <a:endParaRPr lang="en-IN"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Hobbies: </a:t>
            </a:r>
            <a:endParaRPr lang="en-IN"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Areas of Interest: </a:t>
            </a:r>
            <a:endParaRPr lang="en-IN" sz="1200" kern="1200" dirty="0" smtClean="0">
              <a:solidFill>
                <a:schemeClr val="tx1"/>
              </a:solidFill>
              <a:effectLst/>
              <a:latin typeface="+mn-lt"/>
              <a:ea typeface="+mn-ea"/>
              <a:cs typeface="+mn-cs"/>
            </a:endParaRPr>
          </a:p>
          <a:p>
            <a:pPr lvl="0"/>
            <a:r>
              <a:rPr lang="en-IN" sz="1200" b="1" kern="1200" dirty="0" smtClean="0">
                <a:solidFill>
                  <a:schemeClr val="tx1"/>
                </a:solidFill>
                <a:effectLst/>
                <a:latin typeface="+mn-lt"/>
                <a:ea typeface="+mn-ea"/>
                <a:cs typeface="+mn-cs"/>
              </a:rPr>
              <a:t>Certifications, if any:</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2859650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2520540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c a b d e</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3368271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e</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209676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304800" y="1029698"/>
            <a:ext cx="11658600" cy="12111008"/>
          </a:xfrm>
          <a:prstGeom prst="rect">
            <a:avLst/>
          </a:prstGeom>
          <a:noFill/>
        </p:spPr>
        <p:txBody>
          <a:bodyPr wrap="square" numCol="4" rtlCol="0">
            <a:spAutoFit/>
          </a:bodyPr>
          <a:lstStyle/>
          <a:p>
            <a:r>
              <a:rPr lang="en-IN" sz="2500" dirty="0" smtClean="0">
                <a:latin typeface="Nunito Sans" panose="020B0604020202020204" charset="0"/>
              </a:rPr>
              <a:t>Sleeping </a:t>
            </a:r>
            <a:r>
              <a:rPr lang="en-IN" sz="2500" dirty="0">
                <a:latin typeface="Nunito Sans" panose="020B0604020202020204" charset="0"/>
              </a:rPr>
              <a:t>a lot</a:t>
            </a:r>
          </a:p>
          <a:p>
            <a:r>
              <a:rPr lang="en-IN" sz="2500" dirty="0">
                <a:latin typeface="Nunito Sans" panose="020B0604020202020204" charset="0"/>
              </a:rPr>
              <a:t>Listening to music</a:t>
            </a:r>
          </a:p>
          <a:p>
            <a:r>
              <a:rPr lang="en-IN" sz="2500" dirty="0">
                <a:latin typeface="Nunito Sans" panose="020B0604020202020204" charset="0"/>
              </a:rPr>
              <a:t>Origami</a:t>
            </a:r>
          </a:p>
          <a:p>
            <a:r>
              <a:rPr lang="en-IN" sz="2500" dirty="0">
                <a:latin typeface="Nunito Sans" panose="020B0604020202020204" charset="0"/>
              </a:rPr>
              <a:t>Playing games</a:t>
            </a:r>
          </a:p>
          <a:p>
            <a:r>
              <a:rPr lang="en-IN" sz="2500" dirty="0">
                <a:latin typeface="Nunito Sans" panose="020B0604020202020204" charset="0"/>
              </a:rPr>
              <a:t>Stamp Collection</a:t>
            </a:r>
          </a:p>
          <a:p>
            <a:r>
              <a:rPr lang="en-IN" sz="2500" dirty="0">
                <a:latin typeface="Nunito Sans" panose="020B0604020202020204" charset="0"/>
              </a:rPr>
              <a:t>Watching TV</a:t>
            </a:r>
          </a:p>
          <a:p>
            <a:r>
              <a:rPr lang="en-IN" sz="2500" dirty="0">
                <a:latin typeface="Nunito Sans" panose="020B0604020202020204" charset="0"/>
              </a:rPr>
              <a:t>Endurance Sports like swimming, cycling, etc.</a:t>
            </a:r>
          </a:p>
          <a:p>
            <a:r>
              <a:rPr lang="en-IN" sz="2500" dirty="0">
                <a:latin typeface="Nunito Sans" panose="020B0604020202020204" charset="0"/>
              </a:rPr>
              <a:t>Watching comedy serials</a:t>
            </a:r>
          </a:p>
          <a:p>
            <a:r>
              <a:rPr lang="en-IN" sz="2500" dirty="0">
                <a:latin typeface="Nunito Sans" panose="020B0604020202020204" charset="0"/>
              </a:rPr>
              <a:t>Mind Games like chess, Sudoku</a:t>
            </a:r>
          </a:p>
          <a:p>
            <a:r>
              <a:rPr lang="en-IN" sz="2500" dirty="0" smtClean="0">
                <a:latin typeface="Nunito Sans" panose="020B0604020202020204" charset="0"/>
              </a:rPr>
              <a:t>Mountaineering</a:t>
            </a:r>
          </a:p>
          <a:p>
            <a:endParaRPr lang="en-IN" sz="2500" dirty="0">
              <a:latin typeface="Nunito Sans" panose="020B0604020202020204" charset="0"/>
            </a:endParaRPr>
          </a:p>
          <a:p>
            <a:endParaRPr lang="en-IN" sz="2500" dirty="0" smtClean="0">
              <a:latin typeface="Nunito Sans" panose="020B0604020202020204" charset="0"/>
            </a:endParaRPr>
          </a:p>
          <a:p>
            <a:endParaRPr lang="en-IN" sz="2500" dirty="0">
              <a:latin typeface="Nunito Sans" panose="020B0604020202020204" charset="0"/>
            </a:endParaRPr>
          </a:p>
          <a:p>
            <a:endParaRPr lang="en-IN" sz="2500" dirty="0" smtClean="0">
              <a:latin typeface="Nunito Sans" panose="020B0604020202020204" charset="0"/>
            </a:endParaRPr>
          </a:p>
          <a:p>
            <a:endParaRPr lang="en-IN" sz="2500" dirty="0">
              <a:latin typeface="Nunito Sans" panose="020B0604020202020204" charset="0"/>
            </a:endParaRPr>
          </a:p>
          <a:p>
            <a:endParaRPr lang="en-IN" sz="2500" dirty="0" smtClean="0">
              <a:latin typeface="Nunito Sans" panose="020B0604020202020204" charset="0"/>
            </a:endParaRPr>
          </a:p>
          <a:p>
            <a:endParaRPr lang="en-IN" sz="2500" dirty="0">
              <a:latin typeface="Nunito Sans" panose="020B0604020202020204" charset="0"/>
            </a:endParaRPr>
          </a:p>
          <a:p>
            <a:endParaRPr lang="en-IN" sz="2500" dirty="0" smtClean="0">
              <a:latin typeface="Nunito Sans" panose="020B0604020202020204" charset="0"/>
            </a:endParaRPr>
          </a:p>
          <a:p>
            <a:endParaRPr lang="en-IN" sz="2500" dirty="0">
              <a:latin typeface="Nunito Sans" panose="020B0604020202020204" charset="0"/>
            </a:endParaRPr>
          </a:p>
          <a:p>
            <a:endParaRPr lang="en-IN" sz="2500" dirty="0" smtClean="0">
              <a:latin typeface="Nunito Sans" panose="020B0604020202020204" charset="0"/>
            </a:endParaRPr>
          </a:p>
          <a:p>
            <a:endParaRPr lang="en-IN" sz="2500" dirty="0" smtClean="0">
              <a:latin typeface="Nunito Sans" panose="020B0604020202020204" charset="0"/>
            </a:endParaRPr>
          </a:p>
          <a:p>
            <a:endParaRPr lang="en-IN" sz="2500" dirty="0">
              <a:latin typeface="Nunito Sans" panose="020B0604020202020204" charset="0"/>
            </a:endParaRPr>
          </a:p>
          <a:p>
            <a:endParaRPr lang="en-IN" sz="2500" dirty="0" smtClean="0">
              <a:latin typeface="Nunito Sans" panose="020B0604020202020204" charset="0"/>
            </a:endParaRPr>
          </a:p>
          <a:p>
            <a:endParaRPr lang="en-IN" sz="2500" dirty="0">
              <a:latin typeface="Nunito Sans" panose="020B0604020202020204" charset="0"/>
            </a:endParaRPr>
          </a:p>
          <a:p>
            <a:r>
              <a:rPr lang="en-IN" sz="2500" dirty="0" smtClean="0">
                <a:latin typeface="Nunito Sans" panose="020B0604020202020204" charset="0"/>
              </a:rPr>
              <a:t>Poetry</a:t>
            </a:r>
            <a:endParaRPr lang="en-IN" sz="2500" dirty="0">
              <a:latin typeface="Nunito Sans" panose="020B0604020202020204" charset="0"/>
            </a:endParaRPr>
          </a:p>
          <a:p>
            <a:r>
              <a:rPr lang="en-IN" sz="2500" dirty="0">
                <a:latin typeface="Nunito Sans" panose="020B0604020202020204" charset="0"/>
              </a:rPr>
              <a:t>Staying healthy</a:t>
            </a:r>
          </a:p>
          <a:p>
            <a:r>
              <a:rPr lang="en-IN" sz="2500" dirty="0">
                <a:latin typeface="Nunito Sans" panose="020B0604020202020204" charset="0"/>
              </a:rPr>
              <a:t>Being happy</a:t>
            </a:r>
          </a:p>
          <a:p>
            <a:r>
              <a:rPr lang="en-IN" sz="2500" dirty="0">
                <a:latin typeface="Nunito Sans" panose="020B0604020202020204" charset="0"/>
              </a:rPr>
              <a:t>Going out with friends</a:t>
            </a:r>
          </a:p>
          <a:p>
            <a:r>
              <a:rPr lang="en-IN" sz="2500" dirty="0">
                <a:latin typeface="Nunito Sans" panose="020B0604020202020204" charset="0"/>
              </a:rPr>
              <a:t>Cooking</a:t>
            </a:r>
          </a:p>
          <a:p>
            <a:r>
              <a:rPr lang="en-IN" sz="2500" dirty="0">
                <a:latin typeface="Nunito Sans" panose="020B0604020202020204" charset="0"/>
              </a:rPr>
              <a:t>Gardening</a:t>
            </a:r>
          </a:p>
          <a:p>
            <a:r>
              <a:rPr lang="en-IN" sz="2500" dirty="0">
                <a:latin typeface="Nunito Sans" panose="020B0604020202020204" charset="0"/>
              </a:rPr>
              <a:t>Dancing</a:t>
            </a:r>
          </a:p>
          <a:p>
            <a:r>
              <a:rPr lang="en-IN" sz="2500" dirty="0">
                <a:latin typeface="Nunito Sans" panose="020B0604020202020204" charset="0"/>
              </a:rPr>
              <a:t>Singing</a:t>
            </a:r>
          </a:p>
          <a:p>
            <a:r>
              <a:rPr lang="en-IN" sz="2500" dirty="0">
                <a:latin typeface="Nunito Sans" panose="020B0604020202020204" charset="0"/>
              </a:rPr>
              <a:t>Surfing internet</a:t>
            </a:r>
          </a:p>
          <a:p>
            <a:r>
              <a:rPr lang="en-IN" sz="2500" dirty="0">
                <a:latin typeface="Nunito Sans" panose="020B0604020202020204" charset="0"/>
              </a:rPr>
              <a:t>Reading books</a:t>
            </a:r>
          </a:p>
          <a:p>
            <a:r>
              <a:rPr lang="en-IN" sz="2500" dirty="0">
                <a:latin typeface="Nunito Sans" panose="020B0604020202020204" charset="0"/>
              </a:rPr>
              <a:t>Playing games in smartphones</a:t>
            </a:r>
          </a:p>
          <a:p>
            <a:r>
              <a:rPr lang="en-IN" sz="2500" dirty="0">
                <a:latin typeface="Nunito Sans" panose="020B0604020202020204" charset="0"/>
              </a:rPr>
              <a:t>Community group involvement</a:t>
            </a:r>
          </a:p>
          <a:p>
            <a:r>
              <a:rPr lang="en-IN" sz="2500" dirty="0">
                <a:latin typeface="Nunito Sans" panose="020B0604020202020204" charset="0"/>
              </a:rPr>
              <a:t>Praying </a:t>
            </a:r>
            <a:r>
              <a:rPr lang="en-IN" sz="2500" dirty="0" smtClean="0">
                <a:latin typeface="Nunito Sans" panose="020B0604020202020204" charset="0"/>
              </a:rPr>
              <a:t>to God</a:t>
            </a:r>
            <a:endParaRPr lang="en-US" sz="2500" dirty="0" smtClean="0">
              <a:latin typeface="Nunito Sans" panose="020B0604020202020204"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268224" y="3048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498251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304800" y="1029698"/>
            <a:ext cx="11658600" cy="1962076"/>
          </a:xfrm>
          <a:prstGeom prst="rect">
            <a:avLst/>
          </a:prstGeom>
          <a:noFill/>
        </p:spPr>
        <p:txBody>
          <a:bodyPr wrap="square" rtlCol="0">
            <a:spAutoFit/>
          </a:bodyPr>
          <a:lstStyle/>
          <a:p>
            <a:pPr lvl="0"/>
            <a:r>
              <a:rPr lang="en-IN" sz="2800" dirty="0"/>
              <a:t>What is optimum number of lines to include address in a resume?</a:t>
            </a:r>
          </a:p>
          <a:p>
            <a:r>
              <a:rPr lang="en-IN" sz="2800" dirty="0"/>
              <a:t>__________________________</a:t>
            </a:r>
          </a:p>
          <a:p>
            <a:r>
              <a:rPr lang="en-IN" sz="2800" dirty="0"/>
              <a:t> </a:t>
            </a:r>
          </a:p>
          <a:p>
            <a:pPr>
              <a:lnSpc>
                <a:spcPct val="150000"/>
              </a:lnSpc>
            </a:pPr>
            <a:endParaRPr lang="en-US" sz="2500" dirty="0" smtClean="0">
              <a:latin typeface="Nunito Sans" panose="020B0604020202020204"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516974" y="7620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600864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516974" y="1066800"/>
            <a:ext cx="11658600" cy="3206647"/>
          </a:xfrm>
          <a:prstGeom prst="rect">
            <a:avLst/>
          </a:prstGeom>
          <a:noFill/>
        </p:spPr>
        <p:txBody>
          <a:bodyPr wrap="square" rtlCol="0">
            <a:spAutoFit/>
          </a:bodyPr>
          <a:lstStyle/>
          <a:p>
            <a:pPr lvl="0"/>
            <a:r>
              <a:rPr lang="en-IN" sz="2800" dirty="0" smtClean="0"/>
              <a:t>5.Which </a:t>
            </a:r>
            <a:r>
              <a:rPr lang="en-IN" sz="2800" dirty="0"/>
              <a:t>of the following statistics can be included in the resume?</a:t>
            </a:r>
          </a:p>
          <a:p>
            <a:pPr lvl="0"/>
            <a:r>
              <a:rPr lang="en-IN" sz="2800" dirty="0" err="1" smtClean="0"/>
              <a:t>a.Led</a:t>
            </a:r>
            <a:r>
              <a:rPr lang="en-IN" sz="2800" dirty="0" smtClean="0"/>
              <a:t> </a:t>
            </a:r>
            <a:r>
              <a:rPr lang="en-IN" sz="2800" dirty="0"/>
              <a:t>a team of 73 members in Aisha, an inter-collegiate technical festival conducted by the department of biotechnology. </a:t>
            </a:r>
          </a:p>
          <a:p>
            <a:pPr lvl="0"/>
            <a:r>
              <a:rPr lang="en-IN" sz="2800" dirty="0" err="1" smtClean="0"/>
              <a:t>b.Graduated</a:t>
            </a:r>
            <a:r>
              <a:rPr lang="en-IN" sz="2800" dirty="0" smtClean="0"/>
              <a:t> </a:t>
            </a:r>
            <a:r>
              <a:rPr lang="en-IN" sz="2800" dirty="0"/>
              <a:t>in the top 70% of the batch.</a:t>
            </a:r>
          </a:p>
          <a:p>
            <a:pPr lvl="0"/>
            <a:r>
              <a:rPr lang="en-IN" sz="2800" dirty="0" err="1" smtClean="0"/>
              <a:t>c.Completed</a:t>
            </a:r>
            <a:r>
              <a:rPr lang="en-IN" sz="2800" dirty="0" smtClean="0"/>
              <a:t> </a:t>
            </a:r>
            <a:r>
              <a:rPr lang="en-IN" sz="2800" dirty="0"/>
              <a:t>11 years of high school.</a:t>
            </a:r>
          </a:p>
          <a:p>
            <a:pPr lvl="0"/>
            <a:r>
              <a:rPr lang="en-IN" sz="2800" dirty="0" err="1" smtClean="0"/>
              <a:t>d.Have</a:t>
            </a:r>
            <a:r>
              <a:rPr lang="en-IN" sz="2800" dirty="0" smtClean="0"/>
              <a:t> </a:t>
            </a:r>
            <a:r>
              <a:rPr lang="en-IN" sz="2800" dirty="0"/>
              <a:t>experience of over 2.2 years in man-management</a:t>
            </a:r>
          </a:p>
          <a:p>
            <a:pPr>
              <a:lnSpc>
                <a:spcPct val="150000"/>
              </a:lnSpc>
            </a:pPr>
            <a:endParaRPr lang="en-US" sz="2500" dirty="0" smtClean="0">
              <a:latin typeface="Nunito Sans" panose="020B0604020202020204"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516974" y="7620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628292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304800" y="1053968"/>
            <a:ext cx="11658600" cy="1267655"/>
          </a:xfrm>
          <a:prstGeom prst="rect">
            <a:avLst/>
          </a:prstGeom>
          <a:noFill/>
        </p:spPr>
        <p:txBody>
          <a:bodyPr wrap="square" rtlCol="0">
            <a:spAutoFit/>
          </a:bodyPr>
          <a:lstStyle/>
          <a:p>
            <a:pPr>
              <a:lnSpc>
                <a:spcPct val="150000"/>
              </a:lnSpc>
            </a:pPr>
            <a:r>
              <a:rPr lang="en-IN" sz="2800" dirty="0"/>
              <a:t>Create a rough draft of your resume</a:t>
            </a:r>
          </a:p>
          <a:p>
            <a:pPr>
              <a:lnSpc>
                <a:spcPct val="150000"/>
              </a:lnSpc>
            </a:pPr>
            <a:endParaRPr lang="en-US" sz="2500" dirty="0" smtClean="0">
              <a:latin typeface="Nunito Sans" panose="020B0604020202020204"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516974" y="7620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241281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xmlns=""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Resume Building Exercise </a:t>
            </a:r>
          </a:p>
        </p:txBody>
      </p:sp>
      <p:sp>
        <p:nvSpPr>
          <p:cNvPr id="10" name="Rectangle 9">
            <a:extLst>
              <a:ext uri="{FF2B5EF4-FFF2-40B4-BE49-F238E27FC236}">
                <a16:creationId xmlns:a16="http://schemas.microsoft.com/office/drawing/2014/main" xmlns=""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381000" y="1144507"/>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Introduction</a:t>
            </a:r>
          </a:p>
        </p:txBody>
      </p:sp>
      <p:sp>
        <p:nvSpPr>
          <p:cNvPr id="10" name="Rectangle 9">
            <a:extLst>
              <a:ext uri="{FF2B5EF4-FFF2-40B4-BE49-F238E27FC236}">
                <a16:creationId xmlns:a16="http://schemas.microsoft.com/office/drawing/2014/main" xmlns="" id="{82037F44-B579-465E-912D-7578628D7D24}"/>
              </a:ext>
            </a:extLst>
          </p:cNvPr>
          <p:cNvSpPr/>
          <p:nvPr/>
        </p:nvSpPr>
        <p:spPr>
          <a:xfrm>
            <a:off x="516974" y="7620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463118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304800" y="847205"/>
            <a:ext cx="10160892" cy="4708981"/>
          </a:xfrm>
          <a:prstGeom prst="rect">
            <a:avLst/>
          </a:prstGeom>
          <a:noFill/>
        </p:spPr>
        <p:txBody>
          <a:bodyPr wrap="square" rtlCol="0">
            <a:spAutoFit/>
          </a:bodyPr>
          <a:lstStyle/>
          <a:p>
            <a:pPr>
              <a:lnSpc>
                <a:spcPct val="150000"/>
              </a:lnSpc>
            </a:pPr>
            <a:r>
              <a:rPr lang="en-IN" sz="2500" dirty="0" smtClean="0">
                <a:latin typeface="Nunito Sans" panose="020B0604020202020204" charset="0"/>
              </a:rPr>
              <a:t>Spot </a:t>
            </a:r>
            <a:r>
              <a:rPr lang="en-IN" sz="2500" dirty="0">
                <a:latin typeface="Nunito Sans" panose="020B0604020202020204" charset="0"/>
              </a:rPr>
              <a:t>the errors in the following resume snippets and correct the </a:t>
            </a:r>
            <a:r>
              <a:rPr lang="en-IN" sz="2500" dirty="0" smtClean="0">
                <a:latin typeface="Nunito Sans" panose="020B0604020202020204" charset="0"/>
              </a:rPr>
              <a:t>same:</a:t>
            </a:r>
          </a:p>
          <a:p>
            <a:pPr marL="457200" lvl="0" indent="-457200">
              <a:lnSpc>
                <a:spcPct val="150000"/>
              </a:lnSpc>
              <a:buFont typeface="+mj-lt"/>
              <a:buAutoNum type="arabicParenR"/>
            </a:pPr>
            <a:r>
              <a:rPr lang="en-IN" sz="2500" dirty="0">
                <a:latin typeface="Nunito Sans" panose="020B0604020202020204" charset="0"/>
              </a:rPr>
              <a:t>Led day to day execution of 450 people and their associated work.</a:t>
            </a:r>
          </a:p>
          <a:p>
            <a:pPr marL="457200" lvl="0" indent="-457200">
              <a:lnSpc>
                <a:spcPct val="150000"/>
              </a:lnSpc>
              <a:buFont typeface="+mj-lt"/>
              <a:buAutoNum type="arabicParenR"/>
            </a:pPr>
            <a:r>
              <a:rPr lang="en-IN" sz="2500" dirty="0" smtClean="0">
                <a:latin typeface="Nunito Sans" panose="020B0604020202020204" charset="0"/>
              </a:rPr>
              <a:t>Worked </a:t>
            </a:r>
            <a:r>
              <a:rPr lang="en-IN" sz="2500" dirty="0">
                <a:latin typeface="Nunito Sans" panose="020B0604020202020204" charset="0"/>
              </a:rPr>
              <a:t>in a consulting office where I carried out my own accountant</a:t>
            </a:r>
            <a:r>
              <a:rPr lang="en-IN" sz="2500" dirty="0" smtClean="0">
                <a:latin typeface="Nunito Sans" panose="020B0604020202020204" charset="0"/>
              </a:rPr>
              <a:t>.</a:t>
            </a:r>
            <a:r>
              <a:rPr lang="en-IN" sz="2500" dirty="0">
                <a:latin typeface="Nunito Sans" panose="020B0604020202020204" charset="0"/>
              </a:rPr>
              <a:t>  </a:t>
            </a:r>
          </a:p>
          <a:p>
            <a:pPr marL="457200" lvl="0" indent="-457200">
              <a:lnSpc>
                <a:spcPct val="150000"/>
              </a:lnSpc>
              <a:buFont typeface="+mj-lt"/>
              <a:buAutoNum type="arabicParenR"/>
            </a:pPr>
            <a:r>
              <a:rPr lang="en-IN" sz="2500" dirty="0">
                <a:latin typeface="Nunito Sans" panose="020B0604020202020204" charset="0"/>
              </a:rPr>
              <a:t>I’m interested to hear more about that. I’m working today in a furniture factory as a drawer</a:t>
            </a:r>
            <a:r>
              <a:rPr lang="en-IN" sz="2500" dirty="0" smtClean="0">
                <a:latin typeface="Nunito Sans" panose="020B0604020202020204" charset="0"/>
              </a:rPr>
              <a:t>.</a:t>
            </a:r>
          </a:p>
          <a:p>
            <a:pPr marL="457200" lvl="0" indent="-457200">
              <a:lnSpc>
                <a:spcPct val="150000"/>
              </a:lnSpc>
              <a:buFont typeface="+mj-lt"/>
              <a:buAutoNum type="arabicParenR"/>
            </a:pPr>
            <a:r>
              <a:rPr lang="en-IN" sz="2500" dirty="0" smtClean="0">
                <a:latin typeface="Nunito Sans" panose="020B0604020202020204" charset="0"/>
              </a:rPr>
              <a:t>Hobbies</a:t>
            </a:r>
            <a:r>
              <a:rPr lang="en-IN" sz="2500" dirty="0">
                <a:latin typeface="Nunito Sans" panose="020B0604020202020204" charset="0"/>
              </a:rPr>
              <a:t>: enjoy cooking Chinese and Italians</a:t>
            </a:r>
            <a:r>
              <a:rPr lang="en-IN" sz="2500" dirty="0" smtClean="0">
                <a:latin typeface="Nunito Sans" panose="020B0604020202020204" charset="0"/>
              </a:rPr>
              <a:t>.</a:t>
            </a:r>
          </a:p>
          <a:p>
            <a:pPr marL="457200" lvl="0" indent="-457200">
              <a:lnSpc>
                <a:spcPct val="150000"/>
              </a:lnSpc>
              <a:buFont typeface="+mj-lt"/>
              <a:buAutoNum type="arabicParenR"/>
            </a:pPr>
            <a:r>
              <a:rPr lang="en-IN" sz="2500" dirty="0" smtClean="0">
                <a:latin typeface="Nunito Sans" panose="020B0604020202020204" charset="0"/>
              </a:rPr>
              <a:t>Experience</a:t>
            </a:r>
            <a:r>
              <a:rPr lang="en-IN" sz="2500" dirty="0">
                <a:latin typeface="Nunito Sans" panose="020B0604020202020204" charset="0"/>
              </a:rPr>
              <a:t>: Stalking, shipping &amp; receiving</a:t>
            </a:r>
            <a:r>
              <a:rPr lang="en-IN" sz="2500" dirty="0" smtClean="0">
                <a:latin typeface="Nunito Sans" panose="020B0604020202020204" charset="0"/>
              </a:rPr>
              <a:t>.</a:t>
            </a:r>
            <a:endParaRPr lang="en-US" sz="2500" dirty="0" smtClean="0">
              <a:latin typeface="Nunito Sans" panose="020B0604020202020204"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516974" y="7620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836810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304800" y="847205"/>
            <a:ext cx="10160892" cy="4660891"/>
          </a:xfrm>
          <a:prstGeom prst="rect">
            <a:avLst/>
          </a:prstGeom>
          <a:noFill/>
        </p:spPr>
        <p:txBody>
          <a:bodyPr wrap="square" rtlCol="0">
            <a:spAutoFit/>
          </a:bodyPr>
          <a:lstStyle/>
          <a:p>
            <a:pPr marL="457200" indent="-457200">
              <a:lnSpc>
                <a:spcPct val="150000"/>
              </a:lnSpc>
              <a:buFont typeface="+mj-lt"/>
              <a:buAutoNum type="arabicParenR" startAt="6"/>
            </a:pPr>
            <a:r>
              <a:rPr lang="en-IN" sz="2500" dirty="0" smtClean="0">
                <a:latin typeface="Nunito Sans" panose="020B0604020202020204" charset="0"/>
              </a:rPr>
              <a:t>Here </a:t>
            </a:r>
            <a:r>
              <a:rPr lang="en-IN" sz="2500" dirty="0">
                <a:latin typeface="Nunito Sans" panose="020B0604020202020204" charset="0"/>
              </a:rPr>
              <a:t>are my qualifications for you to overlook</a:t>
            </a:r>
            <a:r>
              <a:rPr lang="en-IN" sz="2500" dirty="0" smtClean="0">
                <a:latin typeface="Nunito Sans" panose="020B0604020202020204" charset="0"/>
              </a:rPr>
              <a:t>.</a:t>
            </a:r>
            <a:endParaRPr lang="en-IN" sz="2500" dirty="0">
              <a:latin typeface="Nunito Sans" panose="020B0604020202020204" charset="0"/>
            </a:endParaRPr>
          </a:p>
          <a:p>
            <a:pPr marL="457200" indent="-457200">
              <a:lnSpc>
                <a:spcPct val="150000"/>
              </a:lnSpc>
              <a:buFont typeface="+mj-lt"/>
              <a:buAutoNum type="arabicParenR" startAt="6"/>
            </a:pPr>
            <a:r>
              <a:rPr lang="en-IN" sz="2500" dirty="0" smtClean="0">
                <a:latin typeface="Nunito Sans" panose="020B0604020202020204" charset="0"/>
              </a:rPr>
              <a:t>Instrumental </a:t>
            </a:r>
            <a:r>
              <a:rPr lang="en-IN" sz="2500" dirty="0">
                <a:latin typeface="Nunito Sans" panose="020B0604020202020204" charset="0"/>
              </a:rPr>
              <a:t>in ruining entire operation for a Midwest chain operation</a:t>
            </a:r>
            <a:r>
              <a:rPr lang="en-IN" sz="2500" dirty="0" smtClean="0">
                <a:latin typeface="Nunito Sans" panose="020B0604020202020204" charset="0"/>
              </a:rPr>
              <a:t>.</a:t>
            </a:r>
            <a:endParaRPr lang="en-IN" sz="2500" dirty="0">
              <a:latin typeface="Nunito Sans" panose="020B0604020202020204" charset="0"/>
            </a:endParaRPr>
          </a:p>
          <a:p>
            <a:pPr marL="457200" indent="-457200">
              <a:lnSpc>
                <a:spcPct val="150000"/>
              </a:lnSpc>
              <a:buFont typeface="+mj-lt"/>
              <a:buAutoNum type="arabicParenR" startAt="6"/>
            </a:pPr>
            <a:r>
              <a:rPr lang="en-IN" sz="2500" dirty="0" smtClean="0">
                <a:latin typeface="Nunito Sans" panose="020B0604020202020204" charset="0"/>
              </a:rPr>
              <a:t>Job </a:t>
            </a:r>
            <a:r>
              <a:rPr lang="en-IN" sz="2500" dirty="0">
                <a:latin typeface="Nunito Sans" panose="020B0604020202020204" charset="0"/>
              </a:rPr>
              <a:t>involved…counselling clientele on accidental insurance policies available</a:t>
            </a:r>
            <a:r>
              <a:rPr lang="en-IN" sz="2500" dirty="0" smtClean="0">
                <a:latin typeface="Nunito Sans" panose="020B0604020202020204" charset="0"/>
              </a:rPr>
              <a:t>.</a:t>
            </a:r>
            <a:endParaRPr lang="en-IN" sz="2500" dirty="0">
              <a:latin typeface="Nunito Sans" panose="020B0604020202020204" charset="0"/>
            </a:endParaRPr>
          </a:p>
          <a:p>
            <a:pPr marL="457200" indent="-457200">
              <a:lnSpc>
                <a:spcPct val="150000"/>
              </a:lnSpc>
              <a:buFont typeface="+mj-lt"/>
              <a:buAutoNum type="arabicParenR" startAt="6"/>
            </a:pPr>
            <a:r>
              <a:rPr lang="en-IN" sz="2500" dirty="0" smtClean="0">
                <a:latin typeface="Nunito Sans" panose="020B0604020202020204" charset="0"/>
              </a:rPr>
              <a:t>Seeking </a:t>
            </a:r>
            <a:r>
              <a:rPr lang="en-IN" sz="2500" dirty="0">
                <a:latin typeface="Nunito Sans" panose="020B0604020202020204" charset="0"/>
              </a:rPr>
              <a:t>party-time position with room for advancement</a:t>
            </a:r>
            <a:r>
              <a:rPr lang="en-IN" sz="2500" dirty="0" smtClean="0">
                <a:latin typeface="Nunito Sans" panose="020B0604020202020204" charset="0"/>
              </a:rPr>
              <a:t>.</a:t>
            </a:r>
            <a:endParaRPr lang="en-IN" sz="2500" dirty="0">
              <a:latin typeface="Nunito Sans" panose="020B0604020202020204" charset="0"/>
            </a:endParaRPr>
          </a:p>
          <a:p>
            <a:pPr marL="457200" indent="-457200">
              <a:lnSpc>
                <a:spcPct val="150000"/>
              </a:lnSpc>
              <a:buFont typeface="+mj-lt"/>
              <a:buAutoNum type="arabicParenR" startAt="6"/>
            </a:pPr>
            <a:r>
              <a:rPr lang="en-IN" sz="2500" dirty="0" smtClean="0">
                <a:latin typeface="Nunito Sans" panose="020B0604020202020204" charset="0"/>
              </a:rPr>
              <a:t>Bilingual </a:t>
            </a:r>
            <a:r>
              <a:rPr lang="en-IN" sz="2500" dirty="0">
                <a:latin typeface="Nunito Sans" panose="020B0604020202020204" charset="0"/>
              </a:rPr>
              <a:t>in three languages.</a:t>
            </a:r>
          </a:p>
          <a:p>
            <a:pPr>
              <a:lnSpc>
                <a:spcPct val="150000"/>
              </a:lnSpc>
            </a:pPr>
            <a:endParaRPr lang="en-US" sz="2500" dirty="0" smtClean="0">
              <a:latin typeface="Nunito Sans" panose="020B0604020202020204"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516974" y="7620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509407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1336" y="0"/>
            <a:ext cx="12170664" cy="77485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numCol="3">
            <a:spAutoFit/>
          </a:bodyPr>
          <a:lstStyle>
            <a:lvl1pPr>
              <a:defRPr sz="9600">
                <a:solidFill>
                  <a:srgbClr val="000000"/>
                </a:solidFill>
              </a:defRPr>
            </a:lvl1pPr>
          </a:lstStyle>
          <a:p>
            <a:r>
              <a:rPr lang="en-IN" sz="1900" dirty="0" smtClean="0">
                <a:latin typeface="Nunito Sans" panose="020B0604020202020204" charset="0"/>
              </a:rPr>
              <a:t>Adept</a:t>
            </a:r>
            <a:endParaRPr lang="en-IN" sz="1900" dirty="0">
              <a:latin typeface="Nunito Sans" panose="020B0604020202020204" charset="0"/>
            </a:endParaRPr>
          </a:p>
          <a:p>
            <a:r>
              <a:rPr lang="en-IN" sz="1900" dirty="0">
                <a:latin typeface="Nunito Sans" panose="020B0604020202020204" charset="0"/>
              </a:rPr>
              <a:t>Adroit</a:t>
            </a:r>
          </a:p>
          <a:p>
            <a:r>
              <a:rPr lang="en-IN" sz="1900" dirty="0">
                <a:latin typeface="Nunito Sans" panose="020B0604020202020204" charset="0"/>
              </a:rPr>
              <a:t>Assessed</a:t>
            </a:r>
          </a:p>
          <a:p>
            <a:r>
              <a:rPr lang="en-IN" sz="1900" dirty="0">
                <a:latin typeface="Nunito Sans" panose="020B0604020202020204" charset="0"/>
              </a:rPr>
              <a:t>Authored</a:t>
            </a:r>
          </a:p>
          <a:p>
            <a:r>
              <a:rPr lang="en-IN" sz="1900" dirty="0">
                <a:latin typeface="Nunito Sans" panose="020B0604020202020204" charset="0"/>
              </a:rPr>
              <a:t>Capable</a:t>
            </a:r>
          </a:p>
          <a:p>
            <a:r>
              <a:rPr lang="en-IN" sz="1900" dirty="0">
                <a:latin typeface="Nunito Sans" panose="020B0604020202020204" charset="0"/>
              </a:rPr>
              <a:t>Challenging</a:t>
            </a:r>
          </a:p>
          <a:p>
            <a:r>
              <a:rPr lang="en-IN" sz="1900" dirty="0" smtClean="0">
                <a:latin typeface="Nunito Sans" panose="020B0604020202020204" charset="0"/>
              </a:rPr>
              <a:t>Collaborate</a:t>
            </a:r>
            <a:endParaRPr lang="en-IN" sz="1900" dirty="0">
              <a:latin typeface="Nunito Sans" panose="020B0604020202020204" charset="0"/>
            </a:endParaRPr>
          </a:p>
          <a:p>
            <a:r>
              <a:rPr lang="en-IN" sz="1900" dirty="0" smtClean="0">
                <a:latin typeface="Nunito Sans" panose="020B0604020202020204" charset="0"/>
              </a:rPr>
              <a:t>Communication</a:t>
            </a:r>
            <a:endParaRPr lang="en-IN" sz="1900" dirty="0">
              <a:latin typeface="Nunito Sans" panose="020B0604020202020204" charset="0"/>
            </a:endParaRPr>
          </a:p>
          <a:p>
            <a:r>
              <a:rPr lang="en-IN" sz="1900" dirty="0">
                <a:latin typeface="Nunito Sans" panose="020B0604020202020204" charset="0"/>
              </a:rPr>
              <a:t>Competent</a:t>
            </a:r>
          </a:p>
          <a:p>
            <a:r>
              <a:rPr lang="en-IN" sz="1900" dirty="0">
                <a:latin typeface="Nunito Sans" panose="020B0604020202020204" charset="0"/>
              </a:rPr>
              <a:t>Conceptualized</a:t>
            </a:r>
          </a:p>
          <a:p>
            <a:r>
              <a:rPr lang="en-IN" sz="1900" dirty="0">
                <a:latin typeface="Nunito Sans" panose="020B0604020202020204" charset="0"/>
              </a:rPr>
              <a:t>Conducted</a:t>
            </a:r>
          </a:p>
          <a:p>
            <a:r>
              <a:rPr lang="en-IN" sz="1900" dirty="0">
                <a:latin typeface="Nunito Sans" panose="020B0604020202020204" charset="0"/>
              </a:rPr>
              <a:t>Consistently</a:t>
            </a:r>
          </a:p>
          <a:p>
            <a:r>
              <a:rPr lang="en-IN" sz="1900" dirty="0">
                <a:latin typeface="Nunito Sans" panose="020B0604020202020204" charset="0"/>
              </a:rPr>
              <a:t>Conveyed</a:t>
            </a:r>
          </a:p>
          <a:p>
            <a:r>
              <a:rPr lang="en-IN" sz="1900" dirty="0">
                <a:latin typeface="Nunito Sans" panose="020B0604020202020204" charset="0"/>
              </a:rPr>
              <a:t>Demonstrated</a:t>
            </a:r>
          </a:p>
          <a:p>
            <a:r>
              <a:rPr lang="en-IN" sz="1900" dirty="0">
                <a:latin typeface="Nunito Sans" panose="020B0604020202020204" charset="0"/>
              </a:rPr>
              <a:t>Designed</a:t>
            </a:r>
          </a:p>
          <a:p>
            <a:r>
              <a:rPr lang="en-IN" sz="1900" dirty="0">
                <a:latin typeface="Nunito Sans" panose="020B0604020202020204" charset="0"/>
              </a:rPr>
              <a:t>Determined</a:t>
            </a:r>
          </a:p>
          <a:p>
            <a:r>
              <a:rPr lang="en-IN" sz="1900" dirty="0">
                <a:latin typeface="Nunito Sans" panose="020B0604020202020204" charset="0"/>
              </a:rPr>
              <a:t>Developed</a:t>
            </a:r>
          </a:p>
          <a:p>
            <a:r>
              <a:rPr lang="en-IN" sz="1900" dirty="0">
                <a:latin typeface="Nunito Sans" panose="020B0604020202020204" charset="0"/>
              </a:rPr>
              <a:t>Diligence</a:t>
            </a:r>
          </a:p>
          <a:p>
            <a:r>
              <a:rPr lang="en-IN" sz="1900" dirty="0">
                <a:latin typeface="Nunito Sans" panose="020B0604020202020204" charset="0"/>
              </a:rPr>
              <a:t>Driven</a:t>
            </a:r>
          </a:p>
          <a:p>
            <a:r>
              <a:rPr lang="en-IN" sz="1900" dirty="0">
                <a:latin typeface="Nunito Sans" panose="020B0604020202020204" charset="0"/>
              </a:rPr>
              <a:t>Dynamic</a:t>
            </a:r>
          </a:p>
          <a:p>
            <a:r>
              <a:rPr lang="en-IN" sz="1900" dirty="0" smtClean="0">
                <a:latin typeface="Nunito Sans" panose="020B0604020202020204" charset="0"/>
              </a:rPr>
              <a:t>Effective</a:t>
            </a:r>
            <a:endParaRPr lang="en-IN" sz="1900" dirty="0">
              <a:latin typeface="Nunito Sans" panose="020B0604020202020204" charset="0"/>
            </a:endParaRPr>
          </a:p>
          <a:p>
            <a:r>
              <a:rPr lang="en-IN" sz="1900" dirty="0" smtClean="0">
                <a:latin typeface="Nunito Sans" panose="020B0604020202020204" charset="0"/>
              </a:rPr>
              <a:t>Enhanced</a:t>
            </a:r>
          </a:p>
          <a:p>
            <a:r>
              <a:rPr lang="en-IN" sz="1900" dirty="0" smtClean="0">
                <a:latin typeface="Nunito Sans" panose="020B0604020202020204" charset="0"/>
              </a:rPr>
              <a:t>Establish</a:t>
            </a:r>
          </a:p>
          <a:p>
            <a:endParaRPr lang="en-IN" sz="1900" dirty="0">
              <a:latin typeface="Nunito Sans" panose="020B0604020202020204" charset="0"/>
            </a:endParaRPr>
          </a:p>
          <a:p>
            <a:endParaRPr lang="en-IN" sz="1900" dirty="0" smtClean="0">
              <a:latin typeface="Nunito Sans" panose="020B0604020202020204" charset="0"/>
            </a:endParaRPr>
          </a:p>
          <a:p>
            <a:endParaRPr lang="en-IN" sz="1900" dirty="0" smtClean="0">
              <a:latin typeface="Nunito Sans" panose="020B0604020202020204" charset="0"/>
            </a:endParaRPr>
          </a:p>
          <a:p>
            <a:r>
              <a:rPr lang="en-IN" sz="1900" dirty="0" smtClean="0">
                <a:latin typeface="Nunito Sans" panose="020B0604020202020204" charset="0"/>
              </a:rPr>
              <a:t>Exceptional</a:t>
            </a:r>
          </a:p>
          <a:p>
            <a:r>
              <a:rPr lang="en-IN" sz="1900" dirty="0" smtClean="0">
                <a:latin typeface="Nunito Sans" panose="020B0604020202020204" charset="0"/>
              </a:rPr>
              <a:t>Exceeded</a:t>
            </a:r>
            <a:endParaRPr lang="en-IN" sz="1900" dirty="0">
              <a:latin typeface="Nunito Sans" panose="020B0604020202020204" charset="0"/>
            </a:endParaRPr>
          </a:p>
          <a:p>
            <a:r>
              <a:rPr lang="en-IN" sz="1900" dirty="0">
                <a:latin typeface="Nunito Sans" panose="020B0604020202020204" charset="0"/>
              </a:rPr>
              <a:t>Expert</a:t>
            </a:r>
          </a:p>
          <a:p>
            <a:r>
              <a:rPr lang="en-IN" sz="1900" dirty="0">
                <a:latin typeface="Nunito Sans" panose="020B0604020202020204" charset="0"/>
              </a:rPr>
              <a:t>Extensive</a:t>
            </a:r>
          </a:p>
          <a:p>
            <a:r>
              <a:rPr lang="en-IN" sz="1900" dirty="0">
                <a:latin typeface="Nunito Sans" panose="020B0604020202020204" charset="0"/>
              </a:rPr>
              <a:t>Evaluated</a:t>
            </a:r>
          </a:p>
          <a:p>
            <a:r>
              <a:rPr lang="en-IN" sz="1900" dirty="0">
                <a:latin typeface="Nunito Sans" panose="020B0604020202020204" charset="0"/>
              </a:rPr>
              <a:t>Facilitated</a:t>
            </a:r>
          </a:p>
          <a:p>
            <a:r>
              <a:rPr lang="en-IN" sz="1900" dirty="0">
                <a:latin typeface="Nunito Sans" panose="020B0604020202020204" charset="0"/>
              </a:rPr>
              <a:t>Focus</a:t>
            </a:r>
          </a:p>
          <a:p>
            <a:r>
              <a:rPr lang="en-IN" sz="1900" dirty="0">
                <a:latin typeface="Nunito Sans" panose="020B0604020202020204" charset="0"/>
              </a:rPr>
              <a:t>Implemented</a:t>
            </a:r>
          </a:p>
          <a:p>
            <a:r>
              <a:rPr lang="en-IN" sz="1900" dirty="0">
                <a:latin typeface="Nunito Sans" panose="020B0604020202020204" charset="0"/>
              </a:rPr>
              <a:t>Inspired</a:t>
            </a:r>
          </a:p>
          <a:p>
            <a:r>
              <a:rPr lang="en-IN" sz="1900" dirty="0">
                <a:latin typeface="Nunito Sans" panose="020B0604020202020204" charset="0"/>
              </a:rPr>
              <a:t>Instrumental</a:t>
            </a:r>
          </a:p>
          <a:p>
            <a:r>
              <a:rPr lang="en-IN" sz="1900" dirty="0">
                <a:latin typeface="Nunito Sans" panose="020B0604020202020204" charset="0"/>
              </a:rPr>
              <a:t>Introduced</a:t>
            </a:r>
          </a:p>
          <a:p>
            <a:r>
              <a:rPr lang="en-IN" sz="1900" dirty="0">
                <a:latin typeface="Nunito Sans" panose="020B0604020202020204" charset="0"/>
              </a:rPr>
              <a:t>Launched</a:t>
            </a:r>
          </a:p>
          <a:p>
            <a:r>
              <a:rPr lang="en-IN" sz="1900" dirty="0">
                <a:latin typeface="Nunito Sans" panose="020B0604020202020204" charset="0"/>
              </a:rPr>
              <a:t>Liaison</a:t>
            </a:r>
          </a:p>
          <a:p>
            <a:r>
              <a:rPr lang="en-IN" sz="1900" dirty="0">
                <a:latin typeface="Nunito Sans" panose="020B0604020202020204" charset="0"/>
              </a:rPr>
              <a:t>Managed</a:t>
            </a:r>
          </a:p>
          <a:p>
            <a:r>
              <a:rPr lang="en-IN" sz="1900" dirty="0">
                <a:latin typeface="Nunito Sans" panose="020B0604020202020204" charset="0"/>
              </a:rPr>
              <a:t>Mastery</a:t>
            </a:r>
          </a:p>
          <a:p>
            <a:r>
              <a:rPr lang="en-IN" sz="1900" dirty="0">
                <a:latin typeface="Nunito Sans" panose="020B0604020202020204" charset="0"/>
              </a:rPr>
              <a:t>Maximized</a:t>
            </a:r>
          </a:p>
          <a:p>
            <a:r>
              <a:rPr lang="en-IN" sz="1900" dirty="0">
                <a:latin typeface="Nunito Sans" panose="020B0604020202020204" charset="0"/>
              </a:rPr>
              <a:t>Mentored</a:t>
            </a:r>
          </a:p>
          <a:p>
            <a:r>
              <a:rPr lang="en-IN" sz="1900" dirty="0" smtClean="0">
                <a:latin typeface="Nunito Sans" panose="020B0604020202020204" charset="0"/>
              </a:rPr>
              <a:t>Motivated</a:t>
            </a:r>
          </a:p>
          <a:p>
            <a:r>
              <a:rPr lang="en-IN" sz="1900" dirty="0" smtClean="0">
                <a:latin typeface="Nunito Sans" panose="020B0604020202020204" charset="0"/>
              </a:rPr>
              <a:t>Negotiated</a:t>
            </a:r>
          </a:p>
          <a:p>
            <a:r>
              <a:rPr lang="en-IN" sz="1900" dirty="0" smtClean="0">
                <a:latin typeface="Nunito Sans" panose="020B0604020202020204" charset="0"/>
              </a:rPr>
              <a:t>Outstanding</a:t>
            </a:r>
            <a:endParaRPr lang="en-IN" sz="1900" dirty="0">
              <a:latin typeface="Nunito Sans" panose="020B0604020202020204" charset="0"/>
            </a:endParaRPr>
          </a:p>
          <a:p>
            <a:r>
              <a:rPr lang="en-IN" sz="1900" dirty="0" smtClean="0">
                <a:latin typeface="Nunito Sans" panose="020B0604020202020204" charset="0"/>
              </a:rPr>
              <a:t>Oversaw</a:t>
            </a:r>
          </a:p>
          <a:p>
            <a:r>
              <a:rPr lang="en-IN" sz="1900" dirty="0" smtClean="0">
                <a:latin typeface="Nunito Sans" panose="020B0604020202020204" charset="0"/>
              </a:rPr>
              <a:t>Performed</a:t>
            </a:r>
            <a:endParaRPr lang="en-IN" sz="1900" dirty="0">
              <a:latin typeface="Nunito Sans" panose="020B0604020202020204" charset="0"/>
            </a:endParaRPr>
          </a:p>
          <a:p>
            <a:r>
              <a:rPr lang="en-IN" sz="1900" dirty="0" smtClean="0">
                <a:latin typeface="Nunito Sans" panose="020B0604020202020204" charset="0"/>
              </a:rPr>
              <a:t>Persistent</a:t>
            </a:r>
          </a:p>
          <a:p>
            <a:endParaRPr lang="en-IN" sz="1900" dirty="0">
              <a:latin typeface="Nunito Sans" panose="020B0604020202020204" charset="0"/>
            </a:endParaRPr>
          </a:p>
          <a:p>
            <a:endParaRPr lang="en-IN" sz="1900" dirty="0" smtClean="0">
              <a:latin typeface="Nunito Sans" panose="020B0604020202020204" charset="0"/>
            </a:endParaRPr>
          </a:p>
          <a:p>
            <a:endParaRPr lang="en-IN" sz="1900" dirty="0">
              <a:latin typeface="Nunito Sans" panose="020B0604020202020204" charset="0"/>
            </a:endParaRPr>
          </a:p>
          <a:p>
            <a:r>
              <a:rPr lang="en-IN" sz="1900" dirty="0">
                <a:latin typeface="Nunito Sans" panose="020B0604020202020204" charset="0"/>
              </a:rPr>
              <a:t>Presented</a:t>
            </a:r>
          </a:p>
          <a:p>
            <a:r>
              <a:rPr lang="en-IN" sz="1900" dirty="0" smtClean="0">
                <a:latin typeface="Nunito Sans" panose="020B0604020202020204" charset="0"/>
              </a:rPr>
              <a:t>Proficient</a:t>
            </a:r>
            <a:endParaRPr lang="en-IN" sz="1900" dirty="0">
              <a:latin typeface="Nunito Sans" panose="020B0604020202020204" charset="0"/>
            </a:endParaRPr>
          </a:p>
          <a:p>
            <a:r>
              <a:rPr lang="en-IN" sz="1900" dirty="0">
                <a:latin typeface="Nunito Sans" panose="020B0604020202020204" charset="0"/>
              </a:rPr>
              <a:t>Promoted</a:t>
            </a:r>
          </a:p>
          <a:p>
            <a:r>
              <a:rPr lang="en-IN" sz="1900" dirty="0">
                <a:latin typeface="Nunito Sans" panose="020B0604020202020204" charset="0"/>
              </a:rPr>
              <a:t>Rapid</a:t>
            </a:r>
          </a:p>
          <a:p>
            <a:r>
              <a:rPr lang="en-IN" sz="1900" dirty="0">
                <a:latin typeface="Nunito Sans" panose="020B0604020202020204" charset="0"/>
              </a:rPr>
              <a:t>Recognized</a:t>
            </a:r>
          </a:p>
          <a:p>
            <a:r>
              <a:rPr lang="en-IN" sz="1900" dirty="0" smtClean="0">
                <a:latin typeface="Nunito Sans" panose="020B0604020202020204" charset="0"/>
              </a:rPr>
              <a:t>Recommend</a:t>
            </a:r>
          </a:p>
          <a:p>
            <a:r>
              <a:rPr lang="en-IN" sz="1900" dirty="0" smtClean="0">
                <a:latin typeface="Nunito Sans" panose="020B0604020202020204" charset="0"/>
              </a:rPr>
              <a:t>Recruited</a:t>
            </a:r>
            <a:endParaRPr lang="en-IN" sz="1900" dirty="0">
              <a:latin typeface="Nunito Sans" panose="020B0604020202020204" charset="0"/>
            </a:endParaRPr>
          </a:p>
          <a:p>
            <a:r>
              <a:rPr lang="en-IN" sz="1900" dirty="0">
                <a:latin typeface="Nunito Sans" panose="020B0604020202020204" charset="0"/>
              </a:rPr>
              <a:t>Skilled</a:t>
            </a:r>
          </a:p>
          <a:p>
            <a:r>
              <a:rPr lang="en-IN" sz="1900" dirty="0">
                <a:latin typeface="Nunito Sans" panose="020B0604020202020204" charset="0"/>
              </a:rPr>
              <a:t>Succeeded</a:t>
            </a:r>
          </a:p>
          <a:p>
            <a:r>
              <a:rPr lang="en-IN" sz="1900" dirty="0">
                <a:latin typeface="Nunito Sans" panose="020B0604020202020204" charset="0"/>
              </a:rPr>
              <a:t>Successful</a:t>
            </a:r>
          </a:p>
          <a:p>
            <a:r>
              <a:rPr lang="en-IN" sz="1900" dirty="0">
                <a:latin typeface="Nunito Sans" panose="020B0604020202020204" charset="0"/>
              </a:rPr>
              <a:t>Superior</a:t>
            </a:r>
          </a:p>
          <a:p>
            <a:r>
              <a:rPr lang="en-IN" sz="1900" dirty="0">
                <a:latin typeface="Nunito Sans" panose="020B0604020202020204" charset="0"/>
              </a:rPr>
              <a:t>Supervised</a:t>
            </a:r>
          </a:p>
          <a:p>
            <a:r>
              <a:rPr lang="en-IN" sz="1900" dirty="0">
                <a:latin typeface="Nunito Sans" panose="020B0604020202020204" charset="0"/>
              </a:rPr>
              <a:t>Tenacious</a:t>
            </a:r>
          </a:p>
          <a:p>
            <a:r>
              <a:rPr lang="en-IN" sz="1900" dirty="0">
                <a:latin typeface="Nunito Sans" panose="020B0604020202020204" charset="0"/>
              </a:rPr>
              <a:t>Trained</a:t>
            </a:r>
          </a:p>
          <a:p>
            <a:r>
              <a:rPr lang="en-IN" sz="1900" dirty="0">
                <a:latin typeface="Nunito Sans" panose="020B0604020202020204" charset="0"/>
              </a:rPr>
              <a:t>Unique</a:t>
            </a:r>
          </a:p>
          <a:p>
            <a:r>
              <a:rPr lang="en-IN" sz="1900" dirty="0">
                <a:latin typeface="Nunito Sans" panose="020B0604020202020204" charset="0"/>
              </a:rPr>
              <a:t>Utilized</a:t>
            </a:r>
          </a:p>
          <a:p>
            <a:endParaRPr lang="en-IN" sz="1900" dirty="0" smtClean="0">
              <a:latin typeface="Nunito Sans" panose="020B0604020202020204"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4025716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304800" y="1029698"/>
            <a:ext cx="11658600" cy="3254737"/>
          </a:xfrm>
          <a:prstGeom prst="rect">
            <a:avLst/>
          </a:prstGeom>
          <a:noFill/>
        </p:spPr>
        <p:txBody>
          <a:bodyPr wrap="square" rtlCol="0">
            <a:spAutoFit/>
          </a:bodyPr>
          <a:lstStyle/>
          <a:p>
            <a:r>
              <a:rPr lang="en-IN" sz="2800" dirty="0" smtClean="0"/>
              <a:t>Consider </a:t>
            </a:r>
            <a:r>
              <a:rPr lang="en-IN" sz="2800" dirty="0"/>
              <a:t>you’re a HR Manager. You have a candidate in front of you who is giving you a resume. The candidate is you. Whatever you’ve filled in </a:t>
            </a:r>
            <a:r>
              <a:rPr lang="en-IN" sz="2800" dirty="0" smtClean="0"/>
              <a:t>the previous exercise </a:t>
            </a:r>
            <a:r>
              <a:rPr lang="en-IN" sz="2800" dirty="0"/>
              <a:t>is your resume. Think as a HR. What kind of scrutinizing questions can you ask? And fill it in the space provided. Also, think of what answer you can give to a HR for those questions. Take the help of your friend or the trainer to do this exercise.</a:t>
            </a:r>
          </a:p>
          <a:p>
            <a:pPr>
              <a:lnSpc>
                <a:spcPct val="150000"/>
              </a:lnSpc>
            </a:pPr>
            <a:endParaRPr lang="en-US" sz="2500" dirty="0" smtClean="0">
              <a:latin typeface="Nunito Sans" panose="020B0604020202020204"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516974" y="7620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697465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304800" y="1029698"/>
            <a:ext cx="11658600" cy="4499309"/>
          </a:xfrm>
          <a:prstGeom prst="rect">
            <a:avLst/>
          </a:prstGeom>
          <a:noFill/>
        </p:spPr>
        <p:txBody>
          <a:bodyPr wrap="square" rtlCol="0">
            <a:spAutoFit/>
          </a:bodyPr>
          <a:lstStyle/>
          <a:p>
            <a:r>
              <a:rPr lang="en-IN" sz="2800" dirty="0"/>
              <a:t>Answer the following questions:</a:t>
            </a:r>
          </a:p>
          <a:p>
            <a:r>
              <a:rPr lang="en-IN" sz="2800" dirty="0"/>
              <a:t>1.	Arrange the following usages in the order of most appropriate to least appropriate.</a:t>
            </a:r>
          </a:p>
          <a:p>
            <a:r>
              <a:rPr lang="en-IN" sz="2800" dirty="0"/>
              <a:t>a.	+91 9784521552</a:t>
            </a:r>
          </a:p>
          <a:p>
            <a:r>
              <a:rPr lang="en-IN" sz="2800" dirty="0"/>
              <a:t>b.	9784521552</a:t>
            </a:r>
          </a:p>
          <a:p>
            <a:r>
              <a:rPr lang="en-IN" sz="2800" dirty="0"/>
              <a:t>c.	(+91) 97845 21552</a:t>
            </a:r>
          </a:p>
          <a:p>
            <a:r>
              <a:rPr lang="en-IN" sz="2800" dirty="0"/>
              <a:t>d.	978-452-1552</a:t>
            </a:r>
          </a:p>
          <a:p>
            <a:r>
              <a:rPr lang="en-IN" sz="2800" dirty="0"/>
              <a:t>e.	97-845-215-52</a:t>
            </a:r>
          </a:p>
          <a:p>
            <a:r>
              <a:rPr lang="en-IN" sz="2800" dirty="0"/>
              <a:t>Your Answer: ________________________________________________</a:t>
            </a:r>
          </a:p>
          <a:p>
            <a:pPr>
              <a:lnSpc>
                <a:spcPct val="150000"/>
              </a:lnSpc>
            </a:pPr>
            <a:endParaRPr lang="en-US" sz="2500" dirty="0" smtClean="0">
              <a:latin typeface="Nunito Sans" panose="020B0604020202020204"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516974" y="7620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973688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304800" y="1029698"/>
            <a:ext cx="11658600" cy="3254737"/>
          </a:xfrm>
          <a:prstGeom prst="rect">
            <a:avLst/>
          </a:prstGeom>
          <a:noFill/>
        </p:spPr>
        <p:txBody>
          <a:bodyPr wrap="square" rtlCol="0">
            <a:spAutoFit/>
          </a:bodyPr>
          <a:lstStyle/>
          <a:p>
            <a:r>
              <a:rPr lang="en-IN" sz="2800" dirty="0" smtClean="0"/>
              <a:t>Which </a:t>
            </a:r>
            <a:r>
              <a:rPr lang="en-IN" sz="2800" dirty="0"/>
              <a:t>of the following is an appropriate e-mail id to be used in a resume?</a:t>
            </a:r>
          </a:p>
          <a:p>
            <a:r>
              <a:rPr lang="en-IN" sz="2800" dirty="0"/>
              <a:t>a.	chochyplayboy@rediffmail.com</a:t>
            </a:r>
          </a:p>
          <a:p>
            <a:r>
              <a:rPr lang="en-IN" sz="2800" dirty="0"/>
              <a:t>b.	ranisolovely@yahoo.co.in</a:t>
            </a:r>
          </a:p>
          <a:p>
            <a:r>
              <a:rPr lang="en-IN" sz="2800" dirty="0"/>
              <a:t>c.	janaki_1992@gmail.com	</a:t>
            </a:r>
          </a:p>
          <a:p>
            <a:r>
              <a:rPr lang="en-IN" sz="2800" dirty="0"/>
              <a:t>d.	raghav124@gmail.com</a:t>
            </a:r>
          </a:p>
          <a:p>
            <a:r>
              <a:rPr lang="en-IN" sz="2800" dirty="0"/>
              <a:t>e.	ravi.raghavendra@gmail.com</a:t>
            </a:r>
          </a:p>
          <a:p>
            <a:pPr>
              <a:lnSpc>
                <a:spcPct val="150000"/>
              </a:lnSpc>
            </a:pPr>
            <a:endParaRPr lang="en-US" sz="2500" dirty="0" smtClean="0">
              <a:latin typeface="Nunito Sans" panose="020B0604020202020204"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516974" y="7620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476971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2439</TotalTime>
  <Words>1153</Words>
  <Application>Microsoft Office PowerPoint</Application>
  <PresentationFormat>Widescreen</PresentationFormat>
  <Paragraphs>257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Nunito Sans</vt:lpstr>
      <vt:lpstr>Nunito Sans SemiBold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GAYATHRI</cp:lastModifiedBy>
  <cp:revision>245</cp:revision>
  <dcterms:created xsi:type="dcterms:W3CDTF">2006-08-16T00:00:00Z</dcterms:created>
  <dcterms:modified xsi:type="dcterms:W3CDTF">2020-04-23T04:09:08Z</dcterms:modified>
</cp:coreProperties>
</file>