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45" r:id="rId5"/>
    <p:sldId id="346" r:id="rId6"/>
    <p:sldId id="347" r:id="rId7"/>
    <p:sldId id="348" r:id="rId8"/>
    <p:sldId id="351" r:id="rId9"/>
    <p:sldId id="350" r:id="rId10"/>
    <p:sldId id="349" r:id="rId11"/>
    <p:sldId id="344"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anose="00000500000000000000" pitchFamily="2" charset="0"/>
      <p:regular r:id="rId33"/>
      <p:bold r:id="rId34"/>
      <p:italic r:id="rId35"/>
      <p:boldItalic r:id="rId36"/>
    </p:embeddedFont>
    <p:embeddedFont>
      <p:font typeface="Nunito Sans SemiBold" panose="00000700000000000000"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4405" autoAdjust="0"/>
  </p:normalViewPr>
  <p:slideViewPr>
    <p:cSldViewPr>
      <p:cViewPr varScale="1">
        <p:scale>
          <a:sx n="37" d="100"/>
          <a:sy n="37" d="100"/>
        </p:scale>
        <p:origin x="1070" y="34"/>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0"/>
    </p:cViewPr>
  </p:notesTextViewPr>
  <p:notesViewPr>
    <p:cSldViewPr>
      <p:cViewPr>
        <p:scale>
          <a:sx n="66" d="100"/>
          <a:sy n="66" d="100"/>
        </p:scale>
        <p:origin x="1733" y="-4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653949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intelligency</a:t>
            </a:r>
            <a:r>
              <a:rPr lang="en-US" sz="1200" b="0" i="0" kern="1200" dirty="0" smtClean="0">
                <a:solidFill>
                  <a:schemeClr val="tx1"/>
                </a:solidFill>
                <a:effectLst/>
                <a:latin typeface="+mn-lt"/>
                <a:ea typeface="+mn-ea"/>
                <a:cs typeface="+mn-cs"/>
              </a:rPr>
              <a:t> is not defined for students in a class i.e., Not a well defined collection.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17567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Since x</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+1=0, gives x</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=−1 ⇒ x=±</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x is not real but x is real (given) ∴ No value of x is possible.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65719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Number of subsets of A=</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a:t>
            </a:r>
            <a:r>
              <a:rPr lang="en-US" sz="1200" b="0" i="0" kern="1200" baseline="30000" dirty="0" err="1" smtClean="0">
                <a:solidFill>
                  <a:schemeClr val="tx1"/>
                </a:solidFill>
                <a:effectLst/>
                <a:latin typeface="+mn-lt"/>
                <a:ea typeface="+mn-ea"/>
                <a:cs typeface="+mn-cs"/>
              </a:rPr>
              <a:t>n</a:t>
            </a:r>
            <a:r>
              <a:rPr lang="en-US" sz="1200" b="0" i="0"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=2</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75096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A × (B ∪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721998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number of non- empty subsets = 2</a:t>
            </a:r>
            <a:r>
              <a:rPr lang="en-US" sz="1200" b="0" i="0" kern="1200" baseline="300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−1 = 2</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−1=16−1=15.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236467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B′={1,2,3,4,5,8,9,10} A∩B′={1,2,5}∩{1,2,3,4,5,8,9,10} ={1,2,5}=A</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421383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 is obvious.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7224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From Venn-Euler’s Diagram, Clearly, {(A−B)∪(B−C)∪(C−A)}′=A∩B∩C.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pic>
        <p:nvPicPr>
          <p:cNvPr id="2050" name="Picture 2" descr="http://i1.facenow.in/modules/emanager/ques/img/tmp_cb59b747f88a35e04714d452377f60f7c25f16933355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4972049"/>
            <a:ext cx="2047875"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62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Let n(P)= Number of teachers in Physics.  n(M)= Number of teachers in </a:t>
            </a:r>
            <a:r>
              <a:rPr lang="en-US" sz="1200" b="0" i="0" kern="1200" dirty="0" err="1" smtClean="0">
                <a:solidFill>
                  <a:schemeClr val="tx1"/>
                </a:solidFill>
                <a:effectLst/>
                <a:latin typeface="+mn-lt"/>
                <a:ea typeface="+mn-ea"/>
                <a:cs typeface="+mn-cs"/>
              </a:rPr>
              <a:t>Maths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n(P∪M)=n(P)+n(M)−n(P∩M) </a:t>
            </a:r>
          </a:p>
          <a:p>
            <a:r>
              <a:rPr lang="en-US" sz="1200" b="0" i="0" kern="1200" dirty="0" smtClean="0">
                <a:solidFill>
                  <a:schemeClr val="tx1"/>
                </a:solidFill>
                <a:effectLst/>
                <a:latin typeface="+mn-lt"/>
                <a:ea typeface="+mn-ea"/>
                <a:cs typeface="+mn-cs"/>
              </a:rPr>
              <a:t>20=n(P)+12−4 </a:t>
            </a:r>
          </a:p>
          <a:p>
            <a:r>
              <a:rPr lang="en-US" sz="1200" b="0" i="0" kern="1200" dirty="0" smtClean="0">
                <a:solidFill>
                  <a:schemeClr val="tx1"/>
                </a:solidFill>
                <a:effectLst/>
                <a:latin typeface="+mn-lt"/>
                <a:ea typeface="+mn-ea"/>
                <a:cs typeface="+mn-cs"/>
              </a:rPr>
              <a:t>n(P)=12.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4975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endParaRPr lang="en-US" sz="1200" b="1"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 (M)=55,n (P)=67,n (M∪P)=100</a:t>
            </a:r>
            <a:r>
              <a:rPr lang="pt-BR" dirty="0" smtClean="0"/>
              <a:t/>
            </a:r>
            <a:br>
              <a:rPr lang="pt-BR" dirty="0" smtClean="0"/>
            </a:br>
            <a:r>
              <a:rPr lang="pt-BR" sz="1200" b="0" i="0" kern="1200" dirty="0" smtClean="0">
                <a:solidFill>
                  <a:schemeClr val="tx1"/>
                </a:solidFill>
                <a:effectLst/>
                <a:latin typeface="+mn-lt"/>
                <a:ea typeface="+mn-ea"/>
                <a:cs typeface="+mn-cs"/>
              </a:rPr>
              <a:t>Now, n(M∪P)=n(M)+n(P)−n(M∩P) 100=55+67−n(M∩P) n(M∩P)=122−100=22</a:t>
            </a:r>
            <a:r>
              <a:rPr lang="pt-BR" dirty="0" smtClean="0"/>
              <a:t/>
            </a:r>
            <a:br>
              <a:rPr lang="pt-BR" dirty="0" smtClean="0"/>
            </a:br>
            <a:r>
              <a:rPr lang="pt-BR" sz="1200" b="0" i="0" kern="1200" dirty="0" smtClean="0">
                <a:solidFill>
                  <a:schemeClr val="tx1"/>
                </a:solidFill>
                <a:effectLst/>
                <a:latin typeface="+mn-lt"/>
                <a:ea typeface="+mn-ea"/>
                <a:cs typeface="+mn-cs"/>
              </a:rPr>
              <a:t>Now n (P only) =n (P) – n (M∩P) = 67−22 = 45.</a:t>
            </a:r>
            <a:r>
              <a:rPr lang="pt-BR" dirty="0" smtClean="0"/>
              <a:t/>
            </a:r>
            <a:br>
              <a:rPr lang="pt-BR"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572958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It is obvious.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287695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A∪B={1, 2, 3, 8}; A∩B={3} (A∪B)×(A∩B)={(1,3),(2,3),(3,3),(8,3)}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45090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dirty="0" smtClean="0"/>
              <a:t/>
            </a:r>
            <a:br>
              <a:rPr lang="en-US" dirty="0" smtClean="0"/>
            </a:br>
            <a:r>
              <a:rPr lang="en-US" sz="1200" b="0" i="0" kern="1200" dirty="0" smtClean="0">
                <a:solidFill>
                  <a:schemeClr val="tx1"/>
                </a:solidFill>
                <a:effectLst/>
                <a:latin typeface="+mn-lt"/>
                <a:ea typeface="+mn-ea"/>
                <a:cs typeface="+mn-cs"/>
              </a:rPr>
              <a:t>A−B={3},A∩B={2,5} (A−B)×(A∩B)={(3,2);(3,5)}.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72723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Given n(N)=12, n(P)=16, n(H)=18, n(N∪P∪H)=30 , n(N∩P∩H) = 0</a:t>
            </a:r>
            <a:r>
              <a:rPr lang="en-US" dirty="0" smtClean="0"/>
              <a:t/>
            </a:r>
            <a:br>
              <a:rPr lang="en-US" dirty="0" smtClean="0"/>
            </a:br>
            <a:r>
              <a:rPr lang="en-US" sz="1200" b="0" i="0" kern="1200" dirty="0" smtClean="0">
                <a:solidFill>
                  <a:schemeClr val="tx1"/>
                </a:solidFill>
                <a:effectLst/>
                <a:latin typeface="+mn-lt"/>
                <a:ea typeface="+mn-ea"/>
                <a:cs typeface="+mn-cs"/>
              </a:rPr>
              <a:t>From, n(N∪P∪H)=n(N)+n(P)+n(H)−n(N∩P) −n(P∩H)−n(N∩H)+n(N∩P∩H)</a:t>
            </a:r>
            <a:r>
              <a:rPr lang="en-US" dirty="0" smtClean="0"/>
              <a:t/>
            </a:r>
            <a:br>
              <a:rPr lang="en-US" dirty="0" smtClean="0"/>
            </a:br>
            <a:r>
              <a:rPr lang="en-US" sz="1200" b="0" i="0" kern="1200" dirty="0" smtClean="0">
                <a:solidFill>
                  <a:schemeClr val="tx1"/>
                </a:solidFill>
                <a:effectLst/>
                <a:latin typeface="+mn-lt"/>
                <a:ea typeface="+mn-ea"/>
                <a:cs typeface="+mn-cs"/>
              </a:rPr>
              <a:t>n (N∩P)+n(P∩H)+n(N∩H)=16</a:t>
            </a:r>
            <a:r>
              <a:rPr lang="en-US" dirty="0" smtClean="0"/>
              <a:t/>
            </a:r>
            <a:br>
              <a:rPr lang="en-US" dirty="0" smtClean="0"/>
            </a:br>
            <a:r>
              <a:rPr lang="en-US" sz="1200" b="0" i="0" kern="1200" dirty="0" smtClean="0">
                <a:solidFill>
                  <a:schemeClr val="tx1"/>
                </a:solidFill>
                <a:effectLst/>
                <a:latin typeface="+mn-lt"/>
                <a:ea typeface="+mn-ea"/>
                <a:cs typeface="+mn-cs"/>
              </a:rPr>
              <a:t>Now, number of pupils taking two subjects =n (N∩P) + n (P∩H) + n (N∩H) − 3n (N∩P∩H) =16−0=16.</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459740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Given</a:t>
            </a:r>
            <a:r>
              <a:rPr lang="en-US" dirty="0" smtClean="0"/>
              <a:t/>
            </a:r>
            <a:br>
              <a:rPr lang="en-US" dirty="0" smtClean="0"/>
            </a:br>
            <a:r>
              <a:rPr lang="en-US" sz="1200" b="0" i="0" kern="1200" dirty="0" smtClean="0">
                <a:solidFill>
                  <a:schemeClr val="tx1"/>
                </a:solidFill>
                <a:effectLst/>
                <a:latin typeface="+mn-lt"/>
                <a:ea typeface="+mn-ea"/>
                <a:cs typeface="+mn-cs"/>
              </a:rPr>
              <a:t>n (U) = 400, n (A) = 100, n (B) = 150 and n (A ∩ B) = 75.</a:t>
            </a:r>
            <a:r>
              <a:rPr lang="en-US" dirty="0" smtClean="0"/>
              <a:t/>
            </a:r>
            <a:br>
              <a:rPr lang="en-US" dirty="0" smtClean="0"/>
            </a:br>
            <a:r>
              <a:rPr lang="en-US" sz="1200" b="0" i="0" kern="1200" dirty="0" smtClean="0">
                <a:solidFill>
                  <a:schemeClr val="tx1"/>
                </a:solidFill>
                <a:effectLst/>
                <a:latin typeface="+mn-lt"/>
                <a:ea typeface="+mn-ea"/>
                <a:cs typeface="+mn-cs"/>
              </a:rPr>
              <a:t>We have to calculate the elements which are neither in A nor in B and according to the De Morgan’s law of complement law, we know that</a:t>
            </a:r>
            <a:r>
              <a:rPr lang="en-US" dirty="0" smtClean="0"/>
              <a:t/>
            </a:r>
            <a:br>
              <a:rPr lang="en-US" dirty="0" smtClean="0"/>
            </a:br>
            <a:r>
              <a:rPr lang="en-US" sz="1200" b="0" i="0" kern="1200" dirty="0" smtClean="0">
                <a:solidFill>
                  <a:schemeClr val="tx1"/>
                </a:solidFill>
                <a:effectLst/>
                <a:latin typeface="+mn-lt"/>
                <a:ea typeface="+mn-ea"/>
                <a:cs typeface="+mn-cs"/>
              </a:rPr>
              <a:t>n (A′ ∩ B′) = n (A ∪ B)′</a:t>
            </a:r>
            <a:r>
              <a:rPr lang="en-US" dirty="0" smtClean="0"/>
              <a:t/>
            </a:r>
            <a:br>
              <a:rPr lang="en-US" dirty="0" smtClean="0"/>
            </a:br>
            <a:r>
              <a:rPr lang="en-US" sz="1200" b="0" i="0" kern="1200" dirty="0" smtClean="0">
                <a:solidFill>
                  <a:schemeClr val="tx1"/>
                </a:solidFill>
                <a:effectLst/>
                <a:latin typeface="+mn-lt"/>
                <a:ea typeface="+mn-ea"/>
                <a:cs typeface="+mn-cs"/>
              </a:rPr>
              <a:t>= n (U) – n (A ∪ B) i.e. the complement of any set is U –A and here we have to calculate the complement of the union of A and B so</a:t>
            </a:r>
            <a:r>
              <a:rPr lang="en-US" dirty="0" smtClean="0"/>
              <a:t/>
            </a:r>
            <a:br>
              <a:rPr lang="en-US" dirty="0" smtClean="0"/>
            </a:br>
            <a:r>
              <a:rPr lang="en-US" sz="1200" b="0" i="0" kern="1200" dirty="0" smtClean="0">
                <a:solidFill>
                  <a:schemeClr val="tx1"/>
                </a:solidFill>
                <a:effectLst/>
                <a:latin typeface="+mn-lt"/>
                <a:ea typeface="+mn-ea"/>
                <a:cs typeface="+mn-cs"/>
              </a:rPr>
              <a:t>Venn diagram n (A ∪ B)′= n (U) – n (A ∪ B)</a:t>
            </a:r>
            <a:r>
              <a:rPr lang="en-US" dirty="0" smtClean="0"/>
              <a:t/>
            </a:r>
            <a:br>
              <a:rPr lang="en-US" dirty="0" smtClean="0"/>
            </a:br>
            <a:r>
              <a:rPr lang="en-US" sz="1200" b="0" i="0" kern="1200" dirty="0" smtClean="0">
                <a:solidFill>
                  <a:schemeClr val="tx1"/>
                </a:solidFill>
                <a:effectLst/>
                <a:latin typeface="+mn-lt"/>
                <a:ea typeface="+mn-ea"/>
                <a:cs typeface="+mn-cs"/>
              </a:rPr>
              <a:t>= n (U) – n (A) – n (B) + n (A ∩ B)</a:t>
            </a:r>
            <a:r>
              <a:rPr lang="en-US" dirty="0" smtClean="0"/>
              <a:t/>
            </a:r>
            <a:br>
              <a:rPr lang="en-US" dirty="0" smtClean="0"/>
            </a:br>
            <a:r>
              <a:rPr lang="en-US" sz="1200" b="0" i="0" kern="1200" dirty="0" smtClean="0">
                <a:solidFill>
                  <a:schemeClr val="tx1"/>
                </a:solidFill>
                <a:effectLst/>
                <a:latin typeface="+mn-lt"/>
                <a:ea typeface="+mn-ea"/>
                <a:cs typeface="+mn-cs"/>
              </a:rPr>
              <a:t>= 400 – 100 – 150 + 75 = 225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772208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51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518802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57057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8973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16002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07465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47304"/>
          <a:stretch/>
        </p:blipFill>
        <p:spPr>
          <a:xfrm>
            <a:off x="228600" y="1524000"/>
            <a:ext cx="5665583" cy="376458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51101"/>
          <a:stretch/>
        </p:blipFill>
        <p:spPr>
          <a:xfrm>
            <a:off x="6619074" y="1798631"/>
            <a:ext cx="5572926" cy="3436203"/>
          </a:xfrm>
          <a:prstGeom prst="rect">
            <a:avLst/>
          </a:prstGeom>
        </p:spPr>
      </p:pic>
      <p:cxnSp>
        <p:nvCxnSpPr>
          <p:cNvPr id="4" name="Straight Connector 3"/>
          <p:cNvCxnSpPr/>
          <p:nvPr/>
        </p:nvCxnSpPr>
        <p:spPr>
          <a:xfrm>
            <a:off x="6248400" y="1745397"/>
            <a:ext cx="0" cy="37410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2470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set of intelligent students in a class </a:t>
            </a:r>
            <a:r>
              <a:rPr lang="en-US" sz="2500" dirty="0" smtClean="0">
                <a:latin typeface="Nunito Sans" panose="00000500000000000000" pitchFamily="2" charset="0"/>
              </a:rPr>
              <a:t>is 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null set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singleton set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finite set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Not a well defined collection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0610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is the empty set?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
            </a:r>
            <a:r>
              <a:rPr lang="en-US" sz="2500" dirty="0" err="1">
                <a:latin typeface="Nunito Sans" panose="00000500000000000000" pitchFamily="2" charset="0"/>
              </a:rPr>
              <a:t>x:x</a:t>
            </a:r>
            <a:r>
              <a:rPr lang="en-US" sz="2500" dirty="0">
                <a:latin typeface="Nunito Sans" panose="00000500000000000000" pitchFamily="2" charset="0"/>
              </a:rPr>
              <a:t> is a real number and x</a:t>
            </a:r>
            <a:r>
              <a:rPr lang="en-US" sz="2500" baseline="30000" dirty="0">
                <a:latin typeface="Nunito Sans" panose="00000500000000000000" pitchFamily="2" charset="0"/>
              </a:rPr>
              <a:t>2</a:t>
            </a:r>
            <a:r>
              <a:rPr lang="en-US" sz="2500" dirty="0">
                <a:latin typeface="Nunito Sans" panose="00000500000000000000" pitchFamily="2"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 x is a real number and x</a:t>
            </a:r>
            <a:r>
              <a:rPr lang="en-US" sz="2500" baseline="30000" dirty="0">
                <a:latin typeface="Nunito Sans" panose="00000500000000000000" pitchFamily="2" charset="0"/>
              </a:rPr>
              <a:t>2</a:t>
            </a:r>
            <a:r>
              <a:rPr lang="en-US" sz="2500" dirty="0">
                <a:latin typeface="Nunito Sans" panose="00000500000000000000" pitchFamily="2" charset="0"/>
              </a:rPr>
              <a:t>+1=0}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 x is a real number and x</a:t>
            </a:r>
            <a:r>
              <a:rPr lang="en-US" sz="2500" baseline="30000" dirty="0">
                <a:latin typeface="Nunito Sans" panose="00000500000000000000" pitchFamily="2" charset="0"/>
              </a:rPr>
              <a:t>2</a:t>
            </a:r>
            <a:r>
              <a:rPr lang="en-US" sz="2500" dirty="0">
                <a:latin typeface="Nunito Sans" panose="00000500000000000000" pitchFamily="2" charset="0"/>
              </a:rPr>
              <a:t>−9=0}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 x is a real number and x</a:t>
            </a:r>
            <a:r>
              <a:rPr lang="en-US" sz="2500" baseline="30000" dirty="0">
                <a:latin typeface="Nunito Sans" panose="00000500000000000000" pitchFamily="2" charset="0"/>
              </a:rPr>
              <a:t>2</a:t>
            </a:r>
            <a:r>
              <a:rPr lang="en-US" sz="2500" dirty="0">
                <a:latin typeface="Nunito Sans" panose="00000500000000000000" pitchFamily="2" charset="0"/>
              </a:rPr>
              <a:t>=x+2}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4196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a set A has n elements, then the total number of subsets of A </a:t>
            </a:r>
            <a:r>
              <a:rPr lang="en-US" sz="2500" dirty="0" smtClean="0">
                <a:latin typeface="Nunito Sans" panose="00000500000000000000" pitchFamily="2" charset="0"/>
              </a:rPr>
              <a:t>is 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r>
              <a:rPr lang="en-US" sz="2500" baseline="30000" dirty="0">
                <a:latin typeface="Nunito Sans" panose="00000500000000000000" pitchFamily="2" charset="0"/>
              </a:rPr>
              <a:t>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0465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A={</a:t>
            </a:r>
            <a:r>
              <a:rPr lang="en-US" sz="2500" dirty="0" err="1">
                <a:latin typeface="Nunito Sans" panose="00000500000000000000" pitchFamily="2" charset="0"/>
              </a:rPr>
              <a:t>a,b</a:t>
            </a:r>
            <a:r>
              <a:rPr lang="en-US" sz="2500" dirty="0">
                <a:latin typeface="Nunito Sans" panose="00000500000000000000" pitchFamily="2" charset="0"/>
              </a:rPr>
              <a:t>},B={</a:t>
            </a:r>
            <a:r>
              <a:rPr lang="en-US" sz="2500" dirty="0" err="1">
                <a:latin typeface="Nunito Sans" panose="00000500000000000000" pitchFamily="2" charset="0"/>
              </a:rPr>
              <a:t>c,d</a:t>
            </a:r>
            <a:r>
              <a:rPr lang="en-US" sz="2500" dirty="0">
                <a:latin typeface="Nunito Sans" panose="00000500000000000000" pitchFamily="2" charset="0"/>
              </a:rPr>
              <a:t>},C={</a:t>
            </a:r>
            <a:r>
              <a:rPr lang="en-US" sz="2500" dirty="0" err="1">
                <a:latin typeface="Nunito Sans" panose="00000500000000000000" pitchFamily="2" charset="0"/>
              </a:rPr>
              <a:t>d,e</a:t>
            </a:r>
            <a:r>
              <a:rPr lang="en-US" sz="2500" dirty="0">
                <a:latin typeface="Nunito Sans" panose="00000500000000000000" pitchFamily="2" charset="0"/>
              </a:rPr>
              <a:t>}, then{(</a:t>
            </a:r>
            <a:r>
              <a:rPr lang="en-US" sz="2500" dirty="0" err="1">
                <a:latin typeface="Nunito Sans" panose="00000500000000000000" pitchFamily="2" charset="0"/>
              </a:rPr>
              <a:t>a,c</a:t>
            </a:r>
            <a:r>
              <a:rPr lang="en-US" sz="2500" dirty="0">
                <a:latin typeface="Nunito Sans" panose="00000500000000000000" pitchFamily="2" charset="0"/>
              </a:rPr>
              <a:t>),(</a:t>
            </a:r>
            <a:r>
              <a:rPr lang="en-US" sz="2500" dirty="0" err="1">
                <a:latin typeface="Nunito Sans" panose="00000500000000000000" pitchFamily="2" charset="0"/>
              </a:rPr>
              <a:t>a,d</a:t>
            </a:r>
            <a:r>
              <a:rPr lang="en-US" sz="2500" dirty="0">
                <a:latin typeface="Nunito Sans" panose="00000500000000000000" pitchFamily="2" charset="0"/>
              </a:rPr>
              <a:t>),(</a:t>
            </a:r>
            <a:r>
              <a:rPr lang="en-US" sz="2500" dirty="0" err="1">
                <a:latin typeface="Nunito Sans" panose="00000500000000000000" pitchFamily="2" charset="0"/>
              </a:rPr>
              <a:t>a,e</a:t>
            </a:r>
            <a:r>
              <a:rPr lang="en-US" sz="2500" dirty="0">
                <a:latin typeface="Nunito Sans" panose="00000500000000000000" pitchFamily="2" charset="0"/>
              </a:rPr>
              <a:t>),(</a:t>
            </a:r>
            <a:r>
              <a:rPr lang="en-US" sz="2500" dirty="0" err="1">
                <a:latin typeface="Nunito Sans" panose="00000500000000000000" pitchFamily="2" charset="0"/>
              </a:rPr>
              <a:t>b,c</a:t>
            </a:r>
            <a:r>
              <a:rPr lang="en-US" sz="2500" dirty="0">
                <a:latin typeface="Nunito Sans" panose="00000500000000000000" pitchFamily="2" charset="0"/>
              </a:rPr>
              <a:t>),(</a:t>
            </a:r>
            <a:r>
              <a:rPr lang="en-US" sz="2500" dirty="0" err="1">
                <a:latin typeface="Nunito Sans" panose="00000500000000000000" pitchFamily="2" charset="0"/>
              </a:rPr>
              <a:t>b,d</a:t>
            </a:r>
            <a:r>
              <a:rPr lang="en-US" sz="2500" dirty="0">
                <a:latin typeface="Nunito Sans" panose="00000500000000000000" pitchFamily="2" charset="0"/>
              </a:rPr>
              <a:t>),(</a:t>
            </a:r>
            <a:r>
              <a:rPr lang="en-US" sz="2500" dirty="0" err="1">
                <a:latin typeface="Nunito Sans" panose="00000500000000000000" pitchFamily="2" charset="0"/>
              </a:rPr>
              <a:t>b,e</a:t>
            </a:r>
            <a:r>
              <a:rPr lang="en-US" sz="2500" dirty="0">
                <a:latin typeface="Nunito Sans" panose="00000500000000000000" pitchFamily="2" charset="0"/>
              </a:rPr>
              <a:t>)} is equal </a:t>
            </a:r>
            <a:r>
              <a:rPr lang="en-US" sz="2500" dirty="0" smtClean="0">
                <a:latin typeface="Nunito Sans" panose="00000500000000000000" pitchFamily="2" charset="0"/>
              </a:rPr>
              <a:t>to</a:t>
            </a:r>
            <a:r>
              <a:rPr lang="en-US" sz="2500" dirty="0">
                <a:latin typeface="Nunito Sans" panose="00000500000000000000" pitchFamily="2" charset="0"/>
              </a:rPr>
              <a:t> </a:t>
            </a:r>
            <a:r>
              <a:rPr lang="en-US" sz="2500" dirty="0" smtClean="0">
                <a:latin typeface="Nunito Sans" panose="00000500000000000000" pitchFamily="2" charset="0"/>
              </a:rPr>
              <a:t>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8027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number of non-empty subsets of the set {1, 2, 3, 4} </a:t>
            </a:r>
            <a:r>
              <a:rPr lang="en-US" sz="2500" dirty="0" smtClean="0">
                <a:latin typeface="Nunito Sans" panose="00000500000000000000" pitchFamily="2" charset="0"/>
              </a:rPr>
              <a:t>is 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43948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Let U={1,2,3,4,5,6,7,8,9,10}, A={1,2,5},B={6,7}, then A∩B′ </a:t>
            </a:r>
            <a:r>
              <a:rPr lang="en-US" sz="2500" dirty="0" smtClean="0">
                <a:latin typeface="Nunito Sans" panose="00000500000000000000" pitchFamily="2" charset="0"/>
              </a:rPr>
              <a:t>is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29713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The shaded region in the given figure </a:t>
            </a:r>
            <a:r>
              <a:rPr lang="en-US" sz="2500" dirty="0" smtClean="0">
                <a:latin typeface="Nunito Sans" panose="00000500000000000000" pitchFamily="2" charset="0"/>
              </a:rPr>
              <a:t>is 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 (B ∪ 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26" name="Picture 2" descr="http://i1.facenow.in/modules/emanager/ques/img/tmp_cb59b747f88a35e04714d452377f60f7c25f11238566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822" y="2122436"/>
            <a:ext cx="3720748" cy="341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59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Let U be the universal set and A∪B∪C=U. Then {(A−B)∪(B−C)∪(C−A)}′ is equal </a:t>
            </a:r>
            <a:r>
              <a:rPr lang="en-US" sz="2500" dirty="0" smtClean="0">
                <a:latin typeface="Nunito Sans" panose="00000500000000000000" pitchFamily="2" charset="0"/>
              </a:rPr>
              <a:t>to 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69356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20 teachers of a school either teach mathematics or physics. 12 of them teach mathematics while 4 teach both the subjects. Then the number of teachers teaching physics </a:t>
            </a:r>
            <a:r>
              <a:rPr lang="en-US" sz="2500" dirty="0" smtClean="0">
                <a:latin typeface="Nunito Sans" panose="00000500000000000000" pitchFamily="2" charset="0"/>
              </a:rPr>
              <a:t>is </a:t>
            </a:r>
            <a:r>
              <a:rPr lang="en-US" sz="2500" dirty="0" smtClean="0">
                <a:latin typeface="Nunito Sans" panose="00000500000000000000" pitchFamily="2" charset="0"/>
              </a:rPr>
              <a:t>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2571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class of 100 students, 55 students have passed in Mathematics and 67 students have passed in Physics. Then the number of students who have passed in </a:t>
            </a:r>
            <a:r>
              <a:rPr lang="en-US" sz="2500">
                <a:latin typeface="Nunito Sans" panose="00000500000000000000" pitchFamily="2" charset="0"/>
              </a:rPr>
              <a:t>Physics </a:t>
            </a:r>
            <a:r>
              <a:rPr lang="en-US" sz="2500" smtClean="0">
                <a:latin typeface="Nunito Sans" panose="00000500000000000000" pitchFamily="2" charset="0"/>
              </a:rPr>
              <a:t>is </a:t>
            </a:r>
            <a:r>
              <a:rPr lang="en-US" sz="2500" dirty="0" smtClean="0">
                <a:latin typeface="Nunito Sans" panose="00000500000000000000" pitchFamily="2" charset="0"/>
              </a:rPr>
              <a:t>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77054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(1, 3), (2, 5) and (3, 3) are three elements of A × B and the total number of elements in A×B is 6, then the remaining elements of A×B </a:t>
            </a:r>
            <a:r>
              <a:rPr lang="en-US" sz="2500" dirty="0" smtClean="0">
                <a:latin typeface="Nunito Sans" panose="00000500000000000000" pitchFamily="2" charset="0"/>
              </a:rPr>
              <a:t>are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5); (2, 3); (3, 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1); (3, 2); (5, 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5); (2, 3); (5, 3)</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7480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A = {1, 2, 3} and B = {3, 8}, then (A ∪ B) × (A ∩ B) </a:t>
            </a:r>
            <a:r>
              <a:rPr lang="en-US" sz="2500" dirty="0" smtClean="0">
                <a:latin typeface="Nunito Sans" panose="00000500000000000000" pitchFamily="2" charset="0"/>
              </a:rPr>
              <a:t>is 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1), (3, 2), (3, 3), (3, 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3), (2, 3), (3, 3), (8, 3)}</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2), (2, 2), (3, 3), (8, 8)}</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3), (8, 2), (8, 1), (8, 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26508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 = {2, 3, 5}, B = {2, 5, 6}, then (A − B) × (A ∩ B) </a:t>
            </a:r>
            <a:r>
              <a:rPr lang="en-US" sz="2500" dirty="0" smtClean="0">
                <a:latin typeface="Nunito Sans" panose="00000500000000000000" pitchFamily="2" charset="0"/>
              </a:rPr>
              <a:t>is _____________.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2), (3, 3), (3, 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2), (3, 5), (3, 6)}</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2), (3, 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3646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class of 30 pupils, 12 take needle work, 16 take physics and 18 take history. If all the 30 students take at least one subject and no one takes all three then the number of pupils taking 2 subjects </a:t>
            </a:r>
            <a:r>
              <a:rPr lang="en-US" sz="2500" dirty="0" smtClean="0">
                <a:latin typeface="Nunito Sans" panose="00000500000000000000" pitchFamily="2" charset="0"/>
              </a:rPr>
              <a:t>is ____________.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53707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If there are 400 elements in consideration, set A has 100 elements, set B has 150 elements, and 75 are the common elements. Find how many elements is neither in A nor in B.</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a:t>
            </a:r>
            <a:endParaRPr lang="en-US" sz="2500" baseline="300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64034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Set Theory</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a:t>
            </a:r>
            <a:r>
              <a:rPr lang="en-US" sz="2500" b="1" dirty="0">
                <a:latin typeface="Nunito Sans" panose="00000500000000000000" pitchFamily="2" charset="0"/>
              </a:rPr>
              <a:t>Set</a:t>
            </a:r>
            <a:r>
              <a:rPr lang="en-US" sz="2500" dirty="0">
                <a:latin typeface="Nunito Sans" panose="00000500000000000000" pitchFamily="2" charset="0"/>
              </a:rPr>
              <a:t> is an </a:t>
            </a:r>
            <a:r>
              <a:rPr lang="en-US" sz="2500" b="1" dirty="0">
                <a:latin typeface="Nunito Sans" panose="00000500000000000000" pitchFamily="2" charset="0"/>
              </a:rPr>
              <a:t>unordered collection of objects</a:t>
            </a:r>
            <a:r>
              <a:rPr lang="en-US" sz="2500" dirty="0">
                <a:latin typeface="Nunito Sans" panose="00000500000000000000" pitchFamily="2" charset="0"/>
              </a:rPr>
              <a:t>, known as elements or members of the set</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An element ‘a’ belong to a set A can be written as ‘a ∈ A’,  ‘a ∉ A’ denotes that a is not an element of the set A.</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0244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Statement </a:t>
            </a:r>
            <a:r>
              <a:rPr lang="en-US" sz="2500" b="1" dirty="0" smtClean="0">
                <a:latin typeface="Nunito Sans" panose="00000500000000000000" pitchFamily="2" charset="0"/>
              </a:rPr>
              <a:t>form:</a:t>
            </a:r>
            <a:endParaRPr lang="en-US" sz="2500" b="1" dirty="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In </a:t>
            </a:r>
            <a:r>
              <a:rPr lang="en-US" sz="2500" dirty="0">
                <a:latin typeface="Nunito Sans" panose="00000500000000000000" pitchFamily="2" charset="0"/>
              </a:rPr>
              <a:t>this representation, the well-defined description of the elements of the set is given. Below are some examples of the same.</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1</a:t>
            </a:r>
            <a:r>
              <a:rPr lang="en-US" sz="2500" dirty="0">
                <a:latin typeface="Nunito Sans" panose="00000500000000000000" pitchFamily="2" charset="0"/>
              </a:rPr>
              <a:t>. The set of all even number less than 10.</a:t>
            </a:r>
          </a:p>
          <a:p>
            <a:pPr algn="just"/>
            <a:r>
              <a:rPr lang="en-US" sz="2500" dirty="0">
                <a:latin typeface="Nunito Sans" panose="00000500000000000000" pitchFamily="2" charset="0"/>
              </a:rPr>
              <a:t>2. The set of the number less than 10 and more than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0579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b="1" dirty="0">
                <a:latin typeface="Nunito Sans" panose="00000500000000000000" pitchFamily="2" charset="0"/>
              </a:rPr>
              <a:t>Roster form</a:t>
            </a:r>
          </a:p>
          <a:p>
            <a:pPr algn="just"/>
            <a:r>
              <a:rPr lang="en-US" sz="2500" dirty="0">
                <a:latin typeface="Nunito Sans" panose="00000500000000000000" pitchFamily="2" charset="0"/>
              </a:rPr>
              <a:t>In this representation, elements are listed within the pair of brackets {} and are separated by commas. Below are two examples.</a:t>
            </a:r>
          </a:p>
          <a:p>
            <a:pPr algn="just"/>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Let </a:t>
            </a:r>
            <a:r>
              <a:rPr lang="en-US" sz="2500" dirty="0">
                <a:latin typeface="Nunito Sans" panose="00000500000000000000" pitchFamily="2" charset="0"/>
              </a:rPr>
              <a:t>N is the set of natural numbers less than 5.</a:t>
            </a:r>
          </a:p>
          <a:p>
            <a:pPr algn="just"/>
            <a:r>
              <a:rPr lang="en-US" sz="2500" dirty="0">
                <a:latin typeface="Nunito Sans" panose="00000500000000000000" pitchFamily="2" charset="0"/>
              </a:rPr>
              <a:t>N = { 1 , 2 , 3, 4 }.</a:t>
            </a:r>
          </a:p>
          <a:p>
            <a:pPr algn="just"/>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The </a:t>
            </a:r>
            <a:r>
              <a:rPr lang="en-US" sz="2500" dirty="0">
                <a:latin typeface="Nunito Sans" panose="00000500000000000000" pitchFamily="2" charset="0"/>
              </a:rPr>
              <a:t>set of all vowels in the English alphabet.</a:t>
            </a:r>
          </a:p>
          <a:p>
            <a:pPr algn="just"/>
            <a:r>
              <a:rPr lang="en-US" sz="2500" dirty="0">
                <a:latin typeface="Nunito Sans" panose="00000500000000000000" pitchFamily="2" charset="0"/>
              </a:rPr>
              <a:t>V = { a , e , </a:t>
            </a:r>
            <a:r>
              <a:rPr lang="en-US" sz="2500" dirty="0" err="1">
                <a:latin typeface="Nunito Sans" panose="00000500000000000000" pitchFamily="2" charset="0"/>
              </a:rPr>
              <a:t>i</a:t>
            </a:r>
            <a:r>
              <a:rPr lang="en-US" sz="2500" dirty="0">
                <a:latin typeface="Nunito Sans" panose="00000500000000000000" pitchFamily="2" charset="0"/>
              </a:rPr>
              <a:t> , o , u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94293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Set builder </a:t>
            </a:r>
            <a:r>
              <a:rPr lang="en-US" sz="2500" b="1" dirty="0" smtClean="0">
                <a:latin typeface="Nunito Sans" panose="00000500000000000000" pitchFamily="2" charset="0"/>
              </a:rPr>
              <a:t>form:</a:t>
            </a:r>
            <a:endParaRPr lang="en-US" sz="2500" b="1" dirty="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In </a:t>
            </a:r>
            <a:r>
              <a:rPr lang="en-US" sz="2500" dirty="0">
                <a:latin typeface="Nunito Sans" panose="00000500000000000000" pitchFamily="2" charset="0"/>
              </a:rPr>
              <a:t>Set-builder set is described by a property that its member must satisfy.</a:t>
            </a:r>
          </a:p>
          <a:p>
            <a:pPr algn="just"/>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dirty="0" smtClean="0">
                <a:latin typeface="Nunito Sans" panose="00000500000000000000" pitchFamily="2" charset="0"/>
              </a:rPr>
              <a:t>{</a:t>
            </a:r>
            <a:r>
              <a:rPr lang="en-US" sz="2500" dirty="0">
                <a:latin typeface="Nunito Sans" panose="00000500000000000000" pitchFamily="2" charset="0"/>
              </a:rPr>
              <a:t>x : x is even number divisible by 6 and less than 100}.</a:t>
            </a:r>
          </a:p>
          <a:p>
            <a:pPr marL="342900" indent="-342900" algn="just">
              <a:buFont typeface="Wingdings" panose="05000000000000000000" pitchFamily="2" charset="2"/>
              <a:buChar char="Ø"/>
            </a:pPr>
            <a:r>
              <a:rPr lang="en-US" sz="2500" dirty="0" smtClean="0">
                <a:latin typeface="Nunito Sans" panose="00000500000000000000" pitchFamily="2" charset="0"/>
              </a:rPr>
              <a:t>{</a:t>
            </a:r>
            <a:r>
              <a:rPr lang="en-US" sz="2500" dirty="0">
                <a:latin typeface="Nunito Sans" panose="00000500000000000000" pitchFamily="2" charset="0"/>
              </a:rPr>
              <a:t>x : x is natural number less than 10}.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79346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b="1" dirty="0" smtClean="0">
                <a:latin typeface="Nunito Sans" panose="00000500000000000000" pitchFamily="2" charset="0"/>
              </a:rPr>
              <a:t>Union:</a:t>
            </a:r>
          </a:p>
          <a:p>
            <a:pPr algn="just"/>
            <a:endParaRPr lang="en-US" sz="2500" b="1"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The union of two sets is a new set that </a:t>
            </a:r>
            <a:r>
              <a:rPr lang="en-US" sz="2500" b="1" dirty="0">
                <a:latin typeface="Nunito Sans" panose="00000500000000000000" pitchFamily="2" charset="0"/>
              </a:rPr>
              <a:t>contains all of the elements </a:t>
            </a:r>
            <a:r>
              <a:rPr lang="en-US" sz="2500" dirty="0">
                <a:latin typeface="Nunito Sans" panose="00000500000000000000" pitchFamily="2" charset="0"/>
              </a:rPr>
              <a:t>that are </a:t>
            </a:r>
            <a:r>
              <a:rPr lang="en-US" sz="2500" b="1" dirty="0">
                <a:latin typeface="Nunito Sans" panose="00000500000000000000" pitchFamily="2" charset="0"/>
              </a:rPr>
              <a:t>in at least one of the two sets</a:t>
            </a:r>
            <a:r>
              <a:rPr lang="en-US" sz="2500" dirty="0">
                <a:latin typeface="Nunito Sans" panose="00000500000000000000" pitchFamily="2" charset="0"/>
              </a:rPr>
              <a:t>. The union is written as </a:t>
            </a:r>
            <a:r>
              <a:rPr lang="en-US" sz="2500" b="1" dirty="0">
                <a:latin typeface="Nunito Sans" panose="00000500000000000000" pitchFamily="2" charset="0"/>
              </a:rPr>
              <a:t>A∪B </a:t>
            </a:r>
            <a:r>
              <a:rPr lang="en-US" sz="2500" dirty="0">
                <a:latin typeface="Nunito Sans" panose="00000500000000000000" pitchFamily="2" charset="0"/>
              </a:rPr>
              <a:t>or “A or B</a:t>
            </a:r>
            <a:r>
              <a:rPr lang="en-US" sz="2500" dirty="0" smtClean="0">
                <a:latin typeface="Nunito Sans" panose="00000500000000000000" pitchFamily="2" charset="0"/>
              </a:rPr>
              <a:t>”.</a:t>
            </a:r>
          </a:p>
          <a:p>
            <a:pPr algn="just"/>
            <a:endParaRPr lang="en-US" sz="2500" dirty="0" smtClean="0">
              <a:latin typeface="Nunito Sans" panose="00000500000000000000" pitchFamily="2" charset="0"/>
            </a:endParaRPr>
          </a:p>
          <a:p>
            <a:pPr algn="just"/>
            <a:r>
              <a:rPr lang="en-US" sz="2500" b="1" dirty="0" smtClean="0">
                <a:latin typeface="Nunito Sans" panose="00000500000000000000" pitchFamily="2" charset="0"/>
              </a:rPr>
              <a:t>Intersection:</a:t>
            </a:r>
          </a:p>
          <a:p>
            <a:pPr algn="just"/>
            <a:endParaRPr lang="en-US" sz="2500" b="1"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The intersection of two sets is a new set that </a:t>
            </a:r>
            <a:r>
              <a:rPr lang="en-US" sz="2500" b="1" dirty="0">
                <a:latin typeface="Nunito Sans" panose="00000500000000000000" pitchFamily="2" charset="0"/>
              </a:rPr>
              <a:t>contains all of the elements that are in both sets</a:t>
            </a:r>
            <a:r>
              <a:rPr lang="en-US" sz="2500" dirty="0">
                <a:latin typeface="Nunito Sans" panose="00000500000000000000" pitchFamily="2" charset="0"/>
              </a:rPr>
              <a:t>. The intersection is written as</a:t>
            </a:r>
            <a:r>
              <a:rPr lang="en-US" sz="2500" b="1" dirty="0">
                <a:latin typeface="Nunito Sans" panose="00000500000000000000" pitchFamily="2" charset="0"/>
              </a:rPr>
              <a:t> A∩B </a:t>
            </a:r>
            <a:r>
              <a:rPr lang="en-US" sz="2500" dirty="0">
                <a:latin typeface="Nunito Sans" panose="00000500000000000000" pitchFamily="2" charset="0"/>
              </a:rPr>
              <a:t>or “A and B”.</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60642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Set Theory</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1066800" y="1288197"/>
            <a:ext cx="7615237" cy="4386594"/>
          </a:xfrm>
          <a:prstGeom prst="rect">
            <a:avLst/>
          </a:prstGeom>
        </p:spPr>
      </p:pic>
    </p:spTree>
    <p:extLst>
      <p:ext uri="{BB962C8B-B14F-4D97-AF65-F5344CB8AC3E}">
        <p14:creationId xmlns:p14="http://schemas.microsoft.com/office/powerpoint/2010/main" val="3109282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Words>
  <Application>Microsoft Office PowerPoint</Application>
  <PresentationFormat>Widescreen</PresentationFormat>
  <Paragraphs>252</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Nunito Sans</vt:lpstr>
      <vt:lpstr>Wingdings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2020-03-05T07:48:33Z</dcterms:modified>
</cp:coreProperties>
</file>